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8" r:id="rId3"/>
    <p:sldId id="471" r:id="rId4"/>
    <p:sldId id="472" r:id="rId5"/>
    <p:sldId id="474" r:id="rId6"/>
    <p:sldId id="493" r:id="rId7"/>
    <p:sldId id="495" r:id="rId8"/>
    <p:sldId id="469" r:id="rId9"/>
    <p:sldId id="473" r:id="rId10"/>
    <p:sldId id="450" r:id="rId11"/>
    <p:sldId id="452" r:id="rId12"/>
    <p:sldId id="494" r:id="rId13"/>
    <p:sldId id="454" r:id="rId14"/>
    <p:sldId id="486" r:id="rId15"/>
    <p:sldId id="459" r:id="rId16"/>
    <p:sldId id="4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2" autoAdjust="0"/>
    <p:restoredTop sz="88095" autoAdjust="0"/>
  </p:normalViewPr>
  <p:slideViewPr>
    <p:cSldViewPr>
      <p:cViewPr>
        <p:scale>
          <a:sx n="71" d="100"/>
          <a:sy n="71" d="100"/>
        </p:scale>
        <p:origin x="1200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works on </a:t>
            </a:r>
            <a:r>
              <a:rPr lang="en-US" dirty="0" err="1"/>
              <a:t>linux</a:t>
            </a:r>
            <a:endParaRPr lang="en-US" dirty="0"/>
          </a:p>
          <a:p>
            <a:r>
              <a:rPr lang="en-US" dirty="0"/>
              <a:t>Demo: crash, jump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works on </a:t>
            </a:r>
            <a:r>
              <a:rPr lang="en-US" dirty="0" err="1"/>
              <a:t>linux</a:t>
            </a:r>
            <a:endParaRPr lang="en-US" dirty="0"/>
          </a:p>
          <a:p>
            <a:r>
              <a:rPr lang="en-US" dirty="0"/>
              <a:t>Demo: crash, jump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www.cvedetails.com</a:t>
            </a:r>
            <a:r>
              <a:rPr lang="en-US" dirty="0"/>
              <a:t>/vulnerabilities-by-</a:t>
            </a:r>
            <a:r>
              <a:rPr lang="en-US" dirty="0" err="1"/>
              <a:t>types.php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4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Morris Worm (November 2, 1988), $100,000-$10mil, bugs in finger and </a:t>
            </a:r>
            <a:r>
              <a:rPr lang="en-US" dirty="0" err="1"/>
              <a:t>sendmail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Stuxnet (discovered 2010): bug in functions that process files to display icons when USB connected to PC</a:t>
            </a:r>
          </a:p>
          <a:p>
            <a:endParaRPr lang="en-US" dirty="0"/>
          </a:p>
          <a:p>
            <a:r>
              <a:rPr lang="en-US" dirty="0"/>
              <a:t>Heartbleed (2014): bug in </a:t>
            </a:r>
            <a:r>
              <a:rPr lang="en-US" dirty="0" err="1"/>
              <a:t>openssl</a:t>
            </a:r>
            <a:r>
              <a:rPr lang="en-US" dirty="0"/>
              <a:t> library </a:t>
            </a:r>
            <a:r>
              <a:rPr lang="en-US" dirty="0" err="1"/>
              <a:t>hearbeat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8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September 24,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8: Use and Abuse of the Stack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Defending against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Randomize the stack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Insert compiler checks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10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62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686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94150"/>
            <a:ext cx="8091488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%ns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95400" y="1584389"/>
            <a:ext cx="5943600" cy="20287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b="1" dirty="0" err="1"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, 4, </a:t>
            </a:r>
            <a:r>
              <a:rPr lang="en-US" sz="1800" b="1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11</a:t>
            </a:fld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563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31D2-5D3C-9D4A-A480-1BDC4546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Randomize the Stack (ASLR)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647526F-D6C5-B048-8078-CFEB8F549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76350" y="1981200"/>
            <a:ext cx="6591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3. Compiler checks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13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3BB60-9E46-C04F-920E-EE95E426B0D3}"/>
              </a:ext>
            </a:extLst>
          </p:cNvPr>
          <p:cNvSpPr/>
          <p:nvPr/>
        </p:nvSpPr>
        <p:spPr>
          <a:xfrm>
            <a:off x="6178644" y="2515591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Arguments 7..n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9ECB5-9811-6048-AAB3-F58571D02579}"/>
              </a:ext>
            </a:extLst>
          </p:cNvPr>
          <p:cNvSpPr/>
          <p:nvPr/>
        </p:nvSpPr>
        <p:spPr>
          <a:xfrm>
            <a:off x="6178644" y="2972791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A38C6-FAB9-8B42-AE6A-A9F6F7CB8D3B}"/>
              </a:ext>
            </a:extLst>
          </p:cNvPr>
          <p:cNvSpPr txBox="1"/>
          <p:nvPr/>
        </p:nvSpPr>
        <p:spPr>
          <a:xfrm>
            <a:off x="4724400" y="77465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0x7FFFFFFF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3A29-3C7F-E446-9665-C9307D24580B}"/>
              </a:ext>
            </a:extLst>
          </p:cNvPr>
          <p:cNvSpPr/>
          <p:nvPr/>
        </p:nvSpPr>
        <p:spPr>
          <a:xfrm>
            <a:off x="6178644" y="1143991"/>
            <a:ext cx="2286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B482D-FEDD-B14C-B506-4AA81AA539D3}"/>
              </a:ext>
            </a:extLst>
          </p:cNvPr>
          <p:cNvSpPr txBox="1"/>
          <p:nvPr/>
        </p:nvSpPr>
        <p:spPr>
          <a:xfrm>
            <a:off x="4751696" y="63696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C10D98E-107D-7B47-9C7B-009C2223B207}"/>
              </a:ext>
            </a:extLst>
          </p:cNvPr>
          <p:cNvSpPr/>
          <p:nvPr/>
        </p:nvSpPr>
        <p:spPr>
          <a:xfrm>
            <a:off x="8540844" y="1136103"/>
            <a:ext cx="609600" cy="12652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B68046-DD28-1447-BAE3-316C8B5B4430}"/>
              </a:ext>
            </a:extLst>
          </p:cNvPr>
          <p:cNvGrpSpPr/>
          <p:nvPr/>
        </p:nvGrpSpPr>
        <p:grpSpPr>
          <a:xfrm>
            <a:off x="6178644" y="1601191"/>
            <a:ext cx="2286000" cy="914400"/>
            <a:chOff x="2667000" y="2057400"/>
            <a:chExt cx="22860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DCA353-DECE-CF48-B47D-F93CACE42C2F}"/>
                </a:ext>
              </a:extLst>
            </p:cNvPr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0080A7-1696-5549-A576-E666C9DCBDD6}"/>
                </a:ext>
              </a:extLst>
            </p:cNvPr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 variables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A263ED-3960-F74F-BADD-15A082D6F8F1}"/>
              </a:ext>
            </a:extLst>
          </p:cNvPr>
          <p:cNvGrpSpPr/>
          <p:nvPr/>
        </p:nvGrpSpPr>
        <p:grpSpPr>
          <a:xfrm>
            <a:off x="6173201" y="4876800"/>
            <a:ext cx="2286000" cy="914400"/>
            <a:chOff x="2667000" y="2057400"/>
            <a:chExt cx="22860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E1F895-C8B8-F241-A37C-C0A3A3790317}"/>
                </a:ext>
              </a:extLst>
            </p:cNvPr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Arguments 7..n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03B44F-8D06-BD4C-B5EA-3C64F30D1A16}"/>
                </a:ext>
              </a:extLst>
            </p:cNvPr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return address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1E771-76E4-2A4E-808E-6ADDA20F7819}"/>
              </a:ext>
            </a:extLst>
          </p:cNvPr>
          <p:cNvSpPr/>
          <p:nvPr/>
        </p:nvSpPr>
        <p:spPr>
          <a:xfrm>
            <a:off x="6173201" y="3962400"/>
            <a:ext cx="2286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saved registers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6E123-3104-2047-A2D1-C6999EE55AB9}"/>
              </a:ext>
            </a:extLst>
          </p:cNvPr>
          <p:cNvSpPr/>
          <p:nvPr/>
        </p:nvSpPr>
        <p:spPr>
          <a:xfrm>
            <a:off x="6173201" y="4419600"/>
            <a:ext cx="2286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8EE6C-D643-7C46-A4F7-E0497F111BB5}"/>
              </a:ext>
            </a:extLst>
          </p:cNvPr>
          <p:cNvSpPr/>
          <p:nvPr/>
        </p:nvSpPr>
        <p:spPr>
          <a:xfrm>
            <a:off x="6178644" y="1143991"/>
            <a:ext cx="2286000" cy="54922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C3A57E-0962-524B-B939-A04007D4F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7010400" y="3438698"/>
            <a:ext cx="457200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Stack Canaries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4905511" y="748239"/>
            <a:ext cx="3364439" cy="59990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authenticate: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pushq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rbx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subq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$16,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rbx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%fs:40,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rax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rax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8(%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xorl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eax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eax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call   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rsi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rbx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call  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strcmp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testl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eax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eax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sete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%al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8(%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rdx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xorq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%fs:40,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rdx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je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  .L2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call    __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stack_chk_fail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.L2: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movzbl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%al,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eax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addq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$16,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popq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 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rbx</a:t>
            </a:r>
            <a:endParaRPr lang="en-US" sz="1600" b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  ret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endParaRPr lang="en-US" sz="1600" b="1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3051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0076" y="5960140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2826" y="5787102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908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21761" y="5801112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71024" y="5801112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20286" y="5801112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69549" y="5801112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27776" y="5793524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21761" y="4265999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14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8209727F-EF25-7B49-9774-2CA69B68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4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E7CCBF-9CB5-AB41-A6C3-76A4AEA3BDFA}"/>
              </a:ext>
            </a:extLst>
          </p:cNvPr>
          <p:cNvGrpSpPr/>
          <p:nvPr/>
        </p:nvGrpSpPr>
        <p:grpSpPr>
          <a:xfrm>
            <a:off x="533400" y="3324225"/>
            <a:ext cx="1797050" cy="304800"/>
            <a:chOff x="2377022" y="2811289"/>
            <a:chExt cx="1797050" cy="304800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F14B1498-DEB5-474E-B1F0-27A5F627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899B1B8A-3701-1D48-9944-E16693F70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67167737-740B-0042-93AF-231B40B18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289545ED-D57D-3641-8723-DD0374818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120A8-8B9B-3B4D-8639-40A9C5ED36FA}"/>
              </a:ext>
            </a:extLst>
          </p:cNvPr>
          <p:cNvGrpSpPr/>
          <p:nvPr/>
        </p:nvGrpSpPr>
        <p:grpSpPr>
          <a:xfrm>
            <a:off x="528592" y="3023006"/>
            <a:ext cx="1806666" cy="308707"/>
            <a:chOff x="2367406" y="2811288"/>
            <a:chExt cx="1806666" cy="3087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E2A9F4-C8DA-BA45-BB87-94567431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26DF3F-CB11-3C4E-AD0D-97E3538B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723D47-196C-6A4F-B32E-6CF12825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E6AB9B-A4C7-F64C-AFDC-FEFE1863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E5CAFA5-993D-6D4C-A2EE-17BAAEC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821" y="3050401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B74E3410-A8CE-7945-A982-B4FAA619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92" y="3642086"/>
            <a:ext cx="1797050" cy="607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Stack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 echo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Courier New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7ABB1C-49E1-9641-808A-A0F6E85E8AB0}"/>
              </a:ext>
            </a:extLst>
          </p:cNvPr>
          <p:cNvGrpSpPr/>
          <p:nvPr/>
        </p:nvGrpSpPr>
        <p:grpSpPr>
          <a:xfrm>
            <a:off x="532617" y="3926346"/>
            <a:ext cx="1797050" cy="2179360"/>
            <a:chOff x="533400" y="3307040"/>
            <a:chExt cx="1797050" cy="21793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B2DC33-118E-7241-9A6E-B1663669D500}"/>
                </a:ext>
              </a:extLst>
            </p:cNvPr>
            <p:cNvGrpSpPr/>
            <p:nvPr/>
          </p:nvGrpSpPr>
          <p:grpSpPr>
            <a:xfrm>
              <a:off x="533400" y="3625490"/>
              <a:ext cx="1797050" cy="1860910"/>
              <a:chOff x="533400" y="3625490"/>
              <a:chExt cx="1797050" cy="186091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15C32C3-2B48-9943-80FC-DEA83C4875A7}"/>
                  </a:ext>
                </a:extLst>
              </p:cNvPr>
              <p:cNvGrpSpPr/>
              <p:nvPr/>
            </p:nvGrpSpPr>
            <p:grpSpPr>
              <a:xfrm>
                <a:off x="533400" y="5181600"/>
                <a:ext cx="1797050" cy="304800"/>
                <a:chOff x="533400" y="4648200"/>
                <a:chExt cx="1797050" cy="304800"/>
              </a:xfrm>
            </p:grpSpPr>
            <p:sp>
              <p:nvSpPr>
                <p:cNvPr id="31" name="Rectangle 24">
                  <a:extLst>
                    <a:ext uri="{FF2B5EF4-FFF2-40B4-BE49-F238E27FC236}">
                      <a16:creationId xmlns:a16="http://schemas.microsoft.com/office/drawing/2014/main" id="{533F647F-7C12-1249-B1ED-CDC929B28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33</a:t>
                  </a:r>
                </a:p>
              </p:txBody>
            </p:sp>
            <p:sp>
              <p:nvSpPr>
                <p:cNvPr id="32" name="Rectangle 25">
                  <a:extLst>
                    <a:ext uri="{FF2B5EF4-FFF2-40B4-BE49-F238E27FC236}">
                      <a16:creationId xmlns:a16="http://schemas.microsoft.com/office/drawing/2014/main" id="{1A4A9203-2D31-0149-8B28-7C4DC11C4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  <p:sp>
              <p:nvSpPr>
                <p:cNvPr id="33" name="Rectangle 26">
                  <a:extLst>
                    <a:ext uri="{FF2B5EF4-FFF2-40B4-BE49-F238E27FC236}">
                      <a16:creationId xmlns:a16="http://schemas.microsoft.com/office/drawing/2014/main" id="{F9B760A0-414C-1F42-BDCC-497DE5645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34" name="Rectangle 27">
                  <a:extLst>
                    <a:ext uri="{FF2B5EF4-FFF2-40B4-BE49-F238E27FC236}">
                      <a16:creationId xmlns:a16="http://schemas.microsoft.com/office/drawing/2014/main" id="{05CE09CD-FE42-714A-822E-B6B20B6B6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</p:grpSp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76107AC8-49A2-7F46-843A-34B014DAB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3646487"/>
                <a:ext cx="1797050" cy="1531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b="0" dirty="0">
                    <a:latin typeface="Calibri" pitchFamily="34" charset="0"/>
                  </a:rPr>
                  <a:t>20 bytes unused</a:t>
                </a:r>
                <a:endParaRPr lang="en-US" sz="1800" dirty="0">
                  <a:latin typeface="Courier New" pitchFamily="49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BE3A353-5B33-2C42-868C-64D6BEF9E664}"/>
                  </a:ext>
                </a:extLst>
              </p:cNvPr>
              <p:cNvGrpSpPr/>
              <p:nvPr/>
            </p:nvGrpSpPr>
            <p:grpSpPr>
              <a:xfrm>
                <a:off x="533400" y="4870378"/>
                <a:ext cx="1797050" cy="304800"/>
                <a:chOff x="533400" y="4648200"/>
                <a:chExt cx="1797050" cy="304800"/>
              </a:xfrm>
            </p:grpSpPr>
            <p:sp>
              <p:nvSpPr>
                <p:cNvPr id="37" name="Rectangle 24">
                  <a:extLst>
                    <a:ext uri="{FF2B5EF4-FFF2-40B4-BE49-F238E27FC236}">
                      <a16:creationId xmlns:a16="http://schemas.microsoft.com/office/drawing/2014/main" id="{5269B753-91C5-744D-AAB5-D9825A885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37</a:t>
                  </a:r>
                </a:p>
              </p:txBody>
            </p:sp>
            <p:sp>
              <p:nvSpPr>
                <p:cNvPr id="38" name="Rectangle 25">
                  <a:extLst>
                    <a:ext uri="{FF2B5EF4-FFF2-40B4-BE49-F238E27FC236}">
                      <a16:creationId xmlns:a16="http://schemas.microsoft.com/office/drawing/2014/main" id="{AAB14025-32EB-394E-8C84-B7C8E41AF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36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77630F1F-D95F-6D42-BFE2-1E9E1C1AAD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35</a:t>
                  </a:r>
                </a:p>
              </p:txBody>
            </p:sp>
            <p:sp>
              <p:nvSpPr>
                <p:cNvPr id="40" name="Rectangle 27">
                  <a:extLst>
                    <a:ext uri="{FF2B5EF4-FFF2-40B4-BE49-F238E27FC236}">
                      <a16:creationId xmlns:a16="http://schemas.microsoft.com/office/drawing/2014/main" id="{F2D67A5D-2DE4-964E-85DB-93B9FB071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34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D8073DD-D5A2-2F4F-B077-C4BB09345484}"/>
                  </a:ext>
                </a:extLst>
              </p:cNvPr>
              <p:cNvGrpSpPr/>
              <p:nvPr/>
            </p:nvGrpSpPr>
            <p:grpSpPr>
              <a:xfrm>
                <a:off x="533400" y="4559156"/>
                <a:ext cx="1797050" cy="304800"/>
                <a:chOff x="533400" y="4648200"/>
                <a:chExt cx="1797050" cy="304800"/>
              </a:xfrm>
            </p:grpSpPr>
            <p:sp>
              <p:nvSpPr>
                <p:cNvPr id="42" name="Rectangle 24">
                  <a:extLst>
                    <a:ext uri="{FF2B5EF4-FFF2-40B4-BE49-F238E27FC236}">
                      <a16:creationId xmlns:a16="http://schemas.microsoft.com/office/drawing/2014/main" id="{BA948BC3-A415-534C-BBFA-723284957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43" name="Rectangle 25">
                  <a:extLst>
                    <a:ext uri="{FF2B5EF4-FFF2-40B4-BE49-F238E27FC236}">
                      <a16:creationId xmlns:a16="http://schemas.microsoft.com/office/drawing/2014/main" id="{0A472FED-1BE6-3E4D-9FD3-78B1B670CE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  <p:sp>
              <p:nvSpPr>
                <p:cNvPr id="44" name="Rectangle 26">
                  <a:extLst>
                    <a:ext uri="{FF2B5EF4-FFF2-40B4-BE49-F238E27FC236}">
                      <a16:creationId xmlns:a16="http://schemas.microsoft.com/office/drawing/2014/main" id="{C3A1E3D7-2BD7-B944-98DC-0665B5FB9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39</a:t>
                  </a:r>
                </a:p>
              </p:txBody>
            </p:sp>
            <p:sp>
              <p:nvSpPr>
                <p:cNvPr id="45" name="Rectangle 27">
                  <a:extLst>
                    <a:ext uri="{FF2B5EF4-FFF2-40B4-BE49-F238E27FC236}">
                      <a16:creationId xmlns:a16="http://schemas.microsoft.com/office/drawing/2014/main" id="{BC42131F-BF34-BD4D-9350-DE887C6BB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38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D058BD6-40A4-7741-A493-D67F036F8BA9}"/>
                  </a:ext>
                </a:extLst>
              </p:cNvPr>
              <p:cNvGrpSpPr/>
              <p:nvPr/>
            </p:nvGrpSpPr>
            <p:grpSpPr>
              <a:xfrm>
                <a:off x="533400" y="4247934"/>
                <a:ext cx="1797050" cy="304800"/>
                <a:chOff x="533400" y="4648200"/>
                <a:chExt cx="1797050" cy="304800"/>
              </a:xfrm>
            </p:grpSpPr>
            <p:sp>
              <p:nvSpPr>
                <p:cNvPr id="47" name="Rectangle 24">
                  <a:extLst>
                    <a:ext uri="{FF2B5EF4-FFF2-40B4-BE49-F238E27FC236}">
                      <a16:creationId xmlns:a16="http://schemas.microsoft.com/office/drawing/2014/main" id="{86D953BE-9246-B145-99C5-F238DACE9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35</a:t>
                  </a:r>
                </a:p>
              </p:txBody>
            </p:sp>
            <p:sp>
              <p:nvSpPr>
                <p:cNvPr id="48" name="Rectangle 25">
                  <a:extLst>
                    <a:ext uri="{FF2B5EF4-FFF2-40B4-BE49-F238E27FC236}">
                      <a16:creationId xmlns:a16="http://schemas.microsoft.com/office/drawing/2014/main" id="{FAE644C0-3569-6A4F-A0E1-EE6524141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34</a:t>
                  </a:r>
                </a:p>
              </p:txBody>
            </p:sp>
            <p:sp>
              <p:nvSpPr>
                <p:cNvPr id="49" name="Rectangle 26">
                  <a:extLst>
                    <a:ext uri="{FF2B5EF4-FFF2-40B4-BE49-F238E27FC236}">
                      <a16:creationId xmlns:a16="http://schemas.microsoft.com/office/drawing/2014/main" id="{99E64384-0C23-6841-B18B-E052E2DF8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33</a:t>
                  </a:r>
                </a:p>
              </p:txBody>
            </p:sp>
            <p:sp>
              <p:nvSpPr>
                <p:cNvPr id="50" name="Rectangle 27">
                  <a:extLst>
                    <a:ext uri="{FF2B5EF4-FFF2-40B4-BE49-F238E27FC236}">
                      <a16:creationId xmlns:a16="http://schemas.microsoft.com/office/drawing/2014/main" id="{75983E2E-B3F3-204D-B00C-C80B7A5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6C1156-CD75-1E4D-8FCA-746BAE3F905A}"/>
                  </a:ext>
                </a:extLst>
              </p:cNvPr>
              <p:cNvGrpSpPr/>
              <p:nvPr/>
            </p:nvGrpSpPr>
            <p:grpSpPr>
              <a:xfrm>
                <a:off x="533400" y="3936712"/>
                <a:ext cx="1797050" cy="304800"/>
                <a:chOff x="533400" y="4648200"/>
                <a:chExt cx="1797050" cy="304800"/>
              </a:xfrm>
            </p:grpSpPr>
            <p:sp>
              <p:nvSpPr>
                <p:cNvPr id="52" name="Rectangle 24">
                  <a:extLst>
                    <a:ext uri="{FF2B5EF4-FFF2-40B4-BE49-F238E27FC236}">
                      <a16:creationId xmlns:a16="http://schemas.microsoft.com/office/drawing/2014/main" id="{D2BF1EAD-C061-8543-8743-30E3625B7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39</a:t>
                  </a:r>
                </a:p>
              </p:txBody>
            </p:sp>
            <p:sp>
              <p:nvSpPr>
                <p:cNvPr id="53" name="Rectangle 25">
                  <a:extLst>
                    <a:ext uri="{FF2B5EF4-FFF2-40B4-BE49-F238E27FC236}">
                      <a16:creationId xmlns:a16="http://schemas.microsoft.com/office/drawing/2014/main" id="{69871AE3-A5B7-6243-B404-25051CCA6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38</a:t>
                  </a:r>
                </a:p>
              </p:txBody>
            </p:sp>
            <p:sp>
              <p:nvSpPr>
                <p:cNvPr id="54" name="Rectangle 26">
                  <a:extLst>
                    <a:ext uri="{FF2B5EF4-FFF2-40B4-BE49-F238E27FC236}">
                      <a16:creationId xmlns:a16="http://schemas.microsoft.com/office/drawing/2014/main" id="{DE53B324-210D-EE4B-A982-15A544BDE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37</a:t>
                  </a:r>
                </a:p>
              </p:txBody>
            </p:sp>
            <p:sp>
              <p:nvSpPr>
                <p:cNvPr id="55" name="Rectangle 27">
                  <a:extLst>
                    <a:ext uri="{FF2B5EF4-FFF2-40B4-BE49-F238E27FC236}">
                      <a16:creationId xmlns:a16="http://schemas.microsoft.com/office/drawing/2014/main" id="{33778603-E70B-F549-9BC0-6A7C224C8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36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115C136-EEF9-5149-B1B1-4EFB02E9B12B}"/>
                  </a:ext>
                </a:extLst>
              </p:cNvPr>
              <p:cNvGrpSpPr/>
              <p:nvPr/>
            </p:nvGrpSpPr>
            <p:grpSpPr>
              <a:xfrm>
                <a:off x="533400" y="3625490"/>
                <a:ext cx="1797050" cy="304800"/>
                <a:chOff x="533400" y="4648200"/>
                <a:chExt cx="1797050" cy="304800"/>
              </a:xfrm>
            </p:grpSpPr>
            <p:sp>
              <p:nvSpPr>
                <p:cNvPr id="57" name="Rectangle 24">
                  <a:extLst>
                    <a:ext uri="{FF2B5EF4-FFF2-40B4-BE49-F238E27FC236}">
                      <a16:creationId xmlns:a16="http://schemas.microsoft.com/office/drawing/2014/main" id="{B185DF00-7772-5443-8EC0-7229F996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solidFill>
                        <a:srgbClr val="FF0000"/>
                      </a:solidFill>
                      <a:latin typeface="Courier New" pitchFamily="49" charset="0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58" name="Rectangle 25">
                  <a:extLst>
                    <a:ext uri="{FF2B5EF4-FFF2-40B4-BE49-F238E27FC236}">
                      <a16:creationId xmlns:a16="http://schemas.microsoft.com/office/drawing/2014/main" id="{B54A26EE-CB4E-0D4E-806D-9C14B8BA1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  <p:sp>
              <p:nvSpPr>
                <p:cNvPr id="59" name="Rectangle 26">
                  <a:extLst>
                    <a:ext uri="{FF2B5EF4-FFF2-40B4-BE49-F238E27FC236}">
                      <a16:creationId xmlns:a16="http://schemas.microsoft.com/office/drawing/2014/main" id="{5C82788C-B8A9-5148-B902-96EEDF1D9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60" name="Rectangle 27">
                  <a:extLst>
                    <a:ext uri="{FF2B5EF4-FFF2-40B4-BE49-F238E27FC236}">
                      <a16:creationId xmlns:a16="http://schemas.microsoft.com/office/drawing/2014/main" id="{2BE5A378-B30A-3A41-86A4-E19141811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</p:grpSp>
        </p:grp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F020E2EE-5C16-424C-B894-9B28D7B77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96" y="3307040"/>
              <a:ext cx="439646" cy="3109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3C83979F-2086-C04F-B754-7120B1A24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1142205" y="3669839"/>
            <a:ext cx="514351" cy="53720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52BDD8-95A2-7F4F-82E7-72DEEC60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48" y="3747778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canary</a:t>
            </a:r>
          </a:p>
        </p:txBody>
      </p:sp>
    </p:spTree>
    <p:extLst>
      <p:ext uri="{BB962C8B-B14F-4D97-AF65-F5344CB8AC3E}">
        <p14:creationId xmlns:p14="http://schemas.microsoft.com/office/powerpoint/2010/main" val="461637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4. System-level Protection: 		    Memory Tagging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1" y="1828800"/>
            <a:ext cx="6804837" cy="4876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986558">
                <a:off x="2859717" y="3233470"/>
                <a:ext cx="287899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7200" b="0" dirty="0">
                    <a:latin typeface="HanziPen SC" charset="-122"/>
                    <a:ea typeface="HanziPen SC" charset="-122"/>
                    <a:cs typeface="HanziPen SC" charset="-122"/>
                  </a:rPr>
                  <a:t>W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 charset="0"/>
                        <a:ea typeface="HanziPen SC" charset="-122"/>
                        <a:cs typeface="HanziPen SC" charset="-122"/>
                      </a:rPr>
                      <m:t>⊕</m:t>
                    </m:r>
                  </m:oMath>
                </a14:m>
                <a:r>
                  <a:rPr lang="en-US" sz="7200" dirty="0">
                    <a:latin typeface="HanziPen SC" charset="-122"/>
                    <a:ea typeface="HanziPen SC" charset="-122"/>
                    <a:cs typeface="HanziPen SC" charset="-122"/>
                  </a:rPr>
                  <a:t> 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86558">
                <a:off x="2859717" y="3233470"/>
                <a:ext cx="2878993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9277" t="-21591" r="-20281" b="-39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27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5D9B-472A-2A4E-82E3-729B322D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Code-Reuse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F812-C50B-0D43-AD59-AD4E5D41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time!</a:t>
            </a:r>
          </a:p>
        </p:txBody>
      </p:sp>
    </p:spTree>
    <p:extLst>
      <p:ext uri="{BB962C8B-B14F-4D97-AF65-F5344CB8AC3E}">
        <p14:creationId xmlns:p14="http://schemas.microsoft.com/office/powerpoint/2010/main" val="243342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26DE-7D1A-8842-83C0-CD3725C4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x86-64 Linux Memory Layout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F16DFB-ABC3-DF49-84F8-EEB4D2903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g.,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calling  malloc(), </a:t>
            </a:r>
            <a:r>
              <a:rPr lang="en-US" dirty="0" err="1"/>
              <a:t>calloc</a:t>
            </a:r>
            <a:r>
              <a:rPr lang="en-US" dirty="0"/>
              <a:t>(), 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3C22D9-E61E-854B-9A92-D8C2B978B4D7}"/>
              </a:ext>
            </a:extLst>
          </p:cNvPr>
          <p:cNvGrpSpPr/>
          <p:nvPr/>
        </p:nvGrpSpPr>
        <p:grpSpPr>
          <a:xfrm>
            <a:off x="6178644" y="1414399"/>
            <a:ext cx="2286000" cy="1371600"/>
            <a:chOff x="2667000" y="2057400"/>
            <a:chExt cx="2286000" cy="1371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E6DD2E-6819-F84C-B14B-FEE571928DE3}"/>
                </a:ext>
              </a:extLst>
            </p:cNvPr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CF4764-2797-E448-B7CF-00087334FA9C}"/>
                </a:ext>
              </a:extLst>
            </p:cNvPr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A17BEC-683C-9F4D-B30A-F3E74FCAB901}"/>
                </a:ext>
              </a:extLst>
            </p:cNvPr>
            <p:cNvSpPr/>
            <p:nvPr/>
          </p:nvSpPr>
          <p:spPr>
            <a:xfrm>
              <a:off x="2667000" y="29718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own Arrow 6">
            <a:extLst>
              <a:ext uri="{FF2B5EF4-FFF2-40B4-BE49-F238E27FC236}">
                <a16:creationId xmlns:a16="http://schemas.microsoft.com/office/drawing/2014/main" id="{0AA1849C-3249-DD4A-B627-358AFCE7C31E}"/>
              </a:ext>
            </a:extLst>
          </p:cNvPr>
          <p:cNvSpPr/>
          <p:nvPr/>
        </p:nvSpPr>
        <p:spPr>
          <a:xfrm>
            <a:off x="8540844" y="1414399"/>
            <a:ext cx="609600" cy="12652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2BCD7-6A99-D944-980E-DAEE16DFB507}"/>
              </a:ext>
            </a:extLst>
          </p:cNvPr>
          <p:cNvSpPr/>
          <p:nvPr/>
        </p:nvSpPr>
        <p:spPr>
          <a:xfrm>
            <a:off x="6178644" y="2778111"/>
            <a:ext cx="2286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8AB1E1-0199-3C40-8838-DDE2363B5367}"/>
              </a:ext>
            </a:extLst>
          </p:cNvPr>
          <p:cNvGrpSpPr/>
          <p:nvPr/>
        </p:nvGrpSpPr>
        <p:grpSpPr>
          <a:xfrm>
            <a:off x="4954886" y="3059668"/>
            <a:ext cx="1147558" cy="369332"/>
            <a:chOff x="5405642" y="2781372"/>
            <a:chExt cx="1147558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D2EE8C8-5595-7B4B-B75C-CC115C0B9AFC}"/>
                </a:ext>
              </a:extLst>
            </p:cNvPr>
            <p:cNvCxnSpPr/>
            <p:nvPr/>
          </p:nvCxnSpPr>
          <p:spPr>
            <a:xfrm>
              <a:off x="6096000" y="2973147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7E3783-CA8F-3C4D-B327-FACE01942B9C}"/>
                </a:ext>
              </a:extLst>
            </p:cNvPr>
            <p:cNvSpPr txBox="1"/>
            <p:nvPr/>
          </p:nvSpPr>
          <p:spPr>
            <a:xfrm>
              <a:off x="5405642" y="278137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rsp</a:t>
              </a:r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4DB43A4-5FDC-1E40-A583-2623BD16412A}"/>
              </a:ext>
            </a:extLst>
          </p:cNvPr>
          <p:cNvSpPr/>
          <p:nvPr/>
        </p:nvSpPr>
        <p:spPr>
          <a:xfrm>
            <a:off x="6178644" y="1414399"/>
            <a:ext cx="2286000" cy="52218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2705B-0E8D-3140-979E-F19ABA495D33}"/>
              </a:ext>
            </a:extLst>
          </p:cNvPr>
          <p:cNvSpPr txBox="1"/>
          <p:nvPr/>
        </p:nvSpPr>
        <p:spPr>
          <a:xfrm>
            <a:off x="4751696" y="63696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551CAA-06A8-7B49-AB5D-44272E86019F}"/>
              </a:ext>
            </a:extLst>
          </p:cNvPr>
          <p:cNvCxnSpPr/>
          <p:nvPr/>
        </p:nvCxnSpPr>
        <p:spPr>
          <a:xfrm>
            <a:off x="5645244" y="607084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3AAA15-7AEE-B74E-B016-6C63DB38D621}"/>
              </a:ext>
            </a:extLst>
          </p:cNvPr>
          <p:cNvSpPr txBox="1"/>
          <p:nvPr/>
        </p:nvSpPr>
        <p:spPr>
          <a:xfrm>
            <a:off x="4954886" y="5879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%rip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735274-A43B-F442-82FB-1ABBEA5AB84A}"/>
              </a:ext>
            </a:extLst>
          </p:cNvPr>
          <p:cNvSpPr txBox="1"/>
          <p:nvPr/>
        </p:nvSpPr>
        <p:spPr>
          <a:xfrm>
            <a:off x="4717956" y="12308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0x7FFFFFFF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252D81-90FE-C94C-B383-D04E9B468771}"/>
              </a:ext>
            </a:extLst>
          </p:cNvPr>
          <p:cNvSpPr/>
          <p:nvPr/>
        </p:nvSpPr>
        <p:spPr>
          <a:xfrm>
            <a:off x="6172200" y="5561880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640687-36D1-D24F-8A79-F9A4AC4DC258}"/>
              </a:ext>
            </a:extLst>
          </p:cNvPr>
          <p:cNvSpPr/>
          <p:nvPr/>
        </p:nvSpPr>
        <p:spPr>
          <a:xfrm>
            <a:off x="6178644" y="6017818"/>
            <a:ext cx="2286000" cy="618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094B22-E16D-B948-8398-0DC95C994810}"/>
              </a:ext>
            </a:extLst>
          </p:cNvPr>
          <p:cNvSpPr/>
          <p:nvPr/>
        </p:nvSpPr>
        <p:spPr>
          <a:xfrm>
            <a:off x="6178644" y="5105400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</p:spTree>
    <p:extLst>
      <p:ext uri="{BB962C8B-B14F-4D97-AF65-F5344CB8AC3E}">
        <p14:creationId xmlns:p14="http://schemas.microsoft.com/office/powerpoint/2010/main" val="18375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46A0-2E65-564E-8FE9-74676CF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Stack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23DB-C60C-B740-BC5E-2DD88C0CC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1"/>
            <a:ext cx="4038600" cy="54922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function called gets a stack frame</a:t>
            </a:r>
          </a:p>
          <a:p>
            <a:r>
              <a:rPr lang="en-US" dirty="0"/>
              <a:t>Passing data: </a:t>
            </a:r>
          </a:p>
          <a:p>
            <a:pPr lvl="1"/>
            <a:r>
              <a:rPr lang="en-US" dirty="0"/>
              <a:t>calling procedure P uses registers (and stack) to provide parameters to Q.</a:t>
            </a:r>
          </a:p>
          <a:p>
            <a:pPr lvl="1"/>
            <a:r>
              <a:rPr lang="en-US" dirty="0"/>
              <a:t>Q uses register %</a:t>
            </a:r>
            <a:r>
              <a:rPr lang="en-US" dirty="0" err="1"/>
              <a:t>rax</a:t>
            </a:r>
            <a:r>
              <a:rPr lang="en-US" dirty="0"/>
              <a:t> for return value</a:t>
            </a:r>
          </a:p>
          <a:p>
            <a:r>
              <a:rPr lang="en-US" dirty="0"/>
              <a:t>Passing control: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 &lt;proc&gt;</a:t>
            </a:r>
          </a:p>
          <a:p>
            <a:pPr lvl="2"/>
            <a:r>
              <a:rPr lang="en-US" sz="1600" dirty="0"/>
              <a:t>Pushes return address (current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1600" dirty="0"/>
              <a:t>) onto stack</a:t>
            </a:r>
          </a:p>
          <a:p>
            <a:pPr lvl="2"/>
            <a:r>
              <a:rPr lang="en-US" sz="1600" dirty="0"/>
              <a:t>Sets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1600" dirty="0"/>
              <a:t> to first instruction of proc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2"/>
            <a:r>
              <a:rPr lang="en-US" sz="1600" dirty="0"/>
              <a:t>Pops return address from stack and places it in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  <a:p>
            <a:r>
              <a:rPr lang="en-US" dirty="0">
                <a:cs typeface="Courier New" panose="02070309020205020404" pitchFamily="49" charset="0"/>
              </a:rPr>
              <a:t>Local storage: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allocate space on the stack by decrementing stack pointer, deallocate by incrementing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4F4FC-BBFA-5D4E-B446-7229EB22E4DC}"/>
              </a:ext>
            </a:extLst>
          </p:cNvPr>
          <p:cNvSpPr txBox="1"/>
          <p:nvPr/>
        </p:nvSpPr>
        <p:spPr>
          <a:xfrm>
            <a:off x="4717956" y="12308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0x7FFFFFFF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C03FB-482D-7A41-B411-C1A4CD86461B}"/>
              </a:ext>
            </a:extLst>
          </p:cNvPr>
          <p:cNvSpPr txBox="1"/>
          <p:nvPr/>
        </p:nvSpPr>
        <p:spPr>
          <a:xfrm>
            <a:off x="4751696" y="65648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6CE7F0BF-7E65-764D-8F36-6D157AF81011}"/>
              </a:ext>
            </a:extLst>
          </p:cNvPr>
          <p:cNvSpPr/>
          <p:nvPr/>
        </p:nvSpPr>
        <p:spPr>
          <a:xfrm>
            <a:off x="8540844" y="1416811"/>
            <a:ext cx="609600" cy="12652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Stack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965437-E0D1-BB46-9C3B-7E2EFF863E61}"/>
              </a:ext>
            </a:extLst>
          </p:cNvPr>
          <p:cNvGrpSpPr/>
          <p:nvPr/>
        </p:nvGrpSpPr>
        <p:grpSpPr>
          <a:xfrm>
            <a:off x="4869078" y="5311901"/>
            <a:ext cx="1147558" cy="369332"/>
            <a:chOff x="5405642" y="2781372"/>
            <a:chExt cx="1147558" cy="36933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C4F37F-5846-8B46-A6DE-A5C13FDB6A7F}"/>
                </a:ext>
              </a:extLst>
            </p:cNvPr>
            <p:cNvCxnSpPr/>
            <p:nvPr/>
          </p:nvCxnSpPr>
          <p:spPr>
            <a:xfrm>
              <a:off x="6096000" y="2973147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39C4CE-383D-7146-B656-79AC027055DF}"/>
                </a:ext>
              </a:extLst>
            </p:cNvPr>
            <p:cNvSpPr txBox="1"/>
            <p:nvPr/>
          </p:nvSpPr>
          <p:spPr>
            <a:xfrm>
              <a:off x="5405642" y="278137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rsp</a:t>
              </a:r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2BBFB65-8D5C-8942-B9BD-E36196DB3307}"/>
              </a:ext>
            </a:extLst>
          </p:cNvPr>
          <p:cNvSpPr/>
          <p:nvPr/>
        </p:nvSpPr>
        <p:spPr>
          <a:xfrm>
            <a:off x="6170844" y="6104532"/>
            <a:ext cx="2286000" cy="263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0DF5E-5CDD-0C49-BB79-668702AB9357}"/>
              </a:ext>
            </a:extLst>
          </p:cNvPr>
          <p:cNvSpPr/>
          <p:nvPr/>
        </p:nvSpPr>
        <p:spPr>
          <a:xfrm>
            <a:off x="6178644" y="6372214"/>
            <a:ext cx="2286000" cy="2640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7B0F30-836B-1A4B-956E-1F8DA958E021}"/>
              </a:ext>
            </a:extLst>
          </p:cNvPr>
          <p:cNvSpPr/>
          <p:nvPr/>
        </p:nvSpPr>
        <p:spPr>
          <a:xfrm>
            <a:off x="6170844" y="5847891"/>
            <a:ext cx="2286000" cy="263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A1C37D-E0C1-5F42-A5AC-B05002CEDCAA}"/>
              </a:ext>
            </a:extLst>
          </p:cNvPr>
          <p:cNvGrpSpPr/>
          <p:nvPr/>
        </p:nvGrpSpPr>
        <p:grpSpPr>
          <a:xfrm>
            <a:off x="4874521" y="6324600"/>
            <a:ext cx="1147558" cy="369332"/>
            <a:chOff x="4954886" y="5879068"/>
            <a:chExt cx="1147558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549EDE8-4C03-674B-86C1-BB8F98230391}"/>
                </a:ext>
              </a:extLst>
            </p:cNvPr>
            <p:cNvCxnSpPr/>
            <p:nvPr/>
          </p:nvCxnSpPr>
          <p:spPr>
            <a:xfrm>
              <a:off x="5645244" y="6070843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250255-3555-9345-8071-8BB4839D5F66}"/>
                </a:ext>
              </a:extLst>
            </p:cNvPr>
            <p:cNvSpPr txBox="1"/>
            <p:nvPr/>
          </p:nvSpPr>
          <p:spPr>
            <a:xfrm>
              <a:off x="4954886" y="58790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%rip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9BC561D-75CA-E045-AEE6-F869B898E01D}"/>
              </a:ext>
            </a:extLst>
          </p:cNvPr>
          <p:cNvSpPr/>
          <p:nvPr/>
        </p:nvSpPr>
        <p:spPr>
          <a:xfrm>
            <a:off x="6178644" y="2771241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Arguments 7..n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72F12B-644B-DC4A-A2FD-66ECEFEEB0AD}"/>
              </a:ext>
            </a:extLst>
          </p:cNvPr>
          <p:cNvSpPr/>
          <p:nvPr/>
        </p:nvSpPr>
        <p:spPr>
          <a:xfrm>
            <a:off x="6178644" y="3228441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address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520ADF-9F49-1E40-9AC7-B2CFF40FEC77}"/>
              </a:ext>
            </a:extLst>
          </p:cNvPr>
          <p:cNvSpPr/>
          <p:nvPr/>
        </p:nvSpPr>
        <p:spPr>
          <a:xfrm>
            <a:off x="6178644" y="1399641"/>
            <a:ext cx="2286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B020C7-525B-C845-83E8-6D4D2A5C1E3D}"/>
              </a:ext>
            </a:extLst>
          </p:cNvPr>
          <p:cNvGrpSpPr/>
          <p:nvPr/>
        </p:nvGrpSpPr>
        <p:grpSpPr>
          <a:xfrm>
            <a:off x="6178644" y="1856841"/>
            <a:ext cx="2286000" cy="914400"/>
            <a:chOff x="2667000" y="2057400"/>
            <a:chExt cx="2286000" cy="9144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E535AD-B4C2-2240-992C-ECDAEA7C8DA0}"/>
                </a:ext>
              </a:extLst>
            </p:cNvPr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saved registers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49B775-0A4B-1047-B249-5C44DE880F20}"/>
                </a:ext>
              </a:extLst>
            </p:cNvPr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 variables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301999-8E94-7949-8AB7-52661760ACE6}"/>
              </a:ext>
            </a:extLst>
          </p:cNvPr>
          <p:cNvGrpSpPr/>
          <p:nvPr/>
        </p:nvGrpSpPr>
        <p:grpSpPr>
          <a:xfrm>
            <a:off x="6173201" y="4598060"/>
            <a:ext cx="2286000" cy="914400"/>
            <a:chOff x="2667000" y="2057400"/>
            <a:chExt cx="2286000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E7ACF3-0BF7-4C40-AD6C-F208664F33DF}"/>
                </a:ext>
              </a:extLst>
            </p:cNvPr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Arguments 7..n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DDA2E7-06A1-D74A-9DC5-36EDADB39CD9}"/>
                </a:ext>
              </a:extLst>
            </p:cNvPr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return address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F8859C1-5771-5044-B8AD-FA44B7A5FF4B}"/>
              </a:ext>
            </a:extLst>
          </p:cNvPr>
          <p:cNvSpPr/>
          <p:nvPr/>
        </p:nvSpPr>
        <p:spPr>
          <a:xfrm>
            <a:off x="6173201" y="3683660"/>
            <a:ext cx="2286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saved registers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C3ABBE-F30A-204B-8676-A3DB1CA0541D}"/>
              </a:ext>
            </a:extLst>
          </p:cNvPr>
          <p:cNvSpPr/>
          <p:nvPr/>
        </p:nvSpPr>
        <p:spPr>
          <a:xfrm>
            <a:off x="6173201" y="4140860"/>
            <a:ext cx="2286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B0DBCF-7B0D-A342-B5F4-FA2D83CC9B5A}"/>
              </a:ext>
            </a:extLst>
          </p:cNvPr>
          <p:cNvSpPr/>
          <p:nvPr/>
        </p:nvSpPr>
        <p:spPr>
          <a:xfrm>
            <a:off x="6178644" y="1414399"/>
            <a:ext cx="2286000" cy="52218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5763685-0A42-AF49-B8FD-7E50357A80D4}"/>
              </a:ext>
            </a:extLst>
          </p:cNvPr>
          <p:cNvSpPr/>
          <p:nvPr/>
        </p:nvSpPr>
        <p:spPr>
          <a:xfrm>
            <a:off x="5867400" y="1856840"/>
            <a:ext cx="228600" cy="18268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63F8B-07C4-4C42-9007-6531E177FCB0}"/>
              </a:ext>
            </a:extLst>
          </p:cNvPr>
          <p:cNvSpPr txBox="1"/>
          <p:nvPr/>
        </p:nvSpPr>
        <p:spPr>
          <a:xfrm rot="16200000">
            <a:off x="4706701" y="261155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P's Stack Frame</a:t>
            </a: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25083070-4EBE-6A45-A7ED-14BED2EDAF69}"/>
              </a:ext>
            </a:extLst>
          </p:cNvPr>
          <p:cNvSpPr/>
          <p:nvPr/>
        </p:nvSpPr>
        <p:spPr>
          <a:xfrm>
            <a:off x="5867401" y="3665752"/>
            <a:ext cx="228600" cy="182681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15D1EE-27E4-D240-9158-4ADFEB287140}"/>
              </a:ext>
            </a:extLst>
          </p:cNvPr>
          <p:cNvSpPr txBox="1"/>
          <p:nvPr/>
        </p:nvSpPr>
        <p:spPr>
          <a:xfrm rot="16200000">
            <a:off x="4693878" y="442047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Q's Stack Frame</a:t>
            </a:r>
          </a:p>
        </p:txBody>
      </p:sp>
    </p:spTree>
    <p:extLst>
      <p:ext uri="{BB962C8B-B14F-4D97-AF65-F5344CB8AC3E}">
        <p14:creationId xmlns:p14="http://schemas.microsoft.com/office/powerpoint/2010/main" val="76379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F913F-B732-CD40-BD96-75B4B95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Referencing Bug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47347-8A2B-F24B-931E-6429214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4</a:t>
            </a:fld>
            <a:endParaRPr lang="en-US" dirty="0">
              <a:solidFill>
                <a:srgbClr val="297FD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C6C3F-E78B-0040-99CD-BF9AEC8B7287}"/>
              </a:ext>
            </a:extLst>
          </p:cNvPr>
          <p:cNvSpPr txBox="1"/>
          <p:nvPr/>
        </p:nvSpPr>
        <p:spPr>
          <a:xfrm>
            <a:off x="1066800" y="1956749"/>
            <a:ext cx="3079689" cy="203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proc(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*p);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example1(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a[3] = 10;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return proc(a);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AC8CE-7D82-2047-AA68-5C698501920F}"/>
              </a:ext>
            </a:extLst>
          </p:cNvPr>
          <p:cNvSpPr txBox="1"/>
          <p:nvPr/>
        </p:nvSpPr>
        <p:spPr>
          <a:xfrm>
            <a:off x="4800600" y="1956749"/>
            <a:ext cx="3079689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example1: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$16,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$10, 12(%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call  proc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$16,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ret</a:t>
            </a:r>
          </a:p>
        </p:txBody>
      </p:sp>
    </p:spTree>
    <p:extLst>
      <p:ext uri="{BB962C8B-B14F-4D97-AF65-F5344CB8AC3E}">
        <p14:creationId xmlns:p14="http://schemas.microsoft.com/office/powerpoint/2010/main" val="333187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F913F-B732-CD40-BD96-75B4B95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Referencing Bug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22479-2F5C-A84E-BBB7-2BD00F2A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488"/>
            <a:ext cx="8229600" cy="5003512"/>
          </a:xfrm>
        </p:spPr>
        <p:txBody>
          <a:bodyPr/>
          <a:lstStyle/>
          <a:p>
            <a:r>
              <a:rPr lang="en-US" dirty="0"/>
              <a:t>Most common form of memory reference bug</a:t>
            </a:r>
          </a:p>
          <a:p>
            <a:pPr lvl="1"/>
            <a:r>
              <a:rPr lang="en-US" dirty="0"/>
              <a:t>Unchecked lengths on string inputs</a:t>
            </a:r>
          </a:p>
          <a:p>
            <a:pPr lvl="1"/>
            <a:r>
              <a:rPr lang="en-US" dirty="0"/>
              <a:t>Particularly for bounded character arrays on the stack</a:t>
            </a:r>
          </a:p>
          <a:p>
            <a:pPr lvl="2"/>
            <a:r>
              <a:rPr lang="en-US" dirty="0"/>
              <a:t>sometimes referred to as stack smashing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47347-8A2B-F24B-931E-6429214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5</a:t>
            </a:fld>
            <a:endParaRPr lang="en-US" dirty="0">
              <a:solidFill>
                <a:srgbClr val="297FD5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BB91D9-D4B3-F342-8484-0AD9868A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1" y="4953000"/>
            <a:ext cx="3364437" cy="1813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call puts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addq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$18,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ret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5BAA189-2275-CC4C-BC9B-B9666451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94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11" name="Line 29">
            <a:extLst>
              <a:ext uri="{FF2B5EF4-FFF2-40B4-BE49-F238E27FC236}">
                <a16:creationId xmlns:a16="http://schemas.microsoft.com/office/drawing/2014/main" id="{754A1057-4380-314C-9C92-BF2568809A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7974" y="6505504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8C6472EE-6D11-9C4A-BF78-EC5B2763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724" y="6332466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40F11CC8-0938-2A46-867C-0043F901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3051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B1BBCC14-9AAD-5248-B089-9FDF2E24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00F0C79-DFC0-2541-B518-25469CD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887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3A949A09-D922-754D-AD74-4062E1B5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149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D2624451-BAC4-E747-8FA1-6F2FCBEA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412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CA783F10-198A-9548-8A4E-8FA2F842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674" y="6338888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292AF58-5564-384F-9150-A3400D24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803775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CAC7693-FDC7-9145-8F9D-19139065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87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FD334-86B2-E440-A3E5-EA12E37581B2}"/>
              </a:ext>
            </a:extLst>
          </p:cNvPr>
          <p:cNvGrpSpPr/>
          <p:nvPr/>
        </p:nvGrpSpPr>
        <p:grpSpPr>
          <a:xfrm>
            <a:off x="818624" y="4467225"/>
            <a:ext cx="1797050" cy="304800"/>
            <a:chOff x="2377022" y="2811289"/>
            <a:chExt cx="1797050" cy="304800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24111610-9DDD-D04E-B78A-EA71B040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9321D3E-A77F-2243-88BF-1C33A6F1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21E43268-6B24-7342-83BA-F255F17E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1BA73359-15E6-4447-9B10-2B6F0DF5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05F977-E6D4-574D-AF4D-B99AFD427981}"/>
              </a:ext>
            </a:extLst>
          </p:cNvPr>
          <p:cNvGrpSpPr/>
          <p:nvPr/>
        </p:nvGrpSpPr>
        <p:grpSpPr>
          <a:xfrm>
            <a:off x="813816" y="4166006"/>
            <a:ext cx="1797050" cy="321921"/>
            <a:chOff x="2367406" y="2811288"/>
            <a:chExt cx="1797050" cy="3219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8FA985-9C11-7949-BD1D-1D3B9802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317105-869C-8B49-9234-5F44E02F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093" y="2811288"/>
              <a:ext cx="444454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A630C-B2F4-174B-AB6E-88ACAD4E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355" y="2811289"/>
              <a:ext cx="444455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7BF0B1-1282-3143-8270-F03C1ABD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193" y="2811288"/>
              <a:ext cx="449263" cy="321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4E148AD-DD19-3040-91EA-9CC4E50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045" y="4193401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B1A507-2724-7C4C-A65B-F458E19AAAC3}"/>
              </a:ext>
            </a:extLst>
          </p:cNvPr>
          <p:cNvGrpSpPr/>
          <p:nvPr/>
        </p:nvGrpSpPr>
        <p:grpSpPr>
          <a:xfrm>
            <a:off x="818624" y="4478514"/>
            <a:ext cx="1797050" cy="2150886"/>
            <a:chOff x="533400" y="3335514"/>
            <a:chExt cx="1797050" cy="2150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B0FD4F-3989-B94B-BF57-7C34A1208AE3}"/>
                </a:ext>
              </a:extLst>
            </p:cNvPr>
            <p:cNvGrpSpPr/>
            <p:nvPr/>
          </p:nvGrpSpPr>
          <p:grpSpPr>
            <a:xfrm>
              <a:off x="533400" y="3625490"/>
              <a:ext cx="1797050" cy="1860910"/>
              <a:chOff x="533400" y="3625490"/>
              <a:chExt cx="1797050" cy="186091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5F511E2-A55E-5A4C-8013-8DFADC0579AC}"/>
                  </a:ext>
                </a:extLst>
              </p:cNvPr>
              <p:cNvGrpSpPr/>
              <p:nvPr/>
            </p:nvGrpSpPr>
            <p:grpSpPr>
              <a:xfrm>
                <a:off x="533400" y="5181600"/>
                <a:ext cx="1797050" cy="304800"/>
                <a:chOff x="533400" y="4648200"/>
                <a:chExt cx="1797050" cy="304800"/>
              </a:xfrm>
            </p:grpSpPr>
            <p:sp>
              <p:nvSpPr>
                <p:cNvPr id="62" name="Rectangle 24">
                  <a:extLst>
                    <a:ext uri="{FF2B5EF4-FFF2-40B4-BE49-F238E27FC236}">
                      <a16:creationId xmlns:a16="http://schemas.microsoft.com/office/drawing/2014/main" id="{4A8A49D9-49C4-3F49-BBDD-DC4D4BBB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33</a:t>
                  </a:r>
                </a:p>
              </p:txBody>
            </p:sp>
            <p:sp>
              <p:nvSpPr>
                <p:cNvPr id="63" name="Rectangle 25">
                  <a:extLst>
                    <a:ext uri="{FF2B5EF4-FFF2-40B4-BE49-F238E27FC236}">
                      <a16:creationId xmlns:a16="http://schemas.microsoft.com/office/drawing/2014/main" id="{D85CFE76-8C42-FC4F-8452-1AA21D7DD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  <p:sp>
              <p:nvSpPr>
                <p:cNvPr id="64" name="Rectangle 26">
                  <a:extLst>
                    <a:ext uri="{FF2B5EF4-FFF2-40B4-BE49-F238E27FC236}">
                      <a16:creationId xmlns:a16="http://schemas.microsoft.com/office/drawing/2014/main" id="{6C804C47-D896-144E-AC1E-AE883A40A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65" name="Rectangle 27">
                  <a:extLst>
                    <a:ext uri="{FF2B5EF4-FFF2-40B4-BE49-F238E27FC236}">
                      <a16:creationId xmlns:a16="http://schemas.microsoft.com/office/drawing/2014/main" id="{142C0225-88BB-874F-8934-101226C11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</p:grp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6A3736D0-8037-4A47-A07E-1CE144AA1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3646487"/>
                <a:ext cx="1797050" cy="1531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b="0" dirty="0">
                    <a:latin typeface="Calibri" pitchFamily="34" charset="0"/>
                  </a:rPr>
                  <a:t>20 bytes unused</a:t>
                </a:r>
                <a:endParaRPr lang="en-US" sz="1800" dirty="0">
                  <a:latin typeface="Courier New" pitchFamily="49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C19F7C2-0DCD-B744-B2A5-C356D7BC8264}"/>
                  </a:ext>
                </a:extLst>
              </p:cNvPr>
              <p:cNvGrpSpPr/>
              <p:nvPr/>
            </p:nvGrpSpPr>
            <p:grpSpPr>
              <a:xfrm>
                <a:off x="533400" y="4870378"/>
                <a:ext cx="1797050" cy="304800"/>
                <a:chOff x="533400" y="4648200"/>
                <a:chExt cx="1797050" cy="304800"/>
              </a:xfrm>
            </p:grpSpPr>
            <p:sp>
              <p:nvSpPr>
                <p:cNvPr id="58" name="Rectangle 24">
                  <a:extLst>
                    <a:ext uri="{FF2B5EF4-FFF2-40B4-BE49-F238E27FC236}">
                      <a16:creationId xmlns:a16="http://schemas.microsoft.com/office/drawing/2014/main" id="{A1DBE394-4659-5240-9885-3DA90798D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37</a:t>
                  </a:r>
                </a:p>
              </p:txBody>
            </p:sp>
            <p:sp>
              <p:nvSpPr>
                <p:cNvPr id="59" name="Rectangle 25">
                  <a:extLst>
                    <a:ext uri="{FF2B5EF4-FFF2-40B4-BE49-F238E27FC236}">
                      <a16:creationId xmlns:a16="http://schemas.microsoft.com/office/drawing/2014/main" id="{410F747E-90D8-6F45-A92A-898428AA5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36</a:t>
                  </a:r>
                </a:p>
              </p:txBody>
            </p:sp>
            <p:sp>
              <p:nvSpPr>
                <p:cNvPr id="60" name="Rectangle 26">
                  <a:extLst>
                    <a:ext uri="{FF2B5EF4-FFF2-40B4-BE49-F238E27FC236}">
                      <a16:creationId xmlns:a16="http://schemas.microsoft.com/office/drawing/2014/main" id="{68AD04D9-0D7F-9847-93F5-AE4C891D0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35</a:t>
                  </a:r>
                </a:p>
              </p:txBody>
            </p:sp>
            <p:sp>
              <p:nvSpPr>
                <p:cNvPr id="61" name="Rectangle 27">
                  <a:extLst>
                    <a:ext uri="{FF2B5EF4-FFF2-40B4-BE49-F238E27FC236}">
                      <a16:creationId xmlns:a16="http://schemas.microsoft.com/office/drawing/2014/main" id="{E695ECC6-D497-1942-B95D-89AD129B8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34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6843EFA-0DFF-064A-982E-7D05AEC0E1F9}"/>
                  </a:ext>
                </a:extLst>
              </p:cNvPr>
              <p:cNvGrpSpPr/>
              <p:nvPr/>
            </p:nvGrpSpPr>
            <p:grpSpPr>
              <a:xfrm>
                <a:off x="533400" y="4559156"/>
                <a:ext cx="1797050" cy="304800"/>
                <a:chOff x="533400" y="4648200"/>
                <a:chExt cx="1797050" cy="304800"/>
              </a:xfrm>
            </p:grpSpPr>
            <p:sp>
              <p:nvSpPr>
                <p:cNvPr id="54" name="Rectangle 24">
                  <a:extLst>
                    <a:ext uri="{FF2B5EF4-FFF2-40B4-BE49-F238E27FC236}">
                      <a16:creationId xmlns:a16="http://schemas.microsoft.com/office/drawing/2014/main" id="{48EA6EB6-220B-6A49-B801-397BAD70C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55" name="Rectangle 25">
                  <a:extLst>
                    <a:ext uri="{FF2B5EF4-FFF2-40B4-BE49-F238E27FC236}">
                      <a16:creationId xmlns:a16="http://schemas.microsoft.com/office/drawing/2014/main" id="{3F96F1A5-A168-604F-9BB1-09DC56AD2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  <p:sp>
              <p:nvSpPr>
                <p:cNvPr id="56" name="Rectangle 26">
                  <a:extLst>
                    <a:ext uri="{FF2B5EF4-FFF2-40B4-BE49-F238E27FC236}">
                      <a16:creationId xmlns:a16="http://schemas.microsoft.com/office/drawing/2014/main" id="{2465F675-10F9-AF41-98FE-7AA60F191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39</a:t>
                  </a:r>
                </a:p>
              </p:txBody>
            </p:sp>
            <p:sp>
              <p:nvSpPr>
                <p:cNvPr id="57" name="Rectangle 27">
                  <a:extLst>
                    <a:ext uri="{FF2B5EF4-FFF2-40B4-BE49-F238E27FC236}">
                      <a16:creationId xmlns:a16="http://schemas.microsoft.com/office/drawing/2014/main" id="{CA1C001E-A0E9-5449-A899-4331C2695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38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E66C32A-9F03-1E4E-B0F7-0BBA04E4D800}"/>
                  </a:ext>
                </a:extLst>
              </p:cNvPr>
              <p:cNvGrpSpPr/>
              <p:nvPr/>
            </p:nvGrpSpPr>
            <p:grpSpPr>
              <a:xfrm>
                <a:off x="533400" y="4247934"/>
                <a:ext cx="1797050" cy="304800"/>
                <a:chOff x="533400" y="4648200"/>
                <a:chExt cx="1797050" cy="304800"/>
              </a:xfrm>
            </p:grpSpPr>
            <p:sp>
              <p:nvSpPr>
                <p:cNvPr id="50" name="Rectangle 24">
                  <a:extLst>
                    <a:ext uri="{FF2B5EF4-FFF2-40B4-BE49-F238E27FC236}">
                      <a16:creationId xmlns:a16="http://schemas.microsoft.com/office/drawing/2014/main" id="{6F367491-3674-444B-BB41-2E1AC5DB5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35</a:t>
                  </a:r>
                </a:p>
              </p:txBody>
            </p:sp>
            <p:sp>
              <p:nvSpPr>
                <p:cNvPr id="51" name="Rectangle 25">
                  <a:extLst>
                    <a:ext uri="{FF2B5EF4-FFF2-40B4-BE49-F238E27FC236}">
                      <a16:creationId xmlns:a16="http://schemas.microsoft.com/office/drawing/2014/main" id="{33CF27C5-C05F-A149-8050-901D64866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34</a:t>
                  </a:r>
                </a:p>
              </p:txBody>
            </p:sp>
            <p:sp>
              <p:nvSpPr>
                <p:cNvPr id="52" name="Rectangle 26">
                  <a:extLst>
                    <a:ext uri="{FF2B5EF4-FFF2-40B4-BE49-F238E27FC236}">
                      <a16:creationId xmlns:a16="http://schemas.microsoft.com/office/drawing/2014/main" id="{0177743C-A0B9-904C-B153-36D6CE650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33</a:t>
                  </a:r>
                </a:p>
              </p:txBody>
            </p:sp>
            <p:sp>
              <p:nvSpPr>
                <p:cNvPr id="53" name="Rectangle 27">
                  <a:extLst>
                    <a:ext uri="{FF2B5EF4-FFF2-40B4-BE49-F238E27FC236}">
                      <a16:creationId xmlns:a16="http://schemas.microsoft.com/office/drawing/2014/main" id="{41B01C81-2137-2E40-A1DC-C68AFC24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012AEEF-D45E-A84A-B539-E936EA069556}"/>
                  </a:ext>
                </a:extLst>
              </p:cNvPr>
              <p:cNvGrpSpPr/>
              <p:nvPr/>
            </p:nvGrpSpPr>
            <p:grpSpPr>
              <a:xfrm>
                <a:off x="533400" y="3936712"/>
                <a:ext cx="1797050" cy="304800"/>
                <a:chOff x="533400" y="4648200"/>
                <a:chExt cx="1797050" cy="304800"/>
              </a:xfrm>
            </p:grpSpPr>
            <p:sp>
              <p:nvSpPr>
                <p:cNvPr id="46" name="Rectangle 24">
                  <a:extLst>
                    <a:ext uri="{FF2B5EF4-FFF2-40B4-BE49-F238E27FC236}">
                      <a16:creationId xmlns:a16="http://schemas.microsoft.com/office/drawing/2014/main" id="{8BC09FA4-CDCC-1A48-9131-E4323A633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39</a:t>
                  </a:r>
                </a:p>
              </p:txBody>
            </p:sp>
            <p:sp>
              <p:nvSpPr>
                <p:cNvPr id="47" name="Rectangle 25">
                  <a:extLst>
                    <a:ext uri="{FF2B5EF4-FFF2-40B4-BE49-F238E27FC236}">
                      <a16:creationId xmlns:a16="http://schemas.microsoft.com/office/drawing/2014/main" id="{33150721-0E84-6B49-A43D-D2C2EAA07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38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19539616-FA50-9C4B-B478-35091E662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37</a:t>
                  </a: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65999422-1CC2-8542-AF10-A10AC65DC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36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5148083-1F22-0441-B678-228A50DBF9F7}"/>
                  </a:ext>
                </a:extLst>
              </p:cNvPr>
              <p:cNvGrpSpPr/>
              <p:nvPr/>
            </p:nvGrpSpPr>
            <p:grpSpPr>
              <a:xfrm>
                <a:off x="533400" y="3625490"/>
                <a:ext cx="1797050" cy="304800"/>
                <a:chOff x="533400" y="4648200"/>
                <a:chExt cx="1797050" cy="304800"/>
              </a:xfrm>
            </p:grpSpPr>
            <p:sp>
              <p:nvSpPr>
                <p:cNvPr id="42" name="Rectangle 24">
                  <a:extLst>
                    <a:ext uri="{FF2B5EF4-FFF2-40B4-BE49-F238E27FC236}">
                      <a16:creationId xmlns:a16="http://schemas.microsoft.com/office/drawing/2014/main" id="{15BC7F16-FE4B-6342-B3CA-D0F0CB053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solidFill>
                        <a:srgbClr val="FF0000"/>
                      </a:solidFill>
                      <a:latin typeface="Courier New" pitchFamily="49" charset="0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43" name="Rectangle 25">
                  <a:extLst>
                    <a:ext uri="{FF2B5EF4-FFF2-40B4-BE49-F238E27FC236}">
                      <a16:creationId xmlns:a16="http://schemas.microsoft.com/office/drawing/2014/main" id="{7376F4E7-8B1D-8F43-A855-540C30FE3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  <p:sp>
              <p:nvSpPr>
                <p:cNvPr id="44" name="Rectangle 26">
                  <a:extLst>
                    <a:ext uri="{FF2B5EF4-FFF2-40B4-BE49-F238E27FC236}">
                      <a16:creationId xmlns:a16="http://schemas.microsoft.com/office/drawing/2014/main" id="{D67062A9-D4DA-A84A-9CC2-45DC2833E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45" name="Rectangle 27">
                  <a:extLst>
                    <a:ext uri="{FF2B5EF4-FFF2-40B4-BE49-F238E27FC236}">
                      <a16:creationId xmlns:a16="http://schemas.microsoft.com/office/drawing/2014/main" id="{F319AC80-D706-794E-9C86-CCC3DBF02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</p:grpSp>
        </p:grp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1768C05D-DF1D-9049-BDEF-45D4ED9B2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357" y="3335514"/>
              <a:ext cx="451285" cy="2899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099ED2D0-C077-7146-93EB-0B9E709C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2" y="3079358"/>
            <a:ext cx="3364438" cy="181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77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D7A1-7DD1-3946-AAD0-A47876E8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server.c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DA60-2A65-F04F-9247-296A1A4E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64706-A146-5144-BA15-98727795C505}"/>
              </a:ext>
            </a:extLst>
          </p:cNvPr>
          <p:cNvSpPr txBox="1"/>
          <p:nvPr/>
        </p:nvSpPr>
        <p:spPr>
          <a:xfrm>
            <a:off x="0" y="1733243"/>
            <a:ext cx="5285421" cy="50783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authenticate(char *password){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[4]; 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gets(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correct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= !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(password,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return correct;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char **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char * pw = "123456";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password: 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while(!authenticate(pw)){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("Incorrect. Try again: 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("You are now logged in\n");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205AE-D343-EF42-BF19-24C30BA9310A}"/>
              </a:ext>
            </a:extLst>
          </p:cNvPr>
          <p:cNvSpPr txBox="1"/>
          <p:nvPr/>
        </p:nvSpPr>
        <p:spPr>
          <a:xfrm>
            <a:off x="5390029" y="1733243"/>
            <a:ext cx="3733800" cy="5078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authenticate: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$16,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$0,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call    gets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call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%al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%al,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$16,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ret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8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795D-A140-9149-B04B-E5A942B3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Vulnerabilities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64939C-CA9C-BB4B-9841-2C95C7C0D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31837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6F6E-D8CF-1842-AD08-F88FC21F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4B378-3E0E-7D4D-836C-4103D0C3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09750"/>
            <a:ext cx="3889707" cy="464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B0878-6F8E-EE4C-BE86-CF8CA1A99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4" y="1676400"/>
            <a:ext cx="3650966" cy="2351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C8AEC-C54E-E449-BAF3-1A9041D45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6" y="4113242"/>
            <a:ext cx="3665173" cy="24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2910</TotalTime>
  <Words>705</Words>
  <Application>Microsoft Macintosh PowerPoint</Application>
  <PresentationFormat>On-screen Show (4:3)</PresentationFormat>
  <Paragraphs>313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Mincho</vt:lpstr>
      <vt:lpstr>Arial</vt:lpstr>
      <vt:lpstr>Calibri</vt:lpstr>
      <vt:lpstr>Cambria Math</vt:lpstr>
      <vt:lpstr>Courier New</vt:lpstr>
      <vt:lpstr>HanziPen SC</vt:lpstr>
      <vt:lpstr>Clarity</vt:lpstr>
      <vt:lpstr>Lecture 8: Use and Abuse of the Stack</vt:lpstr>
      <vt:lpstr>Review: x86-64 Linux Memory Layout</vt:lpstr>
      <vt:lpstr>Review: Stack Frames</vt:lpstr>
      <vt:lpstr>Memory Referencing Bug Example</vt:lpstr>
      <vt:lpstr>Memory Referencing Bug Example</vt:lpstr>
      <vt:lpstr>Example: server.c</vt:lpstr>
      <vt:lpstr>Exercise</vt:lpstr>
      <vt:lpstr>Buffer Overflow Vulnerabilities</vt:lpstr>
      <vt:lpstr>Buffer Overflow Examples</vt:lpstr>
      <vt:lpstr>Defending against buffer overflow attacks</vt:lpstr>
      <vt:lpstr>1. Avoid Overflow Vulnerabilities in Code (!)</vt:lpstr>
      <vt:lpstr>2. Randomize the Stack (ASLR)</vt:lpstr>
      <vt:lpstr>3. Compiler checks</vt:lpstr>
      <vt:lpstr>Stack Canaries</vt:lpstr>
      <vt:lpstr>4. System-level Protection:       Memory Tagging</vt:lpstr>
      <vt:lpstr>Code-Reuse Attacks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Use and Abuse of the Stack</dc:title>
  <dc:creator>Eleanor  Birrell</dc:creator>
  <cp:lastModifiedBy>Eleanor Birrell</cp:lastModifiedBy>
  <cp:revision>41</cp:revision>
  <cp:lastPrinted>2019-02-19T00:32:53Z</cp:lastPrinted>
  <dcterms:created xsi:type="dcterms:W3CDTF">2019-02-18T19:10:35Z</dcterms:created>
  <dcterms:modified xsi:type="dcterms:W3CDTF">2019-09-25T01:51:21Z</dcterms:modified>
</cp:coreProperties>
</file>