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6" r:id="rId3"/>
    <p:sldId id="375" r:id="rId4"/>
    <p:sldId id="378" r:id="rId5"/>
    <p:sldId id="379" r:id="rId6"/>
    <p:sldId id="309" r:id="rId7"/>
    <p:sldId id="366" r:id="rId8"/>
    <p:sldId id="376" r:id="rId9"/>
    <p:sldId id="368" r:id="rId10"/>
    <p:sldId id="380" r:id="rId11"/>
    <p:sldId id="372" r:id="rId12"/>
    <p:sldId id="381" r:id="rId13"/>
    <p:sldId id="367" r:id="rId14"/>
    <p:sldId id="317" r:id="rId15"/>
    <p:sldId id="3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5315" autoAdjust="0"/>
  </p:normalViewPr>
  <p:slideViewPr>
    <p:cSldViewPr>
      <p:cViewPr varScale="1">
        <p:scale>
          <a:sx n="100" d="100"/>
          <a:sy n="100" d="100"/>
        </p:scale>
        <p:origin x="3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works on </a:t>
            </a:r>
            <a:r>
              <a:rPr lang="en-US" dirty="0" err="1"/>
              <a:t>linux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49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clang actually assembly adds </a:t>
            </a:r>
            <a:r>
              <a:rPr lang="en-US" dirty="0" err="1"/>
              <a:t>pushq</a:t>
            </a:r>
            <a:r>
              <a:rPr lang="en-US" dirty="0"/>
              <a:t> </a:t>
            </a:r>
            <a:r>
              <a:rPr lang="en-US" dirty="0" err="1"/>
              <a:t>rax</a:t>
            </a:r>
            <a:r>
              <a:rPr lang="en-US" dirty="0"/>
              <a:t> to beginning and </a:t>
            </a:r>
            <a:r>
              <a:rPr lang="en-US" dirty="0" err="1"/>
              <a:t>popq</a:t>
            </a:r>
            <a:r>
              <a:rPr lang="en-US" dirty="0"/>
              <a:t> </a:t>
            </a:r>
            <a:r>
              <a:rPr lang="en-US" dirty="0" err="1"/>
              <a:t>rcx</a:t>
            </a:r>
            <a:r>
              <a:rPr lang="en-US" dirty="0"/>
              <a:t> to end to align to 16 bytes (seen in demo)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September 19,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6: Procedure Calls in Assembly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E97B-377C-824F-AA89-141531B4E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 Example: Arguments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6AA935-6636-534B-9E58-17D08A4D2F8B}"/>
              </a:ext>
            </a:extLst>
          </p:cNvPr>
          <p:cNvSpPr txBox="1"/>
          <p:nvPr/>
        </p:nvSpPr>
        <p:spPr>
          <a:xfrm>
            <a:off x="76200" y="1524000"/>
            <a:ext cx="4800600" cy="53553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func1(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x1,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x2,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x3,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x4,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x5,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x6,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x7,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x8){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l1 = x1+x2;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l2 = x3+x4;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l3 = x5+x6;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l4 = x7+x8;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l5 = 4;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l6 = 13;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l7 = 47;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l8 = l1 + l2 + l3 + l4 + l5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+ l6 + l5;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l8;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func1(1,2,3,4,5,6,7,8);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x;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27B15F-FDF2-ED49-BEED-1C876BC3CE58}"/>
              </a:ext>
            </a:extLst>
          </p:cNvPr>
          <p:cNvSpPr txBox="1"/>
          <p:nvPr/>
        </p:nvSpPr>
        <p:spPr>
          <a:xfrm>
            <a:off x="4885245" y="1535723"/>
            <a:ext cx="4182555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func1: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16(%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%r8d,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%r9d,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21(%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C1066B-4E1C-F54F-A537-4B8070672412}"/>
              </a:ext>
            </a:extLst>
          </p:cNvPr>
          <p:cNvSpPr txBox="1"/>
          <p:nvPr/>
        </p:nvSpPr>
        <p:spPr>
          <a:xfrm>
            <a:off x="5092032" y="3420129"/>
            <a:ext cx="3768980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  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$2,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$3,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$4,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$5, %r8d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$6, %r9d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_function1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7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ECC4-4313-7E47-ACBC-F178174B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leave</a:t>
            </a:r>
            <a:r>
              <a:rPr lang="en-US" dirty="0"/>
              <a:t> Instructions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A877A7-FBFF-C040-A805-244DC63D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11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78CA7F-B8C7-BC4C-B08F-97191ADD5E5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Complex instructions designed to speed up common operations</a:t>
            </a:r>
          </a:p>
          <a:p>
            <a:pPr lvl="1"/>
            <a:endParaRPr lang="en-US" dirty="0"/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enterq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size,0</a:t>
            </a:r>
            <a:endParaRPr lang="en-US" dirty="0"/>
          </a:p>
          <a:p>
            <a:pPr marL="548640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8640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8640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8640" lvl="2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leaveq</a:t>
            </a:r>
            <a:endParaRPr lang="en-US" dirty="0"/>
          </a:p>
          <a:p>
            <a:pPr marL="548640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8640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A78E5D-D0CD-BD4B-B048-E3FE58CA218E}"/>
              </a:ext>
            </a:extLst>
          </p:cNvPr>
          <p:cNvSpPr txBox="1"/>
          <p:nvPr/>
        </p:nvSpPr>
        <p:spPr>
          <a:xfrm>
            <a:off x="4809162" y="3048000"/>
            <a:ext cx="342043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Rarely used</a:t>
            </a:r>
          </a:p>
          <a:p>
            <a:r>
              <a:rPr lang="en-US" dirty="0"/>
              <a:t>The second argument is the</a:t>
            </a:r>
          </a:p>
          <a:p>
            <a:r>
              <a:rPr lang="en-US" dirty="0"/>
              <a:t>nesting level--unimportant in 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A0DCF5-9B1C-0D48-B876-0E970D2122F5}"/>
              </a:ext>
            </a:extLst>
          </p:cNvPr>
          <p:cNvSpPr txBox="1"/>
          <p:nvPr/>
        </p:nvSpPr>
        <p:spPr>
          <a:xfrm>
            <a:off x="4809162" y="5029200"/>
            <a:ext cx="31355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Occasionally used, </a:t>
            </a:r>
          </a:p>
          <a:p>
            <a:r>
              <a:rPr lang="en-US" dirty="0"/>
              <a:t>usually before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22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DD687-6243-234F-ACA5-4AF6691D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A12E1-4F43-DA43-8401-6FD27C69C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0x400540 &lt;last&gt;: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400540: 48 89 f8    	    </a:t>
            </a:r>
            <a:r>
              <a:rPr lang="en-US" dirty="0" err="1">
                <a:latin typeface="Courier" pitchFamily="2" charset="0"/>
              </a:rPr>
              <a:t>mov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rdi</a:t>
            </a:r>
            <a:r>
              <a:rPr lang="en-US" dirty="0">
                <a:latin typeface="Courier" pitchFamily="2" charset="0"/>
              </a:rPr>
              <a:t>, %</a:t>
            </a:r>
            <a:r>
              <a:rPr lang="en-US" dirty="0" err="1">
                <a:latin typeface="Courier" pitchFamily="2" charset="0"/>
              </a:rPr>
              <a:t>rax</a:t>
            </a:r>
            <a:r>
              <a:rPr lang="en-US" dirty="0">
                <a:latin typeface="Courier" pitchFamily="2" charset="0"/>
              </a:rPr>
              <a:t>	  L1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400543: 48 0f </a:t>
            </a:r>
            <a:r>
              <a:rPr lang="en-US" dirty="0" err="1">
                <a:latin typeface="Courier" pitchFamily="2" charset="0"/>
              </a:rPr>
              <a:t>af</a:t>
            </a:r>
            <a:r>
              <a:rPr lang="en-US" dirty="0">
                <a:latin typeface="Courier" pitchFamily="2" charset="0"/>
              </a:rPr>
              <a:t> c6       </a:t>
            </a:r>
            <a:r>
              <a:rPr lang="en-US" dirty="0" err="1">
                <a:latin typeface="Courier" pitchFamily="2" charset="0"/>
              </a:rPr>
              <a:t>imul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rsi</a:t>
            </a:r>
            <a:r>
              <a:rPr lang="en-US" dirty="0">
                <a:latin typeface="Courier" pitchFamily="2" charset="0"/>
              </a:rPr>
              <a:t>, %</a:t>
            </a:r>
            <a:r>
              <a:rPr lang="en-US" dirty="0" err="1">
                <a:latin typeface="Courier" pitchFamily="2" charset="0"/>
              </a:rPr>
              <a:t>rax</a:t>
            </a:r>
            <a:r>
              <a:rPr lang="en-US" dirty="0">
                <a:latin typeface="Courier" pitchFamily="2" charset="0"/>
              </a:rPr>
              <a:t>	  L2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400547: c3 		    ret			  L3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0x400548 &lt;first&gt;: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400548: 48 8d 77 01	    lea 0x1(%</a:t>
            </a:r>
            <a:r>
              <a:rPr lang="en-US" dirty="0" err="1">
                <a:latin typeface="Courier" pitchFamily="2" charset="0"/>
              </a:rPr>
              <a:t>rdi</a:t>
            </a:r>
            <a:r>
              <a:rPr lang="en-US" dirty="0">
                <a:latin typeface="Courier" pitchFamily="2" charset="0"/>
              </a:rPr>
              <a:t>),%</a:t>
            </a:r>
            <a:r>
              <a:rPr lang="en-US" dirty="0" err="1">
                <a:latin typeface="Courier" pitchFamily="2" charset="0"/>
              </a:rPr>
              <a:t>rsi</a:t>
            </a:r>
            <a:r>
              <a:rPr lang="en-US" dirty="0">
                <a:latin typeface="Courier" pitchFamily="2" charset="0"/>
              </a:rPr>
              <a:t>	  F1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40054c: 48 83 </a:t>
            </a:r>
            <a:r>
              <a:rPr lang="en-US" dirty="0" err="1">
                <a:latin typeface="Courier" pitchFamily="2" charset="0"/>
              </a:rPr>
              <a:t>ef</a:t>
            </a:r>
            <a:r>
              <a:rPr lang="en-US" dirty="0">
                <a:latin typeface="Courier" pitchFamily="2" charset="0"/>
              </a:rPr>
              <a:t> 01	    sub $0x1, %</a:t>
            </a:r>
            <a:r>
              <a:rPr lang="en-US" dirty="0" err="1">
                <a:latin typeface="Courier" pitchFamily="2" charset="0"/>
              </a:rPr>
              <a:t>rdi</a:t>
            </a:r>
            <a:r>
              <a:rPr lang="en-US" dirty="0">
                <a:latin typeface="Courier" pitchFamily="2" charset="0"/>
              </a:rPr>
              <a:t>	  F2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400550: e8 </a:t>
            </a:r>
            <a:r>
              <a:rPr lang="en-US" dirty="0" err="1">
                <a:latin typeface="Courier" pitchFamily="2" charset="0"/>
              </a:rPr>
              <a:t>eb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ff</a:t>
            </a:r>
            <a:r>
              <a:rPr lang="en-US" dirty="0">
                <a:latin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</a:rPr>
              <a:t>callq</a:t>
            </a:r>
            <a:r>
              <a:rPr lang="en-US" dirty="0">
                <a:latin typeface="Courier" pitchFamily="2" charset="0"/>
              </a:rPr>
              <a:t> 400540 &lt;last&gt;	  F3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400555: f3 c2		    rep; ret		  F4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0x400556 &lt;main&gt;: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...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400560: e8 e3 </a:t>
            </a:r>
            <a:r>
              <a:rPr lang="en-US" dirty="0" err="1">
                <a:latin typeface="Courier" pitchFamily="2" charset="0"/>
              </a:rPr>
              <a:t>ff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ff</a:t>
            </a:r>
            <a:r>
              <a:rPr lang="en-US" dirty="0">
                <a:latin typeface="Courier" pitchFamily="2" charset="0"/>
              </a:rPr>
              <a:t> 	    </a:t>
            </a:r>
            <a:r>
              <a:rPr lang="en-US" dirty="0" err="1">
                <a:latin typeface="Courier" pitchFamily="2" charset="0"/>
              </a:rPr>
              <a:t>callq</a:t>
            </a:r>
            <a:r>
              <a:rPr lang="en-US" dirty="0">
                <a:latin typeface="Courier" pitchFamily="2" charset="0"/>
              </a:rPr>
              <a:t> 400548 &lt;first&gt;  M1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400565: 48 89 c2	    </a:t>
            </a:r>
            <a:r>
              <a:rPr lang="en-US" dirty="0" err="1">
                <a:latin typeface="Courier" pitchFamily="2" charset="0"/>
              </a:rPr>
              <a:t>mov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rax</a:t>
            </a:r>
            <a:r>
              <a:rPr lang="en-US" dirty="0">
                <a:latin typeface="Courier" pitchFamily="2" charset="0"/>
              </a:rPr>
              <a:t>, %</a:t>
            </a:r>
            <a:r>
              <a:rPr lang="en-US" dirty="0" err="1">
                <a:latin typeface="Courier" pitchFamily="2" charset="0"/>
              </a:rPr>
              <a:t>rdx</a:t>
            </a:r>
            <a:r>
              <a:rPr lang="en-US" dirty="0">
                <a:latin typeface="Courier" pitchFamily="2" charset="0"/>
              </a:rPr>
              <a:t>	  M2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...</a:t>
            </a:r>
          </a:p>
        </p:txBody>
      </p:sp>
    </p:spTree>
    <p:extLst>
      <p:ext uri="{BB962C8B-B14F-4D97-AF65-F5344CB8AC3E}">
        <p14:creationId xmlns:p14="http://schemas.microsoft.com/office/powerpoint/2010/main" val="1153655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13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Handled Without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 code explicitly does so (more next week!)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  <p:extLst>
      <p:ext uri="{BB962C8B-B14F-4D97-AF65-F5344CB8AC3E}">
        <p14:creationId xmlns:p14="http://schemas.microsoft.com/office/powerpoint/2010/main" val="92029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Function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14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Rectangle 11"/>
          <p:cNvSpPr>
            <a:spLocks/>
          </p:cNvSpPr>
          <p:nvPr/>
        </p:nvSpPr>
        <p:spPr bwMode="auto">
          <a:xfrm>
            <a:off x="228600" y="2133600"/>
            <a:ext cx="4800600" cy="2362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14"/>
          <p:cNvSpPr>
            <a:spLocks/>
          </p:cNvSpPr>
          <p:nvPr/>
        </p:nvSpPr>
        <p:spPr bwMode="auto">
          <a:xfrm>
            <a:off x="5486400" y="1524000"/>
            <a:ext cx="3200400" cy="403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9768" y="5187890"/>
            <a:ext cx="3023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is in the stack frame?</a:t>
            </a:r>
          </a:p>
        </p:txBody>
      </p:sp>
    </p:spTree>
    <p:extLst>
      <p:ext uri="{BB962C8B-B14F-4D97-AF65-F5344CB8AC3E}">
        <p14:creationId xmlns:p14="http://schemas.microsoft.com/office/powerpoint/2010/main" val="457623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B842F-F363-264A-80C2-95510928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47C657-081D-3944-8901-2DA334329A67}"/>
              </a:ext>
            </a:extLst>
          </p:cNvPr>
          <p:cNvSpPr txBox="1"/>
          <p:nvPr/>
        </p:nvSpPr>
        <p:spPr>
          <a:xfrm>
            <a:off x="1066800" y="1956749"/>
            <a:ext cx="3079689" cy="20313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proc(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*p);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example1(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a[5];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a[3] = 10;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return proc(a);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9C35FA-0352-D74E-8B2C-841A2D787E4C}"/>
              </a:ext>
            </a:extLst>
          </p:cNvPr>
          <p:cNvSpPr txBox="1"/>
          <p:nvPr/>
        </p:nvSpPr>
        <p:spPr>
          <a:xfrm>
            <a:off x="4800600" y="1956749"/>
            <a:ext cx="3079689" cy="20313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$10, 12(%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call  proc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</a:t>
            </a:r>
          </a:p>
        </p:txBody>
      </p:sp>
    </p:spTree>
    <p:extLst>
      <p:ext uri="{BB962C8B-B14F-4D97-AF65-F5344CB8AC3E}">
        <p14:creationId xmlns:p14="http://schemas.microsoft.com/office/powerpoint/2010/main" val="338841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Assembly/Machine Code 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4572000"/>
            <a:ext cx="4852987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 defTabSz="895350">
              <a:buFont typeface="Wingdings 3"/>
              <a:buNone/>
              <a:tabLst>
                <a:tab pos="1371600" algn="l"/>
                <a:tab pos="4572000" algn="l"/>
              </a:tabLst>
            </a:pPr>
            <a:r>
              <a:rPr lang="en-US" sz="2400" dirty="0">
                <a:latin typeface="+mn-lt"/>
              </a:rPr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PC: Program counter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16 Registers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Condition codes</a:t>
            </a:r>
          </a:p>
        </p:txBody>
      </p:sp>
      <p:sp>
        <p:nvSpPr>
          <p:cNvPr id="18" name="Rectangle 17"/>
          <p:cNvSpPr txBox="1">
            <a:spLocks noChangeArrowheads="1"/>
          </p:cNvSpPr>
          <p:nvPr/>
        </p:nvSpPr>
        <p:spPr>
          <a:xfrm>
            <a:off x="5067300" y="4591050"/>
            <a:ext cx="3619500" cy="15684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lvl="2" indent="0">
              <a:buNone/>
            </a:pPr>
            <a:r>
              <a:rPr lang="en-US" sz="2400" dirty="0"/>
              <a:t>Memory</a:t>
            </a:r>
          </a:p>
          <a:p>
            <a:pPr marL="571500" lvl="2" indent="-165100"/>
            <a:r>
              <a:rPr lang="en-US" dirty="0"/>
              <a:t>Byte addressable array</a:t>
            </a:r>
          </a:p>
          <a:p>
            <a:pPr marL="571500" lvl="2" indent="-165100"/>
            <a:r>
              <a:rPr lang="en-US" dirty="0"/>
              <a:t>Code and user data</a:t>
            </a:r>
          </a:p>
          <a:p>
            <a:pPr marL="571500" lvl="2" indent="-165100"/>
            <a:r>
              <a:rPr lang="en-US" dirty="0"/>
              <a:t>Stack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C59931-B94E-5E42-BF58-BDD4B19EF9E1}"/>
              </a:ext>
            </a:extLst>
          </p:cNvPr>
          <p:cNvSpPr/>
          <p:nvPr/>
        </p:nvSpPr>
        <p:spPr>
          <a:xfrm>
            <a:off x="838200" y="1759851"/>
            <a:ext cx="3199279" cy="25109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20C37A-C923-944F-BD1E-C1B68E80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2684128"/>
            <a:ext cx="8001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PC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B1C4E88-BE5F-F645-8764-919FD7664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2061828"/>
            <a:ext cx="16764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55B10E0E-78FC-9A49-A429-67B3762CD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991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44A05010-27DC-DF4E-B16B-161B0BB0F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6700" y="2743465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11">
            <a:extLst>
              <a:ext uri="{FF2B5EF4-FFF2-40B4-BE49-F238E27FC236}">
                <a16:creationId xmlns:a16="http://schemas.microsoft.com/office/drawing/2014/main" id="{A16E1308-C9F3-764E-A288-3DE9C8AC5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13611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4360257F-E52E-9B4A-9C8D-9E20FBB23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024" y="3662365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26" name="Text Box 13">
            <a:extLst>
              <a:ext uri="{FF2B5EF4-FFF2-40B4-BE49-F238E27FC236}">
                <a16:creationId xmlns:a16="http://schemas.microsoft.com/office/drawing/2014/main" id="{8E233AB5-92AC-3C4E-B346-8F0445C2B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232052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53BAEF4F-37A4-7948-B7C7-D9BFF8B04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405991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BA7F21-F5C7-2C47-84BD-6F40D28B6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115928"/>
            <a:ext cx="10668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0FA2CC8-DF4B-6140-915B-9FDBCE89360C}"/>
              </a:ext>
            </a:extLst>
          </p:cNvPr>
          <p:cNvGrpSpPr/>
          <p:nvPr/>
        </p:nvGrpSpPr>
        <p:grpSpPr>
          <a:xfrm>
            <a:off x="5905500" y="1676400"/>
            <a:ext cx="1752601" cy="2487168"/>
            <a:chOff x="6057900" y="2525269"/>
            <a:chExt cx="1752601" cy="248716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DA38AEA-2056-DE43-AF69-3BA9804ACEA0}"/>
                </a:ext>
              </a:extLst>
            </p:cNvPr>
            <p:cNvSpPr/>
            <p:nvPr/>
          </p:nvSpPr>
          <p:spPr>
            <a:xfrm>
              <a:off x="6057900" y="4683253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0D2EAF-8B7E-1B4A-919F-EB736C1FFD19}"/>
                </a:ext>
              </a:extLst>
            </p:cNvPr>
            <p:cNvSpPr/>
            <p:nvPr/>
          </p:nvSpPr>
          <p:spPr>
            <a:xfrm>
              <a:off x="6057900" y="4354069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08102D-98BF-5640-AA6D-044F16A936DE}"/>
                </a:ext>
              </a:extLst>
            </p:cNvPr>
            <p:cNvSpPr/>
            <p:nvPr/>
          </p:nvSpPr>
          <p:spPr>
            <a:xfrm>
              <a:off x="6057901" y="2525269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688BE9E-C947-0C45-9A2D-5AFDB1728FE2}"/>
                </a:ext>
              </a:extLst>
            </p:cNvPr>
            <p:cNvSpPr/>
            <p:nvPr/>
          </p:nvSpPr>
          <p:spPr>
            <a:xfrm>
              <a:off x="6057900" y="3033269"/>
              <a:ext cx="1752600" cy="84030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ADEB02-D80E-C443-A6D8-34DB783C4FC4}"/>
                </a:ext>
              </a:extLst>
            </p:cNvPr>
            <p:cNvSpPr/>
            <p:nvPr/>
          </p:nvSpPr>
          <p:spPr>
            <a:xfrm>
              <a:off x="6057900" y="3873574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00CC0A5-CCF8-5848-A36E-DE4CDCE90A4C}"/>
              </a:ext>
            </a:extLst>
          </p:cNvPr>
          <p:cNvSpPr txBox="1"/>
          <p:nvPr/>
        </p:nvSpPr>
        <p:spPr>
          <a:xfrm>
            <a:off x="6272686" y="135559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DFBE34E-9032-8140-BED6-2946287E8555}"/>
              </a:ext>
            </a:extLst>
          </p:cNvPr>
          <p:cNvSpPr txBox="1"/>
          <p:nvPr/>
        </p:nvSpPr>
        <p:spPr>
          <a:xfrm>
            <a:off x="840808" y="1764231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CPU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6244FF0-8C8C-334D-9559-2049DCD4C279}"/>
              </a:ext>
            </a:extLst>
          </p:cNvPr>
          <p:cNvCxnSpPr>
            <a:stCxn id="34" idx="0"/>
          </p:cNvCxnSpPr>
          <p:nvPr/>
        </p:nvCxnSpPr>
        <p:spPr>
          <a:xfrm flipH="1" flipV="1">
            <a:off x="6781799" y="2732568"/>
            <a:ext cx="1" cy="2921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9E53B77-836B-4444-AC53-B686CDBDFE01}"/>
              </a:ext>
            </a:extLst>
          </p:cNvPr>
          <p:cNvCxnSpPr>
            <a:cxnSpLocks/>
            <a:stCxn id="33" idx="0"/>
          </p:cNvCxnSpPr>
          <p:nvPr/>
        </p:nvCxnSpPr>
        <p:spPr>
          <a:xfrm>
            <a:off x="6781800" y="2184400"/>
            <a:ext cx="0" cy="2921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A0AF753-99D3-424C-A2E0-8F644C9FD7AF}"/>
              </a:ext>
            </a:extLst>
          </p:cNvPr>
          <p:cNvSpPr txBox="1"/>
          <p:nvPr/>
        </p:nvSpPr>
        <p:spPr>
          <a:xfrm>
            <a:off x="7732630" y="152235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5A3DCFA-2C50-7A45-B084-03F32EC552EA}"/>
              </a:ext>
            </a:extLst>
          </p:cNvPr>
          <p:cNvSpPr txBox="1"/>
          <p:nvPr/>
        </p:nvSpPr>
        <p:spPr>
          <a:xfrm>
            <a:off x="7732630" y="40502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</a:t>
            </a:r>
          </a:p>
        </p:txBody>
      </p:sp>
    </p:spTree>
    <p:extLst>
      <p:ext uri="{BB962C8B-B14F-4D97-AF65-F5344CB8AC3E}">
        <p14:creationId xmlns:p14="http://schemas.microsoft.com/office/powerpoint/2010/main" val="15735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6BCEE-1955-4542-9D0F-190580A0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39D68-BC60-5244-B842-CD962FF8F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Procedures provide an abstraction that implements some functionality with designated arguments and (optional) return value</a:t>
            </a:r>
          </a:p>
          <a:p>
            <a:pPr lvl="1"/>
            <a:r>
              <a:rPr lang="en-US" dirty="0"/>
              <a:t>e.g., functions, methods, subroutines, handlers</a:t>
            </a:r>
          </a:p>
          <a:p>
            <a:endParaRPr lang="en-US" dirty="0"/>
          </a:p>
          <a:p>
            <a:r>
              <a:rPr lang="en-US" dirty="0"/>
              <a:t>To support procedures at the machine level, we need mechanisms for: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b="1" dirty="0">
                <a:solidFill>
                  <a:schemeClr val="accent1"/>
                </a:solidFill>
              </a:rPr>
              <a:t>Passing Control: </a:t>
            </a:r>
            <a:r>
              <a:rPr lang="en-US" dirty="0"/>
              <a:t>When procedure P calls procedure Q, program counter must be set to address of Q, when Q returns, program counter must be reset to instruction in P following procedure call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b="1" dirty="0">
                <a:solidFill>
                  <a:schemeClr val="accent1"/>
                </a:solidFill>
              </a:rPr>
              <a:t>Passing Data: </a:t>
            </a:r>
            <a:r>
              <a:rPr lang="en-US" dirty="0"/>
              <a:t>Must handle parameters and return values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b="1" dirty="0">
                <a:solidFill>
                  <a:schemeClr val="accent1"/>
                </a:solidFill>
              </a:rPr>
              <a:t>Allocating memory: </a:t>
            </a:r>
            <a:r>
              <a:rPr lang="en-US" dirty="0"/>
              <a:t>Q must be able to allocate (and deallocate) space for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7560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F26DE-7D1A-8842-83C0-CD3725C4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1F16DFB-ABC3-DF49-84F8-EEB4D2903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114800" cy="47183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stack is a region of memory (traditionally the "top" of memory)</a:t>
            </a:r>
          </a:p>
          <a:p>
            <a:endParaRPr lang="en-US" dirty="0"/>
          </a:p>
          <a:p>
            <a:r>
              <a:rPr lang="en-US" dirty="0"/>
              <a:t>grows "down"</a:t>
            </a:r>
          </a:p>
          <a:p>
            <a:endParaRPr lang="en-US" dirty="0"/>
          </a:p>
          <a:p>
            <a:r>
              <a:rPr lang="en-US" dirty="0"/>
              <a:t>provides storage for functions (i.e., space for allocating local variables)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/>
              <a:t>holds address of top element of stack</a:t>
            </a:r>
          </a:p>
          <a:p>
            <a:pPr marL="274320" lvl="1" indent="0">
              <a:buNone/>
            </a:pP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3C22D9-E61E-854B-9A92-D8C2B978B4D7}"/>
              </a:ext>
            </a:extLst>
          </p:cNvPr>
          <p:cNvGrpSpPr/>
          <p:nvPr/>
        </p:nvGrpSpPr>
        <p:grpSpPr>
          <a:xfrm>
            <a:off x="6178644" y="1136103"/>
            <a:ext cx="2286000" cy="1371600"/>
            <a:chOff x="2667000" y="2057400"/>
            <a:chExt cx="2286000" cy="1371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E6DD2E-6819-F84C-B14B-FEE571928DE3}"/>
                </a:ext>
              </a:extLst>
            </p:cNvPr>
            <p:cNvSpPr/>
            <p:nvPr/>
          </p:nvSpPr>
          <p:spPr>
            <a:xfrm>
              <a:off x="2667000" y="20574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CF4764-2797-E448-B7CF-00087334FA9C}"/>
                </a:ext>
              </a:extLst>
            </p:cNvPr>
            <p:cNvSpPr/>
            <p:nvPr/>
          </p:nvSpPr>
          <p:spPr>
            <a:xfrm>
              <a:off x="2667000" y="25146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A17BEC-683C-9F4D-B30A-F3E74FCAB901}"/>
                </a:ext>
              </a:extLst>
            </p:cNvPr>
            <p:cNvSpPr/>
            <p:nvPr/>
          </p:nvSpPr>
          <p:spPr>
            <a:xfrm>
              <a:off x="2667000" y="29718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own Arrow 6">
            <a:extLst>
              <a:ext uri="{FF2B5EF4-FFF2-40B4-BE49-F238E27FC236}">
                <a16:creationId xmlns:a16="http://schemas.microsoft.com/office/drawing/2014/main" id="{0AA1849C-3249-DD4A-B627-358AFCE7C31E}"/>
              </a:ext>
            </a:extLst>
          </p:cNvPr>
          <p:cNvSpPr/>
          <p:nvPr/>
        </p:nvSpPr>
        <p:spPr>
          <a:xfrm>
            <a:off x="8540844" y="1136103"/>
            <a:ext cx="609600" cy="12652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9483BF-9BFA-F249-8D2F-F39C7DB58CAB}"/>
              </a:ext>
            </a:extLst>
          </p:cNvPr>
          <p:cNvSpPr txBox="1"/>
          <p:nvPr/>
        </p:nvSpPr>
        <p:spPr>
          <a:xfrm>
            <a:off x="4724400" y="77465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22BCD7-6A99-D944-980E-DAEE16DFB507}"/>
              </a:ext>
            </a:extLst>
          </p:cNvPr>
          <p:cNvSpPr/>
          <p:nvPr/>
        </p:nvSpPr>
        <p:spPr>
          <a:xfrm>
            <a:off x="6178644" y="2499815"/>
            <a:ext cx="2286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8AB1E1-0199-3C40-8838-DDE2363B5367}"/>
              </a:ext>
            </a:extLst>
          </p:cNvPr>
          <p:cNvGrpSpPr/>
          <p:nvPr/>
        </p:nvGrpSpPr>
        <p:grpSpPr>
          <a:xfrm>
            <a:off x="4954886" y="2781372"/>
            <a:ext cx="1147558" cy="369332"/>
            <a:chOff x="5405642" y="2781372"/>
            <a:chExt cx="1147558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D2EE8C8-5595-7B4B-B75C-CC115C0B9AFC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7E3783-CA8F-3C4D-B327-FACE01942B9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4DB43A4-5FDC-1E40-A583-2623BD16412A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E2705B-0E8D-3140-979E-F19ABA495D33}"/>
              </a:ext>
            </a:extLst>
          </p:cNvPr>
          <p:cNvSpPr txBox="1"/>
          <p:nvPr/>
        </p:nvSpPr>
        <p:spPr>
          <a:xfrm>
            <a:off x="4751696" y="636967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80BAC-7CFC-F34A-838B-AC264F897751}"/>
              </a:ext>
            </a:extLst>
          </p:cNvPr>
          <p:cNvSpPr/>
          <p:nvPr/>
        </p:nvSpPr>
        <p:spPr>
          <a:xfrm>
            <a:off x="6178644" y="5112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B87245-9927-4C47-A5A2-1DE9384AB9D5}"/>
              </a:ext>
            </a:extLst>
          </p:cNvPr>
          <p:cNvSpPr/>
          <p:nvPr/>
        </p:nvSpPr>
        <p:spPr>
          <a:xfrm>
            <a:off x="6178644" y="5874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82759A-4D2D-054F-ABF6-4AAEC90FC7FE}"/>
              </a:ext>
            </a:extLst>
          </p:cNvPr>
          <p:cNvSpPr/>
          <p:nvPr/>
        </p:nvSpPr>
        <p:spPr>
          <a:xfrm>
            <a:off x="6178644" y="4350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551CAA-06A8-7B49-AB5D-44272E86019F}"/>
              </a:ext>
            </a:extLst>
          </p:cNvPr>
          <p:cNvCxnSpPr/>
          <p:nvPr/>
        </p:nvCxnSpPr>
        <p:spPr>
          <a:xfrm>
            <a:off x="5645244" y="60708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23AAA15-7AEE-B74E-B016-6C63DB38D621}"/>
              </a:ext>
            </a:extLst>
          </p:cNvPr>
          <p:cNvSpPr txBox="1"/>
          <p:nvPr/>
        </p:nvSpPr>
        <p:spPr>
          <a:xfrm>
            <a:off x="4954886" y="5879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429327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F26DE-7D1A-8842-83C0-CD3725C4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Stack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71F16DFB-ABC3-DF49-84F8-EEB4D2903DF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199" y="1673352"/>
                <a:ext cx="4674737" cy="471830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pushq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S</a:t>
                </a:r>
                <a:r>
                  <a:rPr lang="en-US" dirty="0"/>
                  <a:t>: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– 8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M[R[%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]]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S</a:t>
                </a: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popq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D</a:t>
                </a:r>
                <a:r>
                  <a:rPr lang="en-US" dirty="0"/>
                  <a:t>: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M[R[%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]] 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+ 8</a:t>
                </a: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>
                    <a:cs typeface="Consolas" panose="020B0609020204030204" pitchFamily="49" charset="0"/>
                  </a:rPr>
                  <a:t>modify %</a:t>
                </a:r>
                <a:r>
                  <a:rPr lang="en-US" dirty="0" err="1"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cs typeface="Consolas" panose="020B0609020204030204" pitchFamily="49" charset="0"/>
                  </a:rPr>
                  <a:t>:</a:t>
                </a:r>
              </a:p>
              <a:p>
                <a:pPr marL="274320" lvl="1" indent="0">
                  <a:buNone/>
                </a:pP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subq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$4, 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>
                    <a:cs typeface="Consolas" panose="020B0609020204030204" pitchFamily="49" charset="0"/>
                  </a:rPr>
                  <a:t>modify memory above 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</a:p>
              <a:p>
                <a:pPr marL="274320" lvl="1" indent="0">
                  <a:buNone/>
                </a:pP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movl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$47, 4(%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71F16DFB-ABC3-DF49-84F8-EEB4D2903D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199" y="1673352"/>
                <a:ext cx="4674737" cy="4718304"/>
              </a:xfrm>
              <a:blipFill>
                <a:blip r:embed="rId2"/>
                <a:stretch>
                  <a:fillRect l="-1630" t="-2965" r="-1087" b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FA3C22D9-E61E-854B-9A92-D8C2B978B4D7}"/>
              </a:ext>
            </a:extLst>
          </p:cNvPr>
          <p:cNvGrpSpPr/>
          <p:nvPr/>
        </p:nvGrpSpPr>
        <p:grpSpPr>
          <a:xfrm>
            <a:off x="6178644" y="1136103"/>
            <a:ext cx="2286000" cy="1371600"/>
            <a:chOff x="2667000" y="2057400"/>
            <a:chExt cx="2286000" cy="1371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E6DD2E-6819-F84C-B14B-FEE571928DE3}"/>
                </a:ext>
              </a:extLst>
            </p:cNvPr>
            <p:cNvSpPr/>
            <p:nvPr/>
          </p:nvSpPr>
          <p:spPr>
            <a:xfrm>
              <a:off x="2667000" y="20574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CF4764-2797-E448-B7CF-00087334FA9C}"/>
                </a:ext>
              </a:extLst>
            </p:cNvPr>
            <p:cNvSpPr/>
            <p:nvPr/>
          </p:nvSpPr>
          <p:spPr>
            <a:xfrm>
              <a:off x="2667000" y="25146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A17BEC-683C-9F4D-B30A-F3E74FCAB901}"/>
                </a:ext>
              </a:extLst>
            </p:cNvPr>
            <p:cNvSpPr/>
            <p:nvPr/>
          </p:nvSpPr>
          <p:spPr>
            <a:xfrm>
              <a:off x="2667000" y="29718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own Arrow 6">
            <a:extLst>
              <a:ext uri="{FF2B5EF4-FFF2-40B4-BE49-F238E27FC236}">
                <a16:creationId xmlns:a16="http://schemas.microsoft.com/office/drawing/2014/main" id="{0AA1849C-3249-DD4A-B627-358AFCE7C31E}"/>
              </a:ext>
            </a:extLst>
          </p:cNvPr>
          <p:cNvSpPr/>
          <p:nvPr/>
        </p:nvSpPr>
        <p:spPr>
          <a:xfrm>
            <a:off x="8540844" y="1136103"/>
            <a:ext cx="609600" cy="12652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9483BF-9BFA-F249-8D2F-F39C7DB58CAB}"/>
              </a:ext>
            </a:extLst>
          </p:cNvPr>
          <p:cNvSpPr txBox="1"/>
          <p:nvPr/>
        </p:nvSpPr>
        <p:spPr>
          <a:xfrm>
            <a:off x="4724400" y="77465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22BCD7-6A99-D944-980E-DAEE16DFB507}"/>
              </a:ext>
            </a:extLst>
          </p:cNvPr>
          <p:cNvSpPr/>
          <p:nvPr/>
        </p:nvSpPr>
        <p:spPr>
          <a:xfrm>
            <a:off x="6178644" y="2499815"/>
            <a:ext cx="2286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8AB1E1-0199-3C40-8838-DDE2363B5367}"/>
              </a:ext>
            </a:extLst>
          </p:cNvPr>
          <p:cNvGrpSpPr/>
          <p:nvPr/>
        </p:nvGrpSpPr>
        <p:grpSpPr>
          <a:xfrm>
            <a:off x="4954886" y="2781372"/>
            <a:ext cx="1147558" cy="369332"/>
            <a:chOff x="5405642" y="2781372"/>
            <a:chExt cx="1147558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D2EE8C8-5595-7B4B-B75C-CC115C0B9AFC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7E3783-CA8F-3C4D-B327-FACE01942B9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8BBE36D-65A0-A74E-A44E-AAF45BFD52F7}"/>
              </a:ext>
            </a:extLst>
          </p:cNvPr>
          <p:cNvSpPr/>
          <p:nvPr/>
        </p:nvSpPr>
        <p:spPr>
          <a:xfrm>
            <a:off x="6178644" y="2957015"/>
            <a:ext cx="2286000" cy="1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E2705B-0E8D-3140-979E-F19ABA495D33}"/>
              </a:ext>
            </a:extLst>
          </p:cNvPr>
          <p:cNvSpPr txBox="1"/>
          <p:nvPr/>
        </p:nvSpPr>
        <p:spPr>
          <a:xfrm>
            <a:off x="4751696" y="636967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80BAC-7CFC-F34A-838B-AC264F897751}"/>
              </a:ext>
            </a:extLst>
          </p:cNvPr>
          <p:cNvSpPr/>
          <p:nvPr/>
        </p:nvSpPr>
        <p:spPr>
          <a:xfrm>
            <a:off x="6178644" y="5112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B87245-9927-4C47-A5A2-1DE9384AB9D5}"/>
              </a:ext>
            </a:extLst>
          </p:cNvPr>
          <p:cNvSpPr/>
          <p:nvPr/>
        </p:nvSpPr>
        <p:spPr>
          <a:xfrm>
            <a:off x="6178644" y="5874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82759A-4D2D-054F-ABF6-4AAEC90FC7FE}"/>
              </a:ext>
            </a:extLst>
          </p:cNvPr>
          <p:cNvSpPr/>
          <p:nvPr/>
        </p:nvSpPr>
        <p:spPr>
          <a:xfrm>
            <a:off x="6178644" y="4350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551CAA-06A8-7B49-AB5D-44272E86019F}"/>
              </a:ext>
            </a:extLst>
          </p:cNvPr>
          <p:cNvCxnSpPr/>
          <p:nvPr/>
        </p:nvCxnSpPr>
        <p:spPr>
          <a:xfrm>
            <a:off x="5645244" y="60708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23AAA15-7AEE-B74E-B016-6C63DB38D621}"/>
              </a:ext>
            </a:extLst>
          </p:cNvPr>
          <p:cNvSpPr txBox="1"/>
          <p:nvPr/>
        </p:nvSpPr>
        <p:spPr>
          <a:xfrm>
            <a:off x="4954886" y="5879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71DF8A-C04B-0640-AA41-B5A614244F4F}"/>
              </a:ext>
            </a:extLst>
          </p:cNvPr>
          <p:cNvSpPr/>
          <p:nvPr/>
        </p:nvSpPr>
        <p:spPr>
          <a:xfrm>
            <a:off x="6178644" y="2956997"/>
            <a:ext cx="2286000" cy="1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DB43A4-5FDC-1E40-A583-2623BD16412A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3.88889E-6 0.027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2754 L -3.88889E-6 2.59259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3.33333E-6 0.027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ACA43D6-B0F7-5145-A580-E382569F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X86-64 Register Usage Conventions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6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762000" y="5196840"/>
            <a:ext cx="3556000" cy="533400"/>
          </a:xfrm>
          <a:prstGeom prst="rect">
            <a:avLst/>
          </a:prstGeom>
          <a:solidFill>
            <a:srgbClr val="FFFD95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cs typeface="Courier New Bold" charset="0"/>
                <a:sym typeface="Courier New Bold" charset="0"/>
              </a:rPr>
              <a:t>stack pointer</a:t>
            </a:r>
          </a:p>
        </p:txBody>
      </p:sp>
      <p:sp>
        <p:nvSpPr>
          <p:cNvPr id="24" name="Rectangle 24"/>
          <p:cNvSpPr>
            <a:spLocks/>
          </p:cNvSpPr>
          <p:nvPr/>
        </p:nvSpPr>
        <p:spPr bwMode="auto">
          <a:xfrm>
            <a:off x="4724400" y="275844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5" name="Rectangle 25"/>
          <p:cNvSpPr>
            <a:spLocks/>
          </p:cNvSpPr>
          <p:nvPr/>
        </p:nvSpPr>
        <p:spPr bwMode="auto">
          <a:xfrm>
            <a:off x="4724400" y="336804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6" name="Rectangle 26"/>
          <p:cNvSpPr>
            <a:spLocks/>
          </p:cNvSpPr>
          <p:nvPr/>
        </p:nvSpPr>
        <p:spPr bwMode="auto">
          <a:xfrm>
            <a:off x="4724400" y="3977640"/>
            <a:ext cx="3556000" cy="533400"/>
          </a:xfrm>
          <a:prstGeom prst="rect">
            <a:avLst/>
          </a:prstGeom>
          <a:solidFill>
            <a:srgbClr val="FFFD95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" name="Rectangle 27"/>
          <p:cNvSpPr>
            <a:spLocks/>
          </p:cNvSpPr>
          <p:nvPr/>
        </p:nvSpPr>
        <p:spPr bwMode="auto">
          <a:xfrm>
            <a:off x="4724400" y="4587240"/>
            <a:ext cx="3556000" cy="533400"/>
          </a:xfrm>
          <a:prstGeom prst="rect">
            <a:avLst/>
          </a:prstGeom>
          <a:solidFill>
            <a:srgbClr val="FFFD95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8" name="Rectangle 28"/>
          <p:cNvSpPr>
            <a:spLocks/>
          </p:cNvSpPr>
          <p:nvPr/>
        </p:nvSpPr>
        <p:spPr bwMode="auto">
          <a:xfrm>
            <a:off x="4724400" y="5196840"/>
            <a:ext cx="3556000" cy="533400"/>
          </a:xfrm>
          <a:prstGeom prst="rect">
            <a:avLst/>
          </a:prstGeom>
          <a:solidFill>
            <a:srgbClr val="FFFD95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9" name="Rectangle 29"/>
          <p:cNvSpPr>
            <a:spLocks/>
          </p:cNvSpPr>
          <p:nvPr/>
        </p:nvSpPr>
        <p:spPr bwMode="auto">
          <a:xfrm>
            <a:off x="4724400" y="5806440"/>
            <a:ext cx="3556000" cy="533400"/>
          </a:xfrm>
          <a:prstGeom prst="rect">
            <a:avLst/>
          </a:prstGeom>
          <a:solidFill>
            <a:srgbClr val="FFFD95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30" name="Rectangle 30"/>
          <p:cNvSpPr>
            <a:spLocks/>
          </p:cNvSpPr>
          <p:nvPr/>
        </p:nvSpPr>
        <p:spPr bwMode="auto">
          <a:xfrm>
            <a:off x="762000" y="153924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cs typeface="Courier New Bold" charset="0"/>
                <a:sym typeface="Courier New Bold" charset="0"/>
              </a:rPr>
              <a:t>function result</a:t>
            </a:r>
          </a:p>
        </p:txBody>
      </p:sp>
      <p:sp>
        <p:nvSpPr>
          <p:cNvPr id="31" name="Rectangle 31"/>
          <p:cNvSpPr>
            <a:spLocks/>
          </p:cNvSpPr>
          <p:nvPr/>
        </p:nvSpPr>
        <p:spPr bwMode="auto">
          <a:xfrm>
            <a:off x="762000" y="2148840"/>
            <a:ext cx="3556000" cy="533400"/>
          </a:xfrm>
          <a:prstGeom prst="rect">
            <a:avLst/>
          </a:prstGeom>
          <a:solidFill>
            <a:srgbClr val="FFFD95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32"/>
          <p:cNvSpPr>
            <a:spLocks/>
          </p:cNvSpPr>
          <p:nvPr/>
        </p:nvSpPr>
        <p:spPr bwMode="auto">
          <a:xfrm>
            <a:off x="762000" y="275844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, </a:t>
            </a:r>
            <a:r>
              <a:rPr lang="en-US" sz="2400" dirty="0">
                <a:cs typeface="Courier New Bold" charset="0"/>
                <a:sym typeface="Courier New Bold" charset="0"/>
              </a:rPr>
              <a:t>fourth argument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33"/>
          <p:cNvSpPr>
            <a:spLocks/>
          </p:cNvSpPr>
          <p:nvPr/>
        </p:nvSpPr>
        <p:spPr bwMode="auto">
          <a:xfrm>
            <a:off x="762000" y="336804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, </a:t>
            </a:r>
            <a:r>
              <a:rPr lang="en-US" sz="2400" dirty="0">
                <a:cs typeface="Courier New Bold" charset="0"/>
                <a:sym typeface="Courier New Bold" charset="0"/>
              </a:rPr>
              <a:t>third argument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Rectangle 34"/>
          <p:cNvSpPr>
            <a:spLocks/>
          </p:cNvSpPr>
          <p:nvPr/>
        </p:nvSpPr>
        <p:spPr bwMode="auto">
          <a:xfrm>
            <a:off x="762000" y="397764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, </a:t>
            </a:r>
            <a:r>
              <a:rPr lang="en-US" sz="2400" dirty="0">
                <a:cs typeface="Courier New Bold" charset="0"/>
                <a:sym typeface="Courier New Bold" charset="0"/>
              </a:rPr>
              <a:t>second argument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Rectangle 35"/>
          <p:cNvSpPr>
            <a:spLocks/>
          </p:cNvSpPr>
          <p:nvPr/>
        </p:nvSpPr>
        <p:spPr bwMode="auto">
          <a:xfrm>
            <a:off x="762000" y="458724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cs typeface="Courier New Bold" charset="0"/>
                <a:sym typeface="Courier New Bold" charset="0"/>
              </a:rPr>
              <a:t>first argument</a:t>
            </a:r>
          </a:p>
        </p:txBody>
      </p:sp>
      <p:sp>
        <p:nvSpPr>
          <p:cNvPr id="36" name="Rectangle 36"/>
          <p:cNvSpPr>
            <a:spLocks/>
          </p:cNvSpPr>
          <p:nvPr/>
        </p:nvSpPr>
        <p:spPr bwMode="auto">
          <a:xfrm>
            <a:off x="762000" y="5806440"/>
            <a:ext cx="3556000" cy="533400"/>
          </a:xfrm>
          <a:prstGeom prst="rect">
            <a:avLst/>
          </a:prstGeom>
          <a:solidFill>
            <a:srgbClr val="FFFD95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41448" y="6465808"/>
            <a:ext cx="345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Callee</a:t>
            </a:r>
            <a:r>
              <a:rPr lang="en-US" dirty="0"/>
              <a:t>-saved registers are in yellow</a:t>
            </a:r>
          </a:p>
        </p:txBody>
      </p:sp>
      <p:sp>
        <p:nvSpPr>
          <p:cNvPr id="21" name="Rectangle 22">
            <a:extLst>
              <a:ext uri="{FF2B5EF4-FFF2-40B4-BE49-F238E27FC236}">
                <a16:creationId xmlns:a16="http://schemas.microsoft.com/office/drawing/2014/main" id="{0ADA3067-4808-2C40-B48D-082476A79CB0}"/>
              </a:ext>
            </a:extLst>
          </p:cNvPr>
          <p:cNvSpPr>
            <a:spLocks/>
          </p:cNvSpPr>
          <p:nvPr/>
        </p:nvSpPr>
        <p:spPr bwMode="auto">
          <a:xfrm>
            <a:off x="4724400" y="1534234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, </a:t>
            </a:r>
            <a:r>
              <a:rPr lang="en-US" sz="2400" dirty="0">
                <a:cs typeface="Courier New Bold" charset="0"/>
                <a:sym typeface="Courier New Bold" charset="0"/>
              </a:rPr>
              <a:t>fifth argument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23">
            <a:extLst>
              <a:ext uri="{FF2B5EF4-FFF2-40B4-BE49-F238E27FC236}">
                <a16:creationId xmlns:a16="http://schemas.microsoft.com/office/drawing/2014/main" id="{9C582249-5621-3549-BB5D-6C8FE0EAC3B2}"/>
              </a:ext>
            </a:extLst>
          </p:cNvPr>
          <p:cNvSpPr>
            <a:spLocks/>
          </p:cNvSpPr>
          <p:nvPr/>
        </p:nvSpPr>
        <p:spPr bwMode="auto">
          <a:xfrm>
            <a:off x="4724400" y="2143834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, </a:t>
            </a:r>
            <a:r>
              <a:rPr lang="en-US" sz="2400" dirty="0">
                <a:cs typeface="Courier New Bold" charset="0"/>
                <a:sym typeface="Courier New Bold" charset="0"/>
              </a:rPr>
              <a:t>sixth argument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35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Calls, Division of Labor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B40A6E-470E-8146-ABCA-F16D245F5A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anchor="t">
            <a:normAutofit lnSpcReduction="10000"/>
          </a:bodyPr>
          <a:lstStyle/>
          <a:p>
            <a:r>
              <a:rPr lang="en-US" dirty="0"/>
              <a:t>Before</a:t>
            </a:r>
          </a:p>
          <a:p>
            <a:pPr lvl="1"/>
            <a:r>
              <a:rPr lang="en-US" dirty="0"/>
              <a:t>Save registers, if necessary</a:t>
            </a:r>
          </a:p>
          <a:p>
            <a:pPr lvl="1"/>
            <a:r>
              <a:rPr lang="en-US" dirty="0"/>
              <a:t>Prepare arguments</a:t>
            </a:r>
          </a:p>
          <a:p>
            <a:pPr lvl="1"/>
            <a:r>
              <a:rPr lang="en-US" dirty="0"/>
              <a:t>Make call</a:t>
            </a:r>
          </a:p>
          <a:p>
            <a:endParaRPr lang="en-US" dirty="0"/>
          </a:p>
          <a:p>
            <a:r>
              <a:rPr lang="en-US" dirty="0"/>
              <a:t>After</a:t>
            </a:r>
          </a:p>
          <a:p>
            <a:pPr lvl="1"/>
            <a:r>
              <a:rPr lang="en-US" dirty="0"/>
              <a:t>Restore registers, if necessary</a:t>
            </a:r>
          </a:p>
          <a:p>
            <a:pPr lvl="1"/>
            <a:r>
              <a:rPr lang="en-US" dirty="0"/>
              <a:t>Use result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E396AE0-8BE1-954E-AABC-3E13D3DDF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Callee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7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C85EF9-962D-1F4D-A7F2-E24429D3D87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Preamble</a:t>
            </a:r>
          </a:p>
          <a:p>
            <a:pPr lvl="1"/>
            <a:r>
              <a:rPr lang="en-US" dirty="0"/>
              <a:t>Save registers, if necessary</a:t>
            </a:r>
          </a:p>
          <a:p>
            <a:pPr lvl="1"/>
            <a:r>
              <a:rPr lang="en-US" dirty="0"/>
              <a:t>Allocate space on stack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Exit code</a:t>
            </a:r>
          </a:p>
          <a:p>
            <a:pPr lvl="1"/>
            <a:r>
              <a:rPr lang="en-US" dirty="0"/>
              <a:t>Put result in %</a:t>
            </a:r>
            <a:r>
              <a:rPr lang="en-US" dirty="0" err="1"/>
              <a:t>rax</a:t>
            </a:r>
            <a:endParaRPr lang="en-US" dirty="0"/>
          </a:p>
          <a:p>
            <a:pPr lvl="1"/>
            <a:r>
              <a:rPr lang="en-US" dirty="0"/>
              <a:t>Restore registers, if necessary</a:t>
            </a:r>
          </a:p>
          <a:p>
            <a:pPr lvl="1"/>
            <a:r>
              <a:rPr lang="en-US" dirty="0"/>
              <a:t>Deallocate space on stack</a:t>
            </a:r>
          </a:p>
          <a:p>
            <a:pPr lvl="1"/>
            <a:r>
              <a:rPr lang="en-US" dirty="0"/>
              <a:t>Return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1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46A0-2E65-564E-8FE9-74676CFB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623DB-C60C-B740-BC5E-2DD88C0CC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1"/>
            <a:ext cx="4038600" cy="549228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Each function called gets a stack frame</a:t>
            </a:r>
          </a:p>
          <a:p>
            <a:r>
              <a:rPr lang="en-US" dirty="0"/>
              <a:t>Passing data: </a:t>
            </a:r>
          </a:p>
          <a:p>
            <a:pPr lvl="1"/>
            <a:r>
              <a:rPr lang="en-US" dirty="0"/>
              <a:t>calling procedure P uses registers (and stack) to provide parameters to Q.</a:t>
            </a:r>
          </a:p>
          <a:p>
            <a:pPr lvl="1"/>
            <a:r>
              <a:rPr lang="en-US" dirty="0"/>
              <a:t>Q uses register %</a:t>
            </a:r>
            <a:r>
              <a:rPr lang="en-US" dirty="0" err="1"/>
              <a:t>rax</a:t>
            </a:r>
            <a:r>
              <a:rPr lang="en-US" dirty="0"/>
              <a:t> for return value</a:t>
            </a:r>
          </a:p>
          <a:p>
            <a:r>
              <a:rPr lang="en-US" dirty="0"/>
              <a:t>Passing control: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 &lt;proc&gt;</a:t>
            </a:r>
          </a:p>
          <a:p>
            <a:pPr lvl="2"/>
            <a:r>
              <a:rPr lang="en-US" sz="1600" dirty="0"/>
              <a:t>Pushes return address (current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1600" dirty="0"/>
              <a:t>) onto stack</a:t>
            </a:r>
          </a:p>
          <a:p>
            <a:pPr lvl="2"/>
            <a:r>
              <a:rPr lang="en-US" sz="1600" dirty="0"/>
              <a:t>Sets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1600" dirty="0"/>
              <a:t> to first instruction of proc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lvl="2"/>
            <a:r>
              <a:rPr lang="en-US" sz="1600" dirty="0"/>
              <a:t>Pops return address from stack and places it in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</a:p>
          <a:p>
            <a:r>
              <a:rPr lang="en-US" dirty="0">
                <a:cs typeface="Courier New" panose="02070309020205020404" pitchFamily="49" charset="0"/>
              </a:rPr>
              <a:t>Local storage: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allocate space on the stack by decrementing stack pointer, deallocate by incrementing</a:t>
            </a:r>
          </a:p>
          <a:p>
            <a:pPr lvl="1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2EC924-DA3A-FF47-A405-24E060C54277}"/>
              </a:ext>
            </a:extLst>
          </p:cNvPr>
          <p:cNvSpPr/>
          <p:nvPr/>
        </p:nvSpPr>
        <p:spPr>
          <a:xfrm>
            <a:off x="6178644" y="2515591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5A695D-4C18-814B-A6DB-0938D6645622}"/>
              </a:ext>
            </a:extLst>
          </p:cNvPr>
          <p:cNvSpPr/>
          <p:nvPr/>
        </p:nvSpPr>
        <p:spPr>
          <a:xfrm>
            <a:off x="6178644" y="2972791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return address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34F4FC-BBFA-5D4E-B446-7229EB22E4DC}"/>
              </a:ext>
            </a:extLst>
          </p:cNvPr>
          <p:cNvSpPr txBox="1"/>
          <p:nvPr/>
        </p:nvSpPr>
        <p:spPr>
          <a:xfrm>
            <a:off x="4724400" y="77465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E7B7C8-00D6-5C40-9FFA-168FF18787E7}"/>
              </a:ext>
            </a:extLst>
          </p:cNvPr>
          <p:cNvSpPr/>
          <p:nvPr/>
        </p:nvSpPr>
        <p:spPr>
          <a:xfrm>
            <a:off x="6178644" y="1143991"/>
            <a:ext cx="2286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FC03FB-482D-7A41-B411-C1A4CD86461B}"/>
              </a:ext>
            </a:extLst>
          </p:cNvPr>
          <p:cNvSpPr txBox="1"/>
          <p:nvPr/>
        </p:nvSpPr>
        <p:spPr>
          <a:xfrm>
            <a:off x="4751696" y="656486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18" name="Down Arrow 17">
            <a:extLst>
              <a:ext uri="{FF2B5EF4-FFF2-40B4-BE49-F238E27FC236}">
                <a16:creationId xmlns:a16="http://schemas.microsoft.com/office/drawing/2014/main" id="{6CE7F0BF-7E65-764D-8F36-6D157AF81011}"/>
              </a:ext>
            </a:extLst>
          </p:cNvPr>
          <p:cNvSpPr/>
          <p:nvPr/>
        </p:nvSpPr>
        <p:spPr>
          <a:xfrm>
            <a:off x="8540844" y="1136103"/>
            <a:ext cx="609600" cy="12652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Stack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75A44E9-787A-A44E-86C8-CD9518AA6221}"/>
              </a:ext>
            </a:extLst>
          </p:cNvPr>
          <p:cNvGrpSpPr/>
          <p:nvPr/>
        </p:nvGrpSpPr>
        <p:grpSpPr>
          <a:xfrm>
            <a:off x="6178644" y="1601191"/>
            <a:ext cx="2286000" cy="1369618"/>
            <a:chOff x="2667000" y="2057400"/>
            <a:chExt cx="2286000" cy="136961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9973DEA-E1E6-574A-8B46-46EBD9DC9300}"/>
                </a:ext>
              </a:extLst>
            </p:cNvPr>
            <p:cNvSpPr/>
            <p:nvPr/>
          </p:nvSpPr>
          <p:spPr>
            <a:xfrm>
              <a:off x="2667000" y="2057400"/>
              <a:ext cx="2286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…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FE9BF74-AAE8-1142-918F-A252B8AA6860}"/>
                </a:ext>
              </a:extLst>
            </p:cNvPr>
            <p:cNvSpPr/>
            <p:nvPr/>
          </p:nvSpPr>
          <p:spPr>
            <a:xfrm>
              <a:off x="2667000" y="2514599"/>
              <a:ext cx="2286000" cy="912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local variables</a:t>
              </a:r>
            </a:p>
            <a:p>
              <a:pPr algn="ctr"/>
              <a:endParaRPr lang="en-US" dirty="0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47C321B-2F02-EA4E-BDF4-8F492C2DD686}"/>
              </a:ext>
            </a:extLst>
          </p:cNvPr>
          <p:cNvSpPr/>
          <p:nvPr/>
        </p:nvSpPr>
        <p:spPr>
          <a:xfrm>
            <a:off x="6173201" y="3428010"/>
            <a:ext cx="2286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saved registers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AF4895-9E6C-AD4B-B88D-2309C13CA379}"/>
              </a:ext>
            </a:extLst>
          </p:cNvPr>
          <p:cNvSpPr/>
          <p:nvPr/>
        </p:nvSpPr>
        <p:spPr>
          <a:xfrm>
            <a:off x="6172200" y="3885210"/>
            <a:ext cx="2286000" cy="9124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local variables</a:t>
            </a:r>
          </a:p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7700CA-CCCD-774C-8514-B86561508245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BEB1DD-8883-0C48-874A-1A4507FB804B}"/>
              </a:ext>
            </a:extLst>
          </p:cNvPr>
          <p:cNvSpPr/>
          <p:nvPr/>
        </p:nvSpPr>
        <p:spPr>
          <a:xfrm>
            <a:off x="6174148" y="2520236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Arguments 7..n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0965437-E0D1-BB46-9C3B-7E2EFF863E61}"/>
              </a:ext>
            </a:extLst>
          </p:cNvPr>
          <p:cNvGrpSpPr/>
          <p:nvPr/>
        </p:nvGrpSpPr>
        <p:grpSpPr>
          <a:xfrm>
            <a:off x="4954886" y="2781372"/>
            <a:ext cx="1147558" cy="369332"/>
            <a:chOff x="5405642" y="2781372"/>
            <a:chExt cx="1147558" cy="36933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9DC4F37F-5846-8B46-A6DE-A5C13FDB6A7F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D39C4CE-383D-7146-B656-79AC027055DF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2BBFB65-8D5C-8942-B9BD-E36196DB3307}"/>
              </a:ext>
            </a:extLst>
          </p:cNvPr>
          <p:cNvSpPr/>
          <p:nvPr/>
        </p:nvSpPr>
        <p:spPr>
          <a:xfrm>
            <a:off x="6172200" y="556188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50DF5E-5CDD-0C49-BB79-668702AB9357}"/>
              </a:ext>
            </a:extLst>
          </p:cNvPr>
          <p:cNvSpPr/>
          <p:nvPr/>
        </p:nvSpPr>
        <p:spPr>
          <a:xfrm>
            <a:off x="6178644" y="6017818"/>
            <a:ext cx="2286000" cy="6184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17B0F30-836B-1A4B-956E-1F8DA958E021}"/>
              </a:ext>
            </a:extLst>
          </p:cNvPr>
          <p:cNvSpPr/>
          <p:nvPr/>
        </p:nvSpPr>
        <p:spPr>
          <a:xfrm>
            <a:off x="6178644" y="51054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A1C37D-E0C1-5F42-A5AC-B05002CEDCAA}"/>
              </a:ext>
            </a:extLst>
          </p:cNvPr>
          <p:cNvGrpSpPr/>
          <p:nvPr/>
        </p:nvGrpSpPr>
        <p:grpSpPr>
          <a:xfrm>
            <a:off x="4954886" y="5879068"/>
            <a:ext cx="1147558" cy="369332"/>
            <a:chOff x="4954886" y="5879068"/>
            <a:chExt cx="1147558" cy="369332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D549EDE8-4C03-674B-86C1-BB8F98230391}"/>
                </a:ext>
              </a:extLst>
            </p:cNvPr>
            <p:cNvCxnSpPr/>
            <p:nvPr/>
          </p:nvCxnSpPr>
          <p:spPr>
            <a:xfrm>
              <a:off x="5645244" y="6070843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E250255-3555-9345-8071-8BB4839D5F66}"/>
                </a:ext>
              </a:extLst>
            </p:cNvPr>
            <p:cNvSpPr txBox="1"/>
            <p:nvPr/>
          </p:nvSpPr>
          <p:spPr>
            <a:xfrm>
              <a:off x="4954886" y="587906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505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00035 0.0675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38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648 L 0.00348 0.0599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6759 L 0.00105 0.2659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26597 L 0.00035 0.0675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995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5995 L 0.00382 0.0064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70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6759 L -3.88889E-6 -3.7037E-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7" grpId="0" animBg="1"/>
      <p:bldP spid="27" grpId="1" animBg="1"/>
      <p:bldP spid="28" grpId="0" animBg="1"/>
      <p:bldP spid="28" grpId="1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Procedure Call Example: Stack Frame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47347-8A2B-F24B-931E-6429214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9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1066800" y="1956749"/>
            <a:ext cx="3079689" cy="20313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proc(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*p);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example1(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a[4];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a[3] = 10;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return proc(a);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4800600" y="1956749"/>
            <a:ext cx="3079689" cy="20313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$10, 12(%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call  proc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</a:t>
            </a:r>
          </a:p>
        </p:txBody>
      </p:sp>
    </p:spTree>
    <p:extLst>
      <p:ext uri="{BB962C8B-B14F-4D97-AF65-F5344CB8AC3E}">
        <p14:creationId xmlns:p14="http://schemas.microsoft.com/office/powerpoint/2010/main" val="918708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2149</TotalTime>
  <Words>907</Words>
  <Application>Microsoft Macintosh PowerPoint</Application>
  <PresentationFormat>On-screen Show (4:3)</PresentationFormat>
  <Paragraphs>290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 Math</vt:lpstr>
      <vt:lpstr>Consolas</vt:lpstr>
      <vt:lpstr>Courier</vt:lpstr>
      <vt:lpstr>Courier New</vt:lpstr>
      <vt:lpstr>Courier New Bold</vt:lpstr>
      <vt:lpstr>Wingdings 3</vt:lpstr>
      <vt:lpstr>Clarity</vt:lpstr>
      <vt:lpstr>Lecture 6: Procedure Calls in Assembly</vt:lpstr>
      <vt:lpstr>Assembly/Machine Code View</vt:lpstr>
      <vt:lpstr>Procedures </vt:lpstr>
      <vt:lpstr>The Stack</vt:lpstr>
      <vt:lpstr>Modifying the Stack</vt:lpstr>
      <vt:lpstr>X86-64 Register Usage Conventions</vt:lpstr>
      <vt:lpstr>Procedure Calls, Division of Labor</vt:lpstr>
      <vt:lpstr>Stack Frames</vt:lpstr>
      <vt:lpstr>Procedure Call Example: Stack Frame</vt:lpstr>
      <vt:lpstr>Procedure Call Example: Arguments </vt:lpstr>
      <vt:lpstr>enter and leave Instructions</vt:lpstr>
      <vt:lpstr>Exercise</vt:lpstr>
      <vt:lpstr>Recursion</vt:lpstr>
      <vt:lpstr>Recursive Function</vt:lpstr>
      <vt:lpstr>Preview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6: Function Calls in Assembly</dc:title>
  <dc:creator>Eleanor  Birrell</dc:creator>
  <cp:lastModifiedBy>Eleanor Birrell</cp:lastModifiedBy>
  <cp:revision>51</cp:revision>
  <cp:lastPrinted>2019-02-12T00:36:48Z</cp:lastPrinted>
  <dcterms:created xsi:type="dcterms:W3CDTF">2019-02-11T05:42:00Z</dcterms:created>
  <dcterms:modified xsi:type="dcterms:W3CDTF">2019-09-19T23:15:52Z</dcterms:modified>
</cp:coreProperties>
</file>