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9" r:id="rId3"/>
    <p:sldId id="329" r:id="rId4"/>
    <p:sldId id="296" r:id="rId5"/>
    <p:sldId id="337" r:id="rId6"/>
    <p:sldId id="299" r:id="rId7"/>
    <p:sldId id="327" r:id="rId8"/>
    <p:sldId id="338" r:id="rId9"/>
    <p:sldId id="339" r:id="rId10"/>
    <p:sldId id="340" r:id="rId11"/>
    <p:sldId id="341" r:id="rId12"/>
    <p:sldId id="597" r:id="rId13"/>
    <p:sldId id="297" r:id="rId14"/>
    <p:sldId id="342" r:id="rId15"/>
    <p:sldId id="606" r:id="rId16"/>
    <p:sldId id="343" r:id="rId17"/>
    <p:sldId id="598" r:id="rId18"/>
    <p:sldId id="323" r:id="rId19"/>
    <p:sldId id="324" r:id="rId20"/>
    <p:sldId id="325" r:id="rId21"/>
    <p:sldId id="319" r:id="rId22"/>
    <p:sldId id="321" r:id="rId23"/>
    <p:sldId id="326" r:id="rId24"/>
    <p:sldId id="328" r:id="rId25"/>
    <p:sldId id="336" r:id="rId26"/>
    <p:sldId id="599" r:id="rId27"/>
    <p:sldId id="600" r:id="rId28"/>
    <p:sldId id="601" r:id="rId29"/>
    <p:sldId id="602" r:id="rId30"/>
    <p:sldId id="603" r:id="rId31"/>
    <p:sldId id="356" r:id="rId32"/>
    <p:sldId id="604" r:id="rId33"/>
    <p:sldId id="347" r:id="rId34"/>
    <p:sldId id="358" r:id="rId35"/>
    <p:sldId id="351" r:id="rId36"/>
    <p:sldId id="352" r:id="rId37"/>
    <p:sldId id="354" r:id="rId38"/>
    <p:sldId id="35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6" autoAdjust="0"/>
    <p:restoredTop sz="91810" autoAdjust="0"/>
  </p:normalViewPr>
  <p:slideViewPr>
    <p:cSldViewPr>
      <p:cViewPr varScale="1">
        <p:scale>
          <a:sx n="86" d="100"/>
          <a:sy n="86" d="100"/>
        </p:scale>
        <p:origin x="8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 </a:t>
            </a:r>
            <a:r>
              <a:rPr lang="en-US" sz="1200" dirty="0"/>
              <a:t>is a sequence of instructions that specifies how to perform a computation, in a language that a computer can execute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0FA56A-3847-C547-A413-74B8391A8493}" type="datetime1">
              <a:rPr lang="en-US" smtClean="0"/>
              <a:t>9/17/19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signed and unsigned multiply b/c need to set condition bits differently (e.g., overflow for -1*-1 vs 0xFFFF*0xFFFF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rb,ri,S</a:t>
            </a:r>
            <a:r>
              <a:rPr lang="en-US" dirty="0"/>
              <a:t>) = D + </a:t>
            </a:r>
            <a:r>
              <a:rPr lang="en-US" dirty="0" err="1"/>
              <a:t>rb</a:t>
            </a:r>
            <a:r>
              <a:rPr lang="en-US" dirty="0"/>
              <a:t> + </a:t>
            </a:r>
            <a:r>
              <a:rPr lang="en-US" dirty="0" err="1"/>
              <a:t>ri</a:t>
            </a:r>
            <a:r>
              <a:rPr lang="en-US" dirty="0"/>
              <a:t>*S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853F-D2E5-B84A-BECE-82AA4348A0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September 17,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5344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5: Assembly Arithmetic and Conditionals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 data source-&gt;</a:t>
            </a:r>
            <a:r>
              <a:rPr lang="en-US" dirty="0" err="1"/>
              <a:t>dest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movb</a:t>
            </a:r>
            <a:r>
              <a:rPr lang="en-US" dirty="0"/>
              <a:t>			Move byte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movw</a:t>
            </a:r>
            <a:r>
              <a:rPr lang="en-US" dirty="0"/>
              <a:t>			Move word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dirty="0"/>
              <a:t>			Move double word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/>
              <a:t>			Move quad word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1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ACE1-EC14-9244-8DE0-F8C9F284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Forms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D2CBF-C35E-5145-AC6B-B0BBAEE4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Immediate:</a:t>
            </a:r>
          </a:p>
          <a:p>
            <a:pPr lvl="1"/>
            <a:r>
              <a:rPr lang="en-US" dirty="0"/>
              <a:t>Syntax: $</a:t>
            </a:r>
            <a:r>
              <a:rPr lang="en-US" dirty="0" err="1"/>
              <a:t>Imm</a:t>
            </a:r>
            <a:r>
              <a:rPr lang="en-US" dirty="0"/>
              <a:t>		Value: </a:t>
            </a:r>
            <a:r>
              <a:rPr lang="en-US" dirty="0" err="1"/>
              <a:t>Imm</a:t>
            </a:r>
            <a:r>
              <a:rPr lang="en-US" dirty="0"/>
              <a:t>		Example: $0x4050</a:t>
            </a:r>
          </a:p>
          <a:p>
            <a:pPr lvl="1"/>
            <a:endParaRPr lang="en-US" dirty="0"/>
          </a:p>
          <a:p>
            <a:r>
              <a:rPr lang="en-US" dirty="0"/>
              <a:t>Register:</a:t>
            </a:r>
          </a:p>
          <a:p>
            <a:pPr lvl="1"/>
            <a:r>
              <a:rPr lang="en-US" dirty="0"/>
              <a:t>Syntax: r		Value: R[r]		Example: %</a:t>
            </a:r>
            <a:r>
              <a:rPr lang="en-US" dirty="0" err="1"/>
              <a:t>rbp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(Absolute):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		Value: M[</a:t>
            </a:r>
            <a:r>
              <a:rPr lang="en-US" dirty="0" err="1"/>
              <a:t>Imm</a:t>
            </a:r>
            <a:r>
              <a:rPr lang="en-US" dirty="0"/>
              <a:t>]		Example: 0x4050</a:t>
            </a:r>
          </a:p>
          <a:p>
            <a:pPr lvl="1"/>
            <a:endParaRPr lang="en-US" dirty="0"/>
          </a:p>
          <a:p>
            <a:r>
              <a:rPr lang="en-US" dirty="0"/>
              <a:t>Memory (Indirect):</a:t>
            </a:r>
          </a:p>
          <a:p>
            <a:pPr lvl="1"/>
            <a:r>
              <a:rPr lang="en-US" dirty="0"/>
              <a:t>Syntax: (r)		Value: M[R[r]]		Example: 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Memory (</a:t>
            </a:r>
            <a:r>
              <a:rPr lang="en-US" dirty="0" err="1"/>
              <a:t>Base+displacement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(r)	Value: M[</a:t>
            </a:r>
            <a:r>
              <a:rPr lang="en-US" dirty="0" err="1"/>
              <a:t>Imm+R</a:t>
            </a:r>
            <a:r>
              <a:rPr lang="en-US" dirty="0"/>
              <a:t>[r]]	Example: -12(%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Memory (Scaled indexed):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(r1, r2, s)	Value: M[</a:t>
            </a:r>
            <a:r>
              <a:rPr lang="en-US" dirty="0" err="1"/>
              <a:t>Imm+R</a:t>
            </a:r>
            <a:r>
              <a:rPr lang="en-US" dirty="0"/>
              <a:t>[r1]+R[r2]*s] Example: 7(%</a:t>
            </a:r>
            <a:r>
              <a:rPr lang="en-US" dirty="0" err="1"/>
              <a:t>rdx</a:t>
            </a:r>
            <a:r>
              <a:rPr lang="en-US" dirty="0"/>
              <a:t>, %</a:t>
            </a:r>
            <a:r>
              <a:rPr lang="en-US" dirty="0" err="1"/>
              <a:t>rdx</a:t>
            </a:r>
            <a:r>
              <a:rPr lang="en-US" dirty="0"/>
              <a:t>, 4) </a:t>
            </a:r>
          </a:p>
        </p:txBody>
      </p:sp>
    </p:spTree>
    <p:extLst>
      <p:ext uri="{BB962C8B-B14F-4D97-AF65-F5344CB8AC3E}">
        <p14:creationId xmlns:p14="http://schemas.microsoft.com/office/powerpoint/2010/main" val="340776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>
            <a:normAutofit fontScale="925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92F-E078-B548-8FDA-F32011B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13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620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25527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527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5527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5527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25527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25527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2552700" y="5295900"/>
            <a:ext cx="1752600" cy="444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>
            <a:off x="2552700" y="58928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65151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19" name="Rectangle 15"/>
          <p:cNvSpPr>
            <a:spLocks/>
          </p:cNvSpPr>
          <p:nvPr/>
        </p:nvSpPr>
        <p:spPr bwMode="auto">
          <a:xfrm>
            <a:off x="65151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0" name="Rectangle 16"/>
          <p:cNvSpPr>
            <a:spLocks/>
          </p:cNvSpPr>
          <p:nvPr/>
        </p:nvSpPr>
        <p:spPr bwMode="auto">
          <a:xfrm>
            <a:off x="65151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65151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2" name="Rectangle 18"/>
          <p:cNvSpPr>
            <a:spLocks/>
          </p:cNvSpPr>
          <p:nvPr/>
        </p:nvSpPr>
        <p:spPr bwMode="auto">
          <a:xfrm>
            <a:off x="65151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3" name="Rectangle 19"/>
          <p:cNvSpPr>
            <a:spLocks/>
          </p:cNvSpPr>
          <p:nvPr/>
        </p:nvSpPr>
        <p:spPr bwMode="auto">
          <a:xfrm>
            <a:off x="65151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4" name="Rectangle 20"/>
          <p:cNvSpPr>
            <a:spLocks/>
          </p:cNvSpPr>
          <p:nvPr/>
        </p:nvSpPr>
        <p:spPr bwMode="auto">
          <a:xfrm>
            <a:off x="6515100" y="5295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5" name="Rectangle 21"/>
          <p:cNvSpPr>
            <a:spLocks/>
          </p:cNvSpPr>
          <p:nvPr/>
        </p:nvSpPr>
        <p:spPr bwMode="auto">
          <a:xfrm>
            <a:off x="6515100" y="5905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47244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47244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8" name="Rectangle 24"/>
          <p:cNvSpPr>
            <a:spLocks/>
          </p:cNvSpPr>
          <p:nvPr/>
        </p:nvSpPr>
        <p:spPr bwMode="auto">
          <a:xfrm>
            <a:off x="47244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47244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47244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47244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47244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47244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7620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20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6" name="Rectangle 32"/>
          <p:cNvSpPr>
            <a:spLocks/>
          </p:cNvSpPr>
          <p:nvPr/>
        </p:nvSpPr>
        <p:spPr bwMode="auto">
          <a:xfrm>
            <a:off x="7620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7" name="Rectangle 33"/>
          <p:cNvSpPr>
            <a:spLocks/>
          </p:cNvSpPr>
          <p:nvPr/>
        </p:nvSpPr>
        <p:spPr bwMode="auto">
          <a:xfrm>
            <a:off x="7620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7620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39" name="Rectangle 35"/>
          <p:cNvSpPr>
            <a:spLocks/>
          </p:cNvSpPr>
          <p:nvPr/>
        </p:nvSpPr>
        <p:spPr bwMode="auto">
          <a:xfrm>
            <a:off x="7620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40" name="Rectangle 36"/>
          <p:cNvSpPr>
            <a:spLocks/>
          </p:cNvSpPr>
          <p:nvPr/>
        </p:nvSpPr>
        <p:spPr bwMode="auto">
          <a:xfrm>
            <a:off x="7620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F91C6F0-1338-1C4E-9E8E-12561EC01E3F}"/>
              </a:ext>
            </a:extLst>
          </p:cNvPr>
          <p:cNvSpPr>
            <a:spLocks/>
          </p:cNvSpPr>
          <p:nvPr/>
        </p:nvSpPr>
        <p:spPr bwMode="auto">
          <a:xfrm>
            <a:off x="3276600" y="16374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%ax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52910CCE-D506-434B-9D68-395A7BC8FD07}"/>
              </a:ext>
            </a:extLst>
          </p:cNvPr>
          <p:cNvSpPr>
            <a:spLocks/>
          </p:cNvSpPr>
          <p:nvPr/>
        </p:nvSpPr>
        <p:spPr bwMode="auto">
          <a:xfrm>
            <a:off x="3798237" y="16383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DB0E4792-2DA7-5D40-B617-B57AA54BA5AA}"/>
              </a:ext>
            </a:extLst>
          </p:cNvPr>
          <p:cNvSpPr>
            <a:spLocks/>
          </p:cNvSpPr>
          <p:nvPr/>
        </p:nvSpPr>
        <p:spPr bwMode="auto">
          <a:xfrm>
            <a:off x="3277433" y="224977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20C9491D-A631-E249-B7B4-46EFC58AF2CE}"/>
              </a:ext>
            </a:extLst>
          </p:cNvPr>
          <p:cNvSpPr>
            <a:spLocks/>
          </p:cNvSpPr>
          <p:nvPr/>
        </p:nvSpPr>
        <p:spPr bwMode="auto">
          <a:xfrm>
            <a:off x="3799070" y="225060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11F4862-70C5-C749-8B53-226A062DE92C}"/>
              </a:ext>
            </a:extLst>
          </p:cNvPr>
          <p:cNvSpPr>
            <a:spLocks/>
          </p:cNvSpPr>
          <p:nvPr/>
        </p:nvSpPr>
        <p:spPr bwMode="auto">
          <a:xfrm>
            <a:off x="3276600" y="287395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%cx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5F39B74E-88B2-3144-936C-99601B0CA256}"/>
              </a:ext>
            </a:extLst>
          </p:cNvPr>
          <p:cNvSpPr>
            <a:spLocks/>
          </p:cNvSpPr>
          <p:nvPr/>
        </p:nvSpPr>
        <p:spPr bwMode="auto">
          <a:xfrm>
            <a:off x="3798237" y="287478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8D3A2CBF-253D-834C-8BB4-0E808BB7B27B}"/>
              </a:ext>
            </a:extLst>
          </p:cNvPr>
          <p:cNvSpPr>
            <a:spLocks/>
          </p:cNvSpPr>
          <p:nvPr/>
        </p:nvSpPr>
        <p:spPr bwMode="auto">
          <a:xfrm>
            <a:off x="3276600" y="34662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%dx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D3DDA0F0-7D3A-F145-BB45-94174874E34C}"/>
              </a:ext>
            </a:extLst>
          </p:cNvPr>
          <p:cNvSpPr>
            <a:spLocks/>
          </p:cNvSpPr>
          <p:nvPr/>
        </p:nvSpPr>
        <p:spPr bwMode="auto">
          <a:xfrm>
            <a:off x="3798237" y="34671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B5184BB6-D3AF-7345-89CB-AC5AF6910A40}"/>
              </a:ext>
            </a:extLst>
          </p:cNvPr>
          <p:cNvSpPr>
            <a:spLocks/>
          </p:cNvSpPr>
          <p:nvPr/>
        </p:nvSpPr>
        <p:spPr bwMode="auto">
          <a:xfrm>
            <a:off x="3277433" y="407816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7F7244EC-8883-114F-89F0-98C701D4849B}"/>
              </a:ext>
            </a:extLst>
          </p:cNvPr>
          <p:cNvSpPr>
            <a:spLocks/>
          </p:cNvSpPr>
          <p:nvPr/>
        </p:nvSpPr>
        <p:spPr bwMode="auto">
          <a:xfrm>
            <a:off x="3782830" y="4078998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2F720875-325D-AB48-A1BC-DCE010880FE8}"/>
              </a:ext>
            </a:extLst>
          </p:cNvPr>
          <p:cNvSpPr>
            <a:spLocks/>
          </p:cNvSpPr>
          <p:nvPr/>
        </p:nvSpPr>
        <p:spPr bwMode="auto">
          <a:xfrm>
            <a:off x="3276600" y="46941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%di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1B4522-A4F9-A748-960F-34AE50AF24F6}"/>
              </a:ext>
            </a:extLst>
          </p:cNvPr>
          <p:cNvSpPr>
            <a:spLocks/>
          </p:cNvSpPr>
          <p:nvPr/>
        </p:nvSpPr>
        <p:spPr bwMode="auto">
          <a:xfrm>
            <a:off x="3798236" y="4694940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F54BAC4-8BF9-4145-9A15-9F0FA3160AA1}"/>
              </a:ext>
            </a:extLst>
          </p:cNvPr>
          <p:cNvSpPr>
            <a:spLocks/>
          </p:cNvSpPr>
          <p:nvPr/>
        </p:nvSpPr>
        <p:spPr bwMode="auto">
          <a:xfrm>
            <a:off x="3276600" y="53037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F4564FC6-E4B9-2549-9E48-457B60C143D6}"/>
              </a:ext>
            </a:extLst>
          </p:cNvPr>
          <p:cNvSpPr>
            <a:spLocks/>
          </p:cNvSpPr>
          <p:nvPr/>
        </p:nvSpPr>
        <p:spPr bwMode="auto">
          <a:xfrm>
            <a:off x="3798236" y="5304540"/>
            <a:ext cx="636769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bsl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2793C96-405A-174C-B14E-65764EFEEA62}"/>
              </a:ext>
            </a:extLst>
          </p:cNvPr>
          <p:cNvSpPr>
            <a:spLocks/>
          </p:cNvSpPr>
          <p:nvPr/>
        </p:nvSpPr>
        <p:spPr bwMode="auto">
          <a:xfrm>
            <a:off x="3288363" y="59046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769F7D74-7A8A-8D41-8D5F-E8578B9E709D}"/>
              </a:ext>
            </a:extLst>
          </p:cNvPr>
          <p:cNvSpPr>
            <a:spLocks/>
          </p:cNvSpPr>
          <p:nvPr/>
        </p:nvSpPr>
        <p:spPr bwMode="auto">
          <a:xfrm>
            <a:off x="3810000" y="5905500"/>
            <a:ext cx="636768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9B0B1D8F-D405-4949-8508-6ACCCB4FD60E}"/>
              </a:ext>
            </a:extLst>
          </p:cNvPr>
          <p:cNvSpPr>
            <a:spLocks/>
          </p:cNvSpPr>
          <p:nvPr/>
        </p:nvSpPr>
        <p:spPr bwMode="auto">
          <a:xfrm>
            <a:off x="7238998" y="16420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4E1D7A39-CD18-2B45-8A3D-2606EF42516E}"/>
              </a:ext>
            </a:extLst>
          </p:cNvPr>
          <p:cNvSpPr>
            <a:spLocks/>
          </p:cNvSpPr>
          <p:nvPr/>
        </p:nvSpPr>
        <p:spPr bwMode="auto">
          <a:xfrm>
            <a:off x="7760635" y="16428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9009D285-7DD2-8C46-BBDE-DA2AD6A4407C}"/>
              </a:ext>
            </a:extLst>
          </p:cNvPr>
          <p:cNvSpPr>
            <a:spLocks/>
          </p:cNvSpPr>
          <p:nvPr/>
        </p:nvSpPr>
        <p:spPr bwMode="auto">
          <a:xfrm>
            <a:off x="7239831" y="225435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DF1908A4-B2F8-2C40-9F93-2C0C9676E374}"/>
              </a:ext>
            </a:extLst>
          </p:cNvPr>
          <p:cNvSpPr>
            <a:spLocks/>
          </p:cNvSpPr>
          <p:nvPr/>
        </p:nvSpPr>
        <p:spPr bwMode="auto">
          <a:xfrm>
            <a:off x="7761468" y="225518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B29905A3-C879-1E4F-AD23-A4C663650198}"/>
              </a:ext>
            </a:extLst>
          </p:cNvPr>
          <p:cNvSpPr>
            <a:spLocks/>
          </p:cNvSpPr>
          <p:nvPr/>
        </p:nvSpPr>
        <p:spPr bwMode="auto">
          <a:xfrm>
            <a:off x="7238998" y="287853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B90CB0BF-10B7-D940-AC84-2A834AF141B8}"/>
              </a:ext>
            </a:extLst>
          </p:cNvPr>
          <p:cNvSpPr>
            <a:spLocks/>
          </p:cNvSpPr>
          <p:nvPr/>
        </p:nvSpPr>
        <p:spPr bwMode="auto">
          <a:xfrm>
            <a:off x="7760635" y="287936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EBB27DE1-6F16-324A-9FC5-33E132A21D88}"/>
              </a:ext>
            </a:extLst>
          </p:cNvPr>
          <p:cNvSpPr>
            <a:spLocks/>
          </p:cNvSpPr>
          <p:nvPr/>
        </p:nvSpPr>
        <p:spPr bwMode="auto">
          <a:xfrm>
            <a:off x="7238998" y="34708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CB3D6F0F-E495-804F-9206-E8D733D7B5D0}"/>
              </a:ext>
            </a:extLst>
          </p:cNvPr>
          <p:cNvSpPr>
            <a:spLocks/>
          </p:cNvSpPr>
          <p:nvPr/>
        </p:nvSpPr>
        <p:spPr bwMode="auto">
          <a:xfrm>
            <a:off x="7760635" y="34716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4977141D-E68E-B043-919A-C39E0D88DB45}"/>
              </a:ext>
            </a:extLst>
          </p:cNvPr>
          <p:cNvSpPr>
            <a:spLocks/>
          </p:cNvSpPr>
          <p:nvPr/>
        </p:nvSpPr>
        <p:spPr bwMode="auto">
          <a:xfrm>
            <a:off x="7239831" y="408274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81247758-9822-E744-994D-BDA645A7C0C0}"/>
              </a:ext>
            </a:extLst>
          </p:cNvPr>
          <p:cNvSpPr>
            <a:spLocks/>
          </p:cNvSpPr>
          <p:nvPr/>
        </p:nvSpPr>
        <p:spPr bwMode="auto">
          <a:xfrm>
            <a:off x="7745228" y="4083578"/>
            <a:ext cx="50706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0647875B-A41B-8049-9C19-24F4D2F858D8}"/>
              </a:ext>
            </a:extLst>
          </p:cNvPr>
          <p:cNvSpPr>
            <a:spLocks/>
          </p:cNvSpPr>
          <p:nvPr/>
        </p:nvSpPr>
        <p:spPr bwMode="auto">
          <a:xfrm>
            <a:off x="7238998" y="46986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FB31C158-43AA-1849-9F39-2615DD720907}"/>
              </a:ext>
            </a:extLst>
          </p:cNvPr>
          <p:cNvSpPr>
            <a:spLocks/>
          </p:cNvSpPr>
          <p:nvPr/>
        </p:nvSpPr>
        <p:spPr bwMode="auto">
          <a:xfrm>
            <a:off x="7760634" y="4699520"/>
            <a:ext cx="479897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4BC2E0B5-1B02-E14B-9AEC-4F8BB089D1D4}"/>
              </a:ext>
            </a:extLst>
          </p:cNvPr>
          <p:cNvSpPr>
            <a:spLocks/>
          </p:cNvSpPr>
          <p:nvPr/>
        </p:nvSpPr>
        <p:spPr bwMode="auto">
          <a:xfrm>
            <a:off x="7238998" y="53082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252A8BD7-702E-4A44-B939-B05B7753C2F4}"/>
              </a:ext>
            </a:extLst>
          </p:cNvPr>
          <p:cNvSpPr>
            <a:spLocks/>
          </p:cNvSpPr>
          <p:nvPr/>
        </p:nvSpPr>
        <p:spPr bwMode="auto">
          <a:xfrm>
            <a:off x="7760635" y="5309120"/>
            <a:ext cx="479896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6DBEEFB2-65B0-E941-8EDF-D7458AF212DF}"/>
              </a:ext>
            </a:extLst>
          </p:cNvPr>
          <p:cNvSpPr>
            <a:spLocks/>
          </p:cNvSpPr>
          <p:nvPr/>
        </p:nvSpPr>
        <p:spPr bwMode="auto">
          <a:xfrm>
            <a:off x="7250761" y="59092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7667EC0A-9279-134B-A40A-0C8282F8BB07}"/>
              </a:ext>
            </a:extLst>
          </p:cNvPr>
          <p:cNvSpPr>
            <a:spLocks/>
          </p:cNvSpPr>
          <p:nvPr/>
        </p:nvSpPr>
        <p:spPr bwMode="auto">
          <a:xfrm>
            <a:off x="7772398" y="5910080"/>
            <a:ext cx="47989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AC80-996F-CC4B-B566-E89350D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120-4C71-BB48-B4C9-3258F03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r>
              <a:rPr lang="en-US" dirty="0"/>
              <a:t>What are the values of the following operands (assuming register and memory state shown above)?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%</a:t>
            </a:r>
            <a:r>
              <a:rPr lang="en-US" dirty="0" err="1"/>
              <a:t>rax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0x104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$0x108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4(%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6F67-7019-DD4A-8241-0EF99618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83662"/>
              </p:ext>
            </p:extLst>
          </p:nvPr>
        </p:nvGraphicFramePr>
        <p:xfrm>
          <a:off x="914400" y="1600200"/>
          <a:ext cx="228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3E270-242B-6342-B6F4-0CB51158F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41485"/>
              </p:ext>
            </p:extLst>
          </p:nvPr>
        </p:nvGraphicFramePr>
        <p:xfrm>
          <a:off x="4038600" y="1600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7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F3F924-6D5F-0A4E-BDF5-EF53E217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Register Usage Conventions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15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460248" y="647700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457200" rtl="0" eaLnBrk="1" latinLnBrk="0" hangingPunct="1">
              <a:defRPr kumimoji="0" sz="14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762000" y="52578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cs typeface="Courier New Bold" charset="0"/>
                <a:sym typeface="Courier New Bold" charset="0"/>
              </a:rPr>
              <a:t>stack pointer</a:t>
            </a:r>
          </a:p>
        </p:txBody>
      </p:sp>
      <p:sp>
        <p:nvSpPr>
          <p:cNvPr id="22" name="Rectangle 22"/>
          <p:cNvSpPr>
            <a:spLocks/>
          </p:cNvSpPr>
          <p:nvPr/>
        </p:nvSpPr>
        <p:spPr bwMode="auto">
          <a:xfrm>
            <a:off x="47244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3" name="Rectangle 23"/>
          <p:cNvSpPr>
            <a:spLocks/>
          </p:cNvSpPr>
          <p:nvPr/>
        </p:nvSpPr>
        <p:spPr bwMode="auto">
          <a:xfrm>
            <a:off x="47244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4" name="Rectangle 24"/>
          <p:cNvSpPr>
            <a:spLocks/>
          </p:cNvSpPr>
          <p:nvPr/>
        </p:nvSpPr>
        <p:spPr bwMode="auto">
          <a:xfrm>
            <a:off x="47244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5" name="Rectangle 25"/>
          <p:cNvSpPr>
            <a:spLocks/>
          </p:cNvSpPr>
          <p:nvPr/>
        </p:nvSpPr>
        <p:spPr bwMode="auto">
          <a:xfrm>
            <a:off x="47244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4724400" y="40386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" name="Rectangle 27"/>
          <p:cNvSpPr>
            <a:spLocks/>
          </p:cNvSpPr>
          <p:nvPr/>
        </p:nvSpPr>
        <p:spPr bwMode="auto">
          <a:xfrm>
            <a:off x="4724400" y="46482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8" name="Rectangle 28"/>
          <p:cNvSpPr>
            <a:spLocks/>
          </p:cNvSpPr>
          <p:nvPr/>
        </p:nvSpPr>
        <p:spPr bwMode="auto">
          <a:xfrm>
            <a:off x="4724400" y="52578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9" name="Rectangle 29"/>
          <p:cNvSpPr>
            <a:spLocks/>
          </p:cNvSpPr>
          <p:nvPr/>
        </p:nvSpPr>
        <p:spPr bwMode="auto">
          <a:xfrm>
            <a:off x="4724400" y="58674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7620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cs typeface="Courier New Bold" charset="0"/>
                <a:sym typeface="Courier New Bold" charset="0"/>
              </a:rPr>
              <a:t>function result</a:t>
            </a:r>
          </a:p>
        </p:txBody>
      </p:sp>
      <p:sp>
        <p:nvSpPr>
          <p:cNvPr id="31" name="Rectangle 31"/>
          <p:cNvSpPr>
            <a:spLocks/>
          </p:cNvSpPr>
          <p:nvPr/>
        </p:nvSpPr>
        <p:spPr bwMode="auto">
          <a:xfrm>
            <a:off x="762000" y="22098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2" name="Rectangle 32"/>
          <p:cNvSpPr>
            <a:spLocks/>
          </p:cNvSpPr>
          <p:nvPr/>
        </p:nvSpPr>
        <p:spPr bwMode="auto">
          <a:xfrm>
            <a:off x="7620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cs typeface="Courier New Bold" charset="0"/>
                <a:sym typeface="Courier New Bold" charset="0"/>
              </a:rPr>
              <a:t>fourth argument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33"/>
          <p:cNvSpPr>
            <a:spLocks/>
          </p:cNvSpPr>
          <p:nvPr/>
        </p:nvSpPr>
        <p:spPr bwMode="auto">
          <a:xfrm>
            <a:off x="7620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cs typeface="Courier New Bold" charset="0"/>
                <a:sym typeface="Courier New Bold" charset="0"/>
              </a:rPr>
              <a:t>third argument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4" name="Rectangle 34"/>
          <p:cNvSpPr>
            <a:spLocks/>
          </p:cNvSpPr>
          <p:nvPr/>
        </p:nvSpPr>
        <p:spPr bwMode="auto">
          <a:xfrm>
            <a:off x="7620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cs typeface="Courier New Bold" charset="0"/>
                <a:sym typeface="Courier New Bold" charset="0"/>
              </a:rPr>
              <a:t>second argument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5"/>
          <p:cNvSpPr>
            <a:spLocks/>
          </p:cNvSpPr>
          <p:nvPr/>
        </p:nvSpPr>
        <p:spPr bwMode="auto">
          <a:xfrm>
            <a:off x="7620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cs typeface="Courier New Bold" charset="0"/>
                <a:sym typeface="Courier New Bold" charset="0"/>
              </a:rPr>
              <a:t>first argument</a:t>
            </a:r>
          </a:p>
        </p:txBody>
      </p:sp>
      <p:sp>
        <p:nvSpPr>
          <p:cNvPr id="36" name="Rectangle 36"/>
          <p:cNvSpPr>
            <a:spLocks/>
          </p:cNvSpPr>
          <p:nvPr/>
        </p:nvSpPr>
        <p:spPr bwMode="auto">
          <a:xfrm>
            <a:off x="762000" y="5867400"/>
            <a:ext cx="3556000" cy="533400"/>
          </a:xfrm>
          <a:prstGeom prst="rect">
            <a:avLst/>
          </a:prstGeom>
          <a:solidFill>
            <a:srgbClr val="FFFD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, </a:t>
            </a:r>
            <a:r>
              <a:rPr lang="en-US" sz="2400" dirty="0">
                <a:cs typeface="Courier New Bold" charset="0"/>
                <a:sym typeface="Courier New Bold" charset="0"/>
              </a:rPr>
              <a:t>base pointer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1448" y="6412468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r>
              <a:rPr lang="en-US" dirty="0"/>
              <a:t>-saved registers are in yellow</a:t>
            </a:r>
          </a:p>
        </p:txBody>
      </p:sp>
    </p:spTree>
    <p:extLst>
      <p:ext uri="{BB962C8B-B14F-4D97-AF65-F5344CB8AC3E}">
        <p14:creationId xmlns:p14="http://schemas.microsoft.com/office/powerpoint/2010/main" val="401605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420-AEB3-BA41-AA7D-808B89AD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14F2-8EB2-FE42-8A4F-7D023DF2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dirty="0"/>
              <a:t>Write a C function void decode1(long *</a:t>
            </a:r>
            <a:r>
              <a:rPr lang="en-US" dirty="0" err="1"/>
              <a:t>xp</a:t>
            </a:r>
            <a:r>
              <a:rPr lang="en-US" dirty="0"/>
              <a:t>, long *</a:t>
            </a:r>
            <a:r>
              <a:rPr lang="en-US" dirty="0" err="1"/>
              <a:t>yp</a:t>
            </a:r>
            <a:r>
              <a:rPr lang="en-US" dirty="0"/>
              <a:t>, long *</a:t>
            </a:r>
            <a:r>
              <a:rPr lang="en-US" dirty="0" err="1"/>
              <a:t>zp</a:t>
            </a:r>
            <a:r>
              <a:rPr lang="en-US" dirty="0"/>
              <a:t>) that will do the same thing as the following assembly code: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B6-1F39-7242-A84A-A0EB67A9B7CA}"/>
              </a:ext>
            </a:extLst>
          </p:cNvPr>
          <p:cNvSpPr/>
          <p:nvPr/>
        </p:nvSpPr>
        <p:spPr>
          <a:xfrm>
            <a:off x="457200" y="2743200"/>
            <a:ext cx="39624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decode1: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), %r8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rcx</a:t>
            </a: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rdx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%r8,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rcx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	ret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5BD5-F3E4-E345-8B5B-C9C4E37D23AF}"/>
              </a:ext>
            </a:extLst>
          </p:cNvPr>
          <p:cNvSpPr/>
          <p:nvPr/>
        </p:nvSpPr>
        <p:spPr>
          <a:xfrm>
            <a:off x="4745636" y="2745698"/>
            <a:ext cx="39624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void decode1(long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      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            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, </a:t>
            </a: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             long *</a:t>
            </a:r>
            <a:r>
              <a:rPr lang="en-US" dirty="0" err="1">
                <a:latin typeface="Courier" pitchFamily="2" charset="0"/>
              </a:rPr>
              <a:t>zp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pPr marL="274320" lvl="1" indent="0">
              <a:buNone/>
            </a:pP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endParaRPr lang="en-US" dirty="0">
              <a:latin typeface="Courier" pitchFamily="2" charset="0"/>
            </a:endParaRPr>
          </a:p>
          <a:p>
            <a:pPr marL="274320" lvl="1" indent="0">
              <a:buNone/>
            </a:pPr>
            <a:r>
              <a:rPr lang="en-US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8C5981-E272-3F4F-B773-D2771D8C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75991"/>
              </p:ext>
            </p:extLst>
          </p:nvPr>
        </p:nvGraphicFramePr>
        <p:xfrm>
          <a:off x="5791200" y="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zp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/>
          <a:lstStyle/>
          <a:p>
            <a:r>
              <a:rPr lang="en-US" dirty="0"/>
              <a:t>Arithmetic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r>
              <a:rPr lang="en-US" dirty="0"/>
              <a:t>  	</a:t>
            </a:r>
            <a:r>
              <a:rPr lang="en-US" dirty="0">
                <a:solidFill>
                  <a:srgbClr val="C00000"/>
                </a:solidFill>
              </a:rPr>
              <a:t>Signed multiply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endParaRPr lang="en-US" sz="2000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sz="2000" dirty="0"/>
              <a:t>Note: different instructions for signed/unsigned multiply and divide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sz="2000" dirty="0"/>
              <a:t>Otherwise, no distinction between signed and unsigned </a:t>
            </a:r>
            <a:r>
              <a:rPr lang="en-US" sz="2000" dirty="0" err="1"/>
              <a:t>int</a:t>
            </a:r>
            <a:r>
              <a:rPr lang="en-US" sz="2000" dirty="0"/>
              <a:t> (why?)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18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64AC2E-9309-B04B-9D73-BD360A35DBDD}"/>
              </a:ext>
            </a:extLst>
          </p:cNvPr>
          <p:cNvGraphicFramePr>
            <a:graphicFrameLocks noGrp="1"/>
          </p:cNvGraphicFramePr>
          <p:nvPr/>
        </p:nvGraphicFramePr>
        <p:xfrm>
          <a:off x="6705599" y="5334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D4D85-4B8A-2740-AB1B-5128A5F57468}"/>
              </a:ext>
            </a:extLst>
          </p:cNvPr>
          <p:cNvSpPr txBox="1"/>
          <p:nvPr/>
        </p:nvSpPr>
        <p:spPr>
          <a:xfrm>
            <a:off x="7473553" y="243341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15769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text for more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19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5193BC-D02C-5E42-9763-A3179273B5CC}"/>
              </a:ext>
            </a:extLst>
          </p:cNvPr>
          <p:cNvGraphicFramePr>
            <a:graphicFrameLocks noGrp="1"/>
          </p:cNvGraphicFramePr>
          <p:nvPr/>
        </p:nvGraphicFramePr>
        <p:xfrm>
          <a:off x="6705599" y="5334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596C5F-9A9E-D441-8372-FE043CDC81CE}"/>
              </a:ext>
            </a:extLst>
          </p:cNvPr>
          <p:cNvSpPr txBox="1"/>
          <p:nvPr/>
        </p:nvSpPr>
        <p:spPr>
          <a:xfrm>
            <a:off x="7473553" y="243341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3888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6A18DBF-043B-4A4E-98C1-3EEC3EB37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2766"/>
          <a:stretch/>
        </p:blipFill>
        <p:spPr>
          <a:xfrm>
            <a:off x="609600" y="1612393"/>
            <a:ext cx="3429000" cy="3944112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63A1D38-4062-2E4C-8B86-A95F646B1648}"/>
              </a:ext>
            </a:extLst>
          </p:cNvPr>
          <p:cNvSpPr>
            <a:spLocks/>
          </p:cNvSpPr>
          <p:nvPr/>
        </p:nvSpPr>
        <p:spPr bwMode="auto">
          <a:xfrm>
            <a:off x="5105400" y="1612393"/>
            <a:ext cx="3429000" cy="3944112"/>
          </a:xfrm>
          <a:prstGeom prst="rect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6563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$47,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%</a:t>
            </a:r>
            <a:r>
              <a:rPr lang="en-US" dirty="0" err="1"/>
              <a:t>rbx</a:t>
            </a:r>
            <a:r>
              <a:rPr lang="en-US" dirty="0"/>
              <a:t>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(%</a:t>
            </a:r>
            <a:r>
              <a:rPr lang="en-US" dirty="0" err="1"/>
              <a:t>rbx</a:t>
            </a:r>
            <a:r>
              <a:rPr lang="en-US" dirty="0"/>
              <a:t>),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%</a:t>
            </a:r>
            <a:r>
              <a:rPr lang="en-US" dirty="0" err="1"/>
              <a:t>rbx</a:t>
            </a:r>
            <a:r>
              <a:rPr lang="en-US" dirty="0"/>
              <a:t>,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  <a:p>
            <a:r>
              <a:rPr lang="en-US" dirty="0" err="1"/>
              <a:t>addq</a:t>
            </a:r>
            <a:r>
              <a:rPr lang="en-US" dirty="0"/>
              <a:t> 12(%rbx,%rdi,2),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dirty="0"/>
              <a:t>Also </a:t>
            </a:r>
            <a:r>
              <a:rPr lang="en-US" dirty="0" err="1"/>
              <a:t>movq</a:t>
            </a:r>
            <a:r>
              <a:rPr lang="en-US" dirty="0"/>
              <a:t>, </a:t>
            </a:r>
            <a:r>
              <a:rPr lang="en-US" dirty="0" err="1"/>
              <a:t>subq</a:t>
            </a:r>
            <a:r>
              <a:rPr lang="en-US" dirty="0"/>
              <a:t>, </a:t>
            </a:r>
            <a:r>
              <a:rPr lang="en-US" dirty="0" err="1"/>
              <a:t>andq</a:t>
            </a:r>
            <a:r>
              <a:rPr lang="en-US" dirty="0"/>
              <a:t>, … </a:t>
            </a:r>
          </a:p>
          <a:p>
            <a:endParaRPr lang="en-US" dirty="0"/>
          </a:p>
          <a:p>
            <a:r>
              <a:rPr lang="en-US" dirty="0" err="1"/>
              <a:t>leaq</a:t>
            </a:r>
            <a:r>
              <a:rPr lang="en-US" dirty="0"/>
              <a:t> 12(%rbx,%rdi,2),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471A2B-367C-CB4F-81DE-79A2B3354D38}"/>
              </a:ext>
            </a:extLst>
          </p:cNvPr>
          <p:cNvGraphicFramePr>
            <a:graphicFrameLocks noGrp="1"/>
          </p:cNvGraphicFramePr>
          <p:nvPr/>
        </p:nvGraphicFramePr>
        <p:xfrm>
          <a:off x="6705599" y="5334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225DA1-91DA-4F41-93FA-11EC67BE378B}"/>
              </a:ext>
            </a:extLst>
          </p:cNvPr>
          <p:cNvSpPr txBox="1"/>
          <p:nvPr/>
        </p:nvSpPr>
        <p:spPr>
          <a:xfrm>
            <a:off x="7473553" y="243341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707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sym typeface="Calibri Bold Italic" charset="0"/>
              </a:rPr>
              <a:t>S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ource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sym typeface="Calibri Bold Italic" charset="0"/>
              </a:rPr>
              <a:t>D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est</a:t>
            </a:r>
            <a:endParaRPr lang="en-US" dirty="0"/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Source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sym typeface="Calibri Italic" charset="0"/>
              </a:rPr>
              <a:t>Dest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b="1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410200"/>
            <a:ext cx="2514600" cy="1346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5245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# t &lt;-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x+x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*2</a:t>
            </a:r>
            <a:endParaRPr lang="en-US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21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43475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3419" y="2352630"/>
            <a:ext cx="4127500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22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0AAC8-A560-4047-A484-92421ACEAF38}"/>
              </a:ext>
            </a:extLst>
          </p:cNvPr>
          <p:cNvSpPr>
            <a:spLocks/>
          </p:cNvSpPr>
          <p:nvPr/>
        </p:nvSpPr>
        <p:spPr bwMode="auto">
          <a:xfrm>
            <a:off x="4999993" y="2067393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rval+z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= y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48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temp =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y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+ 4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temp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0D9EB1-D4D9-E647-B14C-369D0CC6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55274"/>
              </p:ext>
            </p:extLst>
          </p:nvPr>
        </p:nvGraphicFramePr>
        <p:xfrm>
          <a:off x="5791200" y="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zp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4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06A7-5A08-5F4B-8617-329C0334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Exercise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8F1C1B-E0D6-6A44-9C00-5594F4275B32}"/>
              </a:ext>
            </a:extLst>
          </p:cNvPr>
          <p:cNvSpPr>
            <a:spLocks/>
          </p:cNvSpPr>
          <p:nvPr/>
        </p:nvSpPr>
        <p:spPr bwMode="auto">
          <a:xfrm>
            <a:off x="483419" y="2352630"/>
            <a:ext cx="4118561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arith2: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orq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$3,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notq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081A59F-1355-A349-A9E6-5252C8FAB74B}"/>
              </a:ext>
            </a:extLst>
          </p:cNvPr>
          <p:cNvSpPr txBox="1">
            <a:spLocks/>
          </p:cNvSpPr>
          <p:nvPr/>
        </p:nvSpPr>
        <p:spPr>
          <a:xfrm>
            <a:off x="457200" y="4943475"/>
            <a:ext cx="4406900" cy="282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sarq</a:t>
            </a:r>
            <a:r>
              <a:rPr lang="en-US" dirty="0"/>
              <a:t>: arithmetic right shift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67D10A-57BA-9240-B84F-0F4CC3DD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4449"/>
              </p:ext>
            </p:extLst>
          </p:nvPr>
        </p:nvGraphicFramePr>
        <p:xfrm>
          <a:off x="5791200" y="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9D3394E1-E0CE-A640-B4D2-BA4BD6017DDF}"/>
              </a:ext>
            </a:extLst>
          </p:cNvPr>
          <p:cNvSpPr>
            <a:spLocks/>
          </p:cNvSpPr>
          <p:nvPr/>
        </p:nvSpPr>
        <p:spPr bwMode="auto">
          <a:xfrm>
            <a:off x="4999993" y="2067393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arith2(long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6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6D7C1-69FC-2949-AC71-66D7EFED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COnDITIONAL</a:t>
            </a:r>
            <a:r>
              <a:rPr lang="en-US" dirty="0"/>
              <a:t> Branches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EAF4C-A234-8D45-8531-EBD44F23A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Branches and Jumps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25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381000" y="1709928"/>
            <a:ext cx="3865338" cy="5122672"/>
          </a:xfrm>
          <a:prstGeom prst="rect">
            <a:avLst/>
          </a:prstGeom>
          <a:ln/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Processor state (partial)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4478566" y="494919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4513944" y="13970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6648450" y="48768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4488544" y="54864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158922" y="54864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844722" y="54864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6535966" y="54864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29" name="Rectangle 14"/>
          <p:cNvSpPr>
            <a:spLocks/>
          </p:cNvSpPr>
          <p:nvPr/>
        </p:nvSpPr>
        <p:spPr bwMode="auto">
          <a:xfrm>
            <a:off x="7202488" y="54991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88544" y="1915886"/>
            <a:ext cx="4296228" cy="2743200"/>
            <a:chOff x="762000" y="1143000"/>
            <a:chExt cx="7518400" cy="4800600"/>
          </a:xfrm>
        </p:grpSpPr>
        <p:sp>
          <p:nvSpPr>
            <p:cNvPr id="31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(stack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ptr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2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33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4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5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6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7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8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9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40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solidFill>
                    <a:schemeClr val="tx1"/>
                  </a:solidFill>
                  <a:cs typeface="Courier New Bold" charset="0"/>
                  <a:sym typeface="Courier New Bold" charset="0"/>
                </a:rPr>
                <a:t>(return </a:t>
              </a:r>
              <a:r>
                <a:rPr lang="en-US" dirty="0" err="1">
                  <a:solidFill>
                    <a:schemeClr val="tx1"/>
                  </a:solidFill>
                  <a:cs typeface="Courier New Bold" charset="0"/>
                  <a:sym typeface="Courier New Bold" charset="0"/>
                </a:rPr>
                <a:t>val</a:t>
              </a:r>
              <a:r>
                <a:rPr lang="en-US" dirty="0">
                  <a:solidFill>
                    <a:schemeClr val="tx1"/>
                  </a:solidFill>
                  <a:cs typeface="Courier New Bold" charset="0"/>
                  <a:sym typeface="Courier New Bold" charset="0"/>
                </a:rPr>
                <a:t>)</a:t>
              </a:r>
            </a:p>
          </p:txBody>
        </p:sp>
        <p:sp>
          <p:nvSpPr>
            <p:cNvPr id="41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2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rcx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(4</a:t>
              </a:r>
              <a:r>
                <a:rPr lang="en-US" baseline="30000" dirty="0">
                  <a:cs typeface="Courier New Bold" charset="0"/>
                  <a:sym typeface="Courier New Bold" charset="0"/>
                </a:rPr>
                <a:t>th</a:t>
              </a:r>
              <a:r>
                <a:rPr lang="en-US" dirty="0">
                  <a:cs typeface="Courier New Bold" charset="0"/>
                  <a:sym typeface="Courier New Bold" charset="0"/>
                </a:rPr>
                <a:t> 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arg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rdx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(3rd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arg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4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rsi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(2</a:t>
              </a:r>
              <a:r>
                <a:rPr lang="en-US" baseline="30000" dirty="0">
                  <a:cs typeface="Courier New Bold" charset="0"/>
                  <a:sym typeface="Courier New Bold" charset="0"/>
                </a:rPr>
                <a:t>nd</a:t>
              </a:r>
              <a:r>
                <a:rPr lang="en-US" dirty="0">
                  <a:cs typeface="Courier New Bold" charset="0"/>
                  <a:sym typeface="Courier New Bold" charset="0"/>
                </a:rPr>
                <a:t> 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arg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5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rdi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(1</a:t>
              </a:r>
              <a:r>
                <a:rPr lang="en-US" baseline="30000" dirty="0">
                  <a:cs typeface="Courier New Bold" charset="0"/>
                  <a:sym typeface="Courier New Bold" charset="0"/>
                </a:rPr>
                <a:t>st</a:t>
              </a:r>
              <a:r>
                <a:rPr lang="en-US" dirty="0">
                  <a:cs typeface="Courier New Bold" charset="0"/>
                  <a:sym typeface="Courier New Bold" charset="0"/>
                </a:rPr>
                <a:t>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arg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6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  </a:t>
              </a:r>
              <a:r>
                <a:rPr lang="en-US" dirty="0">
                  <a:cs typeface="Courier New Bold" charset="0"/>
                  <a:sym typeface="Courier New Bold" charset="0"/>
                </a:rPr>
                <a:t>(base </a:t>
              </a:r>
              <a:r>
                <a:rPr lang="en-US" dirty="0" err="1">
                  <a:cs typeface="Courier New Bold" charset="0"/>
                  <a:sym typeface="Courier New Bold" charset="0"/>
                </a:rPr>
                <a:t>ptr</a:t>
              </a:r>
              <a:r>
                <a:rPr lang="en-US" dirty="0">
                  <a:cs typeface="Courier New Bold" charset="0"/>
                  <a:sym typeface="Courier New Bold" charset="0"/>
                </a:rPr>
                <a:t>)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546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26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Single bit registers</a:t>
            </a:r>
          </a:p>
          <a:p>
            <a:pPr marL="591820" lvl="2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591820" lvl="2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 Zero Flag</a:t>
            </a:r>
          </a:p>
          <a:p>
            <a:pPr marL="591820" lvl="2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 Carry Flag (for unsigned)	 </a:t>
            </a:r>
          </a:p>
          <a:p>
            <a:pPr marL="591820" lvl="2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300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Implicitly set (as a side effect) by arithmetic operations and comparison operations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300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Not set by 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sz="2400" dirty="0"/>
              <a:t> instruction</a:t>
            </a:r>
          </a:p>
        </p:txBody>
      </p:sp>
    </p:spTree>
    <p:extLst>
      <p:ext uri="{BB962C8B-B14F-4D97-AF65-F5344CB8AC3E}">
        <p14:creationId xmlns:p14="http://schemas.microsoft.com/office/powerpoint/2010/main" val="338836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27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a,b</a:t>
            </a:r>
            <a:r>
              <a:rPr lang="en-US" dirty="0"/>
              <a:t> like computing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b-a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if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b="1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if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(b-a) &lt; 0</a:t>
            </a:r>
            <a:r>
              <a:rPr lang="en-US" dirty="0"/>
              <a:t> (as signed)</a:t>
            </a:r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if carry out from most significant bit (used for unsigned comparisons)</a:t>
            </a:r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if two’s-complement (signed) overflow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6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28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28930" lvl="1" indent="0"/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Useful to have one of the operands be a mask</a:t>
            </a:r>
          </a:p>
          <a:p>
            <a:pPr marL="317500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testq</a:t>
            </a:r>
            <a:r>
              <a:rPr lang="en-US" b="1" dirty="0">
                <a:latin typeface="Courier New"/>
                <a:cs typeface="Courier New"/>
              </a:rPr>
              <a:t> $(1&lt;&lt;63), %</a:t>
            </a:r>
            <a:r>
              <a:rPr lang="en-US" b="1" dirty="0" err="1">
                <a:latin typeface="Courier New"/>
                <a:cs typeface="Courier New"/>
              </a:rPr>
              <a:t>rax</a:t>
            </a:r>
            <a:endParaRPr lang="en-US" b="1" dirty="0">
              <a:latin typeface="Courier New"/>
              <a:cs typeface="Courier New"/>
            </a:endParaRPr>
          </a:p>
          <a:p>
            <a:pPr marL="317500" lvl="1" indent="0">
              <a:buNone/>
            </a:pPr>
            <a:endParaRPr lang="en-US" dirty="0"/>
          </a:p>
          <a:p>
            <a:pPr marL="317500" lvl="1" indent="0"/>
            <a:r>
              <a:rPr lang="en-US" dirty="0">
                <a:ea typeface="ヒラギノ角ゴ ProN W6" charset="0"/>
                <a:cs typeface="Courier New Bold" charset="0"/>
                <a:sym typeface="Courier New Bold" charset="0"/>
              </a:rPr>
              <a:t>Test for zero: </a:t>
            </a:r>
            <a:r>
              <a:rPr lang="en-US" b="1" dirty="0" err="1">
                <a:latin typeface="Courier New" panose="02070309020205020404" pitchFamily="49" charset="0"/>
                <a:ea typeface="ヒラギノ角ゴ ProN W6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b="1" dirty="0">
                <a:latin typeface="Courier New" panose="02070309020205020404" pitchFamily="49" charset="0"/>
                <a:ea typeface="ヒラギノ角ゴ ProN W6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b="1" dirty="0" err="1">
                <a:latin typeface="Courier New" panose="02070309020205020404" pitchFamily="49" charset="0"/>
                <a:ea typeface="ヒラギノ角ゴ ProN W6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b="1" dirty="0">
                <a:latin typeface="Courier New" panose="02070309020205020404" pitchFamily="49" charset="0"/>
                <a:ea typeface="ヒラギノ角ゴ ProN W6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ea typeface="ヒラギノ角ゴ ProN W6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b="1" dirty="0">
              <a:latin typeface="Courier New" panose="02070309020205020404" pitchFamily="49" charset="0"/>
              <a:ea typeface="ヒラギノ角ゴ ProN W6" charset="0"/>
              <a:cs typeface="Courier New" panose="02070309020205020404" pitchFamily="49" charset="0"/>
              <a:sym typeface="Courier New Bold" charset="0"/>
            </a:endParaRPr>
          </a:p>
          <a:p>
            <a:pPr marL="317500" lvl="1" indent="0"/>
            <a:endParaRPr lang="en-US" dirty="0">
              <a:solidFill>
                <a:srgbClr val="980002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when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b="1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when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2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29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52450" lvl="1"/>
            <a:r>
              <a:rPr lang="en-US" dirty="0"/>
              <a:t>Set low-order byte of destination to 0 or 1 based on combinations of condition codes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27813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63752" y="2736659"/>
          <a:ext cx="708964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Equal</a:t>
                      </a:r>
                      <a:r>
                        <a:rPr lang="en-US" baseline="0" dirty="0"/>
                        <a:t> / Zero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~ZF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Equal / Not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~(SF^OF)&amp;~ZF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(signed)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~(SF ^ 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or Equal (signed)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(signed)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(SF^OF)|ZF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or Equal (signed)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~CF &amp; ~ZF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Above (unsigned)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Below (unsigned)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2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B48-2EF1-6C49-BE5C-260F2541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5549C4-8D5C-D149-9EDD-7F0849FA100E}"/>
              </a:ext>
            </a:extLst>
          </p:cNvPr>
          <p:cNvGrpSpPr/>
          <p:nvPr/>
        </p:nvGrpSpPr>
        <p:grpSpPr>
          <a:xfrm>
            <a:off x="415925" y="1905000"/>
            <a:ext cx="8270875" cy="1768475"/>
            <a:chOff x="0" y="30163"/>
            <a:chExt cx="8270875" cy="1768475"/>
          </a:xfrm>
        </p:grpSpPr>
        <p:sp>
          <p:nvSpPr>
            <p:cNvPr id="4" name="Rectangle 379">
              <a:extLst>
                <a:ext uri="{FF2B5EF4-FFF2-40B4-BE49-F238E27FC236}">
                  <a16:creationId xmlns:a16="http://schemas.microsoft.com/office/drawing/2014/main" id="{EDB64972-64F2-CC49-BDBF-95812DDF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Pre-</a:t>
              </a:r>
            </a:p>
            <a:p>
              <a:r>
                <a:rPr lang="en-US" sz="1400"/>
                <a:t>processor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cpp</a:t>
              </a:r>
              <a:r>
                <a:rPr lang="en-US" sz="1400"/>
                <a:t>)</a:t>
              </a:r>
            </a:p>
          </p:txBody>
        </p:sp>
        <p:sp>
          <p:nvSpPr>
            <p:cNvPr id="5" name="Line 382">
              <a:extLst>
                <a:ext uri="{FF2B5EF4-FFF2-40B4-BE49-F238E27FC236}">
                  <a16:creationId xmlns:a16="http://schemas.microsoft.com/office/drawing/2014/main" id="{BEB3F0C3-217E-874D-9218-BB7DCA964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383">
              <a:extLst>
                <a:ext uri="{FF2B5EF4-FFF2-40B4-BE49-F238E27FC236}">
                  <a16:creationId xmlns:a16="http://schemas.microsoft.com/office/drawing/2014/main" id="{3CFC263C-CAB7-E14A-A27C-7DB30C1E8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hello.i</a:t>
              </a:r>
            </a:p>
          </p:txBody>
        </p:sp>
        <p:sp>
          <p:nvSpPr>
            <p:cNvPr id="7" name="Rectangle 390">
              <a:extLst>
                <a:ext uri="{FF2B5EF4-FFF2-40B4-BE49-F238E27FC236}">
                  <a16:creationId xmlns:a16="http://schemas.microsoft.com/office/drawing/2014/main" id="{26F4B81B-676B-3D45-8341-5A2D6898B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 Compiler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cc1</a:t>
              </a:r>
              <a:r>
                <a:rPr lang="en-US" sz="1400"/>
                <a:t>)</a:t>
              </a:r>
            </a:p>
          </p:txBody>
        </p:sp>
        <p:sp>
          <p:nvSpPr>
            <p:cNvPr id="8" name="Line 391">
              <a:extLst>
                <a:ext uri="{FF2B5EF4-FFF2-40B4-BE49-F238E27FC236}">
                  <a16:creationId xmlns:a16="http://schemas.microsoft.com/office/drawing/2014/main" id="{CB41A81D-FAAB-7048-96BF-BD1AFF5AD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92">
              <a:extLst>
                <a:ext uri="{FF2B5EF4-FFF2-40B4-BE49-F238E27FC236}">
                  <a16:creationId xmlns:a16="http://schemas.microsoft.com/office/drawing/2014/main" id="{87E90A1C-585D-AF40-806B-563F713D6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hello.s</a:t>
              </a:r>
            </a:p>
          </p:txBody>
        </p:sp>
        <p:sp>
          <p:nvSpPr>
            <p:cNvPr id="10" name="Rectangle 393">
              <a:extLst>
                <a:ext uri="{FF2B5EF4-FFF2-40B4-BE49-F238E27FC236}">
                  <a16:creationId xmlns:a16="http://schemas.microsoft.com/office/drawing/2014/main" id="{A3DBBFF2-E820-CF4E-9FB4-2354A31B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Assembler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as</a:t>
              </a:r>
              <a:r>
                <a:rPr lang="en-US" sz="1400"/>
                <a:t>)</a:t>
              </a:r>
            </a:p>
          </p:txBody>
        </p:sp>
        <p:sp>
          <p:nvSpPr>
            <p:cNvPr id="11" name="Line 394">
              <a:extLst>
                <a:ext uri="{FF2B5EF4-FFF2-40B4-BE49-F238E27FC236}">
                  <a16:creationId xmlns:a16="http://schemas.microsoft.com/office/drawing/2014/main" id="{7CB26367-7B56-7441-B271-A52B1A72D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95">
              <a:extLst>
                <a:ext uri="{FF2B5EF4-FFF2-40B4-BE49-F238E27FC236}">
                  <a16:creationId xmlns:a16="http://schemas.microsoft.com/office/drawing/2014/main" id="{778D2184-5A3C-664D-94FF-62A0E3E7F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hello.o</a:t>
              </a:r>
            </a:p>
          </p:txBody>
        </p:sp>
        <p:sp>
          <p:nvSpPr>
            <p:cNvPr id="13" name="Rectangle 396">
              <a:extLst>
                <a:ext uri="{FF2B5EF4-FFF2-40B4-BE49-F238E27FC236}">
                  <a16:creationId xmlns:a16="http://schemas.microsoft.com/office/drawing/2014/main" id="{E53215CB-CFDF-5646-AE4A-BA82ED8F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Linker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ld</a:t>
              </a:r>
              <a:r>
                <a:rPr lang="en-US" sz="1400"/>
                <a:t>)</a:t>
              </a:r>
            </a:p>
          </p:txBody>
        </p:sp>
        <p:sp>
          <p:nvSpPr>
            <p:cNvPr id="14" name="Line 397">
              <a:extLst>
                <a:ext uri="{FF2B5EF4-FFF2-40B4-BE49-F238E27FC236}">
                  <a16:creationId xmlns:a16="http://schemas.microsoft.com/office/drawing/2014/main" id="{8BC133F7-06E1-ED43-B1C9-0E10B9689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398">
              <a:extLst>
                <a:ext uri="{FF2B5EF4-FFF2-40B4-BE49-F238E27FC236}">
                  <a16:creationId xmlns:a16="http://schemas.microsoft.com/office/drawing/2014/main" id="{A3E4D02E-AA62-1C4D-B37D-511CA600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7275" y="533400"/>
              <a:ext cx="644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</a:t>
              </a:r>
            </a:p>
          </p:txBody>
        </p:sp>
        <p:sp>
          <p:nvSpPr>
            <p:cNvPr id="16" name="Line 399">
              <a:extLst>
                <a:ext uri="{FF2B5EF4-FFF2-40B4-BE49-F238E27FC236}">
                  <a16:creationId xmlns:a16="http://schemas.microsoft.com/office/drawing/2014/main" id="{73C2B683-79EB-544D-8193-DAB817FFB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400">
              <a:extLst>
                <a:ext uri="{FF2B5EF4-FFF2-40B4-BE49-F238E27FC236}">
                  <a16:creationId xmlns:a16="http://schemas.microsoft.com/office/drawing/2014/main" id="{211BCFFF-0206-5643-BCD6-E0CBAF2A8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hello.c</a:t>
              </a:r>
            </a:p>
          </p:txBody>
        </p:sp>
        <p:sp>
          <p:nvSpPr>
            <p:cNvPr id="18" name="Text Box 401">
              <a:extLst>
                <a:ext uri="{FF2B5EF4-FFF2-40B4-BE49-F238E27FC236}">
                  <a16:creationId xmlns:a16="http://schemas.microsoft.com/office/drawing/2014/main" id="{44007AC7-3225-B64A-A0A7-FC4FE9E66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8" y="960438"/>
              <a:ext cx="74930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 dirty="0"/>
                <a:t>Source</a:t>
              </a:r>
            </a:p>
            <a:p>
              <a:r>
                <a:rPr lang="en-US" sz="1200" i="1" dirty="0"/>
                <a:t>program</a:t>
              </a:r>
            </a:p>
            <a:p>
              <a:r>
                <a:rPr lang="en-US" sz="1200" i="1" dirty="0"/>
                <a:t>(text)</a:t>
              </a:r>
            </a:p>
          </p:txBody>
        </p:sp>
        <p:sp>
          <p:nvSpPr>
            <p:cNvPr id="19" name="Text Box 402">
              <a:extLst>
                <a:ext uri="{FF2B5EF4-FFF2-40B4-BE49-F238E27FC236}">
                  <a16:creationId xmlns:a16="http://schemas.microsoft.com/office/drawing/2014/main" id="{CACBE534-7F16-E149-A038-259486B74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976313"/>
              <a:ext cx="75723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Modified</a:t>
              </a:r>
            </a:p>
            <a:p>
              <a:r>
                <a:rPr lang="en-US" sz="1200" i="1"/>
                <a:t>source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0" name="Text Box 403">
              <a:extLst>
                <a:ext uri="{FF2B5EF4-FFF2-40B4-BE49-F238E27FC236}">
                  <a16:creationId xmlns:a16="http://schemas.microsoft.com/office/drawing/2014/main" id="{55A0964C-7C29-4B40-9D46-F777C530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350" y="960438"/>
              <a:ext cx="842963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Assembly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1" name="Text Box 404">
              <a:extLst>
                <a:ext uri="{FF2B5EF4-FFF2-40B4-BE49-F238E27FC236}">
                  <a16:creationId xmlns:a16="http://schemas.microsoft.com/office/drawing/2014/main" id="{8DC1F575-717E-844F-B1FD-D7CABEF5C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813" y="976313"/>
              <a:ext cx="9842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Relocatable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programs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2" name="Text Box 405">
              <a:extLst>
                <a:ext uri="{FF2B5EF4-FFF2-40B4-BE49-F238E27FC236}">
                  <a16:creationId xmlns:a16="http://schemas.microsoft.com/office/drawing/2014/main" id="{4EDD2B69-0357-EA47-B5F7-3E92A1F5C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5838" y="976313"/>
              <a:ext cx="93503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Executable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3" name="Line 406">
              <a:extLst>
                <a:ext uri="{FF2B5EF4-FFF2-40B4-BE49-F238E27FC236}">
                  <a16:creationId xmlns:a16="http://schemas.microsoft.com/office/drawing/2014/main" id="{6271401F-88AD-274E-9B47-BC5F28BE3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533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07">
              <a:extLst>
                <a:ext uri="{FF2B5EF4-FFF2-40B4-BE49-F238E27FC236}">
                  <a16:creationId xmlns:a16="http://schemas.microsoft.com/office/drawing/2014/main" id="{36087E20-EA76-F44A-AB71-DD60A707B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0163"/>
              <a:ext cx="9207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printf.o</a:t>
              </a:r>
            </a:p>
          </p:txBody>
        </p:sp>
        <p:sp>
          <p:nvSpPr>
            <p:cNvPr id="25" name="Line 406">
              <a:extLst>
                <a:ext uri="{FF2B5EF4-FFF2-40B4-BE49-F238E27FC236}">
                  <a16:creationId xmlns:a16="http://schemas.microsoft.com/office/drawing/2014/main" id="{D5B1B4A4-642B-2D4A-97B8-F8BC5C4CF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00" y="304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F5BDEF74-B1B9-C140-9AF3-0A12AA0A1E6E}"/>
              </a:ext>
            </a:extLst>
          </p:cNvPr>
          <p:cNvSpPr>
            <a:spLocks/>
          </p:cNvSpPr>
          <p:nvPr/>
        </p:nvSpPr>
        <p:spPr bwMode="auto">
          <a:xfrm>
            <a:off x="76200" y="3943762"/>
            <a:ext cx="2197906" cy="274833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#include&lt;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stdio.h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&gt;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8A2A16B-B936-5749-AE97-C439D0D2AA6A}"/>
              </a:ext>
            </a:extLst>
          </p:cNvPr>
          <p:cNvSpPr>
            <a:spLocks/>
          </p:cNvSpPr>
          <p:nvPr/>
        </p:nvSpPr>
        <p:spPr bwMode="auto">
          <a:xfrm>
            <a:off x="2323105" y="3957264"/>
            <a:ext cx="2197906" cy="2748336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restrict,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...) __attribute__((__format__ (__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__, 1, 2)));</a:t>
            </a: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F334DD4-5F19-0D43-A5E0-532542A550CC}"/>
              </a:ext>
            </a:extLst>
          </p:cNvPr>
          <p:cNvSpPr>
            <a:spLocks/>
          </p:cNvSpPr>
          <p:nvPr/>
        </p:nvSpPr>
        <p:spPr bwMode="auto">
          <a:xfrm>
            <a:off x="4573184" y="3957264"/>
            <a:ext cx="2197907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L_.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(%rip),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-4(%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-16(%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%al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-20(%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3495C8A-EF94-A241-96DE-CD032256CB2B}"/>
              </a:ext>
            </a:extLst>
          </p:cNvPr>
          <p:cNvSpPr>
            <a:spLocks/>
          </p:cNvSpPr>
          <p:nvPr/>
        </p:nvSpPr>
        <p:spPr bwMode="auto">
          <a:xfrm>
            <a:off x="6820659" y="3943764"/>
            <a:ext cx="2197906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8936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30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8724" y="1485900"/>
            <a:ext cx="8229600" cy="5105400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sz="2400" dirty="0" err="1"/>
              <a:t>etX</a:t>
            </a:r>
            <a:r>
              <a:rPr lang="en-US" sz="2400" dirty="0"/>
              <a:t> instruction: set a single byte based on condition codes</a:t>
            </a:r>
          </a:p>
          <a:p>
            <a:r>
              <a:rPr lang="en-US" sz="2400" dirty="0"/>
              <a:t>Does not alter remaining bytes of destination</a:t>
            </a:r>
          </a:p>
          <a:p>
            <a:r>
              <a:rPr lang="en-US" sz="2400" dirty="0"/>
              <a:t>Typically use </a:t>
            </a:r>
            <a:r>
              <a:rPr lang="en-US" sz="2400" dirty="0" err="1"/>
              <a:t>movzbl</a:t>
            </a:r>
            <a:r>
              <a:rPr lang="en-US" sz="2400" dirty="0"/>
              <a:t> to finish the job</a:t>
            </a:r>
          </a:p>
          <a:p>
            <a:pPr lvl="1"/>
            <a:r>
              <a:rPr lang="en-US" sz="2000" dirty="0"/>
              <a:t>32 bit instruction, also sets upper 32 bits to zero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10"/>
          <p:cNvSpPr>
            <a:spLocks/>
          </p:cNvSpPr>
          <p:nvPr/>
        </p:nvSpPr>
        <p:spPr bwMode="auto">
          <a:xfrm>
            <a:off x="339852" y="3851953"/>
            <a:ext cx="3429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38167"/>
              </p:ext>
            </p:extLst>
          </p:nvPr>
        </p:nvGraphicFramePr>
        <p:xfrm>
          <a:off x="6324600" y="0"/>
          <a:ext cx="2819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/>
          </p:cNvSpPr>
          <p:nvPr/>
        </p:nvSpPr>
        <p:spPr bwMode="auto">
          <a:xfrm>
            <a:off x="342900" y="5257800"/>
            <a:ext cx="75819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				 # </a:t>
            </a:r>
            <a:r>
              <a:rPr lang="cs-CZ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 </a:t>
            </a:r>
            <a:r>
              <a:rPr lang="cs-CZ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flags</a:t>
            </a:r>
            <a:r>
              <a:rPr lang="cs-CZ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</a:t>
            </a:r>
            <a:r>
              <a:rPr lang="cs-CZ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x-y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		 # ~(SF^OF)&amp;~ZF,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True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ret		</a:t>
            </a:r>
            <a:r>
              <a:rPr lang="cs-CZ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return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1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66238-D5D2-C740-B658-97D0C450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AA73E-0436-FC4C-9EE9-62564EAB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jump instruction can cause the execution to switch to a completely new position in the program (updates the program counter)</a:t>
            </a:r>
          </a:p>
          <a:p>
            <a:pPr lvl="1"/>
            <a:r>
              <a:rPr lang="en-US" dirty="0" err="1"/>
              <a:t>jmp</a:t>
            </a:r>
            <a:r>
              <a:rPr lang="en-US" dirty="0"/>
              <a:t> Label</a:t>
            </a:r>
          </a:p>
          <a:p>
            <a:pPr lvl="1"/>
            <a:r>
              <a:rPr lang="en-US" dirty="0" err="1"/>
              <a:t>jmp</a:t>
            </a:r>
            <a:r>
              <a:rPr lang="en-US" dirty="0"/>
              <a:t> *Operand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08A84-DCA9-A54A-A919-952E4B5B017D}"/>
              </a:ext>
            </a:extLst>
          </p:cNvPr>
          <p:cNvSpPr>
            <a:spLocks/>
          </p:cNvSpPr>
          <p:nvPr/>
        </p:nvSpPr>
        <p:spPr bwMode="auto">
          <a:xfrm>
            <a:off x="457200" y="3733800"/>
            <a:ext cx="3733800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.L0:</a:t>
            </a:r>
          </a:p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$0,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jmp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.L1	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(%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.L1: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3FD87-1EF2-FD47-983E-E5952040F00B}"/>
              </a:ext>
            </a:extLst>
          </p:cNvPr>
          <p:cNvSpPr>
            <a:spLocks/>
          </p:cNvSpPr>
          <p:nvPr/>
        </p:nvSpPr>
        <p:spPr bwMode="auto">
          <a:xfrm>
            <a:off x="4800600" y="3762375"/>
            <a:ext cx="3733800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jmp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*%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32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Jump to different part of code if condition is true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/>
          </p:nvPr>
        </p:nvGraphicFramePr>
        <p:xfrm>
          <a:off x="1511300" y="2433638"/>
          <a:ext cx="6096000" cy="3901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jX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Condition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Description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jmp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Unconditional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ZF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Equal / Zero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~ZF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Not Equal / Not Zero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SF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Negative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jns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~SF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Nonnegative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~(SF^OF)&amp;~ZF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Greater (Signed)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jge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~(SF^OF)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Greater or Equal (Signed)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(SF^OF)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Less (Signed)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(SF^OF)|ZF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Less or Equal (Signed)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~CF&amp;~ZF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Above (unsigned)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Courier New Bold" charset="0"/>
                        </a:rPr>
                        <a:t>CF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Calibri Bold" charset="0"/>
                        </a:rPr>
                        <a:t>Below (unsigned)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433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33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2" y="2501900"/>
            <a:ext cx="398779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57200" y="2514600"/>
            <a:ext cx="4114800" cy="311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</a:p>
          <a:p>
            <a:pPr algn="l"/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}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else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80987"/>
              </p:ext>
            </p:extLst>
          </p:nvPr>
        </p:nvGraphicFramePr>
        <p:xfrm>
          <a:off x="6172200" y="0"/>
          <a:ext cx="2971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56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BD54-962D-E745-958A-72E69EFD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9AD0-F51A-DE40-ABAD-55B98519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47148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(%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$-3,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jge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.L2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jge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.L3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.L2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$2,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jle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.L4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  <a:p>
            <a:pPr marL="0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ED643-9841-884E-84BC-B3CEE5BC9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8252" y="1371600"/>
            <a:ext cx="4347148" cy="5410200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long test(long x, long y, long z){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long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= ______;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if(_______){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if(_______){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= ______;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} else {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= ______;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} else if (______){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= _______;</a:t>
            </a:r>
          </a:p>
          <a:p>
            <a:pPr marL="0" indent="0">
              <a:buNone/>
            </a:pP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endParaRPr lang="en-US" sz="19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50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use conditions and jumps</a:t>
            </a:r>
          </a:p>
          <a:p>
            <a:pPr lvl="1"/>
            <a:r>
              <a:rPr lang="en-US" dirty="0"/>
              <a:t>do-while</a:t>
            </a:r>
          </a:p>
          <a:p>
            <a:pPr lvl="1"/>
            <a:r>
              <a:rPr lang="en-US" dirty="0"/>
              <a:t>while</a:t>
            </a:r>
          </a:p>
          <a:p>
            <a:pPr lvl="1"/>
            <a:r>
              <a:rPr lang="en-US" dirty="0"/>
              <a:t>for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3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Do-while Loops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36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176801" y="1676400"/>
            <a:ext cx="4318999" cy="22645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4648200" y="1676400"/>
            <a:ext cx="4318999" cy="22645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F288C8D-A9A0-F645-A736-5186CC8E0603}"/>
              </a:ext>
            </a:extLst>
          </p:cNvPr>
          <p:cNvSpPr/>
          <p:nvPr/>
        </p:nvSpPr>
        <p:spPr>
          <a:xfrm>
            <a:off x="4350999" y="2687495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C053584-2852-BB4D-A0D3-53FC2BA75919}"/>
              </a:ext>
            </a:extLst>
          </p:cNvPr>
          <p:cNvSpPr>
            <a:spLocks/>
          </p:cNvSpPr>
          <p:nvPr/>
        </p:nvSpPr>
        <p:spPr bwMode="auto">
          <a:xfrm>
            <a:off x="1828800" y="4214072"/>
            <a:ext cx="57912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$0, %</a:t>
            </a:r>
            <a:r>
              <a:rPr lang="cs-CZ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andq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$1, %</a:t>
            </a:r>
            <a:r>
              <a:rPr lang="cs-CZ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t =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shrq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	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jne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.L2	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(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0A3712-CF20-A044-8F35-B9EB0816D14C}"/>
              </a:ext>
            </a:extLst>
          </p:cNvPr>
          <p:cNvSpPr/>
          <p:nvPr/>
        </p:nvSpPr>
        <p:spPr>
          <a:xfrm rot="5400000">
            <a:off x="5309108" y="3952480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89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37</a:t>
            </a:fld>
            <a:endParaRPr lang="en-US" dirty="0">
              <a:solidFill>
                <a:srgbClr val="297FD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089" y="1676400"/>
            <a:ext cx="2816584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while (Condition) {</a:t>
            </a:r>
          </a:p>
          <a:p>
            <a:r>
              <a:rPr lang="en-US" b="1" dirty="0">
                <a:latin typeface="Courier New"/>
                <a:cs typeface="Courier New"/>
              </a:rPr>
              <a:t>    Body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6127" y="1537900"/>
            <a:ext cx="3599271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if (Condition){ </a:t>
            </a:r>
          </a:p>
          <a:p>
            <a:r>
              <a:rPr lang="en-US" b="1" dirty="0">
                <a:latin typeface="Courier New"/>
                <a:cs typeface="Courier New"/>
              </a:rPr>
              <a:t>    do {</a:t>
            </a:r>
          </a:p>
          <a:p>
            <a:r>
              <a:rPr lang="en-US" b="1" dirty="0">
                <a:latin typeface="Courier New"/>
                <a:cs typeface="Courier New"/>
              </a:rPr>
              <a:t>      Body</a:t>
            </a:r>
          </a:p>
          <a:p>
            <a:r>
              <a:rPr lang="en-US" b="1" dirty="0">
                <a:latin typeface="Courier New"/>
                <a:cs typeface="Courier New"/>
              </a:rPr>
              <a:t>    } while (Condition)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096" y="3692098"/>
            <a:ext cx="459613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long </a:t>
            </a:r>
            <a:r>
              <a:rPr lang="en-US" b="1" dirty="0" err="1">
                <a:latin typeface="Courier New"/>
                <a:cs typeface="Courier New"/>
              </a:rPr>
              <a:t>bitcount</a:t>
            </a:r>
            <a:r>
              <a:rPr lang="en-US" b="1" dirty="0">
                <a:latin typeface="Courier New"/>
                <a:cs typeface="Courier New"/>
              </a:rPr>
              <a:t>(unsigned long x) {</a:t>
            </a:r>
          </a:p>
          <a:p>
            <a:r>
              <a:rPr lang="en-US" b="1" dirty="0">
                <a:latin typeface="Courier New"/>
                <a:cs typeface="Courier New"/>
              </a:rPr>
              <a:t>  long result = 0;</a:t>
            </a:r>
          </a:p>
          <a:p>
            <a:r>
              <a:rPr lang="en-US" b="1" dirty="0">
                <a:latin typeface="Courier New"/>
                <a:cs typeface="Courier New"/>
              </a:rPr>
              <a:t>  while (x) {</a:t>
            </a:r>
          </a:p>
          <a:p>
            <a:r>
              <a:rPr lang="fr-FR" b="1" dirty="0">
                <a:latin typeface="Courier New"/>
                <a:cs typeface="Courier New"/>
              </a:rPr>
              <a:t>    </a:t>
            </a:r>
            <a:r>
              <a:rPr lang="fr-FR" b="1" dirty="0" err="1">
                <a:latin typeface="Courier New"/>
                <a:cs typeface="Courier New"/>
              </a:rPr>
              <a:t>result</a:t>
            </a:r>
            <a:r>
              <a:rPr lang="fr-FR" b="1" dirty="0">
                <a:latin typeface="Courier New"/>
                <a:cs typeface="Courier New"/>
              </a:rPr>
              <a:t> += x &amp; 0x1;</a:t>
            </a:r>
          </a:p>
          <a:p>
            <a:r>
              <a:rPr lang="fr-FR" b="1" dirty="0">
                <a:latin typeface="Courier New"/>
                <a:cs typeface="Courier New"/>
              </a:rPr>
              <a:t>    x &gt;&gt;= 1;</a:t>
            </a:r>
          </a:p>
          <a:p>
            <a:r>
              <a:rPr lang="fr-FR" b="1" dirty="0">
                <a:latin typeface="Courier New"/>
                <a:cs typeface="Courier New"/>
              </a:rPr>
              <a:t>  }</a:t>
            </a:r>
          </a:p>
          <a:p>
            <a:r>
              <a:rPr lang="fr-FR" b="1" dirty="0">
                <a:latin typeface="Courier New"/>
                <a:cs typeface="Courier New"/>
              </a:rPr>
              <a:t>  return </a:t>
            </a:r>
            <a:r>
              <a:rPr lang="fr-FR" b="1" dirty="0" err="1">
                <a:latin typeface="Courier New"/>
                <a:cs typeface="Courier New"/>
              </a:rPr>
              <a:t>result</a:t>
            </a:r>
            <a:r>
              <a:rPr lang="fr-FR" b="1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6128" y="3276600"/>
            <a:ext cx="3599271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latin typeface="Courier New"/>
                <a:cs typeface="Courier New"/>
              </a:rPr>
              <a:t>	</a:t>
            </a:r>
            <a:r>
              <a:rPr lang="hr-HR" b="1" dirty="0" err="1">
                <a:latin typeface="Courier New"/>
                <a:cs typeface="Courier New"/>
              </a:rPr>
              <a:t>movq</a:t>
            </a:r>
            <a:r>
              <a:rPr lang="hr-HR" b="1" dirty="0">
                <a:latin typeface="Courier New"/>
                <a:cs typeface="Courier New"/>
              </a:rPr>
              <a:t>	$0, %</a:t>
            </a:r>
            <a:r>
              <a:rPr lang="hr-HR" b="1" dirty="0" err="1">
                <a:latin typeface="Courier New"/>
                <a:cs typeface="Courier New"/>
              </a:rPr>
              <a:t>rax</a:t>
            </a:r>
            <a:endParaRPr lang="hr-HR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jmp</a:t>
            </a:r>
            <a:r>
              <a:rPr lang="cs-CZ" b="1" dirty="0">
                <a:latin typeface="Courier New"/>
                <a:cs typeface="Courier New"/>
              </a:rPr>
              <a:t>	.L2</a:t>
            </a:r>
          </a:p>
          <a:p>
            <a:r>
              <a:rPr lang="cs-CZ" b="1" dirty="0">
                <a:latin typeface="Courier New"/>
                <a:cs typeface="Courier New"/>
              </a:rPr>
              <a:t>.L3:</a:t>
            </a: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movq</a:t>
            </a:r>
            <a:r>
              <a:rPr lang="cs-CZ" b="1" dirty="0">
                <a:latin typeface="Courier New"/>
                <a:cs typeface="Courier New"/>
              </a:rPr>
              <a:t>	%rdi, 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andq</a:t>
            </a:r>
            <a:r>
              <a:rPr lang="cs-CZ" b="1" dirty="0">
                <a:latin typeface="Courier New"/>
                <a:cs typeface="Courier New"/>
              </a:rPr>
              <a:t>	$1, 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addq</a:t>
            </a:r>
            <a:r>
              <a:rPr lang="cs-CZ" b="1" dirty="0">
                <a:latin typeface="Courier New"/>
                <a:cs typeface="Courier New"/>
              </a:rPr>
              <a:t>	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r>
              <a:rPr lang="cs-CZ" b="1" dirty="0">
                <a:latin typeface="Courier New"/>
                <a:cs typeface="Courier New"/>
              </a:rPr>
              <a:t>, %</a:t>
            </a:r>
            <a:r>
              <a:rPr lang="cs-CZ" b="1" dirty="0" err="1">
                <a:latin typeface="Courier New"/>
                <a:cs typeface="Courier New"/>
              </a:rPr>
              <a:t>rax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shrq</a:t>
            </a:r>
            <a:r>
              <a:rPr lang="cs-CZ" b="1" dirty="0">
                <a:latin typeface="Courier New"/>
                <a:cs typeface="Courier New"/>
              </a:rPr>
              <a:t>	%rdi</a:t>
            </a:r>
          </a:p>
          <a:p>
            <a:r>
              <a:rPr lang="cs-CZ" b="1" dirty="0">
                <a:latin typeface="Courier New"/>
                <a:cs typeface="Courier New"/>
              </a:rPr>
              <a:t>.L2:</a:t>
            </a: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testq</a:t>
            </a:r>
            <a:r>
              <a:rPr lang="cs-CZ" b="1" dirty="0">
                <a:latin typeface="Courier New"/>
                <a:cs typeface="Courier New"/>
              </a:rPr>
              <a:t>	%rdi, %rdi</a:t>
            </a:r>
          </a:p>
          <a:p>
            <a:r>
              <a:rPr lang="nl-NL" b="1" dirty="0">
                <a:latin typeface="Courier New"/>
                <a:cs typeface="Courier New"/>
              </a:rPr>
              <a:t>	</a:t>
            </a:r>
            <a:r>
              <a:rPr lang="nl-NL" b="1" dirty="0" err="1">
                <a:latin typeface="Courier New"/>
                <a:cs typeface="Courier New"/>
              </a:rPr>
              <a:t>jne</a:t>
            </a:r>
            <a:r>
              <a:rPr lang="nl-NL" b="1" dirty="0">
                <a:latin typeface="Courier New"/>
                <a:cs typeface="Courier New"/>
              </a:rPr>
              <a:t>	.L3</a:t>
            </a:r>
          </a:p>
          <a:p>
            <a:r>
              <a:rPr lang="nl-NL" b="1" dirty="0">
                <a:latin typeface="Courier New"/>
                <a:cs typeface="Courier New"/>
              </a:rPr>
              <a:t>	rep </a:t>
            </a:r>
            <a:r>
              <a:rPr lang="nl-NL" b="1" dirty="0" err="1">
                <a:latin typeface="Courier New"/>
                <a:cs typeface="Courier New"/>
              </a:rPr>
              <a:t>ret</a:t>
            </a:r>
            <a:endParaRPr lang="nl-NL" b="1" dirty="0">
              <a:latin typeface="Courier New"/>
              <a:cs typeface="Courier New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974F350-9075-5146-9D88-D8A17B0EF5F2}"/>
              </a:ext>
            </a:extLst>
          </p:cNvPr>
          <p:cNvSpPr/>
          <p:nvPr/>
        </p:nvSpPr>
        <p:spPr>
          <a:xfrm>
            <a:off x="4292150" y="2016906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773207A-775E-2B49-9331-A88321F26E36}"/>
              </a:ext>
            </a:extLst>
          </p:cNvPr>
          <p:cNvSpPr/>
          <p:nvPr/>
        </p:nvSpPr>
        <p:spPr>
          <a:xfrm>
            <a:off x="4884119" y="4725102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63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38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06" y="1801641"/>
            <a:ext cx="3355406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for (</a:t>
            </a:r>
            <a:r>
              <a:rPr lang="en-US" b="1" dirty="0" err="1">
                <a:latin typeface="Courier New"/>
                <a:cs typeface="Courier New"/>
              </a:rPr>
              <a:t>Init</a:t>
            </a:r>
            <a:r>
              <a:rPr lang="en-US" b="1" dirty="0">
                <a:latin typeface="Courier New"/>
                <a:cs typeface="Courier New"/>
              </a:rPr>
              <a:t>; Cond; </a:t>
            </a:r>
            <a:r>
              <a:rPr lang="en-US" b="1" dirty="0" err="1">
                <a:latin typeface="Courier New"/>
                <a:cs typeface="Courier New"/>
              </a:rPr>
              <a:t>Incr</a:t>
            </a:r>
            <a:r>
              <a:rPr lang="en-US" b="1" dirty="0">
                <a:latin typeface="Courier New"/>
                <a:cs typeface="Courier New"/>
              </a:rPr>
              <a:t>){</a:t>
            </a:r>
          </a:p>
          <a:p>
            <a:r>
              <a:rPr lang="en-US" b="1" dirty="0">
                <a:latin typeface="Courier New"/>
                <a:cs typeface="Courier New"/>
              </a:rPr>
              <a:t>    Body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8619" y="1524642"/>
            <a:ext cx="2123974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Init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while (Cond) {</a:t>
            </a:r>
          </a:p>
          <a:p>
            <a:r>
              <a:rPr lang="en-US" b="1" dirty="0">
                <a:latin typeface="Courier New"/>
                <a:cs typeface="Courier New"/>
              </a:rPr>
              <a:t>    Body;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Incr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2" y="5970657"/>
            <a:ext cx="46904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Initial test can often be optimized away:</a:t>
            </a:r>
          </a:p>
          <a:p>
            <a:r>
              <a:rPr lang="en-US" sz="2000" dirty="0"/>
              <a:t>    </a:t>
            </a:r>
            <a:r>
              <a:rPr lang="en-US" sz="2000" b="1" dirty="0">
                <a:latin typeface="Courier New"/>
                <a:cs typeface="Courier New"/>
              </a:rPr>
              <a:t>for (j = 0; j &lt; 99; j++)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B082236-D868-EA48-BACA-1F9F3A870CA4}"/>
              </a:ext>
            </a:extLst>
          </p:cNvPr>
          <p:cNvSpPr/>
          <p:nvPr/>
        </p:nvSpPr>
        <p:spPr>
          <a:xfrm>
            <a:off x="4474544" y="2142148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6DEA9-609C-4947-A2D6-AC44E33A59C6}"/>
              </a:ext>
            </a:extLst>
          </p:cNvPr>
          <p:cNvSpPr txBox="1"/>
          <p:nvPr/>
        </p:nvSpPr>
        <p:spPr>
          <a:xfrm>
            <a:off x="228601" y="3969097"/>
            <a:ext cx="4690442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long </a:t>
            </a:r>
            <a:r>
              <a:rPr lang="en-US" b="1" dirty="0" err="1">
                <a:latin typeface="Courier New"/>
                <a:cs typeface="Courier New"/>
              </a:rPr>
              <a:t>bitcount</a:t>
            </a:r>
            <a:r>
              <a:rPr lang="en-US" b="1" dirty="0">
                <a:latin typeface="Courier New"/>
                <a:cs typeface="Courier New"/>
              </a:rPr>
              <a:t>(unsigned long x) {</a:t>
            </a:r>
          </a:p>
          <a:p>
            <a:r>
              <a:rPr lang="en-US" b="1" dirty="0">
                <a:latin typeface="Courier New"/>
                <a:cs typeface="Courier New"/>
              </a:rPr>
              <a:t>  long result;</a:t>
            </a:r>
          </a:p>
          <a:p>
            <a:r>
              <a:rPr lang="en-US" b="1" dirty="0">
                <a:latin typeface="Courier New"/>
                <a:cs typeface="Courier New"/>
              </a:rPr>
              <a:t>  for (result = 0; x; x &gt;&gt;= 1)</a:t>
            </a:r>
          </a:p>
          <a:p>
            <a:r>
              <a:rPr lang="fr-FR" b="1" dirty="0">
                <a:latin typeface="Courier New"/>
                <a:cs typeface="Courier New"/>
              </a:rPr>
              <a:t>    </a:t>
            </a:r>
            <a:r>
              <a:rPr lang="fr-FR" b="1" dirty="0" err="1">
                <a:latin typeface="Courier New"/>
                <a:cs typeface="Courier New"/>
              </a:rPr>
              <a:t>result</a:t>
            </a:r>
            <a:r>
              <a:rPr lang="fr-FR" b="1" dirty="0">
                <a:latin typeface="Courier New"/>
                <a:cs typeface="Courier New"/>
              </a:rPr>
              <a:t> += x &amp; 0x1;</a:t>
            </a:r>
          </a:p>
          <a:p>
            <a:r>
              <a:rPr lang="fr-FR" b="1" dirty="0">
                <a:latin typeface="Courier New"/>
                <a:cs typeface="Courier New"/>
              </a:rPr>
              <a:t>  return </a:t>
            </a:r>
            <a:r>
              <a:rPr lang="fr-FR" b="1" dirty="0" err="1">
                <a:latin typeface="Courier New"/>
                <a:cs typeface="Courier New"/>
              </a:rPr>
              <a:t>result</a:t>
            </a:r>
            <a:r>
              <a:rPr lang="fr-FR" b="1" dirty="0">
                <a:latin typeface="Courier New"/>
                <a:cs typeface="Courier New"/>
              </a:rPr>
              <a:t>;</a:t>
            </a:r>
          </a:p>
          <a:p>
            <a:r>
              <a:rPr lang="fr-FR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7F973-85CA-754F-9938-8E71413D0F3A}"/>
              </a:ext>
            </a:extLst>
          </p:cNvPr>
          <p:cNvSpPr txBox="1"/>
          <p:nvPr/>
        </p:nvSpPr>
        <p:spPr>
          <a:xfrm>
            <a:off x="5316128" y="3276600"/>
            <a:ext cx="3599271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latin typeface="Courier New"/>
                <a:cs typeface="Courier New"/>
              </a:rPr>
              <a:t>	</a:t>
            </a:r>
            <a:r>
              <a:rPr lang="hr-HR" b="1" dirty="0" err="1">
                <a:latin typeface="Courier New"/>
                <a:cs typeface="Courier New"/>
              </a:rPr>
              <a:t>movq</a:t>
            </a:r>
            <a:r>
              <a:rPr lang="hr-HR" b="1" dirty="0">
                <a:latin typeface="Courier New"/>
                <a:cs typeface="Courier New"/>
              </a:rPr>
              <a:t>	$0, %</a:t>
            </a:r>
            <a:r>
              <a:rPr lang="hr-HR" b="1" dirty="0" err="1">
                <a:latin typeface="Courier New"/>
                <a:cs typeface="Courier New"/>
              </a:rPr>
              <a:t>rax</a:t>
            </a:r>
            <a:endParaRPr lang="hr-HR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jmp</a:t>
            </a:r>
            <a:r>
              <a:rPr lang="cs-CZ" b="1" dirty="0">
                <a:latin typeface="Courier New"/>
                <a:cs typeface="Courier New"/>
              </a:rPr>
              <a:t>	.L2</a:t>
            </a:r>
          </a:p>
          <a:p>
            <a:r>
              <a:rPr lang="cs-CZ" b="1" dirty="0">
                <a:latin typeface="Courier New"/>
                <a:cs typeface="Courier New"/>
              </a:rPr>
              <a:t>.L3:</a:t>
            </a: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movq</a:t>
            </a:r>
            <a:r>
              <a:rPr lang="cs-CZ" b="1" dirty="0">
                <a:latin typeface="Courier New"/>
                <a:cs typeface="Courier New"/>
              </a:rPr>
              <a:t>	%rdi, 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andq</a:t>
            </a:r>
            <a:r>
              <a:rPr lang="cs-CZ" b="1" dirty="0">
                <a:latin typeface="Courier New"/>
                <a:cs typeface="Courier New"/>
              </a:rPr>
              <a:t>	$1, 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addq</a:t>
            </a:r>
            <a:r>
              <a:rPr lang="cs-CZ" b="1" dirty="0">
                <a:latin typeface="Courier New"/>
                <a:cs typeface="Courier New"/>
              </a:rPr>
              <a:t>	%</a:t>
            </a:r>
            <a:r>
              <a:rPr lang="cs-CZ" b="1" dirty="0" err="1">
                <a:latin typeface="Courier New"/>
                <a:cs typeface="Courier New"/>
              </a:rPr>
              <a:t>rdx</a:t>
            </a:r>
            <a:r>
              <a:rPr lang="cs-CZ" b="1" dirty="0">
                <a:latin typeface="Courier New"/>
                <a:cs typeface="Courier New"/>
              </a:rPr>
              <a:t>, %</a:t>
            </a:r>
            <a:r>
              <a:rPr lang="cs-CZ" b="1" dirty="0" err="1">
                <a:latin typeface="Courier New"/>
                <a:cs typeface="Courier New"/>
              </a:rPr>
              <a:t>rax</a:t>
            </a:r>
            <a:endParaRPr lang="cs-CZ" b="1" dirty="0">
              <a:latin typeface="Courier New"/>
              <a:cs typeface="Courier New"/>
            </a:endParaRP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shrq</a:t>
            </a:r>
            <a:r>
              <a:rPr lang="cs-CZ" b="1" dirty="0">
                <a:latin typeface="Courier New"/>
                <a:cs typeface="Courier New"/>
              </a:rPr>
              <a:t>	%rdi</a:t>
            </a:r>
          </a:p>
          <a:p>
            <a:r>
              <a:rPr lang="cs-CZ" b="1" dirty="0">
                <a:latin typeface="Courier New"/>
                <a:cs typeface="Courier New"/>
              </a:rPr>
              <a:t>.L2:</a:t>
            </a:r>
          </a:p>
          <a:p>
            <a:r>
              <a:rPr lang="cs-CZ" b="1" dirty="0">
                <a:latin typeface="Courier New"/>
                <a:cs typeface="Courier New"/>
              </a:rPr>
              <a:t>	</a:t>
            </a:r>
            <a:r>
              <a:rPr lang="cs-CZ" b="1" dirty="0" err="1">
                <a:latin typeface="Courier New"/>
                <a:cs typeface="Courier New"/>
              </a:rPr>
              <a:t>testq</a:t>
            </a:r>
            <a:r>
              <a:rPr lang="cs-CZ" b="1" dirty="0">
                <a:latin typeface="Courier New"/>
                <a:cs typeface="Courier New"/>
              </a:rPr>
              <a:t>	%rdi, %rdi</a:t>
            </a:r>
          </a:p>
          <a:p>
            <a:r>
              <a:rPr lang="nl-NL" b="1" dirty="0">
                <a:latin typeface="Courier New"/>
                <a:cs typeface="Courier New"/>
              </a:rPr>
              <a:t>	</a:t>
            </a:r>
            <a:r>
              <a:rPr lang="nl-NL" b="1" dirty="0" err="1">
                <a:latin typeface="Courier New"/>
                <a:cs typeface="Courier New"/>
              </a:rPr>
              <a:t>jne</a:t>
            </a:r>
            <a:r>
              <a:rPr lang="nl-NL" b="1" dirty="0">
                <a:latin typeface="Courier New"/>
                <a:cs typeface="Courier New"/>
              </a:rPr>
              <a:t>	.L3</a:t>
            </a:r>
          </a:p>
          <a:p>
            <a:r>
              <a:rPr lang="nl-NL" b="1" dirty="0">
                <a:latin typeface="Courier New"/>
                <a:cs typeface="Courier New"/>
              </a:rPr>
              <a:t>	rep </a:t>
            </a:r>
            <a:r>
              <a:rPr lang="nl-NL" b="1" dirty="0" err="1">
                <a:latin typeface="Courier New"/>
                <a:cs typeface="Courier New"/>
              </a:rPr>
              <a:t>ret</a:t>
            </a:r>
            <a:endParaRPr lang="nl-NL" b="1" dirty="0">
              <a:latin typeface="Courier New"/>
              <a:cs typeface="Courier New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48B5FFB-346C-AB45-B0D7-23BDBBF446B9}"/>
              </a:ext>
            </a:extLst>
          </p:cNvPr>
          <p:cNvSpPr/>
          <p:nvPr/>
        </p:nvSpPr>
        <p:spPr>
          <a:xfrm>
            <a:off x="4884119" y="4725102"/>
            <a:ext cx="444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2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B36633-99E1-0D47-B3BF-55C09CAFE6B2}"/>
              </a:ext>
            </a:extLst>
          </p:cNvPr>
          <p:cNvGrpSpPr/>
          <p:nvPr/>
        </p:nvGrpSpPr>
        <p:grpSpPr>
          <a:xfrm>
            <a:off x="5905500" y="1355599"/>
            <a:ext cx="2806885" cy="3064001"/>
            <a:chOff x="5905500" y="1355599"/>
            <a:chExt cx="2806885" cy="3064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88BE9E-C947-0C45-9A2D-5AFDB1728FE2}"/>
                </a:ext>
              </a:extLst>
            </p:cNvPr>
            <p:cNvSpPr/>
            <p:nvPr/>
          </p:nvSpPr>
          <p:spPr>
            <a:xfrm>
              <a:off x="5905500" y="1676400"/>
              <a:ext cx="1752600" cy="25236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0CC0A5-CCF8-5848-A36E-DE4CDCE90A4C}"/>
                </a:ext>
              </a:extLst>
            </p:cNvPr>
            <p:cNvSpPr txBox="1"/>
            <p:nvPr/>
          </p:nvSpPr>
          <p:spPr>
            <a:xfrm>
              <a:off x="6272686" y="135559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0AF753-99D3-424C-A2E0-8F644C9FD7AF}"/>
                </a:ext>
              </a:extLst>
            </p:cNvPr>
            <p:cNvSpPr txBox="1"/>
            <p:nvPr/>
          </p:nvSpPr>
          <p:spPr>
            <a:xfrm>
              <a:off x="7732630" y="1522359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0x7FFF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A3DCFA-2C50-7A45-B084-03F32EC552EA}"/>
                </a:ext>
              </a:extLst>
            </p:cNvPr>
            <p:cNvSpPr txBox="1"/>
            <p:nvPr/>
          </p:nvSpPr>
          <p:spPr>
            <a:xfrm>
              <a:off x="7732630" y="405026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06668-E5C5-6B4E-8CEB-085D03A810F0}"/>
              </a:ext>
            </a:extLst>
          </p:cNvPr>
          <p:cNvGrpSpPr/>
          <p:nvPr/>
        </p:nvGrpSpPr>
        <p:grpSpPr>
          <a:xfrm>
            <a:off x="727264" y="1676401"/>
            <a:ext cx="3423761" cy="2523598"/>
            <a:chOff x="727264" y="1676401"/>
            <a:chExt cx="3423761" cy="25235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C59931-B94E-5E42-BF58-BDD4B19EF9E1}"/>
                </a:ext>
              </a:extLst>
            </p:cNvPr>
            <p:cNvSpPr/>
            <p:nvPr/>
          </p:nvSpPr>
          <p:spPr>
            <a:xfrm>
              <a:off x="727264" y="1676401"/>
              <a:ext cx="3310216" cy="25235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FBE34E-9032-8140-BED6-2946287E8555}"/>
                </a:ext>
              </a:extLst>
            </p:cNvPr>
            <p:cNvSpPr txBox="1"/>
            <p:nvPr/>
          </p:nvSpPr>
          <p:spPr>
            <a:xfrm>
              <a:off x="727265" y="1688068"/>
              <a:ext cx="342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Central Processing Unit (CPU)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4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571999"/>
            <a:ext cx="4852987" cy="19329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defTabSz="895350">
              <a:buFont typeface="Wingdings 3"/>
              <a:buNone/>
              <a:tabLst>
                <a:tab pos="1371600" algn="l"/>
                <a:tab pos="4572000" algn="l"/>
              </a:tabLst>
            </a:pPr>
            <a:r>
              <a:rPr lang="en-US" sz="2400" dirty="0">
                <a:latin typeface="+mn-lt"/>
              </a:rPr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PC: Program counter (%rip)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Register file: 16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Float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Condition codes</a:t>
            </a:r>
          </a:p>
        </p:txBody>
      </p:sp>
      <p:sp>
        <p:nvSpPr>
          <p:cNvPr id="18" name="Rectangle 17"/>
          <p:cNvSpPr txBox="1">
            <a:spLocks noChangeArrowheads="1"/>
          </p:cNvSpPr>
          <p:nvPr/>
        </p:nvSpPr>
        <p:spPr>
          <a:xfrm>
            <a:off x="5067300" y="4591050"/>
            <a:ext cx="3619500" cy="19557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2" indent="0">
              <a:buNone/>
            </a:pPr>
            <a:r>
              <a:rPr lang="en-US" sz="2400" dirty="0"/>
              <a:t>Memory</a:t>
            </a:r>
          </a:p>
          <a:p>
            <a:pPr marL="571500" lvl="2" indent="-165100"/>
            <a:r>
              <a:rPr lang="en-US" dirty="0"/>
              <a:t>Byte addressable array</a:t>
            </a:r>
          </a:p>
          <a:p>
            <a:pPr marL="571500" lvl="2" indent="-165100"/>
            <a:r>
              <a:rPr lang="en-US" dirty="0"/>
              <a:t>Code and user data</a:t>
            </a:r>
          </a:p>
          <a:p>
            <a:pPr marL="571500" lvl="2" indent="-165100"/>
            <a:r>
              <a:rPr lang="en-US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0C37A-C923-944F-BD1E-C1B68E80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2844800"/>
            <a:ext cx="8001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9E6994-66F5-4142-90E3-659F9BD3D301}"/>
              </a:ext>
            </a:extLst>
          </p:cNvPr>
          <p:cNvGrpSpPr/>
          <p:nvPr/>
        </p:nvGrpSpPr>
        <p:grpSpPr>
          <a:xfrm>
            <a:off x="4076700" y="2320520"/>
            <a:ext cx="1752600" cy="422945"/>
            <a:chOff x="4076700" y="2320520"/>
            <a:chExt cx="1752600" cy="422945"/>
          </a:xfrm>
        </p:grpSpPr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44A05010-27DC-DF4E-B16B-161B0BB0F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700" y="2743465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8E233AB5-92AC-3C4E-B346-8F0445C2B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700" y="2320520"/>
              <a:ext cx="17526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FA864-9D78-C44A-9FB5-61E11FAAABF4}"/>
              </a:ext>
            </a:extLst>
          </p:cNvPr>
          <p:cNvGrpSpPr/>
          <p:nvPr/>
        </p:nvGrpSpPr>
        <p:grpSpPr>
          <a:xfrm>
            <a:off x="4114800" y="3603200"/>
            <a:ext cx="1788824" cy="816400"/>
            <a:chOff x="4114800" y="3641055"/>
            <a:chExt cx="1788824" cy="816400"/>
          </a:xfrm>
        </p:grpSpPr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55B10E0E-78FC-9A49-A429-67B3762C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991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A16E1308-C9F3-764E-A288-3DE9C8AC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13611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4360257F-E52E-9B4A-9C8D-9E20FBB23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024" y="3641055"/>
              <a:ext cx="17526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53BAEF4F-37A4-7948-B7C7-D9BFF8B0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900" y="4059910"/>
              <a:ext cx="16764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Instructions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EADC3-5446-9B47-BA8E-AF22922ED895}"/>
              </a:ext>
            </a:extLst>
          </p:cNvPr>
          <p:cNvGrpSpPr/>
          <p:nvPr/>
        </p:nvGrpSpPr>
        <p:grpSpPr>
          <a:xfrm>
            <a:off x="5905500" y="1676400"/>
            <a:ext cx="1752601" cy="2523601"/>
            <a:chOff x="5905500" y="1676400"/>
            <a:chExt cx="1752601" cy="25236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A38AEA-2056-DE43-AF69-3BA9804ACEA0}"/>
                </a:ext>
              </a:extLst>
            </p:cNvPr>
            <p:cNvSpPr/>
            <p:nvPr/>
          </p:nvSpPr>
          <p:spPr>
            <a:xfrm>
              <a:off x="5905500" y="3870817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0D2EAF-8B7E-1B4A-919F-EB736C1FFD19}"/>
                </a:ext>
              </a:extLst>
            </p:cNvPr>
            <p:cNvSpPr/>
            <p:nvPr/>
          </p:nvSpPr>
          <p:spPr>
            <a:xfrm>
              <a:off x="5905500" y="354163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08102D-98BF-5640-AA6D-044F16A936DE}"/>
                </a:ext>
              </a:extLst>
            </p:cNvPr>
            <p:cNvSpPr/>
            <p:nvPr/>
          </p:nvSpPr>
          <p:spPr>
            <a:xfrm>
              <a:off x="5905501" y="1676400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ADEB02-D80E-C443-A6D8-34DB783C4FC4}"/>
                </a:ext>
              </a:extLst>
            </p:cNvPr>
            <p:cNvSpPr/>
            <p:nvPr/>
          </p:nvSpPr>
          <p:spPr>
            <a:xfrm>
              <a:off x="5905500" y="3024705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6244FF0-8C8C-334D-9559-2049DCD4C279}"/>
                </a:ext>
              </a:extLst>
            </p:cNvPr>
            <p:cNvCxnSpPr>
              <a:stCxn id="34" idx="0"/>
            </p:cNvCxnSpPr>
            <p:nvPr/>
          </p:nvCxnSpPr>
          <p:spPr>
            <a:xfrm flipH="1" flipV="1">
              <a:off x="6781799" y="2732568"/>
              <a:ext cx="1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E53B77-836B-4444-AC53-B686CDBDFE01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6781801" y="2184400"/>
              <a:ext cx="0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341D93-8F4F-FA4C-8A7F-3D8ED600B1C9}"/>
              </a:ext>
            </a:extLst>
          </p:cNvPr>
          <p:cNvGrpSpPr/>
          <p:nvPr/>
        </p:nvGrpSpPr>
        <p:grpSpPr>
          <a:xfrm>
            <a:off x="2120900" y="2133600"/>
            <a:ext cx="1676400" cy="1828800"/>
            <a:chOff x="2120900" y="2133600"/>
            <a:chExt cx="1676400" cy="1828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1C4E88-BE5F-F645-8764-919FD766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2133600"/>
              <a:ext cx="1676400" cy="64603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Registers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BA7F21-F5C7-2C47-84BD-6F40D28B6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276600"/>
              <a:ext cx="10668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Condition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Codes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968EC6-80A6-4E47-864D-2630553EA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2883033"/>
              <a:ext cx="1676400" cy="29488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Float registers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4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E750-EB83-8E41-8BF6-752AF22E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F3CC-FC72-FE47-B3B0-E196491C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the address of the next instruction to be executed</a:t>
            </a:r>
          </a:p>
          <a:p>
            <a:endParaRPr lang="en-US" dirty="0"/>
          </a:p>
          <a:p>
            <a:pPr defTabSz="895350">
              <a:tabLst>
                <a:tab pos="1371600" algn="l"/>
                <a:tab pos="4572000" algn="l"/>
              </a:tabLst>
            </a:pPr>
            <a:r>
              <a:rPr lang="en-US" dirty="0"/>
              <a:t>Repeat forever: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Fetch instruction at address in PC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Execute the instruction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Update PC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0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6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pPr lvl="1"/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0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2200"/>
            <a:ext cx="8534399" cy="2200275"/>
          </a:xfrm>
        </p:spPr>
        <p:txBody>
          <a:bodyPr>
            <a:normAutofit/>
          </a:bodyPr>
          <a:lstStyle/>
          <a:p>
            <a:r>
              <a:rPr lang="en-US" sz="4400" dirty="0"/>
              <a:t>Data Transfer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Moves data source-&gt;</a:t>
            </a:r>
            <a:r>
              <a:rPr lang="en-US" dirty="0" err="1"/>
              <a:t>dest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CA24-4528-6144-B127-21F2748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C Data Types in x86-64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F83FA5-E66D-BE4A-A304-2C5E4F022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92859"/>
              </p:ext>
            </p:extLst>
          </p:nvPr>
        </p:nvGraphicFramePr>
        <p:xfrm>
          <a:off x="457200" y="20574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1164630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625202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77651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50156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Assembly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6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0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6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7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6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32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3813</TotalTime>
  <Words>2385</Words>
  <Application>Microsoft Macintosh PowerPoint</Application>
  <PresentationFormat>On-screen Show (4:3)</PresentationFormat>
  <Paragraphs>897</Paragraphs>
  <Slides>38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ＭＳ Ｐゴシック</vt:lpstr>
      <vt:lpstr>ヒラギノ角ゴ ProN W6</vt:lpstr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Helvetica</vt:lpstr>
      <vt:lpstr>Lucida Grande</vt:lpstr>
      <vt:lpstr>Monaco</vt:lpstr>
      <vt:lpstr>Symbol</vt:lpstr>
      <vt:lpstr>Wingdings 2</vt:lpstr>
      <vt:lpstr>Wingdings 3</vt:lpstr>
      <vt:lpstr>Clarity</vt:lpstr>
      <vt:lpstr>Lecture 5: Assembly Arithmetic and Conditionals</vt:lpstr>
      <vt:lpstr>Programs</vt:lpstr>
      <vt:lpstr>Compilation</vt:lpstr>
      <vt:lpstr>Assembly/Machine Code View</vt:lpstr>
      <vt:lpstr>Program Counter</vt:lpstr>
      <vt:lpstr>Assembly Characteristics: Operations</vt:lpstr>
      <vt:lpstr>Data Transfer in Assembly</vt:lpstr>
      <vt:lpstr>Data Movement Instructions</vt:lpstr>
      <vt:lpstr>Sizes of C Data Types in x86-64</vt:lpstr>
      <vt:lpstr>Data Movement Instructions</vt:lpstr>
      <vt:lpstr>Operand Forms</vt:lpstr>
      <vt:lpstr>movq Operand Combinations</vt:lpstr>
      <vt:lpstr>X86-64 Integer Registers</vt:lpstr>
      <vt:lpstr>Exercise</vt:lpstr>
      <vt:lpstr>X86-64 Register Usage Conventions</vt:lpstr>
      <vt:lpstr>Exercise</vt:lpstr>
      <vt:lpstr>Arithmetic in Assembly</vt:lpstr>
      <vt:lpstr>Some Arithmetic Operations</vt:lpstr>
      <vt:lpstr>Some Arithmetic Operations</vt:lpstr>
      <vt:lpstr>Assembly Operations</vt:lpstr>
      <vt:lpstr>Address Computation Instruction</vt:lpstr>
      <vt:lpstr>Arithmetic Example</vt:lpstr>
      <vt:lpstr>Arithmetic Exercise</vt:lpstr>
      <vt:lpstr>COnDITIONAL Branches</vt:lpstr>
      <vt:lpstr>Branches and Jumps</vt:lpstr>
      <vt:lpstr>Condition Codes</vt:lpstr>
      <vt:lpstr>Condition Codes: compare</vt:lpstr>
      <vt:lpstr>Condition Codes: test</vt:lpstr>
      <vt:lpstr>Reading Condition Codes</vt:lpstr>
      <vt:lpstr>Reading Condition Codes</vt:lpstr>
      <vt:lpstr>Jumps</vt:lpstr>
      <vt:lpstr>Jumping </vt:lpstr>
      <vt:lpstr>Conditional Branching</vt:lpstr>
      <vt:lpstr>Exercise</vt:lpstr>
      <vt:lpstr>Loops</vt:lpstr>
      <vt:lpstr>Do-while Loops</vt:lpstr>
      <vt:lpstr>While Loops</vt:lpstr>
      <vt:lpstr>For loops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Introduction to Assembly</dc:title>
  <dc:creator>Eleanor  Birrell</dc:creator>
  <cp:lastModifiedBy>Eleanor Birrell</cp:lastModifiedBy>
  <cp:revision>71</cp:revision>
  <cp:lastPrinted>2019-09-17T00:43:02Z</cp:lastPrinted>
  <dcterms:created xsi:type="dcterms:W3CDTF">2019-02-04T02:29:09Z</dcterms:created>
  <dcterms:modified xsi:type="dcterms:W3CDTF">2019-09-17T21:14:55Z</dcterms:modified>
</cp:coreProperties>
</file>