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3B0EFA-E74F-49E9-9F59-91C04BB46D21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C10E6E-EF49-4AA6-85DB-A2506C78B61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iddlebury.ed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html/html_lists.asp" TargetMode="External"/><Relationship Id="rId2" Type="http://schemas.openxmlformats.org/officeDocument/2006/relationships/hyperlink" Target="http://w3schools.com/html/html_table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middlebury.edu/~username" TargetMode="External"/><Relationship Id="rId5" Type="http://schemas.openxmlformats.org/officeDocument/2006/relationships/hyperlink" Target="http://w3schools.com/css/default.asp" TargetMode="External"/><Relationship Id="rId4" Type="http://schemas.openxmlformats.org/officeDocument/2006/relationships/hyperlink" Target="http://w3schools.com/cssref/css_colornames.a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chorn@middlebury.ed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1020 – Lego Robot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92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&lt;head&gt;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	&lt;title&gt; Hello World Page &lt;/title&gt;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&lt;/head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&lt;body </a:t>
            </a:r>
            <a:r>
              <a:rPr lang="en-US" sz="2000" dirty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style=“color: blue”&gt;</a:t>
            </a:r>
            <a:endParaRPr lang="en-US" sz="2000" dirty="0" smtClean="0">
              <a:solidFill>
                <a:srgbClr val="FF0000"/>
              </a:solidFill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&lt;p&gt; Hello World! &lt;/p&gt;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body </a:t>
            </a:r>
            <a:r>
              <a:rPr lang="en-US" dirty="0" smtClean="0"/>
              <a:t>tags contain the content displayed on the webpage.  The style attribute changes the page’s text color.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&lt;head&gt;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	&lt;title&gt; Hello World Page &lt;/title&gt;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&lt;/head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&lt;body 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style=“color: blue”&gt;</a:t>
            </a:r>
            <a:endParaRPr lang="en-US" sz="2000" dirty="0" smtClean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&lt;p&gt; 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Hello World! 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&lt;/p&gt;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Finally,  the 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p </a:t>
            </a:r>
            <a:r>
              <a:rPr lang="en-US" dirty="0" smtClean="0"/>
              <a:t>tags surround paragraphs of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90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slightly less contrived example…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&lt;html&gt;&lt;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head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&lt;meta http-</a:t>
            </a:r>
            <a:r>
              <a:rPr lang="en-US" sz="2000" dirty="0" err="1" smtClean="0">
                <a:latin typeface="Lucida Console" pitchFamily="49" charset="0"/>
                <a:cs typeface="Courier New" pitchFamily="49" charset="0"/>
              </a:rPr>
              <a:t>equiv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=“content-type” content=“text/html; charset=UTF-8”&gt;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&lt;title&gt;Empty Page&lt;/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title&gt;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head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&gt;&lt;body&gt;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I have not yet set up my home page.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body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&gt;&lt;/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html&gt;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60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727CA3"/>
              </a:buClr>
            </a:pPr>
            <a:r>
              <a:rPr lang="en-US" dirty="0" smtClean="0"/>
              <a:t>Headers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</a:rPr>
              <a:t>&lt;h1&gt;, &lt;h2&gt;, &lt;h3&gt;, ...</a:t>
            </a:r>
            <a:endParaRPr lang="en-US" dirty="0" smtClean="0"/>
          </a:p>
          <a:p>
            <a:pPr lvl="0">
              <a:buClr>
                <a:srgbClr val="727CA3"/>
              </a:buClr>
            </a:pPr>
            <a:r>
              <a:rPr lang="en-US" dirty="0" smtClean="0"/>
              <a:t>Italics</a:t>
            </a:r>
            <a:endParaRPr lang="en-US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>
                <a:solidFill>
                  <a:prstClr val="black"/>
                </a:solidFill>
              </a:rPr>
              <a:t>&lt;i&gt;</a:t>
            </a:r>
            <a:endParaRPr lang="en-US" dirty="0" smtClean="0"/>
          </a:p>
          <a:p>
            <a:pPr lvl="0">
              <a:buClr>
                <a:srgbClr val="727CA3"/>
              </a:buClr>
            </a:pPr>
            <a:r>
              <a:rPr lang="en-US" dirty="0" smtClean="0"/>
              <a:t>Boldface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dirty="0" smtClean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</a:rPr>
              <a:t>&lt;b&gt;</a:t>
            </a:r>
            <a:endParaRPr 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</a:pPr>
            <a:r>
              <a:rPr lang="en-US" dirty="0"/>
              <a:t>Line </a:t>
            </a:r>
            <a:r>
              <a:rPr lang="en-US" dirty="0" smtClean="0"/>
              <a:t>breaks (singleton tag</a:t>
            </a:r>
            <a:r>
              <a:rPr lang="en-US" dirty="0"/>
              <a:t>)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sz="2000" dirty="0">
                <a:solidFill>
                  <a:prstClr val="black"/>
                </a:solidFill>
                <a:latin typeface="Lucida Console" pitchFamily="49" charset="0"/>
              </a:rPr>
              <a:t>&lt;</a:t>
            </a:r>
            <a:r>
              <a:rPr lang="en-US" sz="2000" dirty="0" err="1">
                <a:solidFill>
                  <a:prstClr val="black"/>
                </a:solidFill>
                <a:latin typeface="Lucida Console" pitchFamily="49" charset="0"/>
              </a:rPr>
              <a:t>br</a:t>
            </a:r>
            <a:r>
              <a:rPr lang="en-US" sz="2000" dirty="0">
                <a:solidFill>
                  <a:prstClr val="black"/>
                </a:solidFill>
                <a:latin typeface="Lucida Console" pitchFamily="49" charset="0"/>
              </a:rPr>
              <a:t>&gt;</a:t>
            </a:r>
            <a:endParaRPr lang="en-US" dirty="0"/>
          </a:p>
          <a:p>
            <a:r>
              <a:rPr lang="en-US" dirty="0"/>
              <a:t>Comments </a:t>
            </a:r>
            <a:r>
              <a:rPr lang="en-US" dirty="0" smtClean="0"/>
              <a:t>(singleton tag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>
                <a:latin typeface="Lucida Console" pitchFamily="49" charset="0"/>
              </a:rPr>
              <a:t>&lt;!-- ... --&gt;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link tag: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smtClean="0">
                <a:latin typeface="Lucida Console" pitchFamily="49" charset="0"/>
              </a:rPr>
              <a:t>&lt;a </a:t>
            </a:r>
            <a:r>
              <a:rPr lang="en-US" sz="2000" dirty="0" err="1" smtClean="0">
                <a:latin typeface="Lucida Console" pitchFamily="49" charset="0"/>
              </a:rPr>
              <a:t>href</a:t>
            </a:r>
            <a:r>
              <a:rPr lang="en-US" sz="2000" dirty="0" smtClean="0">
                <a:latin typeface="Lucida Console" pitchFamily="49" charset="0"/>
              </a:rPr>
              <a:t>=</a:t>
            </a:r>
            <a:r>
              <a:rPr lang="en-US" sz="2000" dirty="0" smtClean="0">
                <a:latin typeface="Lucida Console" pitchFamily="49" charset="0"/>
                <a:hlinkClick r:id="rId2"/>
              </a:rPr>
              <a:t>“http://www.cs.middlebury.edu</a:t>
            </a:r>
            <a:r>
              <a:rPr lang="en-US" sz="2000" dirty="0" smtClean="0">
                <a:latin typeface="Lucida Console" pitchFamily="49" charset="0"/>
              </a:rPr>
              <a:t>”&gt;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</a:rPr>
              <a:t>	Middlebury CS!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</a:rPr>
              <a:t>&lt;/a&gt;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sz="2000" dirty="0" err="1" smtClean="0">
                <a:latin typeface="Lucida Console" pitchFamily="49" charset="0"/>
              </a:rPr>
              <a:t>href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dirty="0" smtClean="0"/>
              <a:t>attribute:</a:t>
            </a:r>
          </a:p>
          <a:p>
            <a:r>
              <a:rPr lang="en-US" dirty="0" smtClean="0"/>
              <a:t>Use full page address with 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</a:rPr>
              <a:t>“http://” </a:t>
            </a:r>
            <a:r>
              <a:rPr lang="en-US" dirty="0" smtClean="0">
                <a:solidFill>
                  <a:prstClr val="black"/>
                </a:solidFill>
              </a:rPr>
              <a:t>to access other website’s pages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Use only the page’s filename to access other html pages saved in the same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image tag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dirty="0" smtClean="0">
                <a:latin typeface="Lucida Console" pitchFamily="49" charset="0"/>
              </a:rPr>
              <a:t>&lt;</a:t>
            </a:r>
            <a:r>
              <a:rPr lang="en-US" sz="2000" dirty="0" err="1" smtClean="0">
                <a:latin typeface="Lucida Console" pitchFamily="49" charset="0"/>
              </a:rPr>
              <a:t>img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sz="2000" dirty="0" err="1" smtClean="0">
                <a:latin typeface="Lucida Console" pitchFamily="49" charset="0"/>
              </a:rPr>
              <a:t>src</a:t>
            </a:r>
            <a:r>
              <a:rPr lang="en-US" sz="2000" dirty="0" smtClean="0">
                <a:latin typeface="Lucida Console" pitchFamily="49" charset="0"/>
              </a:rPr>
              <a:t>=“racer1_thumb.jpg”&gt;</a:t>
            </a:r>
            <a:endParaRPr lang="en-US" sz="2000" dirty="0">
              <a:latin typeface="Lucida Console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sz="2000" dirty="0" err="1" smtClean="0">
                <a:latin typeface="Lucida Console" pitchFamily="49" charset="0"/>
              </a:rPr>
              <a:t>src</a:t>
            </a:r>
            <a:r>
              <a:rPr lang="en-US" sz="2000" dirty="0" smtClean="0">
                <a:latin typeface="Lucida Console" pitchFamily="49" charset="0"/>
              </a:rPr>
              <a:t> </a:t>
            </a:r>
            <a:r>
              <a:rPr lang="en-US" dirty="0" smtClean="0"/>
              <a:t>attribute</a:t>
            </a:r>
            <a:r>
              <a:rPr lang="en-US" dirty="0"/>
              <a:t>:</a:t>
            </a:r>
          </a:p>
          <a:p>
            <a:r>
              <a:rPr lang="en-US" dirty="0"/>
              <a:t>Use full page address with </a:t>
            </a:r>
            <a:r>
              <a:rPr lang="en-US" sz="2000" dirty="0">
                <a:solidFill>
                  <a:prstClr val="black"/>
                </a:solidFill>
                <a:latin typeface="Lucida Console" pitchFamily="49" charset="0"/>
              </a:rPr>
              <a:t>“http://” </a:t>
            </a:r>
            <a:r>
              <a:rPr lang="en-US" dirty="0">
                <a:solidFill>
                  <a:prstClr val="black"/>
                </a:solidFill>
              </a:rPr>
              <a:t>to access other website’s pages</a:t>
            </a:r>
          </a:p>
          <a:p>
            <a:r>
              <a:rPr lang="en-US" dirty="0">
                <a:solidFill>
                  <a:prstClr val="black"/>
                </a:solidFill>
              </a:rPr>
              <a:t>Use only the page’s filename to access other html pages saved in the same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393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Styling HTML with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Tags can be stylized by providing extra information in a 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style </a:t>
            </a:r>
            <a:r>
              <a:rPr lang="en-US" dirty="0" smtClean="0">
                <a:solidFill>
                  <a:prstClr val="black"/>
                </a:solidFill>
              </a:rPr>
              <a:t>attribute.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	&lt;body </a:t>
            </a:r>
            <a:r>
              <a:rPr lang="en-US" sz="2000" dirty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style=“color: blue”</a:t>
            </a: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&gt;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		&lt;p&gt; Hello World! &lt;/p&gt;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	&lt;/body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&gt;</a:t>
            </a:r>
          </a:p>
          <a:p>
            <a:pPr marL="0" lvl="0" indent="0">
              <a:buClr>
                <a:srgbClr val="727CA3"/>
              </a:buClr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Technically, the </a:t>
            </a: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style </a:t>
            </a:r>
            <a:r>
              <a:rPr lang="en-US" dirty="0" smtClean="0">
                <a:solidFill>
                  <a:prstClr val="black"/>
                </a:solidFill>
              </a:rPr>
              <a:t>attribute applies CSS styling, which is a whole language itself.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44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Attribute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style </a:t>
            </a:r>
            <a:r>
              <a:rPr lang="en-US" dirty="0" smtClean="0"/>
              <a:t>attribute consists of a list of CSS property/value pairs, </a:t>
            </a:r>
            <a:r>
              <a:rPr lang="en-US" dirty="0" err="1" smtClean="0"/>
              <a:t>deliminated</a:t>
            </a:r>
            <a:r>
              <a:rPr lang="en-US" dirty="0" smtClean="0"/>
              <a:t> by semicolons.</a:t>
            </a:r>
          </a:p>
          <a:p>
            <a:pPr marL="0" indent="0">
              <a:buNone/>
            </a:pPr>
            <a:endParaRPr lang="en-US" dirty="0" smtClean="0"/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&lt;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tag style=“property: value; property: value; ...”&gt;</a:t>
            </a:r>
            <a:endParaRPr lang="en-US" sz="2000" dirty="0">
              <a:solidFill>
                <a:prstClr val="black"/>
              </a:solidFill>
              <a:latin typeface="Lucida Console" pitchFamily="49" charset="0"/>
              <a:cs typeface="Courier New" pitchFamily="49" charset="0"/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	... </a:t>
            </a:r>
            <a:r>
              <a:rPr lang="en-US" sz="2000" smtClean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Content </a:t>
            </a:r>
            <a:r>
              <a:rPr lang="en-US" sz="2000" smtClean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affected 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by stylization </a:t>
            </a: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...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&lt;/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tag&gt;</a:t>
            </a:r>
            <a:endParaRPr lang="en-US" sz="2000" dirty="0">
              <a:solidFill>
                <a:prstClr val="black"/>
              </a:solidFill>
              <a:latin typeface="Lucida Console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CSS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 color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</a:rPr>
              <a:t>color: blue;</a:t>
            </a:r>
            <a:endParaRPr 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</a:pPr>
            <a:r>
              <a:rPr lang="en-US" dirty="0" smtClean="0">
                <a:solidFill>
                  <a:prstClr val="black"/>
                </a:solidFill>
              </a:rPr>
              <a:t>Background color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</a:rPr>
              <a:t>background-color: white;</a:t>
            </a:r>
          </a:p>
          <a:p>
            <a:pPr lvl="0">
              <a:buClr>
                <a:srgbClr val="727CA3"/>
              </a:buClr>
            </a:pPr>
            <a:r>
              <a:rPr lang="en-US" dirty="0" smtClean="0">
                <a:solidFill>
                  <a:prstClr val="black"/>
                </a:solidFill>
              </a:rPr>
              <a:t>Height &amp; width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</a:rPr>
              <a:t>height/width: 600px;</a:t>
            </a:r>
            <a:endParaRPr 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</a:pPr>
            <a:r>
              <a:rPr lang="en-US" dirty="0" smtClean="0">
                <a:solidFill>
                  <a:prstClr val="black"/>
                </a:solidFill>
              </a:rPr>
              <a:t>Text alignment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</a:rPr>
              <a:t>text-align: center/right/justify;</a:t>
            </a:r>
          </a:p>
          <a:p>
            <a:pPr lvl="0">
              <a:buClr>
                <a:srgbClr val="727CA3"/>
              </a:buClr>
            </a:pPr>
            <a:r>
              <a:rPr lang="en-US" dirty="0">
                <a:solidFill>
                  <a:prstClr val="black"/>
                </a:solidFill>
              </a:rPr>
              <a:t>Text </a:t>
            </a:r>
            <a:r>
              <a:rPr lang="en-US" dirty="0" smtClean="0">
                <a:solidFill>
                  <a:prstClr val="black"/>
                </a:solidFill>
              </a:rPr>
              <a:t>size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</a:rPr>
              <a:t>font-size: 30px;</a:t>
            </a:r>
            <a:endParaRPr lang="en-US" sz="2000" dirty="0">
              <a:solidFill>
                <a:prstClr val="black"/>
              </a:solidFill>
              <a:latin typeface="Lucida Console" pitchFamily="49" charset="0"/>
            </a:endParaRPr>
          </a:p>
          <a:p>
            <a:pPr marL="0" lvl="0" indent="0">
              <a:buClr>
                <a:srgbClr val="727CA3"/>
              </a:buClr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34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Web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w3schools.com/html/html_tables.asp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Lists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w3schools.com/html/html_lists.asp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Color names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4"/>
              </a:rPr>
              <a:t>http://w3schools.com/cssref/css_colornames.asp</a:t>
            </a:r>
            <a:endParaRPr lang="en-US" dirty="0" smtClean="0"/>
          </a:p>
          <a:p>
            <a:r>
              <a:rPr lang="en-US" dirty="0" smtClean="0"/>
              <a:t>More CSS properties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5"/>
              </a:rPr>
              <a:t>http://w3schools.com/css/default.asp</a:t>
            </a:r>
            <a:endParaRPr lang="en-US" dirty="0" smtClean="0"/>
          </a:p>
          <a:p>
            <a:r>
              <a:rPr lang="en-US" dirty="0" smtClean="0"/>
              <a:t>Check out other student’s webpages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6"/>
              </a:rPr>
              <a:t>http://www.cs.middlebury.edu/~</a:t>
            </a:r>
            <a:r>
              <a:rPr lang="en-US" i="1" dirty="0" smtClean="0">
                <a:hlinkClick r:id="rId6"/>
              </a:rPr>
              <a:t>username</a:t>
            </a:r>
            <a:r>
              <a:rPr lang="en-US" i="1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HTML (</a:t>
            </a:r>
            <a:r>
              <a:rPr lang="en-US" dirty="0" err="1" smtClean="0"/>
              <a:t>HyperText</a:t>
            </a:r>
            <a:r>
              <a:rPr lang="en-US" dirty="0" smtClean="0"/>
              <a:t> Markup Language)</a:t>
            </a:r>
          </a:p>
          <a:p>
            <a:r>
              <a:rPr lang="en-US" dirty="0" smtClean="0"/>
              <a:t>The dominate language of the internet</a:t>
            </a:r>
          </a:p>
          <a:p>
            <a:r>
              <a:rPr lang="en-US" dirty="0" smtClean="0"/>
              <a:t>Describes a webpage’s content</a:t>
            </a:r>
          </a:p>
          <a:p>
            <a:r>
              <a:rPr lang="en-US" dirty="0" smtClean="0"/>
              <a:t>Controlled by the World Wide Web Consortium (W3C)</a:t>
            </a:r>
          </a:p>
          <a:p>
            <a:r>
              <a:rPr lang="en-US" dirty="0" smtClean="0"/>
              <a:t>In practice, affected by Browser compatibility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CSS (Cascading Style Sheet)</a:t>
            </a:r>
          </a:p>
          <a:p>
            <a:r>
              <a:rPr lang="en-US" dirty="0" smtClean="0"/>
              <a:t>Describes a webpage’s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7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HTML Introduction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Colby Horn (</a:t>
            </a:r>
            <a:r>
              <a:rPr lang="en-US" dirty="0" smtClean="0">
                <a:hlinkClick r:id="rId2"/>
              </a:rPr>
              <a:t>chorn@middlebury.edu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1020 – Lego Robot </a:t>
            </a:r>
            <a:r>
              <a:rPr lang="en-US" dirty="0" smtClean="0"/>
              <a:t>Design – Winter 2013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9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HTML tags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start tag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optional attribute name/value pair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Content affected by the tag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closing tag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&lt;tag-name attribute-name=“attribute-value”&gt;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... Content ...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&lt;/tag-name&gt;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90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HTML documents are made up of a hierarchical “tree” of tags structuring content.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Correct hierarchy:</a:t>
            </a: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</a:rPr>
              <a:t>	&lt;p&gt; The following text is &lt;b&gt; bold &lt;/b&gt; &lt;/p&gt;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Incorrect hierarchy: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</a:rPr>
              <a:t>&lt;p&gt; The following text is &lt;b&gt; bold 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</a:rPr>
              <a:t>&lt;/p&gt; &lt;/b&gt;</a:t>
            </a:r>
            <a:endParaRPr lang="en-US" sz="2000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175500" y="3886200"/>
            <a:ext cx="685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086600" y="3886200"/>
            <a:ext cx="685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0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&lt;head&gt;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&lt;title&gt; Hello World Page &lt;/title&gt;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&lt;/head&gt;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&lt;body style=“color: blue”&gt;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&lt;p&gt; Hello World! &lt;/p&gt;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0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&lt;!DOCTYPE html&gt;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&lt;html&gt;</a:t>
            </a:r>
            <a:endParaRPr lang="en-US" sz="2000" dirty="0">
              <a:solidFill>
                <a:prstClr val="black"/>
              </a:solidFill>
              <a:latin typeface="Lucida Console" pitchFamily="49" charset="0"/>
              <a:cs typeface="Courier New" pitchFamily="49" charset="0"/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	&lt;head&gt;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		&lt;title&gt; Hello World Page &lt;/title&gt;</a:t>
            </a:r>
          </a:p>
          <a:p>
            <a:pPr marL="0" lvl="0" indent="0">
              <a:buClr>
                <a:srgbClr val="727CA3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	&lt;/head</a:t>
            </a:r>
            <a:r>
              <a:rPr lang="en-US" sz="2000" dirty="0" smtClean="0">
                <a:solidFill>
                  <a:prstClr val="black"/>
                </a:solidFill>
                <a:latin typeface="Lucida Console" pitchFamily="49" charset="0"/>
                <a:cs typeface="Courier New" pitchFamily="49" charset="0"/>
              </a:rPr>
              <a:t>&gt;</a:t>
            </a:r>
            <a:endParaRPr lang="en-US" sz="2000" dirty="0" smtClean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&lt;body 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style=“color: blue”&gt;</a:t>
            </a:r>
            <a:endParaRPr lang="en-US" sz="2000" dirty="0" smtClean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&lt;p&gt; Hello World! &lt;/p&gt;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!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DOCTYPE</a:t>
            </a:r>
            <a:r>
              <a:rPr lang="en-US" sz="2000" dirty="0" smtClean="0"/>
              <a:t> </a:t>
            </a:r>
            <a:r>
              <a:rPr lang="en-US" dirty="0" smtClean="0"/>
              <a:t>tag informs the browser of the webpage’s language.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3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&lt;head&gt;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	&lt;title&gt; Hello World Page &lt;/title&gt;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&lt;/head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&gt;</a:t>
            </a:r>
            <a:endParaRPr lang="en-US" sz="2000" dirty="0" smtClean="0">
              <a:solidFill>
                <a:srgbClr val="FF0000"/>
              </a:solidFill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&lt;body 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style=“color: blue”&gt;</a:t>
            </a:r>
            <a:endParaRPr lang="en-US" sz="2000" dirty="0" smtClean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&lt;p&gt; Hello World! &lt;/p&gt;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&lt;/html&gt;</a:t>
            </a:r>
            <a:endParaRPr lang="en-US" sz="2000" dirty="0">
              <a:solidFill>
                <a:srgbClr val="FF0000"/>
              </a:solidFill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html </a:t>
            </a:r>
            <a:r>
              <a:rPr lang="en-US" dirty="0" smtClean="0"/>
              <a:t>tags enclose all of the page’s content.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8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	&lt;head&gt;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	&lt;title&gt; Hello World Page &lt;/title&gt;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	&lt;/head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&lt;body 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style=“color: blue”&gt;</a:t>
            </a:r>
            <a:endParaRPr lang="en-US" sz="2000" dirty="0" smtClean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&lt;p&gt; Hello World! &lt;/p&gt;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head </a:t>
            </a:r>
            <a:r>
              <a:rPr lang="en-US" dirty="0" smtClean="0"/>
              <a:t>tags contain extra information about the webpage.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94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&lt;head&gt;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	</a:t>
            </a:r>
            <a:r>
              <a:rPr lang="en-US" sz="2000" dirty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&lt;title&gt; 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Hello World Page </a:t>
            </a:r>
            <a:r>
              <a:rPr lang="en-US" sz="2000" dirty="0">
                <a:solidFill>
                  <a:srgbClr val="FF0000"/>
                </a:solidFill>
                <a:latin typeface="Lucida Console" pitchFamily="49" charset="0"/>
                <a:cs typeface="Courier New" pitchFamily="49" charset="0"/>
              </a:rPr>
              <a:t>&lt;/title&gt;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&lt;/head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&lt;body </a:t>
            </a:r>
            <a:r>
              <a:rPr lang="en-US" sz="2000" dirty="0">
                <a:latin typeface="Lucida Console" pitchFamily="49" charset="0"/>
                <a:cs typeface="Courier New" pitchFamily="49" charset="0"/>
              </a:rPr>
              <a:t>style=“color: blue”&gt;</a:t>
            </a:r>
            <a:endParaRPr lang="en-US" sz="2000" dirty="0" smtClean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	&lt;p&gt; Hello World! &lt;/p&gt;</a:t>
            </a:r>
          </a:p>
          <a:p>
            <a:pPr marL="0" indent="0">
              <a:buNone/>
            </a:pPr>
            <a:r>
              <a:rPr lang="en-US" sz="20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&lt;/html&gt;</a:t>
            </a:r>
            <a:endParaRPr lang="en-US" sz="2000" dirty="0">
              <a:latin typeface="Lucida Console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sz="2000" dirty="0" smtClean="0">
                <a:latin typeface="Lucida Console" pitchFamily="49" charset="0"/>
                <a:cs typeface="Courier New" pitchFamily="49" charset="0"/>
              </a:rPr>
              <a:t>title </a:t>
            </a:r>
            <a:r>
              <a:rPr lang="en-US" dirty="0" smtClean="0"/>
              <a:t>tags tell the browser the page’s name; often the title is used by the browser to label the window or tab.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1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244</TotalTime>
  <Words>304</Words>
  <Application>Microsoft Office PowerPoint</Application>
  <PresentationFormat>On-screen Show (4:3)</PresentationFormat>
  <Paragraphs>191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HTML Introduction</vt:lpstr>
      <vt:lpstr>Building Websites</vt:lpstr>
      <vt:lpstr>Tag Syntax</vt:lpstr>
      <vt:lpstr>Document Syntax</vt:lpstr>
      <vt:lpstr>Hello World Example</vt:lpstr>
      <vt:lpstr>Hello World Example</vt:lpstr>
      <vt:lpstr>Hello World Example</vt:lpstr>
      <vt:lpstr>Hello World Example</vt:lpstr>
      <vt:lpstr>Hello World Example</vt:lpstr>
      <vt:lpstr>Hello World Example</vt:lpstr>
      <vt:lpstr>Hello World Example</vt:lpstr>
      <vt:lpstr>A slightly less contrived example…</vt:lpstr>
      <vt:lpstr>Common Tags</vt:lpstr>
      <vt:lpstr>Links</vt:lpstr>
      <vt:lpstr>Images</vt:lpstr>
      <vt:lpstr>Styling HTML with CSS</vt:lpstr>
      <vt:lpstr>Style Attribute Syntax</vt:lpstr>
      <vt:lpstr>Common CSS Properties</vt:lpstr>
      <vt:lpstr>More on Web Development</vt:lpstr>
      <vt:lpstr>HTML Introduction Colby Horn (chorn@middlebury.edu)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Introduction</dc:title>
  <dc:creator>Colby</dc:creator>
  <cp:lastModifiedBy>Colby Horn</cp:lastModifiedBy>
  <cp:revision>75</cp:revision>
  <dcterms:created xsi:type="dcterms:W3CDTF">2013-01-21T04:03:30Z</dcterms:created>
  <dcterms:modified xsi:type="dcterms:W3CDTF">2013-01-21T13:58:50Z</dcterms:modified>
</cp:coreProperties>
</file>