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6" r:id="rId2"/>
    <p:sldId id="784" r:id="rId3"/>
    <p:sldId id="782" r:id="rId4"/>
    <p:sldId id="775" r:id="rId5"/>
    <p:sldId id="776" r:id="rId6"/>
    <p:sldId id="777" r:id="rId7"/>
    <p:sldId id="781" r:id="rId8"/>
    <p:sldId id="778" r:id="rId9"/>
    <p:sldId id="779" r:id="rId10"/>
    <p:sldId id="865" r:id="rId11"/>
    <p:sldId id="787" r:id="rId12"/>
    <p:sldId id="793" r:id="rId13"/>
    <p:sldId id="795" r:id="rId14"/>
    <p:sldId id="862" r:id="rId15"/>
    <p:sldId id="863" r:id="rId16"/>
    <p:sldId id="864" r:id="rId17"/>
    <p:sldId id="800" r:id="rId18"/>
    <p:sldId id="810" r:id="rId19"/>
    <p:sldId id="811" r:id="rId20"/>
    <p:sldId id="812" r:id="rId21"/>
    <p:sldId id="803" r:id="rId22"/>
    <p:sldId id="804" r:id="rId23"/>
    <p:sldId id="805" r:id="rId24"/>
    <p:sldId id="806" r:id="rId25"/>
    <p:sldId id="813" r:id="rId26"/>
    <p:sldId id="815" r:id="rId27"/>
    <p:sldId id="818" r:id="rId28"/>
    <p:sldId id="817" r:id="rId29"/>
    <p:sldId id="819" r:id="rId30"/>
    <p:sldId id="820" r:id="rId31"/>
    <p:sldId id="821" r:id="rId32"/>
    <p:sldId id="822" r:id="rId33"/>
    <p:sldId id="823" r:id="rId34"/>
    <p:sldId id="824" r:id="rId35"/>
    <p:sldId id="825" r:id="rId36"/>
    <p:sldId id="828" r:id="rId37"/>
    <p:sldId id="829" r:id="rId38"/>
    <p:sldId id="830" r:id="rId39"/>
    <p:sldId id="831" r:id="rId40"/>
    <p:sldId id="833" r:id="rId41"/>
    <p:sldId id="834" r:id="rId42"/>
    <p:sldId id="835" r:id="rId43"/>
    <p:sldId id="836" r:id="rId44"/>
    <p:sldId id="837" r:id="rId45"/>
    <p:sldId id="838" r:id="rId46"/>
    <p:sldId id="839" r:id="rId47"/>
    <p:sldId id="840" r:id="rId48"/>
    <p:sldId id="845" r:id="rId49"/>
    <p:sldId id="849" r:id="rId50"/>
    <p:sldId id="846" r:id="rId51"/>
    <p:sldId id="848" r:id="rId52"/>
    <p:sldId id="859" r:id="rId53"/>
    <p:sldId id="850" r:id="rId54"/>
    <p:sldId id="853" r:id="rId55"/>
    <p:sldId id="852" r:id="rId56"/>
    <p:sldId id="866" r:id="rId57"/>
    <p:sldId id="855" r:id="rId58"/>
    <p:sldId id="867" r:id="rId59"/>
    <p:sldId id="868" r:id="rId60"/>
    <p:sldId id="869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4" autoAdjust="0"/>
    <p:restoredTop sz="86749" autoAdjust="0"/>
  </p:normalViewPr>
  <p:slideViewPr>
    <p:cSldViewPr snapToObjects="1">
      <p:cViewPr varScale="1">
        <p:scale>
          <a:sx n="96" d="100"/>
          <a:sy n="96" d="100"/>
        </p:scale>
        <p:origin x="3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9C2C0-B0B7-1B40-8934-7B0301BA1765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93AE-8349-1849-802D-29D55DD2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41D66A-36E7-0A4A-8161-A599E086985A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9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6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informed Search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CS51A – 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 function: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h(n)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355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 estimate of how close the node is to a goal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Uses domain-specific knowledge!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Map path finding?</a:t>
            </a:r>
          </a:p>
          <a:p>
            <a:pPr lvl="1"/>
            <a:endParaRPr lang="en-US" sz="20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8-puzzle?</a:t>
            </a:r>
          </a:p>
          <a:p>
            <a:pPr lvl="1"/>
            <a:endParaRPr lang="en-US" sz="20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endParaRPr lang="en-US" sz="20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Missionaries and cannibals?</a:t>
            </a:r>
          </a:p>
        </p:txBody>
      </p:sp>
    </p:spTree>
    <p:extLst>
      <p:ext uri="{BB962C8B-B14F-4D97-AF65-F5344CB8AC3E}">
        <p14:creationId xmlns:p14="http://schemas.microsoft.com/office/powerpoint/2010/main" val="40488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 function: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h(n)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355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 estimate of how close the node is to a goal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Uses domain-specific knowledge!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Map path finding?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straight-line distance from the node to the goal (</a:t>
            </a:r>
            <a:r>
              <a:rPr lang="ja-JP" alt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as the crow flies</a:t>
            </a:r>
            <a:r>
              <a:rPr lang="ja-JP" alt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8-puzzle?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how many tiles are out of place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sum of the “distances” of the out of place tiles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Missionaries and cannibals?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number of people on the starting bank</a:t>
            </a:r>
          </a:p>
        </p:txBody>
      </p:sp>
    </p:spTree>
    <p:extLst>
      <p:ext uri="{BB962C8B-B14F-4D97-AF65-F5344CB8AC3E}">
        <p14:creationId xmlns:p14="http://schemas.microsoft.com/office/powerpoint/2010/main" val="6852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3382406"/>
            <a:ext cx="328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state is better?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96145"/>
              </p:ext>
            </p:extLst>
          </p:nvPr>
        </p:nvGraphicFramePr>
        <p:xfrm>
          <a:off x="755371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85209"/>
              </p:ext>
            </p:extLst>
          </p:nvPr>
        </p:nvGraphicFramePr>
        <p:xfrm>
          <a:off x="755371" y="473964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59164"/>
              </p:ext>
            </p:extLst>
          </p:nvPr>
        </p:nvGraphicFramePr>
        <p:xfrm>
          <a:off x="762000" y="2057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18501"/>
              </p:ext>
            </p:extLst>
          </p:nvPr>
        </p:nvGraphicFramePr>
        <p:xfrm>
          <a:off x="6629400" y="2917686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9206" y="4228846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3200" y="2819400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183194"/>
            <a:ext cx="55665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many tiles are out of place?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BE4770-DB7B-E449-93C8-AA1324A3F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99937"/>
              </p:ext>
            </p:extLst>
          </p:nvPr>
        </p:nvGraphicFramePr>
        <p:xfrm>
          <a:off x="2514600" y="2502145"/>
          <a:ext cx="1384851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6EBD14-1A5A-954C-99C3-BD0C829B6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81790"/>
              </p:ext>
            </p:extLst>
          </p:nvPr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3587BDD-0048-6443-BE55-80451B716096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76407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BE4770-DB7B-E449-93C8-AA1324A3F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22795"/>
              </p:ext>
            </p:extLst>
          </p:nvPr>
        </p:nvGraphicFramePr>
        <p:xfrm>
          <a:off x="2514600" y="2502145"/>
          <a:ext cx="135852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6EBD14-1A5A-954C-99C3-BD0C829B6E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E68B4C6-A017-A84E-A0D7-85FCB031A978}"/>
              </a:ext>
            </a:extLst>
          </p:cNvPr>
          <p:cNvSpPr/>
          <p:nvPr/>
        </p:nvSpPr>
        <p:spPr>
          <a:xfrm>
            <a:off x="25146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250B152-0F27-2845-B243-2366C3CBCDBA}"/>
              </a:ext>
            </a:extLst>
          </p:cNvPr>
          <p:cNvSpPr/>
          <p:nvPr/>
        </p:nvSpPr>
        <p:spPr>
          <a:xfrm>
            <a:off x="25146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21F20E3-3638-8A41-99C8-A02DA021F91B}"/>
              </a:ext>
            </a:extLst>
          </p:cNvPr>
          <p:cNvSpPr/>
          <p:nvPr/>
        </p:nvSpPr>
        <p:spPr>
          <a:xfrm>
            <a:off x="2971800" y="34728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1B70FB3-830C-8F41-B5A3-5F91AC2768BA}"/>
              </a:ext>
            </a:extLst>
          </p:cNvPr>
          <p:cNvSpPr/>
          <p:nvPr/>
        </p:nvSpPr>
        <p:spPr>
          <a:xfrm>
            <a:off x="29718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A6151A1-0339-9E4C-8C4C-ADB5902C386F}"/>
              </a:ext>
            </a:extLst>
          </p:cNvPr>
          <p:cNvSpPr/>
          <p:nvPr/>
        </p:nvSpPr>
        <p:spPr>
          <a:xfrm>
            <a:off x="29718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632E45-7C3E-2B41-A2CD-A60524E8AA42}"/>
              </a:ext>
            </a:extLst>
          </p:cNvPr>
          <p:cNvSpPr txBox="1"/>
          <p:nvPr/>
        </p:nvSpPr>
        <p:spPr>
          <a:xfrm>
            <a:off x="3733800" y="5211794"/>
            <a:ext cx="4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B110D-ABB9-D145-8776-B3F718764B74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322112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183194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the “distance” of the tiles that are out of place?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5C57BD-E6FD-0747-BF90-2D642C10FE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4600" y="2502145"/>
          <a:ext cx="135852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A5B3A5-1FA5-3749-8FF2-EE05DA54AA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B372FBF-1C67-6D41-A966-E580C565C5B0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424263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5C57BD-E6FD-0747-BF90-2D642C10FE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4600" y="2502145"/>
          <a:ext cx="135852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A5B3A5-1FA5-3749-8FF2-EE05DA54AA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EEF407B-1D93-8B4F-83E8-3EB84E17C5C6}"/>
              </a:ext>
            </a:extLst>
          </p:cNvPr>
          <p:cNvSpPr/>
          <p:nvPr/>
        </p:nvSpPr>
        <p:spPr>
          <a:xfrm>
            <a:off x="25146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5E54713-E3D5-7247-8B01-F5B40E2DE9C7}"/>
              </a:ext>
            </a:extLst>
          </p:cNvPr>
          <p:cNvSpPr/>
          <p:nvPr/>
        </p:nvSpPr>
        <p:spPr>
          <a:xfrm>
            <a:off x="25146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3EB0D18-F8D2-0C49-93C0-2263F173BF57}"/>
              </a:ext>
            </a:extLst>
          </p:cNvPr>
          <p:cNvSpPr/>
          <p:nvPr/>
        </p:nvSpPr>
        <p:spPr>
          <a:xfrm>
            <a:off x="2971800" y="34728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0886D8D-E58E-1140-A746-ABB12F309E6D}"/>
              </a:ext>
            </a:extLst>
          </p:cNvPr>
          <p:cNvSpPr/>
          <p:nvPr/>
        </p:nvSpPr>
        <p:spPr>
          <a:xfrm>
            <a:off x="29718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1017AC9-86EA-5E44-9AA0-EF932FF7189B}"/>
              </a:ext>
            </a:extLst>
          </p:cNvPr>
          <p:cNvSpPr/>
          <p:nvPr/>
        </p:nvSpPr>
        <p:spPr>
          <a:xfrm>
            <a:off x="29718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372FBF-1C67-6D41-A966-E580C565C5B0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7313C-F062-2849-A8D0-5550F6925360}"/>
              </a:ext>
            </a:extLst>
          </p:cNvPr>
          <p:cNvSpPr txBox="1"/>
          <p:nvPr/>
        </p:nvSpPr>
        <p:spPr>
          <a:xfrm>
            <a:off x="3193170" y="3657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FEEC1-A6A2-A246-BDD4-E6DD726F19FF}"/>
              </a:ext>
            </a:extLst>
          </p:cNvPr>
          <p:cNvSpPr txBox="1"/>
          <p:nvPr/>
        </p:nvSpPr>
        <p:spPr>
          <a:xfrm>
            <a:off x="2667000" y="32120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E8755-6AA6-434E-B785-752D9EA65CD6}"/>
              </a:ext>
            </a:extLst>
          </p:cNvPr>
          <p:cNvSpPr txBox="1"/>
          <p:nvPr/>
        </p:nvSpPr>
        <p:spPr>
          <a:xfrm>
            <a:off x="2667000" y="2798802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CBA189-5B52-6F46-8EF7-B9D18E9CF838}"/>
              </a:ext>
            </a:extLst>
          </p:cNvPr>
          <p:cNvSpPr txBox="1"/>
          <p:nvPr/>
        </p:nvSpPr>
        <p:spPr>
          <a:xfrm>
            <a:off x="3124200" y="32120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E6C69-39C5-864E-8017-59DA097A3E7F}"/>
              </a:ext>
            </a:extLst>
          </p:cNvPr>
          <p:cNvSpPr txBox="1"/>
          <p:nvPr/>
        </p:nvSpPr>
        <p:spPr>
          <a:xfrm>
            <a:off x="3193170" y="2754868"/>
            <a:ext cx="30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7B9058-A2E6-D04D-BF8B-60053B5BBADA}"/>
              </a:ext>
            </a:extLst>
          </p:cNvPr>
          <p:cNvSpPr txBox="1"/>
          <p:nvPr/>
        </p:nvSpPr>
        <p:spPr>
          <a:xfrm>
            <a:off x="3733800" y="5211794"/>
            <a:ext cx="4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062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Tiles out of place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 of distances for out of place tiles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2656" y="4433481"/>
            <a:ext cx="626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18739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15433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66291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84850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Tiles out of place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 of distances for out of place tiles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30892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72195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45526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50349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005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Tiles out of place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 of distances for out of place tiles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86705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78705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47531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75576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19559" y="3124200"/>
            <a:ext cx="3127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Which heuristic is better (if either)?</a:t>
            </a:r>
          </a:p>
        </p:txBody>
      </p:sp>
    </p:spTree>
    <p:extLst>
      <p:ext uri="{BB962C8B-B14F-4D97-AF65-F5344CB8AC3E}">
        <p14:creationId xmlns:p14="http://schemas.microsoft.com/office/powerpoint/2010/main" val="282658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39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Tiles out of place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 of distances for out of place tiles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99731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09476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81745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1731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Oval 34"/>
          <p:cNvSpPr/>
          <p:nvPr/>
        </p:nvSpPr>
        <p:spPr>
          <a:xfrm>
            <a:off x="4724400" y="4114800"/>
            <a:ext cx="1249290" cy="212167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38400" y="3034605"/>
            <a:ext cx="4367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More closely approximates “real” number of steps remaining?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1676400"/>
            <a:ext cx="2209800" cy="707886"/>
          </a:xfrm>
          <a:prstGeom prst="rect">
            <a:avLst/>
          </a:prstGeom>
          <a:solidFill>
            <a:srgbClr val="0000FF">
              <a:alpha val="2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3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92674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1798170"/>
            <a:ext cx="167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Next states?</a:t>
            </a:r>
          </a:p>
        </p:txBody>
      </p:sp>
    </p:spTree>
    <p:extLst>
      <p:ext uri="{BB962C8B-B14F-4D97-AF65-F5344CB8AC3E}">
        <p14:creationId xmlns:p14="http://schemas.microsoft.com/office/powerpoint/2010/main" val="2807970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0699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79580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46295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80365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254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would you do?</a:t>
            </a:r>
          </a:p>
        </p:txBody>
      </p:sp>
    </p:spTree>
    <p:extLst>
      <p:ext uri="{BB962C8B-B14F-4D97-AF65-F5344CB8AC3E}">
        <p14:creationId xmlns:p14="http://schemas.microsoft.com/office/powerpoint/2010/main" val="25637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72137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6881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274262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50859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754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would DFS choose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4997677"/>
            <a:ext cx="6990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Completely depends on how next states are generated.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Not an “intelligent” decision!</a:t>
            </a:r>
          </a:p>
        </p:txBody>
      </p:sp>
    </p:spTree>
    <p:extLst>
      <p:ext uri="{BB962C8B-B14F-4D97-AF65-F5344CB8AC3E}">
        <p14:creationId xmlns:p14="http://schemas.microsoft.com/office/powerpoint/2010/main" val="3723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2341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10338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19999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47653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5123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Best first search: out of place tiles?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8596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5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6288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13433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69223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88911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496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Best first search: distance of tiles?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5006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314576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314576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667000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67000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667000" y="2514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00656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19400" y="26186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19400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400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845408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845408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197832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197832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197832" y="24867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969232" y="19533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1488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50232" y="25908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0232" y="22581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50232" y="1953399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68038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89515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79449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50334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41855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47857" y="3741355"/>
            <a:ext cx="191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Next states?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8158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53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033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18972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06921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60741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07344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00073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3440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92174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94257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5181600"/>
            <a:ext cx="479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next for best first search?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64545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39841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95587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82422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28182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96681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03773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03119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19727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38634"/>
              </p:ext>
            </p:extLst>
          </p:nvPr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8244"/>
              </p:ext>
            </p:extLst>
          </p:nvPr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26173"/>
              </p:ext>
            </p:extLst>
          </p:nvPr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8966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43503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51140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21201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46728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3952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97937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64883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8165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1393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03854"/>
              </p:ext>
            </p:extLst>
          </p:nvPr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51415"/>
              </p:ext>
            </p:extLst>
          </p:nvPr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25405"/>
              </p:ext>
            </p:extLst>
          </p:nvPr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5800" y="47244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198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91907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277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1143000" y="10668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What would the search algorithms do?</a:t>
            </a:r>
          </a:p>
        </p:txBody>
      </p:sp>
    </p:spTree>
    <p:extLst>
      <p:ext uri="{BB962C8B-B14F-4D97-AF65-F5344CB8AC3E}">
        <p14:creationId xmlns:p14="http://schemas.microsoft.com/office/powerpoint/2010/main" val="3468568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wouldn’t we always use an informed algorithm?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Coming up with good heuristics can be hard for some problems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There is computational overhead (both in calculating the heuristic and in keeping track of the next “best” state)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</p:txBody>
      </p:sp>
    </p:spTree>
    <p:extLst>
      <p:ext uri="{BB962C8B-B14F-4D97-AF65-F5344CB8AC3E}">
        <p14:creationId xmlns:p14="http://schemas.microsoft.com/office/powerpoint/2010/main" val="1264261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33552" y="5486400"/>
            <a:ext cx="355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the search do?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C41E26-EBA6-F04F-A3A9-E720BAA98BC3}"/>
              </a:ext>
            </a:extLst>
          </p:cNvPr>
          <p:cNvSpPr txBox="1"/>
          <p:nvPr/>
        </p:nvSpPr>
        <p:spPr>
          <a:xfrm>
            <a:off x="1524000" y="4872335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</p:spTree>
    <p:extLst>
      <p:ext uri="{BB962C8B-B14F-4D97-AF65-F5344CB8AC3E}">
        <p14:creationId xmlns:p14="http://schemas.microsoft.com/office/powerpoint/2010/main" val="1502820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24000" y="4872335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3048000" y="3790500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F4AE421-9644-0D44-9DB0-FADE480472D1}"/>
              </a:ext>
            </a:extLst>
          </p:cNvPr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39E798-6BE9-4E4A-9C3B-0C3C11171721}"/>
              </a:ext>
            </a:extLst>
          </p:cNvPr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286AD-4FFA-8D40-9E8A-295E0941BDAE}"/>
              </a:ext>
            </a:extLst>
          </p:cNvPr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EAEA91-AAF5-3444-9D06-39FF8393A7EC}"/>
              </a:ext>
            </a:extLst>
          </p:cNvPr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52AE1B-4EB3-9B41-B44E-26E6D44D9A4C}"/>
              </a:ext>
            </a:extLst>
          </p:cNvPr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7316F8-5938-9845-9EFB-C0423C7518D4}"/>
              </a:ext>
            </a:extLst>
          </p:cNvPr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59F1E4-BDA3-6A46-A5A8-C730C9EF02F6}"/>
              </a:ext>
            </a:extLst>
          </p:cNvPr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312DF8-9A91-EC41-879D-9407025D8DC7}"/>
              </a:ext>
            </a:extLst>
          </p:cNvPr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FF404C-9B43-0149-BDF0-4982F3205B7E}"/>
              </a:ext>
            </a:extLst>
          </p:cNvPr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C453AF-4A9C-134D-A37E-9D0C2E07A98A}"/>
              </a:ext>
            </a:extLst>
          </p:cNvPr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0D09D5-9899-6749-B91B-11B4F4450974}"/>
              </a:ext>
            </a:extLst>
          </p:cNvPr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79DD05A-EF3C-3643-A27D-055B70512E26}"/>
              </a:ext>
            </a:extLst>
          </p:cNvPr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DB15F28-346F-D64C-9CF6-D78488DF790A}"/>
              </a:ext>
            </a:extLst>
          </p:cNvPr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0BF8D8-B53D-DA4D-8291-48F6AAC4C2AA}"/>
              </a:ext>
            </a:extLst>
          </p:cNvPr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C6C2C12-49B5-484C-905E-904298BF9A47}"/>
              </a:ext>
            </a:extLst>
          </p:cNvPr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84B732F-695E-A544-8A07-F1BA14E7C98F}"/>
              </a:ext>
            </a:extLst>
          </p:cNvPr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B3A96C8-9B8F-9940-AF0B-22AFABD66A4D}"/>
              </a:ext>
            </a:extLst>
          </p:cNvPr>
          <p:cNvSpPr txBox="1"/>
          <p:nvPr/>
        </p:nvSpPr>
        <p:spPr>
          <a:xfrm>
            <a:off x="2533552" y="5486400"/>
            <a:ext cx="2812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problem?</a:t>
            </a:r>
          </a:p>
        </p:txBody>
      </p:sp>
    </p:spTree>
    <p:extLst>
      <p:ext uri="{BB962C8B-B14F-4D97-AF65-F5344CB8AC3E}">
        <p14:creationId xmlns:p14="http://schemas.microsoft.com/office/powerpoint/2010/main" val="4200173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24000" y="4874568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14996" y="5481935"/>
            <a:ext cx="5844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Doesn’t take into account how far it has come.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Best first search is a “greedy” algorithm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866DC5-4DF5-4648-86EA-3D41578FF598}"/>
              </a:ext>
            </a:extLst>
          </p:cNvPr>
          <p:cNvCxnSpPr>
            <a:cxnSpLocks/>
          </p:cNvCxnSpPr>
          <p:nvPr/>
        </p:nvCxnSpPr>
        <p:spPr>
          <a:xfrm flipV="1">
            <a:off x="3048000" y="3790500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7B3D4EC-AB05-3F47-9742-448156F5BB3D}"/>
              </a:ext>
            </a:extLst>
          </p:cNvPr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E6155-283F-CC42-951B-3E6D977883EE}"/>
              </a:ext>
            </a:extLst>
          </p:cNvPr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23E538-1530-C044-9F97-FE721DE71D89}"/>
              </a:ext>
            </a:extLst>
          </p:cNvPr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C67072-3CC0-A64B-BA29-FC6C102C6EA7}"/>
              </a:ext>
            </a:extLst>
          </p:cNvPr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60F319B-AF1B-6141-924E-E87B7EC11580}"/>
              </a:ext>
            </a:extLst>
          </p:cNvPr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61C480-CFD9-D24C-A74A-0AFB27768E06}"/>
              </a:ext>
            </a:extLst>
          </p:cNvPr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C2958D5-BA6E-4C42-8D36-56E2C9C39A04}"/>
              </a:ext>
            </a:extLst>
          </p:cNvPr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4F69F65-AA15-4C4F-8FF6-CC069CB1699C}"/>
              </a:ext>
            </a:extLst>
          </p:cNvPr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955989-99F1-9741-87C7-02F493F31EFF}"/>
              </a:ext>
            </a:extLst>
          </p:cNvPr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150FA87-E66C-2344-87EC-D264DCF7BD4D}"/>
              </a:ext>
            </a:extLst>
          </p:cNvPr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C7C29D-FA58-8F4B-A63D-1902C5AC3B68}"/>
              </a:ext>
            </a:extLst>
          </p:cNvPr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1507E5-29E9-0E40-B305-D9789EE21B5F}"/>
              </a:ext>
            </a:extLst>
          </p:cNvPr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32BF2DB-A312-D241-B750-67F38290BCC2}"/>
              </a:ext>
            </a:extLst>
          </p:cNvPr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495D10-9C77-DB4B-AF0E-616BD0D4D8BD}"/>
              </a:ext>
            </a:extLst>
          </p:cNvPr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EEFE96-0583-A04F-A3BA-8337068FE42E}"/>
              </a:ext>
            </a:extLst>
          </p:cNvPr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620D7-7CC0-3248-940B-B337CEA4C697}"/>
              </a:ext>
            </a:extLst>
          </p:cNvPr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171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many other informed search algorithms:</a:t>
            </a:r>
          </a:p>
          <a:p>
            <a:pPr lvl="1"/>
            <a:r>
              <a:rPr lang="en-US" dirty="0"/>
              <a:t>A* search (and variants)</a:t>
            </a:r>
          </a:p>
          <a:p>
            <a:pPr lvl="1"/>
            <a:r>
              <a:rPr lang="en-US" dirty="0"/>
              <a:t>Theta*</a:t>
            </a:r>
          </a:p>
          <a:p>
            <a:pPr lvl="1"/>
            <a:r>
              <a:rPr lang="en-US" dirty="0"/>
              <a:t>Beam search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3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1381313"/>
              </p:ext>
            </p:extLst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69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1729383"/>
              </p:ext>
            </p:extLst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8932587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Start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Goal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1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018397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State: 9 x 9 grid with 1-9 or empty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Start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Goal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4038600" y="2743200"/>
            <a:ext cx="1752600" cy="228600"/>
          </a:xfrm>
          <a:prstGeom prst="curvedConnector3">
            <a:avLst>
              <a:gd name="adj1" fmla="val 2150"/>
            </a:avLst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67200" y="3505200"/>
            <a:ext cx="1524000" cy="1524000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67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sz="3600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57200" y="11525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DFS</a:t>
            </a:r>
          </a:p>
        </p:txBody>
      </p:sp>
      <p:cxnSp>
        <p:nvCxnSpPr>
          <p:cNvPr id="33796" name="Curved Connector 11"/>
          <p:cNvCxnSpPr>
            <a:cxnSpLocks noChangeShapeType="1"/>
          </p:cNvCxnSpPr>
          <p:nvPr/>
        </p:nvCxnSpPr>
        <p:spPr bwMode="auto">
          <a:xfrm rot="10800000">
            <a:off x="4572000" y="2819400"/>
            <a:ext cx="1447800" cy="457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797" name="Curved Connector 13"/>
          <p:cNvCxnSpPr>
            <a:cxnSpLocks noChangeShapeType="1"/>
          </p:cNvCxnSpPr>
          <p:nvPr/>
        </p:nvCxnSpPr>
        <p:spPr bwMode="auto">
          <a:xfrm rot="10800000">
            <a:off x="2514600" y="2438400"/>
            <a:ext cx="205740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798" name="Curved Connector 15"/>
          <p:cNvCxnSpPr>
            <a:cxnSpLocks noChangeShapeType="1"/>
          </p:cNvCxnSpPr>
          <p:nvPr/>
        </p:nvCxnSpPr>
        <p:spPr bwMode="auto">
          <a:xfrm>
            <a:off x="914400" y="2286000"/>
            <a:ext cx="15240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90107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7238065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946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844778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try all possible numbers that meet constraints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0792882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2477231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1, 6, 7, 9 </a:t>
            </a:r>
          </a:p>
        </p:txBody>
      </p:sp>
    </p:spTree>
    <p:extLst>
      <p:ext uri="{BB962C8B-B14F-4D97-AF65-F5344CB8AC3E}">
        <p14:creationId xmlns:p14="http://schemas.microsoft.com/office/powerpoint/2010/main" val="7008756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8189355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1, 6, 7, 9 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9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7208397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2805853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0108818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2, 6, 7, 8, 9</a:t>
            </a:r>
          </a:p>
        </p:txBody>
      </p:sp>
    </p:spTree>
    <p:extLst>
      <p:ext uri="{BB962C8B-B14F-4D97-AF65-F5344CB8AC3E}">
        <p14:creationId xmlns:p14="http://schemas.microsoft.com/office/powerpoint/2010/main" val="23166406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075293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2, 6, 7, 8, 9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96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1802819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00600" y="3512403"/>
            <a:ext cx="334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 next states?</a:t>
            </a:r>
          </a:p>
        </p:txBody>
      </p:sp>
    </p:spTree>
    <p:extLst>
      <p:ext uri="{BB962C8B-B14F-4D97-AF65-F5344CB8AC3E}">
        <p14:creationId xmlns:p14="http://schemas.microsoft.com/office/powerpoint/2010/main" val="1745470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709453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</p:spTree>
    <p:extLst>
      <p:ext uri="{BB962C8B-B14F-4D97-AF65-F5344CB8AC3E}">
        <p14:creationId xmlns:p14="http://schemas.microsoft.com/office/powerpoint/2010/main" val="2218497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9813731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sz="3600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1525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</a:rPr>
              <a:t>BFS</a:t>
            </a:r>
          </a:p>
        </p:txBody>
      </p:sp>
      <p:sp>
        <p:nvSpPr>
          <p:cNvPr id="34820" name="Oval 7"/>
          <p:cNvSpPr>
            <a:spLocks noChangeArrowheads="1"/>
          </p:cNvSpPr>
          <p:nvPr/>
        </p:nvSpPr>
        <p:spPr bwMode="auto">
          <a:xfrm>
            <a:off x="5181600" y="2438400"/>
            <a:ext cx="1752600" cy="16764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Oval 8"/>
          <p:cNvSpPr>
            <a:spLocks noChangeArrowheads="1"/>
          </p:cNvSpPr>
          <p:nvPr/>
        </p:nvSpPr>
        <p:spPr bwMode="auto">
          <a:xfrm>
            <a:off x="4724400" y="2057400"/>
            <a:ext cx="2667000" cy="25146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Oval 9"/>
          <p:cNvSpPr>
            <a:spLocks noChangeArrowheads="1"/>
          </p:cNvSpPr>
          <p:nvPr/>
        </p:nvSpPr>
        <p:spPr bwMode="auto">
          <a:xfrm>
            <a:off x="4343400" y="1676400"/>
            <a:ext cx="3352800" cy="32766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684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4786708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144" y="2012752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770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816563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852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6088002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3622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3251001"/>
            <a:ext cx="1761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7464" y="3834129"/>
            <a:ext cx="4031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Try another branch, i.e. go back to a place where we had a decision and try a different one</a:t>
            </a:r>
          </a:p>
        </p:txBody>
      </p:sp>
    </p:spTree>
    <p:extLst>
      <p:ext uri="{BB962C8B-B14F-4D97-AF65-F5344CB8AC3E}">
        <p14:creationId xmlns:p14="http://schemas.microsoft.com/office/powerpoint/2010/main" val="12791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7397482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6444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30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Best first Sudoku 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0370" y="5334000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that how people do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you do it?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Heuristics for best first search?</a:t>
            </a:r>
          </a:p>
        </p:txBody>
      </p:sp>
    </p:spTree>
    <p:extLst>
      <p:ext uri="{BB962C8B-B14F-4D97-AF65-F5344CB8AC3E}">
        <p14:creationId xmlns:p14="http://schemas.microsoft.com/office/powerpoint/2010/main" val="741203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Best first Sudoku 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0370" y="5458361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Pick the entry that is </a:t>
            </a:r>
            <a:r>
              <a:rPr lang="en-US" b="1" dirty="0">
                <a:solidFill>
                  <a:srgbClr val="0000FF"/>
                </a:solidFill>
              </a:rPr>
              <a:t>MOST</a:t>
            </a:r>
            <a:r>
              <a:rPr lang="en-US" dirty="0">
                <a:solidFill>
                  <a:srgbClr val="0000FF"/>
                </a:solidFill>
              </a:rPr>
              <a:t> constrained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People often try and find entries where only one option exists and only fill it in that way (very little search)</a:t>
            </a:r>
          </a:p>
        </p:txBody>
      </p:sp>
    </p:spTree>
    <p:extLst>
      <p:ext uri="{BB962C8B-B14F-4D97-AF65-F5344CB8AC3E}">
        <p14:creationId xmlns:p14="http://schemas.microsoft.com/office/powerpoint/2010/main" val="26292938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</a:t>
            </a:r>
            <a:r>
              <a:rPr lang="en-US" sz="2000" i="1" dirty="0"/>
              <a:t>either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/>
              <a:t>a list of numbers that are valid to put in that entry if it hasn’t been filled in yet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Which is the most constrained (of the ones above)?</a:t>
            </a:r>
          </a:p>
        </p:txBody>
      </p:sp>
    </p:spTree>
    <p:extLst>
      <p:ext uri="{BB962C8B-B14F-4D97-AF65-F5344CB8AC3E}">
        <p14:creationId xmlns:p14="http://schemas.microsoft.com/office/powerpoint/2010/main" val="576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5257587"/>
              </p:ext>
            </p:extLst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</a:t>
            </a:r>
            <a:r>
              <a:rPr lang="en-US" sz="2000" i="1" dirty="0"/>
              <a:t>either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/>
              <a:t>a list of numbers that are valid to put in that entry if it hasn’t been filled in yet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Which is the most constrained (of the ones above)?</a:t>
            </a:r>
          </a:p>
        </p:txBody>
      </p:sp>
      <p:sp>
        <p:nvSpPr>
          <p:cNvPr id="3" name="Oval 2"/>
          <p:cNvSpPr/>
          <p:nvPr/>
        </p:nvSpPr>
        <p:spPr>
          <a:xfrm>
            <a:off x="4724400" y="1905000"/>
            <a:ext cx="74468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52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697774"/>
              </p:ext>
            </p:extLst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</a:t>
            </a:r>
            <a:r>
              <a:rPr lang="en-US" sz="2000" i="1" dirty="0"/>
              <a:t>either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/>
              <a:t>a list of numbers that are valid to put in that entry if it hasn’t been filled in yet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would the state look like if we add pick 1?</a:t>
            </a:r>
          </a:p>
        </p:txBody>
      </p:sp>
    </p:spTree>
    <p:extLst>
      <p:ext uri="{BB962C8B-B14F-4D97-AF65-F5344CB8AC3E}">
        <p14:creationId xmlns:p14="http://schemas.microsoft.com/office/powerpoint/2010/main" val="27678018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</a:t>
            </a:r>
            <a:r>
              <a:rPr lang="en-US" sz="2000" i="1" dirty="0"/>
              <a:t>either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/>
              <a:t>a list of numbers that are valid to put in that entry if it hasn’t been filled in yet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0" y="286169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quadrant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427098-80EF-064C-9FA6-D7E87780AC7C}"/>
              </a:ext>
            </a:extLst>
          </p:cNvPr>
          <p:cNvSpPr txBox="1"/>
          <p:nvPr/>
        </p:nvSpPr>
        <p:spPr>
          <a:xfrm>
            <a:off x="4741719" y="1676400"/>
            <a:ext cx="359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[6, 7, 9], [ 2, 6, 7, 8, 9], [2, 7, 8, 9],</a:t>
            </a:r>
          </a:p>
          <a:p>
            <a:r>
              <a:rPr lang="en-US" dirty="0"/>
              <a:t>[9],         4,                   3,</a:t>
            </a:r>
          </a:p>
          <a:p>
            <a:r>
              <a:rPr lang="en-US" dirty="0"/>
              <a:t>5,               [6, 7, 9],     [7, 9]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79728-6C89-644E-A13B-4E49C5B74938}"/>
              </a:ext>
            </a:extLst>
          </p:cNvPr>
          <p:cNvSpPr txBox="1"/>
          <p:nvPr/>
        </p:nvSpPr>
        <p:spPr>
          <a:xfrm>
            <a:off x="4422913" y="394362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other parts of the board need to be updated?</a:t>
            </a:r>
          </a:p>
        </p:txBody>
      </p:sp>
    </p:spTree>
    <p:extLst>
      <p:ext uri="{BB962C8B-B14F-4D97-AF65-F5344CB8AC3E}">
        <p14:creationId xmlns:p14="http://schemas.microsoft.com/office/powerpoint/2010/main" val="97785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to: Rowland Heights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11"/>
          <p:cNvSpPr txBox="1">
            <a:spLocks noChangeArrowheads="1"/>
          </p:cNvSpPr>
          <p:nvPr/>
        </p:nvSpPr>
        <p:spPr bwMode="auto">
          <a:xfrm>
            <a:off x="3369912" y="1048543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4319628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4509140"/>
              </p:ext>
            </p:extLst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</a:t>
            </a:r>
            <a:r>
              <a:rPr lang="en-US" sz="2000" i="1" dirty="0"/>
              <a:t>either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/>
              <a:t>a list of numbers that are valid to put in that entry if it hasn’t been filled in yet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0" y="286169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quadrant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427098-80EF-064C-9FA6-D7E87780AC7C}"/>
              </a:ext>
            </a:extLst>
          </p:cNvPr>
          <p:cNvSpPr txBox="1"/>
          <p:nvPr/>
        </p:nvSpPr>
        <p:spPr>
          <a:xfrm>
            <a:off x="4741719" y="1676400"/>
            <a:ext cx="359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[6, 7, 9], [ 2, 6, 7, 8, 9], [2, 7, 8, 9],</a:t>
            </a:r>
          </a:p>
          <a:p>
            <a:r>
              <a:rPr lang="en-US" dirty="0"/>
              <a:t>[9],         4,                   3,</a:t>
            </a:r>
          </a:p>
          <a:p>
            <a:r>
              <a:rPr lang="en-US" dirty="0"/>
              <a:t>5,               [6, 7, 9],     [7, 9]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79728-6C89-644E-A13B-4E49C5B74938}"/>
              </a:ext>
            </a:extLst>
          </p:cNvPr>
          <p:cNvSpPr txBox="1"/>
          <p:nvPr/>
        </p:nvSpPr>
        <p:spPr>
          <a:xfrm>
            <a:off x="4419600" y="3831550"/>
            <a:ext cx="37901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same column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Remove 1 from all entries in the same row</a:t>
            </a:r>
          </a:p>
        </p:txBody>
      </p:sp>
    </p:spTree>
    <p:extLst>
      <p:ext uri="{BB962C8B-B14F-4D97-AF65-F5344CB8AC3E}">
        <p14:creationId xmlns:p14="http://schemas.microsoft.com/office/powerpoint/2010/main" val="20726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to: Rowland Heights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381000" y="9144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We’d like to bias search towards the actual solution</a:t>
            </a:r>
          </a:p>
        </p:txBody>
      </p:sp>
      <p:sp>
        <p:nvSpPr>
          <p:cNvPr id="35844" name="Isosceles Triangle 10"/>
          <p:cNvSpPr>
            <a:spLocks noChangeArrowheads="1"/>
          </p:cNvSpPr>
          <p:nvPr/>
        </p:nvSpPr>
        <p:spPr bwMode="auto">
          <a:xfrm rot="3052018">
            <a:off x="3213894" y="2458244"/>
            <a:ext cx="2159000" cy="4462462"/>
          </a:xfrm>
          <a:prstGeom prst="triangle">
            <a:avLst>
              <a:gd name="adj" fmla="val 50000"/>
            </a:avLst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Informed search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Order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to_visit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based on some knowledge of the world that estimates how 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good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a state is</a:t>
            </a:r>
          </a:p>
          <a:p>
            <a:pPr lvl="1"/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r>
              <a:rPr lang="en-US" sz="2400" dirty="0">
                <a:latin typeface="Arial" charset="0"/>
                <a:ea typeface="ＭＳ Ｐゴシック" charset="0"/>
              </a:rPr>
              <a:t> is called an evaluation function</a:t>
            </a:r>
          </a:p>
          <a:p>
            <a:pPr marL="0" indent="0">
              <a:buFontTx/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8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Best-first search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rank </a:t>
            </a:r>
            <a:r>
              <a:rPr lang="en-US" sz="2400" dirty="0" err="1">
                <a:latin typeface="Arial" charset="0"/>
                <a:ea typeface="ＭＳ Ｐゴシック" charset="0"/>
              </a:rPr>
              <a:t>to_visit</a:t>
            </a:r>
            <a:r>
              <a:rPr lang="en-US" sz="2400" dirty="0">
                <a:latin typeface="Arial" charset="0"/>
                <a:ea typeface="ＭＳ Ｐゴシック" charset="0"/>
              </a:rPr>
              <a:t> based on </a:t>
            </a:r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take the most desirable state in </a:t>
            </a:r>
            <a:r>
              <a:rPr lang="en-US" sz="2400" dirty="0" err="1">
                <a:latin typeface="Arial" charset="0"/>
                <a:ea typeface="ＭＳ Ｐゴシック" charset="0"/>
              </a:rPr>
              <a:t>to_visit</a:t>
            </a:r>
            <a:r>
              <a:rPr lang="en-US" sz="2400" dirty="0">
                <a:latin typeface="Arial" charset="0"/>
                <a:ea typeface="ＭＳ Ｐゴシック" charset="0"/>
              </a:rPr>
              <a:t> first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different approaches depending on how we define </a:t>
            </a:r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endParaRPr lang="en-US" sz="20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581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Arial" charset="0"/>
                <a:ea typeface="ＭＳ Ｐゴシック" charset="0"/>
                <a:cs typeface="ＭＳ Ｐゴシック" charset="0"/>
              </a:rPr>
              <a:t>Merriam-Webster's Online Dictionary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Heuristic (pron. \</a:t>
            </a:r>
            <a:r>
              <a:rPr lang="en-US" sz="2400" dirty="0" err="1">
                <a:latin typeface="Arial" charset="0"/>
                <a:ea typeface="ＭＳ Ｐゴシック" charset="0"/>
              </a:rPr>
              <a:t>hy</a:t>
            </a:r>
            <a:r>
              <a:rPr lang="en-US" sz="2400" i="1" dirty="0" err="1">
                <a:latin typeface="Arial" charset="0"/>
                <a:ea typeface="ＭＳ Ｐゴシック" charset="0"/>
              </a:rPr>
              <a:t>u</a:t>
            </a:r>
            <a:r>
              <a:rPr lang="en-US" sz="2400" dirty="0">
                <a:latin typeface="Arial" charset="0"/>
                <a:ea typeface="ＭＳ Ｐゴシック" charset="0"/>
              </a:rPr>
              <a:t>-</a:t>
            </a:r>
            <a:r>
              <a:rPr lang="ja-JP" altLang="en-US" sz="2400" i="1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ris-tik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\):  adj. [from Greek </a:t>
            </a:r>
            <a:r>
              <a:rPr lang="en-US" altLang="ja-JP" sz="2400" i="1" dirty="0" err="1">
                <a:latin typeface="Arial" charset="0"/>
                <a:ea typeface="ＭＳ Ｐゴシック" charset="0"/>
              </a:rPr>
              <a:t>heuriskein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to discover.] involving or serving as an aid to learning, discovery, or problem-solving by experimental and especially trial-and-error methods </a:t>
            </a:r>
            <a:endParaRPr lang="en-US" altLang="ja-JP" sz="16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Arial" charset="0"/>
                <a:ea typeface="ＭＳ Ｐゴシック" charset="0"/>
                <a:cs typeface="ＭＳ Ｐゴシック" charset="0"/>
              </a:rPr>
              <a:t>The Free On-line Dictionary of Computing (2/19/13) </a:t>
            </a: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heuristic  1. Of or relating to a usually speculative formulation serving as a guide in the investigation or solution of a problem: "The historian discovers the past by the judicious use of such a heuristic device as the 'ideal type'" (Karl J. </a:t>
            </a:r>
            <a:r>
              <a:rPr lang="en-US" sz="2400" dirty="0" err="1">
                <a:latin typeface="Arial" charset="0"/>
                <a:ea typeface="ＭＳ Ｐゴシック" charset="0"/>
              </a:rPr>
              <a:t>Weintraub</a:t>
            </a:r>
            <a:r>
              <a:rPr lang="en-US" sz="2400" dirty="0">
                <a:latin typeface="Arial" charset="0"/>
                <a:ea typeface="ＭＳ Ｐゴシック" charset="0"/>
              </a:rPr>
              <a:t>).</a:t>
            </a:r>
            <a:endParaRPr lang="en-US" sz="16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2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10302</TotalTime>
  <Words>3738</Words>
  <Application>Microsoft Macintosh PowerPoint</Application>
  <PresentationFormat>On-screen Show (4:3)</PresentationFormat>
  <Paragraphs>1697</Paragraphs>
  <Slides>60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ＭＳ Ｐゴシック</vt:lpstr>
      <vt:lpstr>Arial</vt:lpstr>
      <vt:lpstr>Calibri</vt:lpstr>
      <vt:lpstr>Tw Cen MT</vt:lpstr>
      <vt:lpstr>Wingdings</vt:lpstr>
      <vt:lpstr>Wingdings 2</vt:lpstr>
      <vt:lpstr>Median</vt:lpstr>
      <vt:lpstr>informed Search 2</vt:lpstr>
      <vt:lpstr>Admin</vt:lpstr>
      <vt:lpstr>from: Claremont to:Rowland Heights</vt:lpstr>
      <vt:lpstr>from: Claremont to:Rowland Heights</vt:lpstr>
      <vt:lpstr>from: Claremont to:Rowland Heights</vt:lpstr>
      <vt:lpstr>from: Claremont to: Rowland Heights</vt:lpstr>
      <vt:lpstr>from: Claremont to: Rowland Heights</vt:lpstr>
      <vt:lpstr>Informed search</vt:lpstr>
      <vt:lpstr>Heuristic</vt:lpstr>
      <vt:lpstr>Heuristic function: h(n)</vt:lpstr>
      <vt:lpstr>Heuristic function: h(n)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Best first Sudoku search</vt:lpstr>
      <vt:lpstr>Best first Sudoku search</vt:lpstr>
      <vt:lpstr>Representing the Sudoku board</vt:lpstr>
      <vt:lpstr>Representing the Sudoku board</vt:lpstr>
      <vt:lpstr>Representing the Sudoku board</vt:lpstr>
      <vt:lpstr>Representing the Sudoku board</vt:lpstr>
      <vt:lpstr>Representing the Sudoku board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913</cp:revision>
  <cp:lastPrinted>2016-04-07T16:22:52Z</cp:lastPrinted>
  <dcterms:created xsi:type="dcterms:W3CDTF">2011-02-09T18:38:39Z</dcterms:created>
  <dcterms:modified xsi:type="dcterms:W3CDTF">2019-04-12T17:19:07Z</dcterms:modified>
</cp:coreProperties>
</file>