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356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6" r:id="rId77"/>
    <p:sldId id="607" r:id="rId78"/>
    <p:sldId id="608" r:id="rId79"/>
    <p:sldId id="609" r:id="rId80"/>
    <p:sldId id="610" r:id="rId81"/>
    <p:sldId id="611" r:id="rId82"/>
    <p:sldId id="612" r:id="rId83"/>
    <p:sldId id="613" r:id="rId84"/>
    <p:sldId id="614" r:id="rId85"/>
    <p:sldId id="615" r:id="rId86"/>
    <p:sldId id="616" r:id="rId87"/>
    <p:sldId id="617" r:id="rId88"/>
    <p:sldId id="618" r:id="rId89"/>
    <p:sldId id="619" r:id="rId90"/>
    <p:sldId id="620" r:id="rId91"/>
    <p:sldId id="621" r:id="rId92"/>
    <p:sldId id="622" r:id="rId93"/>
    <p:sldId id="623" r:id="rId94"/>
    <p:sldId id="624" r:id="rId95"/>
    <p:sldId id="625" r:id="rId96"/>
    <p:sldId id="626" r:id="rId97"/>
    <p:sldId id="627" r:id="rId98"/>
    <p:sldId id="628" r:id="rId99"/>
    <p:sldId id="629" r:id="rId100"/>
    <p:sldId id="630" r:id="rId101"/>
    <p:sldId id="631" r:id="rId102"/>
    <p:sldId id="632" r:id="rId103"/>
    <p:sldId id="633" r:id="rId104"/>
    <p:sldId id="634" r:id="rId105"/>
    <p:sldId id="635" r:id="rId106"/>
    <p:sldId id="636" r:id="rId107"/>
    <p:sldId id="637" r:id="rId108"/>
    <p:sldId id="638" r:id="rId109"/>
    <p:sldId id="639" r:id="rId1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7" autoAdjust="0"/>
    <p:restoredTop sz="94684"/>
  </p:normalViewPr>
  <p:slideViewPr>
    <p:cSldViewPr snapToObjects="1">
      <p:cViewPr varScale="1">
        <p:scale>
          <a:sx n="106" d="100"/>
          <a:sy n="106" d="100"/>
        </p:scale>
        <p:origin x="15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537A7-D180-5E45-9F81-ED2A8076F9E2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A02AC-0286-3D4E-A507-C167A4928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E7BB4-588A-954E-9F91-924839C0279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5E4C1-1B52-064B-878A-3174341CEF8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86A8-6389-FE4F-9A1D-A6D0609F567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8B803-1B05-7E49-A1EB-98327886567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04B7E-20DA-D945-B52B-C529245AB25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C5E8-8DE4-864E-BB9A-96BE0F725C6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8AAF-DB8C-AF4E-9254-59E130BEDF0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026B-0F2E-6E41-9D9E-9636189C8CD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0D40-6A6E-E94E-A198-9B362EFA373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98286-79E9-F944-AB46-BBFE890ECBE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6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6B10-5914-924B-BF95-562EED5387C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F2A0-A003-9145-B94C-9A09E0A84F54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2962-C5E7-344B-A897-DF743946729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29AD2-D97B-9041-A7FB-4391342BBC50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3B145-0A3D-D846-A0B1-5A1E08D058E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BB67D-2E7E-AB47-8015-3C3FD5C52DA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8A0B-F853-E74F-BF9D-EF6196C3A5B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02C5-6CAF-1747-89D5-729DC97DD2A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9302-EBE4-8147-B928-F829147E645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E8B-1185-1949-883D-85BF699AFBA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DB47B-3FF4-F74F-84A3-7A179DC1E94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59E71-0447-F549-A592-72D2A49C891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967331-9C35-4741-AD72-9466E1D79325}" type="slidenum">
              <a:rPr lang="en-US" sz="1200" b="0"/>
              <a:pPr algn="r"/>
              <a:t>35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F0BD55-0E7D-5740-B3AC-653C3B377736}" type="slidenum">
              <a:rPr lang="en-US" sz="1200" b="0"/>
              <a:pPr algn="r"/>
              <a:t>36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D07999-7195-1D41-87DC-60C0C6C96198}" type="slidenum">
              <a:rPr lang="en-US" sz="1200" b="0"/>
              <a:pPr algn="r"/>
              <a:t>37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ACACFB-0A6A-8442-8C86-B6C74D47E01D}" type="slidenum">
              <a:rPr lang="en-US" sz="1200" b="0"/>
              <a:pPr algn="r"/>
              <a:t>38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AAFB7EB-4D68-3847-B848-E3AB22760AB6}" type="slidenum">
              <a:rPr lang="en-US" sz="1200" b="0"/>
              <a:pPr algn="r"/>
              <a:t>39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D4B4A5-DAE3-E549-8B6D-71F8CDB80863}" type="slidenum">
              <a:rPr lang="en-US" sz="1200" b="0"/>
              <a:pPr algn="r"/>
              <a:t>40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C412B5-17F1-F74B-AA37-DB5082C63C77}" type="slidenum">
              <a:rPr lang="en-US" sz="1200" b="0"/>
              <a:pPr algn="r"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53648B-5E49-A649-BE9D-342C98C575A6}" type="slidenum">
              <a:rPr lang="en-US" sz="1200" b="0"/>
              <a:pPr algn="r"/>
              <a:t>42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A76E-61CC-C843-AD46-22831FB52B8D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F369-22DD-DD48-AB48-7B1634627B3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31F53-197E-4144-BA20-027FBB53D3F9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5F3E-09A7-6943-BA66-2208C635CF21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73D60-0245-DF47-B5C1-BD38071D85E1}" type="slidenum">
              <a:rPr lang="en-US" sz="1200" b="0"/>
              <a:pPr algn="r"/>
              <a:t>46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60142-116A-4D4C-8C64-8ABDC6EF0683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EBCE580-0D91-BC47-B5C1-CC684587D5C7}" type="slidenum">
              <a:rPr lang="en-US" sz="1200" b="0"/>
              <a:pPr algn="r"/>
              <a:t>48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81D9-BB53-E440-A1C8-6960A7700FB5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B4A5-981D-9243-A364-A933A51328A6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C4309-F675-4341-9E6F-C7335BD8AC48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D15-8634-F646-BE8C-DF181DD688BC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3019-2BF0-2547-A638-7C31D2D7C70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D128-1368-E94A-8E96-CFD9F89AAD0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49593-2D8D-7144-81B1-25C19463C46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93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94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5C0AF-E36F-6F4C-9A34-DB8947510A34}" type="slidenum">
              <a:rPr lang="en-US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97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D0F-5A59-AB45-9D1C-6D42AAA9F05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691018-2A62-0A42-AF7F-F81C1513AA09}" type="slidenum">
              <a:rPr lang="en-US" sz="1200">
                <a:latin typeface="Times New Roman" charset="0"/>
              </a:rPr>
              <a:pPr algn="r"/>
              <a:t>102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83E7B2-AEB1-284B-A5DE-6E23CD9F1B89}" type="slidenum">
              <a:rPr lang="en-US" sz="1200">
                <a:latin typeface="Times New Roman" charset="0"/>
              </a:rPr>
              <a:pPr algn="r"/>
              <a:t>103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5FF4B5-735A-0843-95E3-9F7B34347E95}" type="slidenum">
              <a:rPr lang="en-US" sz="1200">
                <a:latin typeface="Times New Roman" charset="0"/>
              </a:rPr>
              <a:pPr algn="r"/>
              <a:t>104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B93C70-0D1B-0740-A11E-E2452EB3BE7B}" type="slidenum">
              <a:rPr lang="en-US" sz="1200">
                <a:latin typeface="Times New Roman" charset="0"/>
              </a:rPr>
              <a:pPr algn="r"/>
              <a:t>105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965CEA-580F-AF45-8629-11D7D0EB84A5}" type="slidenum">
              <a:rPr lang="en-US" sz="1200">
                <a:latin typeface="Times New Roman" charset="0"/>
              </a:rPr>
              <a:pPr algn="r"/>
              <a:t>106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8F9183-BC0C-5544-8E17-92509B64F7F0}" type="slidenum">
              <a:rPr lang="en-US" sz="1200">
                <a:latin typeface="Times New Roman" charset="0"/>
              </a:rPr>
              <a:pPr algn="r"/>
              <a:t>107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A1EC0-B9A2-FB4E-9044-719FC478D82B}" type="slidenum">
              <a:rPr lang="en-US" sz="1200">
                <a:latin typeface="Times New Roman" charset="0"/>
              </a:rPr>
              <a:pPr algn="r"/>
              <a:t>108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109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7D96B-C80A-BE43-8266-EB2B5C14222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765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7656" name="Straight Connector 7"/>
            <p:cNvCxnSpPr>
              <a:cxnSpLocks noChangeShapeType="1"/>
              <a:stCxn id="27651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57" name="Straight Connector 9"/>
            <p:cNvCxnSpPr>
              <a:cxnSpLocks noChangeShapeType="1"/>
              <a:stCxn id="27651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7654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0671794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02050" y="22621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VP?</a:t>
            </a:r>
          </a:p>
        </p:txBody>
      </p:sp>
    </p:spTree>
    <p:extLst>
      <p:ext uri="{BB962C8B-B14F-4D97-AF65-F5344CB8AC3E}">
        <p14:creationId xmlns:p14="http://schemas.microsoft.com/office/powerpoint/2010/main" val="19461327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8696" name="TextBox 25"/>
          <p:cNvSpPr txBox="1">
            <a:spLocks noChangeArrowheads="1"/>
          </p:cNvSpPr>
          <p:nvPr/>
        </p:nvSpPr>
        <p:spPr bwMode="auto">
          <a:xfrm>
            <a:off x="3613150" y="2362200"/>
            <a:ext cx="1107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VP:.5*.5*.054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=.0135</a:t>
            </a:r>
          </a:p>
        </p:txBody>
      </p:sp>
      <p:cxnSp>
        <p:nvCxnSpPr>
          <p:cNvPr id="28697" name="Straight Arrow Connector 27"/>
          <p:cNvCxnSpPr>
            <a:cxnSpLocks noChangeShapeType="1"/>
            <a:stCxn id="28696" idx="1"/>
          </p:cNvCxnSpPr>
          <p:nvPr/>
        </p:nvCxnSpPr>
        <p:spPr bwMode="auto">
          <a:xfrm rot="10800000">
            <a:off x="2362200" y="2514600"/>
            <a:ext cx="1250950" cy="1707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8" name="Straight Arrow Connector 31"/>
          <p:cNvCxnSpPr>
            <a:cxnSpLocks noChangeShapeType="1"/>
          </p:cNvCxnSpPr>
          <p:nvPr/>
        </p:nvCxnSpPr>
        <p:spPr bwMode="auto">
          <a:xfrm rot="5400000">
            <a:off x="3467101" y="3086100"/>
            <a:ext cx="685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</a:p>
        </p:txBody>
      </p:sp>
    </p:spTree>
    <p:extLst>
      <p:ext uri="{BB962C8B-B14F-4D97-AF65-F5344CB8AC3E}">
        <p14:creationId xmlns:p14="http://schemas.microsoft.com/office/powerpoint/2010/main" val="55876986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971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971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972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2972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cxnSp>
        <p:nvCxnSpPr>
          <p:cNvPr id="29722" name="Straight Arrow Connector 32"/>
          <p:cNvCxnSpPr>
            <a:cxnSpLocks noChangeShapeType="1"/>
          </p:cNvCxnSpPr>
          <p:nvPr/>
        </p:nvCxnSpPr>
        <p:spPr bwMode="auto">
          <a:xfrm rot="10800000" flipV="1">
            <a:off x="2362200" y="2286000"/>
            <a:ext cx="1371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3" name="Straight Arrow Connector 34"/>
          <p:cNvCxnSpPr>
            <a:cxnSpLocks noChangeShapeType="1"/>
          </p:cNvCxnSpPr>
          <p:nvPr/>
        </p:nvCxnSpPr>
        <p:spPr bwMode="auto">
          <a:xfrm rot="5400000">
            <a:off x="3276600" y="2895600"/>
            <a:ext cx="1066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8627022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7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8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9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0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0741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743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0744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0745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</p:spTree>
    <p:extLst>
      <p:ext uri="{BB962C8B-B14F-4D97-AF65-F5344CB8AC3E}">
        <p14:creationId xmlns:p14="http://schemas.microsoft.com/office/powerpoint/2010/main" val="32280134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176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76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176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176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5334001" y="54864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endCxn id="34" idx="3"/>
          </p:cNvCxnSpPr>
          <p:nvPr/>
        </p:nvCxnSpPr>
        <p:spPr bwMode="auto">
          <a:xfrm rot="10800000" flipV="1">
            <a:off x="5278438" y="5105400"/>
            <a:ext cx="436562" cy="61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7234875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7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88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2789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90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791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2793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cxnSp>
        <p:nvCxnSpPr>
          <p:cNvPr id="32801" name="Straight Arrow Connector 42"/>
          <p:cNvCxnSpPr>
            <a:cxnSpLocks noChangeShapeType="1"/>
            <a:endCxn id="32789" idx="3"/>
          </p:cNvCxnSpPr>
          <p:nvPr/>
        </p:nvCxnSpPr>
        <p:spPr bwMode="auto">
          <a:xfrm rot="10800000" flipV="1">
            <a:off x="4689475" y="4191000"/>
            <a:ext cx="1101725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802" name="Straight Arrow Connector 44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66016720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381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381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3816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3817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3825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cxnSp>
        <p:nvCxnSpPr>
          <p:cNvPr id="33826" name="Straight Arrow Connector 41"/>
          <p:cNvCxnSpPr>
            <a:cxnSpLocks noChangeShapeType="1"/>
            <a:endCxn id="33812" idx="3"/>
          </p:cNvCxnSpPr>
          <p:nvPr/>
        </p:nvCxnSpPr>
        <p:spPr bwMode="auto">
          <a:xfrm rot="10800000" flipV="1">
            <a:off x="3346450" y="3352800"/>
            <a:ext cx="236855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5"/>
          <p:cNvCxnSpPr>
            <a:cxnSpLocks noChangeShapeType="1"/>
          </p:cNvCxnSpPr>
          <p:nvPr/>
        </p:nvCxnSpPr>
        <p:spPr bwMode="auto">
          <a:xfrm rot="5400000">
            <a:off x="5334001" y="37338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19721271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483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83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484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484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4849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4850" name="TextBox 40"/>
          <p:cNvSpPr txBox="1">
            <a:spLocks noChangeArrowheads="1"/>
          </p:cNvSpPr>
          <p:nvPr/>
        </p:nvSpPr>
        <p:spPr bwMode="auto">
          <a:xfrm>
            <a:off x="6657975" y="206057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S:.05*.5*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  .000864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=.0000216</a:t>
            </a:r>
          </a:p>
        </p:txBody>
      </p:sp>
      <p:cxnSp>
        <p:nvCxnSpPr>
          <p:cNvPr id="34851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2286000" y="2514600"/>
            <a:ext cx="3733800" cy="1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52" name="Straight Arrow Connector 48"/>
          <p:cNvCxnSpPr>
            <a:cxnSpLocks noChangeShapeType="1"/>
          </p:cNvCxnSpPr>
          <p:nvPr/>
        </p:nvCxnSpPr>
        <p:spPr bwMode="auto">
          <a:xfrm rot="5400000">
            <a:off x="5524501" y="2705101"/>
            <a:ext cx="685798" cy="304800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3886200" y="2655094"/>
            <a:ext cx="2133600" cy="8810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Straight Arrow Connector 54"/>
          <p:cNvCxnSpPr>
            <a:cxnSpLocks noChangeShapeType="1"/>
          </p:cNvCxnSpPr>
          <p:nvPr/>
        </p:nvCxnSpPr>
        <p:spPr bwMode="auto">
          <a:xfrm rot="5400000">
            <a:off x="4716860" y="3727848"/>
            <a:ext cx="2375694" cy="23018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6642100" y="2947987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S:.03*.0135*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  .032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=.00001296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5132300"/>
            <a:ext cx="22177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S → VP PP	0.03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28060" y="5597351"/>
            <a:ext cx="295334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S → Verb NP	0.05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7975" y="4275667"/>
            <a:ext cx="2526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parse do we pick?</a:t>
            </a:r>
          </a:p>
        </p:txBody>
      </p:sp>
    </p:spTree>
    <p:extLst>
      <p:ext uri="{BB962C8B-B14F-4D97-AF65-F5344CB8AC3E}">
        <p14:creationId xmlns:p14="http://schemas.microsoft.com/office/powerpoint/2010/main" val="79679138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688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688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688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6897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6898" name="TextBox 40"/>
          <p:cNvSpPr txBox="1">
            <a:spLocks noChangeArrowheads="1"/>
          </p:cNvSpPr>
          <p:nvPr/>
        </p:nvSpPr>
        <p:spPr bwMode="auto">
          <a:xfrm>
            <a:off x="5638800" y="243840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S:.0000216</a:t>
            </a:r>
          </a:p>
        </p:txBody>
      </p:sp>
      <p:cxnSp>
        <p:nvCxnSpPr>
          <p:cNvPr id="36899" name="Straight Arrow Connector 44"/>
          <p:cNvCxnSpPr>
            <a:cxnSpLocks noChangeShapeType="1"/>
          </p:cNvCxnSpPr>
          <p:nvPr/>
        </p:nvCxnSpPr>
        <p:spPr bwMode="auto">
          <a:xfrm rot="10800000">
            <a:off x="2286000" y="2514600"/>
            <a:ext cx="3429000" cy="60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0" name="Straight Arrow Connector 46"/>
          <p:cNvCxnSpPr>
            <a:cxnSpLocks noChangeShapeType="1"/>
          </p:cNvCxnSpPr>
          <p:nvPr/>
        </p:nvCxnSpPr>
        <p:spPr bwMode="auto">
          <a:xfrm rot="5400000">
            <a:off x="5486400" y="2895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1" name="Straight Arrow Connector 55"/>
          <p:cNvCxnSpPr>
            <a:cxnSpLocks noChangeShapeType="1"/>
          </p:cNvCxnSpPr>
          <p:nvPr/>
        </p:nvCxnSpPr>
        <p:spPr bwMode="auto">
          <a:xfrm rot="10800000" flipV="1">
            <a:off x="3200400" y="3352800"/>
            <a:ext cx="25146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2" name="Straight Arrow Connector 57"/>
          <p:cNvCxnSpPr>
            <a:cxnSpLocks noChangeShapeType="1"/>
          </p:cNvCxnSpPr>
          <p:nvPr/>
        </p:nvCxnSpPr>
        <p:spPr bwMode="auto">
          <a:xfrm rot="16200000" flipH="1">
            <a:off x="5372100" y="3695700"/>
            <a:ext cx="7620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3" name="Straight Arrow Connector 59"/>
          <p:cNvCxnSpPr>
            <a:cxnSpLocks noChangeShapeType="1"/>
          </p:cNvCxnSpPr>
          <p:nvPr/>
        </p:nvCxnSpPr>
        <p:spPr bwMode="auto">
          <a:xfrm rot="10800000" flipV="1">
            <a:off x="4572000" y="4191000"/>
            <a:ext cx="1219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4" name="Straight Arrow Connector 61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5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5181600" y="51054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6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5410200" y="5486400"/>
            <a:ext cx="685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TextBox 68"/>
          <p:cNvSpPr txBox="1"/>
          <p:nvPr/>
        </p:nvSpPr>
        <p:spPr>
          <a:xfrm>
            <a:off x="6546850" y="2209800"/>
            <a:ext cx="2657475" cy="193833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Pick most probable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parse, i.e. take max to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combine probabilities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multiple derivations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each constituent in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each cell</a:t>
            </a:r>
          </a:p>
        </p:txBody>
      </p:sp>
    </p:spTree>
    <p:extLst>
      <p:ext uri="{BB962C8B-B14F-4D97-AF65-F5344CB8AC3E}">
        <p14:creationId xmlns:p14="http://schemas.microsoft.com/office/powerpoint/2010/main" val="42276234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err="1"/>
              <a:t>PCFGs</a:t>
            </a:r>
            <a:r>
              <a:rPr lang="en-US" sz="2800" dirty="0"/>
              <a:t> 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Generic PCFGs cannot resolve syntactic ambiguities that require semantics to resolve, e.g. </a:t>
            </a:r>
            <a:r>
              <a:rPr lang="en-US" sz="2500"/>
              <a:t>“ate with”: </a:t>
            </a:r>
            <a:r>
              <a:rPr lang="en-US" sz="2500" dirty="0"/>
              <a:t>fork vs. meatballs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Smoothing/dealing with out of vocabulary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MLE estimates are not always the best</a:t>
            </a:r>
          </a:p>
        </p:txBody>
      </p:sp>
    </p:spTree>
    <p:extLst>
      <p:ext uri="{BB962C8B-B14F-4D97-AF65-F5344CB8AC3E}">
        <p14:creationId xmlns:p14="http://schemas.microsoft.com/office/powerpoint/2010/main" val="61723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8683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8684" name="Straight Connector 7"/>
            <p:cNvCxnSpPr>
              <a:cxnSpLocks noChangeShapeType="1"/>
              <a:stCxn id="28675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85" name="Straight Connector 9"/>
            <p:cNvCxnSpPr>
              <a:cxnSpLocks noChangeShapeType="1"/>
              <a:stCxn id="28675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8678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8680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8681" name="Straight Connector 13"/>
            <p:cNvCxnSpPr>
              <a:cxnSpLocks noChangeShapeType="1"/>
              <a:endCxn id="28680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05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9704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9705" name="Straight Connector 7"/>
            <p:cNvCxnSpPr>
              <a:cxnSpLocks noChangeShapeType="1"/>
              <a:stCxn id="29699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06" name="Straight Connector 9"/>
            <p:cNvCxnSpPr>
              <a:cxnSpLocks noChangeShapeType="1"/>
              <a:stCxn id="29699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9702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05417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30733" name="Straight Connector 7"/>
            <p:cNvCxnSpPr>
              <a:cxnSpLocks noChangeShapeType="1"/>
              <a:stCxn id="3072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34" name="Straight Connector 9"/>
            <p:cNvCxnSpPr>
              <a:cxnSpLocks noChangeShapeType="1"/>
              <a:stCxn id="3072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30726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3238" y="3549650"/>
            <a:ext cx="727075" cy="928688"/>
            <a:chOff x="3621504" y="3609473"/>
            <a:chExt cx="726481" cy="929500"/>
          </a:xfrm>
        </p:grpSpPr>
        <p:sp>
          <p:nvSpPr>
            <p:cNvPr id="30729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0730" name="Straight Connector 14"/>
            <p:cNvCxnSpPr>
              <a:cxnSpLocks noChangeShapeType="1"/>
              <a:endCxn id="30729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31" name="TextBox 15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149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1749" name="Straight Connector 7"/>
          <p:cNvCxnSpPr>
            <a:cxnSpLocks noChangeShapeType="1"/>
            <a:stCxn id="31747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Connector 9"/>
          <p:cNvCxnSpPr>
            <a:cxnSpLocks noChangeShapeType="1"/>
            <a:stCxn id="31747" idx="2"/>
            <a:endCxn id="31748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4"/>
          <p:cNvCxnSpPr>
            <a:cxnSpLocks noChangeShapeType="1"/>
            <a:stCxn id="31747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209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2773" name="Straight Connector 7"/>
          <p:cNvCxnSpPr>
            <a:cxnSpLocks noChangeShapeType="1"/>
            <a:stCxn id="32771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4" name="Straight Connector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5" name="Straight Connector 14"/>
          <p:cNvCxnSpPr>
            <a:cxnSpLocks noChangeShapeType="1"/>
            <a:stCxn id="32771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6913" y="2814638"/>
            <a:ext cx="725487" cy="930275"/>
            <a:chOff x="3621504" y="3609473"/>
            <a:chExt cx="726481" cy="929500"/>
          </a:xfrm>
        </p:grpSpPr>
        <p:sp>
          <p:nvSpPr>
            <p:cNvPr id="32777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2778" name="Straight Connector 11"/>
            <p:cNvCxnSpPr>
              <a:cxnSpLocks noChangeShapeType="1"/>
              <a:endCxn id="32777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79" name="TextBox 12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966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3797" name="Straight Connector 9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5051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4821" name="Straight Connector 9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2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4823" name="Straight Connector 16"/>
          <p:cNvCxnSpPr>
            <a:cxnSpLocks noChangeShapeType="1"/>
            <a:stCxn id="34820" idx="2"/>
            <a:endCxn id="34822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00565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5845" name="Straight Connector 9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5847" name="Straight Connector 16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8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5849" name="Straight Connector 21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5951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6869" name="Straight Connector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6871" name="Straight Connector 16"/>
          <p:cNvCxnSpPr>
            <a:cxnSpLocks noChangeShapeType="1"/>
            <a:stCxn id="36868" idx="2"/>
            <a:endCxn id="36870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6873" name="Straight Connector 21"/>
          <p:cNvCxnSpPr>
            <a:cxnSpLocks noChangeShapeType="1"/>
            <a:stCxn id="36870" idx="2"/>
            <a:endCxn id="36872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4837113" y="374173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36875" name="Straight Connector 11"/>
          <p:cNvCxnSpPr>
            <a:cxnSpLocks noChangeShapeType="1"/>
          </p:cNvCxnSpPr>
          <p:nvPr/>
        </p:nvCxnSpPr>
        <p:spPr bwMode="auto">
          <a:xfrm rot="16200000" flipH="1">
            <a:off x="4822825" y="4025901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6" name="TextBox 13"/>
          <p:cNvSpPr txBox="1">
            <a:spLocks noChangeArrowheads="1"/>
          </p:cNvSpPr>
          <p:nvPr/>
        </p:nvSpPr>
        <p:spPr bwMode="auto">
          <a:xfrm>
            <a:off x="4764088" y="4186238"/>
            <a:ext cx="6254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205311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  <a:p>
            <a:pPr lvl="1"/>
            <a:r>
              <a:rPr lang="en-US" dirty="0"/>
              <a:t>Q1: 28 (77%)</a:t>
            </a:r>
          </a:p>
          <a:p>
            <a:pPr lvl="1"/>
            <a:r>
              <a:rPr lang="en-US" dirty="0"/>
              <a:t>Q2: 32 (89%)</a:t>
            </a:r>
          </a:p>
          <a:p>
            <a:pPr lvl="1"/>
            <a:r>
              <a:rPr lang="en-US" dirty="0"/>
              <a:t>Q3: 33 (92%)</a:t>
            </a:r>
          </a:p>
          <a:p>
            <a:pPr lvl="1"/>
            <a:r>
              <a:rPr lang="en-US" dirty="0"/>
              <a:t>Average: 30 (84%)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7893" name="Straight Connector 9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cxnSp>
        <p:nvCxnSpPr>
          <p:cNvPr id="37895" name="Straight Connector 14"/>
          <p:cNvCxnSpPr>
            <a:cxnSpLocks noChangeShapeType="1"/>
            <a:stCxn id="3789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Straight Connector 17"/>
          <p:cNvCxnSpPr>
            <a:cxnSpLocks noChangeShapeType="1"/>
            <a:stCxn id="3789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77727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8917" name="Straight Connector 9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892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1" name="Straight Connector 14"/>
          <p:cNvCxnSpPr>
            <a:cxnSpLocks noChangeShapeType="1"/>
            <a:stCxn id="3891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2" name="Straight Connector 17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01010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9941" name="Straight Connector 9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994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4"/>
          <p:cNvCxnSpPr>
            <a:cxnSpLocks noChangeShapeType="1"/>
            <a:stCxn id="3994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7"/>
          <p:cNvCxnSpPr>
            <a:cxnSpLocks noChangeShapeType="1"/>
            <a:stCxn id="3994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39948" name="Straight Connector 13"/>
          <p:cNvCxnSpPr>
            <a:cxnSpLocks noChangeShapeType="1"/>
            <a:endCxn id="39947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8690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0965" name="Straight Connector 9"/>
          <p:cNvCxnSpPr>
            <a:cxnSpLocks noChangeShapeType="1"/>
            <a:stCxn id="40963" idx="2"/>
            <a:endCxn id="4096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96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9" name="Straight Connector 14"/>
          <p:cNvCxnSpPr>
            <a:cxnSpLocks noChangeShapeType="1"/>
            <a:stCxn id="4096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0" name="Straight Connector 17"/>
          <p:cNvCxnSpPr>
            <a:cxnSpLocks noChangeShapeType="1"/>
            <a:stCxn id="4096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40972" name="Straight Connector 13"/>
          <p:cNvCxnSpPr>
            <a:cxnSpLocks noChangeShapeType="1"/>
            <a:endCxn id="40971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0974" name="TextBox 24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0975" name="Straight Connector 25"/>
            <p:cNvCxnSpPr>
              <a:cxnSpLocks noChangeShapeType="1"/>
              <a:stCxn id="40974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0976" name="TextBox 26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190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1989" name="Straight Connector 9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199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3" name="Straight Connector 14"/>
          <p:cNvCxnSpPr>
            <a:cxnSpLocks noChangeShapeType="1"/>
            <a:stCxn id="4198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4" name="Straight Connector 17"/>
          <p:cNvCxnSpPr>
            <a:cxnSpLocks noChangeShapeType="1"/>
            <a:stCxn id="4198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1996" name="Straight Connector 13"/>
          <p:cNvCxnSpPr>
            <a:cxnSpLocks noChangeShapeType="1"/>
            <a:endCxn id="41995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9942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3013" name="Straight Connector 9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3016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7" name="Straight Connector 14"/>
          <p:cNvCxnSpPr>
            <a:cxnSpLocks noChangeShapeType="1"/>
            <a:stCxn id="4301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8" name="Straight Connector 17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3020" name="Straight Connector 13"/>
          <p:cNvCxnSpPr>
            <a:cxnSpLocks noChangeShapeType="1"/>
            <a:endCxn id="43019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3022" name="TextBox 16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3023" name="Straight Connector 18"/>
            <p:cNvCxnSpPr>
              <a:cxnSpLocks noChangeShapeType="1"/>
              <a:stCxn id="43022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24" name="TextBox 20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517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4037" name="Straight Connector 9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403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404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1" name="Straight Connector 14"/>
          <p:cNvCxnSpPr>
            <a:cxnSpLocks noChangeShapeType="1"/>
            <a:stCxn id="4403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2" name="Straight Connector 17"/>
          <p:cNvCxnSpPr>
            <a:cxnSpLocks noChangeShapeType="1"/>
            <a:stCxn id="4403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4044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912314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5061" name="Straight Connector 9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506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506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5" name="Straight Connector 14"/>
          <p:cNvCxnSpPr>
            <a:cxnSpLocks noChangeShapeType="1"/>
            <a:stCxn id="4506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Straight Connector 17"/>
          <p:cNvCxnSpPr>
            <a:cxnSpLocks noChangeShapeType="1"/>
            <a:stCxn id="4506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5068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5071" name="Straight Connector 20"/>
          <p:cNvCxnSpPr>
            <a:cxnSpLocks noChangeShapeType="1"/>
            <a:endCxn id="45070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96745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6085" name="Straight Connector 9"/>
          <p:cNvCxnSpPr>
            <a:cxnSpLocks noChangeShapeType="1"/>
            <a:stCxn id="46083" idx="2"/>
            <a:endCxn id="4608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608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608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4"/>
          <p:cNvCxnSpPr>
            <a:cxnSpLocks noChangeShapeType="1"/>
            <a:stCxn id="4608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7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6092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6095" name="Straight Connector 20"/>
          <p:cNvCxnSpPr>
            <a:cxnSpLocks noChangeShapeType="1"/>
            <a:endCxn id="46094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6097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27964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7109" name="Straight Connector 9"/>
          <p:cNvCxnSpPr>
            <a:cxnSpLocks noChangeShapeType="1"/>
            <a:stCxn id="47107" idx="2"/>
            <a:endCxn id="4710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711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4"/>
          <p:cNvCxnSpPr>
            <a:cxnSpLocks noChangeShapeType="1"/>
            <a:stCxn id="4710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7"/>
          <p:cNvCxnSpPr>
            <a:cxnSpLocks noChangeShapeType="1"/>
            <a:stCxn id="4710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7116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8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7119" name="Straight Connector 20"/>
          <p:cNvCxnSpPr>
            <a:cxnSpLocks noChangeShapeType="1"/>
            <a:endCxn id="47118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7121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2" name="TextBox 22"/>
          <p:cNvSpPr txBox="1">
            <a:spLocks noChangeArrowheads="1"/>
          </p:cNvSpPr>
          <p:nvPr/>
        </p:nvSpPr>
        <p:spPr bwMode="auto">
          <a:xfrm>
            <a:off x="5160963" y="5907088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47123" name="Straight Connector 25"/>
          <p:cNvCxnSpPr>
            <a:cxnSpLocks noChangeShapeType="1"/>
            <a:stCxn id="47120" idx="2"/>
            <a:endCxn id="47122" idx="0"/>
          </p:cNvCxnSpPr>
          <p:nvPr/>
        </p:nvCxnSpPr>
        <p:spPr bwMode="auto">
          <a:xfrm rot="5400000">
            <a:off x="5322888" y="5664200"/>
            <a:ext cx="465138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471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also be thought of as determining what sentences are “valid” English sentences</a:t>
            </a:r>
          </a:p>
        </p:txBody>
      </p:sp>
    </p:spTree>
    <p:extLst>
      <p:ext uri="{BB962C8B-B14F-4D97-AF65-F5344CB8AC3E}">
        <p14:creationId xmlns:p14="http://schemas.microsoft.com/office/powerpoint/2010/main" val="3783788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</p:spTree>
    <p:extLst>
      <p:ext uri="{BB962C8B-B14F-4D97-AF65-F5344CB8AC3E}">
        <p14:creationId xmlns:p14="http://schemas.microsoft.com/office/powerpoint/2010/main" val="1854570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9158" name="Straight Connector 7"/>
          <p:cNvCxnSpPr>
            <a:cxnSpLocks noChangeShapeType="1"/>
            <a:stCxn id="49157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16609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0182" name="Straight Connector 7"/>
          <p:cNvCxnSpPr>
            <a:cxnSpLocks noChangeShapeType="1"/>
            <a:stCxn id="50181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</p:spTree>
    <p:extLst>
      <p:ext uri="{BB962C8B-B14F-4D97-AF65-F5344CB8AC3E}">
        <p14:creationId xmlns:p14="http://schemas.microsoft.com/office/powerpoint/2010/main" val="422824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1206" name="Straight Connector 7"/>
          <p:cNvCxnSpPr>
            <a:cxnSpLocks noChangeShapeType="1"/>
            <a:stCxn id="51205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7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1210" name="Straight Connector 11"/>
          <p:cNvCxnSpPr>
            <a:cxnSpLocks noChangeShapeType="1"/>
            <a:stCxn id="5120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  <a:stCxn id="5120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47686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2230" name="Straight Connector 7"/>
          <p:cNvCxnSpPr>
            <a:cxnSpLocks noChangeShapeType="1"/>
            <a:stCxn id="52229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1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2234" name="Straight Connector 11"/>
          <p:cNvCxnSpPr>
            <a:cxnSpLocks noChangeShapeType="1"/>
            <a:stCxn id="5223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5" name="Straight Connector 14"/>
          <p:cNvCxnSpPr>
            <a:cxnSpLocks noChangeShapeType="1"/>
            <a:stCxn id="5223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91025" y="4006850"/>
            <a:ext cx="481013" cy="1347788"/>
            <a:chOff x="3152274" y="4415590"/>
            <a:chExt cx="481222" cy="637674"/>
          </a:xfrm>
        </p:grpSpPr>
        <p:sp>
          <p:nvSpPr>
            <p:cNvPr id="52237" name="TextBox 15"/>
            <p:cNvSpPr txBox="1">
              <a:spLocks noChangeArrowheads="1"/>
            </p:cNvSpPr>
            <p:nvPr/>
          </p:nvSpPr>
          <p:spPr bwMode="auto">
            <a:xfrm>
              <a:off x="3152274" y="441559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52238" name="Straight Connector 16"/>
            <p:cNvCxnSpPr>
              <a:cxnSpLocks noChangeShapeType="1"/>
              <a:stCxn id="52237" idx="0"/>
            </p:cNvCxnSpPr>
            <p:nvPr/>
          </p:nvCxnSpPr>
          <p:spPr bwMode="auto">
            <a:xfrm rot="-5400000" flipH="1" flipV="1">
              <a:off x="3068043" y="472842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20164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661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661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196614" name="Straight Connector 7"/>
          <p:cNvCxnSpPr>
            <a:cxnSpLocks noChangeShapeType="1"/>
            <a:stCxn id="196613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5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661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661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6618" name="Straight Connector 11"/>
          <p:cNvCxnSpPr>
            <a:cxnSpLocks noChangeShapeType="1"/>
            <a:stCxn id="19661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9" name="Straight Connector 14"/>
          <p:cNvCxnSpPr>
            <a:cxnSpLocks noChangeShapeType="1"/>
            <a:stCxn id="19661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03992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866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866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198662" name="Straight Connector 7"/>
          <p:cNvCxnSpPr>
            <a:cxnSpLocks noChangeShapeType="1"/>
            <a:stCxn id="19866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6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19867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867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8674" name="Straight Connector 11"/>
          <p:cNvCxnSpPr>
            <a:cxnSpLocks noChangeShapeType="1"/>
            <a:stCxn id="19867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75" name="Straight Connector 14"/>
          <p:cNvCxnSpPr>
            <a:cxnSpLocks noChangeShapeType="1"/>
            <a:stCxn id="19867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93744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070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20070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0710" name="Straight Connector 7"/>
          <p:cNvCxnSpPr>
            <a:cxnSpLocks noChangeShapeType="1"/>
            <a:stCxn id="20070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15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18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0719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0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0721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2" name="Straight Connector 21"/>
          <p:cNvCxnSpPr>
            <a:cxnSpLocks noChangeShapeType="1"/>
            <a:stCxn id="200720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3" name="Straight Connector 23"/>
          <p:cNvCxnSpPr>
            <a:cxnSpLocks noChangeShapeType="1"/>
            <a:stCxn id="200720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07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6" name="Straight Connector 11"/>
          <p:cNvCxnSpPr>
            <a:cxnSpLocks noChangeShapeType="1"/>
            <a:stCxn id="2007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7" name="Straight Connector 14"/>
          <p:cNvCxnSpPr>
            <a:cxnSpLocks noChangeShapeType="1"/>
            <a:stCxn id="2007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70629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27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27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2758" name="Straight Connector 7"/>
          <p:cNvCxnSpPr>
            <a:cxnSpLocks noChangeShapeType="1"/>
            <a:stCxn id="202757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6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276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276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0" name="Straight Connector 21"/>
          <p:cNvCxnSpPr>
            <a:cxnSpLocks noChangeShapeType="1"/>
            <a:stCxn id="20276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1" name="Straight Connector 23"/>
          <p:cNvCxnSpPr>
            <a:cxnSpLocks noChangeShapeType="1"/>
            <a:stCxn id="20276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277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277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5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2776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7" name="Straight Connector 11"/>
          <p:cNvCxnSpPr>
            <a:cxnSpLocks noChangeShapeType="1"/>
            <a:stCxn id="202776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8" name="Straight Connector 14"/>
          <p:cNvCxnSpPr>
            <a:cxnSpLocks noChangeShapeType="1"/>
            <a:stCxn id="202776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6240032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48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4806" name="Straight Connector 7"/>
          <p:cNvCxnSpPr>
            <a:cxnSpLocks noChangeShapeType="1"/>
            <a:stCxn id="204805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481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481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18" name="Straight Connector 21"/>
          <p:cNvCxnSpPr>
            <a:cxnSpLocks noChangeShapeType="1"/>
            <a:stCxn id="20481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9" name="Straight Connector 23"/>
          <p:cNvCxnSpPr>
            <a:cxnSpLocks noChangeShapeType="1"/>
            <a:stCxn id="20481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482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482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48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26" name="Straight Connector 11"/>
          <p:cNvCxnSpPr>
            <a:cxnSpLocks noChangeShapeType="1"/>
            <a:stCxn id="2048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7" name="Straight Connector 14"/>
          <p:cNvCxnSpPr>
            <a:cxnSpLocks noChangeShapeType="1"/>
            <a:stCxn id="2048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424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160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We have a grammar, determine the possible parse tree(s)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start with parsing with a CFG (no probabilities)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8074" y="3505200"/>
            <a:ext cx="20923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NP  VP</a:t>
            </a:r>
          </a:p>
          <a:p>
            <a:r>
              <a:rPr lang="en-US" dirty="0"/>
              <a:t>NP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PRP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 PP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</a:t>
            </a:r>
          </a:p>
          <a:p>
            <a:r>
              <a:rPr lang="en-US" dirty="0"/>
              <a:t>PRP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</a:t>
            </a:r>
          </a:p>
          <a:p>
            <a:r>
              <a:rPr lang="en-US" dirty="0"/>
              <a:t>V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eat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sushi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tuna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41859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464002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approaches?  algorithms?</a:t>
            </a:r>
          </a:p>
        </p:txBody>
      </p:sp>
    </p:spTree>
    <p:extLst>
      <p:ext uri="{BB962C8B-B14F-4D97-AF65-F5344CB8AC3E}">
        <p14:creationId xmlns:p14="http://schemas.microsoft.com/office/powerpoint/2010/main" val="2160096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68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68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6854" name="Straight Connector 7"/>
          <p:cNvCxnSpPr>
            <a:cxnSpLocks noChangeShapeType="1"/>
            <a:stCxn id="206853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59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686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686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66" name="Straight Connector 21"/>
          <p:cNvCxnSpPr>
            <a:cxnSpLocks noChangeShapeType="1"/>
            <a:stCxn id="20686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67" name="Straight Connector 23"/>
          <p:cNvCxnSpPr>
            <a:cxnSpLocks noChangeShapeType="1"/>
            <a:stCxn id="20686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686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687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2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6873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6874" name="Straight Connector 29"/>
          <p:cNvCxnSpPr>
            <a:cxnSpLocks noChangeShapeType="1"/>
            <a:stCxn id="206872" idx="2"/>
            <a:endCxn id="206864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5" name="Straight Connector 31"/>
          <p:cNvCxnSpPr>
            <a:cxnSpLocks noChangeShapeType="1"/>
            <a:stCxn id="206872" idx="2"/>
            <a:endCxn id="206873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687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78" name="Straight Connector 11"/>
          <p:cNvCxnSpPr>
            <a:cxnSpLocks noChangeShapeType="1"/>
            <a:stCxn id="20687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9" name="Straight Connector 14"/>
          <p:cNvCxnSpPr>
            <a:cxnSpLocks noChangeShapeType="1"/>
            <a:stCxn id="20687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225118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89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89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8902" name="Straight Connector 7"/>
          <p:cNvCxnSpPr>
            <a:cxnSpLocks noChangeShapeType="1"/>
            <a:stCxn id="20890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891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2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8913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14" name="Straight Connector 21"/>
          <p:cNvCxnSpPr>
            <a:cxnSpLocks noChangeShapeType="1"/>
            <a:stCxn id="208912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5" name="Straight Connector 23"/>
          <p:cNvCxnSpPr>
            <a:cxnSpLocks noChangeShapeType="1"/>
            <a:stCxn id="208912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6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8917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8918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9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20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8921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8922" name="Straight Connector 29"/>
          <p:cNvCxnSpPr>
            <a:cxnSpLocks noChangeShapeType="1"/>
            <a:stCxn id="208920" idx="2"/>
            <a:endCxn id="208912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23" name="Straight Connector 31"/>
          <p:cNvCxnSpPr>
            <a:cxnSpLocks noChangeShapeType="1"/>
            <a:stCxn id="208920" idx="2"/>
            <a:endCxn id="208921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592888" y="4440238"/>
            <a:ext cx="565150" cy="709612"/>
            <a:chOff x="4692315" y="5125453"/>
            <a:chExt cx="565444" cy="709864"/>
          </a:xfrm>
        </p:grpSpPr>
        <p:sp>
          <p:nvSpPr>
            <p:cNvPr id="208925" name="TextBox 30"/>
            <p:cNvSpPr txBox="1">
              <a:spLocks noChangeArrowheads="1"/>
            </p:cNvSpPr>
            <p:nvPr/>
          </p:nvSpPr>
          <p:spPr bwMode="auto">
            <a:xfrm>
              <a:off x="4776537" y="52096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208926" name="Straight Connector 32"/>
            <p:cNvCxnSpPr>
              <a:cxnSpLocks noChangeShapeType="1"/>
            </p:cNvCxnSpPr>
            <p:nvPr/>
          </p:nvCxnSpPr>
          <p:spPr bwMode="auto">
            <a:xfrm rot="-5400000" flipH="1" flipV="1">
              <a:off x="4692305" y="5510474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8927" name="TextBox 33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892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892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30" name="Straight Connector 11"/>
          <p:cNvCxnSpPr>
            <a:cxnSpLocks noChangeShapeType="1"/>
            <a:stCxn id="20892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31" name="Straight Connector 14"/>
          <p:cNvCxnSpPr>
            <a:cxnSpLocks noChangeShapeType="1"/>
            <a:stCxn id="20892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007575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094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094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10950" name="Straight Connector 7"/>
          <p:cNvCxnSpPr>
            <a:cxnSpLocks noChangeShapeType="1"/>
            <a:stCxn id="21094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095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095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56" name="Straight Connector 21"/>
          <p:cNvCxnSpPr>
            <a:cxnSpLocks noChangeShapeType="1"/>
            <a:stCxn id="21095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7" name="Straight Connector 23"/>
          <p:cNvCxnSpPr>
            <a:cxnSpLocks noChangeShapeType="1"/>
            <a:stCxn id="21095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095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096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6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0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10971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72" name="Straight Connector 11"/>
          <p:cNvCxnSpPr>
            <a:cxnSpLocks noChangeShapeType="1"/>
            <a:stCxn id="210971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73" name="Straight Connector 14"/>
          <p:cNvCxnSpPr>
            <a:cxnSpLocks noChangeShapeType="1"/>
            <a:stCxn id="210971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4" name="Line 30"/>
          <p:cNvSpPr>
            <a:spLocks noChangeShapeType="1"/>
          </p:cNvSpPr>
          <p:nvPr/>
        </p:nvSpPr>
        <p:spPr bwMode="auto">
          <a:xfrm flipH="1">
            <a:off x="4559300" y="3962400"/>
            <a:ext cx="146050" cy="70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4767263" y="3962400"/>
            <a:ext cx="487362" cy="219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7" name="TextBox 30"/>
          <p:cNvSpPr txBox="1">
            <a:spLocks noChangeArrowheads="1"/>
          </p:cNvSpPr>
          <p:nvPr/>
        </p:nvSpPr>
        <p:spPr bwMode="auto">
          <a:xfrm>
            <a:off x="4579938" y="3683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0979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26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</a:t>
            </a:r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3254" name="Straight Connector 7"/>
          <p:cNvCxnSpPr>
            <a:cxnSpLocks noChangeShapeType="1"/>
            <a:stCxn id="53253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325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325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3260" name="Straight Connector 21"/>
          <p:cNvCxnSpPr>
            <a:cxnSpLocks noChangeShapeType="1"/>
            <a:stCxn id="5325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1" name="Straight Connector 23"/>
          <p:cNvCxnSpPr>
            <a:cxnSpLocks noChangeShapeType="1"/>
            <a:stCxn id="5325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2" name="TextBox 20"/>
          <p:cNvSpPr txBox="1">
            <a:spLocks noChangeArrowheads="1"/>
          </p:cNvSpPr>
          <p:nvPr/>
        </p:nvSpPr>
        <p:spPr bwMode="auto">
          <a:xfrm>
            <a:off x="5826126" y="59912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326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326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67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2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4278" name="Straight Connector 7"/>
          <p:cNvCxnSpPr>
            <a:cxnSpLocks noChangeShapeType="1"/>
            <a:stCxn id="5427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4280" name="Straight Connector 9"/>
          <p:cNvCxnSpPr>
            <a:cxnSpLocks noChangeShapeType="1"/>
            <a:stCxn id="54279" idx="2"/>
            <a:endCxn id="5427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428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428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4286" name="Straight Connector 21"/>
          <p:cNvCxnSpPr>
            <a:cxnSpLocks noChangeShapeType="1"/>
            <a:stCxn id="5428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23"/>
          <p:cNvCxnSpPr>
            <a:cxnSpLocks noChangeShapeType="1"/>
            <a:stCxn id="5428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428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429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2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5302" name="Straight Connector 7"/>
          <p:cNvCxnSpPr>
            <a:cxnSpLocks noChangeShapeType="1"/>
            <a:stCxn id="5530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5304" name="Straight Connector 9"/>
          <p:cNvCxnSpPr>
            <a:cxnSpLocks noChangeShapeType="1"/>
            <a:stCxn id="55303" idx="2"/>
            <a:endCxn id="55301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55306" name="Straight Connector 11"/>
          <p:cNvCxnSpPr>
            <a:cxnSpLocks noChangeShapeType="1"/>
            <a:stCxn id="55305" idx="2"/>
            <a:endCxn id="55303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531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5316" name="Straight Connector 21"/>
          <p:cNvCxnSpPr>
            <a:cxnSpLocks noChangeShapeType="1"/>
            <a:stCxn id="5531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7" name="Straight Connector 23"/>
          <p:cNvCxnSpPr>
            <a:cxnSpLocks noChangeShapeType="1"/>
            <a:stCxn id="5531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531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532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69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2129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2997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212998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2999" name="Straight Connector 7"/>
          <p:cNvCxnSpPr>
            <a:cxnSpLocks noChangeShapeType="1"/>
            <a:stCxn id="212998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0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3001" name="Straight Connector 9"/>
          <p:cNvCxnSpPr>
            <a:cxnSpLocks noChangeShapeType="1"/>
            <a:stCxn id="213000" idx="2"/>
            <a:endCxn id="212998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2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213003" name="Straight Connector 11"/>
          <p:cNvCxnSpPr>
            <a:cxnSpLocks noChangeShapeType="1"/>
            <a:stCxn id="213002" idx="2"/>
            <a:endCxn id="213000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04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5" name="TextBox 15"/>
          <p:cNvSpPr txBox="1">
            <a:spLocks noChangeArrowheads="1"/>
          </p:cNvSpPr>
          <p:nvPr/>
        </p:nvSpPr>
        <p:spPr bwMode="auto">
          <a:xfrm>
            <a:off x="4243388" y="3706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21300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300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3009" name="Straight Connector 21"/>
          <p:cNvCxnSpPr>
            <a:cxnSpLocks noChangeShapeType="1"/>
            <a:stCxn id="21300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0" name="Straight Connector 23"/>
          <p:cNvCxnSpPr>
            <a:cxnSpLocks noChangeShapeType="1"/>
            <a:stCxn id="21300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301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301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5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 flipH="1">
            <a:off x="4438650" y="4170363"/>
            <a:ext cx="47625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4608513" y="4121150"/>
            <a:ext cx="328612" cy="133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633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4518" name="Straight Connector 7"/>
          <p:cNvCxnSpPr>
            <a:cxnSpLocks noChangeShapeType="1"/>
            <a:stCxn id="6451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0" name="Straight Connector 9"/>
          <p:cNvCxnSpPr>
            <a:cxnSpLocks noChangeShapeType="1"/>
            <a:stCxn id="64519" idx="2"/>
            <a:endCxn id="6451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2" name="Straight Connector 11"/>
          <p:cNvCxnSpPr>
            <a:cxnSpLocks noChangeShapeType="1"/>
            <a:stCxn id="64521" idx="2"/>
            <a:endCxn id="64519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4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64525" name="Straight Connector 16"/>
          <p:cNvCxnSpPr>
            <a:cxnSpLocks noChangeShapeType="1"/>
            <a:stCxn id="64521" idx="2"/>
            <a:endCxn id="64524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452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452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4530" name="Straight Connector 21"/>
          <p:cNvCxnSpPr>
            <a:cxnSpLocks noChangeShapeType="1"/>
            <a:stCxn id="6452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1" name="Straight Connector 23"/>
          <p:cNvCxnSpPr>
            <a:cxnSpLocks noChangeShapeType="1"/>
            <a:stCxn id="6452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453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453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7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5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504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504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5046" name="Straight Connector 7"/>
          <p:cNvCxnSpPr>
            <a:cxnSpLocks noChangeShapeType="1"/>
            <a:stCxn id="21504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7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48" name="Straight Connector 9"/>
          <p:cNvCxnSpPr>
            <a:cxnSpLocks noChangeShapeType="1"/>
            <a:stCxn id="215047" idx="2"/>
            <a:endCxn id="215045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9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50" name="Straight Connector 11"/>
          <p:cNvCxnSpPr>
            <a:cxnSpLocks noChangeShapeType="1"/>
            <a:stCxn id="215049" idx="2"/>
            <a:endCxn id="215047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2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215053" name="Straight Connector 16"/>
          <p:cNvCxnSpPr>
            <a:cxnSpLocks noChangeShapeType="1"/>
            <a:stCxn id="215049" idx="2"/>
            <a:endCxn id="215052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505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505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5058" name="Straight Connector 21"/>
          <p:cNvCxnSpPr>
            <a:cxnSpLocks noChangeShapeType="1"/>
            <a:stCxn id="21505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9" name="Straight Connector 23"/>
          <p:cNvCxnSpPr>
            <a:cxnSpLocks noChangeShapeType="1"/>
            <a:stCxn id="21505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506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506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6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4" name="TextBox 35"/>
          <p:cNvSpPr txBox="1">
            <a:spLocks noChangeArrowheads="1"/>
          </p:cNvSpPr>
          <p:nvPr/>
        </p:nvSpPr>
        <p:spPr bwMode="auto">
          <a:xfrm>
            <a:off x="4206875" y="40513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5065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5066" name="Straight Connector 39"/>
          <p:cNvCxnSpPr>
            <a:cxnSpLocks noChangeShapeType="1"/>
            <a:endCxn id="215054" idx="0"/>
          </p:cNvCxnSpPr>
          <p:nvPr/>
        </p:nvCxnSpPr>
        <p:spPr bwMode="auto">
          <a:xfrm rot="16200000" flipH="1">
            <a:off x="4305300" y="4368800"/>
            <a:ext cx="554038" cy="206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5067" name="Straight Connector 41"/>
          <p:cNvCxnSpPr>
            <a:cxnSpLocks noChangeShapeType="1"/>
          </p:cNvCxnSpPr>
          <p:nvPr/>
        </p:nvCxnSpPr>
        <p:spPr bwMode="auto">
          <a:xfrm>
            <a:off x="4608513" y="4090988"/>
            <a:ext cx="517525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241495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5542" name="Straight Connector 7"/>
          <p:cNvCxnSpPr>
            <a:cxnSpLocks noChangeShapeType="1"/>
            <a:stCxn id="6554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5544" name="Straight Connector 9"/>
          <p:cNvCxnSpPr>
            <a:cxnSpLocks noChangeShapeType="1"/>
            <a:stCxn id="65543" idx="2"/>
            <a:endCxn id="65541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5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554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554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5549" name="Straight Connector 21"/>
          <p:cNvCxnSpPr>
            <a:cxnSpLocks noChangeShapeType="1"/>
            <a:stCxn id="6554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Straight Connector 23"/>
          <p:cNvCxnSpPr>
            <a:cxnSpLocks noChangeShapeType="1"/>
            <a:stCxn id="6554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555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5" name="Straight Connector 40"/>
          <p:cNvCxnSpPr>
            <a:cxnSpLocks noChangeShapeType="1"/>
            <a:stCxn id="65543" idx="2"/>
          </p:cNvCxnSpPr>
          <p:nvPr/>
        </p:nvCxnSpPr>
        <p:spPr bwMode="auto">
          <a:xfrm rot="16200000" flipH="1">
            <a:off x="3640138" y="3917950"/>
            <a:ext cx="309562" cy="782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6" name="TextBox 42"/>
          <p:cNvSpPr txBox="1">
            <a:spLocks noChangeArrowheads="1"/>
          </p:cNvSpPr>
          <p:nvPr/>
        </p:nvSpPr>
        <p:spPr bwMode="auto">
          <a:xfrm>
            <a:off x="3886200" y="4403725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25077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76400"/>
            <a:ext cx="7556313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Top-down parsing</a:t>
            </a:r>
          </a:p>
          <a:p>
            <a:pPr lvl="1"/>
            <a:r>
              <a:rPr lang="en-US" sz="2000" dirty="0"/>
              <a:t>ends up doing a lot of repeated work</a:t>
            </a:r>
          </a:p>
          <a:p>
            <a:pPr lvl="1"/>
            <a:r>
              <a:rPr lang="en-US" sz="2000" dirty="0"/>
              <a:t>doesn’t take into account the words in the sentence until the end!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Bottom-up parsing</a:t>
            </a:r>
          </a:p>
          <a:p>
            <a:pPr lvl="1"/>
            <a:r>
              <a:rPr lang="en-US" sz="2000" dirty="0"/>
              <a:t>constrain based on the words</a:t>
            </a:r>
          </a:p>
          <a:p>
            <a:pPr lvl="1"/>
            <a:r>
              <a:rPr lang="en-US" sz="2000" dirty="0"/>
              <a:t>avoids repeated work (dynamic programming)</a:t>
            </a:r>
          </a:p>
          <a:p>
            <a:pPr lvl="1"/>
            <a:r>
              <a:rPr lang="en-US" sz="2000" dirty="0"/>
              <a:t>doesn’t take into account the high-level structure until the end!</a:t>
            </a:r>
          </a:p>
          <a:p>
            <a:pPr lvl="1"/>
            <a:r>
              <a:rPr lang="en-US" sz="2000" dirty="0"/>
              <a:t>CKY parser</a:t>
            </a:r>
          </a:p>
        </p:txBody>
      </p:sp>
    </p:spTree>
    <p:extLst>
      <p:ext uri="{BB962C8B-B14F-4D97-AF65-F5344CB8AC3E}">
        <p14:creationId xmlns:p14="http://schemas.microsoft.com/office/powerpoint/2010/main" val="2149742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6566" name="Straight Connector 7"/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6568" name="Straight Connector 9"/>
          <p:cNvCxnSpPr>
            <a:cxnSpLocks noChangeShapeType="1"/>
            <a:stCxn id="66567" idx="2"/>
            <a:endCxn id="66565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9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6570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1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6573" name="Straight Connector 21"/>
          <p:cNvCxnSpPr>
            <a:cxnSpLocks noChangeShapeType="1"/>
            <a:stCxn id="66571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4" name="Straight Connector 23"/>
          <p:cNvCxnSpPr>
            <a:cxnSpLocks noChangeShapeType="1"/>
            <a:stCxn id="66571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6577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8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9" name="Straight Connector 40"/>
          <p:cNvCxnSpPr>
            <a:cxnSpLocks noChangeShapeType="1"/>
            <a:stCxn id="66567" idx="2"/>
            <a:endCxn id="66571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305821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7590" name="Straight Connector 7"/>
          <p:cNvCxnSpPr>
            <a:cxnSpLocks noChangeShapeType="1"/>
            <a:stCxn id="67589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7592" name="Straight Connector 9"/>
          <p:cNvCxnSpPr>
            <a:cxnSpLocks noChangeShapeType="1"/>
            <a:stCxn id="67591" idx="2"/>
            <a:endCxn id="67589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3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7594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5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7597" name="Straight Connector 21"/>
          <p:cNvCxnSpPr>
            <a:cxnSpLocks noChangeShapeType="1"/>
            <a:stCxn id="67595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8" name="Straight Connector 23"/>
          <p:cNvCxnSpPr>
            <a:cxnSpLocks noChangeShapeType="1"/>
            <a:stCxn id="67595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9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7600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7601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3" name="Straight Connector 40"/>
          <p:cNvCxnSpPr>
            <a:cxnSpLocks noChangeShapeType="1"/>
            <a:stCxn id="67591" idx="2"/>
            <a:endCxn id="67595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4" name="TextBox 28"/>
          <p:cNvSpPr txBox="1">
            <a:spLocks noChangeArrowheads="1"/>
          </p:cNvSpPr>
          <p:nvPr/>
        </p:nvSpPr>
        <p:spPr bwMode="auto">
          <a:xfrm>
            <a:off x="3255963" y="2919413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67605" name="Straight Connector 35"/>
          <p:cNvCxnSpPr>
            <a:cxnSpLocks noChangeShapeType="1"/>
            <a:stCxn id="67604" idx="2"/>
            <a:endCxn id="67591" idx="0"/>
          </p:cNvCxnSpPr>
          <p:nvPr/>
        </p:nvCxnSpPr>
        <p:spPr bwMode="auto">
          <a:xfrm rot="5400000">
            <a:off x="3194050" y="3529013"/>
            <a:ext cx="434975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694793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  <a:p>
            <a:pPr lvl="1"/>
            <a:r>
              <a:rPr lang="en-US" sz="2400" dirty="0"/>
              <a:t>Top-down:</a:t>
            </a:r>
          </a:p>
          <a:p>
            <a:pPr lvl="2"/>
            <a:r>
              <a:rPr lang="en-US" sz="2000" dirty="0"/>
              <a:t>Only examines parses that could be valid parses (i.e. with an S on top)</a:t>
            </a:r>
          </a:p>
          <a:p>
            <a:pPr lvl="2"/>
            <a:r>
              <a:rPr lang="en-US" sz="2000" dirty="0"/>
              <a:t>Doesn’t take into account the actual words!</a:t>
            </a:r>
          </a:p>
          <a:p>
            <a:pPr lvl="1"/>
            <a:r>
              <a:rPr lang="en-US" sz="2400" dirty="0"/>
              <a:t>Bottom-up:</a:t>
            </a:r>
          </a:p>
          <a:p>
            <a:pPr lvl="2"/>
            <a:r>
              <a:rPr lang="en-US" sz="2000" dirty="0"/>
              <a:t>Only examines structures that have the actual words as the leaves</a:t>
            </a:r>
          </a:p>
          <a:p>
            <a:pPr lvl="2"/>
            <a:r>
              <a:rPr lang="en-US" sz="2000" dirty="0"/>
              <a:t>Examines sub-parses that may NOT result in a valid parse!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Actual grammars are large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Lots of ambiguity!</a:t>
            </a:r>
          </a:p>
          <a:p>
            <a:pPr lvl="1"/>
            <a:r>
              <a:rPr lang="en-US" dirty="0"/>
              <a:t>Most sentences have many parses</a:t>
            </a:r>
          </a:p>
          <a:p>
            <a:pPr lvl="1"/>
            <a:r>
              <a:rPr lang="en-US" dirty="0"/>
              <a:t>Some sentences have a lot of parses</a:t>
            </a:r>
          </a:p>
          <a:p>
            <a:pPr lvl="1"/>
            <a:r>
              <a:rPr lang="en-US" dirty="0"/>
              <a:t>Even for sentences that are not ambiguous, there is often ambiguity for </a:t>
            </a:r>
            <a:r>
              <a:rPr lang="en-US" dirty="0" err="1"/>
              <a:t>subtrees</a:t>
            </a:r>
            <a:r>
              <a:rPr lang="en-US" dirty="0"/>
              <a:t> (i.e. multiple ways to parse a phrase)</a:t>
            </a:r>
          </a:p>
        </p:txBody>
      </p:sp>
    </p:spTree>
    <p:extLst>
      <p:ext uri="{BB962C8B-B14F-4D97-AF65-F5344CB8AC3E}">
        <p14:creationId xmlns:p14="http://schemas.microsoft.com/office/powerpoint/2010/main" val="38945885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371600" y="2086108"/>
            <a:ext cx="6245216" cy="51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sz="2800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063424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interpretations?</a:t>
            </a:r>
          </a:p>
        </p:txBody>
      </p:sp>
    </p:spTree>
    <p:extLst>
      <p:ext uri="{BB962C8B-B14F-4D97-AF65-F5344CB8AC3E}">
        <p14:creationId xmlns:p14="http://schemas.microsoft.com/office/powerpoint/2010/main" val="5693645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sz="2900" dirty="0"/>
              <a:t>Structural Ambiguity Can Give Exponential Parses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713600" y="5867177"/>
            <a:ext cx="5667840" cy="35427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endParaRPr lang="en-US" sz="400" dirty="0"/>
          </a:p>
          <a:p>
            <a:pPr defTabSz="828013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658880" y="5809570"/>
            <a:ext cx="5667840" cy="354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r>
              <a:rPr lang="en-US" dirty="0">
                <a:solidFill>
                  <a:srgbClr val="000000"/>
                </a:solidFill>
              </a:rPr>
              <a:t>    Me          See        A man       The telescope          The hill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4800" y="5870056"/>
            <a:ext cx="123840" cy="247706"/>
            <a:chOff x="4500" y="8640"/>
            <a:chExt cx="720" cy="1440"/>
          </a:xfrm>
        </p:grpSpPr>
        <p:sp>
          <p:nvSpPr>
            <p:cNvPr id="19588" name="Oval 7"/>
            <p:cNvSpPr>
              <a:spLocks noChangeArrowheads="1"/>
            </p:cNvSpPr>
            <p:nvPr/>
          </p:nvSpPr>
          <p:spPr bwMode="auto">
            <a:xfrm>
              <a:off x="4680" y="8640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Line 8"/>
            <p:cNvSpPr>
              <a:spLocks noChangeShapeType="1"/>
            </p:cNvSpPr>
            <p:nvPr/>
          </p:nvSpPr>
          <p:spPr bwMode="auto">
            <a:xfrm>
              <a:off x="4860" y="90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Line 9"/>
            <p:cNvSpPr>
              <a:spLocks noChangeShapeType="1"/>
            </p:cNvSpPr>
            <p:nvPr/>
          </p:nvSpPr>
          <p:spPr bwMode="auto">
            <a:xfrm flipH="1">
              <a:off x="450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Line 10"/>
            <p:cNvSpPr>
              <a:spLocks noChangeShapeType="1"/>
            </p:cNvSpPr>
            <p:nvPr/>
          </p:nvSpPr>
          <p:spPr bwMode="auto">
            <a:xfrm>
              <a:off x="486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Line 11"/>
            <p:cNvSpPr>
              <a:spLocks noChangeShapeType="1"/>
            </p:cNvSpPr>
            <p:nvPr/>
          </p:nvSpPr>
          <p:spPr bwMode="auto">
            <a:xfrm flipH="1">
              <a:off x="450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Line 12"/>
            <p:cNvSpPr>
              <a:spLocks noChangeShapeType="1"/>
            </p:cNvSpPr>
            <p:nvPr/>
          </p:nvSpPr>
          <p:spPr bwMode="auto">
            <a:xfrm>
              <a:off x="486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1797120" y="5881577"/>
            <a:ext cx="156960" cy="156977"/>
          </a:xfrm>
          <a:prstGeom prst="smileyFace">
            <a:avLst>
              <a:gd name="adj" fmla="val 465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38080" y="5890218"/>
            <a:ext cx="207360" cy="207382"/>
            <a:chOff x="4500" y="9000"/>
            <a:chExt cx="1440" cy="1260"/>
          </a:xfrm>
        </p:grpSpPr>
        <p:sp>
          <p:nvSpPr>
            <p:cNvPr id="19585" name="AutoShape 15"/>
            <p:cNvSpPr>
              <a:spLocks noChangeArrowheads="1"/>
            </p:cNvSpPr>
            <p:nvPr/>
          </p:nvSpPr>
          <p:spPr bwMode="auto">
            <a:xfrm>
              <a:off x="4500" y="9000"/>
              <a:ext cx="1440" cy="18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Line 16"/>
            <p:cNvSpPr>
              <a:spLocks noChangeShapeType="1"/>
            </p:cNvSpPr>
            <p:nvPr/>
          </p:nvSpPr>
          <p:spPr bwMode="auto">
            <a:xfrm flipH="1">
              <a:off x="468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Line 17"/>
            <p:cNvSpPr>
              <a:spLocks noChangeShapeType="1"/>
            </p:cNvSpPr>
            <p:nvPr/>
          </p:nvSpPr>
          <p:spPr bwMode="auto">
            <a:xfrm>
              <a:off x="522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6" name="Freeform 18"/>
          <p:cNvSpPr>
            <a:spLocks/>
          </p:cNvSpPr>
          <p:nvPr/>
        </p:nvSpPr>
        <p:spPr bwMode="auto">
          <a:xfrm>
            <a:off x="6166080" y="5890218"/>
            <a:ext cx="414720" cy="207382"/>
          </a:xfrm>
          <a:custGeom>
            <a:avLst/>
            <a:gdLst>
              <a:gd name="T0" fmla="*/ 0 w 1800"/>
              <a:gd name="T1" fmla="*/ 1260 h 1290"/>
              <a:gd name="T2" fmla="*/ 360 w 1800"/>
              <a:gd name="T3" fmla="*/ 1080 h 1290"/>
              <a:gd name="T4" fmla="*/ 900 w 1800"/>
              <a:gd name="T5" fmla="*/ 0 h 1290"/>
              <a:gd name="T6" fmla="*/ 1440 w 1800"/>
              <a:gd name="T7" fmla="*/ 1080 h 1290"/>
              <a:gd name="T8" fmla="*/ 1800 w 1800"/>
              <a:gd name="T9" fmla="*/ 126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1290"/>
              <a:gd name="T17" fmla="*/ 1800 w 1800"/>
              <a:gd name="T18" fmla="*/ 1290 h 1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0" h="1290">
                <a:moveTo>
                  <a:pt x="0" y="1260"/>
                </a:moveTo>
                <a:cubicBezTo>
                  <a:pt x="105" y="1275"/>
                  <a:pt x="210" y="1290"/>
                  <a:pt x="360" y="1080"/>
                </a:cubicBezTo>
                <a:cubicBezTo>
                  <a:pt x="510" y="870"/>
                  <a:pt x="720" y="0"/>
                  <a:pt x="900" y="0"/>
                </a:cubicBezTo>
                <a:cubicBezTo>
                  <a:pt x="1080" y="0"/>
                  <a:pt x="1290" y="870"/>
                  <a:pt x="1440" y="1080"/>
                </a:cubicBezTo>
                <a:cubicBezTo>
                  <a:pt x="1590" y="1290"/>
                  <a:pt x="1695" y="1275"/>
                  <a:pt x="1800" y="1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27840" y="5871497"/>
            <a:ext cx="414720" cy="174258"/>
            <a:chOff x="3272" y="7785"/>
            <a:chExt cx="720" cy="30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535" y="7785"/>
              <a:ext cx="239" cy="301"/>
              <a:chOff x="6120" y="9180"/>
              <a:chExt cx="1080" cy="1440"/>
            </a:xfrm>
          </p:grpSpPr>
          <p:sp>
            <p:nvSpPr>
              <p:cNvPr id="19580" name="Arc 21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1" name="Line 22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2" name="Line 23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3" name="Arc 24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4" name="Freeform 25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79" name="Line 26"/>
            <p:cNvSpPr>
              <a:spLocks noChangeShapeType="1"/>
            </p:cNvSpPr>
            <p:nvPr/>
          </p:nvSpPr>
          <p:spPr bwMode="auto">
            <a:xfrm>
              <a:off x="3272" y="807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691200" y="1659054"/>
            <a:ext cx="3732480" cy="1185244"/>
            <a:chOff x="480" y="1152"/>
            <a:chExt cx="2592" cy="823"/>
          </a:xfrm>
        </p:grpSpPr>
        <p:sp>
          <p:nvSpPr>
            <p:cNvPr id="19557" name="AutoShape 27"/>
            <p:cNvSpPr>
              <a:spLocks noChangeArrowheads="1"/>
            </p:cNvSpPr>
            <p:nvPr/>
          </p:nvSpPr>
          <p:spPr bwMode="auto">
            <a:xfrm>
              <a:off x="2059" y="120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23" y="1216"/>
              <a:ext cx="144" cy="144"/>
              <a:chOff x="4500" y="9000"/>
              <a:chExt cx="1440" cy="1260"/>
            </a:xfrm>
          </p:grpSpPr>
          <p:sp>
            <p:nvSpPr>
              <p:cNvPr id="19575" name="AutoShape 29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6" name="Line 30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7" name="Line 31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711" y="1159"/>
              <a:ext cx="86" cy="171"/>
              <a:chOff x="4500" y="8640"/>
              <a:chExt cx="720" cy="1440"/>
            </a:xfrm>
          </p:grpSpPr>
          <p:sp>
            <p:nvSpPr>
              <p:cNvPr id="19569" name="Oval 33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0" name="Line 34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1" name="Line 35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2" name="Line 36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3" name="Line 37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4" name="Line 38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90" y="1152"/>
              <a:ext cx="95" cy="121"/>
              <a:chOff x="6120" y="9180"/>
              <a:chExt cx="1080" cy="1440"/>
            </a:xfrm>
          </p:grpSpPr>
          <p:sp>
            <p:nvSpPr>
              <p:cNvPr id="19564" name="Arc 40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5" name="Line 41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6" name="Line 42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7" name="Arc 43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8" name="Freeform 44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61" name="Line 45"/>
            <p:cNvSpPr>
              <a:spLocks noChangeShapeType="1"/>
            </p:cNvSpPr>
            <p:nvPr/>
          </p:nvSpPr>
          <p:spPr bwMode="auto">
            <a:xfrm flipH="1">
              <a:off x="1808" y="1260"/>
              <a:ext cx="21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Freeform 46"/>
            <p:cNvSpPr>
              <a:spLocks/>
            </p:cNvSpPr>
            <p:nvPr/>
          </p:nvSpPr>
          <p:spPr bwMode="auto">
            <a:xfrm>
              <a:off x="1350" y="1305"/>
              <a:ext cx="1441" cy="288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Text Box 67"/>
            <p:cNvSpPr txBox="1">
              <a:spLocks noChangeArrowheads="1"/>
            </p:cNvSpPr>
            <p:nvPr/>
          </p:nvSpPr>
          <p:spPr bwMode="auto">
            <a:xfrm>
              <a:off x="480" y="1526"/>
              <a:ext cx="259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that has a telescope when I saw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76800" y="2972471"/>
            <a:ext cx="3539520" cy="1065712"/>
            <a:chOff x="470" y="2064"/>
            <a:chExt cx="2458" cy="740"/>
          </a:xfrm>
        </p:grpSpPr>
        <p:sp>
          <p:nvSpPr>
            <p:cNvPr id="19537" name="AutoShape 48"/>
            <p:cNvSpPr>
              <a:spLocks noChangeArrowheads="1"/>
            </p:cNvSpPr>
            <p:nvPr/>
          </p:nvSpPr>
          <p:spPr bwMode="auto">
            <a:xfrm>
              <a:off x="1158" y="227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AutoShape 49"/>
            <p:cNvSpPr>
              <a:spLocks noChangeArrowheads="1"/>
            </p:cNvSpPr>
            <p:nvPr/>
          </p:nvSpPr>
          <p:spPr bwMode="auto">
            <a:xfrm>
              <a:off x="2305" y="2120"/>
              <a:ext cx="143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50"/>
            <p:cNvSpPr>
              <a:spLocks noChangeShapeType="1"/>
            </p:cNvSpPr>
            <p:nvPr/>
          </p:nvSpPr>
          <p:spPr bwMode="auto">
            <a:xfrm flipH="1">
              <a:off x="2336" y="2140"/>
              <a:ext cx="41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51"/>
            <p:cNvSpPr>
              <a:spLocks noChangeShapeType="1"/>
            </p:cNvSpPr>
            <p:nvPr/>
          </p:nvSpPr>
          <p:spPr bwMode="auto">
            <a:xfrm>
              <a:off x="2377" y="2140"/>
              <a:ext cx="54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2" y="2126"/>
              <a:ext cx="95" cy="121"/>
              <a:chOff x="6120" y="9180"/>
              <a:chExt cx="1080" cy="1440"/>
            </a:xfrm>
          </p:grpSpPr>
          <p:sp>
            <p:nvSpPr>
              <p:cNvPr id="19552" name="Arc 5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Line 5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Line 5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5" name="Arc 5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Freeform 5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2" name="Line 58"/>
            <p:cNvSpPr>
              <a:spLocks noChangeShapeType="1"/>
            </p:cNvSpPr>
            <p:nvPr/>
          </p:nvSpPr>
          <p:spPr bwMode="auto">
            <a:xfrm flipV="1">
              <a:off x="1296" y="2107"/>
              <a:ext cx="8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Freeform 59"/>
            <p:cNvSpPr>
              <a:spLocks/>
            </p:cNvSpPr>
            <p:nvPr/>
          </p:nvSpPr>
          <p:spPr bwMode="auto">
            <a:xfrm>
              <a:off x="1806" y="2228"/>
              <a:ext cx="864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094" y="2064"/>
              <a:ext cx="86" cy="171"/>
              <a:chOff x="4500" y="8640"/>
              <a:chExt cx="720" cy="1440"/>
            </a:xfrm>
          </p:grpSpPr>
          <p:sp>
            <p:nvSpPr>
              <p:cNvPr id="19546" name="Oval 61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Line 62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Line 63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Line 64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0" name="Line 65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Line 66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5" name="Text Box 68"/>
            <p:cNvSpPr txBox="1">
              <a:spLocks noChangeArrowheads="1"/>
            </p:cNvSpPr>
            <p:nvPr/>
          </p:nvSpPr>
          <p:spPr bwMode="auto">
            <a:xfrm>
              <a:off x="470" y="2355"/>
              <a:ext cx="245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the hill that has a telescope on it.”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676800" y="4226845"/>
            <a:ext cx="3746880" cy="1049870"/>
            <a:chOff x="470" y="2935"/>
            <a:chExt cx="2602" cy="729"/>
          </a:xfrm>
        </p:grpSpPr>
        <p:sp>
          <p:nvSpPr>
            <p:cNvPr id="19516" name="AutoShape 69"/>
            <p:cNvSpPr>
              <a:spLocks noChangeArrowheads="1"/>
            </p:cNvSpPr>
            <p:nvPr/>
          </p:nvSpPr>
          <p:spPr bwMode="auto">
            <a:xfrm>
              <a:off x="1710" y="299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AutoShape 70"/>
            <p:cNvSpPr>
              <a:spLocks noChangeArrowheads="1"/>
            </p:cNvSpPr>
            <p:nvPr/>
          </p:nvSpPr>
          <p:spPr bwMode="auto">
            <a:xfrm>
              <a:off x="1843" y="3023"/>
              <a:ext cx="144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1861" y="3043"/>
              <a:ext cx="108" cy="81"/>
              <a:chOff x="6092" y="11198"/>
              <a:chExt cx="270" cy="309"/>
            </a:xfrm>
          </p:grpSpPr>
          <p:sp>
            <p:nvSpPr>
              <p:cNvPr id="19535" name="Line 72"/>
              <p:cNvSpPr>
                <a:spLocks noChangeShapeType="1"/>
              </p:cNvSpPr>
              <p:nvPr/>
            </p:nvSpPr>
            <p:spPr bwMode="auto">
              <a:xfrm flipH="1">
                <a:off x="6092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Line 73"/>
              <p:cNvSpPr>
                <a:spLocks noChangeShapeType="1"/>
              </p:cNvSpPr>
              <p:nvPr/>
            </p:nvSpPr>
            <p:spPr bwMode="auto">
              <a:xfrm>
                <a:off x="6227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2232" y="2976"/>
              <a:ext cx="86" cy="172"/>
              <a:chOff x="4500" y="8640"/>
              <a:chExt cx="720" cy="1440"/>
            </a:xfrm>
          </p:grpSpPr>
          <p:sp>
            <p:nvSpPr>
              <p:cNvPr id="19529" name="Oval 75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0" name="Line 76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Line 77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Line 78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Line 79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Line 80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042" y="2935"/>
              <a:ext cx="96" cy="122"/>
              <a:chOff x="6120" y="9180"/>
              <a:chExt cx="1080" cy="1440"/>
            </a:xfrm>
          </p:grpSpPr>
          <p:sp>
            <p:nvSpPr>
              <p:cNvPr id="19524" name="Arc 82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5" name="Line 83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Line 84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Arc 85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Freeform 86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Line 87"/>
            <p:cNvSpPr>
              <a:spLocks noChangeShapeType="1"/>
            </p:cNvSpPr>
            <p:nvPr/>
          </p:nvSpPr>
          <p:spPr bwMode="auto">
            <a:xfrm>
              <a:off x="1826" y="3032"/>
              <a:ext cx="401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Freeform 88"/>
            <p:cNvSpPr>
              <a:spLocks/>
            </p:cNvSpPr>
            <p:nvPr/>
          </p:nvSpPr>
          <p:spPr bwMode="auto">
            <a:xfrm>
              <a:off x="1296" y="3120"/>
              <a:ext cx="1440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Text Box 89"/>
            <p:cNvSpPr txBox="1">
              <a:spLocks noChangeArrowheads="1"/>
            </p:cNvSpPr>
            <p:nvPr/>
          </p:nvSpPr>
          <p:spPr bwMode="auto">
            <a:xfrm>
              <a:off x="470" y="3215"/>
              <a:ext cx="260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when I used the telescope to see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838400" y="1608649"/>
            <a:ext cx="3594240" cy="1166522"/>
            <a:chOff x="3360" y="1117"/>
            <a:chExt cx="2496" cy="810"/>
          </a:xfrm>
        </p:grpSpPr>
        <p:sp>
          <p:nvSpPr>
            <p:cNvPr id="19495" name="AutoShape 90"/>
            <p:cNvSpPr>
              <a:spLocks noChangeArrowheads="1"/>
            </p:cNvSpPr>
            <p:nvPr/>
          </p:nvSpPr>
          <p:spPr bwMode="auto">
            <a:xfrm>
              <a:off x="3768" y="136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Freeform 91"/>
            <p:cNvSpPr>
              <a:spLocks/>
            </p:cNvSpPr>
            <p:nvPr/>
          </p:nvSpPr>
          <p:spPr bwMode="auto">
            <a:xfrm>
              <a:off x="4272" y="1296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4824" y="1117"/>
              <a:ext cx="84" cy="114"/>
              <a:chOff x="4500" y="9000"/>
              <a:chExt cx="1440" cy="1260"/>
            </a:xfrm>
          </p:grpSpPr>
          <p:sp>
            <p:nvSpPr>
              <p:cNvPr id="19513" name="AutoShape 93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Line 94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5" name="Line 95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4758" y="1139"/>
              <a:ext cx="86" cy="172"/>
              <a:chOff x="4500" y="8640"/>
              <a:chExt cx="720" cy="1440"/>
            </a:xfrm>
          </p:grpSpPr>
          <p:sp>
            <p:nvSpPr>
              <p:cNvPr id="19507" name="Oval 97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Line 98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Line 99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0" name="Line 100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Line 101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Line 102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"/>
            <p:cNvGrpSpPr>
              <a:grpSpLocks/>
            </p:cNvGrpSpPr>
            <p:nvPr/>
          </p:nvGrpSpPr>
          <p:grpSpPr bwMode="auto">
            <a:xfrm>
              <a:off x="4017" y="1296"/>
              <a:ext cx="96" cy="120"/>
              <a:chOff x="6120" y="9180"/>
              <a:chExt cx="1080" cy="1440"/>
            </a:xfrm>
          </p:grpSpPr>
          <p:sp>
            <p:nvSpPr>
              <p:cNvPr id="19502" name="Arc 104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Line 105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Line 106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5" name="Arc 107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Freeform 108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00" name="Line 109"/>
            <p:cNvSpPr>
              <a:spLocks noChangeShapeType="1"/>
            </p:cNvSpPr>
            <p:nvPr/>
          </p:nvSpPr>
          <p:spPr bwMode="auto">
            <a:xfrm flipV="1">
              <a:off x="3913" y="1256"/>
              <a:ext cx="865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Text Box 149"/>
            <p:cNvSpPr txBox="1">
              <a:spLocks noChangeArrowheads="1"/>
            </p:cNvSpPr>
            <p:nvPr/>
          </p:nvSpPr>
          <p:spPr bwMode="auto">
            <a:xfrm>
              <a:off x="3360" y="1478"/>
              <a:ext cx="249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a hill and who had a telescope.”</a:t>
              </a:r>
            </a:p>
          </p:txBody>
        </p: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4838400" y="2816935"/>
            <a:ext cx="3663360" cy="1221249"/>
            <a:chOff x="3360" y="1956"/>
            <a:chExt cx="2544" cy="848"/>
          </a:xfrm>
        </p:grpSpPr>
        <p:sp>
          <p:nvSpPr>
            <p:cNvPr id="19475" name="AutoShape 130"/>
            <p:cNvSpPr>
              <a:spLocks noChangeArrowheads="1"/>
            </p:cNvSpPr>
            <p:nvPr/>
          </p:nvSpPr>
          <p:spPr bwMode="auto">
            <a:xfrm>
              <a:off x="3768" y="2175"/>
              <a:ext cx="110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Freeform 131"/>
            <p:cNvSpPr>
              <a:spLocks/>
            </p:cNvSpPr>
            <p:nvPr/>
          </p:nvSpPr>
          <p:spPr bwMode="auto">
            <a:xfrm>
              <a:off x="4272" y="2112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132"/>
            <p:cNvSpPr>
              <a:spLocks noChangeArrowheads="1"/>
            </p:cNvSpPr>
            <p:nvPr/>
          </p:nvSpPr>
          <p:spPr bwMode="auto">
            <a:xfrm rot="-523284">
              <a:off x="3905" y="2181"/>
              <a:ext cx="144" cy="21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33"/>
            <p:cNvSpPr>
              <a:spLocks noChangeShapeType="1"/>
            </p:cNvSpPr>
            <p:nvPr/>
          </p:nvSpPr>
          <p:spPr bwMode="auto">
            <a:xfrm flipH="1">
              <a:off x="3924" y="2202"/>
              <a:ext cx="52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134"/>
            <p:cNvSpPr>
              <a:spLocks noChangeShapeType="1"/>
            </p:cNvSpPr>
            <p:nvPr/>
          </p:nvSpPr>
          <p:spPr bwMode="auto">
            <a:xfrm>
              <a:off x="3976" y="2202"/>
              <a:ext cx="54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4667" y="1956"/>
              <a:ext cx="86" cy="171"/>
              <a:chOff x="4500" y="8640"/>
              <a:chExt cx="720" cy="1440"/>
            </a:xfrm>
          </p:grpSpPr>
          <p:sp>
            <p:nvSpPr>
              <p:cNvPr id="19489" name="Oval 136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0" name="Line 137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Line 138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Line 139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140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Line 141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17" y="2021"/>
              <a:ext cx="96" cy="120"/>
              <a:chOff x="6120" y="9180"/>
              <a:chExt cx="1080" cy="1440"/>
            </a:xfrm>
          </p:grpSpPr>
          <p:sp>
            <p:nvSpPr>
              <p:cNvPr id="19484" name="Arc 14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14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14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Arc 14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Freeform 14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82" name="Line 148"/>
            <p:cNvSpPr>
              <a:spLocks noChangeShapeType="1"/>
            </p:cNvSpPr>
            <p:nvPr/>
          </p:nvSpPr>
          <p:spPr bwMode="auto">
            <a:xfrm flipV="1">
              <a:off x="3888" y="2081"/>
              <a:ext cx="751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Text Box 150"/>
            <p:cNvSpPr txBox="1">
              <a:spLocks noChangeArrowheads="1"/>
            </p:cNvSpPr>
            <p:nvPr/>
          </p:nvSpPr>
          <p:spPr bwMode="auto">
            <a:xfrm>
              <a:off x="3360" y="2355"/>
              <a:ext cx="254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“Using a telescope, I saw a man who was on a hill.”</a:t>
              </a:r>
              <a:r>
                <a:rPr lang="en-US" dirty="0"/>
                <a:t> </a:t>
              </a:r>
            </a:p>
          </p:txBody>
        </p:sp>
      </p:grp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220800" y="4216763"/>
            <a:ext cx="1451520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prstTxWarp prst="textNoShape">
              <a:avLst/>
            </a:prstTxWarp>
            <a:spAutoFit/>
          </a:bodyPr>
          <a:lstStyle/>
          <a:p>
            <a:pPr defTabSz="828013">
              <a:spcBef>
                <a:spcPct val="50000"/>
              </a:spcBef>
            </a:pPr>
            <a:r>
              <a:rPr lang="en-US" dirty="0"/>
              <a:t>. . .</a:t>
            </a:r>
          </a:p>
        </p:txBody>
      </p:sp>
      <p:sp>
        <p:nvSpPr>
          <p:cNvPr id="19474" name="Text Box 152"/>
          <p:cNvSpPr txBox="1">
            <a:spLocks noChangeArrowheads="1"/>
          </p:cNvSpPr>
          <p:nvPr/>
        </p:nvSpPr>
        <p:spPr bwMode="auto">
          <a:xfrm>
            <a:off x="1952640" y="5325679"/>
            <a:ext cx="4074587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</p:spTree>
    <p:extLst>
      <p:ext uri="{BB962C8B-B14F-4D97-AF65-F5344CB8AC3E}">
        <p14:creationId xmlns:p14="http://schemas.microsoft.com/office/powerpoint/2010/main" val="21655914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avoid extensive repeated work you must cache intermediate results, specifically found constituents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Caching (</a:t>
            </a:r>
            <a:r>
              <a:rPr lang="en-US" dirty="0" err="1"/>
              <a:t>memoizing</a:t>
            </a:r>
            <a:r>
              <a:rPr lang="en-US" dirty="0"/>
              <a:t>) is critical to obtaining a polynomial time parsing algorithm for CFGs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/>
              <a:t>n</a:t>
            </a:r>
            <a:r>
              <a:rPr lang="en-US" dirty="0"/>
              <a:t> is the length of the input string.</a:t>
            </a:r>
          </a:p>
        </p:txBody>
      </p:sp>
    </p:spTree>
    <p:extLst>
      <p:ext uri="{BB962C8B-B14F-4D97-AF65-F5344CB8AC3E}">
        <p14:creationId xmlns:p14="http://schemas.microsoft.com/office/powerpoint/2010/main" val="40423805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 Parsing Methods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CKY</a:t>
            </a:r>
            <a:r>
              <a:rPr lang="en-US" dirty="0"/>
              <a:t> (</a:t>
            </a:r>
            <a:r>
              <a:rPr lang="en-US" dirty="0" err="1"/>
              <a:t>Cocke-Kasami-Younger</a:t>
            </a:r>
            <a:r>
              <a:rPr lang="en-US" dirty="0"/>
              <a:t>) algorithm based on bottom-up parsing and requires first normalizing the grammar.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Earley</a:t>
            </a:r>
            <a:r>
              <a:rPr lang="en-US" b="1" dirty="0">
                <a:solidFill>
                  <a:srgbClr val="FF0000"/>
                </a:solidFill>
              </a:rPr>
              <a:t> parser </a:t>
            </a:r>
            <a:r>
              <a:rPr lang="en-US" dirty="0"/>
              <a:t>is based on top-down parsing and does not require normalizing grammar but is more complex.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both fall under the general category of </a:t>
            </a:r>
            <a:r>
              <a:rPr lang="en-US" b="1" dirty="0">
                <a:solidFill>
                  <a:srgbClr val="FF0000"/>
                </a:solidFill>
              </a:rPr>
              <a:t>chart parsers</a:t>
            </a:r>
            <a:r>
              <a:rPr lang="en-US" dirty="0"/>
              <a:t> which retain completed constituents in a chart</a:t>
            </a:r>
          </a:p>
        </p:txBody>
      </p:sp>
    </p:spTree>
    <p:extLst>
      <p:ext uri="{BB962C8B-B14F-4D97-AF65-F5344CB8AC3E}">
        <p14:creationId xmlns:p14="http://schemas.microsoft.com/office/powerpoint/2010/main" val="9052089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</a:p>
        </p:txBody>
      </p:sp>
    </p:spTree>
    <p:extLst>
      <p:ext uri="{BB962C8B-B14F-4D97-AF65-F5344CB8AC3E}">
        <p14:creationId xmlns:p14="http://schemas.microsoft.com/office/powerpoint/2010/main" val="251451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1-3 or “the man with” </a:t>
            </a:r>
          </a:p>
        </p:txBody>
      </p:sp>
    </p:spTree>
    <p:extLst>
      <p:ext uri="{BB962C8B-B14F-4D97-AF65-F5344CB8AC3E}">
        <p14:creationId xmlns:p14="http://schemas.microsoft.com/office/powerpoint/2010/main" val="303786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Top-down parsing</a:t>
            </a:r>
          </a:p>
          <a:p>
            <a:pPr lvl="1"/>
            <a:r>
              <a:rPr lang="en-US" sz="2000" dirty="0"/>
              <a:t>start at the top (usually S) and apply rules</a:t>
            </a:r>
          </a:p>
          <a:p>
            <a:pPr lvl="1"/>
            <a:r>
              <a:rPr lang="en-US" sz="2000" dirty="0"/>
              <a:t>matching left-hand sides and replacing with right-hand sides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Bottom-up parsing</a:t>
            </a:r>
          </a:p>
          <a:p>
            <a:pPr lvl="1"/>
            <a:r>
              <a:rPr lang="en-US" sz="1800" dirty="0"/>
              <a:t>start at the bottom (i.e. words) and build the parse tree up from there</a:t>
            </a:r>
          </a:p>
          <a:p>
            <a:pPr lvl="1"/>
            <a:r>
              <a:rPr lang="en-US" sz="1800" dirty="0"/>
              <a:t>matching right-hand sides and replacing with left-hand sides</a:t>
            </a:r>
          </a:p>
          <a:p>
            <a:pPr lvl="2"/>
            <a:endParaRPr lang="en-US" sz="1600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72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</a:p>
        </p:txBody>
      </p:sp>
    </p:spTree>
    <p:extLst>
      <p:ext uri="{BB962C8B-B14F-4D97-AF65-F5344CB8AC3E}">
        <p14:creationId xmlns:p14="http://schemas.microsoft.com/office/powerpoint/2010/main" val="24548343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/>
                <a:cs typeface="Arial"/>
              </a:rPr>
              <a:t>Cell[</a:t>
            </a:r>
            <a:r>
              <a:rPr lang="en-US" sz="2400" i="1" dirty="0" err="1">
                <a:latin typeface="Arial"/>
                <a:cs typeface="Arial"/>
              </a:rPr>
              <a:t>i,j</a:t>
            </a:r>
            <a:r>
              <a:rPr lang="en-US" sz="2400" dirty="0"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 through </a:t>
            </a:r>
            <a:r>
              <a:rPr lang="en-US" sz="2400" i="1" dirty="0" err="1">
                <a:latin typeface="Arial"/>
                <a:cs typeface="Arial"/>
              </a:rPr>
              <a:t>j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VP -&gt; </a:t>
            </a:r>
            <a:r>
              <a:rPr lang="en-US" dirty="0">
                <a:solidFill>
                  <a:srgbClr val="008000"/>
                </a:solidFill>
              </a:rPr>
              <a:t>VB NP</a:t>
            </a:r>
          </a:p>
          <a:p>
            <a:r>
              <a:rPr lang="en-US" dirty="0"/>
              <a:t>NP -&gt; </a:t>
            </a:r>
            <a:r>
              <a:rPr lang="en-US" dirty="0">
                <a:solidFill>
                  <a:srgbClr val="008000"/>
                </a:solidFill>
              </a:rPr>
              <a:t>DT NN </a:t>
            </a:r>
          </a:p>
        </p:txBody>
      </p:sp>
    </p:spTree>
    <p:extLst>
      <p:ext uri="{BB962C8B-B14F-4D97-AF65-F5344CB8AC3E}">
        <p14:creationId xmlns:p14="http://schemas.microsoft.com/office/powerpoint/2010/main" val="22971328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“the” with any for “man with”</a:t>
            </a:r>
          </a:p>
        </p:txBody>
      </p:sp>
    </p:spTree>
    <p:extLst>
      <p:ext uri="{BB962C8B-B14F-4D97-AF65-F5344CB8AC3E}">
        <p14:creationId xmlns:p14="http://schemas.microsoft.com/office/powerpoint/2010/main" val="8617233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“the man” with any for “with”</a:t>
            </a:r>
          </a:p>
        </p:txBody>
      </p:sp>
    </p:spTree>
    <p:extLst>
      <p:ext uri="{BB962C8B-B14F-4D97-AF65-F5344CB8AC3E}">
        <p14:creationId xmlns:p14="http://schemas.microsoft.com/office/powerpoint/2010/main" val="683257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/>
                <a:cs typeface="Arial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80577" y="4495800"/>
            <a:ext cx="307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combinations do we need to consider when trying to put constituents here?</a:t>
            </a:r>
          </a:p>
        </p:txBody>
      </p:sp>
    </p:spTree>
    <p:extLst>
      <p:ext uri="{BB962C8B-B14F-4D97-AF65-F5344CB8AC3E}">
        <p14:creationId xmlns:p14="http://schemas.microsoft.com/office/powerpoint/2010/main" val="6174170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“Film” with any for “the 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37867696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the” with any for “man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40033493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man” with any for “with trust”</a:t>
            </a:r>
          </a:p>
        </p:txBody>
      </p:sp>
    </p:spTree>
    <p:extLst>
      <p:ext uri="{BB962C8B-B14F-4D97-AF65-F5344CB8AC3E}">
        <p14:creationId xmlns:p14="http://schemas.microsoft.com/office/powerpoint/2010/main" val="28566810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 with” with any for “trust”</a:t>
            </a:r>
          </a:p>
        </p:txBody>
      </p:sp>
    </p:spTree>
    <p:extLst>
      <p:ext uri="{BB962C8B-B14F-4D97-AF65-F5344CB8AC3E}">
        <p14:creationId xmlns:p14="http://schemas.microsoft.com/office/powerpoint/2010/main" val="7783346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our rules weren’t binary?</a:t>
            </a:r>
          </a:p>
        </p:txBody>
      </p:sp>
    </p:spTree>
    <p:extLst>
      <p:ext uri="{BB962C8B-B14F-4D97-AF65-F5344CB8AC3E}">
        <p14:creationId xmlns:p14="http://schemas.microsoft.com/office/powerpoint/2010/main" val="121045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Parsing Example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5510213" y="17319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41938" y="2478088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24581" name="Straight Connector 9"/>
          <p:cNvCxnSpPr>
            <a:cxnSpLocks noChangeShapeType="1"/>
            <a:stCxn id="24579" idx="2"/>
            <a:endCxn id="24580" idx="0"/>
          </p:cNvCxnSpPr>
          <p:nvPr/>
        </p:nvCxnSpPr>
        <p:spPr bwMode="auto">
          <a:xfrm rot="5400000">
            <a:off x="5497512" y="2301876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5388" y="3224213"/>
            <a:ext cx="131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24583" name="TextBox 19"/>
          <p:cNvSpPr txBox="1">
            <a:spLocks noChangeArrowheads="1"/>
          </p:cNvSpPr>
          <p:nvPr/>
        </p:nvSpPr>
        <p:spPr bwMode="auto">
          <a:xfrm>
            <a:off x="4968875" y="409098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24584" name="Straight Connector 21"/>
          <p:cNvCxnSpPr>
            <a:cxnSpLocks noChangeShapeType="1"/>
          </p:cNvCxnSpPr>
          <p:nvPr/>
        </p:nvCxnSpPr>
        <p:spPr bwMode="auto">
          <a:xfrm rot="16200000" flipH="1">
            <a:off x="5114131" y="380127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14"/>
          <p:cNvCxnSpPr>
            <a:cxnSpLocks noChangeShapeType="1"/>
            <a:stCxn id="24580" idx="2"/>
          </p:cNvCxnSpPr>
          <p:nvPr/>
        </p:nvCxnSpPr>
        <p:spPr bwMode="auto">
          <a:xfrm rot="5400000">
            <a:off x="5319713" y="2960688"/>
            <a:ext cx="430212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Straight Connector 17"/>
          <p:cNvCxnSpPr>
            <a:cxnSpLocks noChangeShapeType="1"/>
            <a:stCxn id="24580" idx="2"/>
          </p:cNvCxnSpPr>
          <p:nvPr/>
        </p:nvCxnSpPr>
        <p:spPr bwMode="auto">
          <a:xfrm rot="16200000" flipH="1">
            <a:off x="5626101" y="2919412"/>
            <a:ext cx="430212" cy="34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5846763" y="4078288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4588" name="Straight Connector 13"/>
          <p:cNvCxnSpPr>
            <a:cxnSpLocks noChangeShapeType="1"/>
          </p:cNvCxnSpPr>
          <p:nvPr/>
        </p:nvCxnSpPr>
        <p:spPr bwMode="auto">
          <a:xfrm rot="16200000" flipH="1">
            <a:off x="5805488" y="3821113"/>
            <a:ext cx="5413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Straight Connector 18"/>
          <p:cNvCxnSpPr>
            <a:cxnSpLocks noChangeShapeType="1"/>
          </p:cNvCxnSpPr>
          <p:nvPr/>
        </p:nvCxnSpPr>
        <p:spPr bwMode="auto">
          <a:xfrm>
            <a:off x="6040438" y="3536950"/>
            <a:ext cx="830262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5846763" y="4945063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24591" name="Straight Connector 20"/>
          <p:cNvCxnSpPr>
            <a:cxnSpLocks noChangeShapeType="1"/>
            <a:endCxn id="24590" idx="0"/>
          </p:cNvCxnSpPr>
          <p:nvPr/>
        </p:nvCxnSpPr>
        <p:spPr bwMode="auto">
          <a:xfrm rot="5400000">
            <a:off x="5907087" y="4692651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6629400" y="495776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4593" name="Straight Connector 23"/>
          <p:cNvCxnSpPr>
            <a:cxnSpLocks noChangeShapeType="1"/>
          </p:cNvCxnSpPr>
          <p:nvPr/>
        </p:nvCxnSpPr>
        <p:spPr bwMode="auto">
          <a:xfrm rot="5400000">
            <a:off x="6592887" y="4703763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Box 22"/>
          <p:cNvSpPr txBox="1">
            <a:spLocks noChangeArrowheads="1"/>
          </p:cNvSpPr>
          <p:nvPr/>
        </p:nvSpPr>
        <p:spPr bwMode="auto">
          <a:xfrm>
            <a:off x="6616700" y="5822950"/>
            <a:ext cx="766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24595" name="Straight Connector 25"/>
          <p:cNvCxnSpPr>
            <a:cxnSpLocks noChangeShapeType="1"/>
            <a:stCxn id="24592" idx="2"/>
            <a:endCxn id="24594" idx="0"/>
          </p:cNvCxnSpPr>
          <p:nvPr/>
        </p:nvCxnSpPr>
        <p:spPr bwMode="auto">
          <a:xfrm rot="5400000">
            <a:off x="6778625" y="5580063"/>
            <a:ext cx="4651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1300163" y="362108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that flight</a:t>
            </a:r>
          </a:p>
        </p:txBody>
      </p:sp>
      <p:sp>
        <p:nvSpPr>
          <p:cNvPr id="24597" name="Right Arrow 26"/>
          <p:cNvSpPr>
            <a:spLocks noChangeArrowheads="1"/>
          </p:cNvSpPr>
          <p:nvPr/>
        </p:nvSpPr>
        <p:spPr bwMode="auto">
          <a:xfrm>
            <a:off x="3368675" y="3670300"/>
            <a:ext cx="1468438" cy="2762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3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 for “Film” with any for “the man” with any for “with trust”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38400" y="3320138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12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should we fill the entries in the chart?</a:t>
            </a:r>
          </a:p>
        </p:txBody>
      </p:sp>
    </p:spTree>
    <p:extLst>
      <p:ext uri="{BB962C8B-B14F-4D97-AF65-F5344CB8AC3E}">
        <p14:creationId xmlns:p14="http://schemas.microsoft.com/office/powerpoint/2010/main" val="5540070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C819EC4-C0CD-9640-9A7F-C4A22102F472}"/>
              </a:ext>
            </a:extLst>
          </p:cNvPr>
          <p:cNvSpPr txBox="1"/>
          <p:nvPr/>
        </p:nvSpPr>
        <p:spPr>
          <a:xfrm>
            <a:off x="5708098" y="4572000"/>
            <a:ext cx="2859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Our dependencies are left and down</a:t>
            </a:r>
          </a:p>
        </p:txBody>
      </p:sp>
    </p:spTree>
    <p:extLst>
      <p:ext uri="{BB962C8B-B14F-4D97-AF65-F5344CB8AC3E}">
        <p14:creationId xmlns:p14="http://schemas.microsoft.com/office/powerpoint/2010/main" val="19642749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From bottom to top, left to right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590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Top-left along the diagonals moving to the right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758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unary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9424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Often, we will leave unary rules rather than converting to CNF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these complicate the algorithm?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Must check whenever we add a constituent to see if any unary rules apply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48683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/>
              <a:t>VP -&gt; VP2 PP</a:t>
            </a:r>
          </a:p>
          <a:p>
            <a:r>
              <a:rPr lang="en-US" dirty="0"/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31810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30562052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6366294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4939527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38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89481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5607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5608" name="Straight Connector 7"/>
            <p:cNvCxnSpPr>
              <a:cxnSpLocks noChangeShapeType="1"/>
              <a:stCxn id="2560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Straight Connector 9"/>
            <p:cNvCxnSpPr>
              <a:cxnSpLocks noChangeShapeType="1"/>
              <a:stCxn id="2560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15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198915368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242947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VP2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74136548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talk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After we fill in the chart, </a:t>
            </a:r>
            <a:r>
              <a:rPr lang="en-US" dirty="0">
                <a:solidFill>
                  <a:srgbClr val="FF0000"/>
                </a:solidFill>
              </a:rPr>
              <a:t>how do we know if there is a parse?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there is an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 in the upper right corner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want an actual tree/parse?</a:t>
            </a:r>
            <a:endParaRPr lang="en-US" dirty="0"/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270250" cy="285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3369165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33223798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48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5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543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53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444973" y="4081184"/>
            <a:ext cx="294246" cy="23019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6791560" y="4115597"/>
            <a:ext cx="359889" cy="2270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7467840" y="4102894"/>
            <a:ext cx="305913" cy="15399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97793" y="3922931"/>
            <a:ext cx="608007" cy="47555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7500" y="5239057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409330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do these arrows/references come from?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86365524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1313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4552971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19397"/>
            <a:ext cx="3505198" cy="1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2048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VP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VB NP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681769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95598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about ambiguous parses?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2819400" y="2667000"/>
            <a:ext cx="1600198" cy="86616"/>
          </a:xfrm>
          <a:prstGeom prst="straightConnector1">
            <a:avLst/>
          </a:prstGeom>
          <a:ln w="28575" cap="flat" cmpd="sng" algn="ctr">
            <a:solidFill>
              <a:srgbClr val="B95B2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819294" y="3874522"/>
            <a:ext cx="1807827" cy="238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48031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663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6636" name="Straight Connector 7"/>
            <p:cNvCxnSpPr>
              <a:cxnSpLocks noChangeShapeType="1"/>
              <a:stCxn id="26627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37" name="Straight Connector 9"/>
            <p:cNvCxnSpPr>
              <a:cxnSpLocks noChangeShapeType="1"/>
              <a:stCxn id="26627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26630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6633" name="Straight Connector 13"/>
            <p:cNvCxnSpPr>
              <a:cxnSpLocks noChangeShapeType="1"/>
              <a:endCxn id="26632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06541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CKY: retrieving the parse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3375990" y="1600200"/>
            <a:ext cx="5390057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can store multiple derivations of each constituent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representation is called a “parse forest”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often convenient to leave it in this form, rather than enumerate all possible parses.  </a:t>
            </a:r>
            <a:r>
              <a:rPr lang="en-US" sz="2800" dirty="0">
                <a:solidFill>
                  <a:srgbClr val="FF0000"/>
                </a:solidFill>
              </a:rPr>
              <a:t>Why?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4739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144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think about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5063" y="2615862"/>
            <a:ext cx="20923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 PP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15862"/>
            <a:ext cx="2092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 </a:t>
            </a:r>
            <a:r>
              <a:rPr lang="en-US" dirty="0"/>
              <a:t>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2479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Actual grammar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1828800"/>
            <a:ext cx="798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CNF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648" y="487578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get a CNF parse tree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but want one for the actual grammar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5953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8491225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NP  VP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PRP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 PP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 PP</a:t>
            </a:r>
          </a:p>
          <a:p>
            <a:r>
              <a:rPr lang="en-US" sz="1400" dirty="0"/>
              <a:t>PP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IN N</a:t>
            </a:r>
          </a:p>
          <a:p>
            <a:r>
              <a:rPr lang="en-US" sz="1400" dirty="0"/>
              <a:t>PRP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</a:t>
            </a:r>
          </a:p>
          <a:p>
            <a:r>
              <a:rPr lang="en-US" sz="1400" dirty="0"/>
              <a:t>V </a:t>
            </a:r>
            <a:r>
              <a:rPr lang="en-US" sz="1400" dirty="0">
                <a:sym typeface="Symbol" charset="2"/>
              </a:rPr>
              <a:t> </a:t>
            </a:r>
            <a:r>
              <a:rPr lang="en-US" sz="1400" dirty="0"/>
              <a:t>eat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sushi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tuna</a:t>
            </a:r>
          </a:p>
          <a:p>
            <a:r>
              <a:rPr lang="en-US" sz="1400" dirty="0"/>
              <a:t>IN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8474" y="6248400"/>
            <a:ext cx="715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52126885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416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081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with </a:t>
            </a:r>
            <a:r>
              <a:rPr lang="en-US" dirty="0" err="1"/>
              <a:t>PCFGs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does this change our CKY algorithm?</a:t>
            </a:r>
          </a:p>
          <a:p>
            <a:pPr lvl="1"/>
            <a:r>
              <a:rPr lang="en-US" dirty="0"/>
              <a:t>We need to keep track of the probability of a constituent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we calculate the probability of a constituent?</a:t>
            </a:r>
          </a:p>
          <a:p>
            <a:pPr lvl="1"/>
            <a:r>
              <a:rPr lang="en-US" dirty="0"/>
              <a:t>Product of the PCFG rule times the product of the probabilities of the sub-constituents (right hand sides)</a:t>
            </a:r>
          </a:p>
          <a:p>
            <a:pPr lvl="1"/>
            <a:r>
              <a:rPr lang="en-US" dirty="0"/>
              <a:t>Building up the product from the bottom-up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there are multiple ways of deriving a particular constituent?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max: pick the most likely derivation of that constituent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5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Probabilistic CKY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537448" cy="452628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Include in each cell a probability for each non-terminal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Cell[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j</a:t>
            </a:r>
            <a:r>
              <a:rPr lang="en-US" dirty="0"/>
              <a:t>] must retain the </a:t>
            </a:r>
            <a:r>
              <a:rPr lang="en-US" i="1" dirty="0">
                <a:solidFill>
                  <a:srgbClr val="FF6600"/>
                </a:solidFill>
              </a:rPr>
              <a:t>most probable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derivation of each constituent (non-terminal) covering words </a:t>
            </a:r>
            <a:r>
              <a:rPr lang="en-US" i="1" dirty="0" err="1"/>
              <a:t>i</a:t>
            </a:r>
            <a:r>
              <a:rPr lang="en-US" dirty="0"/>
              <a:t> through </a:t>
            </a:r>
            <a:r>
              <a:rPr lang="en-US" i="1" dirty="0">
                <a:latin typeface="Arial"/>
                <a:cs typeface="Arial"/>
              </a:rPr>
              <a:t>j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When transforming the grammar to CNF, must set production probabilities to preserve the probability of derivations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8340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91000" y="1524000"/>
            <a:ext cx="3998913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X1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X1 → Aux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 | include | prefer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</a:t>
            </a:r>
            <a:r>
              <a:rPr lang="en-US" b="1" dirty="0">
                <a:latin typeface="Times New Roman" charset="0"/>
              </a:rPr>
              <a:t>0.01     0.004    0.006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 I   |  he  |  she |  me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0.1   0.02  0.02    0.06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 | NWA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0.16           .04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| flight | meal | money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   0.03    0.15   0.06     0.06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 | include | prefer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0.1      0.04        0.06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8077200" y="1546225"/>
            <a:ext cx="8382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1.0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0.05</a:t>
            </a:r>
          </a:p>
          <a:p>
            <a:pPr>
              <a:lnSpc>
                <a:spcPct val="90000"/>
              </a:lnSpc>
            </a:pPr>
            <a:r>
              <a:rPr lang="en-US" dirty="0"/>
              <a:t>0.03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0.6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0.2</a:t>
            </a:r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r>
              <a:rPr lang="en-US" dirty="0"/>
              <a:t>0.3</a:t>
            </a:r>
          </a:p>
          <a:p>
            <a:pPr>
              <a:lnSpc>
                <a:spcPct val="90000"/>
              </a:lnSpc>
            </a:pPr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42052402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25863" y="31003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NP?</a:t>
            </a:r>
          </a:p>
        </p:txBody>
      </p:sp>
    </p:spTree>
    <p:extLst>
      <p:ext uri="{BB962C8B-B14F-4D97-AF65-F5344CB8AC3E}">
        <p14:creationId xmlns:p14="http://schemas.microsoft.com/office/powerpoint/2010/main" val="19119993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8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NP:.6*.6*.15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=.054</a:t>
            </a:r>
          </a:p>
        </p:txBody>
      </p:sp>
      <p:cxnSp>
        <p:nvCxnSpPr>
          <p:cNvPr id="34" name="Straight Arrow Connector 33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3200400" y="3523566"/>
            <a:ext cx="457200" cy="21023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3472656" y="3918744"/>
            <a:ext cx="690563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</a:p>
        </p:txBody>
      </p:sp>
    </p:spTree>
    <p:extLst>
      <p:ext uri="{BB962C8B-B14F-4D97-AF65-F5344CB8AC3E}">
        <p14:creationId xmlns:p14="http://schemas.microsoft.com/office/powerpoint/2010/main" val="2585394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6427</TotalTime>
  <Words>4423</Words>
  <Application>Microsoft Macintosh PowerPoint</Application>
  <PresentationFormat>On-screen Show (4:3)</PresentationFormat>
  <Paragraphs>1904</Paragraphs>
  <Slides>109</Slides>
  <Notes>88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20" baseType="lpstr">
      <vt:lpstr>굴림</vt:lpstr>
      <vt:lpstr>Arial</vt:lpstr>
      <vt:lpstr>Calibri</vt:lpstr>
      <vt:lpstr>Lucida Sans</vt:lpstr>
      <vt:lpstr>Symbol</vt:lpstr>
      <vt:lpstr>Times</vt:lpstr>
      <vt:lpstr>Times New Roman</vt:lpstr>
      <vt:lpstr>Tw Cen MT</vt:lpstr>
      <vt:lpstr>Wingdings</vt:lpstr>
      <vt:lpstr>Wingdings 2</vt:lpstr>
      <vt:lpstr>Median</vt:lpstr>
      <vt:lpstr>Parsing</vt:lpstr>
      <vt:lpstr>Admin</vt:lpstr>
      <vt:lpstr>Parsing</vt:lpstr>
      <vt:lpstr>Parsing</vt:lpstr>
      <vt:lpstr>Parsing</vt:lpstr>
      <vt:lpstr>Parsing</vt:lpstr>
      <vt:lpstr>Parsing Example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Parsing</vt:lpstr>
      <vt:lpstr>Why is parsing hard?</vt:lpstr>
      <vt:lpstr>Why is parsing hard?</vt:lpstr>
      <vt:lpstr>Structural Ambiguity Can Give Exponential Parses</vt:lpstr>
      <vt:lpstr>Dynamic Programming Parsing</vt:lpstr>
      <vt:lpstr>Dynamic Programming Parsing Methods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unary rules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CKY: some things to talk about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some things to think about</vt:lpstr>
      <vt:lpstr>Parsing ambiguity</vt:lpstr>
      <vt:lpstr>A Simple PCFG</vt:lpstr>
      <vt:lpstr>PowerPoint Presentation</vt:lpstr>
      <vt:lpstr>Parsing with PCFGs</vt:lpstr>
      <vt:lpstr>Probabilistic CKY</vt:lpstr>
      <vt:lpstr> Probabilistic Grammar Conversion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Generic PCFG Limitations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419</cp:revision>
  <cp:lastPrinted>2019-02-20T18:36:28Z</cp:lastPrinted>
  <dcterms:created xsi:type="dcterms:W3CDTF">2011-02-09T18:38:39Z</dcterms:created>
  <dcterms:modified xsi:type="dcterms:W3CDTF">2019-02-20T18:51:07Z</dcterms:modified>
</cp:coreProperties>
</file>