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9"/>
  </p:notesMasterIdLst>
  <p:sldIdLst>
    <p:sldId id="256" r:id="rId2"/>
    <p:sldId id="356" r:id="rId3"/>
    <p:sldId id="495" r:id="rId4"/>
    <p:sldId id="496" r:id="rId5"/>
    <p:sldId id="497" r:id="rId6"/>
    <p:sldId id="501" r:id="rId7"/>
    <p:sldId id="606" r:id="rId8"/>
    <p:sldId id="502" r:id="rId9"/>
    <p:sldId id="607" r:id="rId10"/>
    <p:sldId id="503" r:id="rId11"/>
    <p:sldId id="608" r:id="rId12"/>
    <p:sldId id="504" r:id="rId13"/>
    <p:sldId id="505" r:id="rId14"/>
    <p:sldId id="506" r:id="rId15"/>
    <p:sldId id="507" r:id="rId16"/>
    <p:sldId id="508" r:id="rId17"/>
    <p:sldId id="509" r:id="rId18"/>
    <p:sldId id="510" r:id="rId19"/>
    <p:sldId id="511" r:id="rId20"/>
    <p:sldId id="512" r:id="rId21"/>
    <p:sldId id="513" r:id="rId22"/>
    <p:sldId id="514" r:id="rId23"/>
    <p:sldId id="515" r:id="rId24"/>
    <p:sldId id="516" r:id="rId25"/>
    <p:sldId id="517" r:id="rId26"/>
    <p:sldId id="518" r:id="rId27"/>
    <p:sldId id="519" r:id="rId28"/>
    <p:sldId id="520" r:id="rId29"/>
    <p:sldId id="521" r:id="rId30"/>
    <p:sldId id="522" r:id="rId31"/>
    <p:sldId id="523" r:id="rId32"/>
    <p:sldId id="524" r:id="rId33"/>
    <p:sldId id="525" r:id="rId34"/>
    <p:sldId id="526" r:id="rId35"/>
    <p:sldId id="527" r:id="rId36"/>
    <p:sldId id="611" r:id="rId37"/>
    <p:sldId id="61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94684"/>
  </p:normalViewPr>
  <p:slideViewPr>
    <p:cSldViewPr snapToObjects="1">
      <p:cViewPr varScale="1">
        <p:scale>
          <a:sx n="106" d="100"/>
          <a:sy n="106" d="100"/>
        </p:scale>
        <p:origin x="18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5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| is shorthand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572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385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35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21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22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23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24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26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2019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some slides adapted from Ray Mooney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olidFill>
                  <a:srgbClr val="000000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   a | the</a:t>
            </a:r>
            <a:br>
              <a:rPr lang="en-US" sz="2400" dirty="0">
                <a:solidFill>
                  <a:srgbClr val="000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101998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  boy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</a:t>
            </a:r>
            <a:r>
              <a:rPr lang="en-US" sz="2400" dirty="0">
                <a:sym typeface="Symbol" charset="2"/>
              </a:rPr>
              <a:t>a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the</a:t>
            </a:r>
            <a:br>
              <a:rPr lang="en-US" sz="2400" dirty="0">
                <a:solidFill>
                  <a:srgbClr val="008000"/>
                </a:solidFill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4800600" y="3581400"/>
            <a:ext cx="1795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</p:spTree>
    <p:extLst>
      <p:ext uri="{BB962C8B-B14F-4D97-AF65-F5344CB8AC3E}">
        <p14:creationId xmlns:p14="http://schemas.microsoft.com/office/powerpoint/2010/main" val="1906230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VP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V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4495800" y="3581400"/>
            <a:ext cx="1887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VP</a:t>
            </a:r>
          </a:p>
        </p:txBody>
      </p:sp>
    </p:spTree>
    <p:extLst>
      <p:ext uri="{BB962C8B-B14F-4D97-AF65-F5344CB8AC3E}">
        <p14:creationId xmlns:p14="http://schemas.microsoft.com/office/powerpoint/2010/main" val="1080785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N </a:t>
            </a:r>
            <a:r>
              <a:rPr lang="en-US" sz="2400" dirty="0">
                <a:sym typeface="Symbol" charset="2"/>
              </a:rPr>
              <a:t>  boy |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 err="1">
                <a:solidFill>
                  <a:srgbClr val="008000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   a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191000" y="3581400"/>
            <a:ext cx="27098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NP</a:t>
            </a:r>
          </a:p>
        </p:txBody>
      </p:sp>
    </p:spTree>
    <p:extLst>
      <p:ext uri="{BB962C8B-B14F-4D97-AF65-F5344CB8AC3E}">
        <p14:creationId xmlns:p14="http://schemas.microsoft.com/office/powerpoint/2010/main" val="3682048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AdjP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AdjP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Adv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191000" y="3657600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3042257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Derivations in a CFG;</a:t>
            </a:r>
            <a:br>
              <a:rPr lang="en-US"/>
            </a:br>
            <a:r>
              <a:rPr lang="en-US"/>
              <a:t>Order of Derivation Irrelevant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5290898" y="2891492"/>
            <a:ext cx="10991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10800000" flipV="1">
            <a:off x="4724400" y="3414712"/>
            <a:ext cx="1066800" cy="92868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H="1">
            <a:off x="5926931" y="3445668"/>
            <a:ext cx="914400" cy="88106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733800" y="4495800"/>
            <a:ext cx="16919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err="1"/>
              <a:t>DetP</a:t>
            </a:r>
            <a:r>
              <a:rPr lang="en-US" sz="2800" dirty="0"/>
              <a:t> N VP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324600" y="4495800"/>
            <a:ext cx="1437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 NP</a:t>
            </a:r>
          </a:p>
        </p:txBody>
      </p:sp>
      <p:sp>
        <p:nvSpPr>
          <p:cNvPr id="29" name="Down Arrow 28"/>
          <p:cNvSpPr/>
          <p:nvPr/>
        </p:nvSpPr>
        <p:spPr>
          <a:xfrm>
            <a:off x="5334000" y="5247620"/>
            <a:ext cx="1056077" cy="61978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412455" y="6110287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</p:spTree>
    <p:extLst>
      <p:ext uri="{BB962C8B-B14F-4D97-AF65-F5344CB8AC3E}">
        <p14:creationId xmlns:p14="http://schemas.microsoft.com/office/powerpoint/2010/main" val="456102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of CFGs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524000"/>
            <a:ext cx="8475535" cy="17526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/>
              <a:t>String rewriting system: we derive a string 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Derivation history shows constituent tree: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90513" y="4660106"/>
            <a:ext cx="30622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the boy likes a girl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51816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4724400" y="4247357"/>
            <a:ext cx="4572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181600" y="5296694"/>
            <a:ext cx="8334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boy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47244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267200" y="5296694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the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6096000" y="5296694"/>
            <a:ext cx="9699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likes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H="1">
            <a:off x="5105400" y="3496469"/>
            <a:ext cx="1117600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6223000" y="3496469"/>
            <a:ext cx="990600" cy="407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67200" y="4534694"/>
            <a:ext cx="82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4930775" y="3879057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79248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 flipH="1">
            <a:off x="7467600" y="5090319"/>
            <a:ext cx="45720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8001000" y="6134894"/>
            <a:ext cx="742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girl</a:t>
            </a:r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467600" y="5890419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7269163" y="6147594"/>
            <a:ext cx="396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3200"/>
              <a:t>a</a:t>
            </a: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7620000" y="4722019"/>
            <a:ext cx="555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NP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056438" y="5482432"/>
            <a:ext cx="820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DetP</a:t>
            </a:r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5994400" y="3086894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08800" y="3904457"/>
            <a:ext cx="534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VP</a:t>
            </a: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 flipH="1">
            <a:off x="65278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13600" y="4255294"/>
            <a:ext cx="609600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56388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5410200" y="46108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8305800" y="5906294"/>
            <a:ext cx="0" cy="350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449094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N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6324600" y="4687094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V</a:t>
            </a:r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6477000" y="5068094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69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Parsing is the field of NLP interested in automatically determining the syntactic structure of a sentence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Parsing can be thought of as determining what sentences are “valid” English sentences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As a byproduct, we often can get the structure</a:t>
            </a:r>
          </a:p>
        </p:txBody>
      </p:sp>
    </p:spTree>
    <p:extLst>
      <p:ext uri="{BB962C8B-B14F-4D97-AF65-F5344CB8AC3E}">
        <p14:creationId xmlns:p14="http://schemas.microsoft.com/office/powerpoint/2010/main" val="2877081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Given a CFG and a sentence, determine the possible parse </a:t>
            </a:r>
            <a:r>
              <a:rPr lang="en-US" dirty="0" err="1"/>
              <a:t>tree(s</a:t>
            </a:r>
            <a:r>
              <a:rPr lang="en-US" dirty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NP  VP</a:t>
            </a:r>
          </a:p>
          <a:p>
            <a:r>
              <a:rPr lang="en-US" dirty="0"/>
              <a:t>NP -&gt; N</a:t>
            </a:r>
          </a:p>
          <a:p>
            <a:r>
              <a:rPr lang="en-US" dirty="0"/>
              <a:t>NP -&gt; PRP</a:t>
            </a:r>
          </a:p>
          <a:p>
            <a:r>
              <a:rPr lang="en-US" dirty="0"/>
              <a:t>NP -&gt; N PP</a:t>
            </a:r>
          </a:p>
          <a:p>
            <a:r>
              <a:rPr lang="en-US" dirty="0"/>
              <a:t>VP -&gt; V NP</a:t>
            </a:r>
          </a:p>
          <a:p>
            <a:r>
              <a:rPr lang="en-US" dirty="0"/>
              <a:t>VP -&gt; V NP PP</a:t>
            </a:r>
          </a:p>
          <a:p>
            <a:r>
              <a:rPr lang="en-US" dirty="0"/>
              <a:t>PP -&gt; IN N</a:t>
            </a:r>
          </a:p>
          <a:p>
            <a:r>
              <a:rPr lang="en-US" dirty="0"/>
              <a:t>PRP -&gt; I</a:t>
            </a:r>
          </a:p>
          <a:p>
            <a:r>
              <a:rPr lang="en-US" dirty="0"/>
              <a:t>V -&gt; eat</a:t>
            </a:r>
          </a:p>
          <a:p>
            <a:r>
              <a:rPr lang="en-US" dirty="0"/>
              <a:t>N -&gt; sushi</a:t>
            </a:r>
          </a:p>
          <a:p>
            <a:r>
              <a:rPr lang="en-US" dirty="0"/>
              <a:t>N -&gt; tuna</a:t>
            </a:r>
          </a:p>
          <a:p>
            <a:r>
              <a:rPr lang="en-US" dirty="0"/>
              <a:t>IN -&gt; with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778126" y="3810000"/>
            <a:ext cx="5943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parse trees are possible for this sentence?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How did you do it?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What if the grammar is much larger?</a:t>
            </a:r>
          </a:p>
        </p:txBody>
      </p:sp>
    </p:spTree>
    <p:extLst>
      <p:ext uri="{BB962C8B-B14F-4D97-AF65-F5344CB8AC3E}">
        <p14:creationId xmlns:p14="http://schemas.microsoft.com/office/powerpoint/2010/main" val="653155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447800" y="6243935"/>
            <a:ext cx="6130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difference between these parses?</a:t>
            </a:r>
          </a:p>
        </p:txBody>
      </p:sp>
    </p:spTree>
    <p:extLst>
      <p:ext uri="{BB962C8B-B14F-4D97-AF65-F5344CB8AC3E}">
        <p14:creationId xmlns:p14="http://schemas.microsoft.com/office/powerpoint/2010/main" val="53667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3 out: due next Monday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Quiz #1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ambiguity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VP</a:t>
            </a: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 -&gt; NP  VP</a:t>
            </a:r>
          </a:p>
          <a:p>
            <a:r>
              <a:rPr lang="en-US" sz="1400" dirty="0"/>
              <a:t>NP -&gt; PRP</a:t>
            </a:r>
          </a:p>
          <a:p>
            <a:r>
              <a:rPr lang="en-US" sz="1400" dirty="0"/>
              <a:t>NP -&gt; N PP</a:t>
            </a:r>
          </a:p>
          <a:p>
            <a:r>
              <a:rPr lang="en-US" sz="1400" dirty="0"/>
              <a:t>NP -&gt; N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/>
              <a:t>PP -&gt; IN N</a:t>
            </a:r>
          </a:p>
          <a:p>
            <a:r>
              <a:rPr lang="en-US" sz="1400" dirty="0"/>
              <a:t>PRP -&gt; I</a:t>
            </a:r>
          </a:p>
          <a:p>
            <a:r>
              <a:rPr lang="en-US" sz="1400" dirty="0"/>
              <a:t>V -&gt; eat</a:t>
            </a:r>
          </a:p>
          <a:p>
            <a:r>
              <a:rPr lang="en-US" sz="1400" dirty="0"/>
              <a:t>N -&gt; sushi</a:t>
            </a:r>
          </a:p>
          <a:p>
            <a:r>
              <a:rPr lang="en-US" sz="1400" dirty="0"/>
              <a:t>N -&gt; tuna</a:t>
            </a:r>
          </a:p>
          <a:p>
            <a:r>
              <a:rPr lang="en-US" sz="1400" dirty="0"/>
              <a:t>IN -&gt; with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50974" y="6182380"/>
            <a:ext cx="7159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can we decide between these?</a:t>
            </a:r>
          </a:p>
        </p:txBody>
      </p:sp>
    </p:spTree>
    <p:extLst>
      <p:ext uri="{BB962C8B-B14F-4D97-AF65-F5344CB8AC3E}">
        <p14:creationId xmlns:p14="http://schemas.microsoft.com/office/powerpoint/2010/main" val="39613878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PCFG</a:t>
            </a: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1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Probabilities!</a:t>
            </a: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97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Just like </a:t>
            </a:r>
            <a:r>
              <a:rPr lang="en-US" sz="2800" i="1" dirty="0" err="1"/>
              <a:t>n</a:t>
            </a:r>
            <a:r>
              <a:rPr lang="en-US" sz="2800" dirty="0"/>
              <a:t>-gram language modeling, </a:t>
            </a:r>
            <a:r>
              <a:rPr lang="en-US" sz="2800" dirty="0" err="1"/>
              <a:t>PCFGs</a:t>
            </a:r>
            <a:r>
              <a:rPr lang="en-US" sz="2800" dirty="0"/>
              <a:t> break the sentence generation process into smaller steps/probabilities</a:t>
            </a:r>
          </a:p>
          <a:p>
            <a:endParaRPr lang="en-US" sz="2800" dirty="0"/>
          </a:p>
          <a:p>
            <a:r>
              <a:rPr lang="en-US" sz="2800" dirty="0"/>
              <a:t>The probability of a parse is the product of the PCFG rules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721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are the different interpretations here?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>
                <a:solidFill>
                  <a:srgbClr val="FF0000"/>
                </a:solidFill>
              </a:rPr>
              <a:t>Which do you think is more likely?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697515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50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Pick a model</a:t>
            </a:r>
          </a:p>
          <a:p>
            <a:pPr lvl="1"/>
            <a:r>
              <a:rPr lang="en-US" sz="2800" dirty="0"/>
              <a:t>e.g. CFG, PCFG, …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Train (or learn) a model</a:t>
            </a:r>
          </a:p>
          <a:p>
            <a:pPr lvl="1"/>
            <a:r>
              <a:rPr lang="en-US" sz="2800" dirty="0"/>
              <a:t>What CFG/PCFG rules should I use?</a:t>
            </a:r>
          </a:p>
          <a:p>
            <a:pPr lvl="1"/>
            <a:r>
              <a:rPr lang="en-US" sz="2800" dirty="0"/>
              <a:t>Parameters (e.g. PCFG probabilities)?</a:t>
            </a:r>
          </a:p>
          <a:p>
            <a:pPr lvl="1"/>
            <a:r>
              <a:rPr lang="en-US" sz="2800" dirty="0"/>
              <a:t>What kind of data do we have?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Parsing</a:t>
            </a:r>
          </a:p>
          <a:p>
            <a:pPr lvl="1"/>
            <a:r>
              <a:rPr lang="en-US" sz="2800" dirty="0"/>
              <a:t>Determine the parse tree(s) given a sentence</a:t>
            </a:r>
          </a:p>
        </p:txBody>
      </p:sp>
    </p:spTree>
    <p:extLst>
      <p:ext uri="{BB962C8B-B14F-4D97-AF65-F5344CB8AC3E}">
        <p14:creationId xmlns:p14="http://schemas.microsoft.com/office/powerpoint/2010/main" val="34313415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 Training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If we have example parsed sentences, how can we learn a set of </a:t>
            </a:r>
            <a:r>
              <a:rPr lang="en-US" sz="2800" dirty="0" err="1">
                <a:solidFill>
                  <a:srgbClr val="FF0000"/>
                </a:solidFill>
              </a:rPr>
              <a:t>PCFGs</a:t>
            </a:r>
            <a:r>
              <a:rPr lang="en-US" sz="2800" dirty="0">
                <a:solidFill>
                  <a:srgbClr val="FF0000"/>
                </a:solidFill>
              </a:rPr>
              <a:t>?</a:t>
            </a: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12598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Extracting the rules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</a:t>
            </a:r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PP</a:t>
            </a:r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NP</a:t>
            </a:r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VP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 eat sushi with tuna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CFG rules occur in this tree?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2667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PP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IN N</a:t>
            </a:r>
          </a:p>
          <a:p>
            <a:r>
              <a:rPr lang="en-US" sz="2000" dirty="0">
                <a:solidFill>
                  <a:srgbClr val="0000FF"/>
                </a:solidFill>
              </a:rPr>
              <a:t>IN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with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 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tuna</a:t>
            </a:r>
          </a:p>
        </p:txBody>
      </p:sp>
    </p:spTree>
    <p:extLst>
      <p:ext uri="{BB962C8B-B14F-4D97-AF65-F5344CB8AC3E}">
        <p14:creationId xmlns:p14="http://schemas.microsoft.com/office/powerpoint/2010/main" val="808596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83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can extract the rules from the trees</a:t>
            </a:r>
          </a:p>
        </p:txBody>
      </p:sp>
      <p:sp>
        <p:nvSpPr>
          <p:cNvPr id="2" name="Rectangle 1"/>
          <p:cNvSpPr/>
          <p:nvPr/>
        </p:nvSpPr>
        <p:spPr>
          <a:xfrm>
            <a:off x="5029200" y="2430336"/>
            <a:ext cx="31790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NP  VP       1.0     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V  NP         0.7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VP  PP        0.3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PP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NP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P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with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1.0</a:t>
            </a:r>
          </a:p>
          <a:p>
            <a:pPr lvl="0" defTabSz="91440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</a:pP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V     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</a:t>
            </a:r>
            <a:r>
              <a:rPr lang="en-US" altLang="ko-KR" i="1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saw</a:t>
            </a:r>
            <a:r>
              <a:rPr lang="en-US" altLang="ko-KR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</a:rPr>
              <a:t>            1.0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81815" y="5410200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do we go from the extracted CFG rules to PCFG rules?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2286000"/>
            <a:ext cx="2133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sz="2000" dirty="0">
                <a:solidFill>
                  <a:srgbClr val="0000FF"/>
                </a:solidFill>
              </a:rPr>
              <a:t> 	NP VP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PRP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PRP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000" dirty="0">
                <a:solidFill>
                  <a:srgbClr val="0000FF"/>
                </a:solidFill>
                <a:sym typeface="Symbol" charset="2"/>
              </a:rPr>
              <a:t>	</a:t>
            </a:r>
            <a:r>
              <a:rPr lang="en-US" sz="2000" dirty="0">
                <a:solidFill>
                  <a:srgbClr val="0000FF"/>
                </a:solidFill>
              </a:rPr>
              <a:t>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V NP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V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eat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NP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N PP</a:t>
            </a:r>
          </a:p>
          <a:p>
            <a:r>
              <a:rPr lang="en-US" sz="2000" dirty="0">
                <a:solidFill>
                  <a:srgbClr val="0000FF"/>
                </a:solidFill>
              </a:rPr>
              <a:t>N	</a:t>
            </a:r>
            <a:r>
              <a:rPr lang="en-US" altLang="ko-KR" sz="20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000" dirty="0">
                <a:solidFill>
                  <a:srgbClr val="0000FF"/>
                </a:solidFill>
              </a:rPr>
              <a:t>sushi</a:t>
            </a:r>
          </a:p>
          <a:p>
            <a:r>
              <a:rPr lang="en-US" sz="2000" dirty="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276600" y="2743200"/>
            <a:ext cx="1219200" cy="12954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326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295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Extract the rules from the trees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Calculate the probabilities using MLE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379239"/>
              </p:ext>
            </p:extLst>
          </p:nvPr>
        </p:nvGraphicFramePr>
        <p:xfrm>
          <a:off x="1066800" y="4495800"/>
          <a:ext cx="59944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name="Equation" r:id="rId4" imgW="2997200" imgH="584200" progId="Equation.3">
                  <p:embed/>
                </p:oleObj>
              </mc:Choice>
              <mc:Fallback>
                <p:oleObj name="Equation" r:id="rId4" imgW="2997200" imgH="584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95800"/>
                        <a:ext cx="59944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9685064"/>
              </p:ext>
            </p:extLst>
          </p:nvPr>
        </p:nvGraphicFramePr>
        <p:xfrm>
          <a:off x="1784350" y="3200400"/>
          <a:ext cx="11112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Equation" r:id="rId6" imgW="444500" imgH="203200" progId="Equation.3">
                  <p:embed/>
                </p:oleObj>
              </mc:Choice>
              <mc:Fallback>
                <p:oleObj name="Equation" r:id="rId6" imgW="444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84350" y="3200400"/>
                        <a:ext cx="11112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082820"/>
              </p:ext>
            </p:extLst>
          </p:nvPr>
        </p:nvGraphicFramePr>
        <p:xfrm>
          <a:off x="4077397" y="3200400"/>
          <a:ext cx="2063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Equation" r:id="rId8" imgW="825500" imgH="203200" progId="Equation.3">
                  <p:embed/>
                </p:oleObj>
              </mc:Choice>
              <mc:Fallback>
                <p:oleObj name="Equation" r:id="rId8" imgW="8255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7397" y="3200400"/>
                        <a:ext cx="2063750" cy="50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ight Arrow 2"/>
          <p:cNvSpPr/>
          <p:nvPr/>
        </p:nvSpPr>
        <p:spPr>
          <a:xfrm>
            <a:off x="3200400" y="3200400"/>
            <a:ext cx="762000" cy="508000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4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free grammar</a:t>
            </a:r>
          </a:p>
        </p:txBody>
      </p:sp>
      <p:sp>
        <p:nvSpPr>
          <p:cNvPr id="4" name="Rectangle 3"/>
          <p:cNvSpPr/>
          <p:nvPr/>
        </p:nvSpPr>
        <p:spPr>
          <a:xfrm>
            <a:off x="2971800" y="2971800"/>
            <a:ext cx="1831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S </a:t>
            </a:r>
            <a:r>
              <a:rPr lang="en-US" sz="2800" dirty="0" err="1">
                <a:sym typeface="Symbol" charset="2"/>
              </a:rPr>
              <a:t></a:t>
            </a:r>
            <a:r>
              <a:rPr lang="en-US" sz="2800" dirty="0">
                <a:sym typeface="Symbol" charset="2"/>
              </a:rPr>
              <a:t> NP VP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left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(single symbol)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62400" y="3846493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right hand side</a:t>
            </a:r>
          </a:p>
          <a:p>
            <a:r>
              <a:rPr lang="en-US" sz="2800" dirty="0">
                <a:solidFill>
                  <a:srgbClr val="000090"/>
                </a:solidFill>
              </a:rPr>
              <a:t>(one or more symbols)</a:t>
            </a:r>
          </a:p>
        </p:txBody>
      </p:sp>
    </p:spTree>
    <p:extLst>
      <p:ext uri="{BB962C8B-B14F-4D97-AF65-F5344CB8AC3E}">
        <p14:creationId xmlns:p14="http://schemas.microsoft.com/office/powerpoint/2010/main" val="123280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PCFG Probabilities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2339876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</a:t>
            </a:r>
            <a:r>
              <a:rPr lang="en-US" altLang="ko-KR" sz="2400" dirty="0">
                <a:solidFill>
                  <a:srgbClr val="0000FF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	</a:t>
            </a:r>
            <a:r>
              <a:rPr lang="en-US" sz="2400" dirty="0"/>
              <a:t>NP VP		10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 V NP		3</a:t>
            </a:r>
          </a:p>
          <a:p>
            <a:r>
              <a:rPr lang="en-US" sz="2400" dirty="0"/>
              <a:t>S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VP PP		2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			7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N PP		3</a:t>
            </a:r>
          </a:p>
          <a:p>
            <a:r>
              <a:rPr lang="en-US" sz="2400" dirty="0"/>
              <a:t>NP	</a:t>
            </a:r>
            <a:r>
              <a:rPr lang="en-US" altLang="ko-KR" sz="2400" dirty="0">
                <a:latin typeface="Lucida Sans" charset="0"/>
                <a:ea typeface="굴림" charset="-127"/>
                <a:cs typeface="굴림" charset="-127"/>
                <a:sym typeface="Symbol" charset="2"/>
              </a:rPr>
              <a:t>	</a:t>
            </a:r>
            <a:r>
              <a:rPr lang="en-US" sz="2400" dirty="0"/>
              <a:t>DT N		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68952" y="3254276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P( S </a:t>
            </a:r>
            <a:r>
              <a:rPr lang="en-US" altLang="ko-KR" sz="2800" dirty="0">
                <a:solidFill>
                  <a:srgbClr val="FF0000"/>
                </a:solidFill>
                <a:latin typeface="Lucida Sans" charset="0"/>
                <a:ea typeface="굴림" charset="-127"/>
                <a:cs typeface="굴림" charset="-127"/>
                <a:sym typeface="Symbol" charset="2"/>
              </a:rPr>
              <a:t> </a:t>
            </a:r>
            <a:r>
              <a:rPr lang="en-US" sz="2800" dirty="0">
                <a:solidFill>
                  <a:srgbClr val="FF0000"/>
                </a:solidFill>
              </a:rPr>
              <a:t>V NP) = 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0800" y="1937266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90"/>
                </a:solidFill>
              </a:rPr>
              <a:t>Occurrences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41193" y="5105400"/>
            <a:ext cx="8235502" cy="999530"/>
            <a:chOff x="241193" y="5105400"/>
            <a:chExt cx="8235502" cy="999530"/>
          </a:xfrm>
        </p:grpSpPr>
        <p:sp>
          <p:nvSpPr>
            <p:cNvPr id="9" name="TextBox 8"/>
            <p:cNvSpPr txBox="1"/>
            <p:nvPr/>
          </p:nvSpPr>
          <p:spPr>
            <a:xfrm>
              <a:off x="241193" y="5424845"/>
              <a:ext cx="63215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 = P( 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 | S) = 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44841" y="5105400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count(S </a:t>
              </a:r>
              <a:r>
                <a:rPr lang="en-US" altLang="ko-KR" sz="2400" dirty="0">
                  <a:solidFill>
                    <a:srgbClr val="0000FF"/>
                  </a:solidFill>
                  <a:latin typeface="Lucida Sans" charset="0"/>
                  <a:ea typeface="굴림" charset="-127"/>
                  <a:cs typeface="굴림" charset="-127"/>
                  <a:sym typeface="Symbol" charset="2"/>
                </a:rPr>
                <a:t></a:t>
              </a:r>
              <a:r>
                <a:rPr lang="en-US" sz="2400" dirty="0">
                  <a:solidFill>
                    <a:srgbClr val="0000FF"/>
                  </a:solidFill>
                </a:rPr>
                <a:t> V NP)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02041" y="5643265"/>
              <a:ext cx="2968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solidFill>
                    <a:srgbClr val="0000FF"/>
                  </a:solidFill>
                </a:rPr>
                <a:t>count(S</a:t>
              </a:r>
              <a:r>
                <a:rPr lang="en-US" sz="2400" dirty="0">
                  <a:solidFill>
                    <a:srgbClr val="0000FF"/>
                  </a:solidFill>
                </a:rPr>
                <a:t>)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5041793" y="5643265"/>
              <a:ext cx="2130552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850835" y="5643265"/>
              <a:ext cx="625860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927035" y="5177135"/>
              <a:ext cx="5311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850835" y="5638800"/>
              <a:ext cx="531165" cy="46166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15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06249" y="5410200"/>
              <a:ext cx="38995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0000FF"/>
                  </a:solidFill>
                </a:rPr>
                <a:t>=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076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657600"/>
            <a:ext cx="7467600" cy="5334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0000"/>
                </a:solidFill>
                <a:sym typeface="Symbol" charset="2"/>
              </a:rPr>
              <a:t>What does it mean for two grammars to be equal?</a:t>
            </a:r>
          </a:p>
        </p:txBody>
      </p:sp>
    </p:spTree>
    <p:extLst>
      <p:ext uri="{BB962C8B-B14F-4D97-AF65-F5344CB8AC3E}">
        <p14:creationId xmlns:p14="http://schemas.microsoft.com/office/powerpoint/2010/main" val="27928864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Grammar Equivalence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772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Weak equivalence</a:t>
            </a:r>
            <a:r>
              <a:rPr lang="en-US" sz="2800" dirty="0"/>
              <a:t>: grammars generate the same set of strings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1: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N  </a:t>
            </a:r>
            <a:r>
              <a:rPr lang="en-US" sz="2400" dirty="0">
                <a:sym typeface="Symbol" charset="2"/>
              </a:rPr>
              <a:t>and  </a:t>
            </a:r>
            <a:r>
              <a:rPr lang="en-US" sz="2400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   a | the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FF6600"/>
                </a:solidFill>
              </a:rPr>
              <a:t>Strong equivalence</a:t>
            </a:r>
            <a:r>
              <a:rPr lang="en-US" sz="2800" dirty="0"/>
              <a:t>: grammars have the same set of derivation trees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With </a:t>
            </a:r>
            <a:r>
              <a:rPr lang="en-US" sz="2400" dirty="0" err="1"/>
              <a:t>CFGs</a:t>
            </a:r>
            <a:r>
              <a:rPr lang="en-US" sz="2400" dirty="0"/>
              <a:t>, possible only with useless rules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ym typeface="Symbol" charset="2"/>
              </a:rPr>
              <a:t>Grammar 2: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endParaRPr lang="en-US" sz="2400" dirty="0">
              <a:solidFill>
                <a:srgbClr val="0000FF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Grammar 3: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NP  a N | the N</a:t>
            </a:r>
            <a:r>
              <a:rPr lang="en-US" sz="2400" dirty="0">
                <a:sym typeface="Symbol" charset="2"/>
              </a:rPr>
              <a:t>, </a:t>
            </a:r>
            <a:r>
              <a:rPr lang="en-US" sz="2400" dirty="0" err="1">
                <a:solidFill>
                  <a:srgbClr val="0000FF"/>
                </a:solidFill>
              </a:rPr>
              <a:t>DetP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  <a:sym typeface="Symbol" charset="2"/>
              </a:rPr>
              <a:t> many</a:t>
            </a:r>
          </a:p>
        </p:txBody>
      </p:sp>
    </p:spTree>
    <p:extLst>
      <p:ext uri="{BB962C8B-B14F-4D97-AF65-F5344CB8AC3E}">
        <p14:creationId xmlns:p14="http://schemas.microsoft.com/office/powerpoint/2010/main" val="4056239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 Normal Forms</a:t>
            </a:r>
            <a:endParaRPr lang="en-US" dirty="0">
              <a:sym typeface="Symbol" charset="2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6482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There are weakly equivalent </a:t>
            </a:r>
            <a:r>
              <a:rPr lang="en-US" dirty="0">
                <a:solidFill>
                  <a:srgbClr val="FF6600"/>
                </a:solidFill>
                <a:sym typeface="Symbol" charset="2"/>
              </a:rPr>
              <a:t>normal forms </a:t>
            </a:r>
            <a:r>
              <a:rPr lang="en-US" dirty="0">
                <a:sym typeface="Symbol" charset="2"/>
              </a:rPr>
              <a:t>(Chomsky Normal Form, </a:t>
            </a:r>
            <a:r>
              <a:rPr lang="en-US" dirty="0" err="1">
                <a:sym typeface="Symbol" charset="2"/>
              </a:rPr>
              <a:t>Greibach</a:t>
            </a:r>
            <a:r>
              <a:rPr lang="en-US" dirty="0">
                <a:sym typeface="Symbol" charset="2"/>
              </a:rPr>
              <a:t> Normal Form)</a:t>
            </a:r>
          </a:p>
          <a:p>
            <a:pPr eaLnBrk="1" hangingPunct="1"/>
            <a:endParaRPr lang="en-US" sz="3200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sz="3200" dirty="0"/>
              <a:t>A CFG is in Chomsky Normal Form (CNF) if all productions are of one of two forms: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 B C</a:t>
            </a:r>
            <a:r>
              <a:rPr lang="en-US" dirty="0">
                <a:sym typeface="Symbol" charset="2"/>
              </a:rPr>
              <a:t>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B</a:t>
            </a:r>
            <a:r>
              <a:rPr lang="en-US" dirty="0">
                <a:sym typeface="Symbol" charset="2"/>
              </a:rPr>
              <a:t>,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C</a:t>
            </a:r>
            <a:r>
              <a:rPr lang="en-US" dirty="0">
                <a:sym typeface="Symbol" charset="2"/>
              </a:rPr>
              <a:t> </a:t>
            </a:r>
            <a:r>
              <a:rPr lang="en-US" dirty="0" err="1">
                <a:sym typeface="Symbol" charset="2"/>
              </a:rPr>
              <a:t>nonterminals</a:t>
            </a:r>
            <a:endParaRPr lang="en-US" dirty="0">
              <a:sym typeface="Symbol" charset="2"/>
            </a:endParaRPr>
          </a:p>
          <a:p>
            <a:pPr lvl="1"/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dirty="0" err="1">
                <a:solidFill>
                  <a:srgbClr val="0000FF"/>
                </a:solidFill>
                <a:sym typeface="Symbol" charset="2"/>
              </a:rPr>
              <a:t>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, with </a:t>
            </a:r>
            <a:r>
              <a:rPr lang="en-US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</a:t>
            </a:r>
            <a:r>
              <a:rPr lang="en-US" dirty="0" err="1">
                <a:sym typeface="Symbol" charset="2"/>
              </a:rPr>
              <a:t>nonterminal</a:t>
            </a:r>
            <a:r>
              <a:rPr lang="en-US" dirty="0">
                <a:sym typeface="Symbol" charset="2"/>
              </a:rPr>
              <a:t> and </a:t>
            </a:r>
            <a:r>
              <a:rPr lang="en-US" i="1" dirty="0">
                <a:solidFill>
                  <a:srgbClr val="0000FF"/>
                </a:solidFill>
                <a:sym typeface="Symbol" charset="2"/>
              </a:rPr>
              <a:t>a</a:t>
            </a:r>
            <a:r>
              <a:rPr lang="en-US" dirty="0">
                <a:sym typeface="Symbol" charset="2"/>
              </a:rPr>
              <a:t> a terminal</a:t>
            </a:r>
          </a:p>
          <a:p>
            <a:endParaRPr lang="en-US" sz="3500" dirty="0">
              <a:sym typeface="Symbol" charset="2"/>
            </a:endParaRPr>
          </a:p>
          <a:p>
            <a:pPr marL="0" indent="0">
              <a:buNone/>
            </a:pPr>
            <a:r>
              <a:rPr lang="en-US" sz="3500" i="1" dirty="0">
                <a:solidFill>
                  <a:srgbClr val="008000"/>
                </a:solidFill>
                <a:sym typeface="Symbol" charset="2"/>
              </a:rPr>
              <a:t>Every CFG has a weakly equivalent CFG in CNF</a:t>
            </a:r>
          </a:p>
          <a:p>
            <a:pPr eaLnBrk="1" hangingPunct="1"/>
            <a:endParaRPr lang="en-US" dirty="0">
              <a:sym typeface="Symbol" charset="2"/>
            </a:endParaRPr>
          </a:p>
          <a:p>
            <a:pPr eaLnBrk="1" hangingPunct="1"/>
            <a:endParaRPr lang="en-US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854917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CNF Grammar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 -&gt; VP</a:t>
            </a:r>
          </a:p>
          <a:p>
            <a:r>
              <a:rPr lang="en-US" dirty="0"/>
              <a:t>VP -&gt; VB NP</a:t>
            </a:r>
          </a:p>
          <a:p>
            <a:r>
              <a:rPr lang="en-US" dirty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/>
              <a:t>NP -&gt; DT NN </a:t>
            </a:r>
          </a:p>
          <a:p>
            <a:r>
              <a:rPr lang="en-US" dirty="0"/>
              <a:t>NP -&gt; NN</a:t>
            </a:r>
          </a:p>
          <a:p>
            <a:r>
              <a:rPr lang="en-US" dirty="0"/>
              <a:t>NP -&gt; NP PP</a:t>
            </a:r>
          </a:p>
          <a:p>
            <a:r>
              <a:rPr lang="en-US" dirty="0"/>
              <a:t>PP -&gt; IN NP</a:t>
            </a:r>
          </a:p>
          <a:p>
            <a:r>
              <a:rPr lang="en-US" dirty="0"/>
              <a:t>DT -&gt; the</a:t>
            </a:r>
          </a:p>
          <a:p>
            <a:r>
              <a:rPr lang="en-US" dirty="0"/>
              <a:t>IN -&gt; with</a:t>
            </a:r>
          </a:p>
          <a:p>
            <a:r>
              <a:rPr lang="en-US" dirty="0"/>
              <a:t>VB -&gt; film</a:t>
            </a:r>
          </a:p>
          <a:p>
            <a:r>
              <a:rPr lang="en-US" dirty="0"/>
              <a:t>VB -&gt; trust</a:t>
            </a:r>
          </a:p>
          <a:p>
            <a:r>
              <a:rPr lang="en-US" dirty="0"/>
              <a:t>NN -&gt; man</a:t>
            </a:r>
          </a:p>
          <a:p>
            <a:r>
              <a:rPr lang="en-US" dirty="0"/>
              <a:t>NN -&gt; film</a:t>
            </a:r>
          </a:p>
          <a:p>
            <a:r>
              <a:rPr lang="en-US" dirty="0"/>
              <a:t>NN -&gt; trust</a:t>
            </a:r>
          </a:p>
        </p:txBody>
      </p:sp>
    </p:spTree>
    <p:extLst>
      <p:ext uri="{BB962C8B-B14F-4D97-AF65-F5344CB8AC3E}">
        <p14:creationId xmlns:p14="http://schemas.microsoft.com/office/powerpoint/2010/main" val="328507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191000" y="1524000"/>
            <a:ext cx="4724400" cy="5314950"/>
            <a:chOff x="4191000" y="1524000"/>
            <a:chExt cx="4724400" cy="5314950"/>
          </a:xfrm>
        </p:grpSpPr>
        <p:sp>
          <p:nvSpPr>
            <p:cNvPr id="26630" name="Text Box 4"/>
            <p:cNvSpPr txBox="1">
              <a:spLocks noChangeArrowheads="1"/>
            </p:cNvSpPr>
            <p:nvPr/>
          </p:nvSpPr>
          <p:spPr bwMode="auto">
            <a:xfrm>
              <a:off x="4191000" y="1524000"/>
              <a:ext cx="3998913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</a:rPr>
                <a:t>S 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→ NP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S → X1 VP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X1 → Aux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          </a:t>
              </a:r>
              <a:r>
                <a:rPr lang="en-US" b="1" dirty="0">
                  <a:latin typeface="Times New Roman" charset="0"/>
                </a:rPr>
                <a:t>0.01     0.004    0.006</a:t>
              </a:r>
              <a:endParaRPr lang="en-US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S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 I   |  he  |  she |  me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0.1   0.02  0.02    0.06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Houston | NWA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0.16           .04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NP → </a:t>
              </a:r>
              <a:r>
                <a:rPr lang="en-US" b="1" dirty="0" err="1">
                  <a:latin typeface="Times New Roman" charset="0"/>
                  <a:ea typeface="Times New Roman" charset="0"/>
                  <a:cs typeface="Times New Roman" charset="0"/>
                </a:rPr>
                <a:t>Det</a:t>
              </a: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Nominal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book | flight | meal | money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         0.03    0.15   0.06     0.06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Noun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Nominal → Nominal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book | include | prefer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             0.1      0.04        0.06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Verb NP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VP → VP PP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Times New Roman" charset="0"/>
                  <a:ea typeface="Times New Roman" charset="0"/>
                  <a:cs typeface="Times New Roman" charset="0"/>
                </a:rPr>
                <a:t>PP → Prep NP</a:t>
              </a:r>
            </a:p>
          </p:txBody>
        </p:sp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8077200" y="1546225"/>
              <a:ext cx="838200" cy="52927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dirty="0">
                  <a:ea typeface="Times New Roman" charset="0"/>
                  <a:cs typeface="Times New Roman" charset="0"/>
                </a:rPr>
                <a:t>0.8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0.1</a:t>
              </a:r>
            </a:p>
            <a:p>
              <a:pPr>
                <a:lnSpc>
                  <a:spcPct val="90000"/>
                </a:lnSpc>
              </a:pPr>
              <a:r>
                <a:rPr lang="en-US" dirty="0">
                  <a:solidFill>
                    <a:srgbClr val="FF0000"/>
                  </a:solidFill>
                </a:rPr>
                <a:t>1.0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0.05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0.03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0.6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0.2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endParaRPr lang="en-US" dirty="0"/>
            </a:p>
            <a:p>
              <a:pPr>
                <a:lnSpc>
                  <a:spcPct val="90000"/>
                </a:lnSpc>
              </a:pPr>
              <a:r>
                <a:rPr lang="en-US" dirty="0"/>
                <a:t>0.5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0.3</a:t>
              </a:r>
            </a:p>
            <a:p>
              <a:pPr>
                <a:lnSpc>
                  <a:spcPct val="90000"/>
                </a:lnSpc>
              </a:pPr>
              <a:r>
                <a:rPr lang="en-US" dirty="0"/>
                <a:t>1.0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34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648" y="1676400"/>
            <a:ext cx="5918200" cy="42164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09800" y="1905000"/>
            <a:ext cx="1066800" cy="7620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200" y="134601"/>
            <a:ext cx="964870" cy="10845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38200" y="59436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capitol of this state?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78552" y="5939135"/>
            <a:ext cx="419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Helena (Montana)</a:t>
            </a:r>
          </a:p>
        </p:txBody>
      </p:sp>
    </p:spTree>
    <p:extLst>
      <p:ext uri="{BB962C8B-B14F-4D97-AF65-F5344CB8AC3E}">
        <p14:creationId xmlns:p14="http://schemas.microsoft.com/office/powerpoint/2010/main" val="1806622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Grammar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6397752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Can we determine if a sentence is grammatical?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Given a sentence, can we determine the syntactic structure?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Can we determine how likely a sentence is to be grammatical? to be an English sentence?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solidFill>
                  <a:srgbClr val="0000FF"/>
                </a:solidFill>
              </a:rPr>
              <a:t>Can we generate candidate, grammatical sentences?</a:t>
            </a:r>
          </a:p>
        </p:txBody>
      </p:sp>
      <p:sp>
        <p:nvSpPr>
          <p:cNvPr id="4" name="Right Brace 3"/>
          <p:cNvSpPr/>
          <p:nvPr/>
        </p:nvSpPr>
        <p:spPr>
          <a:xfrm>
            <a:off x="6019800" y="1752600"/>
            <a:ext cx="606552" cy="35052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46784" y="3102114"/>
            <a:ext cx="12261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Next time:</a:t>
            </a:r>
          </a:p>
          <a:p>
            <a:r>
              <a:rPr lang="en-US" sz="2000" dirty="0">
                <a:solidFill>
                  <a:srgbClr val="0000FF"/>
                </a:solidFill>
              </a:rPr>
              <a:t>parsing</a:t>
            </a:r>
          </a:p>
        </p:txBody>
      </p:sp>
    </p:spTree>
    <p:extLst>
      <p:ext uri="{BB962C8B-B14F-4D97-AF65-F5344CB8AC3E}">
        <p14:creationId xmlns:p14="http://schemas.microsoft.com/office/powerpoint/2010/main" val="171471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Formally…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dirty="0"/>
              <a:t>G = (NT, T, P, S)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NT: finite set of nonterminal symbols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T: finite set of terminal symbols, NT and T are disjoint</a:t>
            </a:r>
          </a:p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/>
              <a:t>P: finite set of productions of the form</a:t>
            </a:r>
          </a:p>
          <a:p>
            <a:pPr lvl="1" eaLnBrk="1" hangingPunct="1">
              <a:buFontTx/>
              <a:buNone/>
            </a:pPr>
            <a:r>
              <a:rPr lang="en-US" dirty="0"/>
              <a:t>A </a:t>
            </a:r>
            <a:r>
              <a:rPr lang="en-US" dirty="0">
                <a:sym typeface="Symbol" charset="2"/>
              </a:rPr>
              <a:t> ,  </a:t>
            </a:r>
            <a:r>
              <a:rPr lang="en-US" dirty="0"/>
              <a:t>A</a:t>
            </a:r>
            <a:r>
              <a:rPr lang="en-US" dirty="0">
                <a:sym typeface="Symbol" charset="2"/>
              </a:rPr>
              <a:t>  NT and   (T  NT)*</a:t>
            </a:r>
          </a:p>
          <a:p>
            <a:pPr marL="0" indent="0" eaLnBrk="1" hangingPunct="1">
              <a:buNone/>
            </a:pPr>
            <a:endParaRPr lang="en-US" dirty="0">
              <a:sym typeface="Symbol" charset="2"/>
            </a:endParaRPr>
          </a:p>
          <a:p>
            <a:pPr marL="0" indent="0" eaLnBrk="1" hangingPunct="1">
              <a:buNone/>
            </a:pPr>
            <a:r>
              <a:rPr lang="en-US" dirty="0">
                <a:sym typeface="Symbol" charset="2"/>
              </a:rPr>
              <a:t>S  NT: start symbol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0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CFG: Example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7772400" cy="46482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Many possible </a:t>
            </a:r>
            <a:r>
              <a:rPr lang="en-US" sz="2800" dirty="0" err="1"/>
              <a:t>CFGs</a:t>
            </a:r>
            <a:r>
              <a:rPr lang="en-US" sz="2800" dirty="0"/>
              <a:t> for English, here is an example (fragment):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/>
              <a:t>S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NP VP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VP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 NP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Adv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N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boy | girl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sees | likes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big | small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>
                <a:sym typeface="Symbol" charset="2"/>
              </a:rPr>
              <a:t>Adv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very </a:t>
            </a:r>
          </a:p>
          <a:p>
            <a:pPr marL="365760" lvl="1" indent="0" eaLnBrk="1" hangingPunct="1">
              <a:lnSpc>
                <a:spcPct val="140000"/>
              </a:lnSpc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</a:t>
            </a:r>
            <a:r>
              <a:rPr lang="en-US" sz="2400" dirty="0">
                <a:sym typeface="Symbol" charset="2"/>
              </a:rPr>
              <a:t>  a | the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>
              <a:sym typeface="Symbol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977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5561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070217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8000"/>
                </a:solidFill>
              </a:rPr>
              <a:t>S </a:t>
            </a:r>
            <a:r>
              <a:rPr lang="en-US" sz="2400" b="1" dirty="0">
                <a:solidFill>
                  <a:srgbClr val="008000"/>
                </a:solidFill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 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791200" y="3505200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752995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VP   V NP</a:t>
            </a:r>
          </a:p>
          <a:p>
            <a:pPr marL="533400" indent="-533400">
              <a:lnSpc>
                <a:spcPct val="90000"/>
              </a:lnSpc>
              <a:buNone/>
            </a:pPr>
            <a:r>
              <a:rPr lang="en-US" sz="2400" dirty="0">
                <a:sym typeface="Symbol" charset="2"/>
              </a:rPr>
              <a:t>NP 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N</a:t>
            </a:r>
            <a:r>
              <a:rPr lang="en-US" sz="2400" dirty="0">
                <a:solidFill>
                  <a:srgbClr val="008000"/>
                </a:solidFill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| </a:t>
            </a: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9395" y="4887398"/>
            <a:ext cx="27148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can we do?</a:t>
            </a:r>
          </a:p>
        </p:txBody>
      </p:sp>
    </p:spTree>
    <p:extLst>
      <p:ext uri="{BB962C8B-B14F-4D97-AF65-F5344CB8AC3E}">
        <p14:creationId xmlns:p14="http://schemas.microsoft.com/office/powerpoint/2010/main" val="3198708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Derivations in a CFG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895600"/>
            <a:ext cx="3962400" cy="3733800"/>
          </a:xfrm>
        </p:spPr>
        <p:txBody>
          <a:bodyPr>
            <a:normAutofit fontScale="92500" lnSpcReduction="2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S </a:t>
            </a:r>
            <a:r>
              <a:rPr lang="en-US" sz="2400" dirty="0">
                <a:sym typeface="Symbol" charset="2"/>
              </a:rPr>
              <a:t> NP VP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VP   V NP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NP 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N | </a:t>
            </a:r>
            <a:r>
              <a:rPr lang="en-US" sz="2400" b="1" dirty="0" err="1">
                <a:solidFill>
                  <a:srgbClr val="0000FF"/>
                </a:solidFill>
                <a:sym typeface="Symbol" charset="2"/>
              </a:rPr>
              <a:t>DetP</a:t>
            </a:r>
            <a:r>
              <a:rPr lang="en-US" sz="2400" b="1" dirty="0">
                <a:solidFill>
                  <a:srgbClr val="0000FF"/>
                </a:solidFill>
                <a:sym typeface="Symbol" charset="2"/>
              </a:rPr>
              <a:t> AdjP N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AdjP</a:t>
            </a:r>
            <a:r>
              <a:rPr lang="en-US" sz="2400" dirty="0">
                <a:sym typeface="Symbol" charset="2"/>
              </a:rPr>
              <a:t>   </a:t>
            </a: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| </a:t>
            </a: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</a:t>
            </a:r>
            <a:r>
              <a:rPr lang="en-US" sz="2400" dirty="0" err="1">
                <a:sym typeface="Symbol" charset="2"/>
              </a:rPr>
              <a:t>AdjP</a:t>
            </a:r>
            <a:endParaRPr lang="en-US" sz="2400" dirty="0">
              <a:sym typeface="Symbol" charset="2"/>
            </a:endParaRP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N   boy | girl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sym typeface="Symbol" charset="2"/>
              </a:rPr>
              <a:t>V   sees | likes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Adj</a:t>
            </a:r>
            <a:r>
              <a:rPr lang="en-US" sz="2400" dirty="0">
                <a:sym typeface="Symbol" charset="2"/>
              </a:rPr>
              <a:t>   big | small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Adv</a:t>
            </a:r>
            <a:r>
              <a:rPr lang="en-US" sz="2400" dirty="0">
                <a:sym typeface="Symbol" charset="2"/>
              </a:rPr>
              <a:t>   very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en-US" sz="2400" dirty="0" err="1">
                <a:sym typeface="Symbol" charset="2"/>
              </a:rPr>
              <a:t>DetP</a:t>
            </a:r>
            <a:r>
              <a:rPr lang="en-US" sz="2400" dirty="0">
                <a:sym typeface="Symbol" charset="2"/>
              </a:rPr>
              <a:t>   a | the</a:t>
            </a:r>
            <a:br>
              <a:rPr lang="en-US" sz="2400" dirty="0">
                <a:sym typeface="Symbol" charset="2"/>
              </a:rPr>
            </a:br>
            <a:br>
              <a:rPr lang="en-US" sz="2800" dirty="0">
                <a:sym typeface="Symbol" charset="2"/>
              </a:rPr>
            </a:br>
            <a:endParaRPr lang="en-US" sz="2800" dirty="0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111750" y="3519487"/>
            <a:ext cx="113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/>
              <a:t>NP VP</a:t>
            </a:r>
          </a:p>
        </p:txBody>
      </p:sp>
    </p:spTree>
    <p:extLst>
      <p:ext uri="{BB962C8B-B14F-4D97-AF65-F5344CB8AC3E}">
        <p14:creationId xmlns:p14="http://schemas.microsoft.com/office/powerpoint/2010/main" val="904280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6002</TotalTime>
  <Words>2012</Words>
  <Application>Microsoft Macintosh PowerPoint</Application>
  <PresentationFormat>On-screen Show (4:3)</PresentationFormat>
  <Paragraphs>561</Paragraphs>
  <Slides>37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굴림</vt:lpstr>
      <vt:lpstr>Calibri</vt:lpstr>
      <vt:lpstr>HY얕은샘물M</vt:lpstr>
      <vt:lpstr>Lucida Sans</vt:lpstr>
      <vt:lpstr>Symbol</vt:lpstr>
      <vt:lpstr>Times</vt:lpstr>
      <vt:lpstr>Times New Roman</vt:lpstr>
      <vt:lpstr>Tw Cen MT</vt:lpstr>
      <vt:lpstr>Wingdings</vt:lpstr>
      <vt:lpstr>Wingdings 2</vt:lpstr>
      <vt:lpstr>Median</vt:lpstr>
      <vt:lpstr>Equation</vt:lpstr>
      <vt:lpstr>Grammars</vt:lpstr>
      <vt:lpstr>Admin</vt:lpstr>
      <vt:lpstr>Context free grammar</vt:lpstr>
      <vt:lpstr>Formally…</vt:lpstr>
      <vt:lpstr>CFG: Example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</vt:lpstr>
      <vt:lpstr>Derivations in a CFG; Order of Derivation Irrelevant</vt:lpstr>
      <vt:lpstr>Derivations of CFGs</vt:lpstr>
      <vt:lpstr>Parsing</vt:lpstr>
      <vt:lpstr>Parsing</vt:lpstr>
      <vt:lpstr>Parsing</vt:lpstr>
      <vt:lpstr>Parsing ambiguity</vt:lpstr>
      <vt:lpstr>A Simple PCFG</vt:lpstr>
      <vt:lpstr>PowerPoint Presentation</vt:lpstr>
      <vt:lpstr>PowerPoint Presentation</vt:lpstr>
      <vt:lpstr>PowerPoint Presentation</vt:lpstr>
      <vt:lpstr>Parsing problems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Grammar Equivalence</vt:lpstr>
      <vt:lpstr>Grammar Equivalence</vt:lpstr>
      <vt:lpstr> Normal Forms</vt:lpstr>
      <vt:lpstr>CNF Grammar</vt:lpstr>
      <vt:lpstr> Probabilistic Grammar Conversion</vt:lpstr>
      <vt:lpstr>States</vt:lpstr>
      <vt:lpstr>Grammar questions</vt:lpstr>
    </vt:vector>
  </TitlesOfParts>
  <Company>Pomona College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Robert Kauchak</cp:lastModifiedBy>
  <cp:revision>411</cp:revision>
  <dcterms:created xsi:type="dcterms:W3CDTF">2011-02-09T18:38:39Z</dcterms:created>
  <dcterms:modified xsi:type="dcterms:W3CDTF">2019-02-18T17:23:47Z</dcterms:modified>
</cp:coreProperties>
</file>