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608" r:id="rId2"/>
    <p:sldId id="256" r:id="rId3"/>
    <p:sldId id="438" r:id="rId4"/>
    <p:sldId id="609" r:id="rId5"/>
    <p:sldId id="617" r:id="rId6"/>
    <p:sldId id="595" r:id="rId7"/>
    <p:sldId id="596" r:id="rId8"/>
    <p:sldId id="466" r:id="rId9"/>
    <p:sldId id="599" r:id="rId10"/>
    <p:sldId id="610" r:id="rId11"/>
    <p:sldId id="502" r:id="rId12"/>
    <p:sldId id="611" r:id="rId13"/>
    <p:sldId id="612" r:id="rId14"/>
    <p:sldId id="613" r:id="rId15"/>
    <p:sldId id="524" r:id="rId16"/>
    <p:sldId id="526" r:id="rId17"/>
    <p:sldId id="525" r:id="rId18"/>
    <p:sldId id="527" r:id="rId19"/>
    <p:sldId id="528" r:id="rId20"/>
    <p:sldId id="529" r:id="rId21"/>
    <p:sldId id="530" r:id="rId22"/>
    <p:sldId id="532" r:id="rId23"/>
    <p:sldId id="531" r:id="rId24"/>
    <p:sldId id="615" r:id="rId25"/>
    <p:sldId id="616" r:id="rId26"/>
    <p:sldId id="533" r:id="rId27"/>
    <p:sldId id="580" r:id="rId28"/>
    <p:sldId id="574" r:id="rId29"/>
    <p:sldId id="581" r:id="rId30"/>
    <p:sldId id="575" r:id="rId31"/>
    <p:sldId id="576" r:id="rId32"/>
    <p:sldId id="582" r:id="rId33"/>
    <p:sldId id="523" r:id="rId34"/>
    <p:sldId id="536" r:id="rId35"/>
    <p:sldId id="537" r:id="rId36"/>
    <p:sldId id="538" r:id="rId37"/>
    <p:sldId id="607" r:id="rId38"/>
    <p:sldId id="542" r:id="rId39"/>
    <p:sldId id="586" r:id="rId40"/>
    <p:sldId id="618" r:id="rId41"/>
    <p:sldId id="587" r:id="rId42"/>
    <p:sldId id="583" r:id="rId43"/>
    <p:sldId id="588" r:id="rId44"/>
    <p:sldId id="589" r:id="rId45"/>
    <p:sldId id="591" r:id="rId46"/>
    <p:sldId id="601" r:id="rId47"/>
    <p:sldId id="602" r:id="rId48"/>
    <p:sldId id="603" r:id="rId49"/>
    <p:sldId id="605" r:id="rId50"/>
    <p:sldId id="604" r:id="rId51"/>
    <p:sldId id="592" r:id="rId52"/>
    <p:sldId id="593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FF"/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8" autoAdjust="0"/>
    <p:restoredTop sz="85362" autoAdjust="0"/>
  </p:normalViewPr>
  <p:slideViewPr>
    <p:cSldViewPr snapToObjects="1">
      <p:cViewPr varScale="1">
        <p:scale>
          <a:sx n="95" d="100"/>
          <a:sy n="95" d="100"/>
        </p:scale>
        <p:origin x="20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E1D9C-014D-8D46-84F4-CB00F3284508}" type="datetimeFigureOut">
              <a:rPr lang="en-US" smtClean="0"/>
              <a:t>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36D3D-0409-B64B-A57F-AE22B66A4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</a:t>
            </a:r>
            <a:r>
              <a:rPr lang="en-US" baseline="0" dirty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people</a:t>
            </a:r>
            <a:r>
              <a:rPr lang="en-US" baseline="0" dirty="0"/>
              <a:t> find this a bit weird, how could we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ignores a lot of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ignores a lot of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</a:t>
            </a:r>
            <a:r>
              <a:rPr lang="en-US" baseline="0" dirty="0"/>
              <a:t> of the types,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2/6/19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E4ce4mex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http://www.youtube.com/watch?v=RE4ce4mexrU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(4:30)</a:t>
            </a:r>
          </a:p>
        </p:txBody>
      </p:sp>
    </p:spTree>
    <p:extLst>
      <p:ext uri="{BB962C8B-B14F-4D97-AF65-F5344CB8AC3E}">
        <p14:creationId xmlns:p14="http://schemas.microsoft.com/office/powerpoint/2010/main" val="59507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smoothing problem</a:t>
            </a:r>
          </a:p>
        </p:txBody>
      </p:sp>
      <p:graphicFrame>
        <p:nvGraphicFramePr>
          <p:cNvPr id="4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8541404">
            <a:off x="7384217" y="204309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probability</a:t>
            </a:r>
          </a:p>
        </p:txBody>
      </p:sp>
      <p:sp>
        <p:nvSpPr>
          <p:cNvPr id="6" name="TextBox 5"/>
          <p:cNvSpPr txBox="1"/>
          <p:nvPr/>
        </p:nvSpPr>
        <p:spPr>
          <a:xfrm rot="18541404">
            <a:off x="5936417" y="206723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modification</a:t>
            </a:r>
          </a:p>
        </p:txBody>
      </p:sp>
    </p:spTree>
    <p:extLst>
      <p:ext uri="{BB962C8B-B14F-4D97-AF65-F5344CB8AC3E}">
        <p14:creationId xmlns:p14="http://schemas.microsoft.com/office/powerpoint/2010/main" val="255752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</a:t>
            </a:r>
            <a:r>
              <a:rPr lang="en-US" dirty="0">
                <a:sym typeface="Symbol" charset="2"/>
              </a:rPr>
              <a:t>lambda</a:t>
            </a:r>
            <a:r>
              <a:rPr lang="en-US" dirty="0"/>
              <a:t> smoothing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large dictionary makes novel events too probable.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 </a:t>
            </a:r>
            <a:r>
              <a:rPr lang="en-US" sz="2400" dirty="0">
                <a:sym typeface="Symbol" charset="2"/>
              </a:rPr>
              <a:t> = 0.01 to all counts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Add-</a:t>
            </a:r>
            <a:r>
              <a:rPr lang="en-US" dirty="0">
                <a:sym typeface="Symbol" charset="2"/>
              </a:rPr>
              <a:t>lambda</a:t>
            </a:r>
            <a:r>
              <a:rPr lang="en-US" dirty="0"/>
              <a:t> smoothing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8389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should we pick lambda?</a:t>
            </a:r>
          </a:p>
        </p:txBody>
      </p:sp>
    </p:spTree>
    <p:extLst>
      <p:ext uri="{BB962C8B-B14F-4D97-AF65-F5344CB8AC3E}">
        <p14:creationId xmlns:p14="http://schemas.microsoft.com/office/powerpoint/2010/main" val="140081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839200" cy="1447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ym typeface="Symbol" charset="2"/>
              </a:rPr>
              <a:t>Idea 1: try many  values &amp; report the one that gets the best results?</a:t>
            </a:r>
          </a:p>
          <a:p>
            <a:pPr>
              <a:lnSpc>
                <a:spcPct val="90000"/>
              </a:lnSpc>
            </a:pPr>
            <a:endParaRPr lang="en-US" sz="2400" dirty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2400" dirty="0">
              <a:sym typeface="Symbol" charset="2"/>
            </a:endParaRPr>
          </a:p>
          <a:p>
            <a:pPr>
              <a:lnSpc>
                <a:spcPct val="90000"/>
              </a:lnSpc>
              <a:buNone/>
            </a:pPr>
            <a:endParaRPr lang="en-US" sz="1000" dirty="0">
              <a:sym typeface="Symbol" charset="2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632575" y="3506787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14378" name="Rectangle 8"/>
          <p:cNvSpPr>
            <a:spLocks noChangeArrowheads="1"/>
          </p:cNvSpPr>
          <p:nvPr/>
        </p:nvSpPr>
        <p:spPr bwMode="auto">
          <a:xfrm>
            <a:off x="609600" y="3506787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2498725" y="3509962"/>
            <a:ext cx="1463675" cy="5191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Training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50686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this fair/appropriate?</a:t>
            </a:r>
          </a:p>
        </p:txBody>
      </p:sp>
    </p:spTree>
    <p:extLst>
      <p:ext uri="{BB962C8B-B14F-4D97-AF65-F5344CB8AC3E}">
        <p14:creationId xmlns:p14="http://schemas.microsoft.com/office/powerpoint/2010/main" val="81709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 txBox="1">
            <a:spLocks noGrp="1"/>
          </p:cNvSpPr>
          <p:nvPr/>
        </p:nvSpPr>
        <p:spPr bwMode="auto">
          <a:xfrm>
            <a:off x="6705600" y="55657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fld id="{9786606E-4837-A044-A989-B9A6BFBBA59F}" type="slidenum">
              <a:rPr lang="en-US" sz="1400">
                <a:solidFill>
                  <a:schemeClr val="bg2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14</a:t>
            </a:fld>
            <a:endParaRPr lang="en-US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53975"/>
            <a:ext cx="8585200" cy="1143000"/>
          </a:xfrm>
        </p:spPr>
        <p:txBody>
          <a:bodyPr/>
          <a:lstStyle/>
          <a:p>
            <a:r>
              <a:rPr lang="en-US" sz="3600" dirty="0"/>
              <a:t>Setting smoothing parameters</a:t>
            </a: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6629400" y="1828800"/>
            <a:ext cx="1292225" cy="531813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Test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609600" y="1828800"/>
            <a:ext cx="5181600" cy="53181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498725" y="1831975"/>
            <a:ext cx="1463675" cy="5191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Training</a:t>
            </a:r>
          </a:p>
        </p:txBody>
      </p:sp>
      <p:sp>
        <p:nvSpPr>
          <p:cNvPr id="22547" name="Rectangle 5"/>
          <p:cNvSpPr>
            <a:spLocks noChangeArrowheads="1"/>
          </p:cNvSpPr>
          <p:nvPr/>
        </p:nvSpPr>
        <p:spPr bwMode="auto">
          <a:xfrm>
            <a:off x="3660775" y="3509963"/>
            <a:ext cx="987425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48" name="Rectangle 6"/>
          <p:cNvSpPr>
            <a:spLocks noChangeArrowheads="1"/>
          </p:cNvSpPr>
          <p:nvPr/>
        </p:nvSpPr>
        <p:spPr bwMode="auto">
          <a:xfrm>
            <a:off x="519113" y="3509963"/>
            <a:ext cx="985838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49" name="Rectangle 7"/>
          <p:cNvSpPr>
            <a:spLocks noChangeArrowheads="1"/>
          </p:cNvSpPr>
          <p:nvPr/>
        </p:nvSpPr>
        <p:spPr bwMode="auto">
          <a:xfrm>
            <a:off x="1566863" y="3509963"/>
            <a:ext cx="987425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50" name="Rectangle 8"/>
          <p:cNvSpPr>
            <a:spLocks noChangeArrowheads="1"/>
          </p:cNvSpPr>
          <p:nvPr/>
        </p:nvSpPr>
        <p:spPr bwMode="auto">
          <a:xfrm>
            <a:off x="2616200" y="3509963"/>
            <a:ext cx="985838" cy="53181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1298575" y="3522663"/>
            <a:ext cx="1463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Training</a:t>
            </a: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987425" y="4346575"/>
            <a:ext cx="2717800" cy="707886"/>
          </a:xfrm>
          <a:prstGeom prst="rect">
            <a:avLst/>
          </a:prstGeom>
          <a:solidFill>
            <a:srgbClr val="3399FF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collect counts from 80% of the data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824538" y="2139950"/>
            <a:ext cx="1795462" cy="3730625"/>
            <a:chOff x="3669" y="1922"/>
            <a:chExt cx="1131" cy="2350"/>
          </a:xfrm>
        </p:grpSpPr>
        <p:sp>
          <p:nvSpPr>
            <p:cNvPr id="22544" name="Freeform 23"/>
            <p:cNvSpPr>
              <a:spLocks/>
            </p:cNvSpPr>
            <p:nvPr/>
          </p:nvSpPr>
          <p:spPr bwMode="auto">
            <a:xfrm>
              <a:off x="3669" y="1922"/>
              <a:ext cx="431" cy="1294"/>
            </a:xfrm>
            <a:custGeom>
              <a:avLst/>
              <a:gdLst>
                <a:gd name="T0" fmla="*/ 411 w 431"/>
                <a:gd name="T1" fmla="*/ 1294 h 1294"/>
                <a:gd name="T2" fmla="*/ 363 w 431"/>
                <a:gd name="T3" fmla="*/ 232 h 1294"/>
                <a:gd name="T4" fmla="*/ 0 w 431"/>
                <a:gd name="T5" fmla="*/ 0 h 1294"/>
                <a:gd name="T6" fmla="*/ 0 60000 65536"/>
                <a:gd name="T7" fmla="*/ 0 60000 65536"/>
                <a:gd name="T8" fmla="*/ 0 60000 65536"/>
                <a:gd name="T9" fmla="*/ 0 w 431"/>
                <a:gd name="T10" fmla="*/ 0 h 1294"/>
                <a:gd name="T11" fmla="*/ 431 w 431"/>
                <a:gd name="T12" fmla="*/ 1294 h 1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1294">
                  <a:moveTo>
                    <a:pt x="411" y="1294"/>
                  </a:moveTo>
                  <a:cubicBezTo>
                    <a:pt x="403" y="1117"/>
                    <a:pt x="431" y="448"/>
                    <a:pt x="363" y="232"/>
                  </a:cubicBezTo>
                  <a:cubicBezTo>
                    <a:pt x="295" y="16"/>
                    <a:pt x="76" y="48"/>
                    <a:pt x="0" y="0"/>
                  </a:cubicBezTo>
                </a:path>
              </a:pathLst>
            </a:custGeom>
            <a:noFill/>
            <a:ln w="57150">
              <a:solidFill>
                <a:srgbClr val="3399FF"/>
              </a:solidFill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545" name="Text Box 21"/>
            <p:cNvSpPr txBox="1">
              <a:spLocks noChangeArrowheads="1"/>
            </p:cNvSpPr>
            <p:nvPr/>
          </p:nvSpPr>
          <p:spPr bwMode="auto">
            <a:xfrm>
              <a:off x="3696" y="3216"/>
              <a:ext cx="1104" cy="1056"/>
            </a:xfrm>
            <a:prstGeom prst="rect">
              <a:avLst/>
            </a:prstGeom>
            <a:solidFill>
              <a:srgbClr val="3399FF"/>
            </a:solidFill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mic Sans MS" charset="0"/>
                </a:rPr>
                <a:t>Now use that </a:t>
              </a:r>
              <a:r>
                <a:rPr lang="en-US">
                  <a:sym typeface="Symbol" charset="2"/>
                </a:rPr>
                <a:t></a:t>
              </a:r>
              <a:r>
                <a:rPr lang="en-US" sz="2000">
                  <a:latin typeface="Comic Sans MS" charset="0"/>
                </a:rPr>
                <a:t> to get smoothed counts from all 100% …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772400" y="2060575"/>
            <a:ext cx="1371600" cy="3825875"/>
            <a:chOff x="4896" y="1872"/>
            <a:chExt cx="864" cy="2410"/>
          </a:xfrm>
        </p:grpSpPr>
        <p:sp>
          <p:nvSpPr>
            <p:cNvPr id="22542" name="Text Box 24"/>
            <p:cNvSpPr txBox="1">
              <a:spLocks noChangeArrowheads="1"/>
            </p:cNvSpPr>
            <p:nvPr/>
          </p:nvSpPr>
          <p:spPr bwMode="auto">
            <a:xfrm>
              <a:off x="4896" y="3072"/>
              <a:ext cx="864" cy="121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mic Sans MS" charset="0"/>
                </a:rPr>
                <a:t>… and report results of that final model on test data.</a:t>
              </a:r>
            </a:p>
          </p:txBody>
        </p:sp>
        <p:sp>
          <p:nvSpPr>
            <p:cNvPr id="22543" name="Freeform 25"/>
            <p:cNvSpPr>
              <a:spLocks/>
            </p:cNvSpPr>
            <p:nvPr/>
          </p:nvSpPr>
          <p:spPr bwMode="auto">
            <a:xfrm>
              <a:off x="4992" y="1872"/>
              <a:ext cx="624" cy="1200"/>
            </a:xfrm>
            <a:custGeom>
              <a:avLst/>
              <a:gdLst>
                <a:gd name="T0" fmla="*/ 595 w 431"/>
                <a:gd name="T1" fmla="*/ 1200 h 1294"/>
                <a:gd name="T2" fmla="*/ 526 w 431"/>
                <a:gd name="T3" fmla="*/ 215 h 1294"/>
                <a:gd name="T4" fmla="*/ 0 w 431"/>
                <a:gd name="T5" fmla="*/ 0 h 1294"/>
                <a:gd name="T6" fmla="*/ 0 60000 65536"/>
                <a:gd name="T7" fmla="*/ 0 60000 65536"/>
                <a:gd name="T8" fmla="*/ 0 60000 65536"/>
                <a:gd name="T9" fmla="*/ 0 w 431"/>
                <a:gd name="T10" fmla="*/ 0 h 1294"/>
                <a:gd name="T11" fmla="*/ 431 w 431"/>
                <a:gd name="T12" fmla="*/ 1294 h 1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" h="1294">
                  <a:moveTo>
                    <a:pt x="411" y="1294"/>
                  </a:moveTo>
                  <a:cubicBezTo>
                    <a:pt x="403" y="1117"/>
                    <a:pt x="431" y="448"/>
                    <a:pt x="363" y="232"/>
                  </a:cubicBezTo>
                  <a:cubicBezTo>
                    <a:pt x="295" y="16"/>
                    <a:pt x="76" y="48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727575" y="3505200"/>
            <a:ext cx="987425" cy="53181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Dev.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194175" y="4343400"/>
            <a:ext cx="1520825" cy="13112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 charset="0"/>
              </a:rPr>
              <a:t>pick </a:t>
            </a:r>
            <a:r>
              <a:rPr kumimoji="1" lang="en-US" sz="2000" dirty="0" err="1">
                <a:latin typeface="Comic Sans MS" charset="0"/>
                <a:sym typeface="Symbol" charset="2"/>
              </a:rPr>
              <a:t></a:t>
            </a:r>
            <a:r>
              <a:rPr kumimoji="1" lang="en-US" sz="2000" dirty="0">
                <a:latin typeface="Comic Sans MS" charset="0"/>
                <a:sym typeface="Symbol" charset="2"/>
              </a:rPr>
              <a:t> that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gets best </a:t>
            </a:r>
            <a:br>
              <a:rPr kumimoji="1" lang="en-US" sz="2000" dirty="0">
                <a:latin typeface="Comic Sans MS" charset="0"/>
                <a:sym typeface="Symbol" charset="2"/>
              </a:rPr>
            </a:br>
            <a:r>
              <a:rPr kumimoji="1" lang="en-US" sz="2000" dirty="0">
                <a:latin typeface="Comic Sans MS" charset="0"/>
                <a:sym typeface="Symbol" charset="2"/>
              </a:rPr>
              <a:t>results on 20% …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98575" y="5886450"/>
            <a:ext cx="441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problems? ideas?</a:t>
            </a:r>
          </a:p>
        </p:txBody>
      </p:sp>
    </p:spTree>
    <p:extLst>
      <p:ext uri="{BB962C8B-B14F-4D97-AF65-F5344CB8AC3E}">
        <p14:creationId xmlns:p14="http://schemas.microsoft.com/office/powerpoint/2010/main" val="497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/>
              <a:t>-gram language modeling assumes we have a fixed vocabulary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Probability distributions are over finite events!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happens when we encounter a word not in our vocabulary (Out Of Vocabulary)?</a:t>
            </a:r>
          </a:p>
          <a:p>
            <a:pPr lvl="1"/>
            <a:r>
              <a:rPr lang="en-US" dirty="0"/>
              <a:t>If we don’t do anything, </a:t>
            </a:r>
            <a:r>
              <a:rPr lang="en-US" dirty="0" err="1"/>
              <a:t>prob</a:t>
            </a:r>
            <a:r>
              <a:rPr lang="en-US" dirty="0"/>
              <a:t> = 0</a:t>
            </a:r>
          </a:p>
          <a:p>
            <a:pPr lvl="1"/>
            <a:r>
              <a:rPr lang="en-US" dirty="0"/>
              <a:t>Smoothing doesn’t really help us with this!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make this explicit, smoothing helps us with…</a:t>
            </a:r>
          </a:p>
        </p:txBody>
      </p:sp>
      <p:graphicFrame>
        <p:nvGraphicFramePr>
          <p:cNvPr id="4" name="Group 213"/>
          <p:cNvGraphicFramePr>
            <a:graphicFrameLocks noGrp="1"/>
          </p:cNvGraphicFramePr>
          <p:nvPr/>
        </p:nvGraphicFramePr>
        <p:xfrm>
          <a:off x="1447800" y="3492500"/>
          <a:ext cx="5029200" cy="29845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787253" y="3231753"/>
            <a:ext cx="5214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236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entries in our vocabulary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22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Vocabulary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able</a:t>
            </a:r>
          </a:p>
          <a:p>
            <a:r>
              <a:rPr lang="en-US" sz="2000" dirty="0"/>
              <a:t>about</a:t>
            </a:r>
          </a:p>
          <a:p>
            <a:r>
              <a:rPr lang="en-US" sz="2000" dirty="0"/>
              <a:t>account</a:t>
            </a:r>
          </a:p>
          <a:p>
            <a:r>
              <a:rPr lang="en-US" sz="2000" dirty="0"/>
              <a:t>acid</a:t>
            </a:r>
          </a:p>
          <a:p>
            <a:r>
              <a:rPr lang="en-US" sz="2000" dirty="0"/>
              <a:t>across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young</a:t>
            </a:r>
          </a:p>
          <a:p>
            <a:r>
              <a:rPr lang="en-US" sz="2000" dirty="0"/>
              <a:t>zebra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90828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/>
              <a:t>3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1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4848" y="2209800"/>
            <a:ext cx="174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Counts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343400" y="3657600"/>
            <a:ext cx="762000" cy="990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5715000" y="2895600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10.01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2.01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3.01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…</a:t>
            </a:r>
          </a:p>
          <a:p>
            <a:r>
              <a:rPr lang="en-US" sz="2000" dirty="0">
                <a:solidFill>
                  <a:srgbClr val="008000"/>
                </a:solidFill>
              </a:rPr>
              <a:t>1.01</a:t>
            </a:r>
          </a:p>
          <a:p>
            <a:r>
              <a:rPr lang="en-US" sz="2000" dirty="0">
                <a:solidFill>
                  <a:srgbClr val="008000"/>
                </a:solidFill>
              </a:rPr>
              <a:t>0.01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9448" y="2209800"/>
            <a:ext cx="281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Smoothed 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5867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can we have words in our vocabulary we’ve never seen before?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Choosing a vocabulary: </a:t>
            </a:r>
            <a:r>
              <a:rPr lang="en-US" dirty="0">
                <a:solidFill>
                  <a:srgbClr val="FF0000"/>
                </a:solidFill>
              </a:rPr>
              <a:t>ideas?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Grab a list of English words from somewhere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all of the words in your training data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some of the words in your training data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for example, all those the occur more than 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times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Benefits/drawbacks?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Ideally your vocabulary should represents words you’re likely to see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Too many words: end up washing out your probability estimates (and getting poor estimates)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Too few: lots of out of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 matter how you chose your vocabulary, you’re still going to have out of vocabulary (OOV) words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can we deal with this?</a:t>
            </a:r>
          </a:p>
          <a:p>
            <a:pPr lvl="1"/>
            <a:r>
              <a:rPr lang="en-US" dirty="0"/>
              <a:t>Ignore words we’ve never seen before</a:t>
            </a:r>
          </a:p>
          <a:p>
            <a:pPr lvl="2"/>
            <a:r>
              <a:rPr lang="en-US" dirty="0"/>
              <a:t>Somewhat unsatisfying, though can work depending on the application</a:t>
            </a:r>
          </a:p>
          <a:p>
            <a:pPr lvl="2"/>
            <a:r>
              <a:rPr lang="en-US" dirty="0"/>
              <a:t>Probability is then dependent on how many in vocabulary words are seen in a sentence/text</a:t>
            </a:r>
          </a:p>
          <a:p>
            <a:pPr lvl="1"/>
            <a:r>
              <a:rPr lang="en-US" dirty="0"/>
              <a:t>Use a special symbol for OOV words and estimate the probability of out of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Language modeling:</a:t>
            </a:r>
            <a:br>
              <a:rPr lang="en-US" dirty="0"/>
            </a:br>
            <a:r>
              <a:rPr lang="en-US" dirty="0"/>
              <a:t>Smoothing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CS159 – Spring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211669"/>
            <a:ext cx="251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some slides adapted from Jason Eisner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Add an extra word in your vocabulary to denote OOV (&lt;OOV&gt;, &lt;UNK&gt;)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Replace all words in your training corpus not in the vocabulary with &lt;UNK&gt;</a:t>
            </a:r>
          </a:p>
          <a:p>
            <a:pPr lvl="1"/>
            <a:r>
              <a:rPr lang="en-US" dirty="0"/>
              <a:t>You’ll get bigrams, trigrams, etc with &lt;UNK&gt;</a:t>
            </a:r>
          </a:p>
          <a:p>
            <a:pPr lvl="2"/>
            <a:r>
              <a:rPr lang="en-US" dirty="0" err="1"/>
              <a:t>p</a:t>
            </a:r>
            <a:r>
              <a:rPr lang="en-US" dirty="0"/>
              <a:t>(&lt;UNK&gt; | “I am”)</a:t>
            </a:r>
          </a:p>
          <a:p>
            <a:pPr lvl="2"/>
            <a:r>
              <a:rPr lang="en-US" dirty="0" err="1"/>
              <a:t>p(fast</a:t>
            </a:r>
            <a:r>
              <a:rPr lang="en-US" dirty="0"/>
              <a:t> | “I &lt;UNK&gt;”)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testing, similarly replace all OOV with &lt;UNK&gt;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common approach (and the one we’ll use for the assignment):</a:t>
            </a:r>
          </a:p>
          <a:p>
            <a:pPr lvl="1"/>
            <a:r>
              <a:rPr lang="en-US" dirty="0"/>
              <a:t>Replace the first occurrence of each word by &lt;UNK&gt; in a data set</a:t>
            </a:r>
          </a:p>
          <a:p>
            <a:pPr lvl="1"/>
            <a:r>
              <a:rPr lang="en-US" dirty="0"/>
              <a:t>Estimate probabilities normally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Vocabulary then is all words that occurred two or more times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also discounts all word counts by 1 and gives that probability mass to &lt;UNK&gt;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table</a:t>
            </a:r>
          </a:p>
        </p:txBody>
      </p:sp>
      <p:graphicFrame>
        <p:nvGraphicFramePr>
          <p:cNvPr id="6" name="Group 213"/>
          <p:cNvGraphicFramePr>
            <a:graphicFrameLocks noGrp="1"/>
          </p:cNvGraphicFramePr>
          <p:nvPr/>
        </p:nvGraphicFramePr>
        <p:xfrm>
          <a:off x="533400" y="3159125"/>
          <a:ext cx="8077200" cy="339407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2971800"/>
            <a:ext cx="7924800" cy="3048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7598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are we storing this table?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Should we store all entries?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Hashtable</a:t>
            </a:r>
            <a:r>
              <a:rPr lang="en-US" dirty="0"/>
              <a:t> (e.g. </a:t>
            </a:r>
            <a:r>
              <a:rPr lang="en-US" dirty="0" err="1"/>
              <a:t>HashMap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fast retrieval</a:t>
            </a:r>
          </a:p>
          <a:p>
            <a:pPr lvl="1"/>
            <a:r>
              <a:rPr lang="en-US" dirty="0"/>
              <a:t>fairly good memory usage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Only store those entries of things we’ve seen</a:t>
            </a:r>
          </a:p>
          <a:p>
            <a:pPr lvl="1"/>
            <a:r>
              <a:rPr lang="en-US" dirty="0"/>
              <a:t>for example, we don’t store |V|</a:t>
            </a:r>
            <a:r>
              <a:rPr lang="en-US" baseline="30000" dirty="0"/>
              <a:t>3</a:t>
            </a:r>
            <a:r>
              <a:rPr lang="en-US" dirty="0"/>
              <a:t> trigrams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trigrams we can:</a:t>
            </a:r>
          </a:p>
          <a:p>
            <a:pPr lvl="1"/>
            <a:r>
              <a:rPr lang="en-US" dirty="0"/>
              <a:t>Store one </a:t>
            </a:r>
            <a:r>
              <a:rPr lang="en-US" dirty="0" err="1"/>
              <a:t>hashtable</a:t>
            </a:r>
            <a:r>
              <a:rPr lang="en-US" dirty="0"/>
              <a:t> with bigrams as keys</a:t>
            </a:r>
          </a:p>
          <a:p>
            <a:pPr lvl="1"/>
            <a:r>
              <a:rPr lang="en-US" dirty="0"/>
              <a:t>Store a </a:t>
            </a:r>
            <a:r>
              <a:rPr lang="en-US" dirty="0" err="1"/>
              <a:t>hashtable</a:t>
            </a:r>
            <a:r>
              <a:rPr lang="en-US" dirty="0"/>
              <a:t> of </a:t>
            </a:r>
            <a:r>
              <a:rPr lang="en-US" dirty="0" err="1"/>
              <a:t>hashtables</a:t>
            </a:r>
            <a:r>
              <a:rPr lang="en-US" dirty="0"/>
              <a:t> (I’m recommending this)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58059"/>
              </p:ext>
            </p:extLst>
          </p:nvPr>
        </p:nvGraphicFramePr>
        <p:xfrm>
          <a:off x="5351702" y="2693988"/>
          <a:ext cx="26558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91" name="Equation" r:id="rId3" imgW="1371600" imgH="419100" progId="Equation.3">
                  <p:embed/>
                </p:oleObj>
              </mc:Choice>
              <mc:Fallback>
                <p:oleObj name="Equation" r:id="rId3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702" y="2693988"/>
                        <a:ext cx="2655888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13881"/>
              </p:ext>
            </p:extLst>
          </p:nvPr>
        </p:nvGraphicFramePr>
        <p:xfrm>
          <a:off x="838200" y="4014698"/>
          <a:ext cx="5333999" cy="2438400"/>
        </p:xfrm>
        <a:graphic>
          <a:graphicData uri="http://schemas.openxmlformats.org/drawingml/2006/table">
            <a:tbl>
              <a:tblPr/>
              <a:tblGrid>
                <a:gridCol w="130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53576" y="3124200"/>
            <a:ext cx="354013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94579"/>
              </p:ext>
            </p:extLst>
          </p:nvPr>
        </p:nvGraphicFramePr>
        <p:xfrm>
          <a:off x="1046163" y="2693987"/>
          <a:ext cx="2238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92" name="Equation" r:id="rId5" imgW="1155700" imgH="419100" progId="Equation.3">
                  <p:embed/>
                </p:oleObj>
              </mc:Choice>
              <mc:Fallback>
                <p:oleObj name="Equation" r:id="rId5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693987"/>
                        <a:ext cx="2238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145268"/>
            <a:ext cx="203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Unsmoothed (MLE)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7116" y="2122219"/>
            <a:ext cx="2563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add-lambda smoothing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4784" y="4419600"/>
            <a:ext cx="2737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value do we need here to make sure it stays a probability distribution?</a:t>
            </a:r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7653576" y="3657600"/>
            <a:ext cx="118824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17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53692"/>
              </p:ext>
            </p:extLst>
          </p:nvPr>
        </p:nvGraphicFramePr>
        <p:xfrm>
          <a:off x="5313363" y="2693988"/>
          <a:ext cx="2730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29" name="Equation" r:id="rId3" imgW="1409700" imgH="419100" progId="Equation.3">
                  <p:embed/>
                </p:oleObj>
              </mc:Choice>
              <mc:Fallback>
                <p:oleObj name="Equation" r:id="rId3" imgW="1409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2693988"/>
                        <a:ext cx="27305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5755"/>
              </p:ext>
            </p:extLst>
          </p:nvPr>
        </p:nvGraphicFramePr>
        <p:xfrm>
          <a:off x="838200" y="4014698"/>
          <a:ext cx="5333999" cy="2438400"/>
        </p:xfrm>
        <a:graphic>
          <a:graphicData uri="http://schemas.openxmlformats.org/drawingml/2006/table">
            <a:tbl>
              <a:tblPr/>
              <a:tblGrid>
                <a:gridCol w="130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abacus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abbot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abduct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above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Abram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see the zygote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0.01/203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/>
                          <a:cs typeface="Tahoma"/>
                        </a:rPr>
                        <a:t>203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1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/>
                        <a:cs typeface="Taho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27575"/>
              </p:ext>
            </p:extLst>
          </p:nvPr>
        </p:nvGraphicFramePr>
        <p:xfrm>
          <a:off x="1046163" y="2693987"/>
          <a:ext cx="22383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30" name="Equation" r:id="rId5" imgW="1155700" imgH="419100" progId="Equation.3">
                  <p:embed/>
                </p:oleObj>
              </mc:Choice>
              <mc:Fallback>
                <p:oleObj name="Equation" r:id="rId5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693987"/>
                        <a:ext cx="22383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145268"/>
            <a:ext cx="203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Unsmoothed (MLE)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7116" y="2122219"/>
            <a:ext cx="2563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add-lambda smoothing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4784" y="4419600"/>
            <a:ext cx="273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each word in the vocabulary, we pretend we’ve seen it </a:t>
            </a:r>
            <a:r>
              <a:rPr lang="en-US" dirty="0" err="1">
                <a:solidFill>
                  <a:srgbClr val="0000FF"/>
                </a:solidFill>
              </a:rPr>
              <a:t>λ</a:t>
            </a:r>
            <a:r>
              <a:rPr lang="en-US" dirty="0">
                <a:solidFill>
                  <a:srgbClr val="0000FF"/>
                </a:solidFill>
              </a:rPr>
              <a:t> times more (V = vocabulary size).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53576" y="3657600"/>
            <a:ext cx="118824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10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Storing the table: </a:t>
            </a:r>
            <a:br>
              <a:rPr lang="en-US" dirty="0"/>
            </a:br>
            <a:r>
              <a:rPr lang="en-US" dirty="0"/>
              <a:t>add-lambda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those we’ve seen before: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Unseen </a:t>
            </a:r>
            <a:r>
              <a:rPr lang="en-US" dirty="0" err="1"/>
              <a:t>n</a:t>
            </a:r>
            <a:r>
              <a:rPr lang="en-US" dirty="0"/>
              <a:t>-grams: </a:t>
            </a:r>
            <a:r>
              <a:rPr lang="en-US" dirty="0" err="1"/>
              <a:t>p(z|ab</a:t>
            </a:r>
            <a:r>
              <a:rPr lang="en-US" dirty="0"/>
              <a:t>) =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1816100" y="2514600"/>
          <a:ext cx="2779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5" name="Equation" r:id="rId3" imgW="1435100" imgH="393700" progId="Equation.3">
                  <p:embed/>
                </p:oleObj>
              </mc:Choice>
              <mc:Fallback>
                <p:oleObj name="Equation" r:id="rId3" imgW="1435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514600"/>
                        <a:ext cx="27797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26454"/>
              </p:ext>
            </p:extLst>
          </p:nvPr>
        </p:nvGraphicFramePr>
        <p:xfrm>
          <a:off x="2081213" y="4624388"/>
          <a:ext cx="2730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56" name="Equation" r:id="rId5" imgW="1409700" imgH="419100" progId="Equation.3">
                  <p:embed/>
                </p:oleObj>
              </mc:Choice>
              <mc:Fallback>
                <p:oleObj name="Equation" r:id="rId5" imgW="14097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4624388"/>
                        <a:ext cx="27305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frequency based smoothing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bigrams have never been seen: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4485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X| ate)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438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X | San 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would add-lambda pick as most likely?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Which would you pick?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828800"/>
            <a:ext cx="81534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Some words are more likely to be followed by new words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84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4248" y="3352800"/>
            <a:ext cx="13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Diego</a:t>
            </a:r>
          </a:p>
          <a:p>
            <a:r>
              <a:rPr lang="en-US" sz="2400" dirty="0"/>
              <a:t>Francisco</a:t>
            </a:r>
          </a:p>
          <a:p>
            <a:r>
              <a:rPr lang="en-US" sz="2400" dirty="0"/>
              <a:t>Luis</a:t>
            </a:r>
          </a:p>
          <a:p>
            <a:r>
              <a:rPr lang="en-US" sz="2400" dirty="0"/>
              <a:t>Jose</a:t>
            </a:r>
          </a:p>
          <a:p>
            <a:r>
              <a:rPr lang="en-US" sz="2400" dirty="0"/>
              <a:t>Marcos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4648" y="4038600"/>
            <a:ext cx="13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0448" y="2976771"/>
            <a:ext cx="2359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food</a:t>
            </a:r>
          </a:p>
          <a:p>
            <a:r>
              <a:rPr lang="en-US" sz="2400" dirty="0"/>
              <a:t>apples</a:t>
            </a:r>
          </a:p>
          <a:p>
            <a:r>
              <a:rPr lang="en-US" sz="2400" dirty="0"/>
              <a:t>bananas</a:t>
            </a:r>
          </a:p>
          <a:p>
            <a:r>
              <a:rPr lang="en-US" sz="2400" dirty="0"/>
              <a:t>hamburgers</a:t>
            </a:r>
          </a:p>
          <a:p>
            <a:r>
              <a:rPr lang="en-US" sz="2400" dirty="0"/>
              <a:t>a lot</a:t>
            </a:r>
          </a:p>
          <a:p>
            <a:r>
              <a:rPr lang="en-US" sz="2400" dirty="0"/>
              <a:t>for two</a:t>
            </a:r>
          </a:p>
          <a:p>
            <a:r>
              <a:rPr lang="en-US" sz="2400" dirty="0"/>
              <a:t>grapes</a:t>
            </a:r>
          </a:p>
          <a:p>
            <a:r>
              <a:rPr lang="en-US" sz="2400" dirty="0"/>
              <a:t>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Discounting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Probability mass is shifted around, depending on the context of words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P(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= 0, then the smoothed probability P</a:t>
            </a:r>
            <a:r>
              <a:rPr lang="en-US" baseline="-25000" dirty="0"/>
              <a:t>WB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|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</a:t>
            </a:r>
            <a:r>
              <a:rPr lang="en-US" dirty="0"/>
              <a:t>) is higher if the sequence w</a:t>
            </a:r>
            <a:r>
              <a:rPr lang="en-US" baseline="-25000" dirty="0"/>
              <a:t>i-1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baseline="-25000" dirty="0"/>
              <a:t>-m </a:t>
            </a:r>
            <a:r>
              <a:rPr lang="en-US" dirty="0"/>
              <a:t> occurs with many different words </a:t>
            </a:r>
            <a:r>
              <a:rPr lang="en-US" dirty="0" err="1"/>
              <a:t>w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Assignment 2 out</a:t>
            </a:r>
          </a:p>
          <a:p>
            <a:pPr lvl="1"/>
            <a:r>
              <a:rPr lang="en-US" dirty="0"/>
              <a:t>bigram language modeling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Can work with partners</a:t>
            </a:r>
          </a:p>
          <a:p>
            <a:pPr lvl="2"/>
            <a:r>
              <a:rPr lang="en-US" dirty="0"/>
              <a:t>Anyone looking for a partner?</a:t>
            </a:r>
          </a:p>
          <a:p>
            <a:pPr lvl="1"/>
            <a:r>
              <a:rPr lang="en-US" dirty="0"/>
              <a:t>2a: Due this Friday</a:t>
            </a:r>
          </a:p>
          <a:p>
            <a:pPr lvl="1"/>
            <a:r>
              <a:rPr lang="en-US" dirty="0"/>
              <a:t>2b: Due next Friday</a:t>
            </a:r>
          </a:p>
          <a:p>
            <a:pPr lvl="1"/>
            <a:r>
              <a:rPr lang="en-US" dirty="0"/>
              <a:t>Style/commenting (</a:t>
            </a:r>
            <a:r>
              <a:rPr lang="en-US" dirty="0" err="1"/>
              <a:t>JavaDoc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advice</a:t>
            </a:r>
          </a:p>
          <a:p>
            <a:pPr lvl="2"/>
            <a:r>
              <a:rPr lang="en-US" dirty="0"/>
              <a:t>Start now!</a:t>
            </a:r>
          </a:p>
          <a:p>
            <a:pPr lvl="2"/>
            <a:r>
              <a:rPr lang="en-US" dirty="0"/>
              <a:t>Spend 1-2 hours working out an example by hand (you can check your answers with me)</a:t>
            </a:r>
          </a:p>
          <a:p>
            <a:pPr lvl="2"/>
            <a:r>
              <a:rPr lang="en-US" dirty="0" err="1"/>
              <a:t>HashMap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bigrams</a:t>
            </a:r>
          </a:p>
          <a:p>
            <a:pPr lvl="1"/>
            <a:r>
              <a:rPr lang="en-US" dirty="0"/>
              <a:t>T(w</a:t>
            </a:r>
            <a:r>
              <a:rPr lang="en-US" baseline="-25000" dirty="0"/>
              <a:t>i-1</a:t>
            </a:r>
            <a:r>
              <a:rPr lang="en-US" dirty="0"/>
              <a:t>) is the number of different words (types) that occur to the right of w</a:t>
            </a:r>
            <a:r>
              <a:rPr lang="en-US" baseline="-25000" dirty="0"/>
              <a:t>i-1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N(w</a:t>
            </a:r>
            <a:r>
              <a:rPr lang="en-US" baseline="-25000" dirty="0"/>
              <a:t>i-1</a:t>
            </a:r>
            <a:r>
              <a:rPr lang="en-US" dirty="0"/>
              <a:t>) is the number of times w</a:t>
            </a:r>
            <a:r>
              <a:rPr lang="en-US" baseline="-25000" dirty="0"/>
              <a:t>i-1</a:t>
            </a:r>
            <a:r>
              <a:rPr lang="en-US" dirty="0"/>
              <a:t> occurred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Z(w</a:t>
            </a:r>
            <a:r>
              <a:rPr lang="en-US" baseline="-25000" dirty="0"/>
              <a:t>i-1</a:t>
            </a:r>
            <a:r>
              <a:rPr lang="en-US" dirty="0"/>
              <a:t>) is the number of bigrams in the current data set starting with w</a:t>
            </a:r>
            <a:r>
              <a:rPr lang="en-US" baseline="-25000" dirty="0"/>
              <a:t>i-1</a:t>
            </a:r>
            <a:r>
              <a:rPr lang="en-US" dirty="0"/>
              <a:t> that do not occur in the training data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/>
              <a:t>if c(w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&gt; 0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752600" y="2514600"/>
          <a:ext cx="46450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3" name="Equation" r:id="rId3" imgW="2057400" imgH="406400" progId="Equation.3">
                  <p:embed/>
                </p:oleObj>
              </mc:Choice>
              <mc:Fallback>
                <p:oleObj name="Equation" r:id="rId3" imgW="20574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46450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9025" y="411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 times we saw the bigram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49485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 times w</a:t>
            </a:r>
            <a:r>
              <a:rPr lang="en-US" sz="2400" baseline="-25000" dirty="0"/>
              <a:t>i-1</a:t>
            </a:r>
            <a:r>
              <a:rPr lang="en-US" sz="2400" dirty="0"/>
              <a:t> occurred   +   # of types to the right of w</a:t>
            </a:r>
            <a:r>
              <a:rPr lang="en-US" sz="2400" baseline="-25000" dirty="0"/>
              <a:t>i-1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4722812"/>
            <a:ext cx="7391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Witten-Bell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c(w</a:t>
            </a:r>
            <a:r>
              <a:rPr lang="en-US" baseline="-25000" dirty="0"/>
              <a:t>i-1</a:t>
            </a:r>
            <a:r>
              <a:rPr lang="en-US" dirty="0"/>
              <a:t>,w</a:t>
            </a:r>
            <a:r>
              <a:rPr lang="en-US" baseline="-25000" dirty="0"/>
              <a:t>i</a:t>
            </a:r>
            <a:r>
              <a:rPr lang="en-US" dirty="0"/>
              <a:t>) = 0</a:t>
            </a:r>
          </a:p>
          <a:p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  <a:p>
            <a:pPr>
              <a:buFont typeface="Wingdings" charset="2"/>
              <a:buNone/>
            </a:pP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447800" y="2667000"/>
          <a:ext cx="5105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20" name="Equation" r:id="rId3" imgW="2260600" imgH="406400" progId="Equation.3">
                  <p:embed/>
                </p:oleObj>
              </mc:Choice>
              <mc:Fallback>
                <p:oleObj name="Equation" r:id="rId3" imgW="22606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5105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frequency based smoothing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4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trigrams have never been seen: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357122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cumquat | see the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372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zygote | see the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362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dirty="0"/>
              <a:t>( car | see the 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4876800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Which would add-lambda pick as most likely?  Witten-Bell?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Which would you pick?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smoothing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8112126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Utilize information in lower-order models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Interpolation</a:t>
            </a:r>
          </a:p>
          <a:p>
            <a:pPr lvl="1"/>
            <a:r>
              <a:rPr lang="en-US" sz="2000" dirty="0"/>
              <a:t>Combine probabilities of lower-order models in some linear combination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Backoff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Often </a:t>
            </a:r>
            <a:r>
              <a:rPr lang="en-US" sz="2000" dirty="0" err="1"/>
              <a:t>k</a:t>
            </a:r>
            <a:r>
              <a:rPr lang="en-US" sz="2000" dirty="0"/>
              <a:t> = 0 (or 1)</a:t>
            </a:r>
          </a:p>
          <a:p>
            <a:pPr lvl="1"/>
            <a:r>
              <a:rPr lang="en-US" sz="2000" dirty="0"/>
              <a:t>Combine the probabilities by “backing off” to lower models only when we don’t have enough information</a:t>
            </a: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1344613" y="4191000"/>
          <a:ext cx="38798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44" name="Equation" r:id="rId3" imgW="2438400" imgH="660400" progId="Equation.3">
                  <p:embed/>
                </p:oleObj>
              </mc:Choice>
              <mc:Fallback>
                <p:oleObj name="Equation" r:id="rId3" imgW="24384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191000"/>
                        <a:ext cx="38798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Smoothing: simple interpolation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0"/>
            <a:ext cx="7772400" cy="3505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Trigram is very context specific, very noisy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Unigram is context-independent, smooth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Interpolate Trigram, Bigram, Unigram for best combination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How should we determine </a:t>
            </a:r>
            <a:r>
              <a:rPr lang="en-US" sz="2800" dirty="0" err="1">
                <a:solidFill>
                  <a:srgbClr val="FF0000"/>
                </a:solidFill>
              </a:rPr>
              <a:t>λ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dirty="0" err="1">
                <a:solidFill>
                  <a:srgbClr val="FF0000"/>
                </a:solidFill>
              </a:rPr>
              <a:t>μ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r>
              <a:rPr lang="en-US" sz="2800" dirty="0"/>
              <a:t> </a:t>
            </a:r>
            <a:endParaRPr lang="en-US" sz="2800" dirty="0">
              <a:sym typeface="Symbol" pitchFamily="-11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1600200"/>
          <a:ext cx="626601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68" name="Equation" r:id="rId3" imgW="2921000" imgH="393700" progId="Equation.3">
                  <p:embed/>
                </p:oleObj>
              </mc:Choice>
              <mc:Fallback>
                <p:oleObj name="Equation" r:id="rId3" imgW="29210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626601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Smoothing: finding parameter values</a:t>
            </a:r>
          </a:p>
        </p:txBody>
      </p:sp>
      <p:sp>
        <p:nvSpPr>
          <p:cNvPr id="185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Just like we talked about before, split training data into training and development</a:t>
            </a:r>
            <a:endParaRPr lang="en-US" sz="25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Try lots of different values for </a:t>
            </a:r>
            <a:r>
              <a:rPr lang="en-US" sz="2800" dirty="0" err="1">
                <a:sym typeface="Symbol" pitchFamily="-112" charset="2"/>
              </a:rPr>
              <a:t></a:t>
            </a:r>
            <a:r>
              <a:rPr lang="en-US" sz="2800" dirty="0">
                <a:sym typeface="Symbol" pitchFamily="-112" charset="2"/>
              </a:rPr>
              <a:t> </a:t>
            </a:r>
            <a:r>
              <a:rPr lang="en-US" sz="2800" dirty="0" err="1">
                <a:sym typeface="Symbol" pitchFamily="-112" charset="2"/>
              </a:rPr>
              <a:t></a:t>
            </a:r>
            <a:r>
              <a:rPr lang="en-US" sz="2800" dirty="0">
                <a:sym typeface="Symbol" pitchFamily="-112" charset="2"/>
              </a:rPr>
              <a:t> on </a:t>
            </a:r>
            <a:r>
              <a:rPr lang="en-US" sz="2800" dirty="0" err="1">
                <a:sym typeface="Symbol" pitchFamily="-112" charset="2"/>
              </a:rPr>
              <a:t>heldout</a:t>
            </a:r>
            <a:r>
              <a:rPr lang="en-US" sz="2800" dirty="0">
                <a:sym typeface="Symbol" pitchFamily="-112" charset="2"/>
              </a:rPr>
              <a:t> data, pick best</a:t>
            </a:r>
          </a:p>
          <a:p>
            <a:pPr marL="0" indent="0">
              <a:buNone/>
            </a:pPr>
            <a:endParaRPr lang="en-US" sz="2800" dirty="0">
              <a:sym typeface="Symbol" pitchFamily="-112" charset="2"/>
            </a:endParaRPr>
          </a:p>
          <a:p>
            <a:pPr marL="0" indent="0">
              <a:buNone/>
            </a:pPr>
            <a:r>
              <a:rPr lang="en-US" sz="2800" dirty="0">
                <a:sym typeface="Symbol" pitchFamily="-112" charset="2"/>
              </a:rPr>
              <a:t>Two approaches for finding these efficiently</a:t>
            </a:r>
          </a:p>
          <a:p>
            <a:pPr lvl="1"/>
            <a:r>
              <a:rPr lang="en-US" sz="2800" dirty="0">
                <a:sym typeface="Symbol" pitchFamily="-112" charset="2"/>
              </a:rPr>
              <a:t>EM (expectation maximization)</a:t>
            </a:r>
          </a:p>
          <a:p>
            <a:pPr lvl="1"/>
            <a:r>
              <a:rPr lang="en-US" sz="2800" dirty="0">
                <a:sym typeface="Symbol" pitchFamily="-112" charset="2"/>
              </a:rPr>
              <a:t>“Powell search” – see Numerical Recipes in C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267574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Subtract some absolute number from each of the counts (e.g. 0.75)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will this affect rare words?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will this affect common words?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165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810000"/>
            <a:ext cx="8267574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Subtract some absolute number from each of the counts (e.g. 0.75)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will have a large effect on low counts (rare words)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will have a small effect on large counts (common words)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9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057400" y="1943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0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43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44196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is </a:t>
            </a:r>
            <a:r>
              <a:rPr lang="en-US" sz="3200" dirty="0" err="1">
                <a:solidFill>
                  <a:srgbClr val="FF0000"/>
                </a:solidFill>
              </a:rPr>
              <a:t>α(xy</a:t>
            </a:r>
            <a:r>
              <a:rPr lang="en-US" sz="3200" dirty="0">
                <a:solidFill>
                  <a:srgbClr val="FF0000"/>
                </a:solidFill>
              </a:rPr>
              <a:t>)?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first quiz (</a:t>
            </a:r>
            <a:r>
              <a:rPr lang="en-US" dirty="0">
                <a:solidFill>
                  <a:srgbClr val="FF0000"/>
                </a:solidFill>
              </a:rPr>
              <a:t>when?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In-class (~30 min.)</a:t>
            </a:r>
          </a:p>
          <a:p>
            <a:pPr lvl="1"/>
            <a:r>
              <a:rPr lang="en-US" dirty="0"/>
              <a:t>Topics</a:t>
            </a:r>
          </a:p>
          <a:p>
            <a:pPr lvl="2"/>
            <a:r>
              <a:rPr lang="en-US" dirty="0"/>
              <a:t>corpus analysis</a:t>
            </a:r>
          </a:p>
          <a:p>
            <a:pPr lvl="2"/>
            <a:r>
              <a:rPr lang="en-US" dirty="0"/>
              <a:t>regular expressions</a:t>
            </a:r>
          </a:p>
          <a:p>
            <a:pPr lvl="2"/>
            <a:r>
              <a:rPr lang="en-US" dirty="0"/>
              <a:t>probability</a:t>
            </a:r>
          </a:p>
          <a:p>
            <a:pPr lvl="2"/>
            <a:r>
              <a:rPr lang="en-US" dirty="0"/>
              <a:t>language modeling</a:t>
            </a:r>
          </a:p>
          <a:p>
            <a:pPr lvl="1"/>
            <a:r>
              <a:rPr lang="en-US" dirty="0"/>
              <a:t>Open book/notes</a:t>
            </a:r>
          </a:p>
          <a:p>
            <a:pPr lvl="2"/>
            <a:r>
              <a:rPr lang="en-US" dirty="0"/>
              <a:t>we’ll try it out for this one</a:t>
            </a:r>
          </a:p>
          <a:p>
            <a:pPr lvl="2"/>
            <a:r>
              <a:rPr lang="en-US" dirty="0"/>
              <a:t>better to assume closed book (30 minutes goes by fast!)</a:t>
            </a:r>
          </a:p>
          <a:p>
            <a:pPr lvl="1"/>
            <a:r>
              <a:rPr lang="en-US" dirty="0"/>
              <a:t>10% of your grade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82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354" y="1498951"/>
            <a:ext cx="230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trigram model: p(</a:t>
            </a:r>
            <a:r>
              <a:rPr lang="en-US" dirty="0" err="1">
                <a:solidFill>
                  <a:srgbClr val="0000FF"/>
                </a:solidFill>
              </a:rPr>
              <a:t>z|xy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(before discounting)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344562"/>
            <a:ext cx="1066800" cy="344663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547372" y="3196662"/>
            <a:ext cx="149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seen trigrams</a:t>
            </a:r>
          </a:p>
          <a:p>
            <a:r>
              <a:rPr lang="en-US" dirty="0"/>
              <a:t>(xyz occurred)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50892" y="2344562"/>
            <a:ext cx="1066800" cy="236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50892" y="4724400"/>
            <a:ext cx="1066800" cy="10668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74151" y="1498951"/>
            <a:ext cx="2254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trigram model p(</a:t>
            </a:r>
            <a:r>
              <a:rPr lang="en-US" dirty="0" err="1">
                <a:solidFill>
                  <a:srgbClr val="0000FF"/>
                </a:solidFill>
              </a:rPr>
              <a:t>z|xy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(after discounting)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083574" y="4666136"/>
            <a:ext cx="1137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unseen words</a:t>
            </a:r>
          </a:p>
          <a:p>
            <a:r>
              <a:rPr lang="en-US" sz="1600" dirty="0"/>
              <a:t>(xyz </a:t>
            </a:r>
            <a:r>
              <a:rPr lang="en-US" sz="1600" dirty="0" err="1"/>
              <a:t>didn</a:t>
            </a:r>
            <a:r>
              <a:rPr lang="fr-FR" sz="1600" dirty="0"/>
              <a:t>’</a:t>
            </a:r>
            <a:r>
              <a:rPr lang="en-US" sz="1600" dirty="0"/>
              <a:t>t occur)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851735" y="3086161"/>
            <a:ext cx="149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seen trigrams</a:t>
            </a:r>
          </a:p>
          <a:p>
            <a:r>
              <a:rPr lang="en-US" dirty="0"/>
              <a:t>(xyz occurred)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24600" y="2273728"/>
            <a:ext cx="1066800" cy="34998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30471" y="1498951"/>
            <a:ext cx="2975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bigram model p(</a:t>
            </a:r>
            <a:r>
              <a:rPr lang="en-US" dirty="0" err="1">
                <a:solidFill>
                  <a:srgbClr val="0000FF"/>
                </a:solidFill>
              </a:rPr>
              <a:t>z|y</a:t>
            </a:r>
            <a:r>
              <a:rPr lang="en-US" dirty="0">
                <a:solidFill>
                  <a:srgbClr val="0000FF"/>
                </a:solidFill>
              </a:rPr>
              <a:t>)*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(*for z where xyz didn’t occur)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217692" y="2273728"/>
            <a:ext cx="2106908" cy="24330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17692" y="5773562"/>
            <a:ext cx="210690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449836"/>
              </p:ext>
            </p:extLst>
          </p:nvPr>
        </p:nvGraphicFramePr>
        <p:xfrm>
          <a:off x="6248400" y="5899130"/>
          <a:ext cx="2789441" cy="95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5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899130"/>
                        <a:ext cx="2789441" cy="958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771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4821382" y="5372100"/>
          <a:ext cx="432261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65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382" y="5372100"/>
                        <a:ext cx="432261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48" y="4341167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cat | see the )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48" y="49530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676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cat | see the ) = ?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4821238" y="5368925"/>
          <a:ext cx="43227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53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5368925"/>
                        <a:ext cx="43227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19600" y="2841526"/>
          <a:ext cx="2882957" cy="73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54" name="Equation" r:id="rId5" imgW="1435100" imgH="368300" progId="Equation.3">
                  <p:embed/>
                </p:oleObj>
              </mc:Choice>
              <mc:Fallback>
                <p:oleObj name="Equation" r:id="rId5" imgW="1435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41526"/>
                        <a:ext cx="2882957" cy="739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α(see</a:t>
            </a:r>
            <a:r>
              <a:rPr lang="en-US" sz="2400" dirty="0">
                <a:solidFill>
                  <a:srgbClr val="FF0000"/>
                </a:solidFill>
              </a:rPr>
              <a:t> the) =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4048" y="3200400"/>
            <a:ext cx="44165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much probability mass did we reserve/discount for the bigram model?</a:t>
            </a: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91" name="Equation" r:id="rId3" imgW="2438400" imgH="838200" progId="Equation.3">
                  <p:embed/>
                </p:oleObj>
              </mc:Choice>
              <mc:Fallback>
                <p:oleObj name="Equation" r:id="rId3" imgW="2438400" imgH="838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α(see</a:t>
            </a:r>
            <a:r>
              <a:rPr lang="en-US" sz="2400" dirty="0">
                <a:solidFill>
                  <a:srgbClr val="FF0000"/>
                </a:solidFill>
              </a:rPr>
              <a:t> the) =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10" name="TextBox 9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“see the” * 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count(“see</a:t>
              </a:r>
              <a:r>
                <a:rPr lang="en-US" sz="2400" dirty="0"/>
                <a:t> the”)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038600" y="4495800"/>
            <a:ext cx="495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of the unique trigrams, we subtracted D/</a:t>
            </a:r>
            <a:r>
              <a:rPr lang="en-US" sz="2400" dirty="0" err="1">
                <a:solidFill>
                  <a:srgbClr val="0000FF"/>
                </a:solidFill>
              </a:rPr>
              <a:t>count(“see</a:t>
            </a:r>
            <a:r>
              <a:rPr lang="en-US" sz="2400" dirty="0">
                <a:solidFill>
                  <a:srgbClr val="0000FF"/>
                </a:solidFill>
              </a:rPr>
              <a:t> the”) from the probability distribution</a:t>
            </a:r>
          </a:p>
        </p:txBody>
      </p:sp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0" y="5676900"/>
          <a:ext cx="321468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8" name="Equation" r:id="rId4" imgW="2438400" imgH="838200" progId="Equation.3">
                  <p:embed/>
                </p:oleObj>
              </mc:Choice>
              <mc:Fallback>
                <p:oleObj name="Equation" r:id="rId4" imgW="2438400" imgH="83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688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3502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dog		1</a:t>
            </a:r>
          </a:p>
          <a:p>
            <a:r>
              <a:rPr lang="en-US" sz="2400" dirty="0"/>
              <a:t>see the cat			2</a:t>
            </a:r>
          </a:p>
          <a:p>
            <a:r>
              <a:rPr lang="en-US" sz="2400" dirty="0"/>
              <a:t>see the banana	4</a:t>
            </a:r>
          </a:p>
          <a:p>
            <a:r>
              <a:rPr lang="en-US" sz="2400" dirty="0"/>
              <a:t>see the man		1</a:t>
            </a:r>
          </a:p>
          <a:p>
            <a:r>
              <a:rPr lang="en-US" sz="2400" dirty="0"/>
              <a:t>see the woman		1</a:t>
            </a:r>
          </a:p>
          <a:p>
            <a:r>
              <a:rPr lang="en-US" sz="2400" dirty="0"/>
              <a:t>see the car			1</a:t>
            </a: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0" y="5676900"/>
          <a:ext cx="3214361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1" name="Equation" r:id="rId4" imgW="2438400" imgH="838200" progId="Equation.3">
                  <p:embed/>
                </p:oleObj>
              </mc:Choice>
              <mc:Fallback>
                <p:oleObj name="Equation" r:id="rId4" imgW="2438400" imgH="838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76900"/>
                        <a:ext cx="3214361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puppy | see the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α(see</a:t>
            </a:r>
            <a:r>
              <a:rPr lang="en-US" sz="2400" dirty="0">
                <a:solidFill>
                  <a:srgbClr val="FF0000"/>
                </a:solidFill>
              </a:rPr>
              <a:t> the) = ?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60650" y="4724400"/>
          <a:ext cx="6254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2" name="Equation" r:id="rId6" imgW="3022600" imgH="368300" progId="Equation.3">
                  <p:embed/>
                </p:oleObj>
              </mc:Choice>
              <mc:Fallback>
                <p:oleObj name="Equation" r:id="rId6" imgW="30226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724400"/>
                        <a:ext cx="62547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9000" y="559909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distribute this probability mass to all bigrams that we are backing off to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21" name="TextBox 20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“see the” * 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count(“see</a:t>
              </a:r>
              <a:r>
                <a:rPr lang="en-US" sz="2400" dirty="0"/>
                <a:t> the”)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2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We have some number of bigrams we’re going to </a:t>
            </a:r>
            <a:r>
              <a:rPr lang="en-US" sz="2800" dirty="0" err="1"/>
              <a:t>backoff</a:t>
            </a:r>
            <a:r>
              <a:rPr lang="en-US" sz="2800" dirty="0"/>
              <a:t> to, i.e. those </a:t>
            </a:r>
            <a:r>
              <a:rPr lang="en-US" sz="2800" i="1" dirty="0"/>
              <a:t>X</a:t>
            </a:r>
            <a:r>
              <a:rPr lang="en-US" sz="2800" dirty="0"/>
              <a:t> where </a:t>
            </a:r>
            <a:r>
              <a:rPr lang="en-US" sz="2800" dirty="0" err="1"/>
              <a:t>C(see</a:t>
            </a:r>
            <a:r>
              <a:rPr lang="en-US" sz="2800" dirty="0"/>
              <a:t> the </a:t>
            </a:r>
            <a:r>
              <a:rPr lang="en-US" sz="2800" i="1" dirty="0"/>
              <a:t>X</a:t>
            </a:r>
            <a:r>
              <a:rPr lang="en-US" sz="2800" dirty="0"/>
              <a:t>) = 0, that is unseen trigrams starting with “see the”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When we </a:t>
            </a:r>
            <a:r>
              <a:rPr lang="en-US" sz="2800" dirty="0" err="1"/>
              <a:t>backoff</a:t>
            </a:r>
            <a:r>
              <a:rPr lang="en-US" sz="2800" dirty="0"/>
              <a:t>, for each of these, we’ll be including their probability in the model: P(X | the)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α is the normalizing constant so that the sum of these probabilities equals the reserved probability mass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46186"/>
              </p:ext>
            </p:extLst>
          </p:nvPr>
        </p:nvGraphicFramePr>
        <p:xfrm>
          <a:off x="796925" y="5295900"/>
          <a:ext cx="76231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4" name="Equation" r:id="rId3" imgW="3683000" imgH="393700" progId="Equation.3">
                  <p:embed/>
                </p:oleObj>
              </mc:Choice>
              <mc:Fallback>
                <p:oleObj name="Equation" r:id="rId3" imgW="36830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5295900"/>
                        <a:ext cx="76231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We can calculate </a:t>
            </a:r>
            <a:r>
              <a:rPr lang="en-US" sz="2800" dirty="0" err="1"/>
              <a:t>α</a:t>
            </a:r>
            <a:r>
              <a:rPr lang="en-US" sz="2800" dirty="0"/>
              <a:t> two ways</a:t>
            </a:r>
          </a:p>
          <a:p>
            <a:pPr lvl="1"/>
            <a:r>
              <a:rPr lang="en-US" sz="2400" dirty="0"/>
              <a:t>Based on those we haven’t seen: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Or, more often, based on those we do see:</a:t>
            </a:r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2057400" y="2895600"/>
          <a:ext cx="47577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59" name="Equation" r:id="rId3" imgW="2298700" imgH="546100" progId="Equation.3">
                  <p:embed/>
                </p:oleObj>
              </mc:Choice>
              <mc:Fallback>
                <p:oleObj name="Equation" r:id="rId3" imgW="2298700" imgH="546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4757737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2057400" y="4953000"/>
          <a:ext cx="475773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60" name="Equation" r:id="rId5" imgW="2298700" imgH="546100" progId="Equation.3">
                  <p:embed/>
                </p:oleObj>
              </mc:Choice>
              <mc:Fallback>
                <p:oleObj name="Equation" r:id="rId5" imgW="2298700" imgH="546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475773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dirty="0" err="1"/>
              <a:t>α</a:t>
            </a:r>
            <a:r>
              <a:rPr lang="en-US" dirty="0"/>
              <a:t> in general: trigrams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2926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Calculate the reserved mass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the sum of the backed off probability.  For bigram “A B”: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</a:t>
            </a:r>
            <a:r>
              <a:rPr lang="en-US" sz="2000" dirty="0" err="1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762995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reserved_mass</a:t>
            </a:r>
            <a:r>
              <a:rPr lang="en-US" sz="2000" dirty="0"/>
              <a:t>(bigram--A B)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952" y="2462660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 of </a:t>
            </a:r>
            <a:r>
              <a:rPr lang="en-US" sz="2000" i="1" dirty="0"/>
              <a:t>types</a:t>
            </a:r>
            <a:r>
              <a:rPr lang="en-US" sz="2000" dirty="0"/>
              <a:t> starting with bigram *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5886" y="3067795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count(bigram)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37304" y="2996060"/>
            <a:ext cx="358444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687951"/>
              </p:ext>
            </p:extLst>
          </p:nvPr>
        </p:nvGraphicFramePr>
        <p:xfrm>
          <a:off x="1489590" y="4181923"/>
          <a:ext cx="1962150" cy="62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90" name="Equation" r:id="rId3" imgW="1117600" imgH="355600" progId="Equation.3">
                  <p:embed/>
                </p:oleObj>
              </mc:Choice>
              <mc:Fallback>
                <p:oleObj name="Equation" r:id="rId3" imgW="1117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590" y="4181923"/>
                        <a:ext cx="1962150" cy="622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392057"/>
              </p:ext>
            </p:extLst>
          </p:nvPr>
        </p:nvGraphicFramePr>
        <p:xfrm>
          <a:off x="6324600" y="4139060"/>
          <a:ext cx="16494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91" name="Equation" r:id="rId5" imgW="939800" imgH="355600" progId="Equation.3">
                  <p:embed/>
                </p:oleObj>
              </mc:Choice>
              <mc:Fallback>
                <p:oleObj name="Equation" r:id="rId5" imgW="9398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139060"/>
                        <a:ext cx="16494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421526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either is fine, in practice the left is easier</a:t>
            </a: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972814"/>
              </p:ext>
            </p:extLst>
          </p:nvPr>
        </p:nvGraphicFramePr>
        <p:xfrm>
          <a:off x="1598740" y="5739260"/>
          <a:ext cx="3427412" cy="94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92" name="Equation" r:id="rId7" imgW="1981200" imgH="546100" progId="Equation.3">
                  <p:embed/>
                </p:oleObj>
              </mc:Choice>
              <mc:Fallback>
                <p:oleObj name="Equation" r:id="rId7" imgW="19812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740" y="5739260"/>
                        <a:ext cx="3427412" cy="940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739260"/>
            <a:ext cx="15240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358260"/>
            <a:ext cx="2441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the sum of the bigram probabilities of those trigrams that we saw starting with bigram A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840EA-5D39-E940-92A9-D4B77E961890}"/>
              </a:ext>
            </a:extLst>
          </p:cNvPr>
          <p:cNvSpPr txBox="1"/>
          <p:nvPr/>
        </p:nvSpPr>
        <p:spPr>
          <a:xfrm>
            <a:off x="76200" y="1532409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 C | A B 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dirty="0" err="1"/>
              <a:t>α</a:t>
            </a:r>
            <a:r>
              <a:rPr lang="en-US" dirty="0"/>
              <a:t> in general: bigrams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54212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Calculate the reserved mass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the sum of the backed off probability.  For bigram “A B”: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Calculate </a:t>
            </a:r>
            <a:r>
              <a:rPr lang="en-US" sz="2000" dirty="0" err="1"/>
              <a:t>α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787947"/>
            <a:ext cx="353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reserved_mass</a:t>
            </a:r>
            <a:r>
              <a:rPr lang="en-US" sz="2000" dirty="0"/>
              <a:t>(unigram--A)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952" y="2487612"/>
            <a:ext cx="472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 of </a:t>
            </a:r>
            <a:r>
              <a:rPr lang="en-US" sz="2000" i="1" dirty="0"/>
              <a:t>types</a:t>
            </a:r>
            <a:r>
              <a:rPr lang="en-US" sz="2000" dirty="0"/>
              <a:t> starting with unigram *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5886" y="3092747"/>
            <a:ext cx="255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count(unigram</a:t>
            </a:r>
            <a:r>
              <a:rPr lang="en-US" sz="2000" dirty="0"/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37304" y="3021012"/>
            <a:ext cx="358444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2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078936"/>
              </p:ext>
            </p:extLst>
          </p:nvPr>
        </p:nvGraphicFramePr>
        <p:xfrm>
          <a:off x="1689100" y="4206875"/>
          <a:ext cx="15605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38" name="Equation" r:id="rId3" imgW="889000" imgH="355600" progId="Equation.3">
                  <p:embed/>
                </p:oleObj>
              </mc:Choice>
              <mc:Fallback>
                <p:oleObj name="Equation" r:id="rId3" imgW="8890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4206875"/>
                        <a:ext cx="1560513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028384"/>
              </p:ext>
            </p:extLst>
          </p:nvPr>
        </p:nvGraphicFramePr>
        <p:xfrm>
          <a:off x="6524625" y="4164012"/>
          <a:ext cx="1247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39" name="Equation" r:id="rId5" imgW="711200" imgH="355600" progId="Equation.3">
                  <p:embed/>
                </p:oleObj>
              </mc:Choice>
              <mc:Fallback>
                <p:oleObj name="Equation" r:id="rId5" imgW="711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4164012"/>
                        <a:ext cx="12477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33800" y="424021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either is fine in practice, the left is easier</a:t>
            </a: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740861"/>
              </p:ext>
            </p:extLst>
          </p:nvPr>
        </p:nvGraphicFramePr>
        <p:xfrm>
          <a:off x="1839913" y="5764212"/>
          <a:ext cx="294481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240" name="Equation" r:id="rId7" imgW="1701800" imgH="546100" progId="Equation.3">
                  <p:embed/>
                </p:oleObj>
              </mc:Choice>
              <mc:Fallback>
                <p:oleObj name="Equation" r:id="rId7" imgW="1701800" imgH="546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5764212"/>
                        <a:ext cx="2944812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800600" y="5764212"/>
            <a:ext cx="152400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5383212"/>
            <a:ext cx="244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– the sum of the unigram probabilities of those bigrams that we saw starting with word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D6838-5A1E-F24E-95FB-DA6DAE6EB5C7}"/>
              </a:ext>
            </a:extLst>
          </p:cNvPr>
          <p:cNvSpPr txBox="1"/>
          <p:nvPr/>
        </p:nvSpPr>
        <p:spPr>
          <a:xfrm>
            <a:off x="76200" y="153240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 B | A 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Lab next class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Meet in Edmunds 105</a:t>
            </a:r>
          </a:p>
        </p:txBody>
      </p:sp>
    </p:spTree>
    <p:extLst>
      <p:ext uri="{BB962C8B-B14F-4D97-AF65-F5344CB8AC3E}">
        <p14:creationId xmlns:p14="http://schemas.microsoft.com/office/powerpoint/2010/main" val="3683411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</a:t>
            </a:r>
            <a:r>
              <a:rPr lang="en-US" dirty="0" err="1"/>
              <a:t>backoff</a:t>
            </a:r>
            <a:r>
              <a:rPr lang="en-US" dirty="0"/>
              <a:t> models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/>
              <a:t>Store the </a:t>
            </a:r>
            <a:r>
              <a:rPr lang="en-US" sz="2800" dirty="0" err="1"/>
              <a:t>αs</a:t>
            </a:r>
            <a:r>
              <a:rPr lang="en-US" sz="2800" dirty="0"/>
              <a:t> in another table</a:t>
            </a:r>
          </a:p>
          <a:p>
            <a:pPr lvl="1"/>
            <a:r>
              <a:rPr lang="en-US" sz="2400" dirty="0"/>
              <a:t>If it’s a trigram backed off to a bigram, it’s a table keyed by the bigrams</a:t>
            </a:r>
          </a:p>
          <a:p>
            <a:pPr lvl="1"/>
            <a:r>
              <a:rPr lang="en-US" sz="2400" dirty="0"/>
              <a:t>If it’s a bigram backed off to a unigram, it’s a table keyed by the unigrams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Compute the αs during training</a:t>
            </a:r>
            <a:endParaRPr lang="en-US" sz="2200" dirty="0"/>
          </a:p>
          <a:p>
            <a:pPr lvl="1"/>
            <a:r>
              <a:rPr lang="en-US" sz="2200" dirty="0"/>
              <a:t>After calculating all of the probabilities of seen unigrams/bigrams/trigrams</a:t>
            </a:r>
          </a:p>
          <a:p>
            <a:pPr lvl="1"/>
            <a:r>
              <a:rPr lang="en-US" sz="2200" dirty="0"/>
              <a:t>Go back through and calculate the </a:t>
            </a:r>
            <a:r>
              <a:rPr lang="en-US" sz="2200" dirty="0" err="1"/>
              <a:t>αs</a:t>
            </a:r>
            <a:r>
              <a:rPr lang="en-US" sz="2200" dirty="0"/>
              <a:t> (you should have all of the information you need)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During testing, it should then be easy to apply the </a:t>
            </a:r>
            <a:r>
              <a:rPr lang="en-US" sz="2500" dirty="0" err="1"/>
              <a:t>backoff</a:t>
            </a:r>
            <a:r>
              <a:rPr lang="en-US" sz="2500" dirty="0"/>
              <a:t> model with the αs pre-calculated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4048" y="1824335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FF0000"/>
                </a:solidFill>
              </a:rPr>
              <a:t>( jumped | the Dow )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reserved mass?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824335"/>
            <a:ext cx="35021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Dow Jones		10</a:t>
            </a:r>
          </a:p>
          <a:p>
            <a:r>
              <a:rPr lang="en-US" sz="2400" dirty="0"/>
              <a:t>the Dow rose		5</a:t>
            </a:r>
          </a:p>
          <a:p>
            <a:r>
              <a:rPr lang="en-US" sz="2400" dirty="0"/>
              <a:t>the Dow fell		5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112963" y="4572000"/>
          <a:ext cx="66500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92" name="Equation" r:id="rId3" imgW="3213100" imgH="368300" progId="Equation.3">
                  <p:embed/>
                </p:oleObj>
              </mc:Choice>
              <mc:Fallback>
                <p:oleObj name="Equation" r:id="rId3" imgW="3213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572000"/>
                        <a:ext cx="66500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038600" y="3200400"/>
            <a:ext cx="4727448" cy="1066800"/>
            <a:chOff x="4038600" y="3505200"/>
            <a:chExt cx="4727448" cy="1066800"/>
          </a:xfrm>
        </p:grpSpPr>
        <p:sp>
          <p:nvSpPr>
            <p:cNvPr id="20" name="TextBox 19"/>
            <p:cNvSpPr txBox="1"/>
            <p:nvPr/>
          </p:nvSpPr>
          <p:spPr>
            <a:xfrm>
              <a:off x="4038600" y="3505200"/>
              <a:ext cx="4727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“the Dow” * 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count(“the Dow”)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75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6017"/>
              </p:ext>
            </p:extLst>
          </p:nvPr>
        </p:nvGraphicFramePr>
        <p:xfrm>
          <a:off x="2667000" y="5565287"/>
          <a:ext cx="496728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93" name="Equation" r:id="rId5" imgW="2400300" imgH="546100" progId="Equation.3">
                  <p:embed/>
                </p:oleObj>
              </mc:Choice>
              <mc:Fallback>
                <p:oleObj name="Equation" r:id="rId5" imgW="2400300" imgH="546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65287"/>
                        <a:ext cx="4967288" cy="112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Backoff</a:t>
            </a:r>
            <a:r>
              <a:rPr lang="en-US" dirty="0"/>
              <a:t> models: absolute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581400"/>
            <a:ext cx="81534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nice attributes:</a:t>
            </a:r>
          </a:p>
          <a:p>
            <a:pPr lvl="1"/>
            <a:r>
              <a:rPr lang="en-US" dirty="0"/>
              <a:t>decreases if we’ve seen more bigrams</a:t>
            </a:r>
          </a:p>
          <a:p>
            <a:pPr lvl="2"/>
            <a:r>
              <a:rPr lang="en-US" dirty="0"/>
              <a:t>should be more confident that the unseen trigram is no good</a:t>
            </a:r>
          </a:p>
          <a:p>
            <a:pPr lvl="1"/>
            <a:r>
              <a:rPr lang="en-US" dirty="0"/>
              <a:t>increases if the bigram tends to be followed by lots of other words</a:t>
            </a:r>
          </a:p>
          <a:p>
            <a:pPr lvl="2"/>
            <a:r>
              <a:rPr lang="en-US" dirty="0"/>
              <a:t>will be more likely to see an unseen trigram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205335"/>
            <a:ext cx="262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reserved_mass</a:t>
            </a:r>
            <a:r>
              <a:rPr lang="en-US" sz="2400" dirty="0"/>
              <a:t> =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905000"/>
            <a:ext cx="4727448" cy="1066800"/>
            <a:chOff x="4038600" y="3505200"/>
            <a:chExt cx="4727448" cy="1066800"/>
          </a:xfrm>
        </p:grpSpPr>
        <p:sp>
          <p:nvSpPr>
            <p:cNvPr id="14" name="TextBox 13"/>
            <p:cNvSpPr txBox="1"/>
            <p:nvPr/>
          </p:nvSpPr>
          <p:spPr>
            <a:xfrm>
              <a:off x="4038600" y="3505200"/>
              <a:ext cx="4727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# of </a:t>
              </a:r>
              <a:r>
                <a:rPr lang="en-US" sz="2400" i="1" dirty="0"/>
                <a:t>types</a:t>
              </a:r>
              <a:r>
                <a:rPr lang="en-US" sz="2400" dirty="0"/>
                <a:t> starting with bigram * 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6534" y="4110335"/>
              <a:ext cx="2554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count(bigram</a:t>
              </a:r>
              <a:r>
                <a:rPr lang="en-US" sz="2400" dirty="0"/>
                <a:t>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187952" y="4038600"/>
              <a:ext cx="4578096" cy="1588"/>
            </a:xfrm>
            <a:prstGeom prst="line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828800"/>
            <a:ext cx="6089650" cy="4511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4448" y="3962400"/>
            <a:ext cx="2282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smoothing techniques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home ideas:</a:t>
            </a:r>
          </a:p>
          <a:p>
            <a:pPr lvl="1"/>
            <a:r>
              <a:rPr lang="en-US" dirty="0"/>
              <a:t>Key idea of smoothing is to redistribute the probability to handle less seen (or never seen) events</a:t>
            </a:r>
          </a:p>
          <a:p>
            <a:pPr lvl="2"/>
            <a:r>
              <a:rPr lang="en-US" dirty="0"/>
              <a:t>Still must always maintain a true probability distribution</a:t>
            </a:r>
          </a:p>
          <a:p>
            <a:pPr lvl="1"/>
            <a:r>
              <a:rPr lang="en-US" dirty="0"/>
              <a:t>Lots of ways of smoothing data</a:t>
            </a:r>
          </a:p>
          <a:p>
            <a:pPr lvl="1"/>
            <a:r>
              <a:rPr lang="en-US" dirty="0"/>
              <a:t>Should take into account features in your data!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think today is a good day to be me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| &lt;start&gt; &lt;start&gt;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think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&lt;start&gt; I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today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is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think today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today is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is 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8399" y="4045803"/>
            <a:ext cx="424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any of these has never been seen before, </a:t>
            </a:r>
            <a:r>
              <a:rPr lang="en-US" sz="2400" dirty="0" err="1">
                <a:solidFill>
                  <a:srgbClr val="FF0000"/>
                </a:solidFill>
              </a:rPr>
              <a:t>prob</a:t>
            </a:r>
            <a:r>
              <a:rPr lang="en-US" sz="2400" dirty="0">
                <a:solidFill>
                  <a:srgbClr val="FF0000"/>
                </a:solidFill>
              </a:rPr>
              <a:t> = 0!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18360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our test set contains the following sentence, but one of the trigrams never occurred in our training data?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474" y="2971800"/>
            <a:ext cx="447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think today is a good day to be me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1874" y="3352800"/>
            <a:ext cx="240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P(</a:t>
            </a:r>
            <a:r>
              <a:rPr lang="en-US" dirty="0">
                <a:solidFill>
                  <a:srgbClr val="0000FF"/>
                </a:solidFill>
              </a:rPr>
              <a:t>I | &lt;start&gt; &lt;start&gt;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1874" y="3733800"/>
            <a:ext cx="21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think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&lt;start&gt; I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4" y="4126468"/>
            <a:ext cx="211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today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 think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874" y="4495800"/>
            <a:ext cx="221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is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think today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1874" y="4876800"/>
            <a:ext cx="1801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today is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1874" y="5269468"/>
            <a:ext cx="17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P(</a:t>
            </a:r>
            <a:r>
              <a:rPr lang="en-US" dirty="0" err="1">
                <a:solidFill>
                  <a:srgbClr val="0000FF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is 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4" y="56504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245346" y="4103132"/>
            <a:ext cx="1555255" cy="3926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1799" y="4061192"/>
            <a:ext cx="3794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These probability estimates may be inaccurate.  Smoothing can help reduce some of the noise.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6754</TotalTime>
  <Words>2668</Words>
  <Application>Microsoft Macintosh PowerPoint</Application>
  <PresentationFormat>On-screen Show (4:3)</PresentationFormat>
  <Paragraphs>685</Paragraphs>
  <Slides>52</Slides>
  <Notes>10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Comic Sans MS</vt:lpstr>
      <vt:lpstr>Symbol</vt:lpstr>
      <vt:lpstr>Tahoma</vt:lpstr>
      <vt:lpstr>Times New Roman</vt:lpstr>
      <vt:lpstr>Tw Cen MT</vt:lpstr>
      <vt:lpstr>Wingdings</vt:lpstr>
      <vt:lpstr>Wingdings 2</vt:lpstr>
      <vt:lpstr>Median</vt:lpstr>
      <vt:lpstr>Equation</vt:lpstr>
      <vt:lpstr>Language acquisition</vt:lpstr>
      <vt:lpstr>Language modeling: Smoothing</vt:lpstr>
      <vt:lpstr>Admin</vt:lpstr>
      <vt:lpstr>Admin</vt:lpstr>
      <vt:lpstr>Admin</vt:lpstr>
      <vt:lpstr>Today</vt:lpstr>
      <vt:lpstr>Today</vt:lpstr>
      <vt:lpstr>Smoothing</vt:lpstr>
      <vt:lpstr>Smoothing</vt:lpstr>
      <vt:lpstr>The general smoothing problem</vt:lpstr>
      <vt:lpstr>Add-lambda smoothing</vt:lpstr>
      <vt:lpstr>Add-lambda smoothing</vt:lpstr>
      <vt:lpstr>Setting smoothing parameters</vt:lpstr>
      <vt:lpstr>Setting smoothing parameters</vt:lpstr>
      <vt:lpstr>Vocabulary</vt:lpstr>
      <vt:lpstr>Vocabulary</vt:lpstr>
      <vt:lpstr>Vocabulary</vt:lpstr>
      <vt:lpstr>Vocabulary</vt:lpstr>
      <vt:lpstr>Vocabulary</vt:lpstr>
      <vt:lpstr>Out of vocabulary</vt:lpstr>
      <vt:lpstr>Choosing a vocabulary</vt:lpstr>
      <vt:lpstr>Storing the table</vt:lpstr>
      <vt:lpstr>Storing the table</vt:lpstr>
      <vt:lpstr>Storing the table:  add-lambda smoothing</vt:lpstr>
      <vt:lpstr>Storing the table:  add-lambda smoothing</vt:lpstr>
      <vt:lpstr>Storing the table:  add-lambda smoothing</vt:lpstr>
      <vt:lpstr>Problems with frequency based smoothing</vt:lpstr>
      <vt:lpstr>Witten-Bell Discounting</vt:lpstr>
      <vt:lpstr>Witten-Bell Discounting</vt:lpstr>
      <vt:lpstr>Witten-Bell Smoothing</vt:lpstr>
      <vt:lpstr>Witten-Bell Smoothing</vt:lpstr>
      <vt:lpstr>Witten-Bell Smoothing</vt:lpstr>
      <vt:lpstr>Problems with frequency based smoothing</vt:lpstr>
      <vt:lpstr>Better smoothing approaches</vt:lpstr>
      <vt:lpstr>Smoothing: simple interpolation</vt:lpstr>
      <vt:lpstr>Smoothing: finding parameter values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Backoff models: absolute discounting</vt:lpstr>
      <vt:lpstr>Calculating α</vt:lpstr>
      <vt:lpstr>Calculating α</vt:lpstr>
      <vt:lpstr>Calculating α in general: trigrams</vt:lpstr>
      <vt:lpstr>Calculating α in general: bigrams</vt:lpstr>
      <vt:lpstr>Calculating backoff models in practice</vt:lpstr>
      <vt:lpstr>Backoff models: absolute discounting</vt:lpstr>
      <vt:lpstr>Backoff models: absolute discounting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521</cp:revision>
  <cp:lastPrinted>2011-09-27T17:45:21Z</cp:lastPrinted>
  <dcterms:created xsi:type="dcterms:W3CDTF">2011-02-10T22:08:43Z</dcterms:created>
  <dcterms:modified xsi:type="dcterms:W3CDTF">2019-02-06T21:35:31Z</dcterms:modified>
</cp:coreProperties>
</file>