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87"/>
  </p:notesMasterIdLst>
  <p:handoutMasterIdLst>
    <p:handoutMasterId r:id="rId88"/>
  </p:handoutMasterIdLst>
  <p:sldIdLst>
    <p:sldId id="256" r:id="rId2"/>
    <p:sldId id="480" r:id="rId3"/>
    <p:sldId id="411" r:id="rId4"/>
    <p:sldId id="477" r:id="rId5"/>
    <p:sldId id="258" r:id="rId6"/>
    <p:sldId id="262" r:id="rId7"/>
    <p:sldId id="263" r:id="rId8"/>
    <p:sldId id="264" r:id="rId9"/>
    <p:sldId id="265" r:id="rId10"/>
    <p:sldId id="266" r:id="rId11"/>
    <p:sldId id="267" r:id="rId12"/>
    <p:sldId id="268" r:id="rId13"/>
    <p:sldId id="270" r:id="rId14"/>
    <p:sldId id="467" r:id="rId15"/>
    <p:sldId id="271" r:id="rId16"/>
    <p:sldId id="273" r:id="rId17"/>
    <p:sldId id="460" r:id="rId18"/>
    <p:sldId id="274" r:id="rId19"/>
    <p:sldId id="275" r:id="rId20"/>
    <p:sldId id="420" r:id="rId21"/>
    <p:sldId id="419" r:id="rId22"/>
    <p:sldId id="422" r:id="rId23"/>
    <p:sldId id="421" r:id="rId24"/>
    <p:sldId id="435" r:id="rId25"/>
    <p:sldId id="434" r:id="rId26"/>
    <p:sldId id="424" r:id="rId27"/>
    <p:sldId id="425" r:id="rId28"/>
    <p:sldId id="478" r:id="rId29"/>
    <p:sldId id="426" r:id="rId30"/>
    <p:sldId id="436" r:id="rId31"/>
    <p:sldId id="466" r:id="rId32"/>
    <p:sldId id="476" r:id="rId33"/>
    <p:sldId id="468" r:id="rId34"/>
    <p:sldId id="428" r:id="rId35"/>
    <p:sldId id="469" r:id="rId36"/>
    <p:sldId id="462" r:id="rId37"/>
    <p:sldId id="441" r:id="rId38"/>
    <p:sldId id="442" r:id="rId39"/>
    <p:sldId id="443" r:id="rId40"/>
    <p:sldId id="430" r:id="rId41"/>
    <p:sldId id="431" r:id="rId42"/>
    <p:sldId id="432" r:id="rId43"/>
    <p:sldId id="433" r:id="rId44"/>
    <p:sldId id="279" r:id="rId45"/>
    <p:sldId id="342" r:id="rId46"/>
    <p:sldId id="343" r:id="rId47"/>
    <p:sldId id="361" r:id="rId48"/>
    <p:sldId id="344" r:id="rId49"/>
    <p:sldId id="393" r:id="rId50"/>
    <p:sldId id="392" r:id="rId51"/>
    <p:sldId id="479" r:id="rId52"/>
    <p:sldId id="277" r:id="rId53"/>
    <p:sldId id="309" r:id="rId54"/>
    <p:sldId id="339" r:id="rId55"/>
    <p:sldId id="340" r:id="rId56"/>
    <p:sldId id="341" r:id="rId57"/>
    <p:sldId id="488" r:id="rId58"/>
    <p:sldId id="485" r:id="rId59"/>
    <p:sldId id="486" r:id="rId60"/>
    <p:sldId id="487" r:id="rId61"/>
    <p:sldId id="331" r:id="rId62"/>
    <p:sldId id="489" r:id="rId63"/>
    <p:sldId id="490" r:id="rId64"/>
    <p:sldId id="491" r:id="rId65"/>
    <p:sldId id="492" r:id="rId66"/>
    <p:sldId id="493" r:id="rId67"/>
    <p:sldId id="453" r:id="rId68"/>
    <p:sldId id="454" r:id="rId69"/>
    <p:sldId id="455" r:id="rId70"/>
    <p:sldId id="456" r:id="rId71"/>
    <p:sldId id="318" r:id="rId72"/>
    <p:sldId id="399" r:id="rId73"/>
    <p:sldId id="400" r:id="rId74"/>
    <p:sldId id="438" r:id="rId75"/>
    <p:sldId id="439" r:id="rId76"/>
    <p:sldId id="464" r:id="rId77"/>
    <p:sldId id="440" r:id="rId78"/>
    <p:sldId id="494" r:id="rId79"/>
    <p:sldId id="495" r:id="rId80"/>
    <p:sldId id="401" r:id="rId81"/>
    <p:sldId id="403" r:id="rId82"/>
    <p:sldId id="404" r:id="rId83"/>
    <p:sldId id="412" r:id="rId84"/>
    <p:sldId id="326" r:id="rId85"/>
    <p:sldId id="444"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2589" autoAdjust="0"/>
  </p:normalViewPr>
  <p:slideViewPr>
    <p:cSldViewPr snapToObjects="1">
      <p:cViewPr varScale="1">
        <p:scale>
          <a:sx n="91" d="100"/>
          <a:sy n="91" d="100"/>
        </p:scale>
        <p:origin x="221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2B9B96-177E-3A40-B8C9-CA75C78F29D8}" type="datetimeFigureOut">
              <a:rPr lang="en-US" smtClean="0"/>
              <a:t>4/29/19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788F3C-F462-7644-B50F-2DA8B3995175}" type="slidenum">
              <a:rPr lang="en-US" smtClean="0"/>
              <a:t>‹#›</a:t>
            </a:fld>
            <a:endParaRPr lang="en-US"/>
          </a:p>
        </p:txBody>
      </p:sp>
    </p:spTree>
    <p:extLst>
      <p:ext uri="{BB962C8B-B14F-4D97-AF65-F5344CB8AC3E}">
        <p14:creationId xmlns:p14="http://schemas.microsoft.com/office/powerpoint/2010/main" val="157580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FD934-049D-AE41-9029-ECC16AC11DDF}" type="datetimeFigureOut">
              <a:rPr lang="en-US" smtClean="0"/>
              <a:pPr/>
              <a:t>4/29/19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12569-EFE3-5A4C-9B2C-FC607D01921C}" type="slidenum">
              <a:rPr lang="en-US" smtClean="0"/>
              <a:pPr/>
              <a:t>‹#›</a:t>
            </a:fld>
            <a:endParaRPr lang="en-US"/>
          </a:p>
        </p:txBody>
      </p:sp>
    </p:spTree>
    <p:extLst>
      <p:ext uri="{BB962C8B-B14F-4D97-AF65-F5344CB8AC3E}">
        <p14:creationId xmlns:p14="http://schemas.microsoft.com/office/powerpoint/2010/main" val="3686015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mechanical </a:t>
            </a:r>
            <a:r>
              <a:rPr lang="en-US" baseline="0" dirty="0" err="1"/>
              <a:t>turk</a:t>
            </a:r>
            <a:endParaRPr lang="en-US" baseline="0" dirty="0"/>
          </a:p>
          <a:p>
            <a:pPr marL="171450" indent="-171450">
              <a:buFontTx/>
              <a:buChar char="-"/>
            </a:pPr>
            <a:r>
              <a:rPr lang="en-US" baseline="0" dirty="0"/>
              <a:t>50 users per word, averaged per bin (50 users * 25 words = 1250 per bin and 13,750 annotations!!!)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29</a:t>
            </a:fld>
            <a:endParaRPr lang="en-US"/>
          </a:p>
        </p:txBody>
      </p:sp>
    </p:spTree>
    <p:extLst>
      <p:ext uri="{BB962C8B-B14F-4D97-AF65-F5344CB8AC3E}">
        <p14:creationId xmlns:p14="http://schemas.microsoft.com/office/powerpoint/2010/main" val="102022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mechanical </a:t>
            </a:r>
            <a:r>
              <a:rPr lang="en-US" baseline="0" dirty="0" err="1"/>
              <a:t>turk</a:t>
            </a:r>
            <a:endParaRPr lang="en-US" baseline="0" dirty="0"/>
          </a:p>
          <a:p>
            <a:pPr marL="171450" indent="-171450">
              <a:buFontTx/>
              <a:buChar char="-"/>
            </a:pPr>
            <a:r>
              <a:rPr lang="en-US" baseline="0" dirty="0"/>
              <a:t>50 users per word, averaged per bin</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30</a:t>
            </a:fld>
            <a:endParaRPr lang="en-US"/>
          </a:p>
        </p:txBody>
      </p:sp>
    </p:spTree>
    <p:extLst>
      <p:ext uri="{BB962C8B-B14F-4D97-AF65-F5344CB8AC3E}">
        <p14:creationId xmlns:p14="http://schemas.microsoft.com/office/powerpoint/2010/main" val="102022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we want</a:t>
            </a:r>
            <a:r>
              <a:rPr lang="en-US" baseline="0" dirty="0"/>
              <a:t> to look at semi-automated or automated approaches we need to be able to automatically (or semi-automatically) detect and correct these things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31</a:t>
            </a:fld>
            <a:endParaRPr lang="en-US"/>
          </a:p>
        </p:txBody>
      </p:sp>
    </p:spTree>
    <p:extLst>
      <p:ext uri="{BB962C8B-B14F-4D97-AF65-F5344CB8AC3E}">
        <p14:creationId xmlns:p14="http://schemas.microsoft.com/office/powerpoint/2010/main" val="107783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still a huge savings</a:t>
            </a:r>
            <a:r>
              <a:rPr lang="en-US" baseline="0" dirty="0"/>
              <a:t> over a fully manual approach:</a:t>
            </a:r>
          </a:p>
          <a:p>
            <a:pPr marL="171450" indent="-171450">
              <a:buFontTx/>
              <a:buChar char="-"/>
            </a:pPr>
            <a:r>
              <a:rPr lang="en-US" baseline="0" dirty="0"/>
              <a:t>only have to focus on the words/phrases that are flagged</a:t>
            </a:r>
          </a:p>
          <a:p>
            <a:pPr marL="171450" indent="-171450">
              <a:buFontTx/>
              <a:buChar char="-"/>
            </a:pPr>
            <a:r>
              <a:rPr lang="en-US" baseline="0" dirty="0"/>
              <a:t>given hints of possible words, ideally ranked by likelihood of replacement</a:t>
            </a:r>
          </a:p>
          <a:p>
            <a:pPr marL="171450" indent="-171450">
              <a:buFontTx/>
              <a:buChar char="-"/>
            </a:pPr>
            <a:endParaRPr lang="en-US" baseline="0" dirty="0"/>
          </a:p>
          <a:p>
            <a:pPr marL="0" indent="0">
              <a:buFontTx/>
              <a:buNone/>
            </a:pPr>
            <a:r>
              <a:rPr lang="en-US" baseline="0" dirty="0"/>
              <a:t>Why we call it a “semi-automated”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36</a:t>
            </a:fld>
            <a:endParaRPr lang="en-US"/>
          </a:p>
        </p:txBody>
      </p:sp>
    </p:spTree>
    <p:extLst>
      <p:ext uri="{BB962C8B-B14F-4D97-AF65-F5344CB8AC3E}">
        <p14:creationId xmlns:p14="http://schemas.microsoft.com/office/powerpoint/2010/main" val="51626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pre/post</a:t>
            </a:r>
            <a:r>
              <a:rPr lang="en-US" baseline="0" dirty="0"/>
              <a:t> questions check to see how much the user learned</a:t>
            </a:r>
          </a:p>
          <a:p>
            <a:pPr marL="171450" indent="-171450">
              <a:buFontTx/>
              <a:buChar char="-"/>
            </a:pPr>
            <a:r>
              <a:rPr lang="en-US" baseline="0" dirty="0"/>
              <a:t>questions with text check to see how well user understands text</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40</a:t>
            </a:fld>
            <a:endParaRPr lang="en-US"/>
          </a:p>
        </p:txBody>
      </p:sp>
    </p:spTree>
    <p:extLst>
      <p:ext uri="{BB962C8B-B14F-4D97-AF65-F5344CB8AC3E}">
        <p14:creationId xmlns:p14="http://schemas.microsoft.com/office/powerpoint/2010/main" val="281117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mechanical </a:t>
            </a:r>
            <a:r>
              <a:rPr lang="en-US" dirty="0" err="1"/>
              <a:t>turk</a:t>
            </a:r>
            <a:endParaRPr lang="en-US" dirty="0"/>
          </a:p>
          <a:p>
            <a:pPr marL="171450" indent="-171450">
              <a:buFontTx/>
              <a:buChar char="-"/>
            </a:pPr>
            <a:r>
              <a:rPr lang="en-US" dirty="0"/>
              <a:t>100 random participants</a:t>
            </a:r>
          </a:p>
          <a:p>
            <a:pPr marL="171450" indent="-171450">
              <a:buFontTx/>
              <a:buChar char="-"/>
            </a:pPr>
            <a:r>
              <a:rPr lang="en-US" dirty="0"/>
              <a:t>two articles</a:t>
            </a:r>
          </a:p>
        </p:txBody>
      </p:sp>
      <p:sp>
        <p:nvSpPr>
          <p:cNvPr id="4" name="Slide Number Placeholder 3"/>
          <p:cNvSpPr>
            <a:spLocks noGrp="1"/>
          </p:cNvSpPr>
          <p:nvPr>
            <p:ph type="sldNum" sz="quarter" idx="10"/>
          </p:nvPr>
        </p:nvSpPr>
        <p:spPr/>
        <p:txBody>
          <a:bodyPr/>
          <a:lstStyle/>
          <a:p>
            <a:fld id="{D4E12569-EFE3-5A4C-9B2C-FC607D01921C}" type="slidenum">
              <a:rPr lang="en-US" smtClean="0"/>
              <a:pPr/>
              <a:t>41</a:t>
            </a:fld>
            <a:endParaRPr lang="en-US"/>
          </a:p>
        </p:txBody>
      </p:sp>
    </p:spTree>
    <p:extLst>
      <p:ext uri="{BB962C8B-B14F-4D97-AF65-F5344CB8AC3E}">
        <p14:creationId xmlns:p14="http://schemas.microsoft.com/office/powerpoint/2010/main" val="53015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not the only</a:t>
            </a:r>
            <a:r>
              <a:rPr lang="en-US" baseline="0" dirty="0"/>
              <a:t> way to pose the problem</a:t>
            </a:r>
          </a:p>
          <a:p>
            <a:pPr>
              <a:buFontTx/>
              <a:buChar char="-"/>
            </a:pPr>
            <a:r>
              <a:rPr lang="en-US" dirty="0"/>
              <a:t>-- could</a:t>
            </a:r>
            <a:r>
              <a:rPr lang="en-US" baseline="0" dirty="0"/>
              <a:t> not require any data (for example, based on hand-written rules)</a:t>
            </a:r>
          </a:p>
          <a:p>
            <a:pPr>
              <a:buFontTx/>
              <a:buChar char="-"/>
            </a:pPr>
            <a:r>
              <a:rPr lang="en-US" baseline="0" dirty="0"/>
              <a:t>-- could also utilize monolingual text</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baseline="0" dirty="0"/>
              <a:t> 67K articles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baseline="0" dirty="0"/>
              <a:t> 67K articles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Text simplification can be challenging</a:t>
            </a:r>
          </a:p>
          <a:p>
            <a:pPr>
              <a:buFontTx/>
              <a:buChar char="-"/>
            </a:pPr>
            <a:r>
              <a:rPr lang="en-US" dirty="0"/>
              <a:t>-- text to text application</a:t>
            </a:r>
          </a:p>
          <a:p>
            <a:pPr>
              <a:buFontTx/>
              <a:buChar char="-"/>
            </a:pPr>
            <a:r>
              <a:rPr lang="en-US" dirty="0"/>
              <a:t>-- full range of text</a:t>
            </a:r>
            <a:r>
              <a:rPr lang="en-US" baseline="0" dirty="0"/>
              <a:t> manipulation operations</a:t>
            </a:r>
          </a:p>
          <a:p>
            <a:pPr>
              <a:buFontTx/>
              <a:buChar char="-"/>
            </a:pPr>
            <a:r>
              <a:rPr lang="en-US" baseline="0" dirty="0"/>
              <a:t>-- a range of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reasons are mostly historical</a:t>
            </a:r>
          </a:p>
          <a:p>
            <a:r>
              <a:rPr lang="en-US" dirty="0"/>
              <a:t>--</a:t>
            </a:r>
            <a:r>
              <a:rPr lang="en-US" baseline="0" dirty="0"/>
              <a:t> this doesn’t happen much in language translation</a:t>
            </a:r>
          </a:p>
          <a:p>
            <a:r>
              <a:rPr lang="en-US" baseline="0" dirty="0"/>
              <a:t>-- makes the model more complicated</a:t>
            </a:r>
          </a:p>
          <a:p>
            <a:r>
              <a:rPr lang="en-US" baseline="0" dirty="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reasons are mostly historical</a:t>
            </a:r>
          </a:p>
          <a:p>
            <a:r>
              <a:rPr lang="en-US" dirty="0"/>
              <a:t>--</a:t>
            </a:r>
            <a:r>
              <a:rPr lang="en-US" baseline="0" dirty="0"/>
              <a:t> this doesn’t happen much in language translation</a:t>
            </a:r>
          </a:p>
          <a:p>
            <a:r>
              <a:rPr lang="en-US" baseline="0" dirty="0"/>
              <a:t>-- makes the model more complicated</a:t>
            </a:r>
          </a:p>
          <a:p>
            <a:r>
              <a:rPr lang="en-US" baseline="0" dirty="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reasons are mostly historical</a:t>
            </a:r>
          </a:p>
          <a:p>
            <a:r>
              <a:rPr lang="en-US" dirty="0"/>
              <a:t>--</a:t>
            </a:r>
            <a:r>
              <a:rPr lang="en-US" baseline="0" dirty="0"/>
              <a:t> this doesn’t happen much in language translation</a:t>
            </a:r>
          </a:p>
          <a:p>
            <a:r>
              <a:rPr lang="en-US" baseline="0" dirty="0"/>
              <a:t>-- makes the model more complicated</a:t>
            </a:r>
          </a:p>
          <a:p>
            <a:r>
              <a:rPr lang="en-US" baseline="0" dirty="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bleu </a:t>
            </a:r>
          </a:p>
          <a:p>
            <a:pPr>
              <a:buFontTx/>
              <a:buChar char="-"/>
            </a:pPr>
            <a:r>
              <a:rPr lang="en-US" dirty="0"/>
              <a:t>-</a:t>
            </a:r>
            <a:r>
              <a:rPr lang="en-US" baseline="0" dirty="0"/>
              <a:t> </a:t>
            </a:r>
            <a:r>
              <a:rPr lang="en-US" dirty="0"/>
              <a:t>for each </a:t>
            </a:r>
            <a:r>
              <a:rPr lang="en-US" dirty="0" err="1"/>
              <a:t>n</a:t>
            </a:r>
            <a:r>
              <a:rPr lang="en-US" dirty="0"/>
              <a:t>-gram in the system simplification see if it occurs in the human simplification</a:t>
            </a:r>
          </a:p>
          <a:p>
            <a:pPr>
              <a:buFontTx/>
              <a:buChar char="-"/>
            </a:pPr>
            <a:r>
              <a:rPr lang="en-US" dirty="0"/>
              <a:t>-</a:t>
            </a:r>
            <a:r>
              <a:rPr lang="en-US" baseline="0" dirty="0"/>
              <a:t> </a:t>
            </a:r>
            <a:r>
              <a:rPr lang="en-US" dirty="0"/>
              <a:t>calculate the precision over the different </a:t>
            </a:r>
            <a:r>
              <a:rPr lang="en-US" dirty="0" err="1"/>
              <a:t>n</a:t>
            </a:r>
            <a:r>
              <a:rPr lang="en-US" dirty="0"/>
              <a:t>-gram levels</a:t>
            </a:r>
          </a:p>
          <a:p>
            <a:pPr>
              <a:buFontTx/>
              <a:buChar char="-"/>
            </a:pPr>
            <a:endParaRPr lang="en-US" b="1"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all of the metrics</a:t>
            </a:r>
            <a:r>
              <a:rPr lang="en-US" baseline="0" dirty="0"/>
              <a:t> rank the systems in the same order</a:t>
            </a:r>
          </a:p>
          <a:p>
            <a:pPr>
              <a:buFontTx/>
              <a:buChar char="-"/>
            </a:pPr>
            <a:r>
              <a:rPr lang="en-US" dirty="0"/>
              <a:t> one of the challenges with this domain is that doing nothing, does surprisingly well</a:t>
            </a:r>
          </a:p>
          <a:p>
            <a:pPr>
              <a:buFontTx/>
              <a:buChar char="-"/>
            </a:pPr>
            <a:r>
              <a:rPr lang="en-US" baseline="0" dirty="0"/>
              <a:t> </a:t>
            </a:r>
            <a:r>
              <a:rPr lang="en-US" dirty="0"/>
              <a:t>only Moses and </a:t>
            </a:r>
            <a:r>
              <a:rPr lang="en-US" dirty="0" err="1"/>
              <a:t>Moses+Del</a:t>
            </a:r>
            <a:r>
              <a:rPr lang="en-US" dirty="0"/>
              <a:t> do better than not</a:t>
            </a:r>
            <a:r>
              <a:rPr lang="en-US" baseline="0" dirty="0"/>
              <a:t> doing anything at all and are massive improvements over the previous approaches</a:t>
            </a:r>
          </a:p>
          <a:p>
            <a:pPr>
              <a:buFontTx/>
              <a:buChar char="-"/>
            </a:pPr>
            <a:r>
              <a:rPr lang="en-US" baseline="0" dirty="0"/>
              <a:t> to put these results in perspective, in machine translation, humans can notice a difference in BLEU of .01 and an improvement of .01 will get you published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we see that when</a:t>
            </a:r>
            <a:r>
              <a:rPr lang="en-US" baseline="0" dirty="0"/>
              <a:t> a simplification is required, we get large improvements</a:t>
            </a:r>
          </a:p>
          <a:p>
            <a:pPr>
              <a:buFontTx/>
              <a:buChar char="-"/>
            </a:pPr>
            <a:r>
              <a:rPr lang="en-US" dirty="0"/>
              <a:t> if we could filter</a:t>
            </a:r>
            <a:r>
              <a:rPr lang="en-US" baseline="0" dirty="0"/>
              <a:t> these out early, would result in large improvements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life</a:t>
            </a:r>
            <a:r>
              <a:rPr lang="en-US" baseline="0" dirty="0"/>
              <a:t> is complicated</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T3</a:t>
            </a:r>
            <a:r>
              <a:rPr lang="en-US" baseline="0" dirty="0"/>
              <a:t> in general tended to be overly aggressive with deletion</a:t>
            </a:r>
          </a:p>
          <a:p>
            <a:pPr>
              <a:buFontTx/>
              <a:buChar char="-"/>
            </a:pPr>
            <a:r>
              <a:rPr lang="en-US" dirty="0"/>
              <a:t> averaged 13 words per sentence, as compared to 21 words for the human</a:t>
            </a:r>
            <a:r>
              <a:rPr lang="en-US" baseline="0" dirty="0"/>
              <a:t> simplifications</a:t>
            </a:r>
          </a:p>
          <a:p>
            <a:pPr>
              <a:buFontTx/>
              <a:buChar char="-"/>
            </a:pPr>
            <a:r>
              <a:rPr lang="en-US" baseline="0" dirty="0"/>
              <a:t>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73</a:t>
            </a:fld>
            <a:endParaRPr lang="en-US"/>
          </a:p>
        </p:txBody>
      </p:sp>
    </p:spTree>
    <p:extLst>
      <p:ext uri="{BB962C8B-B14F-4D97-AF65-F5344CB8AC3E}">
        <p14:creationId xmlns:p14="http://schemas.microsoft.com/office/powerpoint/2010/main" val="315327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4A026F-27E3-A84C-B2EC-54768D1769D9}" type="slidenum">
              <a:rPr lang="en-US" smtClean="0"/>
              <a:pPr/>
              <a:t>81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4A026F-27E3-A84C-B2EC-54768D1769D9}" type="slidenum">
              <a:rPr lang="en-US" smtClean="0"/>
              <a:pPr/>
              <a:t>82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 average, half of the people read</a:t>
            </a:r>
            <a:r>
              <a:rPr lang="en-US" baseline="0" dirty="0"/>
              <a:t> at a below average reading level </a:t>
            </a:r>
            <a:r>
              <a:rPr lang="en-US" baseline="0" dirty="0">
                <a:sym typeface="Wingdings"/>
              </a:rPr>
              <a:t></a:t>
            </a:r>
          </a:p>
          <a:p>
            <a:pPr marL="171450" indent="-171450">
              <a:buFontTx/>
              <a:buChar char="-"/>
            </a:pPr>
            <a:r>
              <a:rPr lang="en-US" baseline="0" dirty="0">
                <a:sym typeface="Wingdings"/>
              </a:rPr>
              <a:t>numbers:</a:t>
            </a:r>
          </a:p>
          <a:p>
            <a:pPr marL="628650" lvl="1" indent="-171450">
              <a:buFontTx/>
              <a:buChar char="-"/>
            </a:pPr>
            <a:r>
              <a:rPr lang="en-US" baseline="0" dirty="0">
                <a:sym typeface="Wingdings"/>
              </a:rPr>
              <a:t>tens of billions of web pages</a:t>
            </a:r>
          </a:p>
          <a:p>
            <a:pPr marL="628650" lvl="1" indent="-171450">
              <a:buFontTx/>
              <a:buChar char="-"/>
            </a:pPr>
            <a:r>
              <a:rPr lang="en-US" baseline="0" dirty="0">
                <a:sym typeface="Wingdings"/>
              </a:rPr>
              <a:t>English Wikipedia has ~4.5 million articles</a:t>
            </a:r>
          </a:p>
          <a:p>
            <a:pPr marL="628650" lvl="1" indent="-171450">
              <a:buFontTx/>
              <a:buChar char="-"/>
            </a:pPr>
            <a:r>
              <a:rPr lang="en-US" baseline="0" dirty="0">
                <a:sym typeface="Wingdings"/>
              </a:rPr>
              <a:t>half a billion tweets/day</a:t>
            </a:r>
          </a:p>
          <a:p>
            <a:pPr marL="628650" lvl="1" indent="-171450">
              <a:buFontTx/>
              <a:buChar char="-"/>
            </a:pPr>
            <a:r>
              <a:rPr lang="en-US" baseline="0" dirty="0">
                <a:sym typeface="Wingdings"/>
              </a:rPr>
              <a:t>billions of e-mails/day</a:t>
            </a:r>
          </a:p>
        </p:txBody>
      </p:sp>
      <p:sp>
        <p:nvSpPr>
          <p:cNvPr id="4" name="Slide Number Placeholder 3"/>
          <p:cNvSpPr>
            <a:spLocks noGrp="1"/>
          </p:cNvSpPr>
          <p:nvPr>
            <p:ph type="sldNum" sz="quarter" idx="10"/>
          </p:nvPr>
        </p:nvSpPr>
        <p:spPr/>
        <p:txBody>
          <a:bodyPr/>
          <a:lstStyle/>
          <a:p>
            <a:fld id="{D4E12569-EFE3-5A4C-9B2C-FC607D01921C}" type="slidenum">
              <a:rPr lang="en-US" smtClean="0"/>
              <a:pPr/>
              <a:t>16</a:t>
            </a:fld>
            <a:endParaRPr lang="en-US"/>
          </a:p>
        </p:txBody>
      </p:sp>
    </p:spTree>
    <p:extLst>
      <p:ext uri="{BB962C8B-B14F-4D97-AF65-F5344CB8AC3E}">
        <p14:creationId xmlns:p14="http://schemas.microsoft.com/office/powerpoint/2010/main" val="61298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a:t>
            </a:r>
            <a:r>
              <a:rPr lang="en-US" baseline="0" dirty="0"/>
              <a:t> Center for Education Statistics: National Assessment of Adult Literacy</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17</a:t>
            </a:fld>
            <a:endParaRPr lang="en-US"/>
          </a:p>
        </p:txBody>
      </p:sp>
    </p:spTree>
    <p:extLst>
      <p:ext uri="{BB962C8B-B14F-4D97-AF65-F5344CB8AC3E}">
        <p14:creationId xmlns:p14="http://schemas.microsoft.com/office/powerpoint/2010/main" val="301939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of Americans speak</a:t>
            </a:r>
            <a:r>
              <a:rPr lang="en-US" baseline="0" dirty="0"/>
              <a:t> a language besides English as their native language (http://</a:t>
            </a:r>
            <a:r>
              <a:rPr lang="en-US" baseline="0" dirty="0" err="1"/>
              <a:t>nces.ed.gov</a:t>
            </a:r>
            <a:r>
              <a:rPr lang="en-US" baseline="0" dirty="0"/>
              <a:t>/pubs93/93275.pdf)</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18</a:t>
            </a:fld>
            <a:endParaRPr lang="en-US"/>
          </a:p>
        </p:txBody>
      </p:sp>
    </p:spTree>
    <p:extLst>
      <p:ext uri="{BB962C8B-B14F-4D97-AF65-F5344CB8AC3E}">
        <p14:creationId xmlns:p14="http://schemas.microsoft.com/office/powerpoint/2010/main" val="239832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doesn’t the person like?</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Nominalization</a:t>
            </a:r>
            <a:r>
              <a:rPr lang="en-US" baseline="0" dirty="0"/>
              <a:t> example:</a:t>
            </a:r>
          </a:p>
          <a:p>
            <a:pPr marL="171450" indent="-171450">
              <a:buFontTx/>
              <a:buChar char="-"/>
            </a:pPr>
            <a:r>
              <a:rPr lang="en-US" baseline="0" dirty="0"/>
              <a:t>I will investigate how nominalization affects text difficulty.</a:t>
            </a:r>
          </a:p>
          <a:p>
            <a:pPr marL="171450" indent="-171450">
              <a:buFontTx/>
              <a:buChar char="-"/>
            </a:pPr>
            <a:r>
              <a:rPr lang="en-US" baseline="0" dirty="0"/>
              <a:t>I will do an investigation of how nominalization affects text difficulty.</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21</a:t>
            </a:fld>
            <a:endParaRPr lang="en-US"/>
          </a:p>
        </p:txBody>
      </p:sp>
    </p:spTree>
    <p:extLst>
      <p:ext uri="{BB962C8B-B14F-4D97-AF65-F5344CB8AC3E}">
        <p14:creationId xmlns:p14="http://schemas.microsoft.com/office/powerpoint/2010/main" val="390651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we want</a:t>
            </a:r>
            <a:r>
              <a:rPr lang="en-US" baseline="0" dirty="0"/>
              <a:t> to look at semi-automated or automated approaches we need to be able to automatically (or semi-automatically) detect and correct these things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22</a:t>
            </a:fld>
            <a:endParaRPr lang="en-US"/>
          </a:p>
        </p:txBody>
      </p:sp>
    </p:spTree>
    <p:extLst>
      <p:ext uri="{BB962C8B-B14F-4D97-AF65-F5344CB8AC3E}">
        <p14:creationId xmlns:p14="http://schemas.microsoft.com/office/powerpoint/2010/main" val="107783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C46ADE0-1033-5848-9967-66BB96245D22}" type="datetimeFigureOut">
              <a:rPr lang="en-US" smtClean="0"/>
              <a:pPr/>
              <a:t>4/29/19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46ADE0-1033-5848-9967-66BB96245D22}" type="datetimeFigureOut">
              <a:rPr lang="en-US" smtClean="0"/>
              <a:pPr/>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54E15-6BF8-E24F-913C-ED40DB702F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C46ADE0-1033-5848-9967-66BB96245D22}" type="datetimeFigureOut">
              <a:rPr lang="en-US" smtClean="0"/>
              <a:pPr/>
              <a:t>4/29/19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DC54E15-6BF8-E24F-913C-ED40DB702F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46ADE0-1033-5848-9967-66BB96245D22}" type="datetimeFigureOut">
              <a:rPr lang="en-US" smtClean="0"/>
              <a:pPr/>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C46ADE0-1033-5848-9967-66BB96245D22}" type="datetimeFigureOut">
              <a:rPr lang="en-US" smtClean="0"/>
              <a:pPr/>
              <a:t>4/29/19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C46ADE0-1033-5848-9967-66BB96245D22}" type="datetimeFigureOut">
              <a:rPr lang="en-US" smtClean="0"/>
              <a:pPr/>
              <a:t>4/29/19</a:t>
            </a:fld>
            <a:endParaRPr lang="en-US"/>
          </a:p>
        </p:txBody>
      </p:sp>
      <p:sp>
        <p:nvSpPr>
          <p:cNvPr id="10" name="Slide Number Placeholder 9"/>
          <p:cNvSpPr>
            <a:spLocks noGrp="1"/>
          </p:cNvSpPr>
          <p:nvPr>
            <p:ph type="sldNum" sz="quarter" idx="16"/>
          </p:nvPr>
        </p:nvSpPr>
        <p:spPr/>
        <p:txBody>
          <a:bodyPr rtlCol="0"/>
          <a:lstStyle/>
          <a:p>
            <a:fld id="{6DC54E15-6BF8-E24F-913C-ED40DB702F2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C46ADE0-1033-5848-9967-66BB96245D22}" type="datetimeFigureOut">
              <a:rPr lang="en-US" smtClean="0"/>
              <a:pPr/>
              <a:t>4/29/19</a:t>
            </a:fld>
            <a:endParaRPr lang="en-US"/>
          </a:p>
        </p:txBody>
      </p:sp>
      <p:sp>
        <p:nvSpPr>
          <p:cNvPr id="12" name="Slide Number Placeholder 11"/>
          <p:cNvSpPr>
            <a:spLocks noGrp="1"/>
          </p:cNvSpPr>
          <p:nvPr>
            <p:ph type="sldNum" sz="quarter" idx="16"/>
          </p:nvPr>
        </p:nvSpPr>
        <p:spPr/>
        <p:txBody>
          <a:bodyPr rtlCol="0"/>
          <a:lstStyle/>
          <a:p>
            <a:fld id="{6DC54E15-6BF8-E24F-913C-ED40DB702F2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46ADE0-1033-5848-9967-66BB96245D22}" type="datetimeFigureOut">
              <a:rPr lang="en-US" smtClean="0"/>
              <a:pPr/>
              <a:t>4/29/19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ADE0-1033-5848-9967-66BB96245D22}" type="datetimeFigureOut">
              <a:rPr lang="en-US" smtClean="0"/>
              <a:pPr/>
              <a:t>4/29/19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DC54E15-6BF8-E24F-913C-ED40DB702F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C46ADE0-1033-5848-9967-66BB96245D22}" type="datetimeFigureOut">
              <a:rPr lang="en-US" smtClean="0"/>
              <a:pPr/>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C46ADE0-1033-5848-9967-66BB96245D22}" type="datetimeFigureOut">
              <a:rPr lang="en-US" smtClean="0"/>
              <a:pPr/>
              <a:t>4/29/19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DC54E15-6BF8-E24F-913C-ED40DB702F2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46ADE0-1033-5848-9967-66BB96245D22}" type="datetimeFigureOut">
              <a:rPr lang="en-US" smtClean="0"/>
              <a:pPr/>
              <a:t>4/29/19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DC54E15-6BF8-E24F-913C-ED40DB702F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667000"/>
            <a:ext cx="6477000" cy="1828800"/>
          </a:xfrm>
        </p:spPr>
        <p:txBody>
          <a:bodyPr>
            <a:normAutofit/>
          </a:bodyPr>
          <a:lstStyle/>
          <a:p>
            <a:r>
              <a:rPr lang="en-US" dirty="0"/>
              <a:t>Text Simplification</a:t>
            </a:r>
          </a:p>
        </p:txBody>
      </p:sp>
      <p:sp>
        <p:nvSpPr>
          <p:cNvPr id="3" name="Subtitle 2"/>
          <p:cNvSpPr>
            <a:spLocks noGrp="1"/>
          </p:cNvSpPr>
          <p:nvPr>
            <p:ph type="subTitle" idx="1"/>
          </p:nvPr>
        </p:nvSpPr>
        <p:spPr>
          <a:xfrm>
            <a:off x="1752600" y="4419600"/>
            <a:ext cx="6705600" cy="1066800"/>
          </a:xfrm>
        </p:spPr>
        <p:txBody>
          <a:bodyPr>
            <a:normAutofit/>
          </a:bodyPr>
          <a:lstStyle/>
          <a:p>
            <a:r>
              <a:rPr lang="en-US" dirty="0"/>
              <a:t>David Kauchak</a:t>
            </a:r>
            <a:br>
              <a:rPr lang="en-US" dirty="0"/>
            </a:br>
            <a:r>
              <a:rPr lang="en-US" dirty="0"/>
              <a:t>CS159 – Spring 2019</a:t>
            </a:r>
          </a:p>
        </p:txBody>
      </p:sp>
      <p:pic>
        <p:nvPicPr>
          <p:cNvPr id="4" name="Picture 3"/>
          <p:cNvPicPr>
            <a:picLocks noChangeAspect="1"/>
          </p:cNvPicPr>
          <p:nvPr/>
        </p:nvPicPr>
        <p:blipFill>
          <a:blip r:embed="rId2"/>
          <a:stretch>
            <a:fillRect/>
          </a:stretch>
        </p:blipFill>
        <p:spPr>
          <a:xfrm>
            <a:off x="102723" y="49122"/>
            <a:ext cx="3707278" cy="2772798"/>
          </a:xfrm>
          <a:prstGeom prst="rect">
            <a:avLst/>
          </a:prstGeom>
        </p:spPr>
      </p:pic>
      <p:sp>
        <p:nvSpPr>
          <p:cNvPr id="5" name="TextBox 4"/>
          <p:cNvSpPr txBox="1"/>
          <p:nvPr/>
        </p:nvSpPr>
        <p:spPr>
          <a:xfrm>
            <a:off x="3962400" y="6096000"/>
            <a:ext cx="5060800" cy="338554"/>
          </a:xfrm>
          <a:prstGeom prst="rect">
            <a:avLst/>
          </a:prstGeom>
          <a:noFill/>
        </p:spPr>
        <p:txBody>
          <a:bodyPr wrap="none" rtlCol="0">
            <a:spAutoFit/>
          </a:bodyPr>
          <a:lstStyle/>
          <a:p>
            <a:r>
              <a:rPr lang="en-US" sz="1600" dirty="0"/>
              <a:t>Collaborators: Will </a:t>
            </a:r>
            <a:r>
              <a:rPr lang="en-US" sz="1600" dirty="0" err="1"/>
              <a:t>Coster</a:t>
            </a:r>
            <a:r>
              <a:rPr lang="en-US" sz="1600" dirty="0"/>
              <a:t>, Dan </a:t>
            </a:r>
            <a:r>
              <a:rPr lang="en-US" sz="1600" dirty="0" err="1"/>
              <a:t>Feblowitz</a:t>
            </a:r>
            <a:r>
              <a:rPr lang="en-US" sz="1600" dirty="0"/>
              <a:t> and </a:t>
            </a:r>
            <a:r>
              <a:rPr lang="en-US" sz="1600" dirty="0" err="1"/>
              <a:t>Gondy</a:t>
            </a:r>
            <a:r>
              <a:rPr lang="en-US" sz="1600" dirty="0"/>
              <a:t> Leroy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Endemic types or species are </a:t>
            </a:r>
            <a:r>
              <a:rPr lang="en-US" sz="2800" i="1" dirty="0">
                <a:solidFill>
                  <a:srgbClr val="FF0000"/>
                </a:solidFill>
              </a:rPr>
              <a:t>especially</a:t>
            </a:r>
            <a:r>
              <a:rPr lang="en-US" sz="2800" dirty="0">
                <a:solidFill>
                  <a:srgbClr val="000090"/>
                </a:solidFill>
              </a:rPr>
              <a:t> likely to develop on islands because </a:t>
            </a:r>
            <a:r>
              <a:rPr lang="en-US" sz="2800" i="1" dirty="0">
                <a:solidFill>
                  <a:srgbClr val="FF0000"/>
                </a:solidFill>
              </a:rPr>
              <a:t>of their geographical isolation</a:t>
            </a:r>
            <a:r>
              <a:rPr lang="en-US" sz="2800" dirty="0">
                <a:solidFill>
                  <a:srgbClr val="000090"/>
                </a:solidFill>
              </a:rPr>
              <a:t>.</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Endemic types are </a:t>
            </a:r>
            <a:r>
              <a:rPr lang="en-US" sz="2800" i="1" dirty="0">
                <a:solidFill>
                  <a:srgbClr val="FF0000"/>
                </a:solidFill>
              </a:rPr>
              <a:t>most</a:t>
            </a:r>
            <a:r>
              <a:rPr lang="en-US" sz="2800" dirty="0">
                <a:solidFill>
                  <a:srgbClr val="FF6600"/>
                </a:solidFill>
              </a:rPr>
              <a:t> likely to develop on islands because </a:t>
            </a:r>
            <a:r>
              <a:rPr lang="en-US" sz="2800" i="1" dirty="0">
                <a:solidFill>
                  <a:srgbClr val="FF0000"/>
                </a:solidFill>
              </a:rPr>
              <a:t>they are isolated</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2209800" cy="646331"/>
          </a:xfrm>
          <a:prstGeom prst="rect">
            <a:avLst/>
          </a:prstGeom>
          <a:noFill/>
        </p:spPr>
        <p:txBody>
          <a:bodyPr wrap="square" rtlCol="0">
            <a:spAutoFit/>
          </a:bodyPr>
          <a:lstStyle/>
          <a:p>
            <a:r>
              <a:rPr lang="en-US" sz="3600" dirty="0">
                <a:solidFill>
                  <a:srgbClr val="0000FF"/>
                </a:solidFill>
              </a:rPr>
              <a:t>Rewording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600200"/>
            <a:ext cx="8991600" cy="1384995"/>
          </a:xfrm>
          <a:prstGeom prst="rect">
            <a:avLst/>
          </a:prstGeom>
        </p:spPr>
        <p:txBody>
          <a:bodyPr wrap="square">
            <a:spAutoFit/>
          </a:bodyPr>
          <a:lstStyle/>
          <a:p>
            <a:r>
              <a:rPr lang="en-US" sz="2800" dirty="0">
                <a:solidFill>
                  <a:srgbClr val="000090"/>
                </a:solidFill>
              </a:rPr>
              <a:t>The reverse process, producing electrical energy from mechanical energy, is accomplished by a generator or dynamo.</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A dynamo or an electric generator does the reverse: it changes mechanical movement into electric energy.</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43000" y="5410521"/>
            <a:ext cx="6910616" cy="523220"/>
          </a:xfrm>
          <a:prstGeom prst="rect">
            <a:avLst/>
          </a:prstGeom>
          <a:noFill/>
        </p:spPr>
        <p:txBody>
          <a:bodyPr wrap="none" rtlCol="0">
            <a:spAutoFit/>
          </a:bodyPr>
          <a:lstStyle/>
          <a:p>
            <a:r>
              <a:rPr lang="en-US" sz="2800" dirty="0">
                <a:solidFill>
                  <a:srgbClr val="FF0000"/>
                </a:solidFill>
              </a:rPr>
              <a:t>What types of transformations are happening?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600200"/>
            <a:ext cx="8991600" cy="1384995"/>
          </a:xfrm>
          <a:prstGeom prst="rect">
            <a:avLst/>
          </a:prstGeom>
        </p:spPr>
        <p:txBody>
          <a:bodyPr wrap="square">
            <a:spAutoFit/>
          </a:bodyPr>
          <a:lstStyle/>
          <a:p>
            <a:r>
              <a:rPr lang="en-US" sz="2800" i="1" dirty="0">
                <a:solidFill>
                  <a:srgbClr val="008000"/>
                </a:solidFill>
              </a:rPr>
              <a:t>The reverse</a:t>
            </a:r>
            <a:r>
              <a:rPr lang="en-US" sz="2800" dirty="0">
                <a:solidFill>
                  <a:srgbClr val="000090"/>
                </a:solidFill>
              </a:rPr>
              <a:t> process, producing </a:t>
            </a:r>
            <a:r>
              <a:rPr lang="en-US" sz="2800" i="1" dirty="0">
                <a:solidFill>
                  <a:srgbClr val="008000"/>
                </a:solidFill>
              </a:rPr>
              <a:t>electrical energy</a:t>
            </a:r>
            <a:r>
              <a:rPr lang="en-US" sz="2800" dirty="0">
                <a:solidFill>
                  <a:srgbClr val="000090"/>
                </a:solidFill>
              </a:rPr>
              <a:t> from </a:t>
            </a:r>
            <a:r>
              <a:rPr lang="en-US" sz="2800" i="1" dirty="0">
                <a:solidFill>
                  <a:srgbClr val="008000"/>
                </a:solidFill>
              </a:rPr>
              <a:t>mechanical</a:t>
            </a:r>
            <a:r>
              <a:rPr lang="en-US" sz="2800" dirty="0">
                <a:solidFill>
                  <a:srgbClr val="000090"/>
                </a:solidFill>
              </a:rPr>
              <a:t> energy, is accomplished by a </a:t>
            </a:r>
            <a:r>
              <a:rPr lang="en-US" sz="2800" i="1" dirty="0">
                <a:solidFill>
                  <a:srgbClr val="008000"/>
                </a:solidFill>
              </a:rPr>
              <a:t>generator or </a:t>
            </a:r>
            <a:br>
              <a:rPr lang="en-US" sz="2800" i="1" dirty="0">
                <a:solidFill>
                  <a:srgbClr val="008000"/>
                </a:solidFill>
              </a:rPr>
            </a:br>
            <a:r>
              <a:rPr lang="en-US" sz="2800" i="1" dirty="0">
                <a:solidFill>
                  <a:srgbClr val="008000"/>
                </a:solidFill>
              </a:rPr>
              <a:t>dynamo</a:t>
            </a:r>
            <a:r>
              <a:rPr lang="en-US" sz="2800" dirty="0">
                <a:solidFill>
                  <a:srgbClr val="000090"/>
                </a:solidFill>
              </a:rPr>
              <a:t>.</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A </a:t>
            </a:r>
            <a:r>
              <a:rPr lang="en-US" sz="2800" i="1" dirty="0">
                <a:solidFill>
                  <a:srgbClr val="008000"/>
                </a:solidFill>
              </a:rPr>
              <a:t>dynamo</a:t>
            </a:r>
            <a:r>
              <a:rPr lang="en-US" sz="2800" dirty="0">
                <a:solidFill>
                  <a:srgbClr val="FF6600"/>
                </a:solidFill>
              </a:rPr>
              <a:t> or an electric </a:t>
            </a:r>
            <a:r>
              <a:rPr lang="en-US" sz="2800" i="1" dirty="0">
                <a:solidFill>
                  <a:srgbClr val="008000"/>
                </a:solidFill>
              </a:rPr>
              <a:t>generator</a:t>
            </a:r>
            <a:r>
              <a:rPr lang="en-US" sz="2800" dirty="0">
                <a:solidFill>
                  <a:srgbClr val="FF6600"/>
                </a:solidFill>
              </a:rPr>
              <a:t> does </a:t>
            </a:r>
            <a:r>
              <a:rPr lang="en-US" sz="2800" i="1" dirty="0">
                <a:solidFill>
                  <a:srgbClr val="008000"/>
                </a:solidFill>
              </a:rPr>
              <a:t>the reverse</a:t>
            </a:r>
            <a:r>
              <a:rPr lang="en-US" sz="2800" dirty="0">
                <a:solidFill>
                  <a:srgbClr val="FF6600"/>
                </a:solidFill>
              </a:rPr>
              <a:t>: it changes </a:t>
            </a:r>
            <a:r>
              <a:rPr lang="en-US" sz="2800" i="1" dirty="0">
                <a:solidFill>
                  <a:srgbClr val="008000"/>
                </a:solidFill>
              </a:rPr>
              <a:t>mechanical</a:t>
            </a:r>
            <a:r>
              <a:rPr lang="en-US" sz="2800" dirty="0">
                <a:solidFill>
                  <a:srgbClr val="FF6600"/>
                </a:solidFill>
              </a:rPr>
              <a:t> movement into </a:t>
            </a:r>
            <a:r>
              <a:rPr lang="en-US" sz="2800" i="1" dirty="0">
                <a:solidFill>
                  <a:srgbClr val="008000"/>
                </a:solidFill>
              </a:rPr>
              <a:t>electric energy</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600200"/>
            <a:ext cx="8991600" cy="1384995"/>
          </a:xfrm>
          <a:prstGeom prst="rect">
            <a:avLst/>
          </a:prstGeom>
        </p:spPr>
        <p:txBody>
          <a:bodyPr wrap="square">
            <a:spAutoFit/>
          </a:bodyPr>
          <a:lstStyle/>
          <a:p>
            <a:r>
              <a:rPr lang="en-US" sz="2800" i="1" dirty="0">
                <a:solidFill>
                  <a:srgbClr val="008000"/>
                </a:solidFill>
              </a:rPr>
              <a:t>The reverse</a:t>
            </a:r>
            <a:r>
              <a:rPr lang="en-US" sz="2800" dirty="0">
                <a:solidFill>
                  <a:srgbClr val="000090"/>
                </a:solidFill>
              </a:rPr>
              <a:t> process, producing </a:t>
            </a:r>
            <a:r>
              <a:rPr lang="en-US" sz="2800" i="1" dirty="0">
                <a:solidFill>
                  <a:srgbClr val="008000"/>
                </a:solidFill>
              </a:rPr>
              <a:t>electrical energy</a:t>
            </a:r>
            <a:r>
              <a:rPr lang="en-US" sz="2800" dirty="0">
                <a:solidFill>
                  <a:srgbClr val="000090"/>
                </a:solidFill>
              </a:rPr>
              <a:t> from </a:t>
            </a:r>
            <a:r>
              <a:rPr lang="en-US" sz="2800" i="1" dirty="0">
                <a:solidFill>
                  <a:srgbClr val="008000"/>
                </a:solidFill>
              </a:rPr>
              <a:t>mechanical</a:t>
            </a:r>
            <a:r>
              <a:rPr lang="en-US" sz="2800" dirty="0">
                <a:solidFill>
                  <a:srgbClr val="000090"/>
                </a:solidFill>
              </a:rPr>
              <a:t> energy, is accomplished by a </a:t>
            </a:r>
            <a:r>
              <a:rPr lang="en-US" sz="2800" i="1" dirty="0">
                <a:solidFill>
                  <a:srgbClr val="008000"/>
                </a:solidFill>
              </a:rPr>
              <a:t>generator or </a:t>
            </a:r>
            <a:br>
              <a:rPr lang="en-US" sz="2800" i="1" dirty="0">
                <a:solidFill>
                  <a:srgbClr val="008000"/>
                </a:solidFill>
              </a:rPr>
            </a:br>
            <a:r>
              <a:rPr lang="en-US" sz="2800" i="1" dirty="0">
                <a:solidFill>
                  <a:srgbClr val="008000"/>
                </a:solidFill>
              </a:rPr>
              <a:t>dynamo</a:t>
            </a:r>
            <a:r>
              <a:rPr lang="en-US" sz="2800" dirty="0">
                <a:solidFill>
                  <a:srgbClr val="000090"/>
                </a:solidFill>
              </a:rPr>
              <a:t>.</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A </a:t>
            </a:r>
            <a:r>
              <a:rPr lang="en-US" sz="2800" i="1" dirty="0">
                <a:solidFill>
                  <a:srgbClr val="008000"/>
                </a:solidFill>
              </a:rPr>
              <a:t>dynamo</a:t>
            </a:r>
            <a:r>
              <a:rPr lang="en-US" sz="2800" dirty="0">
                <a:solidFill>
                  <a:srgbClr val="FF6600"/>
                </a:solidFill>
              </a:rPr>
              <a:t> or an electric </a:t>
            </a:r>
            <a:r>
              <a:rPr lang="en-US" sz="2800" i="1" dirty="0">
                <a:solidFill>
                  <a:srgbClr val="008000"/>
                </a:solidFill>
              </a:rPr>
              <a:t>generator</a:t>
            </a:r>
            <a:r>
              <a:rPr lang="en-US" sz="2800" dirty="0">
                <a:solidFill>
                  <a:srgbClr val="FF6600"/>
                </a:solidFill>
              </a:rPr>
              <a:t> does </a:t>
            </a:r>
            <a:r>
              <a:rPr lang="en-US" sz="2800" i="1" dirty="0">
                <a:solidFill>
                  <a:srgbClr val="008000"/>
                </a:solidFill>
              </a:rPr>
              <a:t>the reverse</a:t>
            </a:r>
            <a:r>
              <a:rPr lang="en-US" sz="2800" dirty="0">
                <a:solidFill>
                  <a:srgbClr val="FF6600"/>
                </a:solidFill>
              </a:rPr>
              <a:t>: it changes </a:t>
            </a:r>
            <a:r>
              <a:rPr lang="en-US" sz="2800" i="1" dirty="0">
                <a:solidFill>
                  <a:srgbClr val="008000"/>
                </a:solidFill>
              </a:rPr>
              <a:t>mechanical</a:t>
            </a:r>
            <a:r>
              <a:rPr lang="en-US" sz="2800" dirty="0">
                <a:solidFill>
                  <a:srgbClr val="FF6600"/>
                </a:solidFill>
              </a:rPr>
              <a:t> movement into </a:t>
            </a:r>
            <a:r>
              <a:rPr lang="en-US" sz="2800" i="1" dirty="0">
                <a:solidFill>
                  <a:srgbClr val="008000"/>
                </a:solidFill>
              </a:rPr>
              <a:t>electric energy</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95400" y="5410200"/>
            <a:ext cx="6019800" cy="1200329"/>
          </a:xfrm>
          <a:prstGeom prst="rect">
            <a:avLst/>
          </a:prstGeom>
          <a:noFill/>
        </p:spPr>
        <p:txBody>
          <a:bodyPr wrap="square" rtlCol="0">
            <a:spAutoFit/>
          </a:bodyPr>
          <a:lstStyle/>
          <a:p>
            <a:pPr>
              <a:buFontTx/>
              <a:buChar char="-"/>
            </a:pPr>
            <a:r>
              <a:rPr lang="en-US" sz="3600" dirty="0">
                <a:solidFill>
                  <a:srgbClr val="0000FF"/>
                </a:solidFill>
              </a:rPr>
              <a:t> Deletion and rewording</a:t>
            </a:r>
          </a:p>
          <a:p>
            <a:pPr>
              <a:buFontTx/>
              <a:buChar char="-"/>
            </a:pPr>
            <a:r>
              <a:rPr lang="en-US" sz="3600" dirty="0">
                <a:solidFill>
                  <a:srgbClr val="0000FF"/>
                </a:solidFill>
              </a:rPr>
              <a:t> Insertion and reordering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today</a:t>
            </a:r>
          </a:p>
        </p:txBody>
      </p:sp>
      <p:sp>
        <p:nvSpPr>
          <p:cNvPr id="3" name="Content Placeholder 2"/>
          <p:cNvSpPr>
            <a:spLocks noGrp="1"/>
          </p:cNvSpPr>
          <p:nvPr>
            <p:ph sz="quarter" idx="1"/>
          </p:nvPr>
        </p:nvSpPr>
        <p:spPr>
          <a:xfrm>
            <a:off x="612648" y="1600200"/>
            <a:ext cx="7312152" cy="4495800"/>
          </a:xfrm>
        </p:spPr>
        <p:txBody>
          <a:bodyPr/>
          <a:lstStyle/>
          <a:p>
            <a:pPr marL="0" indent="0">
              <a:buNone/>
            </a:pPr>
            <a:r>
              <a:rPr lang="en-US" dirty="0"/>
              <a:t>Introduce the text simplification problem</a:t>
            </a:r>
          </a:p>
          <a:p>
            <a:pPr marL="0" indent="0">
              <a:buNone/>
            </a:pPr>
            <a:endParaRPr lang="en-US" dirty="0"/>
          </a:p>
          <a:p>
            <a:pPr marL="0" indent="0">
              <a:buNone/>
            </a:pPr>
            <a:r>
              <a:rPr lang="en-US" dirty="0"/>
              <a:t>Understand why it’s important</a:t>
            </a:r>
          </a:p>
          <a:p>
            <a:pPr marL="0" indent="0">
              <a:buNone/>
            </a:pPr>
            <a:endParaRPr lang="en-US" dirty="0"/>
          </a:p>
          <a:p>
            <a:pPr marL="0" indent="0">
              <a:buNone/>
            </a:pPr>
            <a:r>
              <a:rPr lang="en-US" dirty="0"/>
              <a:t>Examine what makes text difficult/simple</a:t>
            </a:r>
          </a:p>
          <a:p>
            <a:pPr marL="0" indent="0">
              <a:buNone/>
            </a:pPr>
            <a:endParaRPr lang="en-US" dirty="0"/>
          </a:p>
          <a:p>
            <a:pPr marL="0" indent="0">
              <a:buNone/>
            </a:pPr>
            <a:r>
              <a:rPr lang="en-US" dirty="0"/>
              <a:t>Overview of approaches to text simplification</a:t>
            </a:r>
          </a:p>
        </p:txBody>
      </p:sp>
      <p:pic>
        <p:nvPicPr>
          <p:cNvPr id="4" name="Picture 3"/>
          <p:cNvPicPr>
            <a:picLocks noChangeAspect="1"/>
          </p:cNvPicPr>
          <p:nvPr/>
        </p:nvPicPr>
        <p:blipFill>
          <a:blip r:embed="rId2"/>
          <a:stretch>
            <a:fillRect/>
          </a:stretch>
        </p:blipFill>
        <p:spPr>
          <a:xfrm>
            <a:off x="6705600" y="1600200"/>
            <a:ext cx="533400" cy="479385"/>
          </a:xfrm>
          <a:prstGeom prst="rect">
            <a:avLst/>
          </a:prstGeom>
        </p:spPr>
      </p:pic>
    </p:spTree>
    <p:extLst>
      <p:ext uri="{BB962C8B-B14F-4D97-AF65-F5344CB8AC3E}">
        <p14:creationId xmlns:p14="http://schemas.microsoft.com/office/powerpoint/2010/main" val="207780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pic>
        <p:nvPicPr>
          <p:cNvPr id="4" name="Picture 3"/>
          <p:cNvPicPr>
            <a:picLocks noChangeAspect="1"/>
          </p:cNvPicPr>
          <p:nvPr/>
        </p:nvPicPr>
        <p:blipFill>
          <a:blip r:embed="rId3"/>
          <a:stretch>
            <a:fillRect/>
          </a:stretch>
        </p:blipFill>
        <p:spPr>
          <a:xfrm>
            <a:off x="990601" y="1905000"/>
            <a:ext cx="2209800" cy="4534182"/>
          </a:xfrm>
          <a:prstGeom prst="rect">
            <a:avLst/>
          </a:prstGeom>
        </p:spPr>
      </p:pic>
      <p:sp>
        <p:nvSpPr>
          <p:cNvPr id="5" name="Right Arrow 4"/>
          <p:cNvSpPr/>
          <p:nvPr/>
        </p:nvSpPr>
        <p:spPr>
          <a:xfrm>
            <a:off x="3733800" y="3581400"/>
            <a:ext cx="914400" cy="9144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57800" y="2819400"/>
            <a:ext cx="2286000" cy="3048000"/>
          </a:xfrm>
          <a:prstGeom prst="rect">
            <a:avLst/>
          </a:prstGeom>
          <a:noFill/>
          <a:ln w="76200" cap="flat" cmpd="sng" algn="ctr">
            <a:solidFill>
              <a:schemeClr val="tx1">
                <a:lumMod val="85000"/>
                <a:lumOff val="1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15000" y="3048000"/>
            <a:ext cx="1371600" cy="2554545"/>
          </a:xfrm>
          <a:prstGeom prst="rect">
            <a:avLst/>
          </a:prstGeom>
          <a:noFill/>
        </p:spPr>
        <p:txBody>
          <a:bodyPr wrap="square" rtlCol="0">
            <a:spAutoFit/>
          </a:bodyPr>
          <a:lstStyle/>
          <a:p>
            <a:pPr algn="ctr"/>
            <a:r>
              <a:rPr lang="en-US" sz="4000" dirty="0">
                <a:solidFill>
                  <a:srgbClr val="FF0000"/>
                </a:solidFill>
              </a:rPr>
              <a:t>DO NOT PARK HERE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sp>
        <p:nvSpPr>
          <p:cNvPr id="3" name="Content Placeholder 2"/>
          <p:cNvSpPr>
            <a:spLocks noGrp="1"/>
          </p:cNvSpPr>
          <p:nvPr>
            <p:ph sz="quarter" idx="1"/>
          </p:nvPr>
        </p:nvSpPr>
        <p:spPr>
          <a:xfrm>
            <a:off x="612648" y="1600200"/>
            <a:ext cx="8153400" cy="4800600"/>
          </a:xfrm>
        </p:spPr>
        <p:txBody>
          <a:bodyPr>
            <a:normAutofit/>
          </a:bodyPr>
          <a:lstStyle/>
          <a:p>
            <a:pPr marL="0" indent="0">
              <a:buNone/>
            </a:pPr>
            <a:r>
              <a:rPr lang="en-US" dirty="0"/>
              <a:t>A lot of text data is available</a:t>
            </a: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sz="2800" b="1" dirty="0">
                <a:solidFill>
                  <a:srgbClr val="FF0000"/>
                </a:solidFill>
              </a:rPr>
              <a:t>Problem:</a:t>
            </a:r>
            <a:r>
              <a:rPr lang="en-US" sz="2800" dirty="0"/>
              <a:t> much of this content is written above many people’s reading level</a:t>
            </a:r>
          </a:p>
        </p:txBody>
      </p:sp>
      <p:pic>
        <p:nvPicPr>
          <p:cNvPr id="7" name="Picture 6"/>
          <p:cNvPicPr>
            <a:picLocks noChangeAspect="1"/>
          </p:cNvPicPr>
          <p:nvPr/>
        </p:nvPicPr>
        <p:blipFill>
          <a:blip r:embed="rId3"/>
          <a:stretch>
            <a:fillRect/>
          </a:stretch>
        </p:blipFill>
        <p:spPr>
          <a:xfrm>
            <a:off x="3498850" y="2286000"/>
            <a:ext cx="2908300" cy="1071479"/>
          </a:xfrm>
          <a:prstGeom prst="rect">
            <a:avLst/>
          </a:prstGeom>
        </p:spPr>
      </p:pic>
      <p:pic>
        <p:nvPicPr>
          <p:cNvPr id="8" name="Picture 7"/>
          <p:cNvPicPr>
            <a:picLocks noChangeAspect="1"/>
          </p:cNvPicPr>
          <p:nvPr/>
        </p:nvPicPr>
        <p:blipFill>
          <a:blip r:embed="rId4"/>
          <a:stretch>
            <a:fillRect/>
          </a:stretch>
        </p:blipFill>
        <p:spPr>
          <a:xfrm>
            <a:off x="1143000" y="2097269"/>
            <a:ext cx="1524000" cy="1594184"/>
          </a:xfrm>
          <a:prstGeom prst="rect">
            <a:avLst/>
          </a:prstGeom>
        </p:spPr>
      </p:pic>
      <p:pic>
        <p:nvPicPr>
          <p:cNvPr id="9" name="Picture 8"/>
          <p:cNvPicPr>
            <a:picLocks noChangeAspect="1"/>
          </p:cNvPicPr>
          <p:nvPr/>
        </p:nvPicPr>
        <p:blipFill>
          <a:blip r:embed="rId5"/>
          <a:stretch>
            <a:fillRect/>
          </a:stretch>
        </p:blipFill>
        <p:spPr>
          <a:xfrm>
            <a:off x="3238500" y="4093509"/>
            <a:ext cx="1905000" cy="444500"/>
          </a:xfrm>
          <a:prstGeom prst="rect">
            <a:avLst/>
          </a:prstGeom>
        </p:spPr>
      </p:pic>
      <p:pic>
        <p:nvPicPr>
          <p:cNvPr id="5" name="Picture 4"/>
          <p:cNvPicPr>
            <a:picLocks noChangeAspect="1"/>
          </p:cNvPicPr>
          <p:nvPr/>
        </p:nvPicPr>
        <p:blipFill>
          <a:blip r:embed="rId6"/>
          <a:stretch>
            <a:fillRect/>
          </a:stretch>
        </p:blipFill>
        <p:spPr>
          <a:xfrm>
            <a:off x="1145615" y="3718347"/>
            <a:ext cx="1454380" cy="1447916"/>
          </a:xfrm>
          <a:prstGeom prst="rect">
            <a:avLst/>
          </a:prstGeom>
        </p:spPr>
      </p:pic>
      <p:pic>
        <p:nvPicPr>
          <p:cNvPr id="10" name="Picture 9"/>
          <p:cNvPicPr>
            <a:picLocks noChangeAspect="1"/>
          </p:cNvPicPr>
          <p:nvPr/>
        </p:nvPicPr>
        <p:blipFill>
          <a:blip r:embed="rId7"/>
          <a:stretch>
            <a:fillRect/>
          </a:stretch>
        </p:blipFill>
        <p:spPr>
          <a:xfrm>
            <a:off x="5867400" y="3612638"/>
            <a:ext cx="1638300" cy="101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literacy</a:t>
            </a:r>
          </a:p>
        </p:txBody>
      </p:sp>
      <p:pic>
        <p:nvPicPr>
          <p:cNvPr id="4" name="Picture 3"/>
          <p:cNvPicPr>
            <a:picLocks noChangeAspect="1"/>
          </p:cNvPicPr>
          <p:nvPr/>
        </p:nvPicPr>
        <p:blipFill>
          <a:blip r:embed="rId3"/>
          <a:stretch>
            <a:fillRect/>
          </a:stretch>
        </p:blipFill>
        <p:spPr>
          <a:xfrm>
            <a:off x="1752600" y="1600200"/>
            <a:ext cx="4663440" cy="2590800"/>
          </a:xfrm>
          <a:prstGeom prst="rect">
            <a:avLst/>
          </a:prstGeom>
        </p:spPr>
      </p:pic>
      <p:sp>
        <p:nvSpPr>
          <p:cNvPr id="5" name="Rectangle 4"/>
          <p:cNvSpPr/>
          <p:nvPr/>
        </p:nvSpPr>
        <p:spPr>
          <a:xfrm>
            <a:off x="685800" y="4572000"/>
            <a:ext cx="6947408" cy="1200329"/>
          </a:xfrm>
          <a:prstGeom prst="rect">
            <a:avLst/>
          </a:prstGeom>
        </p:spPr>
        <p:txBody>
          <a:bodyPr wrap="square">
            <a:spAutoFit/>
          </a:bodyPr>
          <a:lstStyle/>
          <a:p>
            <a:r>
              <a:rPr lang="en-US" b="1" dirty="0"/>
              <a:t>Below Basic:</a:t>
            </a:r>
            <a:r>
              <a:rPr lang="en-US" dirty="0"/>
              <a:t> 	  no more than the most simple and concrete literacy skills</a:t>
            </a:r>
          </a:p>
          <a:p>
            <a:r>
              <a:rPr lang="en-US" b="1" dirty="0"/>
              <a:t>Basic: 		  </a:t>
            </a:r>
            <a:r>
              <a:rPr lang="en-US" dirty="0"/>
              <a:t>can perform simple and everyday literacy activities</a:t>
            </a:r>
          </a:p>
          <a:p>
            <a:r>
              <a:rPr lang="en-US" b="1" dirty="0"/>
              <a:t>Intermediate: 	  </a:t>
            </a:r>
            <a:r>
              <a:rPr lang="en-US" dirty="0"/>
              <a:t>can perform moderately challenging literacy activities</a:t>
            </a:r>
          </a:p>
          <a:p>
            <a:r>
              <a:rPr lang="en-US" b="1" dirty="0"/>
              <a:t>Proficient: 	  </a:t>
            </a:r>
            <a:r>
              <a:rPr lang="en-US" dirty="0"/>
              <a:t>can perform complex and challenging literacy activities</a:t>
            </a:r>
          </a:p>
        </p:txBody>
      </p:sp>
      <p:sp>
        <p:nvSpPr>
          <p:cNvPr id="6" name="Rectangle 5"/>
          <p:cNvSpPr/>
          <p:nvPr/>
        </p:nvSpPr>
        <p:spPr>
          <a:xfrm>
            <a:off x="533400" y="4572000"/>
            <a:ext cx="6934200" cy="609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52600" y="1676400"/>
            <a:ext cx="2133600" cy="2514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612264" y="6474023"/>
            <a:ext cx="3531736" cy="307777"/>
          </a:xfrm>
          <a:prstGeom prst="rect">
            <a:avLst/>
          </a:prstGeom>
        </p:spPr>
        <p:txBody>
          <a:bodyPr wrap="none">
            <a:spAutoFit/>
          </a:bodyPr>
          <a:lstStyle/>
          <a:p>
            <a:r>
              <a:rPr lang="en-US" sz="1400" dirty="0"/>
              <a:t>http://</a:t>
            </a:r>
            <a:r>
              <a:rPr lang="en-US" sz="1400" dirty="0" err="1"/>
              <a:t>nces.ed.gov</a:t>
            </a:r>
            <a:r>
              <a:rPr lang="en-US" sz="1400" dirty="0"/>
              <a:t>/</a:t>
            </a:r>
            <a:r>
              <a:rPr lang="en-US" sz="1400" dirty="0" err="1"/>
              <a:t>naal</a:t>
            </a:r>
            <a:r>
              <a:rPr lang="en-US" sz="1400" dirty="0"/>
              <a:t>/</a:t>
            </a:r>
            <a:r>
              <a:rPr lang="en-US" sz="1400" dirty="0" err="1"/>
              <a:t>kf_demographics.asp</a:t>
            </a:r>
            <a:endParaRPr lang="en-US" sz="1400" dirty="0"/>
          </a:p>
        </p:txBody>
      </p:sp>
    </p:spTree>
    <p:extLst>
      <p:ext uri="{BB962C8B-B14F-4D97-AF65-F5344CB8AC3E}">
        <p14:creationId xmlns:p14="http://schemas.microsoft.com/office/powerpoint/2010/main" val="14658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dirty="0"/>
              <a:t>Broader availability of standard text resources</a:t>
            </a:r>
          </a:p>
          <a:p>
            <a:pPr lvl="1"/>
            <a:r>
              <a:rPr lang="en-US" sz="2400" dirty="0"/>
              <a:t>language learners</a:t>
            </a:r>
          </a:p>
          <a:p>
            <a:pPr lvl="1"/>
            <a:r>
              <a:rPr lang="en-US" sz="2400" dirty="0"/>
              <a:t>people with aphasia or other cognitive disabilities</a:t>
            </a:r>
          </a:p>
          <a:p>
            <a:pPr lvl="1"/>
            <a:r>
              <a:rPr lang="en-US" sz="2400" dirty="0"/>
              <a:t>children</a:t>
            </a:r>
          </a:p>
          <a:p>
            <a:pPr lvl="1"/>
            <a:endParaRPr lang="en-US" sz="2400" dirty="0"/>
          </a:p>
          <a:p>
            <a:pPr marL="0" indent="0">
              <a:buNone/>
            </a:pPr>
            <a:r>
              <a:rPr lang="en-US" dirty="0"/>
              <a:t>Broader availability of domain-specific text resources</a:t>
            </a:r>
          </a:p>
          <a:p>
            <a:pPr lvl="1"/>
            <a:r>
              <a:rPr lang="en-US" sz="2400" dirty="0"/>
              <a:t>health and medical documents</a:t>
            </a:r>
          </a:p>
          <a:p>
            <a:pPr lvl="2"/>
            <a:r>
              <a:rPr lang="en-US" sz="2100" dirty="0"/>
              <a:t>90M Americans (</a:t>
            </a:r>
            <a:r>
              <a:rPr lang="en-US" sz="2100" i="1" dirty="0"/>
              <a:t>at least a third!</a:t>
            </a:r>
            <a:r>
              <a:rPr lang="en-US" sz="2100" dirty="0"/>
              <a:t>) do not have sufficient health literacy to understand currently provided materials</a:t>
            </a:r>
          </a:p>
          <a:p>
            <a:pPr lvl="2"/>
            <a:r>
              <a:rPr lang="en-US" sz="2100" dirty="0"/>
              <a:t>Cost of low health literacy is estimated to be hundreds of billions</a:t>
            </a:r>
          </a:p>
          <a:p>
            <a:pPr lvl="1"/>
            <a:r>
              <a:rPr lang="en-US" sz="2400" dirty="0"/>
              <a:t>academic papers</a:t>
            </a:r>
          </a:p>
          <a:p>
            <a:pPr lvl="1"/>
            <a:r>
              <a:rPr lang="en-US" sz="2400" dirty="0"/>
              <a:t>legal documents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sp>
        <p:nvSpPr>
          <p:cNvPr id="3" name="Content Placeholder 2"/>
          <p:cNvSpPr>
            <a:spLocks noGrp="1"/>
          </p:cNvSpPr>
          <p:nvPr>
            <p:ph sz="quarter" idx="1"/>
          </p:nvPr>
        </p:nvSpPr>
        <p:spPr>
          <a:xfrm>
            <a:off x="612648" y="1600200"/>
            <a:ext cx="8153400" cy="609600"/>
          </a:xfrm>
        </p:spPr>
        <p:txBody>
          <a:bodyPr/>
          <a:lstStyle/>
          <a:p>
            <a:pPr marL="0" indent="0">
              <a:buNone/>
            </a:pPr>
            <a:r>
              <a:rPr lang="en-US" dirty="0"/>
              <a:t>Make life easier for computers! </a:t>
            </a:r>
          </a:p>
        </p:txBody>
      </p:sp>
      <p:sp>
        <p:nvSpPr>
          <p:cNvPr id="4" name="Rectangle 3"/>
          <p:cNvSpPr/>
          <p:nvPr/>
        </p:nvSpPr>
        <p:spPr>
          <a:xfrm>
            <a:off x="1371600" y="5739824"/>
            <a:ext cx="6858000" cy="584776"/>
          </a:xfrm>
          <a:prstGeom prst="rect">
            <a:avLst/>
          </a:prstGeom>
        </p:spPr>
        <p:txBody>
          <a:bodyPr wrap="square">
            <a:spAutoFit/>
          </a:bodyPr>
          <a:lstStyle/>
          <a:p>
            <a:r>
              <a:rPr lang="en-US" sz="3200" dirty="0">
                <a:solidFill>
                  <a:srgbClr val="FF6600"/>
                </a:solidFill>
              </a:rPr>
              <a:t>I do not like green eggs and ham.</a:t>
            </a:r>
          </a:p>
        </p:txBody>
      </p:sp>
      <p:pic>
        <p:nvPicPr>
          <p:cNvPr id="5" name="Picture 4"/>
          <p:cNvPicPr>
            <a:picLocks noChangeAspect="1"/>
          </p:cNvPicPr>
          <p:nvPr/>
        </p:nvPicPr>
        <p:blipFill>
          <a:blip r:embed="rId3"/>
          <a:stretch>
            <a:fillRect/>
          </a:stretch>
        </p:blipFill>
        <p:spPr>
          <a:xfrm>
            <a:off x="612648" y="2209800"/>
            <a:ext cx="2438400" cy="1498600"/>
          </a:xfrm>
          <a:prstGeom prst="rect">
            <a:avLst/>
          </a:prstGeom>
        </p:spPr>
      </p:pic>
      <p:sp>
        <p:nvSpPr>
          <p:cNvPr id="6" name="Rectangle 5"/>
          <p:cNvSpPr/>
          <p:nvPr/>
        </p:nvSpPr>
        <p:spPr>
          <a:xfrm>
            <a:off x="1371600" y="3967609"/>
            <a:ext cx="7467600" cy="1077218"/>
          </a:xfrm>
          <a:prstGeom prst="rect">
            <a:avLst/>
          </a:prstGeom>
        </p:spPr>
        <p:txBody>
          <a:bodyPr wrap="square">
            <a:spAutoFit/>
          </a:bodyPr>
          <a:lstStyle/>
          <a:p>
            <a:r>
              <a:rPr lang="en-US" sz="3200" dirty="0">
                <a:solidFill>
                  <a:srgbClr val="000090"/>
                </a:solidFill>
              </a:rPr>
              <a:t>I find forest colored chicken ovum and smoked pork thigh to be </a:t>
            </a:r>
            <a:r>
              <a:rPr lang="en-US" sz="3200" dirty="0" err="1">
                <a:solidFill>
                  <a:srgbClr val="000090"/>
                </a:solidFill>
              </a:rPr>
              <a:t>dietarily</a:t>
            </a:r>
            <a:r>
              <a:rPr lang="en-US" sz="3200" dirty="0">
                <a:solidFill>
                  <a:srgbClr val="000090"/>
                </a:solidFill>
              </a:rPr>
              <a:t> disturbing.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p:txBody>
          <a:bodyPr/>
          <a:lstStyle/>
          <a:p>
            <a:pPr marL="0" indent="0">
              <a:buNone/>
            </a:pPr>
            <a:r>
              <a:rPr lang="en-US" dirty="0"/>
              <a:t>Final projects</a:t>
            </a:r>
          </a:p>
          <a:p>
            <a:pPr marL="0" indent="0">
              <a:buNone/>
            </a:pPr>
            <a:endParaRPr lang="en-US" dirty="0"/>
          </a:p>
          <a:p>
            <a:pPr marL="0" indent="0">
              <a:buNone/>
            </a:pPr>
            <a:r>
              <a:rPr lang="en-US" dirty="0"/>
              <a:t>Wednesday’s lecture</a:t>
            </a:r>
          </a:p>
        </p:txBody>
      </p:sp>
    </p:spTree>
    <p:extLst>
      <p:ext uri="{BB962C8B-B14F-4D97-AF65-F5344CB8AC3E}">
        <p14:creationId xmlns:p14="http://schemas.microsoft.com/office/powerpoint/2010/main" val="4272252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text difficult/simple?</a:t>
            </a:r>
          </a:p>
        </p:txBody>
      </p:sp>
      <p:sp>
        <p:nvSpPr>
          <p:cNvPr id="4" name="TextBox 3"/>
          <p:cNvSpPr txBox="1"/>
          <p:nvPr/>
        </p:nvSpPr>
        <p:spPr>
          <a:xfrm>
            <a:off x="3835908" y="3049250"/>
            <a:ext cx="812292" cy="1446550"/>
          </a:xfrm>
          <a:prstGeom prst="rect">
            <a:avLst/>
          </a:prstGeom>
          <a:noFill/>
        </p:spPr>
        <p:txBody>
          <a:bodyPr wrap="none" rtlCol="0">
            <a:spAutoFit/>
          </a:bodyPr>
          <a:lstStyle/>
          <a:p>
            <a:r>
              <a:rPr lang="en-US" sz="8800" dirty="0">
                <a:solidFill>
                  <a:srgbClr val="FF0000"/>
                </a:solidFill>
                <a:latin typeface="Arial"/>
                <a:cs typeface="Arial"/>
              </a:rPr>
              <a:t>?</a:t>
            </a:r>
          </a:p>
        </p:txBody>
      </p:sp>
    </p:spTree>
    <p:extLst>
      <p:ext uri="{BB962C8B-B14F-4D97-AF65-F5344CB8AC3E}">
        <p14:creationId xmlns:p14="http://schemas.microsoft.com/office/powerpoint/2010/main" val="296085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text difficult/simple?</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Lots of previous research going back decades!</a:t>
            </a:r>
          </a:p>
          <a:p>
            <a:pPr marL="0" indent="0">
              <a:buNone/>
            </a:pPr>
            <a:endParaRPr lang="en-US" dirty="0"/>
          </a:p>
          <a:p>
            <a:pPr marL="0" indent="0">
              <a:buNone/>
            </a:pPr>
            <a:r>
              <a:rPr lang="en-US" dirty="0"/>
              <a:t>Some ideas:</a:t>
            </a:r>
          </a:p>
          <a:p>
            <a:pPr>
              <a:buFontTx/>
              <a:buChar char="-"/>
            </a:pPr>
            <a:r>
              <a:rPr lang="en-US" dirty="0"/>
              <a:t>vocabulary</a:t>
            </a:r>
          </a:p>
          <a:p>
            <a:pPr>
              <a:buFontTx/>
              <a:buChar char="-"/>
            </a:pPr>
            <a:r>
              <a:rPr lang="en-US" dirty="0"/>
              <a:t>sentence structure/grammatical components</a:t>
            </a:r>
          </a:p>
          <a:p>
            <a:pPr lvl="1">
              <a:buFontTx/>
              <a:buChar char="-"/>
            </a:pPr>
            <a:r>
              <a:rPr lang="en-US" dirty="0"/>
              <a:t>passive vs. active tense</a:t>
            </a:r>
          </a:p>
          <a:p>
            <a:pPr lvl="1">
              <a:buFontTx/>
              <a:buChar char="-"/>
            </a:pPr>
            <a:r>
              <a:rPr lang="en-US" dirty="0"/>
              <a:t>use of relative clauses</a:t>
            </a:r>
          </a:p>
          <a:p>
            <a:pPr lvl="1">
              <a:buFontTx/>
              <a:buChar char="-"/>
            </a:pPr>
            <a:r>
              <a:rPr lang="en-US" dirty="0"/>
              <a:t>compound nouns</a:t>
            </a:r>
          </a:p>
          <a:p>
            <a:pPr lvl="1">
              <a:buFontTx/>
              <a:buChar char="-"/>
            </a:pPr>
            <a:r>
              <a:rPr lang="en-US" dirty="0"/>
              <a:t>nominalization (turning verbs into nouns)</a:t>
            </a:r>
          </a:p>
          <a:p>
            <a:pPr lvl="1">
              <a:buFontTx/>
              <a:buChar char="-"/>
            </a:pPr>
            <a:r>
              <a:rPr lang="en-US" dirty="0"/>
              <a:t>…</a:t>
            </a:r>
          </a:p>
          <a:p>
            <a:pPr>
              <a:buFontTx/>
              <a:buChar char="-"/>
            </a:pPr>
            <a:r>
              <a:rPr lang="en-US" dirty="0"/>
              <a:t>organization/flow</a:t>
            </a:r>
          </a:p>
        </p:txBody>
      </p:sp>
    </p:spTree>
    <p:extLst>
      <p:ext uri="{BB962C8B-B14F-4D97-AF65-F5344CB8AC3E}">
        <p14:creationId xmlns:p14="http://schemas.microsoft.com/office/powerpoint/2010/main" val="67385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text difficulty</a:t>
            </a:r>
          </a:p>
        </p:txBody>
      </p:sp>
      <p:sp>
        <p:nvSpPr>
          <p:cNvPr id="3" name="Content Placeholder 2"/>
          <p:cNvSpPr>
            <a:spLocks noGrp="1"/>
          </p:cNvSpPr>
          <p:nvPr>
            <p:ph sz="quarter" idx="1"/>
          </p:nvPr>
        </p:nvSpPr>
        <p:spPr>
          <a:xfrm>
            <a:off x="612648" y="1600200"/>
            <a:ext cx="8153400" cy="3352800"/>
          </a:xfrm>
        </p:spPr>
        <p:txBody>
          <a:bodyPr>
            <a:normAutofit fontScale="92500" lnSpcReduction="20000"/>
          </a:bodyPr>
          <a:lstStyle/>
          <a:p>
            <a:pPr>
              <a:buFontTx/>
              <a:buChar char="-"/>
            </a:pPr>
            <a:r>
              <a:rPr lang="en-US" dirty="0">
                <a:solidFill>
                  <a:schemeClr val="bg1">
                    <a:lumMod val="75000"/>
                  </a:schemeClr>
                </a:solidFill>
              </a:rPr>
              <a:t>vocabulary</a:t>
            </a:r>
          </a:p>
          <a:p>
            <a:pPr>
              <a:buFontTx/>
              <a:buChar char="-"/>
            </a:pPr>
            <a:r>
              <a:rPr lang="en-US" dirty="0">
                <a:solidFill>
                  <a:schemeClr val="bg1">
                    <a:lumMod val="75000"/>
                  </a:schemeClr>
                </a:solidFill>
              </a:rPr>
              <a:t>sentence structure/grammatical components</a:t>
            </a:r>
          </a:p>
          <a:p>
            <a:pPr lvl="1">
              <a:buFontTx/>
              <a:buChar char="-"/>
            </a:pPr>
            <a:r>
              <a:rPr lang="en-US" dirty="0">
                <a:solidFill>
                  <a:schemeClr val="bg1">
                    <a:lumMod val="75000"/>
                  </a:schemeClr>
                </a:solidFill>
              </a:rPr>
              <a:t>passive vs. active tense</a:t>
            </a:r>
          </a:p>
          <a:p>
            <a:pPr lvl="1">
              <a:buFontTx/>
              <a:buChar char="-"/>
            </a:pPr>
            <a:r>
              <a:rPr lang="en-US" dirty="0">
                <a:solidFill>
                  <a:schemeClr val="bg1">
                    <a:lumMod val="75000"/>
                  </a:schemeClr>
                </a:solidFill>
              </a:rPr>
              <a:t>use of relative clauses</a:t>
            </a:r>
          </a:p>
          <a:p>
            <a:pPr lvl="1">
              <a:buFontTx/>
              <a:buChar char="-"/>
            </a:pPr>
            <a:r>
              <a:rPr lang="en-US" dirty="0">
                <a:solidFill>
                  <a:schemeClr val="bg1">
                    <a:lumMod val="75000"/>
                  </a:schemeClr>
                </a:solidFill>
              </a:rPr>
              <a:t>compound nouns</a:t>
            </a:r>
          </a:p>
          <a:p>
            <a:pPr lvl="1">
              <a:buFontTx/>
              <a:buChar char="-"/>
            </a:pPr>
            <a:r>
              <a:rPr lang="en-US" dirty="0">
                <a:solidFill>
                  <a:schemeClr val="bg1">
                    <a:lumMod val="75000"/>
                  </a:schemeClr>
                </a:solidFill>
              </a:rPr>
              <a:t>nominalization (turning verbs into nouns)</a:t>
            </a:r>
          </a:p>
          <a:p>
            <a:pPr lvl="1">
              <a:buFontTx/>
              <a:buChar char="-"/>
            </a:pPr>
            <a:r>
              <a:rPr lang="en-US" dirty="0">
                <a:solidFill>
                  <a:schemeClr val="bg1">
                    <a:lumMod val="75000"/>
                  </a:schemeClr>
                </a:solidFill>
              </a:rPr>
              <a:t>…</a:t>
            </a:r>
          </a:p>
          <a:p>
            <a:pPr>
              <a:buFontTx/>
              <a:buChar char="-"/>
            </a:pPr>
            <a:r>
              <a:rPr lang="en-US" dirty="0">
                <a:solidFill>
                  <a:schemeClr val="bg1">
                    <a:lumMod val="75000"/>
                  </a:schemeClr>
                </a:solidFill>
              </a:rPr>
              <a:t>organization/flow</a:t>
            </a:r>
          </a:p>
        </p:txBody>
      </p:sp>
      <p:sp>
        <p:nvSpPr>
          <p:cNvPr id="4" name="TextBox 3"/>
          <p:cNvSpPr txBox="1"/>
          <p:nvPr/>
        </p:nvSpPr>
        <p:spPr>
          <a:xfrm>
            <a:off x="1066800" y="5238705"/>
            <a:ext cx="6781800" cy="954107"/>
          </a:xfrm>
          <a:prstGeom prst="rect">
            <a:avLst/>
          </a:prstGeom>
          <a:noFill/>
        </p:spPr>
        <p:txBody>
          <a:bodyPr wrap="square" rtlCol="0">
            <a:spAutoFit/>
          </a:bodyPr>
          <a:lstStyle/>
          <a:p>
            <a:r>
              <a:rPr lang="en-US" sz="2800" dirty="0">
                <a:solidFill>
                  <a:srgbClr val="FF0000"/>
                </a:solidFill>
              </a:rPr>
              <a:t>How do we measure/quantify these things, particularly with minimal human intervention?</a:t>
            </a:r>
          </a:p>
        </p:txBody>
      </p:sp>
    </p:spTree>
    <p:extLst>
      <p:ext uri="{BB962C8B-B14F-4D97-AF65-F5344CB8AC3E}">
        <p14:creationId xmlns:p14="http://schemas.microsoft.com/office/powerpoint/2010/main" val="396388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word difficulty</a:t>
            </a:r>
          </a:p>
        </p:txBody>
      </p:sp>
      <p:sp>
        <p:nvSpPr>
          <p:cNvPr id="4" name="TextBox 3"/>
          <p:cNvSpPr txBox="1"/>
          <p:nvPr/>
        </p:nvSpPr>
        <p:spPr>
          <a:xfrm>
            <a:off x="304800" y="1785648"/>
            <a:ext cx="1560193" cy="461665"/>
          </a:xfrm>
          <a:prstGeom prst="rect">
            <a:avLst/>
          </a:prstGeom>
          <a:noFill/>
        </p:spPr>
        <p:txBody>
          <a:bodyPr wrap="none" rtlCol="0">
            <a:spAutoFit/>
          </a:bodyPr>
          <a:lstStyle/>
          <a:p>
            <a:r>
              <a:rPr lang="en-US" sz="2400" dirty="0"/>
              <a:t>Hypothesis: </a:t>
            </a:r>
          </a:p>
        </p:txBody>
      </p:sp>
      <p:sp>
        <p:nvSpPr>
          <p:cNvPr id="5" name="TextBox 4"/>
          <p:cNvSpPr txBox="1"/>
          <p:nvPr/>
        </p:nvSpPr>
        <p:spPr>
          <a:xfrm>
            <a:off x="959927" y="2209800"/>
            <a:ext cx="6583873" cy="1384995"/>
          </a:xfrm>
          <a:prstGeom prst="rect">
            <a:avLst/>
          </a:prstGeom>
          <a:noFill/>
        </p:spPr>
        <p:txBody>
          <a:bodyPr wrap="square" rtlCol="0">
            <a:spAutoFit/>
          </a:bodyPr>
          <a:lstStyle/>
          <a:p>
            <a:r>
              <a:rPr lang="en-US" sz="2800" dirty="0">
                <a:solidFill>
                  <a:srgbClr val="0000FF"/>
                </a:solidFill>
              </a:rPr>
              <a:t>The more often a person sees a word, the more familiar they are with it, and therefore the simpler it is</a:t>
            </a:r>
          </a:p>
        </p:txBody>
      </p:sp>
      <p:sp>
        <p:nvSpPr>
          <p:cNvPr id="6" name="TextBox 5"/>
          <p:cNvSpPr txBox="1"/>
          <p:nvPr/>
        </p:nvSpPr>
        <p:spPr>
          <a:xfrm>
            <a:off x="304800" y="3807665"/>
            <a:ext cx="4890882" cy="461665"/>
          </a:xfrm>
          <a:prstGeom prst="rect">
            <a:avLst/>
          </a:prstGeom>
          <a:noFill/>
        </p:spPr>
        <p:txBody>
          <a:bodyPr wrap="none" rtlCol="0">
            <a:spAutoFit/>
          </a:bodyPr>
          <a:lstStyle/>
          <a:p>
            <a:r>
              <a:rPr lang="en-US" sz="2400" dirty="0"/>
              <a:t>Proxy for “how often you see a word”:</a:t>
            </a:r>
          </a:p>
        </p:txBody>
      </p:sp>
      <p:sp>
        <p:nvSpPr>
          <p:cNvPr id="7" name="TextBox 6"/>
          <p:cNvSpPr txBox="1"/>
          <p:nvPr/>
        </p:nvSpPr>
        <p:spPr>
          <a:xfrm>
            <a:off x="1856482" y="4343400"/>
            <a:ext cx="5153917" cy="523220"/>
          </a:xfrm>
          <a:prstGeom prst="rect">
            <a:avLst/>
          </a:prstGeom>
          <a:noFill/>
        </p:spPr>
        <p:txBody>
          <a:bodyPr wrap="square" rtlCol="0">
            <a:spAutoFit/>
          </a:bodyPr>
          <a:lstStyle/>
          <a:p>
            <a:r>
              <a:rPr lang="en-US" sz="2800" dirty="0">
                <a:solidFill>
                  <a:srgbClr val="0000FF"/>
                </a:solidFill>
              </a:rPr>
              <a:t>Frequency on the web!</a:t>
            </a:r>
          </a:p>
        </p:txBody>
      </p:sp>
      <p:pic>
        <p:nvPicPr>
          <p:cNvPr id="8" name="Picture 7"/>
          <p:cNvPicPr>
            <a:picLocks noChangeAspect="1"/>
          </p:cNvPicPr>
          <p:nvPr/>
        </p:nvPicPr>
        <p:blipFill>
          <a:blip r:embed="rId2"/>
          <a:stretch>
            <a:fillRect/>
          </a:stretch>
        </p:blipFill>
        <p:spPr>
          <a:xfrm>
            <a:off x="455293" y="5181600"/>
            <a:ext cx="2819400" cy="1174750"/>
          </a:xfrm>
          <a:prstGeom prst="rect">
            <a:avLst/>
          </a:prstGeom>
        </p:spPr>
      </p:pic>
      <p:pic>
        <p:nvPicPr>
          <p:cNvPr id="3" name="Picture 2"/>
          <p:cNvPicPr>
            <a:picLocks noChangeAspect="1"/>
          </p:cNvPicPr>
          <p:nvPr/>
        </p:nvPicPr>
        <p:blipFill>
          <a:blip r:embed="rId3"/>
          <a:stretch>
            <a:fillRect/>
          </a:stretch>
        </p:blipFill>
        <p:spPr>
          <a:xfrm>
            <a:off x="3505200" y="4835467"/>
            <a:ext cx="2551953" cy="1870133"/>
          </a:xfrm>
          <a:prstGeom prst="rect">
            <a:avLst/>
          </a:prstGeom>
        </p:spPr>
      </p:pic>
      <p:pic>
        <p:nvPicPr>
          <p:cNvPr id="9" name="Picture 8"/>
          <p:cNvPicPr>
            <a:picLocks noChangeAspect="1"/>
          </p:cNvPicPr>
          <p:nvPr/>
        </p:nvPicPr>
        <p:blipFill>
          <a:blip r:embed="rId4"/>
          <a:stretch>
            <a:fillRect/>
          </a:stretch>
        </p:blipFill>
        <p:spPr>
          <a:xfrm>
            <a:off x="6130365" y="5217459"/>
            <a:ext cx="1621972" cy="908304"/>
          </a:xfrm>
          <a:prstGeom prst="rect">
            <a:avLst/>
          </a:prstGeom>
        </p:spPr>
      </p:pic>
    </p:spTree>
    <p:extLst>
      <p:ext uri="{BB962C8B-B14F-4D97-AF65-F5344CB8AC3E}">
        <p14:creationId xmlns:p14="http://schemas.microsoft.com/office/powerpoint/2010/main" val="39922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3" name="Content Placeholder 2"/>
          <p:cNvSpPr>
            <a:spLocks noGrp="1"/>
          </p:cNvSpPr>
          <p:nvPr>
            <p:ph sz="quarter" idx="1"/>
          </p:nvPr>
        </p:nvSpPr>
        <p:spPr>
          <a:xfrm>
            <a:off x="685800" y="1600200"/>
            <a:ext cx="3349752" cy="533400"/>
          </a:xfrm>
        </p:spPr>
        <p:txBody>
          <a:bodyPr>
            <a:normAutofit fontScale="85000" lnSpcReduction="10000"/>
          </a:bodyPr>
          <a:lstStyle/>
          <a:p>
            <a:pPr marL="0" indent="0">
              <a:buNone/>
            </a:pPr>
            <a:r>
              <a:rPr lang="en-US" dirty="0"/>
              <a:t>Google unigrams: ~13M</a:t>
            </a:r>
          </a:p>
        </p:txBody>
      </p:sp>
      <p:sp>
        <p:nvSpPr>
          <p:cNvPr id="4" name="Rectangle 3"/>
          <p:cNvSpPr/>
          <p:nvPr/>
        </p:nvSpPr>
        <p:spPr>
          <a:xfrm>
            <a:off x="1139809" y="2133600"/>
            <a:ext cx="1828800" cy="3886200"/>
          </a:xfrm>
          <a:prstGeom prst="rect">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p:cNvGrpSpPr/>
          <p:nvPr/>
        </p:nvGrpSpPr>
        <p:grpSpPr>
          <a:xfrm>
            <a:off x="685800" y="2362200"/>
            <a:ext cx="2812188" cy="4271665"/>
            <a:chOff x="685800" y="2362200"/>
            <a:chExt cx="2812188" cy="4271665"/>
          </a:xfrm>
        </p:grpSpPr>
        <p:cxnSp>
          <p:nvCxnSpPr>
            <p:cNvPr id="20" name="Straight Connector 19"/>
            <p:cNvCxnSpPr/>
            <p:nvPr/>
          </p:nvCxnSpPr>
          <p:spPr>
            <a:xfrm>
              <a:off x="1139809" y="3886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39809" y="4686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39809" y="5067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39809" y="5448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39809" y="4305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5791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3000" y="2362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43000" y="3086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43000" y="3467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43000" y="2705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85800" y="5987534"/>
              <a:ext cx="2812188" cy="646331"/>
            </a:xfrm>
            <a:prstGeom prst="rect">
              <a:avLst/>
            </a:prstGeom>
            <a:noFill/>
          </p:spPr>
          <p:txBody>
            <a:bodyPr wrap="none" rtlCol="0">
              <a:spAutoFit/>
            </a:bodyPr>
            <a:lstStyle/>
            <a:p>
              <a:r>
                <a:rPr lang="en-US" dirty="0"/>
                <a:t>11 bins based on frequency:</a:t>
              </a:r>
            </a:p>
            <a:p>
              <a:r>
                <a:rPr lang="en-US" dirty="0"/>
                <a:t>1%, 10%, 20%, …, 100%</a:t>
              </a:r>
            </a:p>
          </p:txBody>
        </p:sp>
      </p:grpSp>
      <p:sp>
        <p:nvSpPr>
          <p:cNvPr id="33" name="Right Arrow 32"/>
          <p:cNvSpPr/>
          <p:nvPr/>
        </p:nvSpPr>
        <p:spPr>
          <a:xfrm>
            <a:off x="3657600" y="3886200"/>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rot="17835480">
            <a:off x="3117836" y="2482769"/>
            <a:ext cx="2208271" cy="646331"/>
          </a:xfrm>
          <a:prstGeom prst="rect">
            <a:avLst/>
          </a:prstGeom>
          <a:noFill/>
        </p:spPr>
        <p:txBody>
          <a:bodyPr wrap="square" rtlCol="0">
            <a:spAutoFit/>
          </a:bodyPr>
          <a:lstStyle/>
          <a:p>
            <a:r>
              <a:rPr lang="en-US" dirty="0"/>
              <a:t>randomly pick 25 words from each bin </a:t>
            </a:r>
          </a:p>
        </p:txBody>
      </p:sp>
      <p:sp>
        <p:nvSpPr>
          <p:cNvPr id="35" name="Rectangle 34"/>
          <p:cNvSpPr/>
          <p:nvPr/>
        </p:nvSpPr>
        <p:spPr>
          <a:xfrm>
            <a:off x="4790769" y="3276600"/>
            <a:ext cx="1766857" cy="2095500"/>
          </a:xfrm>
          <a:prstGeom prst="rect">
            <a:avLst/>
          </a:prstGeom>
          <a:noFill/>
          <a:ln w="5715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5157153" y="4077155"/>
            <a:ext cx="1176299" cy="369332"/>
          </a:xfrm>
          <a:prstGeom prst="rect">
            <a:avLst/>
          </a:prstGeom>
          <a:noFill/>
        </p:spPr>
        <p:txBody>
          <a:bodyPr wrap="none" rtlCol="0">
            <a:spAutoFit/>
          </a:bodyPr>
          <a:lstStyle/>
          <a:p>
            <a:r>
              <a:rPr lang="en-US" dirty="0"/>
              <a:t>275 words</a:t>
            </a:r>
          </a:p>
        </p:txBody>
      </p:sp>
      <p:sp>
        <p:nvSpPr>
          <p:cNvPr id="5" name="TextBox 4"/>
          <p:cNvSpPr txBox="1"/>
          <p:nvPr/>
        </p:nvSpPr>
        <p:spPr>
          <a:xfrm>
            <a:off x="3654612" y="5451466"/>
            <a:ext cx="5489388" cy="1200328"/>
          </a:xfrm>
          <a:prstGeom prst="rect">
            <a:avLst/>
          </a:prstGeom>
          <a:noFill/>
        </p:spPr>
        <p:txBody>
          <a:bodyPr wrap="square" rtlCol="0">
            <a:spAutoFit/>
          </a:bodyPr>
          <a:lstStyle/>
          <a:p>
            <a:r>
              <a:rPr lang="en-US" sz="2400" dirty="0">
                <a:solidFill>
                  <a:srgbClr val="FF6600"/>
                </a:solidFill>
              </a:rPr>
              <a:t>Does the frequency of these words relate to people’s </a:t>
            </a:r>
            <a:r>
              <a:rPr lang="en-US" sz="2400" b="1" dirty="0">
                <a:solidFill>
                  <a:srgbClr val="FF6600"/>
                </a:solidFill>
              </a:rPr>
              <a:t>knowledge/familiarity</a:t>
            </a:r>
            <a:r>
              <a:rPr lang="en-US" sz="2400" dirty="0">
                <a:solidFill>
                  <a:srgbClr val="FF6600"/>
                </a:solidFill>
              </a:rPr>
              <a:t> with these words?</a:t>
            </a:r>
          </a:p>
        </p:txBody>
      </p:sp>
      <p:sp>
        <p:nvSpPr>
          <p:cNvPr id="6" name="TextBox 5"/>
          <p:cNvSpPr txBox="1"/>
          <p:nvPr/>
        </p:nvSpPr>
        <p:spPr>
          <a:xfrm rot="16200000">
            <a:off x="-621818" y="3955508"/>
            <a:ext cx="2672326" cy="400110"/>
          </a:xfrm>
          <a:prstGeom prst="rect">
            <a:avLst/>
          </a:prstGeom>
          <a:noFill/>
        </p:spPr>
        <p:txBody>
          <a:bodyPr wrap="none" rtlCol="0">
            <a:spAutoFit/>
          </a:bodyPr>
          <a:lstStyle/>
          <a:p>
            <a:r>
              <a:rPr lang="en-US" sz="2000" dirty="0">
                <a:solidFill>
                  <a:srgbClr val="FF6600"/>
                </a:solidFill>
              </a:rPr>
              <a:t>sort based on frequency</a:t>
            </a:r>
          </a:p>
        </p:txBody>
      </p:sp>
    </p:spTree>
    <p:extLst>
      <p:ext uri="{BB962C8B-B14F-4D97-AF65-F5344CB8AC3E}">
        <p14:creationId xmlns:p14="http://schemas.microsoft.com/office/powerpoint/2010/main" val="25176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6"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3" name="Content Placeholder 2"/>
          <p:cNvSpPr>
            <a:spLocks noGrp="1"/>
          </p:cNvSpPr>
          <p:nvPr>
            <p:ph sz="quarter" idx="1"/>
          </p:nvPr>
        </p:nvSpPr>
        <p:spPr>
          <a:xfrm>
            <a:off x="685800" y="1600200"/>
            <a:ext cx="3349752" cy="533400"/>
          </a:xfrm>
        </p:spPr>
        <p:txBody>
          <a:bodyPr>
            <a:normAutofit fontScale="85000" lnSpcReduction="10000"/>
          </a:bodyPr>
          <a:lstStyle/>
          <a:p>
            <a:pPr marL="0" indent="0">
              <a:buNone/>
            </a:pPr>
            <a:r>
              <a:rPr lang="en-US" dirty="0"/>
              <a:t>Google unigrams: ~13M</a:t>
            </a:r>
          </a:p>
        </p:txBody>
      </p:sp>
      <p:sp>
        <p:nvSpPr>
          <p:cNvPr id="4" name="Rectangle 3"/>
          <p:cNvSpPr/>
          <p:nvPr/>
        </p:nvSpPr>
        <p:spPr>
          <a:xfrm>
            <a:off x="1139809" y="2133600"/>
            <a:ext cx="1828800" cy="3886200"/>
          </a:xfrm>
          <a:prstGeom prst="rect">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p:cNvGrpSpPr/>
          <p:nvPr/>
        </p:nvGrpSpPr>
        <p:grpSpPr>
          <a:xfrm>
            <a:off x="685800" y="2362200"/>
            <a:ext cx="2812188" cy="4271665"/>
            <a:chOff x="685800" y="2362200"/>
            <a:chExt cx="2812188" cy="4271665"/>
          </a:xfrm>
        </p:grpSpPr>
        <p:cxnSp>
          <p:nvCxnSpPr>
            <p:cNvPr id="20" name="Straight Connector 19"/>
            <p:cNvCxnSpPr/>
            <p:nvPr/>
          </p:nvCxnSpPr>
          <p:spPr>
            <a:xfrm>
              <a:off x="1139809" y="3886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39809" y="4686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39809" y="5067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39809" y="5448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39809" y="4305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5791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3000" y="2362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43000" y="3086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43000" y="3467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43000" y="2705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85800" y="5987534"/>
              <a:ext cx="2812188" cy="646331"/>
            </a:xfrm>
            <a:prstGeom prst="rect">
              <a:avLst/>
            </a:prstGeom>
            <a:noFill/>
          </p:spPr>
          <p:txBody>
            <a:bodyPr wrap="none" rtlCol="0">
              <a:spAutoFit/>
            </a:bodyPr>
            <a:lstStyle/>
            <a:p>
              <a:r>
                <a:rPr lang="en-US" dirty="0"/>
                <a:t>11 bins based on frequency:</a:t>
              </a:r>
            </a:p>
            <a:p>
              <a:r>
                <a:rPr lang="en-US" dirty="0"/>
                <a:t>1%, 10%, 20%, …, 100%</a:t>
              </a:r>
            </a:p>
          </p:txBody>
        </p:sp>
      </p:grpSp>
      <p:sp>
        <p:nvSpPr>
          <p:cNvPr id="33" name="Right Arrow 32"/>
          <p:cNvSpPr/>
          <p:nvPr/>
        </p:nvSpPr>
        <p:spPr>
          <a:xfrm>
            <a:off x="3657600" y="3886200"/>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rot="17835480">
            <a:off x="3117836" y="2482769"/>
            <a:ext cx="2208271" cy="646331"/>
          </a:xfrm>
          <a:prstGeom prst="rect">
            <a:avLst/>
          </a:prstGeom>
          <a:noFill/>
        </p:spPr>
        <p:txBody>
          <a:bodyPr wrap="square" rtlCol="0">
            <a:spAutoFit/>
          </a:bodyPr>
          <a:lstStyle/>
          <a:p>
            <a:r>
              <a:rPr lang="en-US" dirty="0"/>
              <a:t>randomly pick 25 words from each bin </a:t>
            </a:r>
          </a:p>
        </p:txBody>
      </p:sp>
      <p:sp>
        <p:nvSpPr>
          <p:cNvPr id="35" name="Rectangle 34"/>
          <p:cNvSpPr/>
          <p:nvPr/>
        </p:nvSpPr>
        <p:spPr>
          <a:xfrm>
            <a:off x="4790769" y="3276600"/>
            <a:ext cx="1766857" cy="2095500"/>
          </a:xfrm>
          <a:prstGeom prst="rect">
            <a:avLst/>
          </a:prstGeom>
          <a:noFill/>
          <a:ln w="5715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5157153" y="4077155"/>
            <a:ext cx="1176299" cy="369332"/>
          </a:xfrm>
          <a:prstGeom prst="rect">
            <a:avLst/>
          </a:prstGeom>
          <a:noFill/>
        </p:spPr>
        <p:txBody>
          <a:bodyPr wrap="none" rtlCol="0">
            <a:spAutoFit/>
          </a:bodyPr>
          <a:lstStyle/>
          <a:p>
            <a:r>
              <a:rPr lang="en-US" dirty="0"/>
              <a:t>275 words</a:t>
            </a:r>
          </a:p>
        </p:txBody>
      </p:sp>
      <p:sp>
        <p:nvSpPr>
          <p:cNvPr id="37" name="TextBox 36"/>
          <p:cNvSpPr txBox="1"/>
          <p:nvPr/>
        </p:nvSpPr>
        <p:spPr>
          <a:xfrm>
            <a:off x="6531167" y="2239080"/>
            <a:ext cx="2356835" cy="369332"/>
          </a:xfrm>
          <a:prstGeom prst="rect">
            <a:avLst/>
          </a:prstGeom>
          <a:noFill/>
        </p:spPr>
        <p:txBody>
          <a:bodyPr wrap="none" rtlCol="0">
            <a:spAutoFit/>
          </a:bodyPr>
          <a:lstStyle/>
          <a:p>
            <a:r>
              <a:rPr lang="en-US" dirty="0"/>
              <a:t>Annotate with definition</a:t>
            </a:r>
          </a:p>
        </p:txBody>
      </p:sp>
      <p:pic>
        <p:nvPicPr>
          <p:cNvPr id="38" name="Picture 37"/>
          <p:cNvPicPr>
            <a:picLocks noChangeAspect="1"/>
          </p:cNvPicPr>
          <p:nvPr/>
        </p:nvPicPr>
        <p:blipFill>
          <a:blip r:embed="rId2"/>
          <a:stretch>
            <a:fillRect/>
          </a:stretch>
        </p:blipFill>
        <p:spPr>
          <a:xfrm>
            <a:off x="7086600" y="3532611"/>
            <a:ext cx="1397000" cy="1293813"/>
          </a:xfrm>
          <a:prstGeom prst="rect">
            <a:avLst/>
          </a:prstGeom>
        </p:spPr>
      </p:pic>
    </p:spTree>
    <p:extLst>
      <p:ext uri="{BB962C8B-B14F-4D97-AF65-F5344CB8AC3E}">
        <p14:creationId xmlns:p14="http://schemas.microsoft.com/office/powerpoint/2010/main" val="3380623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6" name="TextBox 5"/>
          <p:cNvSpPr txBox="1"/>
          <p:nvPr/>
        </p:nvSpPr>
        <p:spPr>
          <a:xfrm>
            <a:off x="304800" y="1447800"/>
            <a:ext cx="2146541" cy="584776"/>
          </a:xfrm>
          <a:prstGeom prst="rect">
            <a:avLst/>
          </a:prstGeom>
          <a:noFill/>
        </p:spPr>
        <p:txBody>
          <a:bodyPr wrap="none" rtlCol="0">
            <a:spAutoFit/>
          </a:bodyPr>
          <a:lstStyle/>
          <a:p>
            <a:r>
              <a:rPr lang="en-US" sz="3200" dirty="0" err="1"/>
              <a:t>marmorean</a:t>
            </a:r>
            <a:r>
              <a:rPr lang="en-US" sz="3200" dirty="0"/>
              <a:t>:</a:t>
            </a:r>
          </a:p>
        </p:txBody>
      </p:sp>
      <p:sp>
        <p:nvSpPr>
          <p:cNvPr id="7" name="TextBox 6"/>
          <p:cNvSpPr txBox="1"/>
          <p:nvPr/>
        </p:nvSpPr>
        <p:spPr>
          <a:xfrm>
            <a:off x="914401" y="2184430"/>
            <a:ext cx="6324600" cy="3785652"/>
          </a:xfrm>
          <a:prstGeom prst="rect">
            <a:avLst/>
          </a:prstGeom>
          <a:noFill/>
        </p:spPr>
        <p:txBody>
          <a:bodyPr wrap="square" rtlCol="0">
            <a:spAutoFit/>
          </a:bodyPr>
          <a:lstStyle/>
          <a:p>
            <a:pPr marL="342900" indent="-342900">
              <a:buAutoNum type="alphaLcParenR"/>
            </a:pPr>
            <a:r>
              <a:rPr lang="en-US" sz="2400" dirty="0"/>
              <a:t>crimson-and-grey songbird that inhabits town walls and mountain cliffs of southern Eurasia and northern Africa</a:t>
            </a:r>
          </a:p>
          <a:p>
            <a:pPr marL="342900" indent="-342900">
              <a:buAutoNum type="alphaLcParenR"/>
            </a:pPr>
            <a:endParaRPr lang="en-US" sz="2400" dirty="0"/>
          </a:p>
          <a:p>
            <a:pPr marL="342900" indent="-342900">
              <a:buAutoNum type="alphaLcParenR"/>
            </a:pPr>
            <a:r>
              <a:rPr lang="en-US" sz="2400" dirty="0"/>
              <a:t>of or relating to or characteristic of marble</a:t>
            </a:r>
          </a:p>
          <a:p>
            <a:pPr marL="342900" indent="-342900">
              <a:buAutoNum type="alphaLcParenR"/>
            </a:pPr>
            <a:endParaRPr lang="en-US" sz="2400" dirty="0"/>
          </a:p>
          <a:p>
            <a:pPr marL="342900" indent="-342900">
              <a:buAutoNum type="alphaLcParenR"/>
            </a:pPr>
            <a:r>
              <a:rPr lang="en-US" sz="2400" dirty="0"/>
              <a:t>the most common protein in muscle</a:t>
            </a:r>
          </a:p>
          <a:p>
            <a:pPr marL="342900" indent="-342900">
              <a:buAutoNum type="alphaLcParenR"/>
            </a:pPr>
            <a:endParaRPr lang="en-US" sz="2400" dirty="0"/>
          </a:p>
          <a:p>
            <a:pPr marL="342900" indent="-342900">
              <a:buAutoNum type="alphaLcParenR"/>
            </a:pPr>
            <a:r>
              <a:rPr lang="en-US" sz="2400" dirty="0"/>
              <a:t>a woman policeman</a:t>
            </a:r>
          </a:p>
          <a:p>
            <a:pPr marL="342900" indent="-342900">
              <a:buAutoNum type="alphaLcParenR"/>
            </a:pPr>
            <a:endParaRPr lang="en-US" sz="2400" dirty="0"/>
          </a:p>
        </p:txBody>
      </p:sp>
    </p:spTree>
    <p:extLst>
      <p:ext uri="{BB962C8B-B14F-4D97-AF65-F5344CB8AC3E}">
        <p14:creationId xmlns:p14="http://schemas.microsoft.com/office/powerpoint/2010/main" val="188358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6" name="TextBox 5"/>
          <p:cNvSpPr txBox="1"/>
          <p:nvPr/>
        </p:nvSpPr>
        <p:spPr>
          <a:xfrm>
            <a:off x="304800" y="1447800"/>
            <a:ext cx="2146541" cy="584776"/>
          </a:xfrm>
          <a:prstGeom prst="rect">
            <a:avLst/>
          </a:prstGeom>
          <a:noFill/>
        </p:spPr>
        <p:txBody>
          <a:bodyPr wrap="none" rtlCol="0">
            <a:spAutoFit/>
          </a:bodyPr>
          <a:lstStyle/>
          <a:p>
            <a:r>
              <a:rPr lang="en-US" sz="3200" dirty="0" err="1"/>
              <a:t>marmorean</a:t>
            </a:r>
            <a:r>
              <a:rPr lang="en-US" sz="3200" dirty="0"/>
              <a:t>:</a:t>
            </a:r>
          </a:p>
        </p:txBody>
      </p:sp>
      <p:sp>
        <p:nvSpPr>
          <p:cNvPr id="7" name="TextBox 6"/>
          <p:cNvSpPr txBox="1"/>
          <p:nvPr/>
        </p:nvSpPr>
        <p:spPr>
          <a:xfrm>
            <a:off x="914401" y="2184430"/>
            <a:ext cx="6324600" cy="3785652"/>
          </a:xfrm>
          <a:prstGeom prst="rect">
            <a:avLst/>
          </a:prstGeom>
          <a:noFill/>
        </p:spPr>
        <p:txBody>
          <a:bodyPr wrap="square" rtlCol="0">
            <a:spAutoFit/>
          </a:bodyPr>
          <a:lstStyle/>
          <a:p>
            <a:pPr marL="342900" indent="-342900">
              <a:buAutoNum type="alphaLcParenR"/>
            </a:pPr>
            <a:r>
              <a:rPr lang="en-US" sz="2400" dirty="0">
                <a:solidFill>
                  <a:srgbClr val="FF0000"/>
                </a:solidFill>
              </a:rPr>
              <a:t>crimson-and-grey songbird that inhabits town walls and mountain cliffs of southern Eurasia and northern Africa</a:t>
            </a:r>
          </a:p>
          <a:p>
            <a:pPr marL="342900" indent="-342900">
              <a:buAutoNum type="alphaLcParenR"/>
            </a:pPr>
            <a:endParaRPr lang="en-US" sz="2400" dirty="0"/>
          </a:p>
          <a:p>
            <a:pPr marL="342900" indent="-342900">
              <a:buAutoNum type="alphaLcParenR"/>
            </a:pPr>
            <a:r>
              <a:rPr lang="en-US" sz="2400" dirty="0">
                <a:solidFill>
                  <a:srgbClr val="008000"/>
                </a:solidFill>
              </a:rPr>
              <a:t>of or relating to or characteristic of marble</a:t>
            </a:r>
          </a:p>
          <a:p>
            <a:pPr marL="342900" indent="-342900">
              <a:buAutoNum type="alphaLcParenR"/>
            </a:pPr>
            <a:endParaRPr lang="en-US" sz="2400" dirty="0"/>
          </a:p>
          <a:p>
            <a:pPr marL="342900" indent="-342900">
              <a:buAutoNum type="alphaLcParenR"/>
            </a:pPr>
            <a:r>
              <a:rPr lang="en-US" sz="2400" dirty="0">
                <a:solidFill>
                  <a:srgbClr val="FF0000"/>
                </a:solidFill>
              </a:rPr>
              <a:t>the most common protein in muscle</a:t>
            </a:r>
          </a:p>
          <a:p>
            <a:pPr marL="342900" indent="-342900">
              <a:buAutoNum type="alphaLcParenR"/>
            </a:pPr>
            <a:endParaRPr lang="en-US" sz="2400" dirty="0">
              <a:solidFill>
                <a:srgbClr val="FF0000"/>
              </a:solidFill>
            </a:endParaRPr>
          </a:p>
          <a:p>
            <a:pPr marL="342900" indent="-342900">
              <a:buAutoNum type="alphaLcParenR"/>
            </a:pPr>
            <a:r>
              <a:rPr lang="en-US" sz="2400" dirty="0">
                <a:solidFill>
                  <a:srgbClr val="FF0000"/>
                </a:solidFill>
              </a:rPr>
              <a:t>a woman policeman</a:t>
            </a:r>
          </a:p>
          <a:p>
            <a:pPr marL="342900" indent="-342900">
              <a:buAutoNum type="alphaLcParenR"/>
            </a:pPr>
            <a:endParaRPr lang="en-US" sz="2400" dirty="0"/>
          </a:p>
        </p:txBody>
      </p:sp>
      <p:sp>
        <p:nvSpPr>
          <p:cNvPr id="3" name="TextBox 2"/>
          <p:cNvSpPr txBox="1"/>
          <p:nvPr/>
        </p:nvSpPr>
        <p:spPr>
          <a:xfrm>
            <a:off x="1219200" y="5943600"/>
            <a:ext cx="6968474" cy="523220"/>
          </a:xfrm>
          <a:prstGeom prst="rect">
            <a:avLst/>
          </a:prstGeom>
          <a:noFill/>
        </p:spPr>
        <p:txBody>
          <a:bodyPr wrap="none" rtlCol="0">
            <a:spAutoFit/>
          </a:bodyPr>
          <a:lstStyle/>
          <a:p>
            <a:r>
              <a:rPr lang="en-US" sz="2800" dirty="0">
                <a:solidFill>
                  <a:srgbClr val="FF6600"/>
                </a:solidFill>
              </a:rPr>
              <a:t>random definitions from other words in data set</a:t>
            </a:r>
          </a:p>
        </p:txBody>
      </p:sp>
    </p:spTree>
    <p:extLst>
      <p:ext uri="{BB962C8B-B14F-4D97-AF65-F5344CB8AC3E}">
        <p14:creationId xmlns:p14="http://schemas.microsoft.com/office/powerpoint/2010/main" val="639728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participants</a:t>
            </a:r>
          </a:p>
        </p:txBody>
      </p:sp>
      <p:pic>
        <p:nvPicPr>
          <p:cNvPr id="4" name="Picture 3"/>
          <p:cNvPicPr>
            <a:picLocks noChangeAspect="1"/>
          </p:cNvPicPr>
          <p:nvPr/>
        </p:nvPicPr>
        <p:blipFill>
          <a:blip r:embed="rId2"/>
          <a:stretch>
            <a:fillRect/>
          </a:stretch>
        </p:blipFill>
        <p:spPr>
          <a:xfrm>
            <a:off x="2667000" y="2286000"/>
            <a:ext cx="3200400" cy="1600200"/>
          </a:xfrm>
          <a:prstGeom prst="rect">
            <a:avLst/>
          </a:prstGeom>
        </p:spPr>
      </p:pic>
      <p:sp>
        <p:nvSpPr>
          <p:cNvPr id="5" name="TextBox 4"/>
          <p:cNvSpPr txBox="1"/>
          <p:nvPr/>
        </p:nvSpPr>
        <p:spPr>
          <a:xfrm>
            <a:off x="1595765" y="4495800"/>
            <a:ext cx="5186035" cy="1384995"/>
          </a:xfrm>
          <a:prstGeom prst="rect">
            <a:avLst/>
          </a:prstGeom>
          <a:noFill/>
        </p:spPr>
        <p:txBody>
          <a:bodyPr wrap="none" rtlCol="0">
            <a:spAutoFit/>
          </a:bodyPr>
          <a:lstStyle/>
          <a:p>
            <a:r>
              <a:rPr lang="en-US" sz="2800" dirty="0">
                <a:solidFill>
                  <a:srgbClr val="0000FF"/>
                </a:solidFill>
              </a:rPr>
              <a:t>50 participants per word = </a:t>
            </a:r>
          </a:p>
          <a:p>
            <a:pPr marL="285750" indent="-285750">
              <a:buFontTx/>
              <a:buChar char="-"/>
            </a:pPr>
            <a:r>
              <a:rPr lang="en-US" sz="2800" dirty="0">
                <a:solidFill>
                  <a:srgbClr val="0000FF"/>
                </a:solidFill>
              </a:rPr>
              <a:t>1,250 annotations/frequency bin</a:t>
            </a:r>
          </a:p>
          <a:p>
            <a:pPr marL="285750" indent="-285750">
              <a:buFontTx/>
              <a:buChar char="-"/>
            </a:pPr>
            <a:r>
              <a:rPr lang="en-US" sz="2800" dirty="0">
                <a:solidFill>
                  <a:srgbClr val="0000FF"/>
                </a:solidFill>
              </a:rPr>
              <a:t>13,750 total annotations!</a:t>
            </a:r>
          </a:p>
        </p:txBody>
      </p:sp>
    </p:spTree>
    <p:extLst>
      <p:ext uri="{BB962C8B-B14F-4D97-AF65-F5344CB8AC3E}">
        <p14:creationId xmlns:p14="http://schemas.microsoft.com/office/powerpoint/2010/main" val="1012315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90600"/>
          </a:xfrm>
        </p:spPr>
        <p:txBody>
          <a:bodyPr>
            <a:normAutofit fontScale="90000"/>
          </a:bodyPr>
          <a:lstStyle/>
          <a:p>
            <a:r>
              <a:rPr lang="en-US" dirty="0"/>
              <a:t>Frequency correlates with understanding!</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9494"/>
            <a:ext cx="6781800" cy="4114800"/>
          </a:xfrm>
          <a:prstGeom prst="rect">
            <a:avLst/>
          </a:prstGeom>
          <a:noFill/>
        </p:spPr>
      </p:pic>
      <p:sp>
        <p:nvSpPr>
          <p:cNvPr id="5" name="TextBox 4"/>
          <p:cNvSpPr txBox="1"/>
          <p:nvPr/>
        </p:nvSpPr>
        <p:spPr>
          <a:xfrm>
            <a:off x="1828800" y="6096000"/>
            <a:ext cx="5656717" cy="461665"/>
          </a:xfrm>
          <a:prstGeom prst="rect">
            <a:avLst/>
          </a:prstGeom>
          <a:noFill/>
        </p:spPr>
        <p:txBody>
          <a:bodyPr wrap="none" rtlCol="0">
            <a:spAutoFit/>
          </a:bodyPr>
          <a:lstStyle/>
          <a:p>
            <a:r>
              <a:rPr lang="en-US" sz="2400" dirty="0">
                <a:solidFill>
                  <a:srgbClr val="FF0000"/>
                </a:solidFill>
              </a:rPr>
              <a:t>What does this tell us about simplifying text?</a:t>
            </a:r>
          </a:p>
        </p:txBody>
      </p:sp>
      <p:sp>
        <p:nvSpPr>
          <p:cNvPr id="6" name="Rectangle 5"/>
          <p:cNvSpPr/>
          <p:nvPr/>
        </p:nvSpPr>
        <p:spPr>
          <a:xfrm>
            <a:off x="3962400" y="5410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29000" y="5486400"/>
            <a:ext cx="2159365" cy="369332"/>
          </a:xfrm>
          <a:prstGeom prst="rect">
            <a:avLst/>
          </a:prstGeom>
          <a:noFill/>
        </p:spPr>
        <p:txBody>
          <a:bodyPr wrap="none" rtlCol="0">
            <a:spAutoFit/>
          </a:bodyPr>
          <a:lstStyle/>
          <a:p>
            <a:r>
              <a:rPr lang="en-US" b="1" dirty="0"/>
              <a:t>Frequency percentile</a:t>
            </a:r>
          </a:p>
        </p:txBody>
      </p:sp>
      <p:cxnSp>
        <p:nvCxnSpPr>
          <p:cNvPr id="8" name="Straight Arrow Connector 7"/>
          <p:cNvCxnSpPr/>
          <p:nvPr/>
        </p:nvCxnSpPr>
        <p:spPr>
          <a:xfrm flipH="1">
            <a:off x="2781300" y="5486400"/>
            <a:ext cx="990600" cy="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33800" y="5257800"/>
            <a:ext cx="1342034" cy="338554"/>
          </a:xfrm>
          <a:prstGeom prst="rect">
            <a:avLst/>
          </a:prstGeom>
          <a:noFill/>
        </p:spPr>
        <p:txBody>
          <a:bodyPr wrap="none" rtlCol="0">
            <a:spAutoFit/>
          </a:bodyPr>
          <a:lstStyle/>
          <a:p>
            <a:r>
              <a:rPr lang="en-US" sz="1600" dirty="0">
                <a:solidFill>
                  <a:srgbClr val="3366FF"/>
                </a:solidFill>
              </a:rPr>
              <a:t>more frequent</a:t>
            </a:r>
          </a:p>
        </p:txBody>
      </p:sp>
    </p:spTree>
    <p:extLst>
      <p:ext uri="{BB962C8B-B14F-4D97-AF65-F5344CB8AC3E}">
        <p14:creationId xmlns:p14="http://schemas.microsoft.com/office/powerpoint/2010/main" val="37423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a:t>
            </a:r>
          </a:p>
        </p:txBody>
      </p:sp>
      <p:sp>
        <p:nvSpPr>
          <p:cNvPr id="4" name="TextBox 3"/>
          <p:cNvSpPr txBox="1"/>
          <p:nvPr/>
        </p:nvSpPr>
        <p:spPr>
          <a:xfrm>
            <a:off x="304800" y="1967805"/>
            <a:ext cx="8461248" cy="1384995"/>
          </a:xfrm>
          <a:prstGeom prst="rect">
            <a:avLst/>
          </a:prstGeom>
          <a:noFill/>
        </p:spPr>
        <p:txBody>
          <a:bodyPr wrap="square" rtlCol="0">
            <a:spAutoFit/>
          </a:bodyPr>
          <a:lstStyle/>
          <a:p>
            <a:r>
              <a:rPr lang="en-US" sz="2800" dirty="0">
                <a:solidFill>
                  <a:srgbClr val="000090"/>
                </a:solidFill>
              </a:rPr>
              <a:t>Any intelligent fool can make things bigger, more complex, and more violent.  It takes a touch of genius and a lot of courage to move in the opposite direction.</a:t>
            </a:r>
          </a:p>
        </p:txBody>
      </p:sp>
      <p:sp>
        <p:nvSpPr>
          <p:cNvPr id="5" name="TextBox 4"/>
          <p:cNvSpPr txBox="1"/>
          <p:nvPr/>
        </p:nvSpPr>
        <p:spPr>
          <a:xfrm>
            <a:off x="5562600" y="3505200"/>
            <a:ext cx="2286000" cy="369332"/>
          </a:xfrm>
          <a:prstGeom prst="rect">
            <a:avLst/>
          </a:prstGeom>
          <a:noFill/>
        </p:spPr>
        <p:txBody>
          <a:bodyPr wrap="square" rtlCol="0">
            <a:spAutoFit/>
          </a:bodyPr>
          <a:lstStyle/>
          <a:p>
            <a:pPr>
              <a:buFontTx/>
              <a:buChar char="-"/>
            </a:pPr>
            <a:r>
              <a:rPr lang="en-US" dirty="0"/>
              <a:t> E. F. Schumacher</a:t>
            </a:r>
          </a:p>
        </p:txBody>
      </p:sp>
      <p:sp>
        <p:nvSpPr>
          <p:cNvPr id="9" name="TextBox 8"/>
          <p:cNvSpPr txBox="1"/>
          <p:nvPr/>
        </p:nvSpPr>
        <p:spPr>
          <a:xfrm>
            <a:off x="225552" y="3992940"/>
            <a:ext cx="2438400" cy="584776"/>
          </a:xfrm>
          <a:prstGeom prst="rect">
            <a:avLst/>
          </a:prstGeom>
          <a:noFill/>
        </p:spPr>
        <p:txBody>
          <a:bodyPr wrap="square" rtlCol="0">
            <a:spAutoFit/>
          </a:bodyPr>
          <a:lstStyle/>
          <a:p>
            <a:r>
              <a:rPr lang="en-US" sz="3200" dirty="0">
                <a:solidFill>
                  <a:srgbClr val="008000"/>
                </a:solidFill>
              </a:rPr>
              <a:t>Goal:</a:t>
            </a:r>
          </a:p>
        </p:txBody>
      </p:sp>
      <p:sp>
        <p:nvSpPr>
          <p:cNvPr id="10" name="Rectangle 9"/>
          <p:cNvSpPr/>
          <p:nvPr/>
        </p:nvSpPr>
        <p:spPr>
          <a:xfrm>
            <a:off x="685800" y="4678740"/>
            <a:ext cx="8153400" cy="1569660"/>
          </a:xfrm>
          <a:prstGeom prst="rect">
            <a:avLst/>
          </a:prstGeom>
        </p:spPr>
        <p:txBody>
          <a:bodyPr wrap="square">
            <a:spAutoFit/>
          </a:bodyPr>
          <a:lstStyle/>
          <a:p>
            <a:r>
              <a:rPr lang="en-US" sz="3200" dirty="0"/>
              <a:t>Reduce the reading complexity of a sentence by incorporating more accessible vocabulary and sentence structure while maintaining the content.</a:t>
            </a:r>
          </a:p>
        </p:txBody>
      </p:sp>
    </p:spTree>
    <p:extLst>
      <p:ext uri="{BB962C8B-B14F-4D97-AF65-F5344CB8AC3E}">
        <p14:creationId xmlns:p14="http://schemas.microsoft.com/office/powerpoint/2010/main" val="413319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6096000"/>
            <a:ext cx="6844993" cy="461665"/>
          </a:xfrm>
          <a:prstGeom prst="rect">
            <a:avLst/>
          </a:prstGeom>
          <a:noFill/>
        </p:spPr>
        <p:txBody>
          <a:bodyPr wrap="none" rtlCol="0">
            <a:spAutoFit/>
          </a:bodyPr>
          <a:lstStyle/>
          <a:p>
            <a:r>
              <a:rPr lang="en-US" sz="2400" dirty="0">
                <a:solidFill>
                  <a:srgbClr val="0000FF"/>
                </a:solidFill>
              </a:rPr>
              <a:t>Avoid</a:t>
            </a:r>
            <a:r>
              <a:rPr lang="en-US" sz="2400" b="1" dirty="0">
                <a:solidFill>
                  <a:srgbClr val="0000FF"/>
                </a:solidFill>
              </a:rPr>
              <a:t> less frequent </a:t>
            </a:r>
            <a:r>
              <a:rPr lang="en-US" sz="2400" dirty="0">
                <a:solidFill>
                  <a:srgbClr val="0000FF"/>
                </a:solidFill>
              </a:rPr>
              <a:t>words.  Use </a:t>
            </a:r>
            <a:r>
              <a:rPr lang="en-US" sz="2400" b="1" dirty="0">
                <a:solidFill>
                  <a:srgbClr val="0000FF"/>
                </a:solidFill>
              </a:rPr>
              <a:t>more frequent </a:t>
            </a:r>
            <a:r>
              <a:rPr lang="en-US" sz="2400" dirty="0">
                <a:solidFill>
                  <a:srgbClr val="0000FF"/>
                </a:solidFill>
              </a:rPr>
              <a:t>words.</a:t>
            </a:r>
          </a:p>
        </p:txBody>
      </p:sp>
      <p:sp>
        <p:nvSpPr>
          <p:cNvPr id="6" name="Title 1"/>
          <p:cNvSpPr>
            <a:spLocks noGrp="1"/>
          </p:cNvSpPr>
          <p:nvPr>
            <p:ph type="title"/>
          </p:nvPr>
        </p:nvSpPr>
        <p:spPr>
          <a:xfrm>
            <a:off x="381000" y="228600"/>
            <a:ext cx="8610600" cy="990600"/>
          </a:xfrm>
        </p:spPr>
        <p:txBody>
          <a:bodyPr>
            <a:normAutofit fontScale="90000"/>
          </a:bodyPr>
          <a:lstStyle/>
          <a:p>
            <a:r>
              <a:rPr lang="en-US" dirty="0"/>
              <a:t>Frequency correlates with understanding!</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9494"/>
            <a:ext cx="6781800" cy="4114800"/>
          </a:xfrm>
          <a:prstGeom prst="rect">
            <a:avLst/>
          </a:prstGeom>
          <a:noFill/>
        </p:spPr>
      </p:pic>
      <p:sp>
        <p:nvSpPr>
          <p:cNvPr id="8" name="Rectangle 7"/>
          <p:cNvSpPr/>
          <p:nvPr/>
        </p:nvSpPr>
        <p:spPr>
          <a:xfrm>
            <a:off x="3962400" y="5410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29000" y="5486400"/>
            <a:ext cx="2159365" cy="369332"/>
          </a:xfrm>
          <a:prstGeom prst="rect">
            <a:avLst/>
          </a:prstGeom>
          <a:noFill/>
        </p:spPr>
        <p:txBody>
          <a:bodyPr wrap="none" rtlCol="0">
            <a:spAutoFit/>
          </a:bodyPr>
          <a:lstStyle/>
          <a:p>
            <a:r>
              <a:rPr lang="en-US" b="1" dirty="0"/>
              <a:t>Frequency percentile</a:t>
            </a:r>
          </a:p>
        </p:txBody>
      </p:sp>
      <p:cxnSp>
        <p:nvCxnSpPr>
          <p:cNvPr id="10" name="Straight Arrow Connector 9"/>
          <p:cNvCxnSpPr/>
          <p:nvPr/>
        </p:nvCxnSpPr>
        <p:spPr>
          <a:xfrm flipH="1">
            <a:off x="2781300" y="5486400"/>
            <a:ext cx="990600" cy="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33800" y="5257800"/>
            <a:ext cx="1342034" cy="338554"/>
          </a:xfrm>
          <a:prstGeom prst="rect">
            <a:avLst/>
          </a:prstGeom>
          <a:noFill/>
        </p:spPr>
        <p:txBody>
          <a:bodyPr wrap="none" rtlCol="0">
            <a:spAutoFit/>
          </a:bodyPr>
          <a:lstStyle/>
          <a:p>
            <a:r>
              <a:rPr lang="en-US" sz="1600" dirty="0">
                <a:solidFill>
                  <a:srgbClr val="3366FF"/>
                </a:solidFill>
              </a:rPr>
              <a:t>more frequent</a:t>
            </a:r>
          </a:p>
        </p:txBody>
      </p:sp>
    </p:spTree>
    <p:extLst>
      <p:ext uri="{BB962C8B-B14F-4D97-AF65-F5344CB8AC3E}">
        <p14:creationId xmlns:p14="http://schemas.microsoft.com/office/powerpoint/2010/main" val="1944595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text difficulty</a:t>
            </a:r>
          </a:p>
        </p:txBody>
      </p:sp>
      <p:sp>
        <p:nvSpPr>
          <p:cNvPr id="3" name="Content Placeholder 2"/>
          <p:cNvSpPr>
            <a:spLocks noGrp="1"/>
          </p:cNvSpPr>
          <p:nvPr>
            <p:ph sz="quarter" idx="1"/>
          </p:nvPr>
        </p:nvSpPr>
        <p:spPr>
          <a:xfrm>
            <a:off x="612648" y="1600200"/>
            <a:ext cx="8153400" cy="3352800"/>
          </a:xfrm>
        </p:spPr>
        <p:txBody>
          <a:bodyPr>
            <a:normAutofit fontScale="92500" lnSpcReduction="20000"/>
          </a:bodyPr>
          <a:lstStyle/>
          <a:p>
            <a:pPr>
              <a:buFontTx/>
              <a:buChar char="-"/>
            </a:pPr>
            <a:r>
              <a:rPr lang="en-US" dirty="0">
                <a:solidFill>
                  <a:schemeClr val="bg1">
                    <a:lumMod val="75000"/>
                  </a:schemeClr>
                </a:solidFill>
              </a:rPr>
              <a:t>vocabulary</a:t>
            </a:r>
          </a:p>
          <a:p>
            <a:pPr>
              <a:buFontTx/>
              <a:buChar char="-"/>
            </a:pPr>
            <a:r>
              <a:rPr lang="en-US" dirty="0">
                <a:solidFill>
                  <a:schemeClr val="bg1">
                    <a:lumMod val="75000"/>
                  </a:schemeClr>
                </a:solidFill>
              </a:rPr>
              <a:t>sentence structure/grammatical components</a:t>
            </a:r>
          </a:p>
          <a:p>
            <a:pPr lvl="1">
              <a:buFontTx/>
              <a:buChar char="-"/>
            </a:pPr>
            <a:r>
              <a:rPr lang="en-US" dirty="0">
                <a:solidFill>
                  <a:schemeClr val="bg1">
                    <a:lumMod val="75000"/>
                  </a:schemeClr>
                </a:solidFill>
              </a:rPr>
              <a:t>passive vs. active tense</a:t>
            </a:r>
          </a:p>
          <a:p>
            <a:pPr lvl="1">
              <a:buFontTx/>
              <a:buChar char="-"/>
            </a:pPr>
            <a:r>
              <a:rPr lang="en-US" dirty="0">
                <a:solidFill>
                  <a:schemeClr val="bg1">
                    <a:lumMod val="75000"/>
                  </a:schemeClr>
                </a:solidFill>
              </a:rPr>
              <a:t>use of relative clauses</a:t>
            </a:r>
          </a:p>
          <a:p>
            <a:pPr lvl="1">
              <a:buFontTx/>
              <a:buChar char="-"/>
            </a:pPr>
            <a:r>
              <a:rPr lang="en-US" dirty="0">
                <a:solidFill>
                  <a:schemeClr val="bg1">
                    <a:lumMod val="75000"/>
                  </a:schemeClr>
                </a:solidFill>
              </a:rPr>
              <a:t>compound nouns</a:t>
            </a:r>
          </a:p>
          <a:p>
            <a:pPr lvl="1">
              <a:buFontTx/>
              <a:buChar char="-"/>
            </a:pPr>
            <a:r>
              <a:rPr lang="en-US" dirty="0">
                <a:solidFill>
                  <a:schemeClr val="bg1">
                    <a:lumMod val="75000"/>
                  </a:schemeClr>
                </a:solidFill>
              </a:rPr>
              <a:t>nominalization (turning verbs into nouns)</a:t>
            </a:r>
          </a:p>
          <a:p>
            <a:pPr lvl="1">
              <a:buFontTx/>
              <a:buChar char="-"/>
            </a:pPr>
            <a:r>
              <a:rPr lang="en-US" dirty="0">
                <a:solidFill>
                  <a:schemeClr val="bg1">
                    <a:lumMod val="75000"/>
                  </a:schemeClr>
                </a:solidFill>
              </a:rPr>
              <a:t>…</a:t>
            </a:r>
          </a:p>
          <a:p>
            <a:pPr>
              <a:buFontTx/>
              <a:buChar char="-"/>
            </a:pPr>
            <a:r>
              <a:rPr lang="en-US" dirty="0">
                <a:solidFill>
                  <a:schemeClr val="bg1">
                    <a:lumMod val="75000"/>
                  </a:schemeClr>
                </a:solidFill>
              </a:rPr>
              <a:t>organization/flow</a:t>
            </a:r>
          </a:p>
        </p:txBody>
      </p:sp>
      <p:sp>
        <p:nvSpPr>
          <p:cNvPr id="4" name="TextBox 3"/>
          <p:cNvSpPr txBox="1"/>
          <p:nvPr/>
        </p:nvSpPr>
        <p:spPr>
          <a:xfrm>
            <a:off x="1066800" y="5238705"/>
            <a:ext cx="6781800" cy="954107"/>
          </a:xfrm>
          <a:prstGeom prst="rect">
            <a:avLst/>
          </a:prstGeom>
          <a:noFill/>
        </p:spPr>
        <p:txBody>
          <a:bodyPr wrap="square" rtlCol="0">
            <a:spAutoFit/>
          </a:bodyPr>
          <a:lstStyle/>
          <a:p>
            <a:r>
              <a:rPr lang="en-US" sz="2800" dirty="0">
                <a:solidFill>
                  <a:srgbClr val="0000FF"/>
                </a:solidFill>
              </a:rPr>
              <a:t>Still many, many aspects of language to explore…</a:t>
            </a:r>
          </a:p>
        </p:txBody>
      </p:sp>
    </p:spTree>
    <p:extLst>
      <p:ext uri="{BB962C8B-B14F-4D97-AF65-F5344CB8AC3E}">
        <p14:creationId xmlns:p14="http://schemas.microsoft.com/office/powerpoint/2010/main" val="1315781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today</a:t>
            </a:r>
          </a:p>
        </p:txBody>
      </p:sp>
      <p:sp>
        <p:nvSpPr>
          <p:cNvPr id="3" name="Content Placeholder 2"/>
          <p:cNvSpPr>
            <a:spLocks noGrp="1"/>
          </p:cNvSpPr>
          <p:nvPr>
            <p:ph sz="quarter" idx="1"/>
          </p:nvPr>
        </p:nvSpPr>
        <p:spPr>
          <a:xfrm>
            <a:off x="612648" y="1600200"/>
            <a:ext cx="7007352" cy="4495800"/>
          </a:xfrm>
        </p:spPr>
        <p:txBody>
          <a:bodyPr/>
          <a:lstStyle/>
          <a:p>
            <a:pPr marL="0" indent="0">
              <a:buNone/>
            </a:pPr>
            <a:r>
              <a:rPr lang="en-US" dirty="0"/>
              <a:t>Introduce the text simplification problem</a:t>
            </a:r>
          </a:p>
          <a:p>
            <a:pPr marL="0" indent="0">
              <a:buNone/>
            </a:pPr>
            <a:endParaRPr lang="en-US" dirty="0"/>
          </a:p>
          <a:p>
            <a:pPr marL="0" indent="0">
              <a:buNone/>
            </a:pPr>
            <a:r>
              <a:rPr lang="en-US" dirty="0"/>
              <a:t>Understand why it’s important</a:t>
            </a:r>
          </a:p>
          <a:p>
            <a:pPr marL="0" indent="0">
              <a:buNone/>
            </a:pPr>
            <a:endParaRPr lang="en-US" dirty="0"/>
          </a:p>
          <a:p>
            <a:pPr marL="0" indent="0">
              <a:buNone/>
            </a:pPr>
            <a:r>
              <a:rPr lang="en-US" dirty="0"/>
              <a:t>Examine what makes text difficult/simple</a:t>
            </a:r>
          </a:p>
          <a:p>
            <a:pPr marL="0" indent="0">
              <a:buNone/>
            </a:pPr>
            <a:endParaRPr lang="en-US" dirty="0"/>
          </a:p>
          <a:p>
            <a:pPr marL="0" indent="0">
              <a:buNone/>
            </a:pPr>
            <a:r>
              <a:rPr lang="en-US" dirty="0"/>
              <a:t>Overview of approaches to text simplification</a:t>
            </a:r>
          </a:p>
          <a:p>
            <a:pPr marL="0" indent="0">
              <a:buNone/>
            </a:pPr>
            <a:endParaRPr lang="en-US" dirty="0"/>
          </a:p>
        </p:txBody>
      </p:sp>
      <p:pic>
        <p:nvPicPr>
          <p:cNvPr id="4" name="Picture 3"/>
          <p:cNvPicPr>
            <a:picLocks noChangeAspect="1"/>
          </p:cNvPicPr>
          <p:nvPr/>
        </p:nvPicPr>
        <p:blipFill>
          <a:blip r:embed="rId2"/>
          <a:stretch>
            <a:fillRect/>
          </a:stretch>
        </p:blipFill>
        <p:spPr>
          <a:xfrm>
            <a:off x="6705600" y="1600200"/>
            <a:ext cx="533400" cy="479385"/>
          </a:xfrm>
          <a:prstGeom prst="rect">
            <a:avLst/>
          </a:prstGeom>
        </p:spPr>
      </p:pic>
      <p:pic>
        <p:nvPicPr>
          <p:cNvPr id="5" name="Picture 4"/>
          <p:cNvPicPr>
            <a:picLocks noChangeAspect="1"/>
          </p:cNvPicPr>
          <p:nvPr/>
        </p:nvPicPr>
        <p:blipFill>
          <a:blip r:embed="rId2"/>
          <a:stretch>
            <a:fillRect/>
          </a:stretch>
        </p:blipFill>
        <p:spPr>
          <a:xfrm>
            <a:off x="5257800" y="2667000"/>
            <a:ext cx="533400" cy="479385"/>
          </a:xfrm>
          <a:prstGeom prst="rect">
            <a:avLst/>
          </a:prstGeom>
        </p:spPr>
      </p:pic>
      <p:pic>
        <p:nvPicPr>
          <p:cNvPr id="6" name="Picture 5"/>
          <p:cNvPicPr>
            <a:picLocks noChangeAspect="1"/>
          </p:cNvPicPr>
          <p:nvPr/>
        </p:nvPicPr>
        <p:blipFill>
          <a:blip r:embed="rId2"/>
          <a:stretch>
            <a:fillRect/>
          </a:stretch>
        </p:blipFill>
        <p:spPr>
          <a:xfrm>
            <a:off x="6858000" y="3733800"/>
            <a:ext cx="533400" cy="479385"/>
          </a:xfrm>
          <a:prstGeom prst="rect">
            <a:avLst/>
          </a:prstGeom>
        </p:spPr>
      </p:pic>
    </p:spTree>
    <p:extLst>
      <p:ext uri="{BB962C8B-B14F-4D97-AF65-F5344CB8AC3E}">
        <p14:creationId xmlns:p14="http://schemas.microsoft.com/office/powerpoint/2010/main" val="1693212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of solutions</a:t>
            </a:r>
          </a:p>
        </p:txBody>
      </p:sp>
      <p:cxnSp>
        <p:nvCxnSpPr>
          <p:cNvPr id="5" name="Straight Arrow Connector 4"/>
          <p:cNvCxnSpPr/>
          <p:nvPr/>
        </p:nvCxnSpPr>
        <p:spPr>
          <a:xfrm>
            <a:off x="990600" y="5334000"/>
            <a:ext cx="7010400" cy="0"/>
          </a:xfrm>
          <a:prstGeom prst="straightConnector1">
            <a:avLst/>
          </a:prstGeom>
          <a:ln w="57150"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5481935"/>
            <a:ext cx="1213669" cy="523220"/>
          </a:xfrm>
          <a:prstGeom prst="rect">
            <a:avLst/>
          </a:prstGeom>
          <a:noFill/>
        </p:spPr>
        <p:txBody>
          <a:bodyPr wrap="none" rtlCol="0">
            <a:spAutoFit/>
          </a:bodyPr>
          <a:lstStyle/>
          <a:p>
            <a:r>
              <a:rPr lang="en-US" sz="2800" dirty="0">
                <a:solidFill>
                  <a:srgbClr val="0000FF"/>
                </a:solidFill>
              </a:rPr>
              <a:t>manual</a:t>
            </a:r>
          </a:p>
        </p:txBody>
      </p:sp>
      <p:pic>
        <p:nvPicPr>
          <p:cNvPr id="9" name="Picture 8"/>
          <p:cNvPicPr>
            <a:picLocks noChangeAspect="1"/>
          </p:cNvPicPr>
          <p:nvPr/>
        </p:nvPicPr>
        <p:blipFill>
          <a:blip r:embed="rId2"/>
          <a:stretch>
            <a:fillRect/>
          </a:stretch>
        </p:blipFill>
        <p:spPr>
          <a:xfrm>
            <a:off x="228600" y="4495800"/>
            <a:ext cx="2235200" cy="359385"/>
          </a:xfrm>
          <a:prstGeom prst="rect">
            <a:avLst/>
          </a:prstGeom>
        </p:spPr>
      </p:pic>
      <p:sp>
        <p:nvSpPr>
          <p:cNvPr id="10" name="TextBox 9"/>
          <p:cNvSpPr txBox="1"/>
          <p:nvPr/>
        </p:nvSpPr>
        <p:spPr>
          <a:xfrm>
            <a:off x="6629400" y="5481935"/>
            <a:ext cx="2442370" cy="523220"/>
          </a:xfrm>
          <a:prstGeom prst="rect">
            <a:avLst/>
          </a:prstGeom>
          <a:noFill/>
        </p:spPr>
        <p:txBody>
          <a:bodyPr wrap="none" rtlCol="0">
            <a:spAutoFit/>
          </a:bodyPr>
          <a:lstStyle/>
          <a:p>
            <a:r>
              <a:rPr lang="en-US" sz="2800" dirty="0">
                <a:solidFill>
                  <a:srgbClr val="0000FF"/>
                </a:solidFill>
              </a:rPr>
              <a:t>fully automated</a:t>
            </a:r>
          </a:p>
        </p:txBody>
      </p:sp>
      <p:pic>
        <p:nvPicPr>
          <p:cNvPr id="11" name="Picture 10"/>
          <p:cNvPicPr>
            <a:picLocks noChangeAspect="1"/>
          </p:cNvPicPr>
          <p:nvPr/>
        </p:nvPicPr>
        <p:blipFill rotWithShape="1">
          <a:blip r:embed="rId3"/>
          <a:srcRect b="25777"/>
          <a:stretch/>
        </p:blipFill>
        <p:spPr>
          <a:xfrm>
            <a:off x="7086600" y="3534324"/>
            <a:ext cx="1409700" cy="961476"/>
          </a:xfrm>
          <a:prstGeom prst="rect">
            <a:avLst/>
          </a:prstGeom>
        </p:spPr>
      </p:pic>
      <p:cxnSp>
        <p:nvCxnSpPr>
          <p:cNvPr id="13" name="Straight Connector 12"/>
          <p:cNvCxnSpPr/>
          <p:nvPr/>
        </p:nvCxnSpPr>
        <p:spPr>
          <a:xfrm>
            <a:off x="7086600" y="4267200"/>
            <a:ext cx="1219200"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39000" y="4419600"/>
            <a:ext cx="925516" cy="369332"/>
          </a:xfrm>
          <a:prstGeom prst="rect">
            <a:avLst/>
          </a:prstGeom>
          <a:noFill/>
        </p:spPr>
        <p:txBody>
          <a:bodyPr wrap="none" rtlCol="0">
            <a:spAutoFit/>
          </a:bodyPr>
          <a:lstStyle/>
          <a:p>
            <a:r>
              <a:rPr lang="en-US" dirty="0"/>
              <a:t>Simplify</a:t>
            </a:r>
          </a:p>
        </p:txBody>
      </p:sp>
      <p:pic>
        <p:nvPicPr>
          <p:cNvPr id="19" name="Picture 18"/>
          <p:cNvPicPr>
            <a:picLocks noChangeAspect="1"/>
          </p:cNvPicPr>
          <p:nvPr/>
        </p:nvPicPr>
        <p:blipFill>
          <a:blip r:embed="rId4"/>
          <a:stretch>
            <a:fillRect/>
          </a:stretch>
        </p:blipFill>
        <p:spPr>
          <a:xfrm>
            <a:off x="612648" y="2286000"/>
            <a:ext cx="1236757" cy="1743624"/>
          </a:xfrm>
          <a:prstGeom prst="rect">
            <a:avLst/>
          </a:prstGeom>
        </p:spPr>
      </p:pic>
      <p:sp>
        <p:nvSpPr>
          <p:cNvPr id="20" name="TextBox 19"/>
          <p:cNvSpPr txBox="1"/>
          <p:nvPr/>
        </p:nvSpPr>
        <p:spPr>
          <a:xfrm>
            <a:off x="3200400" y="5481935"/>
            <a:ext cx="2466390" cy="523220"/>
          </a:xfrm>
          <a:prstGeom prst="rect">
            <a:avLst/>
          </a:prstGeom>
          <a:noFill/>
        </p:spPr>
        <p:txBody>
          <a:bodyPr wrap="none" rtlCol="0">
            <a:spAutoFit/>
          </a:bodyPr>
          <a:lstStyle/>
          <a:p>
            <a:r>
              <a:rPr lang="en-US" sz="2800" dirty="0">
                <a:solidFill>
                  <a:srgbClr val="0000FF"/>
                </a:solidFill>
              </a:rPr>
              <a:t>semi-automated</a:t>
            </a:r>
          </a:p>
        </p:txBody>
      </p:sp>
      <p:sp>
        <p:nvSpPr>
          <p:cNvPr id="21" name="TextBox 20"/>
          <p:cNvSpPr txBox="1"/>
          <p:nvPr/>
        </p:nvSpPr>
        <p:spPr>
          <a:xfrm>
            <a:off x="2895600" y="2438400"/>
            <a:ext cx="3967753" cy="2246769"/>
          </a:xfrm>
          <a:prstGeom prst="rect">
            <a:avLst/>
          </a:prstGeom>
          <a:noFill/>
        </p:spPr>
        <p:txBody>
          <a:bodyPr wrap="none" rtlCol="0">
            <a:spAutoFit/>
          </a:bodyPr>
          <a:lstStyle/>
          <a:p>
            <a:r>
              <a:rPr lang="en-US" sz="2000" b="1" dirty="0"/>
              <a:t>writer assist tools/resources</a:t>
            </a:r>
          </a:p>
          <a:p>
            <a:pPr marL="285750" indent="-285750">
              <a:buFontTx/>
              <a:buChar char="-"/>
            </a:pPr>
            <a:r>
              <a:rPr lang="en-US" sz="2000" dirty="0"/>
              <a:t>readability formulas</a:t>
            </a:r>
          </a:p>
          <a:p>
            <a:pPr marL="285750" indent="-285750">
              <a:buFontTx/>
              <a:buChar char="-"/>
            </a:pPr>
            <a:r>
              <a:rPr lang="en-US" sz="2000" dirty="0"/>
              <a:t>simple word lists</a:t>
            </a:r>
          </a:p>
          <a:p>
            <a:pPr marL="285750" indent="-285750">
              <a:buFontTx/>
              <a:buChar char="-"/>
            </a:pPr>
            <a:r>
              <a:rPr lang="en-US" sz="2000" dirty="0"/>
              <a:t>flag difficult text sections</a:t>
            </a:r>
          </a:p>
          <a:p>
            <a:pPr marL="285750" indent="-285750">
              <a:buFontTx/>
              <a:buChar char="-"/>
            </a:pPr>
            <a:r>
              <a:rPr lang="en-US" sz="2000" dirty="0"/>
              <a:t>simplification thesauruses</a:t>
            </a:r>
          </a:p>
          <a:p>
            <a:pPr marL="285750" indent="-285750">
              <a:buFontTx/>
              <a:buChar char="-"/>
            </a:pPr>
            <a:r>
              <a:rPr lang="en-US" sz="2000" dirty="0"/>
              <a:t>rule-based with human verification</a:t>
            </a:r>
          </a:p>
          <a:p>
            <a:pPr marL="285750" indent="-285750">
              <a:buFontTx/>
              <a:buChar char="-"/>
            </a:pPr>
            <a:r>
              <a:rPr lang="en-US" sz="2000" dirty="0"/>
              <a:t>…</a:t>
            </a:r>
          </a:p>
        </p:txBody>
      </p:sp>
      <p:sp>
        <p:nvSpPr>
          <p:cNvPr id="22" name="Rectangle 21"/>
          <p:cNvSpPr/>
          <p:nvPr/>
        </p:nvSpPr>
        <p:spPr>
          <a:xfrm>
            <a:off x="2743200" y="2209800"/>
            <a:ext cx="6252370" cy="4038600"/>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83950" y="1662942"/>
            <a:ext cx="4495617" cy="400110"/>
          </a:xfrm>
          <a:prstGeom prst="rect">
            <a:avLst/>
          </a:prstGeom>
          <a:noFill/>
        </p:spPr>
        <p:txBody>
          <a:bodyPr wrap="none" rtlCol="0">
            <a:spAutoFit/>
          </a:bodyPr>
          <a:lstStyle/>
          <a:p>
            <a:r>
              <a:rPr lang="en-US" sz="2000" dirty="0">
                <a:solidFill>
                  <a:srgbClr val="FF6600"/>
                </a:solidFill>
              </a:rPr>
              <a:t>Focus on these types of approaches today</a:t>
            </a:r>
          </a:p>
        </p:txBody>
      </p:sp>
    </p:spTree>
    <p:extLst>
      <p:ext uri="{BB962C8B-B14F-4D97-AF65-F5344CB8AC3E}">
        <p14:creationId xmlns:p14="http://schemas.microsoft.com/office/powerpoint/2010/main" val="2403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semi-automated approach</a:t>
            </a:r>
          </a:p>
        </p:txBody>
      </p:sp>
      <p:sp>
        <p:nvSpPr>
          <p:cNvPr id="7" name="Rectangle 6"/>
          <p:cNvSpPr/>
          <p:nvPr/>
        </p:nvSpPr>
        <p:spPr>
          <a:xfrm>
            <a:off x="838200" y="2005476"/>
            <a:ext cx="6858000" cy="584776"/>
          </a:xfrm>
          <a:prstGeom prst="rect">
            <a:avLst/>
          </a:prstGeom>
        </p:spPr>
        <p:txBody>
          <a:bodyPr wrap="square">
            <a:spAutoFit/>
          </a:bodyPr>
          <a:lstStyle/>
          <a:p>
            <a:r>
              <a:rPr lang="en-US" sz="3200" dirty="0"/>
              <a:t>I disdain green chicken ovum and ham.</a:t>
            </a:r>
          </a:p>
        </p:txBody>
      </p:sp>
      <p:sp>
        <p:nvSpPr>
          <p:cNvPr id="8" name="TextBox 7"/>
          <p:cNvSpPr txBox="1"/>
          <p:nvPr/>
        </p:nvSpPr>
        <p:spPr>
          <a:xfrm>
            <a:off x="6202947" y="3048000"/>
            <a:ext cx="2941053" cy="400110"/>
          </a:xfrm>
          <a:prstGeom prst="rect">
            <a:avLst/>
          </a:prstGeom>
          <a:noFill/>
        </p:spPr>
        <p:txBody>
          <a:bodyPr wrap="square" rtlCol="0">
            <a:spAutoFit/>
          </a:bodyPr>
          <a:lstStyle/>
          <a:p>
            <a:r>
              <a:rPr lang="en-US" sz="2000" dirty="0">
                <a:solidFill>
                  <a:srgbClr val="0000FF"/>
                </a:solidFill>
              </a:rPr>
              <a:t>identify difficult words</a:t>
            </a:r>
          </a:p>
        </p:txBody>
      </p:sp>
      <p:sp>
        <p:nvSpPr>
          <p:cNvPr id="10" name="Right Arrow 9"/>
          <p:cNvSpPr/>
          <p:nvPr/>
        </p:nvSpPr>
        <p:spPr>
          <a:xfrm rot="5400000">
            <a:off x="3202310" y="3086042"/>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905042" y="4215824"/>
            <a:ext cx="6858000" cy="584776"/>
          </a:xfrm>
          <a:prstGeom prst="rect">
            <a:avLst/>
          </a:prstGeom>
        </p:spPr>
        <p:txBody>
          <a:bodyPr wrap="square">
            <a:spAutoFit/>
          </a:bodyPr>
          <a:lstStyle/>
          <a:p>
            <a:r>
              <a:rPr lang="en-US" sz="3200" dirty="0"/>
              <a:t>I </a:t>
            </a:r>
            <a:r>
              <a:rPr lang="en-US" sz="3200" i="1" dirty="0">
                <a:solidFill>
                  <a:srgbClr val="FF0000"/>
                </a:solidFill>
              </a:rPr>
              <a:t>disdain</a:t>
            </a:r>
            <a:r>
              <a:rPr lang="en-US" sz="3200" dirty="0"/>
              <a:t> green chicken </a:t>
            </a:r>
            <a:r>
              <a:rPr lang="en-US" sz="3200" i="1" dirty="0">
                <a:solidFill>
                  <a:srgbClr val="FF0000"/>
                </a:solidFill>
              </a:rPr>
              <a:t>ovum</a:t>
            </a:r>
            <a:r>
              <a:rPr lang="en-US" sz="3200" dirty="0"/>
              <a:t> and ham.</a:t>
            </a:r>
          </a:p>
        </p:txBody>
      </p:sp>
      <p:sp>
        <p:nvSpPr>
          <p:cNvPr id="3" name="TextBox 2"/>
          <p:cNvSpPr txBox="1"/>
          <p:nvPr/>
        </p:nvSpPr>
        <p:spPr>
          <a:xfrm>
            <a:off x="2743200" y="5521113"/>
            <a:ext cx="2666565" cy="461665"/>
          </a:xfrm>
          <a:prstGeom prst="rect">
            <a:avLst/>
          </a:prstGeom>
          <a:noFill/>
        </p:spPr>
        <p:txBody>
          <a:bodyPr wrap="none" rtlCol="0">
            <a:spAutoFit/>
          </a:bodyPr>
          <a:lstStyle/>
          <a:p>
            <a:r>
              <a:rPr lang="en-US" sz="2400" dirty="0">
                <a:solidFill>
                  <a:srgbClr val="FF0000"/>
                </a:solidFill>
              </a:rPr>
              <a:t>How can we do this?</a:t>
            </a:r>
          </a:p>
        </p:txBody>
      </p:sp>
    </p:spTree>
    <p:extLst>
      <p:ext uri="{BB962C8B-B14F-4D97-AF65-F5344CB8AC3E}">
        <p14:creationId xmlns:p14="http://schemas.microsoft.com/office/powerpoint/2010/main" val="126840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semi-automated approach</a:t>
            </a:r>
          </a:p>
        </p:txBody>
      </p:sp>
      <p:sp>
        <p:nvSpPr>
          <p:cNvPr id="7" name="Rectangle 6"/>
          <p:cNvSpPr/>
          <p:nvPr/>
        </p:nvSpPr>
        <p:spPr>
          <a:xfrm>
            <a:off x="838200" y="2005476"/>
            <a:ext cx="6858000" cy="584776"/>
          </a:xfrm>
          <a:prstGeom prst="rect">
            <a:avLst/>
          </a:prstGeom>
        </p:spPr>
        <p:txBody>
          <a:bodyPr wrap="square">
            <a:spAutoFit/>
          </a:bodyPr>
          <a:lstStyle/>
          <a:p>
            <a:r>
              <a:rPr lang="en-US" sz="3200" dirty="0"/>
              <a:t>I disdain green chicken ovum and ham.</a:t>
            </a:r>
          </a:p>
        </p:txBody>
      </p:sp>
      <p:sp>
        <p:nvSpPr>
          <p:cNvPr id="8" name="TextBox 7"/>
          <p:cNvSpPr txBox="1"/>
          <p:nvPr/>
        </p:nvSpPr>
        <p:spPr>
          <a:xfrm>
            <a:off x="6202947" y="3048000"/>
            <a:ext cx="2941053" cy="400110"/>
          </a:xfrm>
          <a:prstGeom prst="rect">
            <a:avLst/>
          </a:prstGeom>
          <a:noFill/>
        </p:spPr>
        <p:txBody>
          <a:bodyPr wrap="square" rtlCol="0">
            <a:spAutoFit/>
          </a:bodyPr>
          <a:lstStyle/>
          <a:p>
            <a:r>
              <a:rPr lang="en-US" sz="2000" dirty="0">
                <a:solidFill>
                  <a:srgbClr val="0000FF"/>
                </a:solidFill>
              </a:rPr>
              <a:t>identify difficult words</a:t>
            </a:r>
          </a:p>
        </p:txBody>
      </p:sp>
      <p:sp>
        <p:nvSpPr>
          <p:cNvPr id="10" name="Right Arrow 9"/>
          <p:cNvSpPr/>
          <p:nvPr/>
        </p:nvSpPr>
        <p:spPr>
          <a:xfrm rot="5400000">
            <a:off x="3202310" y="3086042"/>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905042" y="4215824"/>
            <a:ext cx="6858000" cy="584776"/>
          </a:xfrm>
          <a:prstGeom prst="rect">
            <a:avLst/>
          </a:prstGeom>
        </p:spPr>
        <p:txBody>
          <a:bodyPr wrap="square">
            <a:spAutoFit/>
          </a:bodyPr>
          <a:lstStyle/>
          <a:p>
            <a:r>
              <a:rPr lang="en-US" sz="3200" dirty="0"/>
              <a:t>I </a:t>
            </a:r>
            <a:r>
              <a:rPr lang="en-US" sz="3200" i="1" dirty="0">
                <a:solidFill>
                  <a:srgbClr val="FF0000"/>
                </a:solidFill>
              </a:rPr>
              <a:t>disdain</a:t>
            </a:r>
            <a:r>
              <a:rPr lang="en-US" sz="3200" dirty="0"/>
              <a:t> green chicken </a:t>
            </a:r>
            <a:r>
              <a:rPr lang="en-US" sz="3200" i="1" dirty="0">
                <a:solidFill>
                  <a:srgbClr val="FF0000"/>
                </a:solidFill>
              </a:rPr>
              <a:t>ovum</a:t>
            </a:r>
            <a:r>
              <a:rPr lang="en-US" sz="3200" dirty="0"/>
              <a:t> and ham.</a:t>
            </a:r>
          </a:p>
        </p:txBody>
      </p:sp>
      <p:sp>
        <p:nvSpPr>
          <p:cNvPr id="3" name="TextBox 2"/>
          <p:cNvSpPr txBox="1"/>
          <p:nvPr/>
        </p:nvSpPr>
        <p:spPr>
          <a:xfrm>
            <a:off x="2269058" y="5334000"/>
            <a:ext cx="3933889" cy="954107"/>
          </a:xfrm>
          <a:prstGeom prst="rect">
            <a:avLst/>
          </a:prstGeom>
          <a:noFill/>
        </p:spPr>
        <p:txBody>
          <a:bodyPr wrap="none" rtlCol="0">
            <a:spAutoFit/>
          </a:bodyPr>
          <a:lstStyle/>
          <a:p>
            <a:pPr algn="ctr"/>
            <a:r>
              <a:rPr lang="en-US" sz="2800" dirty="0">
                <a:solidFill>
                  <a:srgbClr val="0000FF"/>
                </a:solidFill>
              </a:rPr>
              <a:t>Based on word frequency!</a:t>
            </a:r>
          </a:p>
          <a:p>
            <a:pPr algn="ctr"/>
            <a:r>
              <a:rPr lang="en-US" sz="2800" dirty="0">
                <a:solidFill>
                  <a:srgbClr val="0000FF"/>
                </a:solidFill>
              </a:rPr>
              <a:t>(low-frequency words)</a:t>
            </a:r>
          </a:p>
        </p:txBody>
      </p:sp>
    </p:spTree>
    <p:extLst>
      <p:ext uri="{BB962C8B-B14F-4D97-AF65-F5344CB8AC3E}">
        <p14:creationId xmlns:p14="http://schemas.microsoft.com/office/powerpoint/2010/main" val="2673697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semi-automated approach</a:t>
            </a:r>
          </a:p>
        </p:txBody>
      </p:sp>
      <p:sp>
        <p:nvSpPr>
          <p:cNvPr id="4" name="Rectangle 3"/>
          <p:cNvSpPr/>
          <p:nvPr/>
        </p:nvSpPr>
        <p:spPr>
          <a:xfrm>
            <a:off x="304800" y="1752600"/>
            <a:ext cx="6858000" cy="584776"/>
          </a:xfrm>
          <a:prstGeom prst="rect">
            <a:avLst/>
          </a:prstGeom>
        </p:spPr>
        <p:txBody>
          <a:bodyPr wrap="square">
            <a:spAutoFit/>
          </a:bodyPr>
          <a:lstStyle/>
          <a:p>
            <a:r>
              <a:rPr lang="en-US" sz="3200" dirty="0"/>
              <a:t>I </a:t>
            </a:r>
            <a:r>
              <a:rPr lang="en-US" sz="3200" i="1" dirty="0">
                <a:solidFill>
                  <a:srgbClr val="FF0000"/>
                </a:solidFill>
              </a:rPr>
              <a:t>disdain</a:t>
            </a:r>
            <a:r>
              <a:rPr lang="en-US" sz="3200" dirty="0"/>
              <a:t> green chicken </a:t>
            </a:r>
            <a:r>
              <a:rPr lang="en-US" sz="3200" i="1" dirty="0">
                <a:solidFill>
                  <a:srgbClr val="FF0000"/>
                </a:solidFill>
              </a:rPr>
              <a:t>ovum</a:t>
            </a:r>
            <a:r>
              <a:rPr lang="en-US" sz="3200" dirty="0"/>
              <a:t> and ham.</a:t>
            </a:r>
          </a:p>
        </p:txBody>
      </p:sp>
      <p:sp>
        <p:nvSpPr>
          <p:cNvPr id="5" name="TextBox 4"/>
          <p:cNvSpPr txBox="1"/>
          <p:nvPr/>
        </p:nvSpPr>
        <p:spPr>
          <a:xfrm>
            <a:off x="487861" y="2383036"/>
            <a:ext cx="941935" cy="1569660"/>
          </a:xfrm>
          <a:prstGeom prst="rect">
            <a:avLst/>
          </a:prstGeom>
          <a:noFill/>
        </p:spPr>
        <p:txBody>
          <a:bodyPr wrap="none" rtlCol="0">
            <a:spAutoFit/>
          </a:bodyPr>
          <a:lstStyle/>
          <a:p>
            <a:r>
              <a:rPr lang="en-US" sz="2400" dirty="0">
                <a:solidFill>
                  <a:srgbClr val="008000"/>
                </a:solidFill>
              </a:rPr>
              <a:t>dislike</a:t>
            </a:r>
          </a:p>
          <a:p>
            <a:r>
              <a:rPr lang="en-US" sz="2400" dirty="0">
                <a:solidFill>
                  <a:srgbClr val="008000"/>
                </a:solidFill>
              </a:rPr>
              <a:t>hate</a:t>
            </a:r>
          </a:p>
          <a:p>
            <a:r>
              <a:rPr lang="en-US" sz="2400" dirty="0">
                <a:solidFill>
                  <a:srgbClr val="008000"/>
                </a:solidFill>
              </a:rPr>
              <a:t>scorn</a:t>
            </a:r>
          </a:p>
          <a:p>
            <a:r>
              <a:rPr lang="en-US" sz="2400" dirty="0">
                <a:solidFill>
                  <a:srgbClr val="008000"/>
                </a:solidFill>
              </a:rPr>
              <a:t>…</a:t>
            </a:r>
          </a:p>
        </p:txBody>
      </p:sp>
      <p:sp>
        <p:nvSpPr>
          <p:cNvPr id="6" name="TextBox 5"/>
          <p:cNvSpPr txBox="1"/>
          <p:nvPr/>
        </p:nvSpPr>
        <p:spPr>
          <a:xfrm>
            <a:off x="4020596" y="2337376"/>
            <a:ext cx="1170362" cy="1569660"/>
          </a:xfrm>
          <a:prstGeom prst="rect">
            <a:avLst/>
          </a:prstGeom>
          <a:noFill/>
        </p:spPr>
        <p:txBody>
          <a:bodyPr wrap="none" rtlCol="0">
            <a:spAutoFit/>
          </a:bodyPr>
          <a:lstStyle/>
          <a:p>
            <a:r>
              <a:rPr lang="en-US" sz="2400" dirty="0">
                <a:solidFill>
                  <a:srgbClr val="008000"/>
                </a:solidFill>
              </a:rPr>
              <a:t>egg cell</a:t>
            </a:r>
          </a:p>
          <a:p>
            <a:r>
              <a:rPr lang="en-US" sz="2400" dirty="0">
                <a:solidFill>
                  <a:srgbClr val="008000"/>
                </a:solidFill>
              </a:rPr>
              <a:t>seed</a:t>
            </a:r>
          </a:p>
          <a:p>
            <a:r>
              <a:rPr lang="en-US" sz="2400" dirty="0">
                <a:solidFill>
                  <a:srgbClr val="008000"/>
                </a:solidFill>
              </a:rPr>
              <a:t>egg</a:t>
            </a:r>
          </a:p>
          <a:p>
            <a:r>
              <a:rPr lang="en-US" sz="2400" dirty="0">
                <a:solidFill>
                  <a:srgbClr val="008000"/>
                </a:solidFill>
              </a:rPr>
              <a:t>…</a:t>
            </a:r>
          </a:p>
        </p:txBody>
      </p:sp>
      <p:grpSp>
        <p:nvGrpSpPr>
          <p:cNvPr id="8" name="Group 7"/>
          <p:cNvGrpSpPr/>
          <p:nvPr/>
        </p:nvGrpSpPr>
        <p:grpSpPr>
          <a:xfrm>
            <a:off x="2133600" y="3648414"/>
            <a:ext cx="4174802" cy="3156575"/>
            <a:chOff x="2133600" y="3648414"/>
            <a:chExt cx="4174802" cy="3156575"/>
          </a:xfrm>
        </p:grpSpPr>
        <p:pic>
          <p:nvPicPr>
            <p:cNvPr id="7" name="Picture 6"/>
            <p:cNvPicPr>
              <a:picLocks noChangeAspect="1"/>
            </p:cNvPicPr>
            <p:nvPr/>
          </p:nvPicPr>
          <p:blipFill>
            <a:blip r:embed="rId3"/>
            <a:stretch>
              <a:fillRect/>
            </a:stretch>
          </p:blipFill>
          <p:spPr>
            <a:xfrm>
              <a:off x="2133600" y="4398290"/>
              <a:ext cx="2231103" cy="2406699"/>
            </a:xfrm>
            <a:prstGeom prst="rect">
              <a:avLst/>
            </a:prstGeom>
          </p:spPr>
        </p:pic>
        <p:sp>
          <p:nvSpPr>
            <p:cNvPr id="10" name="Right Arrow 9"/>
            <p:cNvSpPr/>
            <p:nvPr/>
          </p:nvSpPr>
          <p:spPr>
            <a:xfrm rot="5400000">
              <a:off x="2819400" y="3572214"/>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020596" y="5419942"/>
              <a:ext cx="2287806" cy="461665"/>
            </a:xfrm>
            <a:prstGeom prst="rect">
              <a:avLst/>
            </a:prstGeom>
            <a:noFill/>
          </p:spPr>
          <p:txBody>
            <a:bodyPr wrap="none" rtlCol="0">
              <a:spAutoFit/>
            </a:bodyPr>
            <a:lstStyle/>
            <a:p>
              <a:r>
                <a:rPr lang="en-US" sz="2400" dirty="0">
                  <a:solidFill>
                    <a:srgbClr val="0000FF"/>
                  </a:solidFill>
                </a:rPr>
                <a:t>Human annotator</a:t>
              </a:r>
            </a:p>
          </p:txBody>
        </p:sp>
      </p:grpSp>
      <p:sp>
        <p:nvSpPr>
          <p:cNvPr id="9" name="TextBox 8"/>
          <p:cNvSpPr txBox="1"/>
          <p:nvPr/>
        </p:nvSpPr>
        <p:spPr>
          <a:xfrm>
            <a:off x="5967744" y="2583597"/>
            <a:ext cx="3160295" cy="1323439"/>
          </a:xfrm>
          <a:prstGeom prst="rect">
            <a:avLst/>
          </a:prstGeom>
          <a:noFill/>
        </p:spPr>
        <p:txBody>
          <a:bodyPr wrap="square" rtlCol="0">
            <a:spAutoFit/>
          </a:bodyPr>
          <a:lstStyle/>
          <a:p>
            <a:r>
              <a:rPr lang="en-US" sz="2000" dirty="0">
                <a:solidFill>
                  <a:srgbClr val="0000FF"/>
                </a:solidFill>
              </a:rPr>
              <a:t>generate candidate word simplifications from text resources (e.g. thesauruses, dictionaries, etc.)</a:t>
            </a:r>
          </a:p>
        </p:txBody>
      </p:sp>
    </p:spTree>
    <p:extLst>
      <p:ext uri="{BB962C8B-B14F-4D97-AF65-F5344CB8AC3E}">
        <p14:creationId xmlns:p14="http://schemas.microsoft.com/office/powerpoint/2010/main" val="25525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rot="5400000">
            <a:off x="2993103" y="4201787"/>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a:t>A semi-automated approach</a:t>
            </a:r>
          </a:p>
        </p:txBody>
      </p:sp>
      <p:sp>
        <p:nvSpPr>
          <p:cNvPr id="4" name="Rectangle 3"/>
          <p:cNvSpPr/>
          <p:nvPr/>
        </p:nvSpPr>
        <p:spPr>
          <a:xfrm>
            <a:off x="304800" y="1752600"/>
            <a:ext cx="6858000" cy="584776"/>
          </a:xfrm>
          <a:prstGeom prst="rect">
            <a:avLst/>
          </a:prstGeom>
        </p:spPr>
        <p:txBody>
          <a:bodyPr wrap="square">
            <a:spAutoFit/>
          </a:bodyPr>
          <a:lstStyle/>
          <a:p>
            <a:r>
              <a:rPr lang="en-US" sz="3200" dirty="0"/>
              <a:t>I </a:t>
            </a:r>
            <a:r>
              <a:rPr lang="en-US" sz="3200" i="1" dirty="0">
                <a:solidFill>
                  <a:srgbClr val="FF0000"/>
                </a:solidFill>
              </a:rPr>
              <a:t>disdain</a:t>
            </a:r>
            <a:r>
              <a:rPr lang="en-US" sz="3200" dirty="0"/>
              <a:t> green chicken </a:t>
            </a:r>
            <a:r>
              <a:rPr lang="en-US" sz="3200" i="1" dirty="0">
                <a:solidFill>
                  <a:srgbClr val="FF0000"/>
                </a:solidFill>
              </a:rPr>
              <a:t>ovum</a:t>
            </a:r>
            <a:r>
              <a:rPr lang="en-US" sz="3200" dirty="0"/>
              <a:t> and ham.</a:t>
            </a:r>
          </a:p>
        </p:txBody>
      </p:sp>
      <p:sp>
        <p:nvSpPr>
          <p:cNvPr id="5" name="TextBox 4"/>
          <p:cNvSpPr txBox="1"/>
          <p:nvPr/>
        </p:nvSpPr>
        <p:spPr>
          <a:xfrm>
            <a:off x="487861" y="2383036"/>
            <a:ext cx="941935" cy="1569660"/>
          </a:xfrm>
          <a:prstGeom prst="rect">
            <a:avLst/>
          </a:prstGeom>
          <a:noFill/>
        </p:spPr>
        <p:txBody>
          <a:bodyPr wrap="none" rtlCol="0">
            <a:spAutoFit/>
          </a:bodyPr>
          <a:lstStyle/>
          <a:p>
            <a:r>
              <a:rPr lang="en-US" sz="2400" dirty="0">
                <a:solidFill>
                  <a:srgbClr val="008000"/>
                </a:solidFill>
              </a:rPr>
              <a:t>dislike</a:t>
            </a:r>
          </a:p>
          <a:p>
            <a:r>
              <a:rPr lang="en-US" sz="2400" dirty="0">
                <a:solidFill>
                  <a:srgbClr val="008000"/>
                </a:solidFill>
              </a:rPr>
              <a:t>hate</a:t>
            </a:r>
          </a:p>
          <a:p>
            <a:r>
              <a:rPr lang="en-US" sz="2400" dirty="0">
                <a:solidFill>
                  <a:srgbClr val="008000"/>
                </a:solidFill>
              </a:rPr>
              <a:t>scorn</a:t>
            </a:r>
          </a:p>
          <a:p>
            <a:r>
              <a:rPr lang="en-US" sz="2400" dirty="0">
                <a:solidFill>
                  <a:srgbClr val="008000"/>
                </a:solidFill>
              </a:rPr>
              <a:t>…</a:t>
            </a:r>
          </a:p>
        </p:txBody>
      </p:sp>
      <p:sp>
        <p:nvSpPr>
          <p:cNvPr id="6" name="TextBox 5"/>
          <p:cNvSpPr txBox="1"/>
          <p:nvPr/>
        </p:nvSpPr>
        <p:spPr>
          <a:xfrm>
            <a:off x="4020596" y="2337376"/>
            <a:ext cx="1170362" cy="1569660"/>
          </a:xfrm>
          <a:prstGeom prst="rect">
            <a:avLst/>
          </a:prstGeom>
          <a:noFill/>
        </p:spPr>
        <p:txBody>
          <a:bodyPr wrap="none" rtlCol="0">
            <a:spAutoFit/>
          </a:bodyPr>
          <a:lstStyle/>
          <a:p>
            <a:r>
              <a:rPr lang="en-US" sz="2400" dirty="0">
                <a:solidFill>
                  <a:srgbClr val="008000"/>
                </a:solidFill>
              </a:rPr>
              <a:t>egg cell</a:t>
            </a:r>
          </a:p>
          <a:p>
            <a:r>
              <a:rPr lang="en-US" sz="2400" dirty="0">
                <a:solidFill>
                  <a:srgbClr val="008000"/>
                </a:solidFill>
              </a:rPr>
              <a:t>seed</a:t>
            </a:r>
          </a:p>
          <a:p>
            <a:r>
              <a:rPr lang="en-US" sz="2400" dirty="0">
                <a:solidFill>
                  <a:srgbClr val="008000"/>
                </a:solidFill>
              </a:rPr>
              <a:t>egg</a:t>
            </a:r>
          </a:p>
          <a:p>
            <a:r>
              <a:rPr lang="en-US" sz="2400" dirty="0">
                <a:solidFill>
                  <a:srgbClr val="008000"/>
                </a:solidFill>
              </a:rPr>
              <a:t>…</a:t>
            </a:r>
          </a:p>
        </p:txBody>
      </p:sp>
      <p:pic>
        <p:nvPicPr>
          <p:cNvPr id="7" name="Picture 6"/>
          <p:cNvPicPr>
            <a:picLocks noChangeAspect="1"/>
          </p:cNvPicPr>
          <p:nvPr/>
        </p:nvPicPr>
        <p:blipFill>
          <a:blip r:embed="rId2"/>
          <a:stretch>
            <a:fillRect/>
          </a:stretch>
        </p:blipFill>
        <p:spPr>
          <a:xfrm>
            <a:off x="3886200" y="4191000"/>
            <a:ext cx="838200" cy="904170"/>
          </a:xfrm>
          <a:prstGeom prst="rect">
            <a:avLst/>
          </a:prstGeom>
        </p:spPr>
      </p:pic>
      <p:sp>
        <p:nvSpPr>
          <p:cNvPr id="9" name="Rectangle 8"/>
          <p:cNvSpPr/>
          <p:nvPr/>
        </p:nvSpPr>
        <p:spPr>
          <a:xfrm>
            <a:off x="457200" y="5638800"/>
            <a:ext cx="6858000" cy="584776"/>
          </a:xfrm>
          <a:prstGeom prst="rect">
            <a:avLst/>
          </a:prstGeom>
        </p:spPr>
        <p:txBody>
          <a:bodyPr wrap="square">
            <a:spAutoFit/>
          </a:bodyPr>
          <a:lstStyle/>
          <a:p>
            <a:r>
              <a:rPr lang="en-US" sz="3200" dirty="0"/>
              <a:t>I </a:t>
            </a:r>
            <a:r>
              <a:rPr lang="en-US" sz="3200" i="1" dirty="0">
                <a:solidFill>
                  <a:srgbClr val="FF6600"/>
                </a:solidFill>
              </a:rPr>
              <a:t>do not like </a:t>
            </a:r>
            <a:r>
              <a:rPr lang="en-US" sz="3200" dirty="0"/>
              <a:t>green </a:t>
            </a:r>
            <a:r>
              <a:rPr lang="en-US" sz="3200" dirty="0">
                <a:solidFill>
                  <a:srgbClr val="FF6600"/>
                </a:solidFill>
              </a:rPr>
              <a:t>eggs</a:t>
            </a:r>
            <a:r>
              <a:rPr lang="en-US" sz="3200" dirty="0"/>
              <a:t> and ham.</a:t>
            </a:r>
          </a:p>
        </p:txBody>
      </p:sp>
    </p:spTree>
    <p:extLst>
      <p:ext uri="{BB962C8B-B14F-4D97-AF65-F5344CB8AC3E}">
        <p14:creationId xmlns:p14="http://schemas.microsoft.com/office/powerpoint/2010/main" val="3119525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Evaluation/experimentation</a:t>
            </a:r>
          </a:p>
        </p:txBody>
      </p:sp>
      <p:sp>
        <p:nvSpPr>
          <p:cNvPr id="4" name="Rectangle 3"/>
          <p:cNvSpPr/>
          <p:nvPr/>
        </p:nvSpPr>
        <p:spPr>
          <a:xfrm>
            <a:off x="152400" y="2598003"/>
            <a:ext cx="3048000" cy="830997"/>
          </a:xfrm>
          <a:prstGeom prst="rect">
            <a:avLst/>
          </a:prstGeom>
        </p:spPr>
        <p:txBody>
          <a:bodyPr wrap="square">
            <a:spAutoFit/>
          </a:bodyPr>
          <a:lstStyle/>
          <a:p>
            <a:r>
              <a:rPr lang="en-US" sz="2400" dirty="0"/>
              <a:t>I disdain green chicken ovum and ham.</a:t>
            </a:r>
          </a:p>
        </p:txBody>
      </p:sp>
      <p:sp>
        <p:nvSpPr>
          <p:cNvPr id="5" name="Right Arrow 4"/>
          <p:cNvSpPr/>
          <p:nvPr/>
        </p:nvSpPr>
        <p:spPr>
          <a:xfrm>
            <a:off x="30480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3505200" y="2133600"/>
            <a:ext cx="2389771" cy="2171700"/>
            <a:chOff x="3505200" y="2133600"/>
            <a:chExt cx="2389771" cy="2171700"/>
          </a:xfrm>
        </p:grpSpPr>
        <p:pic>
          <p:nvPicPr>
            <p:cNvPr id="8" name="Picture 7"/>
            <p:cNvPicPr>
              <a:picLocks noChangeAspect="1"/>
            </p:cNvPicPr>
            <p:nvPr/>
          </p:nvPicPr>
          <p:blipFill>
            <a:blip r:embed="rId2"/>
            <a:stretch>
              <a:fillRect/>
            </a:stretch>
          </p:blipFill>
          <p:spPr>
            <a:xfrm>
              <a:off x="3505200" y="2133600"/>
              <a:ext cx="2389771" cy="2171700"/>
            </a:xfrm>
            <a:prstGeom prst="rect">
              <a:avLst/>
            </a:prstGeom>
            <a:ln>
              <a:solidFill>
                <a:srgbClr val="3366FF"/>
              </a:solidFill>
            </a:ln>
          </p:spPr>
        </p:pic>
        <p:pic>
          <p:nvPicPr>
            <p:cNvPr id="9" name="Picture 8"/>
            <p:cNvPicPr>
              <a:picLocks noChangeAspect="1"/>
            </p:cNvPicPr>
            <p:nvPr/>
          </p:nvPicPr>
          <p:blipFill>
            <a:blip r:embed="rId3"/>
            <a:stretch>
              <a:fillRect/>
            </a:stretch>
          </p:blipFill>
          <p:spPr>
            <a:xfrm>
              <a:off x="5285371" y="3635107"/>
              <a:ext cx="609600" cy="657578"/>
            </a:xfrm>
            <a:prstGeom prst="rect">
              <a:avLst/>
            </a:prstGeom>
          </p:spPr>
        </p:pic>
      </p:grpSp>
      <p:sp>
        <p:nvSpPr>
          <p:cNvPr id="10" name="Right Arrow 9"/>
          <p:cNvSpPr/>
          <p:nvPr/>
        </p:nvSpPr>
        <p:spPr>
          <a:xfrm>
            <a:off x="60198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53200" y="2804110"/>
            <a:ext cx="3048000" cy="830997"/>
          </a:xfrm>
          <a:prstGeom prst="rect">
            <a:avLst/>
          </a:prstGeom>
        </p:spPr>
        <p:txBody>
          <a:bodyPr wrap="square">
            <a:spAutoFit/>
          </a:bodyPr>
          <a:lstStyle/>
          <a:p>
            <a:r>
              <a:rPr lang="en-US" sz="2400" dirty="0"/>
              <a:t>I do not like green eggs and </a:t>
            </a:r>
            <a:r>
              <a:rPr lang="en-US" sz="2400" dirty="0" err="1"/>
              <a:t>hame</a:t>
            </a:r>
            <a:endParaRPr lang="en-US" sz="2400" dirty="0"/>
          </a:p>
        </p:txBody>
      </p:sp>
      <p:sp>
        <p:nvSpPr>
          <p:cNvPr id="12" name="TextBox 11"/>
          <p:cNvSpPr txBox="1"/>
          <p:nvPr/>
        </p:nvSpPr>
        <p:spPr>
          <a:xfrm>
            <a:off x="1295400" y="5493784"/>
            <a:ext cx="6345006" cy="584776"/>
          </a:xfrm>
          <a:prstGeom prst="rect">
            <a:avLst/>
          </a:prstGeom>
          <a:noFill/>
        </p:spPr>
        <p:txBody>
          <a:bodyPr wrap="none" rtlCol="0">
            <a:spAutoFit/>
          </a:bodyPr>
          <a:lstStyle/>
          <a:p>
            <a:r>
              <a:rPr lang="en-US" sz="3200" dirty="0">
                <a:solidFill>
                  <a:srgbClr val="FF0000"/>
                </a:solidFill>
              </a:rPr>
              <a:t>How do we tell if our system is useful?</a:t>
            </a:r>
          </a:p>
        </p:txBody>
      </p:sp>
    </p:spTree>
    <p:extLst>
      <p:ext uri="{BB962C8B-B14F-4D97-AF65-F5344CB8AC3E}">
        <p14:creationId xmlns:p14="http://schemas.microsoft.com/office/powerpoint/2010/main" val="187182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experiment</a:t>
            </a:r>
          </a:p>
        </p:txBody>
      </p:sp>
      <p:sp>
        <p:nvSpPr>
          <p:cNvPr id="8" name="TextBox 7"/>
          <p:cNvSpPr txBox="1"/>
          <p:nvPr/>
        </p:nvSpPr>
        <p:spPr>
          <a:xfrm>
            <a:off x="612648" y="1737414"/>
            <a:ext cx="2357136" cy="461665"/>
          </a:xfrm>
          <a:prstGeom prst="rect">
            <a:avLst/>
          </a:prstGeom>
          <a:noFill/>
        </p:spPr>
        <p:txBody>
          <a:bodyPr wrap="none" rtlCol="0">
            <a:spAutoFit/>
          </a:bodyPr>
          <a:lstStyle/>
          <a:p>
            <a:r>
              <a:rPr lang="en-US" sz="2400" dirty="0"/>
              <a:t>original document</a:t>
            </a:r>
          </a:p>
        </p:txBody>
      </p:sp>
      <p:grpSp>
        <p:nvGrpSpPr>
          <p:cNvPr id="19" name="Group 18"/>
          <p:cNvGrpSpPr/>
          <p:nvPr/>
        </p:nvGrpSpPr>
        <p:grpSpPr>
          <a:xfrm>
            <a:off x="1143000" y="2426038"/>
            <a:ext cx="1295400" cy="1524000"/>
            <a:chOff x="1225162" y="1981200"/>
            <a:chExt cx="1295400" cy="1524000"/>
          </a:xfrm>
        </p:grpSpPr>
        <p:sp>
          <p:nvSpPr>
            <p:cNvPr id="7" name="Rectangle 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336032" y="2133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36032" y="2286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336032" y="2438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36032" y="2590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32" y="27432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36032" y="2895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36032" y="3048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336032" y="3200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36032" y="3352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20" name="Right Arrow 19"/>
          <p:cNvSpPr/>
          <p:nvPr/>
        </p:nvSpPr>
        <p:spPr>
          <a:xfrm>
            <a:off x="30480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3505200" y="2133600"/>
            <a:ext cx="2389771" cy="2171700"/>
            <a:chOff x="3505200" y="2133600"/>
            <a:chExt cx="2389771" cy="2171700"/>
          </a:xfrm>
        </p:grpSpPr>
        <p:pic>
          <p:nvPicPr>
            <p:cNvPr id="22" name="Picture 21"/>
            <p:cNvPicPr>
              <a:picLocks noChangeAspect="1"/>
            </p:cNvPicPr>
            <p:nvPr/>
          </p:nvPicPr>
          <p:blipFill>
            <a:blip r:embed="rId2"/>
            <a:stretch>
              <a:fillRect/>
            </a:stretch>
          </p:blipFill>
          <p:spPr>
            <a:xfrm>
              <a:off x="3505200" y="2133600"/>
              <a:ext cx="2389771" cy="2171700"/>
            </a:xfrm>
            <a:prstGeom prst="rect">
              <a:avLst/>
            </a:prstGeom>
            <a:ln>
              <a:solidFill>
                <a:srgbClr val="3366FF"/>
              </a:solidFill>
            </a:ln>
          </p:spPr>
        </p:pic>
        <p:pic>
          <p:nvPicPr>
            <p:cNvPr id="23" name="Picture 22"/>
            <p:cNvPicPr>
              <a:picLocks noChangeAspect="1"/>
            </p:cNvPicPr>
            <p:nvPr/>
          </p:nvPicPr>
          <p:blipFill>
            <a:blip r:embed="rId3"/>
            <a:stretch>
              <a:fillRect/>
            </a:stretch>
          </p:blipFill>
          <p:spPr>
            <a:xfrm>
              <a:off x="5285371" y="3635107"/>
              <a:ext cx="609600" cy="657578"/>
            </a:xfrm>
            <a:prstGeom prst="rect">
              <a:avLst/>
            </a:prstGeom>
          </p:spPr>
        </p:pic>
      </p:grpSp>
      <p:sp>
        <p:nvSpPr>
          <p:cNvPr id="24" name="Right Arrow 23"/>
          <p:cNvSpPr/>
          <p:nvPr/>
        </p:nvSpPr>
        <p:spPr>
          <a:xfrm>
            <a:off x="60198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400800" y="1825976"/>
            <a:ext cx="2597586" cy="461665"/>
          </a:xfrm>
          <a:prstGeom prst="rect">
            <a:avLst/>
          </a:prstGeom>
          <a:noFill/>
        </p:spPr>
        <p:txBody>
          <a:bodyPr wrap="none" rtlCol="0">
            <a:spAutoFit/>
          </a:bodyPr>
          <a:lstStyle/>
          <a:p>
            <a:r>
              <a:rPr lang="en-US" sz="2400" dirty="0"/>
              <a:t>simplified document</a:t>
            </a:r>
          </a:p>
        </p:txBody>
      </p:sp>
      <p:grpSp>
        <p:nvGrpSpPr>
          <p:cNvPr id="26" name="Group 25"/>
          <p:cNvGrpSpPr/>
          <p:nvPr/>
        </p:nvGrpSpPr>
        <p:grpSpPr>
          <a:xfrm>
            <a:off x="6931152" y="2514600"/>
            <a:ext cx="1295400" cy="1524000"/>
            <a:chOff x="1225162" y="1981200"/>
            <a:chExt cx="1295400" cy="1524000"/>
          </a:xfrm>
        </p:grpSpPr>
        <p:sp>
          <p:nvSpPr>
            <p:cNvPr id="27" name="Rectangle 2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336032" y="2133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36032" y="2286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336032" y="2438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336032" y="2590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36032" y="27432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336032" y="2895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336032" y="3048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336032" y="3200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336032" y="3352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1219200" y="5294293"/>
            <a:ext cx="7391400" cy="954107"/>
          </a:xfrm>
          <a:prstGeom prst="rect">
            <a:avLst/>
          </a:prstGeom>
          <a:noFill/>
        </p:spPr>
        <p:txBody>
          <a:bodyPr wrap="square" rtlCol="0">
            <a:spAutoFit/>
          </a:bodyPr>
          <a:lstStyle/>
          <a:p>
            <a:r>
              <a:rPr lang="en-US" sz="2800" dirty="0">
                <a:solidFill>
                  <a:srgbClr val="0000FF"/>
                </a:solidFill>
              </a:rPr>
              <a:t>Examine if people’s learning and understanding improve with the simplified article</a:t>
            </a:r>
          </a:p>
        </p:txBody>
      </p:sp>
    </p:spTree>
    <p:extLst>
      <p:ext uri="{BB962C8B-B14F-4D97-AF65-F5344CB8AC3E}">
        <p14:creationId xmlns:p14="http://schemas.microsoft.com/office/powerpoint/2010/main" val="280118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a:t>
            </a:r>
          </a:p>
        </p:txBody>
      </p:sp>
      <p:sp>
        <p:nvSpPr>
          <p:cNvPr id="4" name="TextBox 3"/>
          <p:cNvSpPr txBox="1"/>
          <p:nvPr/>
        </p:nvSpPr>
        <p:spPr>
          <a:xfrm>
            <a:off x="304800" y="1967805"/>
            <a:ext cx="8461248" cy="1384995"/>
          </a:xfrm>
          <a:prstGeom prst="rect">
            <a:avLst/>
          </a:prstGeom>
          <a:noFill/>
        </p:spPr>
        <p:txBody>
          <a:bodyPr wrap="square" rtlCol="0">
            <a:spAutoFit/>
          </a:bodyPr>
          <a:lstStyle/>
          <a:p>
            <a:r>
              <a:rPr lang="en-US" sz="2800" dirty="0">
                <a:solidFill>
                  <a:srgbClr val="000090"/>
                </a:solidFill>
              </a:rPr>
              <a:t>Any intelligent fool can make things bigger, more complex, and more violent.  It takes a touch of genius and a lot of courage to move in the opposite direction.</a:t>
            </a:r>
          </a:p>
        </p:txBody>
      </p:sp>
      <p:sp>
        <p:nvSpPr>
          <p:cNvPr id="5" name="TextBox 4"/>
          <p:cNvSpPr txBox="1"/>
          <p:nvPr/>
        </p:nvSpPr>
        <p:spPr>
          <a:xfrm>
            <a:off x="5562600" y="3505200"/>
            <a:ext cx="2286000" cy="369332"/>
          </a:xfrm>
          <a:prstGeom prst="rect">
            <a:avLst/>
          </a:prstGeom>
          <a:noFill/>
        </p:spPr>
        <p:txBody>
          <a:bodyPr wrap="square" rtlCol="0">
            <a:spAutoFit/>
          </a:bodyPr>
          <a:lstStyle/>
          <a:p>
            <a:pPr>
              <a:buFontTx/>
              <a:buChar char="-"/>
            </a:pPr>
            <a:r>
              <a:rPr lang="en-US" dirty="0"/>
              <a:t> E. F. Schumacher</a:t>
            </a:r>
          </a:p>
        </p:txBody>
      </p:sp>
      <p:grpSp>
        <p:nvGrpSpPr>
          <p:cNvPr id="8" name="Group 7"/>
          <p:cNvGrpSpPr/>
          <p:nvPr/>
        </p:nvGrpSpPr>
        <p:grpSpPr>
          <a:xfrm>
            <a:off x="2892552" y="4114800"/>
            <a:ext cx="2670048" cy="1881425"/>
            <a:chOff x="2892552" y="4114800"/>
            <a:chExt cx="2670048" cy="1881425"/>
          </a:xfrm>
        </p:grpSpPr>
        <p:sp>
          <p:nvSpPr>
            <p:cNvPr id="6" name="Down Arrow 5"/>
            <p:cNvSpPr/>
            <p:nvPr/>
          </p:nvSpPr>
          <p:spPr>
            <a:xfrm>
              <a:off x="3581400" y="41148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892552" y="5473005"/>
              <a:ext cx="2670048" cy="523220"/>
            </a:xfrm>
            <a:prstGeom prst="rect">
              <a:avLst/>
            </a:prstGeom>
            <a:noFill/>
          </p:spPr>
          <p:txBody>
            <a:bodyPr wrap="square" rtlCol="0">
              <a:spAutoFit/>
            </a:bodyPr>
            <a:lstStyle/>
            <a:p>
              <a:r>
                <a:rPr lang="en-US" sz="2800" dirty="0">
                  <a:solidFill>
                    <a:srgbClr val="FF6600"/>
                  </a:solidFill>
                </a:rPr>
                <a:t>Simpler is better.</a:t>
              </a:r>
            </a:p>
          </p:txBody>
        </p:sp>
      </p:grpSp>
    </p:spTree>
    <p:extLst>
      <p:ext uri="{BB962C8B-B14F-4D97-AF65-F5344CB8AC3E}">
        <p14:creationId xmlns:p14="http://schemas.microsoft.com/office/powerpoint/2010/main" val="3716833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experiment</a:t>
            </a:r>
          </a:p>
        </p:txBody>
      </p:sp>
      <p:sp>
        <p:nvSpPr>
          <p:cNvPr id="17" name="TextBox 16"/>
          <p:cNvSpPr txBox="1"/>
          <p:nvPr/>
        </p:nvSpPr>
        <p:spPr>
          <a:xfrm>
            <a:off x="932221" y="2590800"/>
            <a:ext cx="591779" cy="1569660"/>
          </a:xfrm>
          <a:prstGeom prst="rect">
            <a:avLst/>
          </a:prstGeom>
          <a:noFill/>
        </p:spPr>
        <p:txBody>
          <a:bodyPr wrap="none" rtlCol="0">
            <a:spAutoFit/>
          </a:bodyPr>
          <a:lstStyle/>
          <a:p>
            <a:r>
              <a:rPr lang="en-US" sz="2400" dirty="0"/>
              <a:t>Q1</a:t>
            </a:r>
          </a:p>
          <a:p>
            <a:r>
              <a:rPr lang="en-US" sz="2400" dirty="0"/>
              <a:t>Q2</a:t>
            </a:r>
          </a:p>
          <a:p>
            <a:r>
              <a:rPr lang="en-US" sz="2400" dirty="0"/>
              <a:t>Q3</a:t>
            </a:r>
          </a:p>
          <a:p>
            <a:r>
              <a:rPr lang="en-US" sz="2400" dirty="0"/>
              <a:t>…</a:t>
            </a:r>
          </a:p>
        </p:txBody>
      </p:sp>
      <p:sp>
        <p:nvSpPr>
          <p:cNvPr id="22" name="TextBox 21"/>
          <p:cNvSpPr txBox="1"/>
          <p:nvPr/>
        </p:nvSpPr>
        <p:spPr>
          <a:xfrm>
            <a:off x="783006" y="1905000"/>
            <a:ext cx="893394" cy="369332"/>
          </a:xfrm>
          <a:prstGeom prst="rect">
            <a:avLst/>
          </a:prstGeom>
          <a:noFill/>
        </p:spPr>
        <p:txBody>
          <a:bodyPr wrap="none" rtlCol="0">
            <a:spAutoFit/>
          </a:bodyPr>
          <a:lstStyle/>
          <a:p>
            <a:r>
              <a:rPr lang="en-US" dirty="0"/>
              <a:t>Page 1:</a:t>
            </a:r>
          </a:p>
        </p:txBody>
      </p:sp>
      <p:cxnSp>
        <p:nvCxnSpPr>
          <p:cNvPr id="24" name="Straight Connector 23"/>
          <p:cNvCxnSpPr/>
          <p:nvPr/>
        </p:nvCxnSpPr>
        <p:spPr>
          <a:xfrm>
            <a:off x="536448" y="2362200"/>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23021" y="1905000"/>
            <a:ext cx="893394" cy="369332"/>
          </a:xfrm>
          <a:prstGeom prst="rect">
            <a:avLst/>
          </a:prstGeom>
          <a:noFill/>
        </p:spPr>
        <p:txBody>
          <a:bodyPr wrap="none" rtlCol="0">
            <a:spAutoFit/>
          </a:bodyPr>
          <a:lstStyle/>
          <a:p>
            <a:r>
              <a:rPr lang="en-US" dirty="0"/>
              <a:t>Page 2:</a:t>
            </a:r>
          </a:p>
        </p:txBody>
      </p:sp>
      <p:cxnSp>
        <p:nvCxnSpPr>
          <p:cNvPr id="27" name="Straight Connector 26"/>
          <p:cNvCxnSpPr/>
          <p:nvPr/>
        </p:nvCxnSpPr>
        <p:spPr>
          <a:xfrm>
            <a:off x="3276463" y="2362200"/>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13116" y="2971800"/>
            <a:ext cx="377026" cy="369332"/>
          </a:xfrm>
          <a:prstGeom prst="rect">
            <a:avLst/>
          </a:prstGeom>
          <a:noFill/>
        </p:spPr>
        <p:txBody>
          <a:bodyPr wrap="none" rtlCol="0">
            <a:spAutoFit/>
          </a:bodyPr>
          <a:lstStyle/>
          <a:p>
            <a:r>
              <a:rPr lang="en-US" dirty="0"/>
              <a:t>or</a:t>
            </a:r>
          </a:p>
        </p:txBody>
      </p:sp>
      <p:cxnSp>
        <p:nvCxnSpPr>
          <p:cNvPr id="32" name="Straight Connector 31"/>
          <p:cNvCxnSpPr/>
          <p:nvPr/>
        </p:nvCxnSpPr>
        <p:spPr>
          <a:xfrm>
            <a:off x="457200" y="4724400"/>
            <a:ext cx="7848600"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93842" y="5105400"/>
            <a:ext cx="2320758" cy="1015663"/>
          </a:xfrm>
          <a:prstGeom prst="rect">
            <a:avLst/>
          </a:prstGeom>
          <a:noFill/>
        </p:spPr>
        <p:txBody>
          <a:bodyPr wrap="square" rtlCol="0">
            <a:spAutoFit/>
          </a:bodyPr>
          <a:lstStyle/>
          <a:p>
            <a:r>
              <a:rPr lang="en-US" sz="2000" dirty="0"/>
              <a:t>answer some questions related to the article topic</a:t>
            </a:r>
          </a:p>
        </p:txBody>
      </p:sp>
      <p:sp>
        <p:nvSpPr>
          <p:cNvPr id="34" name="TextBox 33"/>
          <p:cNvSpPr txBox="1"/>
          <p:nvPr/>
        </p:nvSpPr>
        <p:spPr>
          <a:xfrm>
            <a:off x="2971800" y="5068669"/>
            <a:ext cx="2427037" cy="1323439"/>
          </a:xfrm>
          <a:prstGeom prst="rect">
            <a:avLst/>
          </a:prstGeom>
          <a:noFill/>
        </p:spPr>
        <p:txBody>
          <a:bodyPr wrap="square" rtlCol="0">
            <a:spAutoFit/>
          </a:bodyPr>
          <a:lstStyle/>
          <a:p>
            <a:r>
              <a:rPr lang="en-US" sz="2000" dirty="0"/>
              <a:t>read one version of the article and answer some different questions </a:t>
            </a:r>
            <a:r>
              <a:rPr lang="en-US" sz="2000" i="1" dirty="0"/>
              <a:t>with</a:t>
            </a:r>
            <a:r>
              <a:rPr lang="en-US" sz="2000" dirty="0"/>
              <a:t> the text</a:t>
            </a:r>
          </a:p>
        </p:txBody>
      </p:sp>
      <p:sp>
        <p:nvSpPr>
          <p:cNvPr id="35" name="TextBox 34"/>
          <p:cNvSpPr txBox="1"/>
          <p:nvPr/>
        </p:nvSpPr>
        <p:spPr>
          <a:xfrm>
            <a:off x="5768474" y="5080337"/>
            <a:ext cx="1851526" cy="1015663"/>
          </a:xfrm>
          <a:prstGeom prst="rect">
            <a:avLst/>
          </a:prstGeom>
          <a:noFill/>
        </p:spPr>
        <p:txBody>
          <a:bodyPr wrap="square" rtlCol="0">
            <a:spAutoFit/>
          </a:bodyPr>
          <a:lstStyle/>
          <a:p>
            <a:r>
              <a:rPr lang="en-US" sz="2000" dirty="0"/>
              <a:t>answer the same questions again!</a:t>
            </a:r>
          </a:p>
        </p:txBody>
      </p:sp>
      <p:sp>
        <p:nvSpPr>
          <p:cNvPr id="36" name="TextBox 35"/>
          <p:cNvSpPr txBox="1"/>
          <p:nvPr/>
        </p:nvSpPr>
        <p:spPr>
          <a:xfrm>
            <a:off x="6266221" y="2577679"/>
            <a:ext cx="591779" cy="1569660"/>
          </a:xfrm>
          <a:prstGeom prst="rect">
            <a:avLst/>
          </a:prstGeom>
          <a:noFill/>
        </p:spPr>
        <p:txBody>
          <a:bodyPr wrap="none" rtlCol="0">
            <a:spAutoFit/>
          </a:bodyPr>
          <a:lstStyle/>
          <a:p>
            <a:r>
              <a:rPr lang="en-US" sz="2400" dirty="0"/>
              <a:t>Q1</a:t>
            </a:r>
          </a:p>
          <a:p>
            <a:r>
              <a:rPr lang="en-US" sz="2400" dirty="0"/>
              <a:t>Q2</a:t>
            </a:r>
          </a:p>
          <a:p>
            <a:r>
              <a:rPr lang="en-US" sz="2400" dirty="0"/>
              <a:t>Q3</a:t>
            </a:r>
          </a:p>
          <a:p>
            <a:r>
              <a:rPr lang="en-US" sz="2400" dirty="0"/>
              <a:t>…</a:t>
            </a:r>
          </a:p>
        </p:txBody>
      </p:sp>
      <p:sp>
        <p:nvSpPr>
          <p:cNvPr id="37" name="TextBox 36"/>
          <p:cNvSpPr txBox="1"/>
          <p:nvPr/>
        </p:nvSpPr>
        <p:spPr>
          <a:xfrm>
            <a:off x="6117006" y="1891879"/>
            <a:ext cx="893394" cy="369332"/>
          </a:xfrm>
          <a:prstGeom prst="rect">
            <a:avLst/>
          </a:prstGeom>
          <a:noFill/>
        </p:spPr>
        <p:txBody>
          <a:bodyPr wrap="none" rtlCol="0">
            <a:spAutoFit/>
          </a:bodyPr>
          <a:lstStyle/>
          <a:p>
            <a:r>
              <a:rPr lang="en-US" dirty="0"/>
              <a:t>Page 3:</a:t>
            </a:r>
          </a:p>
        </p:txBody>
      </p:sp>
      <p:cxnSp>
        <p:nvCxnSpPr>
          <p:cNvPr id="38" name="Straight Connector 37"/>
          <p:cNvCxnSpPr/>
          <p:nvPr/>
        </p:nvCxnSpPr>
        <p:spPr>
          <a:xfrm>
            <a:off x="5870448" y="2349079"/>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048000" y="3810000"/>
            <a:ext cx="2170937" cy="461665"/>
          </a:xfrm>
          <a:prstGeom prst="rect">
            <a:avLst/>
          </a:prstGeom>
          <a:noFill/>
        </p:spPr>
        <p:txBody>
          <a:bodyPr wrap="none" rtlCol="0">
            <a:spAutoFit/>
          </a:bodyPr>
          <a:lstStyle/>
          <a:p>
            <a:r>
              <a:rPr lang="en-US" sz="2400" dirty="0"/>
              <a:t>Q4, Q5, Q6, …</a:t>
            </a:r>
          </a:p>
        </p:txBody>
      </p:sp>
      <p:grpSp>
        <p:nvGrpSpPr>
          <p:cNvPr id="46" name="Group 45"/>
          <p:cNvGrpSpPr/>
          <p:nvPr/>
        </p:nvGrpSpPr>
        <p:grpSpPr>
          <a:xfrm>
            <a:off x="3276600" y="2807038"/>
            <a:ext cx="533400" cy="762000"/>
            <a:chOff x="1225162" y="1981200"/>
            <a:chExt cx="1295400" cy="1524000"/>
          </a:xfrm>
        </p:grpSpPr>
        <p:sp>
          <p:nvSpPr>
            <p:cNvPr id="47" name="Rectangle 4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1336032" y="2133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336032" y="2286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36032" y="2438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336032" y="2590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336032" y="27432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336032" y="2895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336032" y="3048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336032" y="3200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336032" y="3352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4252789" y="2807038"/>
            <a:ext cx="547811" cy="762000"/>
            <a:chOff x="1225162" y="1981200"/>
            <a:chExt cx="1295400" cy="1524000"/>
          </a:xfrm>
        </p:grpSpPr>
        <p:sp>
          <p:nvSpPr>
            <p:cNvPr id="58" name="Rectangle 57"/>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1336032" y="2133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336032" y="2286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336032" y="2438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336032" y="2590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336032" y="27432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336032" y="2895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336032" y="3048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36032" y="3200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336032" y="3352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048000" y="2406134"/>
            <a:ext cx="884602" cy="369332"/>
          </a:xfrm>
          <a:prstGeom prst="rect">
            <a:avLst/>
          </a:prstGeom>
          <a:noFill/>
        </p:spPr>
        <p:txBody>
          <a:bodyPr wrap="none" rtlCol="0">
            <a:spAutoFit/>
          </a:bodyPr>
          <a:lstStyle/>
          <a:p>
            <a:r>
              <a:rPr lang="en-US" dirty="0"/>
              <a:t>original</a:t>
            </a:r>
          </a:p>
        </p:txBody>
      </p:sp>
      <p:sp>
        <p:nvSpPr>
          <p:cNvPr id="68" name="TextBox 67"/>
          <p:cNvSpPr txBox="1"/>
          <p:nvPr/>
        </p:nvSpPr>
        <p:spPr>
          <a:xfrm>
            <a:off x="4184427" y="2410134"/>
            <a:ext cx="759493" cy="369332"/>
          </a:xfrm>
          <a:prstGeom prst="rect">
            <a:avLst/>
          </a:prstGeom>
          <a:noFill/>
        </p:spPr>
        <p:txBody>
          <a:bodyPr wrap="none" rtlCol="0">
            <a:spAutoFit/>
          </a:bodyPr>
          <a:lstStyle/>
          <a:p>
            <a:r>
              <a:rPr lang="en-US" dirty="0"/>
              <a:t>simple</a:t>
            </a:r>
          </a:p>
        </p:txBody>
      </p:sp>
    </p:spTree>
    <p:extLst>
      <p:ext uri="{BB962C8B-B14F-4D97-AF65-F5344CB8AC3E}">
        <p14:creationId xmlns:p14="http://schemas.microsoft.com/office/powerpoint/2010/main" val="38499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990600"/>
          </a:xfrm>
        </p:spPr>
        <p:txBody>
          <a:bodyPr>
            <a:noAutofit/>
          </a:bodyPr>
          <a:lstStyle/>
          <a:p>
            <a:pPr algn="ctr"/>
            <a:r>
              <a:rPr lang="en-US" sz="3600" dirty="0"/>
              <a:t>Results </a:t>
            </a:r>
            <a:r>
              <a:rPr lang="en-US" sz="3600" i="1" dirty="0">
                <a:solidFill>
                  <a:srgbClr val="FF6600"/>
                </a:solidFill>
              </a:rPr>
              <a:t>with</a:t>
            </a:r>
            <a:r>
              <a:rPr lang="en-US" sz="3600" dirty="0"/>
              <a:t> the text: understanding</a:t>
            </a:r>
            <a:br>
              <a:rPr lang="en-US" sz="3600" dirty="0"/>
            </a:br>
            <a:r>
              <a:rPr lang="en-US" sz="2800" dirty="0"/>
              <a:t>(questions Q3, Q4, Q5,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6096000" cy="3886200"/>
          </a:xfrm>
          <a:prstGeom prst="rect">
            <a:avLst/>
          </a:prstGeom>
          <a:noFill/>
        </p:spPr>
      </p:pic>
    </p:spTree>
    <p:extLst>
      <p:ext uri="{BB962C8B-B14F-4D97-AF65-F5344CB8AC3E}">
        <p14:creationId xmlns:p14="http://schemas.microsoft.com/office/powerpoint/2010/main" val="363635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990600"/>
          </a:xfrm>
        </p:spPr>
        <p:txBody>
          <a:bodyPr>
            <a:noAutofit/>
          </a:bodyPr>
          <a:lstStyle/>
          <a:p>
            <a:pPr algn="ctr"/>
            <a:r>
              <a:rPr lang="en-US" sz="3600" dirty="0"/>
              <a:t>Results </a:t>
            </a:r>
            <a:r>
              <a:rPr lang="en-US" sz="3600" i="1" dirty="0">
                <a:solidFill>
                  <a:srgbClr val="FF6600"/>
                </a:solidFill>
              </a:rPr>
              <a:t>without</a:t>
            </a:r>
            <a:r>
              <a:rPr lang="en-US" sz="3600" dirty="0"/>
              <a:t> the text: learning</a:t>
            </a:r>
            <a:br>
              <a:rPr lang="en-US" sz="3600" dirty="0"/>
            </a:br>
            <a:r>
              <a:rPr lang="en-US" sz="2800" dirty="0"/>
              <a:t>(questions Q1, Q2, Q3,…)</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934200" cy="4038600"/>
          </a:xfrm>
          <a:prstGeom prst="rect">
            <a:avLst/>
          </a:prstGeom>
          <a:noFill/>
        </p:spPr>
      </p:pic>
    </p:spTree>
    <p:extLst>
      <p:ext uri="{BB962C8B-B14F-4D97-AF65-F5344CB8AC3E}">
        <p14:creationId xmlns:p14="http://schemas.microsoft.com/office/powerpoint/2010/main" val="317316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of solutions</a:t>
            </a:r>
          </a:p>
        </p:txBody>
      </p:sp>
      <p:cxnSp>
        <p:nvCxnSpPr>
          <p:cNvPr id="5" name="Straight Arrow Connector 4"/>
          <p:cNvCxnSpPr/>
          <p:nvPr/>
        </p:nvCxnSpPr>
        <p:spPr>
          <a:xfrm>
            <a:off x="990600" y="5334000"/>
            <a:ext cx="7010400" cy="0"/>
          </a:xfrm>
          <a:prstGeom prst="straightConnector1">
            <a:avLst/>
          </a:prstGeom>
          <a:ln w="57150"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5481935"/>
            <a:ext cx="1213669" cy="523220"/>
          </a:xfrm>
          <a:prstGeom prst="rect">
            <a:avLst/>
          </a:prstGeom>
          <a:noFill/>
        </p:spPr>
        <p:txBody>
          <a:bodyPr wrap="none" rtlCol="0">
            <a:spAutoFit/>
          </a:bodyPr>
          <a:lstStyle/>
          <a:p>
            <a:r>
              <a:rPr lang="en-US" sz="2800" dirty="0">
                <a:solidFill>
                  <a:srgbClr val="0000FF"/>
                </a:solidFill>
              </a:rPr>
              <a:t>manual</a:t>
            </a:r>
          </a:p>
        </p:txBody>
      </p:sp>
      <p:pic>
        <p:nvPicPr>
          <p:cNvPr id="9" name="Picture 8"/>
          <p:cNvPicPr>
            <a:picLocks noChangeAspect="1"/>
          </p:cNvPicPr>
          <p:nvPr/>
        </p:nvPicPr>
        <p:blipFill>
          <a:blip r:embed="rId2"/>
          <a:stretch>
            <a:fillRect/>
          </a:stretch>
        </p:blipFill>
        <p:spPr>
          <a:xfrm>
            <a:off x="228600" y="4495800"/>
            <a:ext cx="2235200" cy="359385"/>
          </a:xfrm>
          <a:prstGeom prst="rect">
            <a:avLst/>
          </a:prstGeom>
        </p:spPr>
      </p:pic>
      <p:sp>
        <p:nvSpPr>
          <p:cNvPr id="10" name="TextBox 9"/>
          <p:cNvSpPr txBox="1"/>
          <p:nvPr/>
        </p:nvSpPr>
        <p:spPr>
          <a:xfrm>
            <a:off x="6629400" y="5481935"/>
            <a:ext cx="2442370" cy="523220"/>
          </a:xfrm>
          <a:prstGeom prst="rect">
            <a:avLst/>
          </a:prstGeom>
          <a:noFill/>
        </p:spPr>
        <p:txBody>
          <a:bodyPr wrap="none" rtlCol="0">
            <a:spAutoFit/>
          </a:bodyPr>
          <a:lstStyle/>
          <a:p>
            <a:r>
              <a:rPr lang="en-US" sz="2800" dirty="0">
                <a:solidFill>
                  <a:srgbClr val="0000FF"/>
                </a:solidFill>
              </a:rPr>
              <a:t>fully automated</a:t>
            </a:r>
          </a:p>
        </p:txBody>
      </p:sp>
      <p:pic>
        <p:nvPicPr>
          <p:cNvPr id="11" name="Picture 10"/>
          <p:cNvPicPr>
            <a:picLocks noChangeAspect="1"/>
          </p:cNvPicPr>
          <p:nvPr/>
        </p:nvPicPr>
        <p:blipFill rotWithShape="1">
          <a:blip r:embed="rId3"/>
          <a:srcRect b="25777"/>
          <a:stretch/>
        </p:blipFill>
        <p:spPr>
          <a:xfrm>
            <a:off x="7086600" y="3534324"/>
            <a:ext cx="1409700" cy="961476"/>
          </a:xfrm>
          <a:prstGeom prst="rect">
            <a:avLst/>
          </a:prstGeom>
        </p:spPr>
      </p:pic>
      <p:cxnSp>
        <p:nvCxnSpPr>
          <p:cNvPr id="13" name="Straight Connector 12"/>
          <p:cNvCxnSpPr/>
          <p:nvPr/>
        </p:nvCxnSpPr>
        <p:spPr>
          <a:xfrm>
            <a:off x="7086600" y="4267200"/>
            <a:ext cx="1219200"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39000" y="4419600"/>
            <a:ext cx="925516" cy="369332"/>
          </a:xfrm>
          <a:prstGeom prst="rect">
            <a:avLst/>
          </a:prstGeom>
          <a:noFill/>
        </p:spPr>
        <p:txBody>
          <a:bodyPr wrap="none" rtlCol="0">
            <a:spAutoFit/>
          </a:bodyPr>
          <a:lstStyle/>
          <a:p>
            <a:r>
              <a:rPr lang="en-US" dirty="0"/>
              <a:t>Simplify</a:t>
            </a:r>
          </a:p>
        </p:txBody>
      </p:sp>
      <p:pic>
        <p:nvPicPr>
          <p:cNvPr id="19" name="Picture 18"/>
          <p:cNvPicPr>
            <a:picLocks noChangeAspect="1"/>
          </p:cNvPicPr>
          <p:nvPr/>
        </p:nvPicPr>
        <p:blipFill>
          <a:blip r:embed="rId4"/>
          <a:stretch>
            <a:fillRect/>
          </a:stretch>
        </p:blipFill>
        <p:spPr>
          <a:xfrm>
            <a:off x="612648" y="2286000"/>
            <a:ext cx="1236757" cy="1743624"/>
          </a:xfrm>
          <a:prstGeom prst="rect">
            <a:avLst/>
          </a:prstGeom>
        </p:spPr>
      </p:pic>
      <p:sp>
        <p:nvSpPr>
          <p:cNvPr id="20" name="TextBox 19"/>
          <p:cNvSpPr txBox="1"/>
          <p:nvPr/>
        </p:nvSpPr>
        <p:spPr>
          <a:xfrm>
            <a:off x="3200400" y="5481935"/>
            <a:ext cx="2466390" cy="523220"/>
          </a:xfrm>
          <a:prstGeom prst="rect">
            <a:avLst/>
          </a:prstGeom>
          <a:noFill/>
        </p:spPr>
        <p:txBody>
          <a:bodyPr wrap="none" rtlCol="0">
            <a:spAutoFit/>
          </a:bodyPr>
          <a:lstStyle/>
          <a:p>
            <a:r>
              <a:rPr lang="en-US" sz="2800" dirty="0">
                <a:solidFill>
                  <a:srgbClr val="0000FF"/>
                </a:solidFill>
              </a:rPr>
              <a:t>semi-automated</a:t>
            </a:r>
          </a:p>
        </p:txBody>
      </p:sp>
      <p:sp>
        <p:nvSpPr>
          <p:cNvPr id="21" name="TextBox 20"/>
          <p:cNvSpPr txBox="1"/>
          <p:nvPr/>
        </p:nvSpPr>
        <p:spPr>
          <a:xfrm>
            <a:off x="2971800" y="2438400"/>
            <a:ext cx="3429144" cy="1938992"/>
          </a:xfrm>
          <a:prstGeom prst="rect">
            <a:avLst/>
          </a:prstGeom>
          <a:noFill/>
        </p:spPr>
        <p:txBody>
          <a:bodyPr wrap="none" rtlCol="0">
            <a:spAutoFit/>
          </a:bodyPr>
          <a:lstStyle/>
          <a:p>
            <a:pPr marL="285750" indent="-285750">
              <a:buFontTx/>
              <a:buChar char="-"/>
            </a:pPr>
            <a:r>
              <a:rPr lang="en-US" sz="2000" dirty="0"/>
              <a:t>readability formulas</a:t>
            </a:r>
          </a:p>
          <a:p>
            <a:pPr marL="285750" indent="-285750">
              <a:buFontTx/>
              <a:buChar char="-"/>
            </a:pPr>
            <a:r>
              <a:rPr lang="en-US" sz="2000" dirty="0"/>
              <a:t>simple word lists</a:t>
            </a:r>
          </a:p>
          <a:p>
            <a:pPr marL="285750" indent="-285750">
              <a:buFontTx/>
              <a:buChar char="-"/>
            </a:pPr>
            <a:r>
              <a:rPr lang="en-US" sz="2000" dirty="0"/>
              <a:t>flag difficult text sections</a:t>
            </a:r>
          </a:p>
          <a:p>
            <a:pPr marL="285750" indent="-285750">
              <a:buFontTx/>
              <a:buChar char="-"/>
            </a:pPr>
            <a:r>
              <a:rPr lang="en-US" sz="2000" dirty="0"/>
              <a:t>simplification thesauruses</a:t>
            </a:r>
          </a:p>
          <a:p>
            <a:pPr marL="285750" indent="-285750">
              <a:buFontTx/>
              <a:buChar char="-"/>
            </a:pPr>
            <a:r>
              <a:rPr lang="en-US" sz="2000" dirty="0"/>
              <a:t>rule-based with human check</a:t>
            </a:r>
          </a:p>
          <a:p>
            <a:pPr marL="285750" indent="-285750">
              <a:buFontTx/>
              <a:buChar char="-"/>
            </a:pPr>
            <a:r>
              <a:rPr lang="en-US" sz="2000" dirty="0"/>
              <a:t>…</a:t>
            </a:r>
          </a:p>
        </p:txBody>
      </p:sp>
      <p:sp>
        <p:nvSpPr>
          <p:cNvPr id="22" name="Rectangle 21"/>
          <p:cNvSpPr/>
          <p:nvPr/>
        </p:nvSpPr>
        <p:spPr>
          <a:xfrm>
            <a:off x="6553200" y="2133600"/>
            <a:ext cx="2518570" cy="4114800"/>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610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990600"/>
          </a:xfrm>
        </p:spPr>
        <p:txBody>
          <a:bodyPr>
            <a:normAutofit/>
          </a:bodyPr>
          <a:lstStyle/>
          <a:p>
            <a:r>
              <a:rPr lang="en-US" dirty="0"/>
              <a:t>Data-driven approach</a:t>
            </a:r>
          </a:p>
        </p:txBody>
      </p:sp>
      <p:sp>
        <p:nvSpPr>
          <p:cNvPr id="5" name="Rectangle 4"/>
          <p:cNvSpPr/>
          <p:nvPr/>
        </p:nvSpPr>
        <p:spPr>
          <a:xfrm>
            <a:off x="381000" y="2251412"/>
            <a:ext cx="2590800" cy="338554"/>
          </a:xfrm>
          <a:prstGeom prst="rect">
            <a:avLst/>
          </a:prstGeom>
        </p:spPr>
        <p:txBody>
          <a:bodyPr wrap="square">
            <a:spAutoFit/>
          </a:bodyPr>
          <a:lstStyle/>
          <a:p>
            <a:r>
              <a:rPr lang="en-US" sz="800" dirty="0">
                <a:solidFill>
                  <a:srgbClr val="000090"/>
                </a:solidFill>
              </a:rPr>
              <a:t>Alfonso Perez Munoz, usually referred to as Alfonso, is a former Spanish footballer, in the striker position.</a:t>
            </a:r>
          </a:p>
        </p:txBody>
      </p:sp>
      <p:sp>
        <p:nvSpPr>
          <p:cNvPr id="6" name="Rectangle 5"/>
          <p:cNvSpPr/>
          <p:nvPr/>
        </p:nvSpPr>
        <p:spPr>
          <a:xfrm>
            <a:off x="2895600" y="2272010"/>
            <a:ext cx="2209800" cy="215444"/>
          </a:xfrm>
          <a:prstGeom prst="rect">
            <a:avLst/>
          </a:prstGeom>
        </p:spPr>
        <p:txBody>
          <a:bodyPr wrap="square">
            <a:spAutoFit/>
          </a:bodyPr>
          <a:lstStyle/>
          <a:p>
            <a:r>
              <a:rPr lang="en-US" sz="800" dirty="0">
                <a:solidFill>
                  <a:srgbClr val="FF6600"/>
                </a:solidFill>
              </a:rPr>
              <a:t>Alfonso Perez is a former Spanish football player.</a:t>
            </a:r>
          </a:p>
        </p:txBody>
      </p:sp>
      <p:sp>
        <p:nvSpPr>
          <p:cNvPr id="7" name="Rectangle 6"/>
          <p:cNvSpPr/>
          <p:nvPr/>
        </p:nvSpPr>
        <p:spPr>
          <a:xfrm>
            <a:off x="381000" y="2800945"/>
            <a:ext cx="2667000" cy="461665"/>
          </a:xfrm>
          <a:prstGeom prst="rect">
            <a:avLst/>
          </a:prstGeom>
        </p:spPr>
        <p:txBody>
          <a:bodyPr wrap="square">
            <a:spAutoFit/>
          </a:bodyPr>
          <a:lstStyle/>
          <a:p>
            <a:r>
              <a:rPr lang="en-US" sz="800" dirty="0">
                <a:solidFill>
                  <a:srgbClr val="000090"/>
                </a:solidFill>
              </a:rPr>
              <a:t>The reverse process, producing electrical energy from mechanical, energy, is accomplished by a generator or dynamo.</a:t>
            </a:r>
          </a:p>
        </p:txBody>
      </p:sp>
      <p:sp>
        <p:nvSpPr>
          <p:cNvPr id="8" name="Rectangle 7"/>
          <p:cNvSpPr/>
          <p:nvPr/>
        </p:nvSpPr>
        <p:spPr>
          <a:xfrm>
            <a:off x="2895600" y="2805410"/>
            <a:ext cx="2438400" cy="338554"/>
          </a:xfrm>
          <a:prstGeom prst="rect">
            <a:avLst/>
          </a:prstGeom>
        </p:spPr>
        <p:txBody>
          <a:bodyPr wrap="square">
            <a:spAutoFit/>
          </a:bodyPr>
          <a:lstStyle/>
          <a:p>
            <a:r>
              <a:rPr lang="en-US" sz="800" dirty="0">
                <a:solidFill>
                  <a:srgbClr val="FF6600"/>
                </a:solidFill>
              </a:rPr>
              <a:t>A dynamo or an electric generator does the reverse: it changes mechanical movement into electric energy.</a:t>
            </a:r>
          </a:p>
        </p:txBody>
      </p:sp>
      <p:sp>
        <p:nvSpPr>
          <p:cNvPr id="9" name="Rectangle 8"/>
          <p:cNvSpPr/>
          <p:nvPr/>
        </p:nvSpPr>
        <p:spPr>
          <a:xfrm>
            <a:off x="2895600" y="3491210"/>
            <a:ext cx="2438400" cy="215444"/>
          </a:xfrm>
          <a:prstGeom prst="rect">
            <a:avLst/>
          </a:prstGeom>
        </p:spPr>
        <p:txBody>
          <a:bodyPr wrap="square">
            <a:spAutoFit/>
          </a:bodyPr>
          <a:lstStyle/>
          <a:p>
            <a:r>
              <a:rPr lang="en-US" sz="800" dirty="0">
                <a:solidFill>
                  <a:srgbClr val="FF6600"/>
                </a:solidFill>
              </a:rPr>
              <a:t>I do not like green eggs and ham.</a:t>
            </a:r>
          </a:p>
        </p:txBody>
      </p:sp>
      <p:sp>
        <p:nvSpPr>
          <p:cNvPr id="10" name="Rectangle 9"/>
          <p:cNvSpPr/>
          <p:nvPr/>
        </p:nvSpPr>
        <p:spPr>
          <a:xfrm>
            <a:off x="381000" y="3491210"/>
            <a:ext cx="2514600" cy="338554"/>
          </a:xfrm>
          <a:prstGeom prst="rect">
            <a:avLst/>
          </a:prstGeom>
        </p:spPr>
        <p:txBody>
          <a:bodyPr wrap="square">
            <a:spAutoFit/>
          </a:bodyPr>
          <a:lstStyle/>
          <a:p>
            <a:r>
              <a:rPr lang="en-US" sz="800" dirty="0">
                <a:solidFill>
                  <a:srgbClr val="000090"/>
                </a:solidFill>
              </a:rPr>
              <a:t>I find forest colored chicken ovum and pork rump to be </a:t>
            </a:r>
            <a:r>
              <a:rPr lang="en-US" sz="800" dirty="0" err="1">
                <a:solidFill>
                  <a:srgbClr val="000090"/>
                </a:solidFill>
              </a:rPr>
              <a:t>dietarily</a:t>
            </a:r>
            <a:r>
              <a:rPr lang="en-US" sz="800" dirty="0">
                <a:solidFill>
                  <a:srgbClr val="000090"/>
                </a:solidFill>
              </a:rPr>
              <a:t> disturbing.</a:t>
            </a:r>
          </a:p>
        </p:txBody>
      </p:sp>
      <p:sp>
        <p:nvSpPr>
          <p:cNvPr id="11" name="TextBox 10"/>
          <p:cNvSpPr txBox="1"/>
          <p:nvPr/>
        </p:nvSpPr>
        <p:spPr>
          <a:xfrm rot="5400000">
            <a:off x="2146132" y="4032677"/>
            <a:ext cx="1600200" cy="1015663"/>
          </a:xfrm>
          <a:prstGeom prst="rect">
            <a:avLst/>
          </a:prstGeom>
          <a:noFill/>
        </p:spPr>
        <p:txBody>
          <a:bodyPr wrap="square" rtlCol="0">
            <a:spAutoFit/>
          </a:bodyPr>
          <a:lstStyle/>
          <a:p>
            <a:r>
              <a:rPr lang="en-US" sz="6000" dirty="0"/>
              <a:t>…</a:t>
            </a:r>
          </a:p>
        </p:txBody>
      </p:sp>
      <p:sp>
        <p:nvSpPr>
          <p:cNvPr id="12" name="Rectangle 11"/>
          <p:cNvSpPr/>
          <p:nvPr/>
        </p:nvSpPr>
        <p:spPr>
          <a:xfrm>
            <a:off x="381000" y="2195810"/>
            <a:ext cx="4953000" cy="2916198"/>
          </a:xfrm>
          <a:prstGeom prst="rect">
            <a:avLst/>
          </a:prstGeom>
          <a:no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14400" y="1759208"/>
            <a:ext cx="2057400" cy="369332"/>
          </a:xfrm>
          <a:prstGeom prst="rect">
            <a:avLst/>
          </a:prstGeom>
          <a:noFill/>
        </p:spPr>
        <p:txBody>
          <a:bodyPr wrap="square" rtlCol="0">
            <a:spAutoFit/>
          </a:bodyPr>
          <a:lstStyle/>
          <a:p>
            <a:r>
              <a:rPr lang="en-US" dirty="0" err="1">
                <a:solidFill>
                  <a:srgbClr val="000090"/>
                </a:solidFill>
              </a:rPr>
              <a:t>unsimplified</a:t>
            </a:r>
            <a:endParaRPr lang="en-US" dirty="0">
              <a:solidFill>
                <a:srgbClr val="000090"/>
              </a:solidFill>
            </a:endParaRPr>
          </a:p>
        </p:txBody>
      </p:sp>
      <p:sp>
        <p:nvSpPr>
          <p:cNvPr id="14" name="TextBox 13"/>
          <p:cNvSpPr txBox="1"/>
          <p:nvPr/>
        </p:nvSpPr>
        <p:spPr>
          <a:xfrm>
            <a:off x="3581400" y="1759208"/>
            <a:ext cx="1752600" cy="369332"/>
          </a:xfrm>
          <a:prstGeom prst="rect">
            <a:avLst/>
          </a:prstGeom>
          <a:noFill/>
        </p:spPr>
        <p:txBody>
          <a:bodyPr wrap="square" rtlCol="0">
            <a:spAutoFit/>
          </a:bodyPr>
          <a:lstStyle/>
          <a:p>
            <a:r>
              <a:rPr lang="en-US" dirty="0">
                <a:solidFill>
                  <a:srgbClr val="FF6600"/>
                </a:solidFill>
              </a:rPr>
              <a:t>simplified</a:t>
            </a:r>
          </a:p>
        </p:txBody>
      </p:sp>
      <p:sp>
        <p:nvSpPr>
          <p:cNvPr id="15" name="Right Arrow 14"/>
          <p:cNvSpPr/>
          <p:nvPr/>
        </p:nvSpPr>
        <p:spPr>
          <a:xfrm>
            <a:off x="5638800" y="3207008"/>
            <a:ext cx="7620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17453132">
            <a:off x="5417681" y="2179268"/>
            <a:ext cx="1388815" cy="461665"/>
          </a:xfrm>
          <a:prstGeom prst="rect">
            <a:avLst/>
          </a:prstGeom>
          <a:noFill/>
        </p:spPr>
        <p:txBody>
          <a:bodyPr wrap="square" rtlCol="0">
            <a:spAutoFit/>
          </a:bodyPr>
          <a:lstStyle/>
          <a:p>
            <a:r>
              <a:rPr lang="en-US" sz="2400" dirty="0"/>
              <a:t>learning</a:t>
            </a:r>
          </a:p>
        </p:txBody>
      </p:sp>
      <p:pic>
        <p:nvPicPr>
          <p:cNvPr id="21" name="Picture 20"/>
          <p:cNvPicPr>
            <a:picLocks noChangeAspect="1"/>
          </p:cNvPicPr>
          <p:nvPr/>
        </p:nvPicPr>
        <p:blipFill>
          <a:blip r:embed="rId3"/>
          <a:stretch>
            <a:fillRect/>
          </a:stretch>
        </p:blipFill>
        <p:spPr>
          <a:xfrm>
            <a:off x="6790784" y="2673608"/>
            <a:ext cx="1972216" cy="1792248"/>
          </a:xfrm>
          <a:prstGeom prst="rect">
            <a:avLst/>
          </a:prstGeom>
          <a:ln>
            <a:solidFill>
              <a:srgbClr val="3366FF"/>
            </a:solidFill>
          </a:ln>
        </p:spPr>
      </p:pic>
      <p:sp>
        <p:nvSpPr>
          <p:cNvPr id="3" name="TextBox 2"/>
          <p:cNvSpPr txBox="1"/>
          <p:nvPr/>
        </p:nvSpPr>
        <p:spPr>
          <a:xfrm>
            <a:off x="1365866" y="5374974"/>
            <a:ext cx="2596534" cy="830997"/>
          </a:xfrm>
          <a:prstGeom prst="rect">
            <a:avLst/>
          </a:prstGeom>
          <a:noFill/>
        </p:spPr>
        <p:txBody>
          <a:bodyPr wrap="none" rtlCol="0">
            <a:spAutoFit/>
          </a:bodyPr>
          <a:lstStyle/>
          <a:p>
            <a:r>
              <a:rPr lang="en-US" sz="2400" dirty="0"/>
              <a:t>Given training data</a:t>
            </a:r>
            <a:br>
              <a:rPr lang="en-US" sz="2400" dirty="0"/>
            </a:br>
            <a:r>
              <a:rPr lang="en-US" sz="2400" dirty="0"/>
              <a:t>(paired sentences)</a:t>
            </a:r>
          </a:p>
        </p:txBody>
      </p:sp>
      <p:sp>
        <p:nvSpPr>
          <p:cNvPr id="18" name="TextBox 17"/>
          <p:cNvSpPr txBox="1"/>
          <p:nvPr/>
        </p:nvSpPr>
        <p:spPr>
          <a:xfrm>
            <a:off x="6096000" y="5340609"/>
            <a:ext cx="2904322" cy="830997"/>
          </a:xfrm>
          <a:prstGeom prst="rect">
            <a:avLst/>
          </a:prstGeom>
          <a:noFill/>
        </p:spPr>
        <p:txBody>
          <a:bodyPr wrap="square" rtlCol="0">
            <a:spAutoFit/>
          </a:bodyPr>
          <a:lstStyle/>
          <a:p>
            <a:r>
              <a:rPr lang="en-US" sz="2400" dirty="0"/>
              <a:t>learn a simplification model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simplification data</a:t>
            </a:r>
          </a:p>
        </p:txBody>
      </p:sp>
      <p:pic>
        <p:nvPicPr>
          <p:cNvPr id="4" name="Picture 3"/>
          <p:cNvPicPr>
            <a:picLocks noChangeAspect="1"/>
          </p:cNvPicPr>
          <p:nvPr/>
        </p:nvPicPr>
        <p:blipFill>
          <a:blip r:embed="rId2"/>
          <a:stretch>
            <a:fillRect/>
          </a:stretch>
        </p:blipFill>
        <p:spPr>
          <a:xfrm>
            <a:off x="228600" y="2057400"/>
            <a:ext cx="4724400" cy="2620255"/>
          </a:xfrm>
          <a:prstGeom prst="rect">
            <a:avLst/>
          </a:prstGeom>
        </p:spPr>
      </p:pic>
      <p:pic>
        <p:nvPicPr>
          <p:cNvPr id="5" name="Picture 4"/>
          <p:cNvPicPr>
            <a:picLocks noChangeAspect="1"/>
          </p:cNvPicPr>
          <p:nvPr/>
        </p:nvPicPr>
        <p:blipFill>
          <a:blip r:embed="rId3"/>
          <a:stretch>
            <a:fillRect/>
          </a:stretch>
        </p:blipFill>
        <p:spPr>
          <a:xfrm>
            <a:off x="6835648" y="2438400"/>
            <a:ext cx="1930400" cy="1581150"/>
          </a:xfrm>
          <a:prstGeom prst="rect">
            <a:avLst/>
          </a:prstGeom>
        </p:spPr>
      </p:pic>
      <p:sp>
        <p:nvSpPr>
          <p:cNvPr id="6" name="Right Arrow 5"/>
          <p:cNvSpPr/>
          <p:nvPr/>
        </p:nvSpPr>
        <p:spPr>
          <a:xfrm>
            <a:off x="5410200" y="2819400"/>
            <a:ext cx="114300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14400" y="5124272"/>
            <a:ext cx="6705600" cy="1200328"/>
          </a:xfrm>
          <a:prstGeom prst="rect">
            <a:avLst/>
          </a:prstGeom>
        </p:spPr>
        <p:txBody>
          <a:bodyPr wrap="square">
            <a:spAutoFit/>
          </a:bodyPr>
          <a:lstStyle/>
          <a:p>
            <a:pPr lvl="2"/>
            <a:r>
              <a:rPr lang="en-US" sz="2400" i="1" dirty="0"/>
              <a:t>I took a speed reading course and read War and Peace in twenty minutes.  It involves Russia. </a:t>
            </a:r>
            <a:r>
              <a:rPr lang="en-US" sz="2400" dirty="0"/>
              <a:t>– Woody Allen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5" name="Picture 4"/>
          <p:cNvPicPr>
            <a:picLocks noChangeAspect="1"/>
          </p:cNvPicPr>
          <p:nvPr/>
        </p:nvPicPr>
        <p:blipFill>
          <a:blip r:embed="rId3"/>
          <a:stretch>
            <a:fillRect/>
          </a:stretch>
        </p:blipFill>
        <p:spPr>
          <a:xfrm>
            <a:off x="304800" y="2751274"/>
            <a:ext cx="1981200" cy="2125526"/>
          </a:xfrm>
          <a:prstGeom prst="rect">
            <a:avLst/>
          </a:prstGeom>
        </p:spPr>
      </p:pic>
      <p:sp>
        <p:nvSpPr>
          <p:cNvPr id="6" name="Rectangle 5"/>
          <p:cNvSpPr/>
          <p:nvPr/>
        </p:nvSpPr>
        <p:spPr>
          <a:xfrm>
            <a:off x="2819400" y="2751274"/>
            <a:ext cx="5718048" cy="1569660"/>
          </a:xfrm>
          <a:prstGeom prst="rect">
            <a:avLst/>
          </a:prstGeom>
        </p:spPr>
        <p:txBody>
          <a:bodyPr wrap="square">
            <a:spAutoFit/>
          </a:bodyPr>
          <a:lstStyle/>
          <a:p>
            <a:r>
              <a:rPr lang="en-US" sz="2400" dirty="0"/>
              <a:t>“We use Simple English words and grammar here. The Simple English Wikipedia is for everyone! That includes children and adults who are learning English.”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5" name="Picture 4"/>
          <p:cNvPicPr>
            <a:picLocks noChangeAspect="1"/>
          </p:cNvPicPr>
          <p:nvPr/>
        </p:nvPicPr>
        <p:blipFill>
          <a:blip r:embed="rId3"/>
          <a:stretch>
            <a:fillRect/>
          </a:stretch>
        </p:blipFill>
        <p:spPr>
          <a:xfrm>
            <a:off x="304800" y="2751274"/>
            <a:ext cx="1981200" cy="2125526"/>
          </a:xfrm>
          <a:prstGeom prst="rect">
            <a:avLst/>
          </a:prstGeom>
        </p:spPr>
      </p:pic>
      <p:sp>
        <p:nvSpPr>
          <p:cNvPr id="7" name="Rectangle 6"/>
          <p:cNvSpPr/>
          <p:nvPr/>
        </p:nvSpPr>
        <p:spPr>
          <a:xfrm>
            <a:off x="2743200" y="2743200"/>
            <a:ext cx="6022848" cy="2308324"/>
          </a:xfrm>
          <a:prstGeom prst="rect">
            <a:avLst/>
          </a:prstGeom>
        </p:spPr>
        <p:txBody>
          <a:bodyPr wrap="square">
            <a:spAutoFit/>
          </a:bodyPr>
          <a:lstStyle/>
          <a:p>
            <a:r>
              <a:rPr lang="en-US" sz="2400" dirty="0"/>
              <a:t>“Simple does not mean little. Writing in Simple English means that simple words are used. It does not mean readers want simple information. Articles do not have to be short to be simple; expand articles, include a lot of information, but use basic vocabulary.”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4" name="Picture 3"/>
          <p:cNvPicPr>
            <a:picLocks noChangeAspect="1"/>
          </p:cNvPicPr>
          <p:nvPr/>
        </p:nvPicPr>
        <p:blipFill>
          <a:blip r:embed="rId2"/>
          <a:stretch>
            <a:fillRect/>
          </a:stretch>
        </p:blipFill>
        <p:spPr>
          <a:xfrm>
            <a:off x="1447800" y="1524000"/>
            <a:ext cx="1930400" cy="2019300"/>
          </a:xfrm>
          <a:prstGeom prst="rect">
            <a:avLst/>
          </a:prstGeom>
        </p:spPr>
      </p:pic>
      <p:pic>
        <p:nvPicPr>
          <p:cNvPr id="5" name="Picture 4"/>
          <p:cNvPicPr>
            <a:picLocks noChangeAspect="1"/>
          </p:cNvPicPr>
          <p:nvPr/>
        </p:nvPicPr>
        <p:blipFill>
          <a:blip r:embed="rId3"/>
          <a:stretch>
            <a:fillRect/>
          </a:stretch>
        </p:blipFill>
        <p:spPr>
          <a:xfrm>
            <a:off x="5410200" y="1562100"/>
            <a:ext cx="1752600" cy="1880273"/>
          </a:xfrm>
          <a:prstGeom prst="rect">
            <a:avLst/>
          </a:prstGeom>
        </p:spPr>
      </p:pic>
      <p:cxnSp>
        <p:nvCxnSpPr>
          <p:cNvPr id="9" name="Straight Connector 8"/>
          <p:cNvCxnSpPr/>
          <p:nvPr/>
        </p:nvCxnSpPr>
        <p:spPr>
          <a:xfrm>
            <a:off x="510988" y="4570412"/>
            <a:ext cx="8153400" cy="158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19200" y="5127248"/>
            <a:ext cx="2590800" cy="338554"/>
          </a:xfrm>
          <a:prstGeom prst="rect">
            <a:avLst/>
          </a:prstGeom>
        </p:spPr>
        <p:txBody>
          <a:bodyPr wrap="square">
            <a:spAutoFit/>
          </a:bodyPr>
          <a:lstStyle/>
          <a:p>
            <a:r>
              <a:rPr lang="en-US" sz="800" dirty="0">
                <a:solidFill>
                  <a:srgbClr val="000090"/>
                </a:solidFill>
              </a:rPr>
              <a:t>Alfonso Perez Munoz, usually referred to as Alfonso, is a former Spanish footballer, in the striker position.</a:t>
            </a:r>
          </a:p>
        </p:txBody>
      </p:sp>
      <p:sp>
        <p:nvSpPr>
          <p:cNvPr id="11" name="Rectangle 10"/>
          <p:cNvSpPr/>
          <p:nvPr/>
        </p:nvSpPr>
        <p:spPr>
          <a:xfrm>
            <a:off x="5105400" y="5127248"/>
            <a:ext cx="2209800" cy="215444"/>
          </a:xfrm>
          <a:prstGeom prst="rect">
            <a:avLst/>
          </a:prstGeom>
        </p:spPr>
        <p:txBody>
          <a:bodyPr wrap="square">
            <a:spAutoFit/>
          </a:bodyPr>
          <a:lstStyle/>
          <a:p>
            <a:r>
              <a:rPr lang="en-US" sz="800" dirty="0">
                <a:solidFill>
                  <a:srgbClr val="FF6600"/>
                </a:solidFill>
              </a:rPr>
              <a:t>Alfonso Perez is a former Spanish football player.</a:t>
            </a:r>
          </a:p>
        </p:txBody>
      </p:sp>
      <p:sp>
        <p:nvSpPr>
          <p:cNvPr id="12" name="Rectangle 11"/>
          <p:cNvSpPr/>
          <p:nvPr/>
        </p:nvSpPr>
        <p:spPr>
          <a:xfrm>
            <a:off x="1219200" y="5676781"/>
            <a:ext cx="2667000" cy="461665"/>
          </a:xfrm>
          <a:prstGeom prst="rect">
            <a:avLst/>
          </a:prstGeom>
        </p:spPr>
        <p:txBody>
          <a:bodyPr wrap="square">
            <a:spAutoFit/>
          </a:bodyPr>
          <a:lstStyle/>
          <a:p>
            <a:r>
              <a:rPr lang="en-US" sz="800" dirty="0">
                <a:solidFill>
                  <a:srgbClr val="000090"/>
                </a:solidFill>
              </a:rPr>
              <a:t>The reverse process, producing electrical energy from mechanical, energy, is accomplished by a generator or dynamo.</a:t>
            </a:r>
          </a:p>
        </p:txBody>
      </p:sp>
      <p:sp>
        <p:nvSpPr>
          <p:cNvPr id="13" name="Rectangle 12"/>
          <p:cNvSpPr/>
          <p:nvPr/>
        </p:nvSpPr>
        <p:spPr>
          <a:xfrm>
            <a:off x="5105400" y="5626894"/>
            <a:ext cx="2438400" cy="338554"/>
          </a:xfrm>
          <a:prstGeom prst="rect">
            <a:avLst/>
          </a:prstGeom>
        </p:spPr>
        <p:txBody>
          <a:bodyPr wrap="square">
            <a:spAutoFit/>
          </a:bodyPr>
          <a:lstStyle/>
          <a:p>
            <a:r>
              <a:rPr lang="en-US" sz="800" dirty="0">
                <a:solidFill>
                  <a:srgbClr val="FF6600"/>
                </a:solidFill>
              </a:rPr>
              <a:t>A dynamo or an electric generator does the reverse: it changes mechanical movement into electric energy.</a:t>
            </a:r>
          </a:p>
        </p:txBody>
      </p:sp>
      <p:sp>
        <p:nvSpPr>
          <p:cNvPr id="14" name="Rectangle 13"/>
          <p:cNvSpPr/>
          <p:nvPr/>
        </p:nvSpPr>
        <p:spPr>
          <a:xfrm>
            <a:off x="5105400" y="6346448"/>
            <a:ext cx="2438400" cy="215444"/>
          </a:xfrm>
          <a:prstGeom prst="rect">
            <a:avLst/>
          </a:prstGeom>
        </p:spPr>
        <p:txBody>
          <a:bodyPr wrap="square">
            <a:spAutoFit/>
          </a:bodyPr>
          <a:lstStyle/>
          <a:p>
            <a:r>
              <a:rPr lang="en-US" sz="800" dirty="0">
                <a:solidFill>
                  <a:srgbClr val="FF6600"/>
                </a:solidFill>
              </a:rPr>
              <a:t>I do not like green eggs and ham.</a:t>
            </a:r>
          </a:p>
        </p:txBody>
      </p:sp>
      <p:sp>
        <p:nvSpPr>
          <p:cNvPr id="15" name="Rectangle 14"/>
          <p:cNvSpPr/>
          <p:nvPr/>
        </p:nvSpPr>
        <p:spPr>
          <a:xfrm>
            <a:off x="1219200" y="6367046"/>
            <a:ext cx="2514600" cy="338554"/>
          </a:xfrm>
          <a:prstGeom prst="rect">
            <a:avLst/>
          </a:prstGeom>
        </p:spPr>
        <p:txBody>
          <a:bodyPr wrap="square">
            <a:spAutoFit/>
          </a:bodyPr>
          <a:lstStyle/>
          <a:p>
            <a:r>
              <a:rPr lang="en-US" sz="800" dirty="0">
                <a:solidFill>
                  <a:srgbClr val="000090"/>
                </a:solidFill>
              </a:rPr>
              <a:t>I find forest colored chicken ovum and pork rump to be </a:t>
            </a:r>
            <a:r>
              <a:rPr lang="en-US" sz="800" dirty="0" err="1">
                <a:solidFill>
                  <a:srgbClr val="000090"/>
                </a:solidFill>
              </a:rPr>
              <a:t>dietarily</a:t>
            </a:r>
            <a:r>
              <a:rPr lang="en-US" sz="800" dirty="0">
                <a:solidFill>
                  <a:srgbClr val="000090"/>
                </a:solidFill>
              </a:rPr>
              <a:t> disturbing.</a:t>
            </a:r>
          </a:p>
        </p:txBody>
      </p:sp>
      <p:sp>
        <p:nvSpPr>
          <p:cNvPr id="16" name="TextBox 15"/>
          <p:cNvSpPr txBox="1"/>
          <p:nvPr/>
        </p:nvSpPr>
        <p:spPr>
          <a:xfrm>
            <a:off x="1143000" y="4583668"/>
            <a:ext cx="2057400" cy="369332"/>
          </a:xfrm>
          <a:prstGeom prst="rect">
            <a:avLst/>
          </a:prstGeom>
          <a:noFill/>
        </p:spPr>
        <p:txBody>
          <a:bodyPr wrap="square" rtlCol="0">
            <a:spAutoFit/>
          </a:bodyPr>
          <a:lstStyle/>
          <a:p>
            <a:r>
              <a:rPr lang="en-US" dirty="0" err="1">
                <a:solidFill>
                  <a:srgbClr val="000090"/>
                </a:solidFill>
              </a:rPr>
              <a:t>unsimplified</a:t>
            </a:r>
            <a:endParaRPr lang="en-US" dirty="0">
              <a:solidFill>
                <a:srgbClr val="000090"/>
              </a:solidFill>
            </a:endParaRPr>
          </a:p>
        </p:txBody>
      </p:sp>
      <p:sp>
        <p:nvSpPr>
          <p:cNvPr id="17" name="TextBox 16"/>
          <p:cNvSpPr txBox="1"/>
          <p:nvPr/>
        </p:nvSpPr>
        <p:spPr>
          <a:xfrm>
            <a:off x="5105400" y="4583668"/>
            <a:ext cx="1752600" cy="369332"/>
          </a:xfrm>
          <a:prstGeom prst="rect">
            <a:avLst/>
          </a:prstGeom>
          <a:noFill/>
        </p:spPr>
        <p:txBody>
          <a:bodyPr wrap="square" rtlCol="0">
            <a:spAutoFit/>
          </a:bodyPr>
          <a:lstStyle/>
          <a:p>
            <a:r>
              <a:rPr lang="en-US" dirty="0">
                <a:solidFill>
                  <a:srgbClr val="FF6600"/>
                </a:solidFill>
              </a:rPr>
              <a:t>simplified</a:t>
            </a:r>
          </a:p>
        </p:txBody>
      </p:sp>
      <p:sp>
        <p:nvSpPr>
          <p:cNvPr id="3" name="TextBox 2"/>
          <p:cNvSpPr txBox="1"/>
          <p:nvPr/>
        </p:nvSpPr>
        <p:spPr>
          <a:xfrm>
            <a:off x="1574800" y="3390900"/>
            <a:ext cx="1930400" cy="381000"/>
          </a:xfrm>
          <a:prstGeom prst="rect">
            <a:avLst/>
          </a:prstGeom>
          <a:noFill/>
        </p:spPr>
        <p:txBody>
          <a:bodyPr wrap="square" rtlCol="0">
            <a:spAutoFit/>
          </a:bodyPr>
          <a:lstStyle/>
          <a:p>
            <a:r>
              <a:rPr lang="en-US" dirty="0">
                <a:solidFill>
                  <a:srgbClr val="0000FF"/>
                </a:solidFill>
              </a:rPr>
              <a:t>4.4M articles</a:t>
            </a:r>
          </a:p>
        </p:txBody>
      </p:sp>
      <p:sp>
        <p:nvSpPr>
          <p:cNvPr id="18" name="TextBox 17"/>
          <p:cNvSpPr txBox="1"/>
          <p:nvPr/>
        </p:nvSpPr>
        <p:spPr>
          <a:xfrm>
            <a:off x="5689600" y="3390900"/>
            <a:ext cx="1930400" cy="381000"/>
          </a:xfrm>
          <a:prstGeom prst="rect">
            <a:avLst/>
          </a:prstGeom>
          <a:noFill/>
        </p:spPr>
        <p:txBody>
          <a:bodyPr wrap="square" rtlCol="0">
            <a:spAutoFit/>
          </a:bodyPr>
          <a:lstStyle/>
          <a:p>
            <a:r>
              <a:rPr lang="en-US" dirty="0">
                <a:solidFill>
                  <a:srgbClr val="0000FF"/>
                </a:solidFill>
              </a:rPr>
              <a:t>97K articles</a:t>
            </a:r>
          </a:p>
        </p:txBody>
      </p:sp>
      <p:sp>
        <p:nvSpPr>
          <p:cNvPr id="7" name="Down Arrow 6"/>
          <p:cNvSpPr/>
          <p:nvPr/>
        </p:nvSpPr>
        <p:spPr>
          <a:xfrm>
            <a:off x="3810000" y="3962400"/>
            <a:ext cx="914400" cy="4572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a:t>From aligned documents to </a:t>
            </a:r>
            <a:br>
              <a:rPr lang="en-US" dirty="0"/>
            </a:br>
            <a:r>
              <a:rPr lang="en-US" dirty="0"/>
              <a:t>aligned sentences</a:t>
            </a:r>
          </a:p>
        </p:txBody>
      </p:sp>
      <p:pic>
        <p:nvPicPr>
          <p:cNvPr id="6" name="Picture 5"/>
          <p:cNvPicPr>
            <a:picLocks noChangeAspect="1"/>
          </p:cNvPicPr>
          <p:nvPr/>
        </p:nvPicPr>
        <p:blipFill>
          <a:blip r:embed="rId2"/>
          <a:stretch>
            <a:fillRect/>
          </a:stretch>
        </p:blipFill>
        <p:spPr>
          <a:xfrm>
            <a:off x="0" y="4953000"/>
            <a:ext cx="9144000" cy="1430278"/>
          </a:xfrm>
          <a:prstGeom prst="rect">
            <a:avLst/>
          </a:prstGeom>
        </p:spPr>
      </p:pic>
      <p:pic>
        <p:nvPicPr>
          <p:cNvPr id="7" name="Picture 6"/>
          <p:cNvPicPr>
            <a:picLocks noChangeAspect="1"/>
          </p:cNvPicPr>
          <p:nvPr/>
        </p:nvPicPr>
        <p:blipFill>
          <a:blip r:embed="rId3"/>
          <a:stretch>
            <a:fillRect/>
          </a:stretch>
        </p:blipFill>
        <p:spPr>
          <a:xfrm>
            <a:off x="37251" y="1755753"/>
            <a:ext cx="9144000" cy="2282847"/>
          </a:xfrm>
          <a:prstGeom prst="rect">
            <a:avLst/>
          </a:prstGeom>
        </p:spPr>
      </p:pic>
      <p:cxnSp>
        <p:nvCxnSpPr>
          <p:cNvPr id="4" name="Straight Connector 3"/>
          <p:cNvCxnSpPr/>
          <p:nvPr/>
        </p:nvCxnSpPr>
        <p:spPr>
          <a:xfrm>
            <a:off x="381000" y="4495800"/>
            <a:ext cx="8077200" cy="0"/>
          </a:xfrm>
          <a:prstGeom prst="line">
            <a:avLst/>
          </a:prstGeom>
          <a:ln w="57150" cmpd="sng">
            <a:solidFill>
              <a:srgbClr val="94B6D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9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Alfonso Perez Munoz, usually referred to as Alfonso, is a former Spanish footballer, in the striker position.</a:t>
            </a:r>
          </a:p>
        </p:txBody>
      </p:sp>
      <p:sp>
        <p:nvSpPr>
          <p:cNvPr id="5" name="Rectangle 4"/>
          <p:cNvSpPr/>
          <p:nvPr/>
        </p:nvSpPr>
        <p:spPr>
          <a:xfrm>
            <a:off x="152400" y="4114800"/>
            <a:ext cx="8382000" cy="523220"/>
          </a:xfrm>
          <a:prstGeom prst="rect">
            <a:avLst/>
          </a:prstGeom>
        </p:spPr>
        <p:txBody>
          <a:bodyPr wrap="square">
            <a:spAutoFit/>
          </a:bodyPr>
          <a:lstStyle/>
          <a:p>
            <a:r>
              <a:rPr lang="en-US" sz="2800" dirty="0">
                <a:solidFill>
                  <a:srgbClr val="FF6600"/>
                </a:solidFill>
              </a:rPr>
              <a:t>Alfonso Perez is a former Spanish football player.</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43000" y="5410521"/>
            <a:ext cx="6910616" cy="523220"/>
          </a:xfrm>
          <a:prstGeom prst="rect">
            <a:avLst/>
          </a:prstGeom>
          <a:noFill/>
        </p:spPr>
        <p:txBody>
          <a:bodyPr wrap="none" rtlCol="0">
            <a:spAutoFit/>
          </a:bodyPr>
          <a:lstStyle/>
          <a:p>
            <a:r>
              <a:rPr lang="en-US" sz="2800" dirty="0">
                <a:solidFill>
                  <a:srgbClr val="FF0000"/>
                </a:solidFill>
              </a:rPr>
              <a:t>What types of transformations are happening?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953000"/>
            <a:ext cx="9144000" cy="1430278"/>
          </a:xfrm>
          <a:prstGeom prst="rect">
            <a:avLst/>
          </a:prstGeom>
        </p:spPr>
      </p:pic>
      <p:pic>
        <p:nvPicPr>
          <p:cNvPr id="7" name="Picture 6"/>
          <p:cNvPicPr>
            <a:picLocks noChangeAspect="1"/>
          </p:cNvPicPr>
          <p:nvPr/>
        </p:nvPicPr>
        <p:blipFill>
          <a:blip r:embed="rId3"/>
          <a:stretch>
            <a:fillRect/>
          </a:stretch>
        </p:blipFill>
        <p:spPr>
          <a:xfrm>
            <a:off x="37251" y="1755753"/>
            <a:ext cx="9144000" cy="2282847"/>
          </a:xfrm>
          <a:prstGeom prst="rect">
            <a:avLst/>
          </a:prstGeom>
        </p:spPr>
      </p:pic>
      <p:sp>
        <p:nvSpPr>
          <p:cNvPr id="8" name="Rectangle 7"/>
          <p:cNvSpPr/>
          <p:nvPr/>
        </p:nvSpPr>
        <p:spPr>
          <a:xfrm>
            <a:off x="0" y="1755753"/>
            <a:ext cx="4343400" cy="301647"/>
          </a:xfrm>
          <a:prstGeom prst="rect">
            <a:avLst/>
          </a:prstGeom>
          <a:solidFill>
            <a:srgbClr val="FFFF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 y="5029200"/>
            <a:ext cx="4114800" cy="301647"/>
          </a:xfrm>
          <a:prstGeom prst="rect">
            <a:avLst/>
          </a:prstGeom>
          <a:solidFill>
            <a:srgbClr val="FFFF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00" y="2667000"/>
            <a:ext cx="4800600" cy="533400"/>
          </a:xfrm>
          <a:prstGeom prst="rect">
            <a:avLst/>
          </a:prstGeom>
          <a:solidFill>
            <a:srgbClr val="FF66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1" name="Rectangle 10"/>
          <p:cNvSpPr/>
          <p:nvPr/>
        </p:nvSpPr>
        <p:spPr>
          <a:xfrm>
            <a:off x="4267200" y="5032353"/>
            <a:ext cx="4648200" cy="301647"/>
          </a:xfrm>
          <a:prstGeom prst="rect">
            <a:avLst/>
          </a:prstGeom>
          <a:solidFill>
            <a:srgbClr val="FF66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906" y="3337528"/>
            <a:ext cx="9067093" cy="701072"/>
          </a:xfrm>
          <a:prstGeom prst="rect">
            <a:avLst/>
          </a:prstGeom>
          <a:solidFill>
            <a:srgbClr val="3366FF">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3" name="Rectangle 12"/>
          <p:cNvSpPr/>
          <p:nvPr/>
        </p:nvSpPr>
        <p:spPr>
          <a:xfrm>
            <a:off x="114158" y="5308721"/>
            <a:ext cx="9067093" cy="701072"/>
          </a:xfrm>
          <a:prstGeom prst="rect">
            <a:avLst/>
          </a:prstGeom>
          <a:solidFill>
            <a:srgbClr val="3366FF">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5" name="Title 1"/>
          <p:cNvSpPr>
            <a:spLocks noGrp="1"/>
          </p:cNvSpPr>
          <p:nvPr>
            <p:ph type="title"/>
          </p:nvPr>
        </p:nvSpPr>
        <p:spPr>
          <a:xfrm>
            <a:off x="612648" y="152400"/>
            <a:ext cx="8153400" cy="990600"/>
          </a:xfrm>
        </p:spPr>
        <p:txBody>
          <a:bodyPr>
            <a:normAutofit fontScale="90000"/>
          </a:bodyPr>
          <a:lstStyle/>
          <a:p>
            <a:r>
              <a:rPr lang="en-US" dirty="0"/>
              <a:t>From aligned documents to </a:t>
            </a:r>
            <a:br>
              <a:rPr lang="en-US" dirty="0"/>
            </a:br>
            <a:r>
              <a:rPr lang="en-US" dirty="0"/>
              <a:t>aligned sentences</a:t>
            </a:r>
          </a:p>
        </p:txBody>
      </p:sp>
      <p:cxnSp>
        <p:nvCxnSpPr>
          <p:cNvPr id="16" name="Straight Connector 15"/>
          <p:cNvCxnSpPr/>
          <p:nvPr/>
        </p:nvCxnSpPr>
        <p:spPr>
          <a:xfrm>
            <a:off x="381000" y="4495800"/>
            <a:ext cx="8077200" cy="0"/>
          </a:xfrm>
          <a:prstGeom prst="line">
            <a:avLst/>
          </a:prstGeom>
          <a:ln w="57150" cmpd="sng">
            <a:solidFill>
              <a:srgbClr val="94B6D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51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4" name="Picture 3"/>
          <p:cNvPicPr>
            <a:picLocks noChangeAspect="1"/>
          </p:cNvPicPr>
          <p:nvPr/>
        </p:nvPicPr>
        <p:blipFill>
          <a:blip r:embed="rId2"/>
          <a:stretch>
            <a:fillRect/>
          </a:stretch>
        </p:blipFill>
        <p:spPr>
          <a:xfrm>
            <a:off x="1447800" y="1524000"/>
            <a:ext cx="1930400" cy="2019300"/>
          </a:xfrm>
          <a:prstGeom prst="rect">
            <a:avLst/>
          </a:prstGeom>
        </p:spPr>
      </p:pic>
      <p:pic>
        <p:nvPicPr>
          <p:cNvPr id="5" name="Picture 4"/>
          <p:cNvPicPr>
            <a:picLocks noChangeAspect="1"/>
          </p:cNvPicPr>
          <p:nvPr/>
        </p:nvPicPr>
        <p:blipFill>
          <a:blip r:embed="rId3"/>
          <a:stretch>
            <a:fillRect/>
          </a:stretch>
        </p:blipFill>
        <p:spPr>
          <a:xfrm>
            <a:off x="5410200" y="1562100"/>
            <a:ext cx="1752600" cy="1880273"/>
          </a:xfrm>
          <a:prstGeom prst="rect">
            <a:avLst/>
          </a:prstGeom>
        </p:spPr>
      </p:pic>
      <p:cxnSp>
        <p:nvCxnSpPr>
          <p:cNvPr id="9" name="Straight Connector 8"/>
          <p:cNvCxnSpPr/>
          <p:nvPr/>
        </p:nvCxnSpPr>
        <p:spPr>
          <a:xfrm>
            <a:off x="510988" y="4267200"/>
            <a:ext cx="8153400" cy="158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85800" y="5127248"/>
            <a:ext cx="2590800" cy="338554"/>
          </a:xfrm>
          <a:prstGeom prst="rect">
            <a:avLst/>
          </a:prstGeom>
        </p:spPr>
        <p:txBody>
          <a:bodyPr wrap="square">
            <a:spAutoFit/>
          </a:bodyPr>
          <a:lstStyle/>
          <a:p>
            <a:r>
              <a:rPr lang="en-US" sz="800" dirty="0">
                <a:solidFill>
                  <a:srgbClr val="000090"/>
                </a:solidFill>
              </a:rPr>
              <a:t>Alfonso Perez Munoz, usually referred to as Alfonso, is a former Spanish footballer, in the striker position.</a:t>
            </a:r>
          </a:p>
        </p:txBody>
      </p:sp>
      <p:sp>
        <p:nvSpPr>
          <p:cNvPr id="11" name="Rectangle 10"/>
          <p:cNvSpPr/>
          <p:nvPr/>
        </p:nvSpPr>
        <p:spPr>
          <a:xfrm>
            <a:off x="5791200" y="5127248"/>
            <a:ext cx="2209800" cy="215444"/>
          </a:xfrm>
          <a:prstGeom prst="rect">
            <a:avLst/>
          </a:prstGeom>
        </p:spPr>
        <p:txBody>
          <a:bodyPr wrap="square">
            <a:spAutoFit/>
          </a:bodyPr>
          <a:lstStyle/>
          <a:p>
            <a:r>
              <a:rPr lang="en-US" sz="800" dirty="0">
                <a:solidFill>
                  <a:srgbClr val="FF6600"/>
                </a:solidFill>
              </a:rPr>
              <a:t>Alfonso Perez is a former Spanish football player.</a:t>
            </a:r>
          </a:p>
        </p:txBody>
      </p:sp>
      <p:sp>
        <p:nvSpPr>
          <p:cNvPr id="12" name="Rectangle 11"/>
          <p:cNvSpPr/>
          <p:nvPr/>
        </p:nvSpPr>
        <p:spPr>
          <a:xfrm>
            <a:off x="685800" y="5676781"/>
            <a:ext cx="2667000" cy="461665"/>
          </a:xfrm>
          <a:prstGeom prst="rect">
            <a:avLst/>
          </a:prstGeom>
        </p:spPr>
        <p:txBody>
          <a:bodyPr wrap="square">
            <a:spAutoFit/>
          </a:bodyPr>
          <a:lstStyle/>
          <a:p>
            <a:r>
              <a:rPr lang="en-US" sz="800" dirty="0">
                <a:solidFill>
                  <a:srgbClr val="000090"/>
                </a:solidFill>
              </a:rPr>
              <a:t>The reverse process, producing electrical energy from mechanical, energy, is accomplished by a generator or dynamo.</a:t>
            </a:r>
          </a:p>
        </p:txBody>
      </p:sp>
      <p:sp>
        <p:nvSpPr>
          <p:cNvPr id="13" name="Rectangle 12"/>
          <p:cNvSpPr/>
          <p:nvPr/>
        </p:nvSpPr>
        <p:spPr>
          <a:xfrm>
            <a:off x="5791200" y="5626894"/>
            <a:ext cx="2438400" cy="338554"/>
          </a:xfrm>
          <a:prstGeom prst="rect">
            <a:avLst/>
          </a:prstGeom>
        </p:spPr>
        <p:txBody>
          <a:bodyPr wrap="square">
            <a:spAutoFit/>
          </a:bodyPr>
          <a:lstStyle/>
          <a:p>
            <a:r>
              <a:rPr lang="en-US" sz="800" dirty="0">
                <a:solidFill>
                  <a:srgbClr val="FF6600"/>
                </a:solidFill>
              </a:rPr>
              <a:t>A dynamo or an electric generator does the reverse: it changes mechanical movement into electric energy.</a:t>
            </a:r>
          </a:p>
        </p:txBody>
      </p:sp>
      <p:sp>
        <p:nvSpPr>
          <p:cNvPr id="14" name="Rectangle 13"/>
          <p:cNvSpPr/>
          <p:nvPr/>
        </p:nvSpPr>
        <p:spPr>
          <a:xfrm>
            <a:off x="5791200" y="6346448"/>
            <a:ext cx="2438400" cy="215444"/>
          </a:xfrm>
          <a:prstGeom prst="rect">
            <a:avLst/>
          </a:prstGeom>
        </p:spPr>
        <p:txBody>
          <a:bodyPr wrap="square">
            <a:spAutoFit/>
          </a:bodyPr>
          <a:lstStyle/>
          <a:p>
            <a:r>
              <a:rPr lang="en-US" sz="800" dirty="0">
                <a:solidFill>
                  <a:srgbClr val="FF6600"/>
                </a:solidFill>
              </a:rPr>
              <a:t>I do not like green eggs and ham.</a:t>
            </a:r>
          </a:p>
        </p:txBody>
      </p:sp>
      <p:sp>
        <p:nvSpPr>
          <p:cNvPr id="15" name="Rectangle 14"/>
          <p:cNvSpPr/>
          <p:nvPr/>
        </p:nvSpPr>
        <p:spPr>
          <a:xfrm>
            <a:off x="685800" y="6367046"/>
            <a:ext cx="2514600" cy="338554"/>
          </a:xfrm>
          <a:prstGeom prst="rect">
            <a:avLst/>
          </a:prstGeom>
        </p:spPr>
        <p:txBody>
          <a:bodyPr wrap="square">
            <a:spAutoFit/>
          </a:bodyPr>
          <a:lstStyle/>
          <a:p>
            <a:r>
              <a:rPr lang="en-US" sz="800" dirty="0">
                <a:solidFill>
                  <a:srgbClr val="000090"/>
                </a:solidFill>
              </a:rPr>
              <a:t>I find forest colored chicken ovum and pork rump to be </a:t>
            </a:r>
            <a:r>
              <a:rPr lang="en-US" sz="800" dirty="0" err="1">
                <a:solidFill>
                  <a:srgbClr val="000090"/>
                </a:solidFill>
              </a:rPr>
              <a:t>dietarily</a:t>
            </a:r>
            <a:r>
              <a:rPr lang="en-US" sz="800" dirty="0">
                <a:solidFill>
                  <a:srgbClr val="000090"/>
                </a:solidFill>
              </a:rPr>
              <a:t> disturbing.</a:t>
            </a:r>
          </a:p>
        </p:txBody>
      </p:sp>
      <p:sp>
        <p:nvSpPr>
          <p:cNvPr id="16" name="TextBox 15"/>
          <p:cNvSpPr txBox="1"/>
          <p:nvPr/>
        </p:nvSpPr>
        <p:spPr>
          <a:xfrm>
            <a:off x="609600" y="4583668"/>
            <a:ext cx="2057400" cy="369332"/>
          </a:xfrm>
          <a:prstGeom prst="rect">
            <a:avLst/>
          </a:prstGeom>
          <a:noFill/>
        </p:spPr>
        <p:txBody>
          <a:bodyPr wrap="square" rtlCol="0">
            <a:spAutoFit/>
          </a:bodyPr>
          <a:lstStyle/>
          <a:p>
            <a:r>
              <a:rPr lang="en-US" dirty="0" err="1">
                <a:solidFill>
                  <a:srgbClr val="000090"/>
                </a:solidFill>
              </a:rPr>
              <a:t>unsimplified</a:t>
            </a:r>
            <a:endParaRPr lang="en-US" dirty="0">
              <a:solidFill>
                <a:srgbClr val="000090"/>
              </a:solidFill>
            </a:endParaRPr>
          </a:p>
        </p:txBody>
      </p:sp>
      <p:sp>
        <p:nvSpPr>
          <p:cNvPr id="17" name="TextBox 16"/>
          <p:cNvSpPr txBox="1"/>
          <p:nvPr/>
        </p:nvSpPr>
        <p:spPr>
          <a:xfrm>
            <a:off x="5791200" y="4583668"/>
            <a:ext cx="1752600" cy="369332"/>
          </a:xfrm>
          <a:prstGeom prst="rect">
            <a:avLst/>
          </a:prstGeom>
          <a:noFill/>
        </p:spPr>
        <p:txBody>
          <a:bodyPr wrap="square" rtlCol="0">
            <a:spAutoFit/>
          </a:bodyPr>
          <a:lstStyle/>
          <a:p>
            <a:r>
              <a:rPr lang="en-US" dirty="0">
                <a:solidFill>
                  <a:srgbClr val="FF6600"/>
                </a:solidFill>
              </a:rPr>
              <a:t>simplified</a:t>
            </a:r>
          </a:p>
        </p:txBody>
      </p:sp>
      <p:sp>
        <p:nvSpPr>
          <p:cNvPr id="3" name="TextBox 2"/>
          <p:cNvSpPr txBox="1"/>
          <p:nvPr/>
        </p:nvSpPr>
        <p:spPr>
          <a:xfrm>
            <a:off x="1574800" y="3390900"/>
            <a:ext cx="1930400" cy="381000"/>
          </a:xfrm>
          <a:prstGeom prst="rect">
            <a:avLst/>
          </a:prstGeom>
          <a:noFill/>
        </p:spPr>
        <p:txBody>
          <a:bodyPr wrap="square" rtlCol="0">
            <a:spAutoFit/>
          </a:bodyPr>
          <a:lstStyle/>
          <a:p>
            <a:r>
              <a:rPr lang="en-US" dirty="0">
                <a:solidFill>
                  <a:srgbClr val="0000FF"/>
                </a:solidFill>
              </a:rPr>
              <a:t>4.4M articles</a:t>
            </a:r>
          </a:p>
        </p:txBody>
      </p:sp>
      <p:sp>
        <p:nvSpPr>
          <p:cNvPr id="18" name="TextBox 17"/>
          <p:cNvSpPr txBox="1"/>
          <p:nvPr/>
        </p:nvSpPr>
        <p:spPr>
          <a:xfrm>
            <a:off x="5689600" y="3390900"/>
            <a:ext cx="1930400" cy="381000"/>
          </a:xfrm>
          <a:prstGeom prst="rect">
            <a:avLst/>
          </a:prstGeom>
          <a:noFill/>
        </p:spPr>
        <p:txBody>
          <a:bodyPr wrap="square" rtlCol="0">
            <a:spAutoFit/>
          </a:bodyPr>
          <a:lstStyle/>
          <a:p>
            <a:r>
              <a:rPr lang="en-US" dirty="0">
                <a:solidFill>
                  <a:srgbClr val="0000FF"/>
                </a:solidFill>
              </a:rPr>
              <a:t>97K articles</a:t>
            </a:r>
          </a:p>
        </p:txBody>
      </p:sp>
      <p:sp>
        <p:nvSpPr>
          <p:cNvPr id="7" name="Down Arrow 6"/>
          <p:cNvSpPr/>
          <p:nvPr/>
        </p:nvSpPr>
        <p:spPr>
          <a:xfrm>
            <a:off x="3886200" y="3733800"/>
            <a:ext cx="914400" cy="4572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425952" y="4953000"/>
            <a:ext cx="2060448" cy="830997"/>
          </a:xfrm>
          <a:prstGeom prst="rect">
            <a:avLst/>
          </a:prstGeom>
          <a:noFill/>
          <a:ln w="38100" cmpd="sng">
            <a:solidFill>
              <a:srgbClr val="FF6600"/>
            </a:solidFill>
          </a:ln>
        </p:spPr>
        <p:txBody>
          <a:bodyPr wrap="square" rtlCol="0">
            <a:spAutoFit/>
          </a:bodyPr>
          <a:lstStyle/>
          <a:p>
            <a:r>
              <a:rPr lang="en-US" sz="2400" b="1" dirty="0">
                <a:solidFill>
                  <a:srgbClr val="0000FF"/>
                </a:solidFill>
              </a:rPr>
              <a:t>167K aligned sentence pairs</a:t>
            </a:r>
          </a:p>
        </p:txBody>
      </p:sp>
    </p:spTree>
    <p:extLst>
      <p:ext uri="{BB962C8B-B14F-4D97-AF65-F5344CB8AC3E}">
        <p14:creationId xmlns:p14="http://schemas.microsoft.com/office/powerpoint/2010/main" val="2810239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Simplification approaches</a:t>
            </a:r>
          </a:p>
        </p:txBody>
      </p:sp>
      <p:pic>
        <p:nvPicPr>
          <p:cNvPr id="4" name="Picture 3"/>
          <p:cNvPicPr>
            <a:picLocks noChangeAspect="1"/>
          </p:cNvPicPr>
          <p:nvPr/>
        </p:nvPicPr>
        <p:blipFill>
          <a:blip r:embed="rId2"/>
          <a:stretch>
            <a:fillRect/>
          </a:stretch>
        </p:blipFill>
        <p:spPr>
          <a:xfrm>
            <a:off x="214630" y="2273300"/>
            <a:ext cx="5119370" cy="3530600"/>
          </a:xfrm>
          <a:prstGeom prst="rect">
            <a:avLst/>
          </a:prstGeom>
        </p:spPr>
      </p:pic>
      <p:pic>
        <p:nvPicPr>
          <p:cNvPr id="5" name="Picture 4"/>
          <p:cNvPicPr>
            <a:picLocks noChangeAspect="1"/>
          </p:cNvPicPr>
          <p:nvPr/>
        </p:nvPicPr>
        <p:blipFill>
          <a:blip r:embed="rId3"/>
          <a:stretch>
            <a:fillRect/>
          </a:stretch>
        </p:blipFill>
        <p:spPr>
          <a:xfrm>
            <a:off x="7330948" y="3200400"/>
            <a:ext cx="1435100" cy="1473200"/>
          </a:xfrm>
          <a:prstGeom prst="rect">
            <a:avLst/>
          </a:prstGeom>
        </p:spPr>
      </p:pic>
      <p:sp>
        <p:nvSpPr>
          <p:cNvPr id="6" name="Right Arrow 5"/>
          <p:cNvSpPr/>
          <p:nvPr/>
        </p:nvSpPr>
        <p:spPr>
          <a:xfrm>
            <a:off x="5791200" y="3429000"/>
            <a:ext cx="1066800" cy="990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Phrase-based sentence simplification</a:t>
            </a:r>
            <a:endParaRPr lang="en-US" dirty="0"/>
          </a:p>
        </p:txBody>
      </p:sp>
      <p:sp>
        <p:nvSpPr>
          <p:cNvPr id="20" name="TextBox 19"/>
          <p:cNvSpPr txBox="1"/>
          <p:nvPr/>
        </p:nvSpPr>
        <p:spPr>
          <a:xfrm>
            <a:off x="990600" y="2743200"/>
            <a:ext cx="6858000" cy="523220"/>
          </a:xfrm>
          <a:prstGeom prst="rect">
            <a:avLst/>
          </a:prstGeom>
          <a:noFill/>
        </p:spPr>
        <p:txBody>
          <a:bodyPr wrap="square" rtlCol="0">
            <a:spAutoFit/>
          </a:bodyPr>
          <a:lstStyle/>
          <a:p>
            <a:r>
              <a:rPr lang="en-US" sz="2800" dirty="0">
                <a:solidFill>
                  <a:srgbClr val="000090"/>
                </a:solidFill>
              </a:rPr>
              <a:t>I disdain green ham with green eggs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Phrase-based sentence simplification</a:t>
            </a:r>
            <a:endParaRPr lang="en-US" dirty="0"/>
          </a:p>
        </p:txBody>
      </p:sp>
      <p:sp>
        <p:nvSpPr>
          <p:cNvPr id="7" name="Content Placeholder 6"/>
          <p:cNvSpPr>
            <a:spLocks noGrp="1"/>
          </p:cNvSpPr>
          <p:nvPr>
            <p:ph sz="quarter" idx="1"/>
          </p:nvPr>
        </p:nvSpPr>
        <p:spPr>
          <a:xfrm>
            <a:off x="612648" y="5410200"/>
            <a:ext cx="8153400" cy="1371600"/>
          </a:xfrm>
        </p:spPr>
        <p:txBody>
          <a:bodyPr>
            <a:noAutofit/>
          </a:bodyPr>
          <a:lstStyle/>
          <a:p>
            <a:pPr marL="0" indent="0">
              <a:buNone/>
            </a:pPr>
            <a:r>
              <a:rPr lang="en-US" sz="2400" dirty="0" err="1"/>
              <a:t>Unsimplified</a:t>
            </a:r>
            <a:r>
              <a:rPr lang="en-US" sz="2400" dirty="0"/>
              <a:t> sentence is probabilistically broken into phrases</a:t>
            </a:r>
          </a:p>
          <a:p>
            <a:pPr lvl="1"/>
            <a:r>
              <a:rPr lang="en-US" sz="2000" dirty="0"/>
              <a:t>“phrase” is a sequence of words</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Phrase-based sentence simplification</a:t>
            </a:r>
            <a:endParaRPr lang="en-US" dirty="0"/>
          </a:p>
        </p:txBody>
      </p:sp>
      <p:sp>
        <p:nvSpPr>
          <p:cNvPr id="7" name="Content Placeholder 6"/>
          <p:cNvSpPr>
            <a:spLocks noGrp="1"/>
          </p:cNvSpPr>
          <p:nvPr>
            <p:ph sz="quarter" idx="1"/>
          </p:nvPr>
        </p:nvSpPr>
        <p:spPr>
          <a:xfrm>
            <a:off x="612648" y="5410200"/>
            <a:ext cx="8153400" cy="609600"/>
          </a:xfrm>
        </p:spPr>
        <p:txBody>
          <a:bodyPr>
            <a:noAutofit/>
          </a:bodyPr>
          <a:lstStyle/>
          <a:p>
            <a:pPr marL="0" indent="0">
              <a:buNone/>
            </a:pPr>
            <a:r>
              <a:rPr lang="en-US" sz="2400" dirty="0"/>
              <a:t>Each phrase is probabilistically simplified (</a:t>
            </a:r>
            <a:r>
              <a:rPr lang="en-US" sz="2400" dirty="0">
                <a:solidFill>
                  <a:srgbClr val="008000"/>
                </a:solidFill>
              </a:rPr>
              <a:t>translation model</a:t>
            </a:r>
            <a:r>
              <a:rPr lang="en-US" sz="2400" dirty="0"/>
              <a:t>)</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12" name="Rectangle 11"/>
          <p:cNvSpPr/>
          <p:nvPr/>
        </p:nvSpPr>
        <p:spPr>
          <a:xfrm>
            <a:off x="990600" y="3962400"/>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13" name="Rectangle 12"/>
          <p:cNvSpPr/>
          <p:nvPr/>
        </p:nvSpPr>
        <p:spPr>
          <a:xfrm>
            <a:off x="3039229" y="3962399"/>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sp>
        <p:nvSpPr>
          <p:cNvPr id="14" name="Rectangle 13"/>
          <p:cNvSpPr/>
          <p:nvPr/>
        </p:nvSpPr>
        <p:spPr>
          <a:xfrm>
            <a:off x="4277364" y="3962400"/>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5" name="Rectangle 14"/>
          <p:cNvSpPr/>
          <p:nvPr/>
        </p:nvSpPr>
        <p:spPr>
          <a:xfrm>
            <a:off x="5201319" y="3962399"/>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Phrase-based sentence simplification</a:t>
            </a:r>
            <a:endParaRPr lang="en-US" dirty="0"/>
          </a:p>
        </p:txBody>
      </p:sp>
      <p:sp>
        <p:nvSpPr>
          <p:cNvPr id="7" name="Content Placeholder 6"/>
          <p:cNvSpPr>
            <a:spLocks noGrp="1"/>
          </p:cNvSpPr>
          <p:nvPr>
            <p:ph sz="quarter" idx="1"/>
          </p:nvPr>
        </p:nvSpPr>
        <p:spPr>
          <a:xfrm>
            <a:off x="612648" y="5334000"/>
            <a:ext cx="8153400" cy="1371600"/>
          </a:xfrm>
        </p:spPr>
        <p:txBody>
          <a:bodyPr>
            <a:noAutofit/>
          </a:bodyPr>
          <a:lstStyle/>
          <a:p>
            <a:pPr marL="0" indent="0">
              <a:buNone/>
            </a:pPr>
            <a:r>
              <a:rPr lang="en-US" sz="2400" dirty="0"/>
              <a:t>Phrases are probabilistically reordered (</a:t>
            </a:r>
            <a:r>
              <a:rPr lang="en-US" sz="2400" dirty="0">
                <a:solidFill>
                  <a:srgbClr val="0000FF"/>
                </a:solidFill>
              </a:rPr>
              <a:t>language model</a:t>
            </a:r>
            <a:r>
              <a:rPr lang="en-US" sz="2400" dirty="0"/>
              <a:t>)</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12" name="Rectangle 11"/>
          <p:cNvSpPr/>
          <p:nvPr/>
        </p:nvSpPr>
        <p:spPr>
          <a:xfrm>
            <a:off x="990600" y="3962400"/>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13" name="Rectangle 12"/>
          <p:cNvSpPr/>
          <p:nvPr/>
        </p:nvSpPr>
        <p:spPr>
          <a:xfrm>
            <a:off x="5257800" y="3962399"/>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sp>
        <p:nvSpPr>
          <p:cNvPr id="14" name="Rectangle 13"/>
          <p:cNvSpPr/>
          <p:nvPr/>
        </p:nvSpPr>
        <p:spPr>
          <a:xfrm>
            <a:off x="4446295" y="3962400"/>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5" name="Rectangle 14"/>
          <p:cNvSpPr/>
          <p:nvPr/>
        </p:nvSpPr>
        <p:spPr>
          <a:xfrm>
            <a:off x="2743200" y="3962400"/>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cxnSp>
        <p:nvCxnSpPr>
          <p:cNvPr id="16" name="Straight Arrow Connector 15"/>
          <p:cNvCxnSpPr>
            <a:stCxn id="8" idx="2"/>
            <a:endCxn id="12" idx="0"/>
          </p:cNvCxnSpPr>
          <p:nvPr/>
        </p:nvCxnSpPr>
        <p:spPr>
          <a:xfrm rot="16200000" flipH="1">
            <a:off x="1387885" y="3549205"/>
            <a:ext cx="625733" cy="20065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2"/>
            <a:endCxn id="13" idx="0"/>
          </p:cNvCxnSpPr>
          <p:nvPr/>
        </p:nvCxnSpPr>
        <p:spPr>
          <a:xfrm>
            <a:off x="3185585" y="3352800"/>
            <a:ext cx="2419501" cy="60959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14" idx="0"/>
          </p:cNvCxnSpPr>
          <p:nvPr/>
        </p:nvCxnSpPr>
        <p:spPr>
          <a:xfrm>
            <a:off x="4615182" y="3336667"/>
            <a:ext cx="160666" cy="6257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2"/>
            <a:endCxn id="15" idx="0"/>
          </p:cNvCxnSpPr>
          <p:nvPr/>
        </p:nvCxnSpPr>
        <p:spPr>
          <a:xfrm flipH="1">
            <a:off x="3533441" y="3336667"/>
            <a:ext cx="2458119" cy="6257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4" name="Rectangle 3"/>
          <p:cNvSpPr/>
          <p:nvPr/>
        </p:nvSpPr>
        <p:spPr>
          <a:xfrm>
            <a:off x="1066800" y="2807732"/>
            <a:ext cx="2334594" cy="461665"/>
          </a:xfrm>
          <a:prstGeom prst="rect">
            <a:avLst/>
          </a:prstGeom>
          <a:ln>
            <a:noFill/>
          </a:ln>
        </p:spPr>
        <p:txBody>
          <a:bodyPr wrap="none">
            <a:spAutoFit/>
          </a:bodyPr>
          <a:lstStyle/>
          <a:p>
            <a:r>
              <a:rPr lang="en-US" sz="2400" dirty="0">
                <a:solidFill>
                  <a:srgbClr val="000090"/>
                </a:solidFill>
              </a:rPr>
              <a:t>I disdain the food</a:t>
            </a:r>
            <a:endParaRPr lang="en-US" sz="2400" dirty="0"/>
          </a:p>
        </p:txBody>
      </p:sp>
      <p:sp>
        <p:nvSpPr>
          <p:cNvPr id="5" name="Rectangle 4"/>
          <p:cNvSpPr/>
          <p:nvPr/>
        </p:nvSpPr>
        <p:spPr>
          <a:xfrm>
            <a:off x="3611031" y="2814935"/>
            <a:ext cx="1494369" cy="461665"/>
          </a:xfrm>
          <a:prstGeom prst="rect">
            <a:avLst/>
          </a:prstGeom>
          <a:ln>
            <a:noFill/>
          </a:ln>
        </p:spPr>
        <p:txBody>
          <a:bodyPr wrap="none">
            <a:spAutoFit/>
          </a:bodyPr>
          <a:lstStyle/>
          <a:p>
            <a:r>
              <a:rPr lang="en-US" sz="2400" dirty="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noFill/>
          </a:ln>
        </p:spPr>
        <p:txBody>
          <a:bodyPr wrap="none">
            <a:spAutoFit/>
          </a:bodyPr>
          <a:lstStyle/>
          <a:p>
            <a:r>
              <a:rPr lang="en-US" sz="2400" dirty="0">
                <a:solidFill>
                  <a:srgbClr val="000090"/>
                </a:solidFill>
              </a:rPr>
              <a:t>with</a:t>
            </a:r>
            <a:endParaRPr lang="en-US" sz="2400" dirty="0"/>
          </a:p>
        </p:txBody>
      </p:sp>
      <p:sp>
        <p:nvSpPr>
          <p:cNvPr id="7" name="Rectangle 6"/>
          <p:cNvSpPr/>
          <p:nvPr/>
        </p:nvSpPr>
        <p:spPr>
          <a:xfrm>
            <a:off x="6115719" y="2807732"/>
            <a:ext cx="1580481" cy="461665"/>
          </a:xfrm>
          <a:prstGeom prst="rect">
            <a:avLst/>
          </a:prstGeom>
          <a:ln>
            <a:noFill/>
          </a:ln>
        </p:spPr>
        <p:txBody>
          <a:bodyPr wrap="none">
            <a:spAutoFit/>
          </a:bodyPr>
          <a:lstStyle/>
          <a:p>
            <a:r>
              <a:rPr lang="en-US" sz="2400" dirty="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noFill/>
          </a:ln>
        </p:spPr>
        <p:txBody>
          <a:bodyPr wrap="none">
            <a:spAutoFit/>
          </a:bodyPr>
          <a:lstStyle/>
          <a:p>
            <a:r>
              <a:rPr lang="en-US" sz="2400" dirty="0">
                <a:solidFill>
                  <a:srgbClr val="FF6600"/>
                </a:solidFill>
              </a:rPr>
              <a:t>I do not like </a:t>
            </a:r>
          </a:p>
        </p:txBody>
      </p:sp>
      <p:sp>
        <p:nvSpPr>
          <p:cNvPr id="9" name="Rectangle 8"/>
          <p:cNvSpPr/>
          <p:nvPr/>
        </p:nvSpPr>
        <p:spPr>
          <a:xfrm>
            <a:off x="2687757" y="3870067"/>
            <a:ext cx="1580481" cy="461665"/>
          </a:xfrm>
          <a:prstGeom prst="rect">
            <a:avLst/>
          </a:prstGeom>
          <a:ln>
            <a:noFill/>
          </a:ln>
        </p:spPr>
        <p:txBody>
          <a:bodyPr wrap="none">
            <a:spAutoFit/>
          </a:bodyPr>
          <a:lstStyle/>
          <a:p>
            <a:r>
              <a:rPr lang="en-US" sz="2400" dirty="0">
                <a:solidFill>
                  <a:srgbClr val="FF6600"/>
                </a:solidFill>
              </a:rPr>
              <a:t>green eggs</a:t>
            </a:r>
          </a:p>
        </p:txBody>
      </p:sp>
      <p:sp>
        <p:nvSpPr>
          <p:cNvPr id="10" name="Rectangle 9"/>
          <p:cNvSpPr/>
          <p:nvPr/>
        </p:nvSpPr>
        <p:spPr>
          <a:xfrm>
            <a:off x="4440357" y="3870067"/>
            <a:ext cx="659105" cy="461665"/>
          </a:xfrm>
          <a:prstGeom prst="rect">
            <a:avLst/>
          </a:prstGeom>
          <a:ln>
            <a:noFill/>
          </a:ln>
        </p:spPr>
        <p:txBody>
          <a:bodyPr wrap="none">
            <a:spAutoFit/>
          </a:bodyPr>
          <a:lstStyle/>
          <a:p>
            <a:r>
              <a:rPr lang="en-US" sz="2400" dirty="0">
                <a:solidFill>
                  <a:srgbClr val="FF6600"/>
                </a:solidFill>
              </a:rPr>
              <a:t>and</a:t>
            </a:r>
          </a:p>
        </p:txBody>
      </p:sp>
      <p:sp>
        <p:nvSpPr>
          <p:cNvPr id="11" name="Rectangle 10"/>
          <p:cNvSpPr/>
          <p:nvPr/>
        </p:nvSpPr>
        <p:spPr>
          <a:xfrm>
            <a:off x="5269786" y="3870067"/>
            <a:ext cx="694571" cy="461665"/>
          </a:xfrm>
          <a:prstGeom prst="rect">
            <a:avLst/>
          </a:prstGeom>
          <a:ln>
            <a:noFill/>
          </a:ln>
        </p:spPr>
        <p:txBody>
          <a:bodyPr wrap="none">
            <a:spAutoFit/>
          </a:bodyPr>
          <a:lstStyle/>
          <a:p>
            <a:r>
              <a:rPr lang="en-US" sz="2400" dirty="0">
                <a:solidFill>
                  <a:srgbClr val="FF6600"/>
                </a:solidFill>
              </a:rPr>
              <a:t>ham</a:t>
            </a:r>
          </a:p>
        </p:txBody>
      </p:sp>
      <p:sp>
        <p:nvSpPr>
          <p:cNvPr id="16" name="TextBox 15"/>
          <p:cNvSpPr txBox="1"/>
          <p:nvPr/>
        </p:nvSpPr>
        <p:spPr>
          <a:xfrm>
            <a:off x="1718473" y="5344539"/>
            <a:ext cx="5443768" cy="646331"/>
          </a:xfrm>
          <a:prstGeom prst="rect">
            <a:avLst/>
          </a:prstGeom>
          <a:noFill/>
        </p:spPr>
        <p:txBody>
          <a:bodyPr wrap="none" rtlCol="0">
            <a:spAutoFit/>
          </a:bodyPr>
          <a:lstStyle/>
          <a:p>
            <a:r>
              <a:rPr lang="en-US" sz="3600" dirty="0">
                <a:solidFill>
                  <a:srgbClr val="FF0000"/>
                </a:solidFill>
              </a:rPr>
              <a:t>Why is that a problem here?</a:t>
            </a:r>
          </a:p>
        </p:txBody>
      </p:sp>
    </p:spTree>
    <p:extLst>
      <p:ext uri="{BB962C8B-B14F-4D97-AF65-F5344CB8AC3E}">
        <p14:creationId xmlns:p14="http://schemas.microsoft.com/office/powerpoint/2010/main" val="1680955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b="1" dirty="0"/>
              <a:t>Problem:</a:t>
            </a:r>
            <a:r>
              <a:rPr lang="en-US" dirty="0"/>
              <a:t> does not allow for phrasal deletion</a:t>
            </a:r>
          </a:p>
        </p:txBody>
      </p:sp>
      <p:sp>
        <p:nvSpPr>
          <p:cNvPr id="4" name="Rectangle 3"/>
          <p:cNvSpPr/>
          <p:nvPr/>
        </p:nvSpPr>
        <p:spPr>
          <a:xfrm>
            <a:off x="1066800" y="2807732"/>
            <a:ext cx="2334594" cy="461665"/>
          </a:xfrm>
          <a:prstGeom prst="rect">
            <a:avLst/>
          </a:prstGeom>
          <a:ln>
            <a:solidFill>
              <a:srgbClr val="000090"/>
            </a:solidFill>
          </a:ln>
        </p:spPr>
        <p:txBody>
          <a:bodyPr wrap="none">
            <a:spAutoFit/>
          </a:bodyPr>
          <a:lstStyle/>
          <a:p>
            <a:r>
              <a:rPr lang="en-US" sz="2400" dirty="0">
                <a:solidFill>
                  <a:srgbClr val="000090"/>
                </a:solidFill>
              </a:rPr>
              <a:t>I disdain the food</a:t>
            </a:r>
            <a:endParaRPr lang="en-US" sz="2400" dirty="0"/>
          </a:p>
        </p:txBody>
      </p:sp>
      <p:sp>
        <p:nvSpPr>
          <p:cNvPr id="5" name="Rectangle 4"/>
          <p:cNvSpPr/>
          <p:nvPr/>
        </p:nvSpPr>
        <p:spPr>
          <a:xfrm>
            <a:off x="3611031" y="28149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cxnSp>
        <p:nvCxnSpPr>
          <p:cNvPr id="12" name="Straight Arrow Connector 11"/>
          <p:cNvCxnSpPr>
            <a:stCxn id="4" idx="2"/>
            <a:endCxn id="8" idx="0"/>
          </p:cNvCxnSpPr>
          <p:nvPr/>
        </p:nvCxnSpPr>
        <p:spPr>
          <a:xfrm rot="5400000">
            <a:off x="1689532" y="3325502"/>
            <a:ext cx="600670" cy="4884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690911" y="2943905"/>
            <a:ext cx="593467" cy="12588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152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b="1" dirty="0"/>
              <a:t>Problem:</a:t>
            </a:r>
            <a:r>
              <a:rPr lang="en-US" dirty="0"/>
              <a:t> does not allow for phrasal deletion</a:t>
            </a:r>
          </a:p>
        </p:txBody>
      </p:sp>
      <p:sp>
        <p:nvSpPr>
          <p:cNvPr id="4" name="Rectangle 3"/>
          <p:cNvSpPr/>
          <p:nvPr/>
        </p:nvSpPr>
        <p:spPr>
          <a:xfrm>
            <a:off x="1066800" y="280773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5" name="Rectangle 4"/>
          <p:cNvSpPr/>
          <p:nvPr/>
        </p:nvSpPr>
        <p:spPr>
          <a:xfrm>
            <a:off x="2438400" y="2814935"/>
            <a:ext cx="2610210" cy="461665"/>
          </a:xfrm>
          <a:prstGeom prst="rect">
            <a:avLst/>
          </a:prstGeom>
          <a:ln>
            <a:solidFill>
              <a:srgbClr val="000090"/>
            </a:solidFill>
          </a:ln>
        </p:spPr>
        <p:txBody>
          <a:bodyPr wrap="none">
            <a:spAutoFit/>
          </a:bodyPr>
          <a:lstStyle/>
          <a:p>
            <a:r>
              <a:rPr lang="en-US" sz="2400" dirty="0">
                <a:solidFill>
                  <a:srgbClr val="000090"/>
                </a:solidFill>
              </a:rPr>
              <a:t>the food 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cxnSp>
        <p:nvCxnSpPr>
          <p:cNvPr id="12" name="Straight Arrow Connector 11"/>
          <p:cNvCxnSpPr>
            <a:stCxn id="4" idx="2"/>
            <a:endCxn id="8" idx="0"/>
          </p:cNvCxnSpPr>
          <p:nvPr/>
        </p:nvCxnSpPr>
        <p:spPr>
          <a:xfrm rot="16200000" flipH="1">
            <a:off x="1410571" y="3535002"/>
            <a:ext cx="600670" cy="694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383555" y="2636549"/>
            <a:ext cx="593467" cy="187356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13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Alfonso Perez </a:t>
            </a:r>
            <a:r>
              <a:rPr lang="en-US" sz="2800" i="1" dirty="0">
                <a:solidFill>
                  <a:srgbClr val="FF0000"/>
                </a:solidFill>
              </a:rPr>
              <a:t>Munoz, usually referred to as Alfonso,</a:t>
            </a:r>
            <a:r>
              <a:rPr lang="en-US" sz="2800" dirty="0">
                <a:solidFill>
                  <a:srgbClr val="000090"/>
                </a:solidFill>
              </a:rPr>
              <a:t> is a former Spanish footballer</a:t>
            </a:r>
            <a:r>
              <a:rPr lang="en-US" sz="2800" i="1" dirty="0">
                <a:solidFill>
                  <a:srgbClr val="FF0000"/>
                </a:solidFill>
              </a:rPr>
              <a:t>, in the striker position</a:t>
            </a:r>
            <a:r>
              <a:rPr lang="en-US" sz="2800" dirty="0">
                <a:solidFill>
                  <a:srgbClr val="000090"/>
                </a:solidFill>
              </a:rPr>
              <a:t>.</a:t>
            </a:r>
          </a:p>
        </p:txBody>
      </p:sp>
      <p:sp>
        <p:nvSpPr>
          <p:cNvPr id="5" name="Rectangle 4"/>
          <p:cNvSpPr/>
          <p:nvPr/>
        </p:nvSpPr>
        <p:spPr>
          <a:xfrm>
            <a:off x="152400" y="4114800"/>
            <a:ext cx="8382000" cy="523220"/>
          </a:xfrm>
          <a:prstGeom prst="rect">
            <a:avLst/>
          </a:prstGeom>
        </p:spPr>
        <p:txBody>
          <a:bodyPr wrap="square">
            <a:spAutoFit/>
          </a:bodyPr>
          <a:lstStyle/>
          <a:p>
            <a:r>
              <a:rPr lang="en-US" sz="2800" dirty="0">
                <a:solidFill>
                  <a:srgbClr val="FF6600"/>
                </a:solidFill>
              </a:rPr>
              <a:t>Alfonso Perez is a former Spanish football player.</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1752600" cy="646331"/>
          </a:xfrm>
          <a:prstGeom prst="rect">
            <a:avLst/>
          </a:prstGeom>
          <a:noFill/>
        </p:spPr>
        <p:txBody>
          <a:bodyPr wrap="square" rtlCol="0">
            <a:spAutoFit/>
          </a:bodyPr>
          <a:lstStyle/>
          <a:p>
            <a:r>
              <a:rPr lang="en-US" sz="3600" dirty="0">
                <a:solidFill>
                  <a:srgbClr val="0000FF"/>
                </a:solidFill>
              </a:rPr>
              <a:t>Deletion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We add phrasal deletion</a:t>
            </a:r>
          </a:p>
        </p:txBody>
      </p:sp>
      <p:sp>
        <p:nvSpPr>
          <p:cNvPr id="4" name="Rectangle 3"/>
          <p:cNvSpPr/>
          <p:nvPr/>
        </p:nvSpPr>
        <p:spPr>
          <a:xfrm>
            <a:off x="914400" y="280773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5" name="Rectangle 4"/>
          <p:cNvSpPr/>
          <p:nvPr/>
        </p:nvSpPr>
        <p:spPr>
          <a:xfrm>
            <a:off x="3611031" y="2807731"/>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cxnSp>
        <p:nvCxnSpPr>
          <p:cNvPr id="12" name="Straight Arrow Connector 11"/>
          <p:cNvCxnSpPr>
            <a:stCxn id="4" idx="2"/>
            <a:endCxn id="8" idx="0"/>
          </p:cNvCxnSpPr>
          <p:nvPr/>
        </p:nvCxnSpPr>
        <p:spPr>
          <a:xfrm rot="16200000" flipH="1">
            <a:off x="1334371" y="3458802"/>
            <a:ext cx="600670" cy="2218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687309" y="2940303"/>
            <a:ext cx="600671" cy="12588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286000" y="2807732"/>
            <a:ext cx="1215597" cy="461665"/>
          </a:xfrm>
          <a:prstGeom prst="rect">
            <a:avLst/>
          </a:prstGeom>
          <a:ln>
            <a:solidFill>
              <a:srgbClr val="000090"/>
            </a:solidFill>
          </a:ln>
        </p:spPr>
        <p:txBody>
          <a:bodyPr wrap="none">
            <a:spAutoFit/>
          </a:bodyPr>
          <a:lstStyle/>
          <a:p>
            <a:r>
              <a:rPr lang="en-US" sz="2400" dirty="0">
                <a:solidFill>
                  <a:srgbClr val="000090"/>
                </a:solidFill>
              </a:rPr>
              <a:t>the food</a:t>
            </a:r>
            <a:endParaRPr lang="en-US" sz="2400" dirty="0"/>
          </a:p>
        </p:txBody>
      </p:sp>
      <p:cxnSp>
        <p:nvCxnSpPr>
          <p:cNvPr id="19" name="Straight Connector 18"/>
          <p:cNvCxnSpPr>
            <a:stCxn id="16" idx="2"/>
          </p:cNvCxnSpPr>
          <p:nvPr/>
        </p:nvCxnSpPr>
        <p:spPr>
          <a:xfrm rot="16200000" flipH="1">
            <a:off x="2738698" y="3424497"/>
            <a:ext cx="312003" cy="180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743200" y="3581398"/>
            <a:ext cx="360243"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Content Placeholder 6"/>
          <p:cNvSpPr txBox="1">
            <a:spLocks/>
          </p:cNvSpPr>
          <p:nvPr/>
        </p:nvSpPr>
        <p:spPr>
          <a:xfrm>
            <a:off x="533400" y="4648200"/>
            <a:ext cx="8153400" cy="1600200"/>
          </a:xfrm>
          <a:prstGeom prst="rect">
            <a:avLst/>
          </a:prstGeom>
        </p:spPr>
        <p:txBody>
          <a:bodyPr vert="horz">
            <a:no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Each phrase is probabilistically simplified (</a:t>
            </a:r>
            <a:r>
              <a:rPr kumimoji="0" lang="en-US" sz="2400" b="0" i="0" u="none" strike="noStrike" kern="1200" cap="none" spc="0" normalizeH="0" baseline="0" noProof="0" dirty="0">
                <a:ln>
                  <a:noFill/>
                </a:ln>
                <a:solidFill>
                  <a:srgbClr val="008000"/>
                </a:solidFill>
                <a:effectLst/>
                <a:uLnTx/>
                <a:uFillTx/>
                <a:latin typeface="+mn-lt"/>
                <a:ea typeface="+mn-ea"/>
                <a:cs typeface="+mn-cs"/>
              </a:rPr>
              <a:t>translation model</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77240" lvl="1" indent="-320040" defTabSz="914400">
              <a:spcBef>
                <a:spcPts val="700"/>
              </a:spcBef>
              <a:buClr>
                <a:schemeClr val="accent2"/>
              </a:buClr>
              <a:buSzPct val="60000"/>
              <a:buFont typeface="Wingdings"/>
              <a:buChar char=""/>
            </a:pPr>
            <a:r>
              <a:rPr lang="en-US" sz="2400" dirty="0" err="1"/>
              <a:t>p(NULL</a:t>
            </a:r>
            <a:r>
              <a:rPr lang="en-US" sz="2400" dirty="0"/>
              <a:t> | the food)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87077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Phrase-based performance</a:t>
            </a:r>
          </a:p>
        </p:txBody>
      </p:sp>
      <p:pic>
        <p:nvPicPr>
          <p:cNvPr id="4" name="Picture 3"/>
          <p:cNvPicPr>
            <a:picLocks noChangeAspect="1"/>
          </p:cNvPicPr>
          <p:nvPr/>
        </p:nvPicPr>
        <p:blipFill>
          <a:blip r:embed="rId2"/>
          <a:stretch>
            <a:fillRect/>
          </a:stretch>
        </p:blipFill>
        <p:spPr>
          <a:xfrm>
            <a:off x="381000" y="1752600"/>
            <a:ext cx="3296434" cy="4279900"/>
          </a:xfrm>
          <a:prstGeom prst="rect">
            <a:avLst/>
          </a:prstGeom>
        </p:spPr>
      </p:pic>
      <p:pic>
        <p:nvPicPr>
          <p:cNvPr id="5" name="Picture 4"/>
          <p:cNvPicPr>
            <a:picLocks noChangeAspect="1"/>
          </p:cNvPicPr>
          <p:nvPr/>
        </p:nvPicPr>
        <p:blipFill>
          <a:blip r:embed="rId3"/>
          <a:stretch>
            <a:fillRect/>
          </a:stretch>
        </p:blipFill>
        <p:spPr>
          <a:xfrm>
            <a:off x="5959348" y="2667000"/>
            <a:ext cx="2806700" cy="2095500"/>
          </a:xfrm>
          <a:prstGeom prst="rect">
            <a:avLst/>
          </a:prstGeom>
        </p:spPr>
      </p:pic>
      <p:sp>
        <p:nvSpPr>
          <p:cNvPr id="6" name="Right Arrow 5"/>
          <p:cNvSpPr/>
          <p:nvPr/>
        </p:nvSpPr>
        <p:spPr>
          <a:xfrm>
            <a:off x="4267200" y="3276600"/>
            <a:ext cx="9906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dirty="0"/>
              <a:t>5 approaches</a:t>
            </a:r>
          </a:p>
          <a:p>
            <a:pPr lvl="1"/>
            <a:r>
              <a:rPr lang="en-US" b="1" dirty="0"/>
              <a:t>none</a:t>
            </a:r>
            <a:r>
              <a:rPr lang="en-US" dirty="0"/>
              <a:t> – output the </a:t>
            </a:r>
            <a:r>
              <a:rPr lang="en-US" dirty="0" err="1"/>
              <a:t>unsimplified</a:t>
            </a:r>
            <a:r>
              <a:rPr lang="en-US" dirty="0"/>
              <a:t> sentence</a:t>
            </a:r>
          </a:p>
          <a:p>
            <a:pPr lvl="1"/>
            <a:r>
              <a:rPr lang="en-US" b="1" dirty="0"/>
              <a:t>K&amp;M</a:t>
            </a:r>
            <a:r>
              <a:rPr lang="en-US" dirty="0"/>
              <a:t> – noisy channel sentence compression with </a:t>
            </a:r>
            <a:r>
              <a:rPr lang="en-US" dirty="0" err="1"/>
              <a:t>PCFGs</a:t>
            </a:r>
            <a:endParaRPr lang="en-US" dirty="0"/>
          </a:p>
          <a:p>
            <a:pPr lvl="2"/>
            <a:r>
              <a:rPr lang="en-US" dirty="0"/>
              <a:t>Only allows for deletion</a:t>
            </a:r>
          </a:p>
          <a:p>
            <a:pPr lvl="2"/>
            <a:r>
              <a:rPr lang="en-US" dirty="0"/>
              <a:t>Uses syntactic information</a:t>
            </a:r>
          </a:p>
          <a:p>
            <a:pPr lvl="1"/>
            <a:r>
              <a:rPr lang="en-US" b="1" dirty="0"/>
              <a:t>T3</a:t>
            </a:r>
            <a:r>
              <a:rPr lang="en-US" dirty="0"/>
              <a:t> – Cohn and </a:t>
            </a:r>
            <a:r>
              <a:rPr lang="en-US" dirty="0" err="1"/>
              <a:t>Lapata</a:t>
            </a:r>
            <a:r>
              <a:rPr lang="en-US" dirty="0"/>
              <a:t> (2009)</a:t>
            </a:r>
          </a:p>
          <a:p>
            <a:pPr lvl="2"/>
            <a:r>
              <a:rPr lang="en-US" dirty="0"/>
              <a:t>All transformation operations</a:t>
            </a:r>
          </a:p>
          <a:p>
            <a:pPr lvl="2"/>
            <a:r>
              <a:rPr lang="en-US" dirty="0"/>
              <a:t>Uses syntactic information</a:t>
            </a:r>
          </a:p>
          <a:p>
            <a:pPr lvl="2"/>
            <a:r>
              <a:rPr lang="en-US" dirty="0"/>
              <a:t>Only been previously employed for sentence compression</a:t>
            </a:r>
          </a:p>
          <a:p>
            <a:pPr lvl="1"/>
            <a:r>
              <a:rPr lang="en-US" b="1" dirty="0"/>
              <a:t>Moses</a:t>
            </a:r>
            <a:r>
              <a:rPr lang="en-US" dirty="0"/>
              <a:t> – noisy channel, phrase-based without deletion</a:t>
            </a:r>
          </a:p>
          <a:p>
            <a:pPr lvl="1"/>
            <a:r>
              <a:rPr lang="en-US" b="1" dirty="0" err="1"/>
              <a:t>Moses+Del</a:t>
            </a:r>
            <a:r>
              <a:rPr lang="en-US" dirty="0"/>
              <a:t> – with </a:t>
            </a:r>
            <a:r>
              <a:rPr lang="en-US" dirty="0" err="1"/>
              <a:t>delection</a:t>
            </a:r>
            <a:endParaRPr lang="en-US" dirty="0"/>
          </a:p>
        </p:txBody>
      </p:sp>
    </p:spTree>
    <p:extLst>
      <p:ext uri="{BB962C8B-B14F-4D97-AF65-F5344CB8AC3E}">
        <p14:creationId xmlns:p14="http://schemas.microsoft.com/office/powerpoint/2010/main" val="3318030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sz="quarter" idx="1"/>
          </p:nvPr>
        </p:nvSpPr>
        <p:spPr>
          <a:xfrm>
            <a:off x="304800" y="1676400"/>
            <a:ext cx="8153400" cy="5029200"/>
          </a:xfrm>
        </p:spPr>
        <p:txBody>
          <a:bodyPr>
            <a:normAutofit/>
          </a:bodyPr>
          <a:lstStyle/>
          <a:p>
            <a:pPr marL="0" indent="0">
              <a:buNone/>
            </a:pPr>
            <a:r>
              <a:rPr lang="en-US" dirty="0"/>
              <a:t>3 measures</a:t>
            </a:r>
          </a:p>
          <a:p>
            <a:pPr lvl="1"/>
            <a:r>
              <a:rPr lang="en-US" dirty="0"/>
              <a:t>BLEU (0-1.0)</a:t>
            </a:r>
          </a:p>
          <a:p>
            <a:pPr lvl="2"/>
            <a:r>
              <a:rPr lang="en-US" dirty="0"/>
              <a:t>weighted mean of </a:t>
            </a:r>
            <a:r>
              <a:rPr lang="en-US" dirty="0" err="1"/>
              <a:t>n</a:t>
            </a:r>
            <a:r>
              <a:rPr lang="en-US" dirty="0"/>
              <a:t>-gram precisions</a:t>
            </a:r>
          </a:p>
          <a:p>
            <a:pPr lvl="2"/>
            <a:r>
              <a:rPr lang="en-US" dirty="0"/>
              <a:t>brevity penalty to avoid overly short results</a:t>
            </a:r>
          </a:p>
          <a:p>
            <a:pPr lvl="1"/>
            <a:r>
              <a:rPr lang="en-US" dirty="0"/>
              <a:t>word-F1 (0-1.0)</a:t>
            </a:r>
          </a:p>
          <a:p>
            <a:pPr lvl="2"/>
            <a:r>
              <a:rPr lang="en-US" dirty="0"/>
              <a:t>F1 measure of system word occurrences</a:t>
            </a:r>
          </a:p>
          <a:p>
            <a:pPr lvl="2"/>
            <a:r>
              <a:rPr lang="en-US" dirty="0"/>
              <a:t>F1 combines precision and recall into one measure</a:t>
            </a:r>
          </a:p>
          <a:p>
            <a:pPr lvl="1"/>
            <a:r>
              <a:rPr lang="en-US" dirty="0"/>
              <a:t>Simple String Accuracy - SSA (0-1.0)</a:t>
            </a:r>
          </a:p>
          <a:p>
            <a:pPr lvl="2"/>
            <a:r>
              <a:rPr lang="en-US" dirty="0"/>
              <a:t>length normalized edit distance</a:t>
            </a:r>
          </a:p>
        </p:txBody>
      </p:sp>
      <p:sp>
        <p:nvSpPr>
          <p:cNvPr id="4" name="Right Brace 3"/>
          <p:cNvSpPr/>
          <p:nvPr/>
        </p:nvSpPr>
        <p:spPr>
          <a:xfrm>
            <a:off x="7010400" y="2133600"/>
            <a:ext cx="457200" cy="1447800"/>
          </a:xfrm>
          <a:prstGeom prst="rightBrac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e 4"/>
          <p:cNvSpPr/>
          <p:nvPr/>
        </p:nvSpPr>
        <p:spPr>
          <a:xfrm>
            <a:off x="7010400" y="3733800"/>
            <a:ext cx="457200" cy="2057400"/>
          </a:xfrm>
          <a:prstGeom prst="rightBrac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16200000">
            <a:off x="6725454" y="1885145"/>
            <a:ext cx="2438400" cy="954107"/>
          </a:xfrm>
          <a:prstGeom prst="rect">
            <a:avLst/>
          </a:prstGeom>
          <a:noFill/>
        </p:spPr>
        <p:txBody>
          <a:bodyPr wrap="square" rtlCol="0">
            <a:spAutoFit/>
          </a:bodyPr>
          <a:lstStyle/>
          <a:p>
            <a:r>
              <a:rPr lang="en-US" sz="2800" dirty="0">
                <a:solidFill>
                  <a:srgbClr val="0000FF"/>
                </a:solidFill>
              </a:rPr>
              <a:t>machine translation</a:t>
            </a:r>
          </a:p>
        </p:txBody>
      </p:sp>
      <p:sp>
        <p:nvSpPr>
          <p:cNvPr id="7" name="TextBox 6"/>
          <p:cNvSpPr txBox="1"/>
          <p:nvPr/>
        </p:nvSpPr>
        <p:spPr>
          <a:xfrm rot="16200000">
            <a:off x="6734144" y="4094947"/>
            <a:ext cx="2438400" cy="954107"/>
          </a:xfrm>
          <a:prstGeom prst="rect">
            <a:avLst/>
          </a:prstGeom>
          <a:noFill/>
        </p:spPr>
        <p:txBody>
          <a:bodyPr wrap="square" rtlCol="0">
            <a:spAutoFit/>
          </a:bodyPr>
          <a:lstStyle/>
          <a:p>
            <a:r>
              <a:rPr lang="en-US" sz="2800" dirty="0">
                <a:solidFill>
                  <a:srgbClr val="0000FF"/>
                </a:solidFill>
              </a:rPr>
              <a:t>sentence compression</a:t>
            </a:r>
          </a:p>
        </p:txBody>
      </p:sp>
    </p:spTree>
    <p:extLst>
      <p:ext uri="{BB962C8B-B14F-4D97-AF65-F5344CB8AC3E}">
        <p14:creationId xmlns:p14="http://schemas.microsoft.com/office/powerpoint/2010/main" val="4180962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Content Placeholder 3"/>
          <p:cNvGraphicFramePr>
            <a:graphicFrameLocks noGrp="1"/>
          </p:cNvGraphicFramePr>
          <p:nvPr>
            <p:ph sz="quarter" idx="1"/>
          </p:nvPr>
        </p:nvGraphicFramePr>
        <p:xfrm>
          <a:off x="838200" y="1905000"/>
          <a:ext cx="7162800" cy="292608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sz="2800" dirty="0"/>
                        <a:t>System</a:t>
                      </a:r>
                    </a:p>
                  </a:txBody>
                  <a:tcPr/>
                </a:tc>
                <a:tc>
                  <a:txBody>
                    <a:bodyPr/>
                    <a:lstStyle/>
                    <a:p>
                      <a:r>
                        <a:rPr lang="en-US" sz="2800" dirty="0"/>
                        <a:t>BLEU</a:t>
                      </a:r>
                    </a:p>
                  </a:txBody>
                  <a:tcPr/>
                </a:tc>
                <a:tc>
                  <a:txBody>
                    <a:bodyPr/>
                    <a:lstStyle/>
                    <a:p>
                      <a:r>
                        <a:rPr lang="en-US" sz="2800" dirty="0"/>
                        <a:t>word-F1</a:t>
                      </a:r>
                    </a:p>
                  </a:txBody>
                  <a:tcPr/>
                </a:tc>
                <a:tc>
                  <a:txBody>
                    <a:bodyPr/>
                    <a:lstStyle/>
                    <a:p>
                      <a:r>
                        <a:rPr lang="en-US" sz="2800" dirty="0"/>
                        <a:t>SSA</a:t>
                      </a:r>
                    </a:p>
                  </a:txBody>
                  <a:tcPr/>
                </a:tc>
                <a:extLst>
                  <a:ext uri="{0D108BD9-81ED-4DB2-BD59-A6C34878D82A}">
                    <a16:rowId xmlns:a16="http://schemas.microsoft.com/office/drawing/2014/main" val="10000"/>
                  </a:ext>
                </a:extLst>
              </a:tr>
              <a:tr h="370840">
                <a:tc>
                  <a:txBody>
                    <a:bodyPr/>
                    <a:lstStyle/>
                    <a:p>
                      <a:r>
                        <a:rPr lang="en-US" sz="2800" dirty="0"/>
                        <a:t>none</a:t>
                      </a:r>
                    </a:p>
                  </a:txBody>
                  <a:tcPr/>
                </a:tc>
                <a:tc>
                  <a:txBody>
                    <a:bodyPr/>
                    <a:lstStyle/>
                    <a:p>
                      <a:r>
                        <a:rPr lang="en-US" sz="2800" dirty="0"/>
                        <a:t>0.5937</a:t>
                      </a:r>
                    </a:p>
                  </a:txBody>
                  <a:tcPr/>
                </a:tc>
                <a:tc>
                  <a:txBody>
                    <a:bodyPr/>
                    <a:lstStyle/>
                    <a:p>
                      <a:r>
                        <a:rPr lang="en-US" sz="2800" dirty="0"/>
                        <a:t>0.5967</a:t>
                      </a:r>
                    </a:p>
                  </a:txBody>
                  <a:tcPr/>
                </a:tc>
                <a:tc>
                  <a:txBody>
                    <a:bodyPr/>
                    <a:lstStyle/>
                    <a:p>
                      <a:r>
                        <a:rPr lang="en-US" sz="2800" dirty="0"/>
                        <a:t>0.6179</a:t>
                      </a:r>
                    </a:p>
                  </a:txBody>
                  <a:tcPr/>
                </a:tc>
                <a:extLst>
                  <a:ext uri="{0D108BD9-81ED-4DB2-BD59-A6C34878D82A}">
                    <a16:rowId xmlns:a16="http://schemas.microsoft.com/office/drawing/2014/main" val="10001"/>
                  </a:ext>
                </a:extLst>
              </a:tr>
              <a:tr h="370840">
                <a:tc>
                  <a:txBody>
                    <a:bodyPr/>
                    <a:lstStyle/>
                    <a:p>
                      <a:r>
                        <a:rPr lang="en-US" sz="2800" dirty="0"/>
                        <a:t>K&amp;M</a:t>
                      </a:r>
                    </a:p>
                    <a:p>
                      <a:r>
                        <a:rPr lang="en-US" sz="2800" dirty="0"/>
                        <a:t>T3*</a:t>
                      </a:r>
                    </a:p>
                  </a:txBody>
                  <a:tcPr/>
                </a:tc>
                <a:tc>
                  <a:txBody>
                    <a:bodyPr/>
                    <a:lstStyle/>
                    <a:p>
                      <a:r>
                        <a:rPr lang="en-US" sz="2800" dirty="0"/>
                        <a:t>0.4352</a:t>
                      </a:r>
                    </a:p>
                    <a:p>
                      <a:r>
                        <a:rPr lang="en-US" sz="2800" dirty="0"/>
                        <a:t>0.2437</a:t>
                      </a:r>
                    </a:p>
                  </a:txBody>
                  <a:tcPr/>
                </a:tc>
                <a:tc>
                  <a:txBody>
                    <a:bodyPr/>
                    <a:lstStyle/>
                    <a:p>
                      <a:r>
                        <a:rPr lang="en-US" sz="2800" dirty="0"/>
                        <a:t>0.4352</a:t>
                      </a:r>
                    </a:p>
                    <a:p>
                      <a:r>
                        <a:rPr lang="en-US" sz="2800" dirty="0"/>
                        <a:t>0.2190</a:t>
                      </a:r>
                    </a:p>
                  </a:txBody>
                  <a:tcPr/>
                </a:tc>
                <a:tc>
                  <a:txBody>
                    <a:bodyPr/>
                    <a:lstStyle/>
                    <a:p>
                      <a:r>
                        <a:rPr lang="en-US" sz="2800" dirty="0"/>
                        <a:t>0.4871</a:t>
                      </a:r>
                    </a:p>
                    <a:p>
                      <a:r>
                        <a:rPr lang="en-US" sz="2800" dirty="0"/>
                        <a:t>0.3651</a:t>
                      </a:r>
                    </a:p>
                  </a:txBody>
                  <a:tcPr/>
                </a:tc>
                <a:extLst>
                  <a:ext uri="{0D108BD9-81ED-4DB2-BD59-A6C34878D82A}">
                    <a16:rowId xmlns:a16="http://schemas.microsoft.com/office/drawing/2014/main" val="10002"/>
                  </a:ext>
                </a:extLst>
              </a:tr>
              <a:tr h="370840">
                <a:tc>
                  <a:txBody>
                    <a:bodyPr/>
                    <a:lstStyle/>
                    <a:p>
                      <a:r>
                        <a:rPr lang="en-US" sz="2800" dirty="0"/>
                        <a:t>Moses</a:t>
                      </a:r>
                    </a:p>
                    <a:p>
                      <a:r>
                        <a:rPr lang="en-US" sz="2800" dirty="0" err="1"/>
                        <a:t>Moses+Del</a:t>
                      </a:r>
                      <a:endParaRPr lang="en-US" sz="2800" dirty="0"/>
                    </a:p>
                  </a:txBody>
                  <a:tcPr/>
                </a:tc>
                <a:tc>
                  <a:txBody>
                    <a:bodyPr/>
                    <a:lstStyle/>
                    <a:p>
                      <a:r>
                        <a:rPr lang="en-US" sz="2800" dirty="0"/>
                        <a:t>0.5987</a:t>
                      </a:r>
                    </a:p>
                    <a:p>
                      <a:r>
                        <a:rPr lang="en-US" sz="2800" dirty="0">
                          <a:solidFill>
                            <a:srgbClr val="008000"/>
                          </a:solidFill>
                        </a:rPr>
                        <a:t>0.6046</a:t>
                      </a:r>
                    </a:p>
                  </a:txBody>
                  <a:tcPr/>
                </a:tc>
                <a:tc>
                  <a:txBody>
                    <a:bodyPr/>
                    <a:lstStyle/>
                    <a:p>
                      <a:r>
                        <a:rPr lang="en-US" sz="2800" dirty="0"/>
                        <a:t>0.6076</a:t>
                      </a:r>
                    </a:p>
                    <a:p>
                      <a:r>
                        <a:rPr lang="en-US" sz="2800" dirty="0">
                          <a:solidFill>
                            <a:srgbClr val="008000"/>
                          </a:solidFill>
                        </a:rPr>
                        <a:t>0.6149</a:t>
                      </a:r>
                    </a:p>
                  </a:txBody>
                  <a:tcPr/>
                </a:tc>
                <a:tc>
                  <a:txBody>
                    <a:bodyPr/>
                    <a:lstStyle/>
                    <a:p>
                      <a:r>
                        <a:rPr lang="en-US" sz="2800" dirty="0"/>
                        <a:t>0.6224</a:t>
                      </a:r>
                    </a:p>
                    <a:p>
                      <a:r>
                        <a:rPr lang="en-US" sz="2800" dirty="0">
                          <a:solidFill>
                            <a:srgbClr val="008000"/>
                          </a:solidFill>
                        </a:rPr>
                        <a:t>0.6259</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914400" y="5253335"/>
            <a:ext cx="7162800" cy="461665"/>
          </a:xfrm>
          <a:prstGeom prst="rect">
            <a:avLst/>
          </a:prstGeom>
          <a:noFill/>
        </p:spPr>
        <p:txBody>
          <a:bodyPr wrap="square" rtlCol="0">
            <a:spAutoFit/>
          </a:bodyPr>
          <a:lstStyle/>
          <a:p>
            <a:r>
              <a:rPr lang="en-US" sz="2400" dirty="0"/>
              <a:t>All results are significantly different at the </a:t>
            </a:r>
            <a:r>
              <a:rPr lang="en-US" sz="2400" dirty="0" err="1"/>
              <a:t>p</a:t>
            </a:r>
            <a:r>
              <a:rPr lang="en-US" sz="2400" dirty="0"/>
              <a:t>=0.01 level</a:t>
            </a:r>
          </a:p>
        </p:txBody>
      </p:sp>
      <p:sp>
        <p:nvSpPr>
          <p:cNvPr id="6" name="TextBox 5"/>
          <p:cNvSpPr txBox="1"/>
          <p:nvPr/>
        </p:nvSpPr>
        <p:spPr>
          <a:xfrm>
            <a:off x="1905000" y="6248400"/>
            <a:ext cx="4648200" cy="369332"/>
          </a:xfrm>
          <a:prstGeom prst="rect">
            <a:avLst/>
          </a:prstGeom>
          <a:noFill/>
        </p:spPr>
        <p:txBody>
          <a:bodyPr wrap="square" rtlCol="0">
            <a:spAutoFit/>
          </a:bodyPr>
          <a:lstStyle/>
          <a:p>
            <a:r>
              <a:rPr lang="en-US" dirty="0"/>
              <a:t>* T3 was only trained on 30K sentence pairs</a:t>
            </a:r>
          </a:p>
        </p:txBody>
      </p:sp>
    </p:spTree>
    <p:extLst>
      <p:ext uri="{BB962C8B-B14F-4D97-AF65-F5344CB8AC3E}">
        <p14:creationId xmlns:p14="http://schemas.microsoft.com/office/powerpoint/2010/main" val="567776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phrasal systems</a:t>
            </a:r>
          </a:p>
        </p:txBody>
      </p:sp>
      <p:graphicFrame>
        <p:nvGraphicFramePr>
          <p:cNvPr id="6" name="Content Placeholder 5"/>
          <p:cNvGraphicFramePr>
            <a:graphicFrameLocks noGrp="1"/>
          </p:cNvGraphicFramePr>
          <p:nvPr>
            <p:ph sz="quarter" idx="1"/>
          </p:nvPr>
        </p:nvGraphicFramePr>
        <p:xfrm>
          <a:off x="1295400" y="3124200"/>
          <a:ext cx="6778626" cy="2133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2206626">
                  <a:extLst>
                    <a:ext uri="{9D8B030D-6E8A-4147-A177-3AD203B41FA5}">
                      <a16:colId xmlns:a16="http://schemas.microsoft.com/office/drawing/2014/main" val="20001"/>
                    </a:ext>
                  </a:extLst>
                </a:gridCol>
              </a:tblGrid>
              <a:tr h="370840">
                <a:tc>
                  <a:txBody>
                    <a:bodyPr/>
                    <a:lstStyle/>
                    <a:p>
                      <a:r>
                        <a:rPr lang="en-US" sz="3200" dirty="0"/>
                        <a:t>System</a:t>
                      </a:r>
                    </a:p>
                  </a:txBody>
                  <a:tcPr/>
                </a:tc>
                <a:tc>
                  <a:txBody>
                    <a:bodyPr/>
                    <a:lstStyle/>
                    <a:p>
                      <a:r>
                        <a:rPr lang="en-US" sz="3200" dirty="0"/>
                        <a:t>BLEU</a:t>
                      </a:r>
                    </a:p>
                  </a:txBody>
                  <a:tcPr/>
                </a:tc>
                <a:extLst>
                  <a:ext uri="{0D108BD9-81ED-4DB2-BD59-A6C34878D82A}">
                    <a16:rowId xmlns:a16="http://schemas.microsoft.com/office/drawing/2014/main" val="10000"/>
                  </a:ext>
                </a:extLst>
              </a:tr>
              <a:tr h="370840">
                <a:tc>
                  <a:txBody>
                    <a:bodyPr/>
                    <a:lstStyle/>
                    <a:p>
                      <a:r>
                        <a:rPr lang="en-US" sz="3200" dirty="0"/>
                        <a:t>none</a:t>
                      </a:r>
                    </a:p>
                    <a:p>
                      <a:r>
                        <a:rPr lang="en-US" sz="3200" dirty="0"/>
                        <a:t>Moses</a:t>
                      </a:r>
                    </a:p>
                    <a:p>
                      <a:r>
                        <a:rPr lang="en-US" sz="3200" dirty="0" err="1"/>
                        <a:t>Moses+Del</a:t>
                      </a:r>
                      <a:endParaRPr lang="en-US" sz="3200" dirty="0"/>
                    </a:p>
                  </a:txBody>
                  <a:tcPr/>
                </a:tc>
                <a:tc>
                  <a:txBody>
                    <a:bodyPr/>
                    <a:lstStyle/>
                    <a:p>
                      <a:r>
                        <a:rPr lang="en-US" sz="3200" dirty="0"/>
                        <a:t>0.4560</a:t>
                      </a:r>
                    </a:p>
                    <a:p>
                      <a:r>
                        <a:rPr lang="en-US" sz="3200" dirty="0"/>
                        <a:t>0.4723</a:t>
                      </a:r>
                    </a:p>
                    <a:p>
                      <a:r>
                        <a:rPr lang="en-US" sz="3200" dirty="0"/>
                        <a:t>0.4752</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81000" y="1905000"/>
            <a:ext cx="7239000" cy="830997"/>
          </a:xfrm>
          <a:prstGeom prst="rect">
            <a:avLst/>
          </a:prstGeom>
          <a:noFill/>
        </p:spPr>
        <p:txBody>
          <a:bodyPr wrap="square" rtlCol="0">
            <a:spAutoFit/>
          </a:bodyPr>
          <a:lstStyle/>
          <a:p>
            <a:r>
              <a:rPr lang="en-US" sz="2400" dirty="0"/>
              <a:t>If we remove those sentence pairs from the test set that are identical:</a:t>
            </a:r>
          </a:p>
        </p:txBody>
      </p:sp>
    </p:spTree>
    <p:extLst>
      <p:ext uri="{BB962C8B-B14F-4D97-AF65-F5344CB8AC3E}">
        <p14:creationId xmlns:p14="http://schemas.microsoft.com/office/powerpoint/2010/main" val="3196521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Moses+Del results</a:t>
            </a:r>
            <a:endParaRPr lang="en-US" dirty="0"/>
          </a:p>
        </p:txBody>
      </p:sp>
      <p:graphicFrame>
        <p:nvGraphicFramePr>
          <p:cNvPr id="4" name="Content Placeholder 3"/>
          <p:cNvGraphicFramePr>
            <a:graphicFrameLocks noGrp="1"/>
          </p:cNvGraphicFramePr>
          <p:nvPr>
            <p:ph sz="quarter" idx="1"/>
          </p:nvPr>
        </p:nvGraphicFramePr>
        <p:xfrm>
          <a:off x="914400" y="2743200"/>
          <a:ext cx="7467600" cy="198120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tblGrid>
              <a:tr h="185420">
                <a:tc>
                  <a:txBody>
                    <a:bodyPr/>
                    <a:lstStyle/>
                    <a:p>
                      <a:endParaRPr lang="en-US" sz="2800" dirty="0"/>
                    </a:p>
                  </a:txBody>
                  <a:tcPr marL="43584" marR="43584"/>
                </a:tc>
                <a:tc>
                  <a:txBody>
                    <a:bodyPr/>
                    <a:lstStyle/>
                    <a:p>
                      <a:endParaRPr lang="en-US" sz="2800" dirty="0"/>
                    </a:p>
                  </a:txBody>
                  <a:tcPr marL="43584" marR="43584"/>
                </a:tc>
                <a:tc gridSpan="2">
                  <a:txBody>
                    <a:bodyPr/>
                    <a:lstStyle/>
                    <a:p>
                      <a:pPr algn="ctr"/>
                      <a:r>
                        <a:rPr lang="en-US" sz="2800" dirty="0"/>
                        <a:t>BLEU</a:t>
                      </a:r>
                    </a:p>
                  </a:txBody>
                  <a:tcPr marL="43584" marR="43584"/>
                </a:tc>
                <a:tc hMerge="1">
                  <a:txBody>
                    <a:bodyPr/>
                    <a:lstStyle/>
                    <a:p>
                      <a:endParaRPr lang="en-US"/>
                    </a:p>
                  </a:txBody>
                  <a:tcPr/>
                </a:tc>
                <a:extLst>
                  <a:ext uri="{0D108BD9-81ED-4DB2-BD59-A6C34878D82A}">
                    <a16:rowId xmlns:a16="http://schemas.microsoft.com/office/drawing/2014/main" val="10000"/>
                  </a:ext>
                </a:extLst>
              </a:tr>
              <a:tr h="185420">
                <a:tc>
                  <a:txBody>
                    <a:bodyPr/>
                    <a:lstStyle/>
                    <a:p>
                      <a:endParaRPr lang="en-US" sz="2800" dirty="0"/>
                    </a:p>
                  </a:txBody>
                  <a:tcPr marL="43584" marR="43584">
                    <a:solidFill>
                      <a:schemeClr val="accent1">
                        <a:lumMod val="60000"/>
                        <a:lumOff val="40000"/>
                      </a:schemeClr>
                    </a:solidFill>
                  </a:tcPr>
                </a:tc>
                <a:tc>
                  <a:txBody>
                    <a:bodyPr/>
                    <a:lstStyle/>
                    <a:p>
                      <a:r>
                        <a:rPr lang="en-US" sz="2800" dirty="0"/>
                        <a:t>Case</a:t>
                      </a:r>
                    </a:p>
                  </a:txBody>
                  <a:tcPr marL="43584" marR="43584">
                    <a:solidFill>
                      <a:schemeClr val="accent1">
                        <a:lumMod val="60000"/>
                        <a:lumOff val="40000"/>
                      </a:schemeClr>
                    </a:solidFill>
                  </a:tcPr>
                </a:tc>
                <a:tc>
                  <a:txBody>
                    <a:bodyPr/>
                    <a:lstStyle/>
                    <a:p>
                      <a:r>
                        <a:rPr lang="en-US" sz="2800" dirty="0"/>
                        <a:t>none</a:t>
                      </a:r>
                    </a:p>
                  </a:txBody>
                  <a:tcPr marL="43584" marR="43584">
                    <a:solidFill>
                      <a:schemeClr val="accent1">
                        <a:lumMod val="60000"/>
                        <a:lumOff val="40000"/>
                      </a:schemeClr>
                    </a:solidFill>
                  </a:tcPr>
                </a:tc>
                <a:tc>
                  <a:txBody>
                    <a:bodyPr/>
                    <a:lstStyle/>
                    <a:p>
                      <a:r>
                        <a:rPr lang="en-US" sz="2800" dirty="0"/>
                        <a:t>output</a:t>
                      </a:r>
                    </a:p>
                  </a:txBody>
                  <a:tcPr marL="43584" marR="43584">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r>
                        <a:rPr lang="en-US" sz="2800" dirty="0" err="1"/>
                        <a:t>Moses+DEL</a:t>
                      </a:r>
                      <a:endParaRPr lang="en-US" sz="2800" dirty="0"/>
                    </a:p>
                  </a:txBody>
                  <a:tcPr marL="43584" marR="43584"/>
                </a:tc>
                <a:tc>
                  <a:txBody>
                    <a:bodyPr/>
                    <a:lstStyle/>
                    <a:p>
                      <a:r>
                        <a:rPr lang="en-US" sz="2800" dirty="0"/>
                        <a:t>correct change</a:t>
                      </a:r>
                    </a:p>
                    <a:p>
                      <a:r>
                        <a:rPr lang="en-US" sz="2800" dirty="0"/>
                        <a:t>incorrect change</a:t>
                      </a:r>
                    </a:p>
                  </a:txBody>
                  <a:tcPr marL="43584" marR="43584"/>
                </a:tc>
                <a:tc>
                  <a:txBody>
                    <a:bodyPr/>
                    <a:lstStyle/>
                    <a:p>
                      <a:r>
                        <a:rPr lang="en-US" sz="2800" dirty="0"/>
                        <a:t>0.4087</a:t>
                      </a:r>
                    </a:p>
                    <a:p>
                      <a:r>
                        <a:rPr lang="en-US" sz="2800" dirty="0"/>
                        <a:t>1.0</a:t>
                      </a:r>
                    </a:p>
                  </a:txBody>
                  <a:tcPr marL="43584" marR="43584"/>
                </a:tc>
                <a:tc>
                  <a:txBody>
                    <a:bodyPr/>
                    <a:lstStyle/>
                    <a:p>
                      <a:r>
                        <a:rPr lang="en-US" sz="2800" dirty="0"/>
                        <a:t>0.4788</a:t>
                      </a:r>
                    </a:p>
                    <a:p>
                      <a:r>
                        <a:rPr lang="en-US" sz="2800" dirty="0"/>
                        <a:t>0.8706</a:t>
                      </a:r>
                    </a:p>
                  </a:txBody>
                  <a:tcPr marL="43584" marR="43584"/>
                </a:tc>
                <a:extLst>
                  <a:ext uri="{0D108BD9-81ED-4DB2-BD59-A6C34878D82A}">
                    <a16:rowId xmlns:a16="http://schemas.microsoft.com/office/drawing/2014/main" val="10002"/>
                  </a:ext>
                </a:extLst>
              </a:tr>
            </a:tbl>
          </a:graphicData>
        </a:graphic>
      </p:graphicFrame>
      <p:sp>
        <p:nvSpPr>
          <p:cNvPr id="7" name="Content Placeholder 6"/>
          <p:cNvSpPr>
            <a:spLocks noGrp="1"/>
          </p:cNvSpPr>
          <p:nvPr>
            <p:ph sz="quarter" idx="2"/>
          </p:nvPr>
        </p:nvSpPr>
        <p:spPr>
          <a:xfrm>
            <a:off x="914400" y="1589567"/>
            <a:ext cx="7816701" cy="1077433"/>
          </a:xfrm>
        </p:spPr>
        <p:txBody>
          <a:bodyPr/>
          <a:lstStyle/>
          <a:p>
            <a:pPr marL="0" indent="0">
              <a:buNone/>
            </a:pPr>
            <a:r>
              <a:rPr lang="en-US" dirty="0"/>
              <a:t>In 8.5% of the test sentences deletion was used</a:t>
            </a:r>
          </a:p>
        </p:txBody>
      </p:sp>
      <p:sp>
        <p:nvSpPr>
          <p:cNvPr id="8" name="TextBox 7"/>
          <p:cNvSpPr txBox="1"/>
          <p:nvPr/>
        </p:nvSpPr>
        <p:spPr>
          <a:xfrm>
            <a:off x="990600" y="5181600"/>
            <a:ext cx="7848600" cy="1200328"/>
          </a:xfrm>
          <a:prstGeom prst="rect">
            <a:avLst/>
          </a:prstGeom>
          <a:noFill/>
        </p:spPr>
        <p:txBody>
          <a:bodyPr wrap="square" rtlCol="0">
            <a:spAutoFit/>
          </a:bodyPr>
          <a:lstStyle/>
          <a:p>
            <a:r>
              <a:rPr lang="en-US" sz="2400" dirty="0">
                <a:solidFill>
                  <a:srgbClr val="0000FF"/>
                </a:solidFill>
              </a:rPr>
              <a:t>Results separated by sentence pairs that were different (“correct change”) and those that were the same and did not require any simplification (“incorrect change”)</a:t>
            </a:r>
          </a:p>
        </p:txBody>
      </p:sp>
    </p:spTree>
    <p:extLst>
      <p:ext uri="{BB962C8B-B14F-4D97-AF65-F5344CB8AC3E}">
        <p14:creationId xmlns:p14="http://schemas.microsoft.com/office/powerpoint/2010/main" val="2570180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523220"/>
          </a:xfrm>
          <a:prstGeom prst="rect">
            <a:avLst/>
          </a:prstGeom>
          <a:noFill/>
        </p:spPr>
        <p:txBody>
          <a:bodyPr wrap="square" rtlCol="0">
            <a:spAutoFit/>
          </a:bodyPr>
          <a:lstStyle/>
          <a:p>
            <a:r>
              <a:rPr lang="en-US" sz="2800" i="1" dirty="0">
                <a:solidFill>
                  <a:srgbClr val="FF0000"/>
                </a:solidFill>
              </a:rPr>
              <a:t>Critical reception</a:t>
            </a:r>
            <a:r>
              <a:rPr lang="en-US" sz="2800" dirty="0">
                <a:solidFill>
                  <a:srgbClr val="000090"/>
                </a:solidFill>
              </a:rPr>
              <a:t> for The Wild has been negative.</a:t>
            </a:r>
          </a:p>
        </p:txBody>
      </p:sp>
      <p:sp>
        <p:nvSpPr>
          <p:cNvPr id="5" name="TextBox 4"/>
          <p:cNvSpPr txBox="1"/>
          <p:nvPr/>
        </p:nvSpPr>
        <p:spPr>
          <a:xfrm>
            <a:off x="457200" y="3743980"/>
            <a:ext cx="8153400" cy="523220"/>
          </a:xfrm>
          <a:prstGeom prst="rect">
            <a:avLst/>
          </a:prstGeom>
          <a:noFill/>
        </p:spPr>
        <p:txBody>
          <a:bodyPr wrap="square" rtlCol="0">
            <a:spAutoFit/>
          </a:bodyPr>
          <a:lstStyle/>
          <a:p>
            <a:r>
              <a:rPr lang="en-US" sz="2800" i="1" dirty="0">
                <a:solidFill>
                  <a:srgbClr val="FF0000"/>
                </a:solidFill>
              </a:rPr>
              <a:t>Reviews</a:t>
            </a:r>
            <a:r>
              <a:rPr lang="en-US" sz="2800" dirty="0">
                <a:solidFill>
                  <a:srgbClr val="008000"/>
                </a:solidFill>
              </a:rPr>
              <a:t> for The Wild has been negative.</a:t>
            </a:r>
          </a:p>
        </p:txBody>
      </p:sp>
      <p:sp>
        <p:nvSpPr>
          <p:cNvPr id="6" name="Down Arrow 5"/>
          <p:cNvSpPr/>
          <p:nvPr/>
        </p:nvSpPr>
        <p:spPr>
          <a:xfrm>
            <a:off x="3429000" y="26670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38400" y="5595610"/>
            <a:ext cx="3048000" cy="523220"/>
          </a:xfrm>
          <a:prstGeom prst="rect">
            <a:avLst/>
          </a:prstGeom>
          <a:noFill/>
        </p:spPr>
        <p:txBody>
          <a:bodyPr wrap="square" rtlCol="0">
            <a:spAutoFit/>
          </a:bodyPr>
          <a:lstStyle/>
          <a:p>
            <a:r>
              <a:rPr lang="en-US" sz="2800" dirty="0">
                <a:solidFill>
                  <a:srgbClr val="FF0000"/>
                </a:solidFill>
              </a:rPr>
              <a:t>rewording</a:t>
            </a:r>
          </a:p>
        </p:txBody>
      </p:sp>
    </p:spTree>
    <p:extLst>
      <p:ext uri="{BB962C8B-B14F-4D97-AF65-F5344CB8AC3E}">
        <p14:creationId xmlns:p14="http://schemas.microsoft.com/office/powerpoint/2010/main" val="2732320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954107"/>
          </a:xfrm>
          <a:prstGeom prst="rect">
            <a:avLst/>
          </a:prstGeom>
          <a:noFill/>
        </p:spPr>
        <p:txBody>
          <a:bodyPr wrap="square" rtlCol="0">
            <a:spAutoFit/>
          </a:bodyPr>
          <a:lstStyle/>
          <a:p>
            <a:r>
              <a:rPr lang="en-US" sz="2800" dirty="0" err="1">
                <a:solidFill>
                  <a:srgbClr val="000090"/>
                </a:solidFill>
              </a:rPr>
              <a:t>Bauska</a:t>
            </a:r>
            <a:r>
              <a:rPr lang="en-US" sz="2800" dirty="0">
                <a:solidFill>
                  <a:srgbClr val="000090"/>
                </a:solidFill>
              </a:rPr>
              <a:t> is a town in </a:t>
            </a:r>
            <a:r>
              <a:rPr lang="en-US" sz="2800" dirty="0" err="1">
                <a:solidFill>
                  <a:srgbClr val="000090"/>
                </a:solidFill>
              </a:rPr>
              <a:t>Bauska</a:t>
            </a:r>
            <a:r>
              <a:rPr lang="en-US" sz="2800" dirty="0">
                <a:solidFill>
                  <a:srgbClr val="000090"/>
                </a:solidFill>
              </a:rPr>
              <a:t> county, in the </a:t>
            </a:r>
            <a:r>
              <a:rPr lang="en-US" sz="2800" i="1" dirty="0" err="1">
                <a:solidFill>
                  <a:srgbClr val="FF0000"/>
                </a:solidFill>
              </a:rPr>
              <a:t>Zemgale</a:t>
            </a:r>
            <a:r>
              <a:rPr lang="en-US" sz="2800" i="1" dirty="0">
                <a:solidFill>
                  <a:srgbClr val="FF0000"/>
                </a:solidFill>
              </a:rPr>
              <a:t> region of southern Latvia</a:t>
            </a:r>
            <a:r>
              <a:rPr lang="en-US" sz="2800" dirty="0">
                <a:solidFill>
                  <a:srgbClr val="000090"/>
                </a:solidFill>
              </a:rPr>
              <a:t>.</a:t>
            </a:r>
          </a:p>
        </p:txBody>
      </p:sp>
      <p:sp>
        <p:nvSpPr>
          <p:cNvPr id="5" name="TextBox 4"/>
          <p:cNvSpPr txBox="1"/>
          <p:nvPr/>
        </p:nvSpPr>
        <p:spPr>
          <a:xfrm>
            <a:off x="457200" y="4267200"/>
            <a:ext cx="8153400" cy="954107"/>
          </a:xfrm>
          <a:prstGeom prst="rect">
            <a:avLst/>
          </a:prstGeom>
          <a:noFill/>
        </p:spPr>
        <p:txBody>
          <a:bodyPr wrap="square" rtlCol="0">
            <a:spAutoFit/>
          </a:bodyPr>
          <a:lstStyle/>
          <a:p>
            <a:r>
              <a:rPr lang="en-US" sz="2800" dirty="0" err="1">
                <a:solidFill>
                  <a:srgbClr val="008000"/>
                </a:solidFill>
              </a:rPr>
              <a:t>Bauska</a:t>
            </a:r>
            <a:r>
              <a:rPr lang="en-US" sz="2800" dirty="0">
                <a:solidFill>
                  <a:srgbClr val="008000"/>
                </a:solidFill>
              </a:rPr>
              <a:t> is a town in </a:t>
            </a:r>
            <a:r>
              <a:rPr lang="en-US" sz="2800" dirty="0" err="1">
                <a:solidFill>
                  <a:srgbClr val="008000"/>
                </a:solidFill>
              </a:rPr>
              <a:t>Bauska</a:t>
            </a:r>
            <a:r>
              <a:rPr lang="en-US" sz="2800" dirty="0">
                <a:solidFill>
                  <a:srgbClr val="008000"/>
                </a:solidFill>
              </a:rPr>
              <a:t> county, in the </a:t>
            </a:r>
            <a:r>
              <a:rPr lang="en-US" sz="2800" dirty="0">
                <a:solidFill>
                  <a:srgbClr val="FF0000"/>
                </a:solidFill>
              </a:rPr>
              <a:t>region of </a:t>
            </a:r>
            <a:r>
              <a:rPr lang="en-US" sz="2800" dirty="0" err="1">
                <a:solidFill>
                  <a:srgbClr val="FF0000"/>
                </a:solidFill>
              </a:rPr>
              <a:t>Zemgale</a:t>
            </a:r>
            <a:r>
              <a:rPr lang="en-US" sz="2800" dirty="0">
                <a:solidFill>
                  <a:srgbClr val="000090"/>
                </a:solidFill>
              </a:rPr>
              <a:t>.</a:t>
            </a:r>
          </a:p>
        </p:txBody>
      </p:sp>
      <p:sp>
        <p:nvSpPr>
          <p:cNvPr id="6" name="Down Arrow 5"/>
          <p:cNvSpPr/>
          <p:nvPr/>
        </p:nvSpPr>
        <p:spPr>
          <a:xfrm>
            <a:off x="3429000" y="31242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86000" y="6118830"/>
            <a:ext cx="4648200" cy="523220"/>
          </a:xfrm>
          <a:prstGeom prst="rect">
            <a:avLst/>
          </a:prstGeom>
          <a:noFill/>
        </p:spPr>
        <p:txBody>
          <a:bodyPr wrap="square" rtlCol="0">
            <a:spAutoFit/>
          </a:bodyPr>
          <a:lstStyle/>
          <a:p>
            <a:r>
              <a:rPr lang="en-US" sz="2800" dirty="0">
                <a:solidFill>
                  <a:srgbClr val="FF0000"/>
                </a:solidFill>
              </a:rPr>
              <a:t>rewording/reordering, deletion</a:t>
            </a:r>
          </a:p>
        </p:txBody>
      </p:sp>
    </p:spTree>
    <p:extLst>
      <p:ext uri="{BB962C8B-B14F-4D97-AF65-F5344CB8AC3E}">
        <p14:creationId xmlns:p14="http://schemas.microsoft.com/office/powerpoint/2010/main" val="586704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1384995"/>
          </a:xfrm>
          <a:prstGeom prst="rect">
            <a:avLst/>
          </a:prstGeom>
          <a:noFill/>
        </p:spPr>
        <p:txBody>
          <a:bodyPr wrap="square" rtlCol="0">
            <a:spAutoFit/>
          </a:bodyPr>
          <a:lstStyle/>
          <a:p>
            <a:r>
              <a:rPr lang="en-US" sz="2800" dirty="0">
                <a:solidFill>
                  <a:srgbClr val="000090"/>
                </a:solidFill>
              </a:rPr>
              <a:t>Nicolas </a:t>
            </a:r>
            <a:r>
              <a:rPr lang="en-US" sz="2800" dirty="0" err="1">
                <a:solidFill>
                  <a:srgbClr val="000090"/>
                </a:solidFill>
              </a:rPr>
              <a:t>Anelka</a:t>
            </a:r>
            <a:r>
              <a:rPr lang="en-US" sz="2800" dirty="0">
                <a:solidFill>
                  <a:srgbClr val="000090"/>
                </a:solidFill>
              </a:rPr>
              <a:t> is a French footballer who currently plays as a striker for Chelsea in the English premier league.</a:t>
            </a:r>
          </a:p>
        </p:txBody>
      </p:sp>
      <p:sp>
        <p:nvSpPr>
          <p:cNvPr id="5" name="TextBox 4"/>
          <p:cNvSpPr txBox="1"/>
          <p:nvPr/>
        </p:nvSpPr>
        <p:spPr>
          <a:xfrm>
            <a:off x="457200" y="4456093"/>
            <a:ext cx="8153400" cy="954107"/>
          </a:xfrm>
          <a:prstGeom prst="rect">
            <a:avLst/>
          </a:prstGeom>
          <a:noFill/>
        </p:spPr>
        <p:txBody>
          <a:bodyPr wrap="square" rtlCol="0">
            <a:spAutoFit/>
          </a:bodyPr>
          <a:lstStyle/>
          <a:p>
            <a:r>
              <a:rPr lang="en-US" sz="2800" dirty="0">
                <a:solidFill>
                  <a:srgbClr val="008000"/>
                </a:solidFill>
              </a:rPr>
              <a:t>Nicolas </a:t>
            </a:r>
            <a:r>
              <a:rPr lang="en-US" sz="2800" dirty="0" err="1">
                <a:solidFill>
                  <a:srgbClr val="008000"/>
                </a:solidFill>
              </a:rPr>
              <a:t>Anelka</a:t>
            </a:r>
            <a:r>
              <a:rPr lang="en-US" sz="2800" dirty="0">
                <a:solidFill>
                  <a:srgbClr val="008000"/>
                </a:solidFill>
              </a:rPr>
              <a:t> is a French football player.  He plays for Chelsea.</a:t>
            </a:r>
          </a:p>
        </p:txBody>
      </p:sp>
      <p:sp>
        <p:nvSpPr>
          <p:cNvPr id="6" name="Down Arrow 5"/>
          <p:cNvSpPr/>
          <p:nvPr/>
        </p:nvSpPr>
        <p:spPr>
          <a:xfrm>
            <a:off x="3429000" y="33528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438400" y="5638800"/>
            <a:ext cx="3048000" cy="954107"/>
          </a:xfrm>
          <a:prstGeom prst="rect">
            <a:avLst/>
          </a:prstGeom>
          <a:noFill/>
        </p:spPr>
        <p:txBody>
          <a:bodyPr wrap="square" rtlCol="0">
            <a:spAutoFit/>
          </a:bodyPr>
          <a:lstStyle/>
          <a:p>
            <a:r>
              <a:rPr lang="en-US" sz="2800" dirty="0">
                <a:solidFill>
                  <a:srgbClr val="FF0000"/>
                </a:solidFill>
              </a:rPr>
              <a:t>rewording, deletion, sentence splitting</a:t>
            </a:r>
          </a:p>
        </p:txBody>
      </p:sp>
    </p:spTree>
    <p:extLst>
      <p:ext uri="{BB962C8B-B14F-4D97-AF65-F5344CB8AC3E}">
        <p14:creationId xmlns:p14="http://schemas.microsoft.com/office/powerpoint/2010/main" val="14813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Alfonso Perez Munoz, usually referred to as Alfonso, is a former Spanish </a:t>
            </a:r>
            <a:r>
              <a:rPr lang="en-US" sz="2800" i="1" dirty="0">
                <a:solidFill>
                  <a:srgbClr val="FF0000"/>
                </a:solidFill>
              </a:rPr>
              <a:t>footballer</a:t>
            </a:r>
            <a:r>
              <a:rPr lang="en-US" sz="2800" dirty="0">
                <a:solidFill>
                  <a:srgbClr val="000090"/>
                </a:solidFill>
              </a:rPr>
              <a:t>, in the striker position.</a:t>
            </a:r>
          </a:p>
        </p:txBody>
      </p:sp>
      <p:sp>
        <p:nvSpPr>
          <p:cNvPr id="5" name="Rectangle 4"/>
          <p:cNvSpPr/>
          <p:nvPr/>
        </p:nvSpPr>
        <p:spPr>
          <a:xfrm>
            <a:off x="152400" y="4114800"/>
            <a:ext cx="8382000" cy="523220"/>
          </a:xfrm>
          <a:prstGeom prst="rect">
            <a:avLst/>
          </a:prstGeom>
        </p:spPr>
        <p:txBody>
          <a:bodyPr wrap="square">
            <a:spAutoFit/>
          </a:bodyPr>
          <a:lstStyle/>
          <a:p>
            <a:r>
              <a:rPr lang="en-US" sz="2800" dirty="0">
                <a:solidFill>
                  <a:srgbClr val="FF6600"/>
                </a:solidFill>
              </a:rPr>
              <a:t>Alfonso Perez is a former Spanish </a:t>
            </a:r>
            <a:r>
              <a:rPr lang="en-US" sz="2800" i="1" dirty="0">
                <a:solidFill>
                  <a:srgbClr val="FF0000"/>
                </a:solidFill>
              </a:rPr>
              <a:t>football player</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2209800" cy="646331"/>
          </a:xfrm>
          <a:prstGeom prst="rect">
            <a:avLst/>
          </a:prstGeom>
          <a:noFill/>
        </p:spPr>
        <p:txBody>
          <a:bodyPr wrap="square" rtlCol="0">
            <a:spAutoFit/>
          </a:bodyPr>
          <a:lstStyle/>
          <a:p>
            <a:r>
              <a:rPr lang="en-US" sz="3600" dirty="0">
                <a:solidFill>
                  <a:srgbClr val="0000FF"/>
                </a:solidFill>
              </a:rPr>
              <a:t>Rewording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523220"/>
          </a:xfrm>
          <a:prstGeom prst="rect">
            <a:avLst/>
          </a:prstGeom>
          <a:noFill/>
        </p:spPr>
        <p:txBody>
          <a:bodyPr wrap="square" rtlCol="0">
            <a:spAutoFit/>
          </a:bodyPr>
          <a:lstStyle/>
          <a:p>
            <a:r>
              <a:rPr lang="en-US" sz="2800" dirty="0">
                <a:solidFill>
                  <a:srgbClr val="000090"/>
                </a:solidFill>
              </a:rPr>
              <a:t>Each edge of a </a:t>
            </a:r>
            <a:r>
              <a:rPr lang="en-US" sz="2800" dirty="0" err="1">
                <a:solidFill>
                  <a:srgbClr val="000090"/>
                </a:solidFill>
              </a:rPr>
              <a:t>tesseract</a:t>
            </a:r>
            <a:r>
              <a:rPr lang="en-US" sz="2800" dirty="0">
                <a:solidFill>
                  <a:srgbClr val="000090"/>
                </a:solidFill>
              </a:rPr>
              <a:t> is of the same length.</a:t>
            </a:r>
          </a:p>
        </p:txBody>
      </p:sp>
      <p:sp>
        <p:nvSpPr>
          <p:cNvPr id="5" name="TextBox 4"/>
          <p:cNvSpPr txBox="1"/>
          <p:nvPr/>
        </p:nvSpPr>
        <p:spPr>
          <a:xfrm>
            <a:off x="457200" y="4124980"/>
            <a:ext cx="8153400" cy="523220"/>
          </a:xfrm>
          <a:prstGeom prst="rect">
            <a:avLst/>
          </a:prstGeom>
          <a:noFill/>
        </p:spPr>
        <p:txBody>
          <a:bodyPr wrap="square" rtlCol="0">
            <a:spAutoFit/>
          </a:bodyPr>
          <a:lstStyle/>
          <a:p>
            <a:r>
              <a:rPr lang="en-US" sz="2800" dirty="0">
                <a:solidFill>
                  <a:srgbClr val="008000"/>
                </a:solidFill>
              </a:rPr>
              <a:t>Same edge of the same length.</a:t>
            </a:r>
          </a:p>
        </p:txBody>
      </p:sp>
      <p:sp>
        <p:nvSpPr>
          <p:cNvPr id="6" name="Down Arrow 5"/>
          <p:cNvSpPr/>
          <p:nvPr/>
        </p:nvSpPr>
        <p:spPr>
          <a:xfrm>
            <a:off x="3429000" y="28575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272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a:t>
            </a:r>
            <a:r>
              <a:rPr lang="en-US" i="1" dirty="0">
                <a:solidFill>
                  <a:srgbClr val="FF0000"/>
                </a:solidFill>
              </a:rPr>
              <a:t>Previous approach</a:t>
            </a:r>
          </a:p>
        </p:txBody>
      </p:sp>
      <p:sp>
        <p:nvSpPr>
          <p:cNvPr id="4" name="Rectangle 3"/>
          <p:cNvSpPr/>
          <p:nvPr/>
        </p:nvSpPr>
        <p:spPr>
          <a:xfrm>
            <a:off x="688848" y="2044005"/>
            <a:ext cx="7616952" cy="830997"/>
          </a:xfrm>
          <a:prstGeom prst="rect">
            <a:avLst/>
          </a:prstGeom>
        </p:spPr>
        <p:txBody>
          <a:bodyPr wrap="square">
            <a:spAutoFit/>
          </a:bodyPr>
          <a:lstStyle/>
          <a:p>
            <a:r>
              <a:rPr lang="en-US" sz="2400" dirty="0">
                <a:solidFill>
                  <a:srgbClr val="000090"/>
                </a:solidFill>
              </a:rPr>
              <a:t>He often recuperated at </a:t>
            </a:r>
            <a:r>
              <a:rPr lang="en-US" sz="2400" dirty="0" err="1">
                <a:solidFill>
                  <a:srgbClr val="000090"/>
                </a:solidFill>
              </a:rPr>
              <a:t>Menton</a:t>
            </a:r>
            <a:r>
              <a:rPr lang="en-US" sz="2400" dirty="0">
                <a:solidFill>
                  <a:srgbClr val="000090"/>
                </a:solidFill>
              </a:rPr>
              <a:t>, near Nice, France, where he eventually died on 1892 January 31.</a:t>
            </a:r>
          </a:p>
        </p:txBody>
      </p:sp>
      <p:sp>
        <p:nvSpPr>
          <p:cNvPr id="5" name="Down Arrow 4"/>
          <p:cNvSpPr/>
          <p:nvPr/>
        </p:nvSpPr>
        <p:spPr>
          <a:xfrm>
            <a:off x="3581400" y="34290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52800" y="4800599"/>
            <a:ext cx="1524000" cy="461665"/>
          </a:xfrm>
          <a:prstGeom prst="rect">
            <a:avLst/>
          </a:prstGeom>
        </p:spPr>
        <p:txBody>
          <a:bodyPr wrap="square">
            <a:spAutoFit/>
          </a:bodyPr>
          <a:lstStyle/>
          <a:p>
            <a:r>
              <a:rPr lang="en-US" sz="2400" dirty="0">
                <a:solidFill>
                  <a:srgbClr val="008000"/>
                </a:solidFill>
              </a:rPr>
              <a:t>He 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Phrase-based limitations</a:t>
            </a:r>
          </a:p>
        </p:txBody>
      </p:sp>
      <p:sp>
        <p:nvSpPr>
          <p:cNvPr id="3" name="Content Placeholder 2"/>
          <p:cNvSpPr>
            <a:spLocks noGrp="1"/>
          </p:cNvSpPr>
          <p:nvPr>
            <p:ph sz="quarter" idx="1"/>
          </p:nvPr>
        </p:nvSpPr>
        <p:spPr>
          <a:xfrm>
            <a:off x="612648" y="1600200"/>
            <a:ext cx="8153400" cy="2819400"/>
          </a:xfrm>
        </p:spPr>
        <p:txBody>
          <a:bodyPr>
            <a:normAutofit/>
          </a:bodyPr>
          <a:lstStyle/>
          <a:p>
            <a:pPr marL="0" indent="0">
              <a:buNone/>
            </a:pPr>
            <a:r>
              <a:rPr lang="en-US" dirty="0"/>
              <a:t>Phrasal reordering is only motivated by the resulting words, not the input sentence</a:t>
            </a:r>
          </a:p>
          <a:p>
            <a:pPr lvl="1"/>
            <a:r>
              <a:rPr lang="en-US" dirty="0"/>
              <a:t>tends not to reorder much</a:t>
            </a:r>
          </a:p>
          <a:p>
            <a:pPr marL="0" indent="0">
              <a:buNone/>
            </a:pPr>
            <a:endParaRPr lang="en-US" dirty="0"/>
          </a:p>
          <a:p>
            <a:pPr marL="0" indent="0">
              <a:buNone/>
            </a:pPr>
            <a:r>
              <a:rPr lang="en-US" dirty="0"/>
              <a:t>In general, tends not to change much when simplifying</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25402352"/>
              </p:ext>
            </p:extLst>
          </p:nvPr>
        </p:nvGraphicFramePr>
        <p:xfrm>
          <a:off x="1447800" y="4754880"/>
          <a:ext cx="6055268" cy="1112520"/>
        </p:xfrm>
        <a:graphic>
          <a:graphicData uri="http://schemas.openxmlformats.org/drawingml/2006/table">
            <a:tbl>
              <a:tblPr firstRow="1" bandRow="1">
                <a:tableStyleId>{5C22544A-7EE6-4342-B048-85BDC9FD1C3A}</a:tableStyleId>
              </a:tblPr>
              <a:tblGrid>
                <a:gridCol w="2946395">
                  <a:extLst>
                    <a:ext uri="{9D8B030D-6E8A-4147-A177-3AD203B41FA5}">
                      <a16:colId xmlns:a16="http://schemas.microsoft.com/office/drawing/2014/main" val="20000"/>
                    </a:ext>
                  </a:extLst>
                </a:gridCol>
                <a:gridCol w="1427480">
                  <a:extLst>
                    <a:ext uri="{9D8B030D-6E8A-4147-A177-3AD203B41FA5}">
                      <a16:colId xmlns:a16="http://schemas.microsoft.com/office/drawing/2014/main" val="20001"/>
                    </a:ext>
                  </a:extLst>
                </a:gridCol>
                <a:gridCol w="1681393">
                  <a:extLst>
                    <a:ext uri="{9D8B030D-6E8A-4147-A177-3AD203B41FA5}">
                      <a16:colId xmlns:a16="http://schemas.microsoft.com/office/drawing/2014/main" val="20002"/>
                    </a:ext>
                  </a:extLst>
                </a:gridCol>
              </a:tblGrid>
              <a:tr h="370840">
                <a:tc>
                  <a:txBody>
                    <a:bodyPr/>
                    <a:lstStyle/>
                    <a:p>
                      <a:r>
                        <a:rPr lang="en-US" dirty="0"/>
                        <a:t>System</a:t>
                      </a:r>
                    </a:p>
                  </a:txBody>
                  <a:tcPr/>
                </a:tc>
                <a:tc>
                  <a:txBody>
                    <a:bodyPr/>
                    <a:lstStyle/>
                    <a:p>
                      <a:r>
                        <a:rPr lang="en-US" dirty="0"/>
                        <a:t>length ratio</a:t>
                      </a:r>
                    </a:p>
                  </a:txBody>
                  <a:tcPr/>
                </a:tc>
                <a:tc>
                  <a:txBody>
                    <a:bodyPr/>
                    <a:lstStyle/>
                    <a:p>
                      <a:r>
                        <a:rPr lang="en-US" dirty="0"/>
                        <a:t>% unmodified</a:t>
                      </a:r>
                    </a:p>
                  </a:txBody>
                  <a:tcPr/>
                </a:tc>
                <a:extLst>
                  <a:ext uri="{0D108BD9-81ED-4DB2-BD59-A6C34878D82A}">
                    <a16:rowId xmlns:a16="http://schemas.microsoft.com/office/drawing/2014/main" val="10000"/>
                  </a:ext>
                </a:extLst>
              </a:tr>
              <a:tr h="370840">
                <a:tc>
                  <a:txBody>
                    <a:bodyPr/>
                    <a:lstStyle/>
                    <a:p>
                      <a:r>
                        <a:rPr lang="en-US" dirty="0" err="1"/>
                        <a:t>Moses+Del</a:t>
                      </a:r>
                      <a:r>
                        <a:rPr lang="en-US" dirty="0"/>
                        <a:t> (phrase-based)</a:t>
                      </a:r>
                    </a:p>
                  </a:txBody>
                  <a:tcPr/>
                </a:tc>
                <a:tc>
                  <a:txBody>
                    <a:bodyPr/>
                    <a:lstStyle/>
                    <a:p>
                      <a:r>
                        <a:rPr lang="en-US" dirty="0"/>
                        <a:t>0.9907</a:t>
                      </a:r>
                    </a:p>
                  </a:txBody>
                  <a:tcPr/>
                </a:tc>
                <a:tc>
                  <a:txBody>
                    <a:bodyPr/>
                    <a:lstStyle/>
                    <a:p>
                      <a:r>
                        <a:rPr lang="en-US" dirty="0"/>
                        <a:t>56.9%</a:t>
                      </a:r>
                    </a:p>
                  </a:txBody>
                  <a:tcPr/>
                </a:tc>
                <a:extLst>
                  <a:ext uri="{0D108BD9-81ED-4DB2-BD59-A6C34878D82A}">
                    <a16:rowId xmlns:a16="http://schemas.microsoft.com/office/drawing/2014/main" val="10001"/>
                  </a:ext>
                </a:extLst>
              </a:tr>
              <a:tr h="370840">
                <a:tc>
                  <a:txBody>
                    <a:bodyPr/>
                    <a:lstStyle/>
                    <a:p>
                      <a:r>
                        <a:rPr lang="en-US" dirty="0"/>
                        <a:t>In-corpus</a:t>
                      </a:r>
                      <a:r>
                        <a:rPr lang="en-US" baseline="0" dirty="0"/>
                        <a:t> average</a:t>
                      </a:r>
                      <a:endParaRPr lang="en-US" dirty="0"/>
                    </a:p>
                  </a:txBody>
                  <a:tcPr/>
                </a:tc>
                <a:tc>
                  <a:txBody>
                    <a:bodyPr/>
                    <a:lstStyle/>
                    <a:p>
                      <a:r>
                        <a:rPr lang="en-US" dirty="0"/>
                        <a:t>0.85</a:t>
                      </a:r>
                    </a:p>
                  </a:txBody>
                  <a:tcPr/>
                </a:tc>
                <a:tc>
                  <a:txBody>
                    <a:bodyPr/>
                    <a:lstStyle/>
                    <a:p>
                      <a:r>
                        <a:rPr lang="en-US" dirty="0"/>
                        <a:t>26.7%</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9180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Autofit/>
          </a:bodyPr>
          <a:lstStyle/>
          <a:p>
            <a:r>
              <a:rPr lang="en-US" sz="3600" dirty="0"/>
              <a:t>Syntax-based approach</a:t>
            </a:r>
          </a:p>
        </p:txBody>
      </p:sp>
      <p:pic>
        <p:nvPicPr>
          <p:cNvPr id="4" name="Picture 3"/>
          <p:cNvPicPr>
            <a:picLocks noChangeAspect="1"/>
          </p:cNvPicPr>
          <p:nvPr/>
        </p:nvPicPr>
        <p:blipFill>
          <a:blip r:embed="rId3"/>
          <a:stretch>
            <a:fillRect/>
          </a:stretch>
        </p:blipFill>
        <p:spPr>
          <a:xfrm>
            <a:off x="609600" y="1524000"/>
            <a:ext cx="7742767" cy="4495800"/>
          </a:xfrm>
          <a:prstGeom prst="rect">
            <a:avLst/>
          </a:prstGeom>
        </p:spPr>
      </p:pic>
      <p:sp>
        <p:nvSpPr>
          <p:cNvPr id="5" name="TextBox 4"/>
          <p:cNvSpPr txBox="1"/>
          <p:nvPr/>
        </p:nvSpPr>
        <p:spPr>
          <a:xfrm>
            <a:off x="685800" y="6172200"/>
            <a:ext cx="7924800" cy="461665"/>
          </a:xfrm>
          <a:prstGeom prst="rect">
            <a:avLst/>
          </a:prstGeom>
          <a:noFill/>
        </p:spPr>
        <p:txBody>
          <a:bodyPr wrap="square" rtlCol="0">
            <a:spAutoFit/>
          </a:bodyPr>
          <a:lstStyle/>
          <a:p>
            <a:r>
              <a:rPr lang="en-US" sz="2400" dirty="0">
                <a:solidFill>
                  <a:srgbClr val="0000FF"/>
                </a:solidFill>
              </a:rPr>
              <a:t>Rather than operating on phrases, operate on grammar trees</a:t>
            </a:r>
          </a:p>
        </p:txBody>
      </p:sp>
    </p:spTree>
    <p:extLst>
      <p:ext uri="{BB962C8B-B14F-4D97-AF65-F5344CB8AC3E}">
        <p14:creationId xmlns:p14="http://schemas.microsoft.com/office/powerpoint/2010/main" val="1867443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probabilistic, syntax-based rules</a:t>
            </a:r>
          </a:p>
        </p:txBody>
      </p:sp>
      <p:pic>
        <p:nvPicPr>
          <p:cNvPr id="4" name="Picture 3"/>
          <p:cNvPicPr>
            <a:picLocks noChangeAspect="1"/>
          </p:cNvPicPr>
          <p:nvPr/>
        </p:nvPicPr>
        <p:blipFill>
          <a:blip r:embed="rId2"/>
          <a:stretch>
            <a:fillRect/>
          </a:stretch>
        </p:blipFill>
        <p:spPr>
          <a:xfrm>
            <a:off x="17580212" y="7657534"/>
            <a:ext cx="8242300" cy="2819400"/>
          </a:xfrm>
          <a:prstGeom prst="rect">
            <a:avLst/>
          </a:prstGeom>
        </p:spPr>
      </p:pic>
      <p:pic>
        <p:nvPicPr>
          <p:cNvPr id="5" name="Picture 4"/>
          <p:cNvPicPr>
            <a:picLocks noChangeAspect="1"/>
          </p:cNvPicPr>
          <p:nvPr/>
        </p:nvPicPr>
        <p:blipFill>
          <a:blip r:embed="rId2"/>
          <a:stretch>
            <a:fillRect/>
          </a:stretch>
        </p:blipFill>
        <p:spPr>
          <a:xfrm>
            <a:off x="17732612" y="7809934"/>
            <a:ext cx="8242300" cy="2819400"/>
          </a:xfrm>
          <a:prstGeom prst="rect">
            <a:avLst/>
          </a:prstGeom>
        </p:spPr>
      </p:pic>
      <p:pic>
        <p:nvPicPr>
          <p:cNvPr id="6" name="Picture 5"/>
          <p:cNvPicPr>
            <a:picLocks noChangeAspect="1"/>
          </p:cNvPicPr>
          <p:nvPr/>
        </p:nvPicPr>
        <p:blipFill>
          <a:blip r:embed="rId2"/>
          <a:stretch>
            <a:fillRect/>
          </a:stretch>
        </p:blipFill>
        <p:spPr>
          <a:xfrm>
            <a:off x="17885012" y="7962334"/>
            <a:ext cx="8242300" cy="2819400"/>
          </a:xfrm>
          <a:prstGeom prst="rect">
            <a:avLst/>
          </a:prstGeom>
        </p:spPr>
      </p:pic>
      <p:pic>
        <p:nvPicPr>
          <p:cNvPr id="7" name="Picture 6"/>
          <p:cNvPicPr>
            <a:picLocks noChangeAspect="1"/>
          </p:cNvPicPr>
          <p:nvPr/>
        </p:nvPicPr>
        <p:blipFill>
          <a:blip r:embed="rId2"/>
          <a:stretch>
            <a:fillRect/>
          </a:stretch>
        </p:blipFill>
        <p:spPr>
          <a:xfrm>
            <a:off x="18037412" y="8114734"/>
            <a:ext cx="8242300" cy="2819400"/>
          </a:xfrm>
          <a:prstGeom prst="rect">
            <a:avLst/>
          </a:prstGeom>
        </p:spPr>
      </p:pic>
      <p:pic>
        <p:nvPicPr>
          <p:cNvPr id="8" name="Picture 7"/>
          <p:cNvPicPr>
            <a:picLocks noChangeAspect="1"/>
          </p:cNvPicPr>
          <p:nvPr/>
        </p:nvPicPr>
        <p:blipFill>
          <a:blip r:embed="rId2"/>
          <a:stretch>
            <a:fillRect/>
          </a:stretch>
        </p:blipFill>
        <p:spPr>
          <a:xfrm>
            <a:off x="18189812" y="8267134"/>
            <a:ext cx="8242300" cy="2819400"/>
          </a:xfrm>
          <a:prstGeom prst="rect">
            <a:avLst/>
          </a:prstGeom>
        </p:spPr>
      </p:pic>
      <p:pic>
        <p:nvPicPr>
          <p:cNvPr id="9" name="Picture 8"/>
          <p:cNvPicPr>
            <a:picLocks noChangeAspect="1"/>
          </p:cNvPicPr>
          <p:nvPr/>
        </p:nvPicPr>
        <p:blipFill>
          <a:blip r:embed="rId3"/>
          <a:stretch>
            <a:fillRect/>
          </a:stretch>
        </p:blipFill>
        <p:spPr>
          <a:xfrm>
            <a:off x="444500" y="1892300"/>
            <a:ext cx="8255000" cy="2832100"/>
          </a:xfrm>
          <a:prstGeom prst="rect">
            <a:avLst/>
          </a:prstGeom>
        </p:spPr>
      </p:pic>
      <p:sp>
        <p:nvSpPr>
          <p:cNvPr id="10" name="TextBox 9"/>
          <p:cNvSpPr txBox="1"/>
          <p:nvPr/>
        </p:nvSpPr>
        <p:spPr>
          <a:xfrm>
            <a:off x="428594" y="5592587"/>
            <a:ext cx="3412262" cy="461665"/>
          </a:xfrm>
          <a:prstGeom prst="rect">
            <a:avLst/>
          </a:prstGeom>
          <a:noFill/>
        </p:spPr>
        <p:txBody>
          <a:bodyPr wrap="none" rtlCol="0">
            <a:spAutoFit/>
          </a:bodyPr>
          <a:lstStyle/>
          <a:p>
            <a:r>
              <a:rPr lang="en-US" sz="2400" dirty="0">
                <a:solidFill>
                  <a:srgbClr val="0000FF"/>
                </a:solidFill>
              </a:rPr>
              <a:t>They may occasionally eat</a:t>
            </a:r>
          </a:p>
        </p:txBody>
      </p:sp>
      <p:sp>
        <p:nvSpPr>
          <p:cNvPr id="11" name="Right Arrow 10"/>
          <p:cNvSpPr/>
          <p:nvPr/>
        </p:nvSpPr>
        <p:spPr>
          <a:xfrm>
            <a:off x="4114800" y="5486400"/>
            <a:ext cx="762000" cy="732013"/>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5287238" y="5562600"/>
            <a:ext cx="2564674" cy="461665"/>
          </a:xfrm>
          <a:prstGeom prst="rect">
            <a:avLst/>
          </a:prstGeom>
          <a:noFill/>
        </p:spPr>
        <p:txBody>
          <a:bodyPr wrap="none" rtlCol="0">
            <a:spAutoFit/>
          </a:bodyPr>
          <a:lstStyle/>
          <a:p>
            <a:r>
              <a:rPr lang="en-US" sz="2400" dirty="0">
                <a:solidFill>
                  <a:srgbClr val="FF6600"/>
                </a:solidFill>
              </a:rPr>
              <a:t>sometimes, they eat</a:t>
            </a:r>
          </a:p>
        </p:txBody>
      </p:sp>
    </p:spTree>
    <p:extLst>
      <p:ext uri="{BB962C8B-B14F-4D97-AF65-F5344CB8AC3E}">
        <p14:creationId xmlns:p14="http://schemas.microsoft.com/office/powerpoint/2010/main" val="23690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probabilistic, syntax-based rules</a:t>
            </a:r>
          </a:p>
        </p:txBody>
      </p:sp>
      <p:pic>
        <p:nvPicPr>
          <p:cNvPr id="4" name="Picture 3"/>
          <p:cNvPicPr>
            <a:picLocks noChangeAspect="1"/>
          </p:cNvPicPr>
          <p:nvPr/>
        </p:nvPicPr>
        <p:blipFill>
          <a:blip r:embed="rId2"/>
          <a:stretch>
            <a:fillRect/>
          </a:stretch>
        </p:blipFill>
        <p:spPr>
          <a:xfrm>
            <a:off x="17580212" y="7657534"/>
            <a:ext cx="8242300" cy="2819400"/>
          </a:xfrm>
          <a:prstGeom prst="rect">
            <a:avLst/>
          </a:prstGeom>
        </p:spPr>
      </p:pic>
      <p:pic>
        <p:nvPicPr>
          <p:cNvPr id="5" name="Picture 4"/>
          <p:cNvPicPr>
            <a:picLocks noChangeAspect="1"/>
          </p:cNvPicPr>
          <p:nvPr/>
        </p:nvPicPr>
        <p:blipFill>
          <a:blip r:embed="rId2"/>
          <a:stretch>
            <a:fillRect/>
          </a:stretch>
        </p:blipFill>
        <p:spPr>
          <a:xfrm>
            <a:off x="17732612" y="7809934"/>
            <a:ext cx="8242300" cy="2819400"/>
          </a:xfrm>
          <a:prstGeom prst="rect">
            <a:avLst/>
          </a:prstGeom>
        </p:spPr>
      </p:pic>
      <p:pic>
        <p:nvPicPr>
          <p:cNvPr id="6" name="Picture 5"/>
          <p:cNvPicPr>
            <a:picLocks noChangeAspect="1"/>
          </p:cNvPicPr>
          <p:nvPr/>
        </p:nvPicPr>
        <p:blipFill>
          <a:blip r:embed="rId2"/>
          <a:stretch>
            <a:fillRect/>
          </a:stretch>
        </p:blipFill>
        <p:spPr>
          <a:xfrm>
            <a:off x="17885012" y="7962334"/>
            <a:ext cx="8242300" cy="2819400"/>
          </a:xfrm>
          <a:prstGeom prst="rect">
            <a:avLst/>
          </a:prstGeom>
        </p:spPr>
      </p:pic>
      <p:pic>
        <p:nvPicPr>
          <p:cNvPr id="7" name="Picture 6"/>
          <p:cNvPicPr>
            <a:picLocks noChangeAspect="1"/>
          </p:cNvPicPr>
          <p:nvPr/>
        </p:nvPicPr>
        <p:blipFill>
          <a:blip r:embed="rId2"/>
          <a:stretch>
            <a:fillRect/>
          </a:stretch>
        </p:blipFill>
        <p:spPr>
          <a:xfrm>
            <a:off x="18037412" y="8114734"/>
            <a:ext cx="8242300" cy="2819400"/>
          </a:xfrm>
          <a:prstGeom prst="rect">
            <a:avLst/>
          </a:prstGeom>
        </p:spPr>
      </p:pic>
      <p:pic>
        <p:nvPicPr>
          <p:cNvPr id="8" name="Picture 7"/>
          <p:cNvPicPr>
            <a:picLocks noChangeAspect="1"/>
          </p:cNvPicPr>
          <p:nvPr/>
        </p:nvPicPr>
        <p:blipFill>
          <a:blip r:embed="rId2"/>
          <a:stretch>
            <a:fillRect/>
          </a:stretch>
        </p:blipFill>
        <p:spPr>
          <a:xfrm>
            <a:off x="18189812" y="8267134"/>
            <a:ext cx="8242300" cy="2819400"/>
          </a:xfrm>
          <a:prstGeom prst="rect">
            <a:avLst/>
          </a:prstGeom>
        </p:spPr>
      </p:pic>
      <p:pic>
        <p:nvPicPr>
          <p:cNvPr id="9" name="Picture 8"/>
          <p:cNvPicPr>
            <a:picLocks noChangeAspect="1"/>
          </p:cNvPicPr>
          <p:nvPr/>
        </p:nvPicPr>
        <p:blipFill>
          <a:blip r:embed="rId3"/>
          <a:stretch>
            <a:fillRect/>
          </a:stretch>
        </p:blipFill>
        <p:spPr>
          <a:xfrm>
            <a:off x="444500" y="1892300"/>
            <a:ext cx="8255000" cy="2832100"/>
          </a:xfrm>
          <a:prstGeom prst="rect">
            <a:avLst/>
          </a:prstGeom>
        </p:spPr>
      </p:pic>
      <p:sp>
        <p:nvSpPr>
          <p:cNvPr id="10" name="TextBox 9"/>
          <p:cNvSpPr txBox="1"/>
          <p:nvPr/>
        </p:nvSpPr>
        <p:spPr>
          <a:xfrm>
            <a:off x="313392" y="5183582"/>
            <a:ext cx="3686206" cy="1200328"/>
          </a:xfrm>
          <a:prstGeom prst="rect">
            <a:avLst/>
          </a:prstGeom>
          <a:noFill/>
        </p:spPr>
        <p:txBody>
          <a:bodyPr wrap="square" rtlCol="0">
            <a:spAutoFit/>
          </a:bodyPr>
          <a:lstStyle/>
          <a:p>
            <a:r>
              <a:rPr lang="en-US" sz="2400" dirty="0">
                <a:solidFill>
                  <a:srgbClr val="0000FF"/>
                </a:solidFill>
              </a:rPr>
              <a:t>The scary cats from the park may occasionally walk around on two legs</a:t>
            </a:r>
          </a:p>
        </p:txBody>
      </p:sp>
      <p:sp>
        <p:nvSpPr>
          <p:cNvPr id="11" name="Right Arrow 10"/>
          <p:cNvSpPr/>
          <p:nvPr/>
        </p:nvSpPr>
        <p:spPr>
          <a:xfrm>
            <a:off x="4114800" y="5486400"/>
            <a:ext cx="762000" cy="732013"/>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5287238" y="5257800"/>
            <a:ext cx="3412262" cy="1200328"/>
          </a:xfrm>
          <a:prstGeom prst="rect">
            <a:avLst/>
          </a:prstGeom>
          <a:noFill/>
        </p:spPr>
        <p:txBody>
          <a:bodyPr wrap="square" rtlCol="0">
            <a:spAutoFit/>
          </a:bodyPr>
          <a:lstStyle/>
          <a:p>
            <a:r>
              <a:rPr lang="en-US" sz="2400" dirty="0">
                <a:solidFill>
                  <a:srgbClr val="FF6600"/>
                </a:solidFill>
              </a:rPr>
              <a:t>sometimes, the scary cats from the park walk around on two legs</a:t>
            </a:r>
          </a:p>
        </p:txBody>
      </p:sp>
    </p:spTree>
    <p:extLst>
      <p:ext uri="{BB962C8B-B14F-4D97-AF65-F5344CB8AC3E}">
        <p14:creationId xmlns:p14="http://schemas.microsoft.com/office/powerpoint/2010/main" val="34929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aside</a:t>
            </a:r>
          </a:p>
        </p:txBody>
      </p:sp>
      <p:pic>
        <p:nvPicPr>
          <p:cNvPr id="4" name="Picture 3"/>
          <p:cNvPicPr>
            <a:picLocks noChangeAspect="1"/>
          </p:cNvPicPr>
          <p:nvPr/>
        </p:nvPicPr>
        <p:blipFill>
          <a:blip r:embed="rId2"/>
          <a:stretch>
            <a:fillRect/>
          </a:stretch>
        </p:blipFill>
        <p:spPr>
          <a:xfrm>
            <a:off x="2133600" y="1676400"/>
            <a:ext cx="4546600" cy="2965601"/>
          </a:xfrm>
          <a:prstGeom prst="rect">
            <a:avLst/>
          </a:prstGeom>
        </p:spPr>
      </p:pic>
      <p:sp>
        <p:nvSpPr>
          <p:cNvPr id="5" name="TextBox 4"/>
          <p:cNvSpPr txBox="1"/>
          <p:nvPr/>
        </p:nvSpPr>
        <p:spPr>
          <a:xfrm>
            <a:off x="1295400" y="5070764"/>
            <a:ext cx="5760537" cy="954107"/>
          </a:xfrm>
          <a:prstGeom prst="rect">
            <a:avLst/>
          </a:prstGeom>
          <a:noFill/>
        </p:spPr>
        <p:txBody>
          <a:bodyPr wrap="square" rtlCol="0">
            <a:spAutoFit/>
          </a:bodyPr>
          <a:lstStyle/>
          <a:p>
            <a:r>
              <a:rPr lang="en-US" sz="2800" dirty="0">
                <a:solidFill>
                  <a:srgbClr val="FF6600"/>
                </a:solidFill>
              </a:rPr>
              <a:t>sometimes, the scary cats from the park walk around on two legs</a:t>
            </a:r>
          </a:p>
        </p:txBody>
      </p:sp>
    </p:spTree>
    <p:extLst>
      <p:ext uri="{BB962C8B-B14F-4D97-AF65-F5344CB8AC3E}">
        <p14:creationId xmlns:p14="http://schemas.microsoft.com/office/powerpoint/2010/main" val="7428306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hard part</a:t>
            </a:r>
          </a:p>
        </p:txBody>
      </p:sp>
      <p:pic>
        <p:nvPicPr>
          <p:cNvPr id="4" name="Picture 3"/>
          <p:cNvPicPr>
            <a:picLocks noChangeAspect="1"/>
          </p:cNvPicPr>
          <p:nvPr/>
        </p:nvPicPr>
        <p:blipFill>
          <a:blip r:embed="rId2"/>
          <a:stretch>
            <a:fillRect/>
          </a:stretch>
        </p:blipFill>
        <p:spPr>
          <a:xfrm>
            <a:off x="242306" y="1676399"/>
            <a:ext cx="4939294" cy="2867977"/>
          </a:xfrm>
          <a:prstGeom prst="rect">
            <a:avLst/>
          </a:prstGeom>
        </p:spPr>
      </p:pic>
      <p:pic>
        <p:nvPicPr>
          <p:cNvPr id="5" name="Picture 4"/>
          <p:cNvPicPr>
            <a:picLocks noChangeAspect="1"/>
          </p:cNvPicPr>
          <p:nvPr/>
        </p:nvPicPr>
        <p:blipFill>
          <a:blip r:embed="rId3"/>
          <a:stretch>
            <a:fillRect/>
          </a:stretch>
        </p:blipFill>
        <p:spPr>
          <a:xfrm>
            <a:off x="18237793" y="10580624"/>
            <a:ext cx="6375400" cy="2679700"/>
          </a:xfrm>
          <a:prstGeom prst="rect">
            <a:avLst/>
          </a:prstGeom>
        </p:spPr>
      </p:pic>
      <p:sp>
        <p:nvSpPr>
          <p:cNvPr id="7" name="Right Arrow 6"/>
          <p:cNvSpPr/>
          <p:nvPr/>
        </p:nvSpPr>
        <p:spPr>
          <a:xfrm rot="2220633">
            <a:off x="3949085" y="4286862"/>
            <a:ext cx="609600" cy="666136"/>
          </a:xfrm>
          <a:prstGeom prst="rightArrow">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a:blip r:embed="rId4"/>
          <a:stretch>
            <a:fillRect/>
          </a:stretch>
        </p:blipFill>
        <p:spPr>
          <a:xfrm>
            <a:off x="4697770" y="4648200"/>
            <a:ext cx="4274968" cy="1466643"/>
          </a:xfrm>
          <a:prstGeom prst="rect">
            <a:avLst/>
          </a:prstGeom>
        </p:spPr>
      </p:pic>
      <p:sp>
        <p:nvSpPr>
          <p:cNvPr id="3" name="TextBox 2"/>
          <p:cNvSpPr txBox="1"/>
          <p:nvPr/>
        </p:nvSpPr>
        <p:spPr>
          <a:xfrm rot="5400000">
            <a:off x="6477000" y="6019800"/>
            <a:ext cx="646331" cy="646331"/>
          </a:xfrm>
          <a:prstGeom prst="rect">
            <a:avLst/>
          </a:prstGeom>
          <a:noFill/>
        </p:spPr>
        <p:txBody>
          <a:bodyPr wrap="none" rtlCol="0">
            <a:spAutoFit/>
          </a:bodyPr>
          <a:lstStyle/>
          <a:p>
            <a:r>
              <a:rPr lang="en-US" sz="3600" dirty="0"/>
              <a:t>…</a:t>
            </a:r>
          </a:p>
        </p:txBody>
      </p:sp>
    </p:spTree>
    <p:extLst>
      <p:ext uri="{BB962C8B-B14F-4D97-AF65-F5344CB8AC3E}">
        <p14:creationId xmlns:p14="http://schemas.microsoft.com/office/powerpoint/2010/main" val="22842150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a:cs typeface="Gill Sans"/>
              </a:rPr>
              <a:t>Results</a:t>
            </a:r>
          </a:p>
        </p:txBody>
      </p:sp>
      <p:graphicFrame>
        <p:nvGraphicFramePr>
          <p:cNvPr id="4" name="Table 3"/>
          <p:cNvGraphicFramePr>
            <a:graphicFrameLocks noGrp="1"/>
          </p:cNvGraphicFramePr>
          <p:nvPr>
            <p:extLst>
              <p:ext uri="{D42A27DB-BD31-4B8C-83A1-F6EECF244321}">
                <p14:modId xmlns:p14="http://schemas.microsoft.com/office/powerpoint/2010/main" val="2357433241"/>
              </p:ext>
            </p:extLst>
          </p:nvPr>
        </p:nvGraphicFramePr>
        <p:xfrm>
          <a:off x="381000" y="2438400"/>
          <a:ext cx="8385047" cy="19812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1065276">
                  <a:extLst>
                    <a:ext uri="{9D8B030D-6E8A-4147-A177-3AD203B41FA5}">
                      <a16:colId xmlns:a16="http://schemas.microsoft.com/office/drawing/2014/main" val="20001"/>
                    </a:ext>
                  </a:extLst>
                </a:gridCol>
                <a:gridCol w="1069703">
                  <a:extLst>
                    <a:ext uri="{9D8B030D-6E8A-4147-A177-3AD203B41FA5}">
                      <a16:colId xmlns:a16="http://schemas.microsoft.com/office/drawing/2014/main" val="20002"/>
                    </a:ext>
                  </a:extLst>
                </a:gridCol>
                <a:gridCol w="1505260">
                  <a:extLst>
                    <a:ext uri="{9D8B030D-6E8A-4147-A177-3AD203B41FA5}">
                      <a16:colId xmlns:a16="http://schemas.microsoft.com/office/drawing/2014/main" val="20003"/>
                    </a:ext>
                  </a:extLst>
                </a:gridCol>
                <a:gridCol w="1773008">
                  <a:extLst>
                    <a:ext uri="{9D8B030D-6E8A-4147-A177-3AD203B41FA5}">
                      <a16:colId xmlns:a16="http://schemas.microsoft.com/office/drawing/2014/main" val="20004"/>
                    </a:ext>
                  </a:extLst>
                </a:gridCol>
              </a:tblGrid>
              <a:tr h="370840">
                <a:tc>
                  <a:txBody>
                    <a:bodyPr/>
                    <a:lstStyle/>
                    <a:p>
                      <a:r>
                        <a:rPr lang="en-US" sz="2000" dirty="0"/>
                        <a:t>System</a:t>
                      </a:r>
                    </a:p>
                  </a:txBody>
                  <a:tcPr/>
                </a:tc>
                <a:tc>
                  <a:txBody>
                    <a:bodyPr/>
                    <a:lstStyle/>
                    <a:p>
                      <a:r>
                        <a:rPr lang="en-US" sz="2000" dirty="0"/>
                        <a:t>BLEU</a:t>
                      </a:r>
                    </a:p>
                  </a:txBody>
                  <a:tcPr/>
                </a:tc>
                <a:tc>
                  <a:txBody>
                    <a:bodyPr/>
                    <a:lstStyle/>
                    <a:p>
                      <a:r>
                        <a:rPr lang="en-US" sz="2000" dirty="0"/>
                        <a:t>oracle</a:t>
                      </a:r>
                    </a:p>
                  </a:txBody>
                  <a:tcPr/>
                </a:tc>
                <a:tc>
                  <a:txBody>
                    <a:bodyPr/>
                    <a:lstStyle/>
                    <a:p>
                      <a:r>
                        <a:rPr lang="en-US" sz="2000" dirty="0"/>
                        <a:t>length ratio</a:t>
                      </a:r>
                    </a:p>
                  </a:txBody>
                  <a:tcPr/>
                </a:tc>
                <a:tc>
                  <a:txBody>
                    <a:bodyPr/>
                    <a:lstStyle/>
                    <a:p>
                      <a:r>
                        <a:rPr lang="en-US" sz="2000" dirty="0"/>
                        <a:t>% unmodified</a:t>
                      </a:r>
                    </a:p>
                  </a:txBody>
                  <a:tcPr/>
                </a:tc>
                <a:extLst>
                  <a:ext uri="{0D108BD9-81ED-4DB2-BD59-A6C34878D82A}">
                    <a16:rowId xmlns:a16="http://schemas.microsoft.com/office/drawing/2014/main" val="10000"/>
                  </a:ext>
                </a:extLst>
              </a:tr>
              <a:tr h="370840">
                <a:tc>
                  <a:txBody>
                    <a:bodyPr/>
                    <a:lstStyle/>
                    <a:p>
                      <a:r>
                        <a:rPr lang="en-US" sz="2000" dirty="0"/>
                        <a:t>Syntax</a:t>
                      </a:r>
                    </a:p>
                  </a:txBody>
                  <a:tcPr/>
                </a:tc>
                <a:tc>
                  <a:txBody>
                    <a:bodyPr/>
                    <a:lstStyle/>
                    <a:p>
                      <a:r>
                        <a:rPr lang="en-US" sz="2000" dirty="0"/>
                        <a:t>0.5640</a:t>
                      </a:r>
                    </a:p>
                  </a:txBody>
                  <a:tcPr/>
                </a:tc>
                <a:tc>
                  <a:txBody>
                    <a:bodyPr/>
                    <a:lstStyle/>
                    <a:p>
                      <a:r>
                        <a:rPr lang="en-US" sz="2000" b="1" dirty="0"/>
                        <a:t>0.6627</a:t>
                      </a:r>
                    </a:p>
                  </a:txBody>
                  <a:tcPr/>
                </a:tc>
                <a:tc>
                  <a:txBody>
                    <a:bodyPr/>
                    <a:lstStyle/>
                    <a:p>
                      <a:r>
                        <a:rPr lang="en-US" sz="2000" b="1" dirty="0"/>
                        <a:t>0.8487</a:t>
                      </a:r>
                    </a:p>
                  </a:txBody>
                  <a:tcPr/>
                </a:tc>
                <a:tc>
                  <a:txBody>
                    <a:bodyPr/>
                    <a:lstStyle/>
                    <a:p>
                      <a:r>
                        <a:rPr lang="en-US" sz="2000" dirty="0"/>
                        <a:t>57.5%</a:t>
                      </a:r>
                    </a:p>
                  </a:txBody>
                  <a:tcPr/>
                </a:tc>
                <a:extLst>
                  <a:ext uri="{0D108BD9-81ED-4DB2-BD59-A6C34878D82A}">
                    <a16:rowId xmlns:a16="http://schemas.microsoft.com/office/drawing/2014/main" val="10001"/>
                  </a:ext>
                </a:extLst>
              </a:tr>
              <a:tr h="370840">
                <a:tc>
                  <a:txBody>
                    <a:bodyPr/>
                    <a:lstStyle/>
                    <a:p>
                      <a:r>
                        <a:rPr lang="en-US" sz="2000" dirty="0" err="1"/>
                        <a:t>Moses</a:t>
                      </a:r>
                      <a:r>
                        <a:rPr lang="en-US" sz="2000" err="1"/>
                        <a:t>+</a:t>
                      </a:r>
                      <a:r>
                        <a:rPr lang="en-US" sz="2000"/>
                        <a:t>Del</a:t>
                      </a:r>
                      <a:endParaRPr lang="en-US" sz="2000" dirty="0"/>
                    </a:p>
                  </a:txBody>
                  <a:tcPr/>
                </a:tc>
                <a:tc>
                  <a:txBody>
                    <a:bodyPr/>
                    <a:lstStyle/>
                    <a:p>
                      <a:r>
                        <a:rPr lang="en-US" sz="2000" b="1" dirty="0"/>
                        <a:t>0.6046</a:t>
                      </a:r>
                    </a:p>
                  </a:txBody>
                  <a:tcPr/>
                </a:tc>
                <a:tc>
                  <a:txBody>
                    <a:bodyPr/>
                    <a:lstStyle/>
                    <a:p>
                      <a:r>
                        <a:rPr lang="en-US" sz="2000" dirty="0"/>
                        <a:t>0.6421</a:t>
                      </a:r>
                    </a:p>
                  </a:txBody>
                  <a:tcPr/>
                </a:tc>
                <a:tc>
                  <a:txBody>
                    <a:bodyPr/>
                    <a:lstStyle/>
                    <a:p>
                      <a:r>
                        <a:rPr lang="en-US" sz="2000" dirty="0"/>
                        <a:t>0.9907</a:t>
                      </a:r>
                    </a:p>
                  </a:txBody>
                  <a:tcPr/>
                </a:tc>
                <a:tc>
                  <a:txBody>
                    <a:bodyPr/>
                    <a:lstStyle/>
                    <a:p>
                      <a:r>
                        <a:rPr lang="en-US" sz="2000" dirty="0"/>
                        <a:t>56.9%</a:t>
                      </a:r>
                    </a:p>
                  </a:txBody>
                  <a:tcPr/>
                </a:tc>
                <a:extLst>
                  <a:ext uri="{0D108BD9-81ED-4DB2-BD59-A6C34878D82A}">
                    <a16:rowId xmlns:a16="http://schemas.microsoft.com/office/drawing/2014/main" val="10002"/>
                  </a:ext>
                </a:extLst>
              </a:tr>
              <a:tr h="370840">
                <a:tc>
                  <a:txBody>
                    <a:bodyPr/>
                    <a:lstStyle/>
                    <a:p>
                      <a:r>
                        <a:rPr lang="en-US" sz="2000" dirty="0"/>
                        <a:t>Baseline (no change)</a:t>
                      </a:r>
                    </a:p>
                  </a:txBody>
                  <a:tcPr/>
                </a:tc>
                <a:tc>
                  <a:txBody>
                    <a:bodyPr/>
                    <a:lstStyle/>
                    <a:p>
                      <a:r>
                        <a:rPr lang="en-US" sz="2000" dirty="0"/>
                        <a:t>0.5937</a:t>
                      </a:r>
                    </a:p>
                  </a:txBody>
                  <a:tcPr/>
                </a:tc>
                <a:tc>
                  <a:txBody>
                    <a:bodyPr/>
                    <a:lstStyle/>
                    <a:p>
                      <a:r>
                        <a:rPr lang="en-US" sz="2000" dirty="0"/>
                        <a:t>-*</a:t>
                      </a:r>
                    </a:p>
                  </a:txBody>
                  <a:tcPr/>
                </a:tc>
                <a:tc>
                  <a:txBody>
                    <a:bodyPr/>
                    <a:lstStyle/>
                    <a:p>
                      <a:r>
                        <a:rPr lang="en-US" sz="2000" dirty="0"/>
                        <a:t>1.0</a:t>
                      </a:r>
                    </a:p>
                  </a:txBody>
                  <a:tcPr/>
                </a:tc>
                <a:tc>
                  <a:txBody>
                    <a:bodyPr/>
                    <a:lstStyle/>
                    <a:p>
                      <a:r>
                        <a:rPr lang="en-US" sz="2000" dirty="0"/>
                        <a:t>100%</a:t>
                      </a:r>
                    </a:p>
                  </a:txBody>
                  <a:tcPr/>
                </a:tc>
                <a:extLst>
                  <a:ext uri="{0D108BD9-81ED-4DB2-BD59-A6C34878D82A}">
                    <a16:rowId xmlns:a16="http://schemas.microsoft.com/office/drawing/2014/main" val="10003"/>
                  </a:ext>
                </a:extLst>
              </a:tr>
              <a:tr h="370840">
                <a:tc>
                  <a:txBody>
                    <a:bodyPr/>
                    <a:lstStyle/>
                    <a:p>
                      <a:r>
                        <a:rPr lang="en-US" sz="2000" dirty="0"/>
                        <a:t>In-corpus</a:t>
                      </a:r>
                      <a:r>
                        <a:rPr lang="en-US" sz="2000" baseline="0" dirty="0"/>
                        <a:t> average</a:t>
                      </a:r>
                      <a:endParaRPr lang="en-US" sz="2000" dirty="0"/>
                    </a:p>
                  </a:txBody>
                  <a:tcPr/>
                </a:tc>
                <a:tc>
                  <a:txBody>
                    <a:bodyPr/>
                    <a:lstStyle/>
                    <a:p>
                      <a:r>
                        <a:rPr lang="en-US" sz="2000" dirty="0"/>
                        <a:t>-</a:t>
                      </a:r>
                    </a:p>
                  </a:txBody>
                  <a:tcPr/>
                </a:tc>
                <a:tc>
                  <a:txBody>
                    <a:bodyPr/>
                    <a:lstStyle/>
                    <a:p>
                      <a:r>
                        <a:rPr lang="en-US" sz="2000" dirty="0"/>
                        <a:t>-</a:t>
                      </a:r>
                    </a:p>
                  </a:txBody>
                  <a:tcPr/>
                </a:tc>
                <a:tc>
                  <a:txBody>
                    <a:bodyPr/>
                    <a:lstStyle/>
                    <a:p>
                      <a:r>
                        <a:rPr lang="en-US" sz="2000" dirty="0"/>
                        <a:t>0.85</a:t>
                      </a:r>
                    </a:p>
                  </a:txBody>
                  <a:tcPr/>
                </a:tc>
                <a:tc>
                  <a:txBody>
                    <a:bodyPr/>
                    <a:lstStyle/>
                    <a:p>
                      <a:r>
                        <a:rPr lang="en-US" sz="2000" dirty="0"/>
                        <a:t>26.7%</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948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a:cs typeface="Gill Sans"/>
              </a:rPr>
              <a:t>Human Evaluation</a:t>
            </a:r>
          </a:p>
        </p:txBody>
      </p:sp>
      <p:sp>
        <p:nvSpPr>
          <p:cNvPr id="3" name="Content Placeholder 2"/>
          <p:cNvSpPr>
            <a:spLocks noGrp="1"/>
          </p:cNvSpPr>
          <p:nvPr>
            <p:ph idx="1"/>
          </p:nvPr>
        </p:nvSpPr>
        <p:spPr/>
        <p:txBody>
          <a:bodyPr>
            <a:normAutofit/>
          </a:bodyPr>
          <a:lstStyle/>
          <a:p>
            <a:pPr marL="0" indent="0">
              <a:buNone/>
            </a:pPr>
            <a:r>
              <a:rPr lang="en-US" sz="2400" dirty="0">
                <a:latin typeface="Gill Sans"/>
                <a:cs typeface="Gill Sans"/>
              </a:rPr>
              <a:t>Human annotators were asked to rate outputs from simplify, </a:t>
            </a:r>
            <a:r>
              <a:rPr lang="en-US" sz="2400" dirty="0" err="1">
                <a:latin typeface="Gill Sans"/>
                <a:cs typeface="Gill Sans"/>
              </a:rPr>
              <a:t>Moses+Del</a:t>
            </a:r>
            <a:r>
              <a:rPr lang="en-US" sz="2400" dirty="0">
                <a:latin typeface="Gill Sans"/>
                <a:cs typeface="Gill Sans"/>
              </a:rPr>
              <a:t>, and the gold standard for grammaticality, meaning preservation, and overall simplification quality</a:t>
            </a:r>
          </a:p>
        </p:txBody>
      </p:sp>
      <p:graphicFrame>
        <p:nvGraphicFramePr>
          <p:cNvPr id="4" name="Table 3"/>
          <p:cNvGraphicFramePr>
            <a:graphicFrameLocks noGrp="1"/>
          </p:cNvGraphicFramePr>
          <p:nvPr>
            <p:extLst>
              <p:ext uri="{D42A27DB-BD31-4B8C-83A1-F6EECF244321}">
                <p14:modId xmlns:p14="http://schemas.microsoft.com/office/powerpoint/2010/main" val="1789139403"/>
              </p:ext>
            </p:extLst>
          </p:nvPr>
        </p:nvGraphicFramePr>
        <p:xfrm>
          <a:off x="1523999" y="3318876"/>
          <a:ext cx="6096000" cy="1463040"/>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36432">
                <a:tc>
                  <a:txBody>
                    <a:bodyPr/>
                    <a:lstStyle/>
                    <a:p>
                      <a:endParaRPr lang="en-US" dirty="0">
                        <a:latin typeface="Gill Sans"/>
                        <a:cs typeface="Gill Sans"/>
                      </a:endParaRPr>
                    </a:p>
                  </a:txBody>
                  <a:tcPr/>
                </a:tc>
                <a:tc>
                  <a:txBody>
                    <a:bodyPr/>
                    <a:lstStyle/>
                    <a:p>
                      <a:r>
                        <a:rPr lang="en-US" dirty="0">
                          <a:latin typeface="Gill Sans"/>
                          <a:cs typeface="Gill Sans"/>
                        </a:rPr>
                        <a:t>Grammar</a:t>
                      </a:r>
                    </a:p>
                  </a:txBody>
                  <a:tcPr/>
                </a:tc>
                <a:tc>
                  <a:txBody>
                    <a:bodyPr/>
                    <a:lstStyle/>
                    <a:p>
                      <a:r>
                        <a:rPr lang="en-US" dirty="0">
                          <a:latin typeface="Gill Sans"/>
                          <a:cs typeface="Gill Sans"/>
                        </a:rPr>
                        <a:t>Meaning</a:t>
                      </a:r>
                    </a:p>
                  </a:txBody>
                  <a:tcPr/>
                </a:tc>
                <a:tc>
                  <a:txBody>
                    <a:bodyPr/>
                    <a:lstStyle/>
                    <a:p>
                      <a:r>
                        <a:rPr lang="en-US" dirty="0">
                          <a:latin typeface="Gill Sans"/>
                          <a:cs typeface="Gill Sans"/>
                        </a:rPr>
                        <a:t>Simplicity</a:t>
                      </a:r>
                    </a:p>
                  </a:txBody>
                  <a:tcPr/>
                </a:tc>
                <a:extLst>
                  <a:ext uri="{0D108BD9-81ED-4DB2-BD59-A6C34878D82A}">
                    <a16:rowId xmlns:a16="http://schemas.microsoft.com/office/drawing/2014/main" val="10000"/>
                  </a:ext>
                </a:extLst>
              </a:tr>
              <a:tr h="341105">
                <a:tc>
                  <a:txBody>
                    <a:bodyPr/>
                    <a:lstStyle/>
                    <a:p>
                      <a:r>
                        <a:rPr lang="en-US" dirty="0">
                          <a:latin typeface="Gill Sans"/>
                          <a:cs typeface="Gill Sans"/>
                        </a:rPr>
                        <a:t>Syntax</a:t>
                      </a:r>
                    </a:p>
                  </a:txBody>
                  <a:tcPr/>
                </a:tc>
                <a:tc>
                  <a:txBody>
                    <a:bodyPr/>
                    <a:lstStyle/>
                    <a:p>
                      <a:r>
                        <a:rPr lang="en-US" sz="1800" b="1" kern="1200" dirty="0">
                          <a:solidFill>
                            <a:schemeClr val="dk1"/>
                          </a:solidFill>
                          <a:latin typeface="Gill Sans"/>
                          <a:ea typeface="+mn-ea"/>
                          <a:cs typeface="Gill Sans"/>
                        </a:rPr>
                        <a:t>4.7</a:t>
                      </a:r>
                      <a:endParaRPr lang="en-US" b="1" dirty="0">
                        <a:latin typeface="Gill Sans"/>
                        <a:cs typeface="Gill Sans"/>
                      </a:endParaRPr>
                    </a:p>
                  </a:txBody>
                  <a:tcPr/>
                </a:tc>
                <a:tc>
                  <a:txBody>
                    <a:bodyPr/>
                    <a:lstStyle/>
                    <a:p>
                      <a:r>
                        <a:rPr lang="en-US" dirty="0">
                          <a:latin typeface="Gill Sans"/>
                          <a:cs typeface="Gill Sans"/>
                        </a:rPr>
                        <a:t>4.1</a:t>
                      </a:r>
                    </a:p>
                  </a:txBody>
                  <a:tcPr/>
                </a:tc>
                <a:tc>
                  <a:txBody>
                    <a:bodyPr/>
                    <a:lstStyle/>
                    <a:p>
                      <a:r>
                        <a:rPr lang="en-US" b="1" dirty="0">
                          <a:latin typeface="Gill Sans"/>
                          <a:cs typeface="Gill Sans"/>
                        </a:rPr>
                        <a:t>2.9</a:t>
                      </a:r>
                    </a:p>
                  </a:txBody>
                  <a:tcPr/>
                </a:tc>
                <a:extLst>
                  <a:ext uri="{0D108BD9-81ED-4DB2-BD59-A6C34878D82A}">
                    <a16:rowId xmlns:a16="http://schemas.microsoft.com/office/drawing/2014/main" val="10001"/>
                  </a:ext>
                </a:extLst>
              </a:tr>
              <a:tr h="341105">
                <a:tc>
                  <a:txBody>
                    <a:bodyPr/>
                    <a:lstStyle/>
                    <a:p>
                      <a:r>
                        <a:rPr lang="en-US" dirty="0" err="1">
                          <a:latin typeface="Gill Sans"/>
                          <a:cs typeface="Gill Sans"/>
                        </a:rPr>
                        <a:t>Moses+Del</a:t>
                      </a:r>
                      <a:endParaRPr lang="en-US" dirty="0">
                        <a:latin typeface="Gill Sans"/>
                        <a:cs typeface="Gill Sans"/>
                      </a:endParaRPr>
                    </a:p>
                  </a:txBody>
                  <a:tcPr/>
                </a:tc>
                <a:tc>
                  <a:txBody>
                    <a:bodyPr/>
                    <a:lstStyle/>
                    <a:p>
                      <a:r>
                        <a:rPr lang="en-US" dirty="0">
                          <a:latin typeface="Gill Sans"/>
                          <a:cs typeface="Gill Sans"/>
                        </a:rPr>
                        <a:t>4.5</a:t>
                      </a:r>
                    </a:p>
                  </a:txBody>
                  <a:tcPr/>
                </a:tc>
                <a:tc>
                  <a:txBody>
                    <a:bodyPr/>
                    <a:lstStyle/>
                    <a:p>
                      <a:r>
                        <a:rPr lang="en-US" dirty="0">
                          <a:latin typeface="Gill Sans"/>
                          <a:cs typeface="Gill Sans"/>
                        </a:rPr>
                        <a:t>4.2</a:t>
                      </a:r>
                    </a:p>
                  </a:txBody>
                  <a:tcPr/>
                </a:tc>
                <a:tc>
                  <a:txBody>
                    <a:bodyPr/>
                    <a:lstStyle/>
                    <a:p>
                      <a:r>
                        <a:rPr lang="en-US" dirty="0">
                          <a:latin typeface="Gill Sans"/>
                          <a:cs typeface="Gill Sans"/>
                        </a:rPr>
                        <a:t>2.0</a:t>
                      </a:r>
                    </a:p>
                  </a:txBody>
                  <a:tcPr/>
                </a:tc>
                <a:extLst>
                  <a:ext uri="{0D108BD9-81ED-4DB2-BD59-A6C34878D82A}">
                    <a16:rowId xmlns:a16="http://schemas.microsoft.com/office/drawing/2014/main" val="10002"/>
                  </a:ext>
                </a:extLst>
              </a:tr>
              <a:tr h="341105">
                <a:tc>
                  <a:txBody>
                    <a:bodyPr/>
                    <a:lstStyle/>
                    <a:p>
                      <a:r>
                        <a:rPr lang="en-US" dirty="0">
                          <a:latin typeface="Gill Sans"/>
                          <a:cs typeface="Gill Sans"/>
                        </a:rPr>
                        <a:t>Gold</a:t>
                      </a:r>
                      <a:r>
                        <a:rPr lang="en-US" baseline="0" dirty="0">
                          <a:latin typeface="Gill Sans"/>
                          <a:cs typeface="Gill Sans"/>
                        </a:rPr>
                        <a:t> standard</a:t>
                      </a:r>
                      <a:endParaRPr lang="en-US" dirty="0">
                        <a:latin typeface="Gill Sans"/>
                        <a:cs typeface="Gill Sans"/>
                      </a:endParaRPr>
                    </a:p>
                  </a:txBody>
                  <a:tcPr/>
                </a:tc>
                <a:tc>
                  <a:txBody>
                    <a:bodyPr/>
                    <a:lstStyle/>
                    <a:p>
                      <a:r>
                        <a:rPr lang="en-US" dirty="0">
                          <a:latin typeface="Gill Sans"/>
                          <a:cs typeface="Gill Sans"/>
                        </a:rPr>
                        <a:t>4.5</a:t>
                      </a:r>
                    </a:p>
                  </a:txBody>
                  <a:tcPr/>
                </a:tc>
                <a:tc>
                  <a:txBody>
                    <a:bodyPr/>
                    <a:lstStyle/>
                    <a:p>
                      <a:r>
                        <a:rPr lang="en-US" dirty="0">
                          <a:latin typeface="Gill Sans"/>
                          <a:cs typeface="Gill Sans"/>
                        </a:rPr>
                        <a:t>3.7</a:t>
                      </a:r>
                    </a:p>
                  </a:txBody>
                  <a:tcPr/>
                </a:tc>
                <a:tc>
                  <a:txBody>
                    <a:bodyPr/>
                    <a:lstStyle/>
                    <a:p>
                      <a:r>
                        <a:rPr lang="en-US" dirty="0">
                          <a:latin typeface="Gill Sans"/>
                          <a:cs typeface="Gill Sans"/>
                        </a:rPr>
                        <a:t>2.7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06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Endemic types or species are especially likely to develop on islands because of their geographical isolation.</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Endemic types are most likely to develop on islands because they are isolated.</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43000" y="5410521"/>
            <a:ext cx="6910616" cy="523220"/>
          </a:xfrm>
          <a:prstGeom prst="rect">
            <a:avLst/>
          </a:prstGeom>
          <a:noFill/>
        </p:spPr>
        <p:txBody>
          <a:bodyPr wrap="none" rtlCol="0">
            <a:spAutoFit/>
          </a:bodyPr>
          <a:lstStyle/>
          <a:p>
            <a:r>
              <a:rPr lang="en-US" sz="2800" dirty="0">
                <a:solidFill>
                  <a:srgbClr val="FF0000"/>
                </a:solidFill>
              </a:rPr>
              <a:t>What types of transformations are happening?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7467600" cy="1938992"/>
          </a:xfrm>
          <a:prstGeom prst="rect">
            <a:avLst/>
          </a:prstGeom>
          <a:noFill/>
        </p:spPr>
        <p:txBody>
          <a:bodyPr wrap="square" rtlCol="0">
            <a:spAutoFit/>
          </a:bodyPr>
          <a:lstStyle/>
          <a:p>
            <a:r>
              <a:rPr lang="en-US" sz="4000" dirty="0">
                <a:latin typeface="Gill Sans"/>
                <a:cs typeface="Gill Sans"/>
              </a:rPr>
              <a:t>Our life is frittered away by detail. </a:t>
            </a:r>
          </a:p>
          <a:p>
            <a:r>
              <a:rPr lang="en-US" sz="4000" dirty="0">
                <a:latin typeface="Gill Sans"/>
                <a:cs typeface="Gill Sans"/>
              </a:rPr>
              <a:t>Simplify, simplify.</a:t>
            </a:r>
          </a:p>
          <a:p>
            <a:r>
              <a:rPr lang="en-US" sz="4000" dirty="0">
                <a:latin typeface="Gill Sans"/>
                <a:cs typeface="Gill Sans"/>
              </a:rPr>
              <a:t>	- H.D. Thoreau</a:t>
            </a:r>
          </a:p>
        </p:txBody>
      </p:sp>
      <p:sp>
        <p:nvSpPr>
          <p:cNvPr id="5" name="TextBox 4"/>
          <p:cNvSpPr txBox="1"/>
          <p:nvPr/>
        </p:nvSpPr>
        <p:spPr>
          <a:xfrm>
            <a:off x="914400" y="4848761"/>
            <a:ext cx="5722362" cy="1323439"/>
          </a:xfrm>
          <a:prstGeom prst="rect">
            <a:avLst/>
          </a:prstGeom>
          <a:noFill/>
        </p:spPr>
        <p:txBody>
          <a:bodyPr wrap="square" rtlCol="0">
            <a:spAutoFit/>
          </a:bodyPr>
          <a:lstStyle/>
          <a:p>
            <a:r>
              <a:rPr lang="en-US" sz="4000" dirty="0">
                <a:latin typeface="Gill Sans"/>
                <a:cs typeface="Gill Sans"/>
              </a:rPr>
              <a:t>Our life is frittered away.</a:t>
            </a:r>
          </a:p>
          <a:p>
            <a:r>
              <a:rPr lang="en-US" sz="4000" dirty="0">
                <a:latin typeface="Gill Sans"/>
                <a:cs typeface="Gill Sans"/>
              </a:rPr>
              <a:t>	- Lab Machine 227-31</a:t>
            </a:r>
          </a:p>
        </p:txBody>
      </p:sp>
      <p:sp>
        <p:nvSpPr>
          <p:cNvPr id="6" name="Down Arrow 5"/>
          <p:cNvSpPr/>
          <p:nvPr/>
        </p:nvSpPr>
        <p:spPr>
          <a:xfrm>
            <a:off x="3657600" y="3429000"/>
            <a:ext cx="838200" cy="6858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8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a:cs typeface="Gill Sans"/>
              </a:rPr>
              <a:t>Qualitatively: syntax-based</a:t>
            </a:r>
          </a:p>
        </p:txBody>
      </p:sp>
      <p:sp>
        <p:nvSpPr>
          <p:cNvPr id="3" name="Content Placeholder 2"/>
          <p:cNvSpPr>
            <a:spLocks noGrp="1"/>
          </p:cNvSpPr>
          <p:nvPr>
            <p:ph idx="1"/>
          </p:nvPr>
        </p:nvSpPr>
        <p:spPr>
          <a:xfrm>
            <a:off x="152400" y="1529968"/>
            <a:ext cx="8991600" cy="830997"/>
          </a:xfrm>
        </p:spPr>
        <p:txBody>
          <a:bodyPr wrap="square">
            <a:spAutoFit/>
          </a:bodyPr>
          <a:lstStyle/>
          <a:p>
            <a:pPr>
              <a:buNone/>
            </a:pPr>
            <a:r>
              <a:rPr lang="en-US" sz="2400" dirty="0">
                <a:latin typeface="Gill Sans"/>
                <a:cs typeface="Gill Sans"/>
              </a:rPr>
              <a:t>After Anton </a:t>
            </a:r>
            <a:r>
              <a:rPr lang="en-US" sz="2400" dirty="0" err="1">
                <a:latin typeface="Gill Sans"/>
                <a:cs typeface="Gill Sans"/>
              </a:rPr>
              <a:t>Szandor</a:t>
            </a:r>
            <a:r>
              <a:rPr lang="en-US" sz="2400" dirty="0">
                <a:latin typeface="Gill Sans"/>
                <a:cs typeface="Gill Sans"/>
              </a:rPr>
              <a:t> </a:t>
            </a:r>
            <a:r>
              <a:rPr lang="en-US" sz="2400" dirty="0" err="1">
                <a:latin typeface="Gill Sans"/>
                <a:cs typeface="Gill Sans"/>
              </a:rPr>
              <a:t>Lavey's</a:t>
            </a:r>
            <a:r>
              <a:rPr lang="en-US" sz="2400" dirty="0">
                <a:latin typeface="Gill Sans"/>
                <a:cs typeface="Gill Sans"/>
              </a:rPr>
              <a:t> death, his position </a:t>
            </a:r>
            <a:r>
              <a:rPr lang="en-US" sz="2400" b="1" i="1" dirty="0">
                <a:solidFill>
                  <a:srgbClr val="FF0000"/>
                </a:solidFill>
                <a:latin typeface="Gill Sans"/>
                <a:cs typeface="Gill Sans"/>
              </a:rPr>
              <a:t>as head of the church of </a:t>
            </a:r>
            <a:r>
              <a:rPr lang="en-US" sz="2400" b="1" i="1" dirty="0" err="1">
                <a:solidFill>
                  <a:srgbClr val="FF0000"/>
                </a:solidFill>
                <a:latin typeface="Gill Sans"/>
                <a:cs typeface="Gill Sans"/>
              </a:rPr>
              <a:t>satan</a:t>
            </a:r>
            <a:r>
              <a:rPr lang="en-US" sz="2400" i="1" dirty="0">
                <a:solidFill>
                  <a:srgbClr val="FF0000"/>
                </a:solidFill>
                <a:latin typeface="Gill Sans"/>
                <a:cs typeface="Gill Sans"/>
              </a:rPr>
              <a:t> </a:t>
            </a:r>
            <a:r>
              <a:rPr lang="en-US" sz="2400" dirty="0">
                <a:latin typeface="Gill Sans"/>
                <a:cs typeface="Gill Sans"/>
              </a:rPr>
              <a:t>passed on to Blanche Barton.</a:t>
            </a:r>
          </a:p>
        </p:txBody>
      </p:sp>
      <p:sp>
        <p:nvSpPr>
          <p:cNvPr id="4" name="Content Placeholder 2"/>
          <p:cNvSpPr txBox="1">
            <a:spLocks/>
          </p:cNvSpPr>
          <p:nvPr/>
        </p:nvSpPr>
        <p:spPr>
          <a:xfrm>
            <a:off x="173073" y="3733800"/>
            <a:ext cx="8077200" cy="266739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a:buNone/>
            </a:pPr>
            <a:r>
              <a:rPr lang="en-US" sz="2400" dirty="0">
                <a:latin typeface="Gill Sans"/>
                <a:cs typeface="Gill Sans"/>
              </a:rPr>
              <a:t>Syntax:</a:t>
            </a:r>
          </a:p>
          <a:p>
            <a:pPr>
              <a:buFont typeface="Wingdings"/>
              <a:buNone/>
            </a:pPr>
            <a:r>
              <a:rPr lang="en-US" sz="2400" dirty="0">
                <a:latin typeface="Gill Sans"/>
                <a:cs typeface="Gill Sans"/>
              </a:rPr>
              <a:t>    After Anton </a:t>
            </a:r>
            <a:r>
              <a:rPr lang="en-US" sz="2400" dirty="0" err="1">
                <a:latin typeface="Gill Sans"/>
                <a:cs typeface="Gill Sans"/>
              </a:rPr>
              <a:t>Szandor</a:t>
            </a:r>
            <a:r>
              <a:rPr lang="en-US" sz="2400" dirty="0">
                <a:latin typeface="Gill Sans"/>
                <a:cs typeface="Gill Sans"/>
              </a:rPr>
              <a:t> </a:t>
            </a:r>
            <a:r>
              <a:rPr lang="en-US" sz="2400" dirty="0" err="1">
                <a:latin typeface="Gill Sans"/>
                <a:cs typeface="Gill Sans"/>
              </a:rPr>
              <a:t>Lavey's</a:t>
            </a:r>
            <a:r>
              <a:rPr lang="en-US" sz="2400" dirty="0">
                <a:latin typeface="Gill Sans"/>
                <a:cs typeface="Gill Sans"/>
              </a:rPr>
              <a:t> death, his position passed on to Blanche Barton.</a:t>
            </a:r>
          </a:p>
          <a:p>
            <a:pPr>
              <a:buFont typeface="Wingdings"/>
              <a:buNone/>
            </a:pPr>
            <a:endParaRPr lang="en-US" sz="2400" dirty="0">
              <a:latin typeface="Gill Sans"/>
              <a:cs typeface="Gill Sans"/>
            </a:endParaRPr>
          </a:p>
          <a:p>
            <a:pPr>
              <a:buFont typeface="Wingdings"/>
              <a:buNone/>
            </a:pPr>
            <a:r>
              <a:rPr lang="en-US" sz="2400" dirty="0">
                <a:latin typeface="Gill Sans"/>
                <a:cs typeface="Gill Sans"/>
              </a:rPr>
              <a:t>Phrase-based: </a:t>
            </a:r>
          </a:p>
          <a:p>
            <a:pPr>
              <a:buFont typeface="Wingdings"/>
              <a:buNone/>
            </a:pPr>
            <a:r>
              <a:rPr lang="en-US" sz="2400" dirty="0">
                <a:latin typeface="Gill Sans"/>
                <a:cs typeface="Gill Sans"/>
              </a:rPr>
              <a:t>	(same as input)</a:t>
            </a:r>
          </a:p>
        </p:txBody>
      </p:sp>
      <p:sp>
        <p:nvSpPr>
          <p:cNvPr id="5" name="Down Arrow 4"/>
          <p:cNvSpPr/>
          <p:nvPr/>
        </p:nvSpPr>
        <p:spPr>
          <a:xfrm>
            <a:off x="3429000" y="2895600"/>
            <a:ext cx="838200" cy="6858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824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a:cs typeface="Gill Sans"/>
              </a:rPr>
              <a:t>Qualitatively: syntax-based</a:t>
            </a:r>
          </a:p>
        </p:txBody>
      </p:sp>
      <p:sp>
        <p:nvSpPr>
          <p:cNvPr id="3" name="Content Placeholder 2"/>
          <p:cNvSpPr>
            <a:spLocks noGrp="1"/>
          </p:cNvSpPr>
          <p:nvPr>
            <p:ph idx="1"/>
          </p:nvPr>
        </p:nvSpPr>
        <p:spPr>
          <a:xfrm>
            <a:off x="152400" y="1600200"/>
            <a:ext cx="8991600" cy="1200328"/>
          </a:xfrm>
        </p:spPr>
        <p:txBody>
          <a:bodyPr wrap="square">
            <a:spAutoFit/>
          </a:bodyPr>
          <a:lstStyle/>
          <a:p>
            <a:pPr>
              <a:buNone/>
            </a:pPr>
            <a:r>
              <a:rPr lang="en-US" sz="2400" dirty="0">
                <a:latin typeface="Gill Sans"/>
                <a:cs typeface="Gill Sans"/>
              </a:rPr>
              <a:t>Overall </a:t>
            </a:r>
            <a:r>
              <a:rPr lang="en-US" sz="2400" dirty="0" err="1">
                <a:latin typeface="Gill Sans"/>
                <a:cs typeface="Gill Sans"/>
              </a:rPr>
              <a:t>Bamberga</a:t>
            </a:r>
            <a:r>
              <a:rPr lang="en-US" sz="2400" dirty="0">
                <a:latin typeface="Gill Sans"/>
                <a:cs typeface="Gill Sans"/>
              </a:rPr>
              <a:t> is the tenth brightest main belt asteroid </a:t>
            </a:r>
            <a:r>
              <a:rPr lang="en-US" sz="2400" b="1" i="1" dirty="0">
                <a:solidFill>
                  <a:srgbClr val="FF0000"/>
                </a:solidFill>
                <a:latin typeface="Gill Sans"/>
                <a:cs typeface="Gill Sans"/>
              </a:rPr>
              <a:t>after, in order, </a:t>
            </a:r>
            <a:r>
              <a:rPr lang="en-US" sz="2400" b="1" i="1" dirty="0" err="1">
                <a:solidFill>
                  <a:srgbClr val="FF0000"/>
                </a:solidFill>
                <a:latin typeface="Gill Sans"/>
                <a:cs typeface="Gill Sans"/>
              </a:rPr>
              <a:t>Vesta</a:t>
            </a:r>
            <a:r>
              <a:rPr lang="en-US" sz="2400" b="1" i="1" dirty="0">
                <a:solidFill>
                  <a:srgbClr val="FF0000"/>
                </a:solidFill>
                <a:latin typeface="Gill Sans"/>
                <a:cs typeface="Gill Sans"/>
              </a:rPr>
              <a:t>, Pallas, Ceres, Iris, Hebe, Juno, </a:t>
            </a:r>
            <a:r>
              <a:rPr lang="en-US" sz="2400" b="1" i="1" dirty="0" err="1">
                <a:solidFill>
                  <a:srgbClr val="FF0000"/>
                </a:solidFill>
                <a:latin typeface="Gill Sans"/>
                <a:cs typeface="Gill Sans"/>
              </a:rPr>
              <a:t>Melpomene</a:t>
            </a:r>
            <a:r>
              <a:rPr lang="en-US" sz="2400" b="1" i="1" dirty="0">
                <a:solidFill>
                  <a:srgbClr val="FF0000"/>
                </a:solidFill>
                <a:latin typeface="Gill Sans"/>
                <a:cs typeface="Gill Sans"/>
              </a:rPr>
              <a:t>, </a:t>
            </a:r>
            <a:r>
              <a:rPr lang="en-US" sz="2400" b="1" i="1" dirty="0" err="1">
                <a:solidFill>
                  <a:srgbClr val="FF0000"/>
                </a:solidFill>
                <a:latin typeface="Gill Sans"/>
                <a:cs typeface="Gill Sans"/>
              </a:rPr>
              <a:t>Eunomia</a:t>
            </a:r>
            <a:r>
              <a:rPr lang="en-US" sz="2400" b="1" i="1" dirty="0">
                <a:solidFill>
                  <a:srgbClr val="FF0000"/>
                </a:solidFill>
                <a:latin typeface="Gill Sans"/>
                <a:cs typeface="Gill Sans"/>
              </a:rPr>
              <a:t> and Flora</a:t>
            </a:r>
            <a:r>
              <a:rPr lang="en-US" sz="2400" dirty="0">
                <a:latin typeface="Gill Sans"/>
                <a:cs typeface="Gill Sans"/>
              </a:rPr>
              <a:t>.</a:t>
            </a:r>
          </a:p>
        </p:txBody>
      </p:sp>
      <p:sp>
        <p:nvSpPr>
          <p:cNvPr id="4" name="Content Placeholder 2"/>
          <p:cNvSpPr txBox="1">
            <a:spLocks/>
          </p:cNvSpPr>
          <p:nvPr/>
        </p:nvSpPr>
        <p:spPr>
          <a:xfrm>
            <a:off x="158706" y="4419600"/>
            <a:ext cx="8991600" cy="183896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a:buNone/>
            </a:pPr>
            <a:r>
              <a:rPr lang="en-US" sz="2400" dirty="0">
                <a:latin typeface="Gill Sans"/>
                <a:cs typeface="Gill Sans"/>
              </a:rPr>
              <a:t>Syntax: </a:t>
            </a:r>
          </a:p>
          <a:p>
            <a:pPr>
              <a:buFont typeface="Wingdings"/>
              <a:buNone/>
            </a:pPr>
            <a:r>
              <a:rPr lang="en-US" sz="2400" dirty="0">
                <a:latin typeface="Gill Sans"/>
                <a:cs typeface="Gill Sans"/>
              </a:rPr>
              <a:t>    Overall </a:t>
            </a:r>
            <a:r>
              <a:rPr lang="en-US" sz="2400" dirty="0" err="1">
                <a:latin typeface="Gill Sans"/>
                <a:cs typeface="Gill Sans"/>
              </a:rPr>
              <a:t>Bamberga</a:t>
            </a:r>
            <a:r>
              <a:rPr lang="en-US" sz="2400" dirty="0">
                <a:latin typeface="Gill Sans"/>
                <a:cs typeface="Gill Sans"/>
              </a:rPr>
              <a:t> is the tenth brightest main belt asteroid.</a:t>
            </a:r>
          </a:p>
          <a:p>
            <a:pPr>
              <a:buFont typeface="Wingdings"/>
              <a:buNone/>
            </a:pPr>
            <a:endParaRPr lang="en-US" sz="2400" dirty="0">
              <a:latin typeface="Gill Sans"/>
              <a:cs typeface="Gill Sans"/>
            </a:endParaRPr>
          </a:p>
          <a:p>
            <a:pPr>
              <a:buFont typeface="Wingdings"/>
              <a:buNone/>
            </a:pPr>
            <a:r>
              <a:rPr lang="en-US" sz="2400" dirty="0">
                <a:latin typeface="Gill Sans"/>
                <a:cs typeface="Gill Sans"/>
              </a:rPr>
              <a:t>Phrase-based: (same as input)</a:t>
            </a:r>
          </a:p>
        </p:txBody>
      </p:sp>
      <p:sp>
        <p:nvSpPr>
          <p:cNvPr id="5" name="Down Arrow 4"/>
          <p:cNvSpPr/>
          <p:nvPr/>
        </p:nvSpPr>
        <p:spPr>
          <a:xfrm>
            <a:off x="3009900" y="2895600"/>
            <a:ext cx="838200" cy="6858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3226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thoughts/challenges</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How do people do it?</a:t>
            </a:r>
          </a:p>
          <a:p>
            <a:pPr marL="0" indent="0">
              <a:buNone/>
            </a:pPr>
            <a:endParaRPr lang="en-US" dirty="0"/>
          </a:p>
          <a:p>
            <a:pPr marL="0" indent="0">
              <a:buNone/>
            </a:pPr>
            <a:r>
              <a:rPr lang="en-US" dirty="0"/>
              <a:t>What is simple?</a:t>
            </a:r>
          </a:p>
          <a:p>
            <a:pPr lvl="1"/>
            <a:r>
              <a:rPr lang="en-US" dirty="0"/>
              <a:t>different domains may have different notion</a:t>
            </a:r>
          </a:p>
          <a:p>
            <a:pPr marL="0" indent="0">
              <a:buNone/>
            </a:pPr>
            <a:endParaRPr lang="en-US" dirty="0"/>
          </a:p>
          <a:p>
            <a:pPr marL="0" indent="0">
              <a:buNone/>
            </a:pPr>
            <a:r>
              <a:rPr lang="en-US" dirty="0"/>
              <a:t>How do domain constraints affect approaches</a:t>
            </a:r>
          </a:p>
          <a:p>
            <a:pPr lvl="1"/>
            <a:r>
              <a:rPr lang="en-US" dirty="0"/>
              <a:t>medical and legal</a:t>
            </a:r>
          </a:p>
          <a:p>
            <a:pPr lvl="2"/>
            <a:r>
              <a:rPr lang="en-US" dirty="0"/>
              <a:t>deletion is frowned upon</a:t>
            </a:r>
          </a:p>
          <a:p>
            <a:pPr lvl="2"/>
            <a:r>
              <a:rPr lang="en-US" dirty="0"/>
              <a:t>insertions are much more common (e.g. definitions)</a:t>
            </a:r>
          </a:p>
          <a:p>
            <a:pPr lvl="1"/>
            <a:r>
              <a:rPr lang="en-US" dirty="0"/>
              <a:t>can our algorithms vary the simplicity?</a:t>
            </a:r>
          </a:p>
        </p:txBody>
      </p:sp>
    </p:spTree>
    <p:extLst>
      <p:ext uri="{BB962C8B-B14F-4D97-AF65-F5344CB8AC3E}">
        <p14:creationId xmlns:p14="http://schemas.microsoft.com/office/powerpoint/2010/main" val="22824313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sz="quarter" idx="1"/>
          </p:nvPr>
        </p:nvSpPr>
        <p:spPr>
          <a:xfrm>
            <a:off x="381000" y="1676400"/>
            <a:ext cx="8534400" cy="4495800"/>
          </a:xfrm>
        </p:spPr>
        <p:txBody>
          <a:bodyPr>
            <a:normAutofit fontScale="92500"/>
          </a:bodyPr>
          <a:lstStyle/>
          <a:p>
            <a:pPr marL="0" indent="0">
              <a:buNone/>
            </a:pPr>
            <a:r>
              <a:rPr lang="en-US" dirty="0"/>
              <a:t>More/better data</a:t>
            </a:r>
          </a:p>
          <a:p>
            <a:pPr marL="0" indent="0">
              <a:buNone/>
            </a:pPr>
            <a:endParaRPr lang="en-US" dirty="0"/>
          </a:p>
          <a:p>
            <a:pPr marL="0" indent="0">
              <a:buNone/>
            </a:pPr>
            <a:r>
              <a:rPr lang="en-US" dirty="0"/>
              <a:t>Word-level changes seem to be very effective.  Can we automate the semi-automated approaches?</a:t>
            </a:r>
          </a:p>
          <a:p>
            <a:pPr marL="320040" lvl="1" indent="0">
              <a:buNone/>
            </a:pPr>
            <a:r>
              <a:rPr lang="en-US" dirty="0"/>
              <a:t>- some work here already with Katie </a:t>
            </a:r>
            <a:r>
              <a:rPr lang="en-US" dirty="0" err="1"/>
              <a:t>Manduca</a:t>
            </a:r>
            <a:r>
              <a:rPr lang="en-US" dirty="0"/>
              <a:t> and Colby Horn!</a:t>
            </a:r>
          </a:p>
          <a:p>
            <a:pPr marL="0" indent="0">
              <a:buNone/>
            </a:pPr>
            <a:endParaRPr lang="en-US" dirty="0"/>
          </a:p>
          <a:p>
            <a:pPr marL="0" indent="0">
              <a:buNone/>
            </a:pPr>
            <a:r>
              <a:rPr lang="en-US" dirty="0"/>
              <a:t>Incorporate more syntactic information</a:t>
            </a:r>
          </a:p>
          <a:p>
            <a:pPr marL="0" indent="0">
              <a:buNone/>
            </a:pPr>
            <a:endParaRPr lang="en-US" dirty="0"/>
          </a:p>
          <a:p>
            <a:pPr marL="0" indent="0">
              <a:buNone/>
            </a:pPr>
            <a:r>
              <a:rPr lang="en-US" dirty="0"/>
              <a:t>Discourse modeling (between sentence)</a:t>
            </a:r>
          </a:p>
          <a:p>
            <a:pPr marL="0" indent="0">
              <a:buNone/>
            </a:pP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00"/>
                </a:solidFill>
              </a:rPr>
              <a:t>Questions?</a:t>
            </a:r>
          </a:p>
        </p:txBody>
      </p:sp>
      <p:sp>
        <p:nvSpPr>
          <p:cNvPr id="5" name="Content Placeholder 4"/>
          <p:cNvSpPr>
            <a:spLocks noGrp="1"/>
          </p:cNvSpPr>
          <p:nvPr>
            <p:ph sz="quarter" idx="1"/>
          </p:nvPr>
        </p:nvSpPr>
        <p:spPr>
          <a:xfrm>
            <a:off x="149352" y="1905000"/>
            <a:ext cx="8537448" cy="4495800"/>
          </a:xfrm>
        </p:spPr>
        <p:txBody>
          <a:bodyPr>
            <a:noAutofit/>
          </a:bodyPr>
          <a:lstStyle/>
          <a:p>
            <a:pPr marL="0" indent="0">
              <a:buNone/>
            </a:pPr>
            <a:r>
              <a:rPr lang="en-US" sz="2000" b="1" dirty="0"/>
              <a:t>References</a:t>
            </a:r>
            <a:endParaRPr lang="en-US" sz="1600" b="1" dirty="0"/>
          </a:p>
          <a:p>
            <a:pPr>
              <a:buFont typeface="Wingdings" charset="2"/>
              <a:buChar char="§"/>
            </a:pPr>
            <a:r>
              <a:rPr lang="en-US" sz="1600" b="1" dirty="0"/>
              <a:t>Word difficulty analysis:</a:t>
            </a:r>
            <a:br>
              <a:rPr lang="en-US" sz="1600" dirty="0"/>
            </a:br>
            <a:r>
              <a:rPr lang="en-US" sz="1600" dirty="0" err="1"/>
              <a:t>Gondy</a:t>
            </a:r>
            <a:r>
              <a:rPr lang="en-US" sz="1600" dirty="0"/>
              <a:t> Leroy and David Kauchak (2013). The Effect of Word Familiarity on Actual and Perceived Text Difficulty.  In </a:t>
            </a:r>
            <a:r>
              <a:rPr lang="en-US" sz="1600" i="1" dirty="0"/>
              <a:t>JAMIA.</a:t>
            </a:r>
            <a:endParaRPr lang="en-US" sz="1600" dirty="0"/>
          </a:p>
          <a:p>
            <a:pPr>
              <a:buFont typeface="Wingdings" charset="2"/>
              <a:buChar char="§"/>
            </a:pPr>
            <a:r>
              <a:rPr lang="en-US" sz="1600" b="1" dirty="0"/>
              <a:t>Semi-supervised approach:</a:t>
            </a:r>
            <a:br>
              <a:rPr lang="en-US" sz="1600" b="1" dirty="0"/>
            </a:br>
            <a:r>
              <a:rPr lang="en-US" sz="1600" dirty="0" err="1"/>
              <a:t>Gondy</a:t>
            </a:r>
            <a:r>
              <a:rPr lang="en-US" sz="1600" dirty="0"/>
              <a:t> Leroy, James Endicott, David Kauchak, </a:t>
            </a:r>
            <a:r>
              <a:rPr lang="en-US" sz="1600" dirty="0" err="1"/>
              <a:t>Obay</a:t>
            </a:r>
            <a:r>
              <a:rPr lang="en-US" sz="1600" dirty="0"/>
              <a:t> </a:t>
            </a:r>
            <a:r>
              <a:rPr lang="en-US" sz="1600" dirty="0" err="1"/>
              <a:t>Mouradi</a:t>
            </a:r>
            <a:r>
              <a:rPr lang="en-US" sz="1600" dirty="0"/>
              <a:t> and Melissa Just (2013). User Evaluation of the Effects of a Text Simplification Algorithm Using Term Familiarity on Perception, Understanding, Learning and Information Retention.  In </a:t>
            </a:r>
            <a:r>
              <a:rPr lang="en-US" sz="1600" i="1" dirty="0"/>
              <a:t>JMIR.</a:t>
            </a:r>
            <a:endParaRPr lang="en-US" sz="1600" dirty="0"/>
          </a:p>
          <a:p>
            <a:pPr>
              <a:buFont typeface="Wingdings" charset="2"/>
              <a:buChar char="§"/>
            </a:pPr>
            <a:r>
              <a:rPr lang="en-US" sz="1600" b="1" dirty="0"/>
              <a:t>Data generation:</a:t>
            </a:r>
            <a:br>
              <a:rPr lang="en-US" sz="1600" b="1" dirty="0"/>
            </a:br>
            <a:r>
              <a:rPr lang="en-US" sz="1600" dirty="0"/>
              <a:t>Will </a:t>
            </a:r>
            <a:r>
              <a:rPr lang="en-US" sz="1600" dirty="0" err="1"/>
              <a:t>Coster</a:t>
            </a:r>
            <a:r>
              <a:rPr lang="en-US" sz="1600" dirty="0"/>
              <a:t> and David Kauchak (2011). Simple English Wikipedia: A New Simplification Task.  In </a:t>
            </a:r>
            <a:r>
              <a:rPr lang="en-US" sz="1600" i="1" dirty="0"/>
              <a:t>Proceedings of ACL.</a:t>
            </a:r>
            <a:endParaRPr lang="en-US" sz="1600" dirty="0"/>
          </a:p>
          <a:p>
            <a:pPr>
              <a:buFont typeface="Wingdings" charset="2"/>
              <a:buChar char="§"/>
            </a:pPr>
            <a:r>
              <a:rPr lang="en-US" sz="1600" b="1" dirty="0"/>
              <a:t>Phrase-based approach:</a:t>
            </a:r>
            <a:br>
              <a:rPr lang="en-US" sz="1600" b="1" dirty="0"/>
            </a:br>
            <a:r>
              <a:rPr lang="en-US" sz="1600" dirty="0"/>
              <a:t>Will </a:t>
            </a:r>
            <a:r>
              <a:rPr lang="en-US" sz="1600" dirty="0" err="1"/>
              <a:t>Coster</a:t>
            </a:r>
            <a:r>
              <a:rPr lang="en-US" sz="1600" dirty="0"/>
              <a:t> and David Kauchak (2011).  Learning to Simplify Sentences Using Wikipedia.  In </a:t>
            </a:r>
            <a:r>
              <a:rPr lang="en-US" sz="1600" i="1" dirty="0"/>
              <a:t>ACL Workshop.</a:t>
            </a:r>
            <a:endParaRPr lang="en-US" sz="1600" dirty="0"/>
          </a:p>
          <a:p>
            <a:pPr>
              <a:buFont typeface="Wingdings" charset="2"/>
              <a:buChar char="§"/>
            </a:pPr>
            <a:r>
              <a:rPr lang="en-US" sz="1600" b="1" dirty="0"/>
              <a:t>Syntax-based approach:</a:t>
            </a:r>
            <a:br>
              <a:rPr lang="en-US" sz="1600" dirty="0"/>
            </a:br>
            <a:r>
              <a:rPr lang="en-US" sz="1600" dirty="0"/>
              <a:t>Dan </a:t>
            </a:r>
            <a:r>
              <a:rPr lang="en-US" sz="1600" dirty="0" err="1"/>
              <a:t>Feblowitz</a:t>
            </a:r>
            <a:r>
              <a:rPr lang="en-US" sz="1600" dirty="0"/>
              <a:t> and David Kauchak (2013),  Sentence Simplification as Tree Transduction.  In </a:t>
            </a:r>
            <a:r>
              <a:rPr lang="en-US" sz="1600" i="1" dirty="0"/>
              <a:t>Proceedings of PITR.</a:t>
            </a:r>
            <a:endParaRPr lang="en-US" sz="1600" dirty="0"/>
          </a:p>
        </p:txBody>
      </p:sp>
    </p:spTree>
    <p:extLst>
      <p:ext uri="{BB962C8B-B14F-4D97-AF65-F5344CB8AC3E}">
        <p14:creationId xmlns:p14="http://schemas.microsoft.com/office/powerpoint/2010/main" val="98141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Endemic types </a:t>
            </a:r>
            <a:r>
              <a:rPr lang="en-US" sz="2800" i="1" dirty="0">
                <a:solidFill>
                  <a:srgbClr val="FF0000"/>
                </a:solidFill>
              </a:rPr>
              <a:t>or species</a:t>
            </a:r>
            <a:r>
              <a:rPr lang="en-US" sz="2800" dirty="0">
                <a:solidFill>
                  <a:srgbClr val="000090"/>
                </a:solidFill>
              </a:rPr>
              <a:t> are especially likely to develop on islands because of their geographical isolation.</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Endemic types are most likely to develop on islands because they are isolated.</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1752600" cy="646331"/>
          </a:xfrm>
          <a:prstGeom prst="rect">
            <a:avLst/>
          </a:prstGeom>
          <a:noFill/>
        </p:spPr>
        <p:txBody>
          <a:bodyPr wrap="square" rtlCol="0">
            <a:spAutoFit/>
          </a:bodyPr>
          <a:lstStyle/>
          <a:p>
            <a:r>
              <a:rPr lang="en-US" sz="3600" dirty="0">
                <a:solidFill>
                  <a:srgbClr val="0000FF"/>
                </a:solidFill>
              </a:rPr>
              <a:t>Deletion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366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14103</TotalTime>
  <Words>3649</Words>
  <Application>Microsoft Macintosh PowerPoint</Application>
  <PresentationFormat>On-screen Show (4:3)</PresentationFormat>
  <Paragraphs>705</Paragraphs>
  <Slides>85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Gill Sans</vt:lpstr>
      <vt:lpstr>Tw Cen MT</vt:lpstr>
      <vt:lpstr>Wingdings</vt:lpstr>
      <vt:lpstr>Wingdings 2</vt:lpstr>
      <vt:lpstr>Median</vt:lpstr>
      <vt:lpstr>Text Simplification</vt:lpstr>
      <vt:lpstr>Admin</vt:lpstr>
      <vt:lpstr>Text simplification</vt:lpstr>
      <vt:lpstr>Text simplification</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Goals today</vt:lpstr>
      <vt:lpstr>Why text simplification?</vt:lpstr>
      <vt:lpstr>Why text simplification?</vt:lpstr>
      <vt:lpstr>Adult literacy</vt:lpstr>
      <vt:lpstr>Why text simplification?</vt:lpstr>
      <vt:lpstr>Why text simplification?</vt:lpstr>
      <vt:lpstr>What makes text difficult/simple?</vt:lpstr>
      <vt:lpstr>What makes text difficult/simple?</vt:lpstr>
      <vt:lpstr>Quantifying text difficulty</vt:lpstr>
      <vt:lpstr>Quantifying word difficulty</vt:lpstr>
      <vt:lpstr>Validating frequency hypothesis</vt:lpstr>
      <vt:lpstr>Validating frequency hypothesis</vt:lpstr>
      <vt:lpstr>Validating frequency hypothesis</vt:lpstr>
      <vt:lpstr>Validating frequency hypothesis</vt:lpstr>
      <vt:lpstr>Study participants</vt:lpstr>
      <vt:lpstr>Frequency correlates with understanding!</vt:lpstr>
      <vt:lpstr>Frequency correlates with understanding!</vt:lpstr>
      <vt:lpstr>Quantifying text difficulty</vt:lpstr>
      <vt:lpstr>Goals today</vt:lpstr>
      <vt:lpstr>Spectrum of solutions</vt:lpstr>
      <vt:lpstr>A semi-automated approach</vt:lpstr>
      <vt:lpstr>A semi-automated approach</vt:lpstr>
      <vt:lpstr>A semi-automated approach</vt:lpstr>
      <vt:lpstr>A semi-automated approach</vt:lpstr>
      <vt:lpstr>Evaluation/experimentation</vt:lpstr>
      <vt:lpstr>An experiment</vt:lpstr>
      <vt:lpstr>An experiment</vt:lpstr>
      <vt:lpstr>Results with the text: understanding (questions Q3, Q4, Q5, …)</vt:lpstr>
      <vt:lpstr>Results without the text: learning (questions Q1, Q2, Q3,…)</vt:lpstr>
      <vt:lpstr>Spectrum of solutions</vt:lpstr>
      <vt:lpstr>Data-driven approach</vt:lpstr>
      <vt:lpstr>Collecting simplification data</vt:lpstr>
      <vt:lpstr>Wikipedia for text simplification</vt:lpstr>
      <vt:lpstr>Wikipedia for text simplification</vt:lpstr>
      <vt:lpstr>Wikipedia for text simplification</vt:lpstr>
      <vt:lpstr>From aligned documents to  aligned sentences</vt:lpstr>
      <vt:lpstr>From aligned documents to  aligned sentences</vt:lpstr>
      <vt:lpstr>Wikipedia for text simplification</vt:lpstr>
      <vt:lpstr>Simplification approaches</vt:lpstr>
      <vt:lpstr>Phrase-based sentence simplification</vt:lpstr>
      <vt:lpstr>Phrase-based sentence simplification</vt:lpstr>
      <vt:lpstr>Phrase-based sentence simplification</vt:lpstr>
      <vt:lpstr>Phrase-based sentence simplification</vt:lpstr>
      <vt:lpstr>Phrase-based sentence simplification</vt:lpstr>
      <vt:lpstr>Phrase-based sentence simplification</vt:lpstr>
      <vt:lpstr>Phrase-based sentence simplification</vt:lpstr>
      <vt:lpstr>Phrase-based sentence simplification</vt:lpstr>
      <vt:lpstr>Phrase-based performance</vt:lpstr>
      <vt:lpstr>Experiments</vt:lpstr>
      <vt:lpstr>Evaluation</vt:lpstr>
      <vt:lpstr>Results</vt:lpstr>
      <vt:lpstr>Results: phrasal systems</vt:lpstr>
      <vt:lpstr>Moses+Del results</vt:lpstr>
      <vt:lpstr>Qualitatively: Phrase-based</vt:lpstr>
      <vt:lpstr>Qualitatively: Phrase-based</vt:lpstr>
      <vt:lpstr>Qualitatively: Phrase-based</vt:lpstr>
      <vt:lpstr>Qualitatively: Phrase-based</vt:lpstr>
      <vt:lpstr>Qualitatively: Previous approach</vt:lpstr>
      <vt:lpstr>Phrase-based limitations</vt:lpstr>
      <vt:lpstr>Syntax-based approach</vt:lpstr>
      <vt:lpstr>Learn probabilistic, syntax-based rules</vt:lpstr>
      <vt:lpstr>Learn probabilistic, syntax-based rules</vt:lpstr>
      <vt:lpstr>An aside</vt:lpstr>
      <vt:lpstr>The hard part</vt:lpstr>
      <vt:lpstr>Results</vt:lpstr>
      <vt:lpstr>Human Evaluation</vt:lpstr>
      <vt:lpstr>PowerPoint Presentation</vt:lpstr>
      <vt:lpstr>Qualitatively: syntax-based</vt:lpstr>
      <vt:lpstr>Qualitatively: syntax-based</vt:lpstr>
      <vt:lpstr>Future thoughts/challenges</vt:lpstr>
      <vt:lpstr>Future work</vt:lpstr>
      <vt:lpstr>Questions?</vt:lpstr>
    </vt:vector>
  </TitlesOfParts>
  <Company>Pomona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Simplify Sentences Using Wikipedia</dc:title>
  <dc:creator>Dave Kauchak</dc:creator>
  <cp:lastModifiedBy>David Robert Kauchak</cp:lastModifiedBy>
  <cp:revision>626</cp:revision>
  <cp:lastPrinted>2019-04-29T22:30:44Z</cp:lastPrinted>
  <dcterms:created xsi:type="dcterms:W3CDTF">2011-01-31T20:21:43Z</dcterms:created>
  <dcterms:modified xsi:type="dcterms:W3CDTF">2019-04-29T22:30:47Z</dcterms:modified>
</cp:coreProperties>
</file>