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72"/>
  </p:notesMasterIdLst>
  <p:handoutMasterIdLst>
    <p:handoutMasterId r:id="rId73"/>
  </p:handoutMasterIdLst>
  <p:sldIdLst>
    <p:sldId id="389" r:id="rId2"/>
    <p:sldId id="256" r:id="rId3"/>
    <p:sldId id="442" r:id="rId4"/>
    <p:sldId id="444" r:id="rId5"/>
    <p:sldId id="443" r:id="rId6"/>
    <p:sldId id="400" r:id="rId7"/>
    <p:sldId id="258" r:id="rId8"/>
    <p:sldId id="413" r:id="rId9"/>
    <p:sldId id="370" r:id="rId10"/>
    <p:sldId id="433" r:id="rId11"/>
    <p:sldId id="432" r:id="rId12"/>
    <p:sldId id="339" r:id="rId13"/>
    <p:sldId id="367" r:id="rId14"/>
    <p:sldId id="368" r:id="rId15"/>
    <p:sldId id="342" r:id="rId16"/>
    <p:sldId id="417" r:id="rId17"/>
    <p:sldId id="260" r:id="rId18"/>
    <p:sldId id="296" r:id="rId19"/>
    <p:sldId id="434" r:id="rId20"/>
    <p:sldId id="404" r:id="rId21"/>
    <p:sldId id="312" r:id="rId22"/>
    <p:sldId id="261" r:id="rId23"/>
    <p:sldId id="405" r:id="rId24"/>
    <p:sldId id="362" r:id="rId25"/>
    <p:sldId id="365" r:id="rId26"/>
    <p:sldId id="366" r:id="rId27"/>
    <p:sldId id="376" r:id="rId28"/>
    <p:sldId id="377" r:id="rId29"/>
    <p:sldId id="298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418" r:id="rId38"/>
    <p:sldId id="359" r:id="rId39"/>
    <p:sldId id="277" r:id="rId40"/>
    <p:sldId id="264" r:id="rId41"/>
    <p:sldId id="265" r:id="rId42"/>
    <p:sldId id="267" r:id="rId43"/>
    <p:sldId id="321" r:id="rId44"/>
    <p:sldId id="322" r:id="rId45"/>
    <p:sldId id="323" r:id="rId46"/>
    <p:sldId id="324" r:id="rId47"/>
    <p:sldId id="325" r:id="rId48"/>
    <p:sldId id="326" r:id="rId49"/>
    <p:sldId id="328" r:id="rId50"/>
    <p:sldId id="329" r:id="rId51"/>
    <p:sldId id="276" r:id="rId52"/>
    <p:sldId id="348" r:id="rId53"/>
    <p:sldId id="435" r:id="rId54"/>
    <p:sldId id="282" r:id="rId55"/>
    <p:sldId id="279" r:id="rId56"/>
    <p:sldId id="281" r:id="rId57"/>
    <p:sldId id="436" r:id="rId58"/>
    <p:sldId id="437" r:id="rId59"/>
    <p:sldId id="445" r:id="rId60"/>
    <p:sldId id="440" r:id="rId61"/>
    <p:sldId id="441" r:id="rId62"/>
    <p:sldId id="426" r:id="rId63"/>
    <p:sldId id="288" r:id="rId64"/>
    <p:sldId id="287" r:id="rId65"/>
    <p:sldId id="431" r:id="rId66"/>
    <p:sldId id="430" r:id="rId67"/>
    <p:sldId id="407" r:id="rId68"/>
    <p:sldId id="408" r:id="rId69"/>
    <p:sldId id="291" r:id="rId70"/>
    <p:sldId id="422" r:id="rId71"/>
  </p:sldIdLst>
  <p:sldSz cx="9144000" cy="6858000" type="screen4x3"/>
  <p:notesSz cx="6858000" cy="9313863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46890C"/>
    <a:srgbClr val="E34AEE"/>
    <a:srgbClr val="E76FF3"/>
    <a:srgbClr val="00CC00"/>
    <a:srgbClr val="3333CC"/>
    <a:srgbClr val="FF0066"/>
    <a:srgbClr val="CC6600"/>
    <a:srgbClr val="9999FF"/>
    <a:srgbClr val="FF7C8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50" autoAdjust="0"/>
    <p:restoredTop sz="83051" autoAdjust="0"/>
  </p:normalViewPr>
  <p:slideViewPr>
    <p:cSldViewPr>
      <p:cViewPr varScale="1">
        <p:scale>
          <a:sx n="92" d="100"/>
          <a:sy n="92" d="100"/>
        </p:scale>
        <p:origin x="188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2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fld id="{DCC42D4C-2D4B-4366-981C-A74AC8400F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57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66AC1-A719-D44C-89D1-4A6048A4D5C7}" type="datetimeFigureOut">
              <a:rPr lang="en-US" smtClean="0"/>
              <a:pPr/>
              <a:t>4/24/19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6B112-CED4-9448-B5B6-43255090C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58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/>
              <a:t> We want to try and create</a:t>
            </a:r>
            <a:r>
              <a:rPr lang="en-US" baseline="0" dirty="0"/>
              <a:t> computer/mathematical models that can handle questions about these text documents.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 What questions do we want to ask about these texts?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6B112-CED4-9448-B5B6-43255090C75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 model defines the proportion of words in </a:t>
            </a:r>
            <a:r>
              <a:rPr lang="en-US"/>
              <a:t>the urn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6B112-CED4-9448-B5B6-43255090C75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/>
              <a:t>“Let’s transition…”</a:t>
            </a:r>
          </a:p>
          <a:p>
            <a:pPr>
              <a:buFontTx/>
              <a:buChar char="-"/>
            </a:pPr>
            <a:r>
              <a:rPr lang="en-US" dirty="0"/>
              <a:t> Use the term “document” to represent any body of text, e.g.</a:t>
            </a:r>
            <a:r>
              <a:rPr lang="en-US" baseline="0" dirty="0"/>
              <a:t> web page, e-mail, tweet</a:t>
            </a:r>
          </a:p>
          <a:p>
            <a:pPr>
              <a:buFontTx/>
              <a:buChar char="-"/>
            </a:pPr>
            <a:r>
              <a:rPr lang="en-US" baseline="0" dirty="0"/>
              <a:t> A document model, is one component to tackling some of these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6B112-CED4-9448-B5B6-43255090C75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Just to name a few…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6B112-CED4-9448-B5B6-43255090C75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aka vector space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6B112-CED4-9448-B5B6-43255090C75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 I mentioned many phenomena that occur</a:t>
            </a:r>
            <a:r>
              <a:rPr lang="en-US" baseline="0" dirty="0"/>
              <a:t> in natural text.  Today, I’d like to focus on one in particular… </a:t>
            </a:r>
            <a:r>
              <a:rPr lang="en-US" baseline="0" dirty="0" err="1"/>
              <a:t>burstiness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6B112-CED4-9448-B5B6-43255090C75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/>
              <a:t> even</a:t>
            </a:r>
            <a:r>
              <a:rPr lang="en-US" baseline="0" dirty="0"/>
              <a:t> having Clinton occur 5 times in an article is still fairly probable (once in a few hundred articles)</a:t>
            </a:r>
          </a:p>
          <a:p>
            <a:pPr>
              <a:buFontTx/>
              <a:buChar char="-"/>
            </a:pPr>
            <a:r>
              <a:rPr lang="en-US" baseline="0" dirty="0"/>
              <a:t> exponential y-axis</a:t>
            </a:r>
          </a:p>
          <a:p>
            <a:pPr>
              <a:buFontTx/>
              <a:buChar char="-"/>
            </a:pPr>
            <a:r>
              <a:rPr lang="en-US" baseline="0" dirty="0"/>
              <a:t> predicted is something more like 1 in 10,000 articles (orders of magnitude off)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6B112-CED4-9448-B5B6-43255090C75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 decreasing</a:t>
            </a:r>
            <a:r>
              <a:rPr lang="en-US" baseline="0" dirty="0"/>
              <a:t> probability on an exponential scale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6B112-CED4-9448-B5B6-43255090C75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 for the multinomial,</a:t>
            </a:r>
            <a:r>
              <a:rPr lang="en-US" baseline="0" dirty="0"/>
              <a:t> the “learned” parameters are the probabilities of a word occurring (i.e. the probability of a die side coming up)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6B112-CED4-9448-B5B6-43255090C75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 although</a:t>
            </a:r>
            <a:r>
              <a:rPr lang="en-US" baseline="0" dirty="0"/>
              <a:t> we don’t generally “generate” a document from a model, it’s often useful to look at the generative story of a model (i.e. how the model says a document was generate) to help us understand why the model assigns certain probabilities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6B112-CED4-9448-B5B6-43255090C75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14339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40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341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>
                <a:latin typeface="Arial" charset="0"/>
              </a:endParaRPr>
            </a:p>
          </p:txBody>
        </p:sp>
      </p:grpSp>
      <p:sp>
        <p:nvSpPr>
          <p:cNvPr id="1434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344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4345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4346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22E190F-1342-47AD-8F3E-8F69FA0B29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CA52F3-10DE-499C-B0C5-9651A91663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32AE8-CEB0-4986-9D0C-D98AABF3D8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370013" y="301625"/>
            <a:ext cx="7313612" cy="5640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5EEBE81-D6C9-47F4-B37D-6E81B73926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740C285-4ACA-4A70-B5F2-D4CAB098FB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051B6F4-98ED-4189-9D9E-6F9DE8E7B7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F2E6527-EEA9-4DB3-B673-776BC21A59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D840D-303B-4A5E-9721-19DFDD9340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1A04F-A6A0-4801-9A4C-C54A83E481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AD5E1-210C-44A1-93EB-3CC8B5AAC4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C427C-5220-40C7-B9A1-4EA0FF66BD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8A85B-84E9-494E-8A0D-BD4DFE528D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F12C0-9B0D-4D7B-AB16-D82AC8B21D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C9AC4-9F0F-43E2-A160-4AE5419675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2B435-99D6-4FF8-8231-961CA6516B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3315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316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>
                <a:latin typeface="Arial" charset="0"/>
              </a:endParaRPr>
            </a:p>
          </p:txBody>
        </p:sp>
        <p:sp>
          <p:nvSpPr>
            <p:cNvPr id="13317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1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fld id="{1EF89A35-797E-4A48-AD5A-684946E1C96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xkcd.com/793/" TargetMode="External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hatshaute.com/index.php/2011/05/win-this-limited-edition-silk-scarf-and-inside-book-by-best-selling-author-brenda-novak/brenda-novak-scarf-inside-book-giveaway-model-fron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7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1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2.e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3.w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4754" name="Picture 2" descr="cartoon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-6000" contrast="18000"/>
          </a:blip>
          <a:srcRect l="18068"/>
          <a:stretch>
            <a:fillRect/>
          </a:stretch>
        </p:blipFill>
        <p:spPr>
          <a:xfrm>
            <a:off x="2589213" y="404813"/>
            <a:ext cx="4333875" cy="4603750"/>
          </a:xfrm>
          <a:noFill/>
          <a:ln/>
        </p:spPr>
      </p:pic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1143000" y="5791200"/>
            <a:ext cx="678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400">
                <a:latin typeface="Arial" charset="0"/>
              </a:rPr>
              <a:t>Kevin Knight, http://www.isi.edu/natural-language/people/pictures/ieee-expert-1.gif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model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2743200"/>
            <a:ext cx="1524000" cy="1905000"/>
          </a:xfrm>
        </p:spPr>
        <p:txBody>
          <a:bodyPr/>
          <a:lstStyle/>
          <a:p>
            <a:pPr marL="0" indent="0">
              <a:buNone/>
            </a:pPr>
            <a:r>
              <a:rPr lang="en-US" sz="115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89152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297668"/>
            <a:ext cx="1676400" cy="5847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1676400"/>
            <a:ext cx="176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search engines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86200" y="1916668"/>
            <a:ext cx="904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search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6200" y="2373868"/>
            <a:ext cx="138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advertising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24146" y="2831068"/>
            <a:ext cx="2400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corporate databases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3352800"/>
            <a:ext cx="2306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language generation</a:t>
            </a:r>
          </a:p>
        </p:txBody>
      </p:sp>
      <p:pic>
        <p:nvPicPr>
          <p:cNvPr id="20" name="Picture 56" descr="signal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264112" y="3886200"/>
            <a:ext cx="1295400" cy="752475"/>
          </a:xfrm>
          <a:noFill/>
          <a:ln/>
        </p:spPr>
      </p:pic>
      <p:sp>
        <p:nvSpPr>
          <p:cNvPr id="21" name="TextBox 20"/>
          <p:cNvSpPr txBox="1"/>
          <p:nvPr/>
        </p:nvSpPr>
        <p:spPr>
          <a:xfrm>
            <a:off x="1081280" y="4648200"/>
            <a:ext cx="2195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speech recognition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3581400"/>
            <a:ext cx="838200" cy="103694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505200" y="4648200"/>
            <a:ext cx="2283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machine translation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09639" y="5117068"/>
            <a:ext cx="3738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text classification and clustering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rcRect r="7216"/>
          <a:stretch>
            <a:fillRect/>
          </a:stretch>
        </p:blipFill>
        <p:spPr>
          <a:xfrm>
            <a:off x="1371600" y="5638800"/>
            <a:ext cx="1143000" cy="9779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90800" y="5867400"/>
            <a:ext cx="837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SPAM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6200" y="5638800"/>
            <a:ext cx="2095157" cy="6096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733800" y="6324600"/>
            <a:ext cx="2504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document hierarchies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34200" y="5334000"/>
            <a:ext cx="57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ym typeface="Wingdings"/>
              </a:rPr>
              <a:t>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7467600" y="5334000"/>
            <a:ext cx="57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ym typeface="Wingdings"/>
              </a:rPr>
              <a:t></a:t>
            </a:r>
            <a:endParaRPr lang="en-US" sz="3600" dirty="0"/>
          </a:p>
        </p:txBody>
      </p:sp>
      <p:sp>
        <p:nvSpPr>
          <p:cNvPr id="29" name="TextBox 28"/>
          <p:cNvSpPr txBox="1"/>
          <p:nvPr/>
        </p:nvSpPr>
        <p:spPr>
          <a:xfrm>
            <a:off x="6839561" y="5943600"/>
            <a:ext cx="1313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sentiment analysis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19800" y="4648200"/>
            <a:ext cx="217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text simplification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10200" y="3505200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"/>
                <a:cs typeface="Courier"/>
              </a:rPr>
              <a:t>I think, therefore I am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95800" y="4114800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"/>
                <a:cs typeface="Courier"/>
              </a:rPr>
              <a:t>I am</a:t>
            </a:r>
          </a:p>
        </p:txBody>
      </p:sp>
      <p:sp>
        <p:nvSpPr>
          <p:cNvPr id="33" name="Down Arrow 32"/>
          <p:cNvSpPr/>
          <p:nvPr/>
        </p:nvSpPr>
        <p:spPr bwMode="auto">
          <a:xfrm>
            <a:off x="7086600" y="3886200"/>
            <a:ext cx="381000" cy="2286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890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Application: </a:t>
            </a:r>
            <a:br>
              <a:rPr lang="en-US" dirty="0"/>
            </a:br>
            <a:r>
              <a:rPr lang="en-US" dirty="0"/>
              <a:t>text classification</a:t>
            </a:r>
          </a:p>
        </p:txBody>
      </p:sp>
      <p:grpSp>
        <p:nvGrpSpPr>
          <p:cNvPr id="111620" name="Group 4"/>
          <p:cNvGrpSpPr>
            <a:grpSpLocks/>
          </p:cNvGrpSpPr>
          <p:nvPr/>
        </p:nvGrpSpPr>
        <p:grpSpPr bwMode="auto">
          <a:xfrm>
            <a:off x="914400" y="3854450"/>
            <a:ext cx="533400" cy="762000"/>
            <a:chOff x="1680" y="3024"/>
            <a:chExt cx="336" cy="480"/>
          </a:xfrm>
        </p:grpSpPr>
        <p:sp>
          <p:nvSpPr>
            <p:cNvPr id="111621" name="Rectangle 5"/>
            <p:cNvSpPr>
              <a:spLocks noChangeArrowheads="1"/>
            </p:cNvSpPr>
            <p:nvPr/>
          </p:nvSpPr>
          <p:spPr bwMode="auto">
            <a:xfrm>
              <a:off x="1680" y="3024"/>
              <a:ext cx="33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22" name="Line 6"/>
            <p:cNvSpPr>
              <a:spLocks noChangeShapeType="1"/>
            </p:cNvSpPr>
            <p:nvPr/>
          </p:nvSpPr>
          <p:spPr bwMode="auto">
            <a:xfrm>
              <a:off x="1728" y="312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23" name="Line 7"/>
            <p:cNvSpPr>
              <a:spLocks noChangeShapeType="1"/>
            </p:cNvSpPr>
            <p:nvPr/>
          </p:nvSpPr>
          <p:spPr bwMode="auto">
            <a:xfrm>
              <a:off x="1728" y="321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24" name="Line 8"/>
            <p:cNvSpPr>
              <a:spLocks noChangeShapeType="1"/>
            </p:cNvSpPr>
            <p:nvPr/>
          </p:nvSpPr>
          <p:spPr bwMode="auto">
            <a:xfrm>
              <a:off x="1728" y="33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25" name="Line 9"/>
            <p:cNvSpPr>
              <a:spLocks noChangeShapeType="1"/>
            </p:cNvSpPr>
            <p:nvPr/>
          </p:nvSpPr>
          <p:spPr bwMode="auto">
            <a:xfrm>
              <a:off x="1728" y="32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26" name="Line 10"/>
            <p:cNvSpPr>
              <a:spLocks noChangeShapeType="1"/>
            </p:cNvSpPr>
            <p:nvPr/>
          </p:nvSpPr>
          <p:spPr bwMode="auto">
            <a:xfrm>
              <a:off x="1728" y="316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27" name="Line 11"/>
            <p:cNvSpPr>
              <a:spLocks noChangeShapeType="1"/>
            </p:cNvSpPr>
            <p:nvPr/>
          </p:nvSpPr>
          <p:spPr bwMode="auto">
            <a:xfrm>
              <a:off x="1728" y="336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28" name="Line 12"/>
            <p:cNvSpPr>
              <a:spLocks noChangeShapeType="1"/>
            </p:cNvSpPr>
            <p:nvPr/>
          </p:nvSpPr>
          <p:spPr bwMode="auto">
            <a:xfrm>
              <a:off x="1728" y="340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1629" name="AutoShape 13"/>
          <p:cNvSpPr>
            <a:spLocks noChangeArrowheads="1"/>
          </p:cNvSpPr>
          <p:nvPr/>
        </p:nvSpPr>
        <p:spPr bwMode="auto">
          <a:xfrm>
            <a:off x="1752600" y="4006850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31" name="Text Box 15"/>
          <p:cNvSpPr txBox="1">
            <a:spLocks noChangeArrowheads="1"/>
          </p:cNvSpPr>
          <p:nvPr/>
        </p:nvSpPr>
        <p:spPr bwMode="auto">
          <a:xfrm>
            <a:off x="3276600" y="3321050"/>
            <a:ext cx="10668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600" b="1">
                <a:solidFill>
                  <a:srgbClr val="FF0066"/>
                </a:solidFill>
                <a:latin typeface="Verdana" pitchFamily="34" charset="0"/>
              </a:rPr>
              <a:t>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248400" y="1828800"/>
            <a:ext cx="2362200" cy="2286000"/>
            <a:chOff x="5638800" y="1524000"/>
            <a:chExt cx="2362200" cy="2286000"/>
          </a:xfrm>
        </p:grpSpPr>
        <p:sp>
          <p:nvSpPr>
            <p:cNvPr id="111632" name="Text Box 16"/>
            <p:cNvSpPr txBox="1">
              <a:spLocks noChangeArrowheads="1"/>
            </p:cNvSpPr>
            <p:nvPr/>
          </p:nvSpPr>
          <p:spPr bwMode="auto">
            <a:xfrm>
              <a:off x="5638800" y="1524000"/>
              <a:ext cx="2057400" cy="222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sports</a:t>
              </a:r>
            </a:p>
            <a:p>
              <a:pPr>
                <a:spcBef>
                  <a:spcPct val="50000"/>
                </a:spcBef>
              </a:pPr>
              <a:r>
                <a:rPr lang="en-US" sz="2000"/>
                <a:t>politics</a:t>
              </a:r>
            </a:p>
            <a:p>
              <a:pPr>
                <a:spcBef>
                  <a:spcPct val="50000"/>
                </a:spcBef>
              </a:pPr>
              <a:r>
                <a:rPr lang="en-US" sz="2000"/>
                <a:t>entertainment</a:t>
              </a:r>
            </a:p>
            <a:p>
              <a:pPr>
                <a:spcBef>
                  <a:spcPct val="50000"/>
                </a:spcBef>
              </a:pPr>
              <a:r>
                <a:rPr lang="en-US" sz="2000"/>
                <a:t>business</a:t>
              </a:r>
            </a:p>
            <a:p>
              <a:pPr>
                <a:spcBef>
                  <a:spcPct val="50000"/>
                </a:spcBef>
              </a:pPr>
              <a:r>
                <a:rPr lang="en-US" sz="2000"/>
                <a:t>…</a:t>
              </a:r>
            </a:p>
          </p:txBody>
        </p:sp>
        <p:sp>
          <p:nvSpPr>
            <p:cNvPr id="111638" name="Rectangle 22"/>
            <p:cNvSpPr>
              <a:spLocks noChangeArrowheads="1"/>
            </p:cNvSpPr>
            <p:nvPr/>
          </p:nvSpPr>
          <p:spPr bwMode="auto">
            <a:xfrm>
              <a:off x="5791200" y="1600200"/>
              <a:ext cx="2209800" cy="2209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191000" y="4267200"/>
            <a:ext cx="2209800" cy="914400"/>
            <a:chOff x="5105400" y="4191000"/>
            <a:chExt cx="2209800" cy="914400"/>
          </a:xfrm>
        </p:grpSpPr>
        <p:sp>
          <p:nvSpPr>
            <p:cNvPr id="111633" name="Text Box 17"/>
            <p:cNvSpPr txBox="1">
              <a:spLocks noChangeArrowheads="1"/>
            </p:cNvSpPr>
            <p:nvPr/>
          </p:nvSpPr>
          <p:spPr bwMode="auto">
            <a:xfrm>
              <a:off x="5105400" y="4251325"/>
              <a:ext cx="20574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spam</a:t>
              </a:r>
              <a:br>
                <a:rPr lang="en-US" sz="2000"/>
              </a:br>
              <a:r>
                <a:rPr lang="en-US" sz="2000"/>
                <a:t>not-spam</a:t>
              </a:r>
            </a:p>
          </p:txBody>
        </p:sp>
        <p:sp>
          <p:nvSpPr>
            <p:cNvPr id="111639" name="Rectangle 23"/>
            <p:cNvSpPr>
              <a:spLocks noChangeArrowheads="1"/>
            </p:cNvSpPr>
            <p:nvPr/>
          </p:nvSpPr>
          <p:spPr bwMode="auto">
            <a:xfrm>
              <a:off x="5791200" y="4191000"/>
              <a:ext cx="1524000" cy="914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19800" y="5334000"/>
            <a:ext cx="2209800" cy="914400"/>
            <a:chOff x="6019800" y="5334000"/>
            <a:chExt cx="2209800" cy="914400"/>
          </a:xfrm>
        </p:grpSpPr>
        <p:sp>
          <p:nvSpPr>
            <p:cNvPr id="111634" name="Text Box 18"/>
            <p:cNvSpPr txBox="1">
              <a:spLocks noChangeArrowheads="1"/>
            </p:cNvSpPr>
            <p:nvPr/>
          </p:nvSpPr>
          <p:spPr bwMode="auto">
            <a:xfrm>
              <a:off x="6019800" y="5394325"/>
              <a:ext cx="20574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positive</a:t>
              </a:r>
              <a:br>
                <a:rPr lang="en-US" sz="2000"/>
              </a:br>
              <a:r>
                <a:rPr lang="en-US" sz="2000"/>
                <a:t>negative</a:t>
              </a:r>
            </a:p>
          </p:txBody>
        </p:sp>
        <p:sp>
          <p:nvSpPr>
            <p:cNvPr id="111640" name="Rectangle 24"/>
            <p:cNvSpPr>
              <a:spLocks noChangeArrowheads="1"/>
            </p:cNvSpPr>
            <p:nvPr/>
          </p:nvSpPr>
          <p:spPr bwMode="auto">
            <a:xfrm>
              <a:off x="6858000" y="5334000"/>
              <a:ext cx="1371600" cy="914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572000" y="38978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Spam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81800" y="49646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Sentiment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05600" y="15356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Category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classification: Training</a:t>
            </a:r>
          </a:p>
        </p:txBody>
      </p:sp>
      <p:grpSp>
        <p:nvGrpSpPr>
          <p:cNvPr id="158752" name="Group 32"/>
          <p:cNvGrpSpPr>
            <a:grpSpLocks/>
          </p:cNvGrpSpPr>
          <p:nvPr/>
        </p:nvGrpSpPr>
        <p:grpSpPr bwMode="auto">
          <a:xfrm>
            <a:off x="2514600" y="5334000"/>
            <a:ext cx="533400" cy="762000"/>
            <a:chOff x="1680" y="3024"/>
            <a:chExt cx="336" cy="480"/>
          </a:xfrm>
        </p:grpSpPr>
        <p:sp>
          <p:nvSpPr>
            <p:cNvPr id="158753" name="Rectangle 33"/>
            <p:cNvSpPr>
              <a:spLocks noChangeArrowheads="1"/>
            </p:cNvSpPr>
            <p:nvPr/>
          </p:nvSpPr>
          <p:spPr bwMode="auto">
            <a:xfrm>
              <a:off x="1680" y="3024"/>
              <a:ext cx="336" cy="480"/>
            </a:xfrm>
            <a:prstGeom prst="rect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54" name="Line 34"/>
            <p:cNvSpPr>
              <a:spLocks noChangeShapeType="1"/>
            </p:cNvSpPr>
            <p:nvPr/>
          </p:nvSpPr>
          <p:spPr bwMode="auto">
            <a:xfrm>
              <a:off x="1728" y="3120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55" name="Line 35"/>
            <p:cNvSpPr>
              <a:spLocks noChangeShapeType="1"/>
            </p:cNvSpPr>
            <p:nvPr/>
          </p:nvSpPr>
          <p:spPr bwMode="auto">
            <a:xfrm>
              <a:off x="1728" y="3216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56" name="Line 36"/>
            <p:cNvSpPr>
              <a:spLocks noChangeShapeType="1"/>
            </p:cNvSpPr>
            <p:nvPr/>
          </p:nvSpPr>
          <p:spPr bwMode="auto">
            <a:xfrm>
              <a:off x="1728" y="3312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57" name="Line 37"/>
            <p:cNvSpPr>
              <a:spLocks noChangeShapeType="1"/>
            </p:cNvSpPr>
            <p:nvPr/>
          </p:nvSpPr>
          <p:spPr bwMode="auto">
            <a:xfrm>
              <a:off x="1728" y="3264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58" name="Line 38"/>
            <p:cNvSpPr>
              <a:spLocks noChangeShapeType="1"/>
            </p:cNvSpPr>
            <p:nvPr/>
          </p:nvSpPr>
          <p:spPr bwMode="auto">
            <a:xfrm>
              <a:off x="1728" y="3168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59" name="Line 39"/>
            <p:cNvSpPr>
              <a:spLocks noChangeShapeType="1"/>
            </p:cNvSpPr>
            <p:nvPr/>
          </p:nvSpPr>
          <p:spPr bwMode="auto">
            <a:xfrm>
              <a:off x="1728" y="3360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60" name="Line 40"/>
            <p:cNvSpPr>
              <a:spLocks noChangeShapeType="1"/>
            </p:cNvSpPr>
            <p:nvPr/>
          </p:nvSpPr>
          <p:spPr bwMode="auto">
            <a:xfrm>
              <a:off x="1728" y="3408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8761" name="Group 41"/>
          <p:cNvGrpSpPr>
            <a:grpSpLocks/>
          </p:cNvGrpSpPr>
          <p:nvPr/>
        </p:nvGrpSpPr>
        <p:grpSpPr bwMode="auto">
          <a:xfrm>
            <a:off x="1143000" y="5334000"/>
            <a:ext cx="533400" cy="762000"/>
            <a:chOff x="1680" y="3024"/>
            <a:chExt cx="336" cy="480"/>
          </a:xfrm>
        </p:grpSpPr>
        <p:sp>
          <p:nvSpPr>
            <p:cNvPr id="158762" name="Rectangle 42"/>
            <p:cNvSpPr>
              <a:spLocks noChangeArrowheads="1"/>
            </p:cNvSpPr>
            <p:nvPr/>
          </p:nvSpPr>
          <p:spPr bwMode="auto">
            <a:xfrm>
              <a:off x="1680" y="3024"/>
              <a:ext cx="336" cy="480"/>
            </a:xfrm>
            <a:prstGeom prst="rect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63" name="Line 43"/>
            <p:cNvSpPr>
              <a:spLocks noChangeShapeType="1"/>
            </p:cNvSpPr>
            <p:nvPr/>
          </p:nvSpPr>
          <p:spPr bwMode="auto">
            <a:xfrm>
              <a:off x="1728" y="3120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64" name="Line 44"/>
            <p:cNvSpPr>
              <a:spLocks noChangeShapeType="1"/>
            </p:cNvSpPr>
            <p:nvPr/>
          </p:nvSpPr>
          <p:spPr bwMode="auto">
            <a:xfrm>
              <a:off x="1728" y="3216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65" name="Line 45"/>
            <p:cNvSpPr>
              <a:spLocks noChangeShapeType="1"/>
            </p:cNvSpPr>
            <p:nvPr/>
          </p:nvSpPr>
          <p:spPr bwMode="auto">
            <a:xfrm>
              <a:off x="1728" y="3312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66" name="Line 46"/>
            <p:cNvSpPr>
              <a:spLocks noChangeShapeType="1"/>
            </p:cNvSpPr>
            <p:nvPr/>
          </p:nvSpPr>
          <p:spPr bwMode="auto">
            <a:xfrm>
              <a:off x="1728" y="3264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67" name="Line 47"/>
            <p:cNvSpPr>
              <a:spLocks noChangeShapeType="1"/>
            </p:cNvSpPr>
            <p:nvPr/>
          </p:nvSpPr>
          <p:spPr bwMode="auto">
            <a:xfrm>
              <a:off x="1728" y="3168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68" name="Line 48"/>
            <p:cNvSpPr>
              <a:spLocks noChangeShapeType="1"/>
            </p:cNvSpPr>
            <p:nvPr/>
          </p:nvSpPr>
          <p:spPr bwMode="auto">
            <a:xfrm>
              <a:off x="1728" y="3360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69" name="Line 49"/>
            <p:cNvSpPr>
              <a:spLocks noChangeShapeType="1"/>
            </p:cNvSpPr>
            <p:nvPr/>
          </p:nvSpPr>
          <p:spPr bwMode="auto">
            <a:xfrm>
              <a:off x="1728" y="3408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8770" name="Group 50"/>
          <p:cNvGrpSpPr>
            <a:grpSpLocks/>
          </p:cNvGrpSpPr>
          <p:nvPr/>
        </p:nvGrpSpPr>
        <p:grpSpPr bwMode="auto">
          <a:xfrm>
            <a:off x="3200400" y="5334000"/>
            <a:ext cx="533400" cy="762000"/>
            <a:chOff x="1680" y="3024"/>
            <a:chExt cx="336" cy="480"/>
          </a:xfrm>
        </p:grpSpPr>
        <p:sp>
          <p:nvSpPr>
            <p:cNvPr id="158771" name="Rectangle 51"/>
            <p:cNvSpPr>
              <a:spLocks noChangeArrowheads="1"/>
            </p:cNvSpPr>
            <p:nvPr/>
          </p:nvSpPr>
          <p:spPr bwMode="auto">
            <a:xfrm>
              <a:off x="1680" y="3024"/>
              <a:ext cx="336" cy="480"/>
            </a:xfrm>
            <a:prstGeom prst="rect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72" name="Line 52"/>
            <p:cNvSpPr>
              <a:spLocks noChangeShapeType="1"/>
            </p:cNvSpPr>
            <p:nvPr/>
          </p:nvSpPr>
          <p:spPr bwMode="auto">
            <a:xfrm>
              <a:off x="1728" y="3120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73" name="Line 53"/>
            <p:cNvSpPr>
              <a:spLocks noChangeShapeType="1"/>
            </p:cNvSpPr>
            <p:nvPr/>
          </p:nvSpPr>
          <p:spPr bwMode="auto">
            <a:xfrm>
              <a:off x="1728" y="3216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74" name="Line 54"/>
            <p:cNvSpPr>
              <a:spLocks noChangeShapeType="1"/>
            </p:cNvSpPr>
            <p:nvPr/>
          </p:nvSpPr>
          <p:spPr bwMode="auto">
            <a:xfrm>
              <a:off x="1728" y="3312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75" name="Line 55"/>
            <p:cNvSpPr>
              <a:spLocks noChangeShapeType="1"/>
            </p:cNvSpPr>
            <p:nvPr/>
          </p:nvSpPr>
          <p:spPr bwMode="auto">
            <a:xfrm>
              <a:off x="1728" y="3264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76" name="Line 56"/>
            <p:cNvSpPr>
              <a:spLocks noChangeShapeType="1"/>
            </p:cNvSpPr>
            <p:nvPr/>
          </p:nvSpPr>
          <p:spPr bwMode="auto">
            <a:xfrm>
              <a:off x="1728" y="3168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77" name="Line 57"/>
            <p:cNvSpPr>
              <a:spLocks noChangeShapeType="1"/>
            </p:cNvSpPr>
            <p:nvPr/>
          </p:nvSpPr>
          <p:spPr bwMode="auto">
            <a:xfrm>
              <a:off x="1728" y="3360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78" name="Line 58"/>
            <p:cNvSpPr>
              <a:spLocks noChangeShapeType="1"/>
            </p:cNvSpPr>
            <p:nvPr/>
          </p:nvSpPr>
          <p:spPr bwMode="auto">
            <a:xfrm>
              <a:off x="1728" y="3408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8779" name="Group 59"/>
          <p:cNvGrpSpPr>
            <a:grpSpLocks/>
          </p:cNvGrpSpPr>
          <p:nvPr/>
        </p:nvGrpSpPr>
        <p:grpSpPr bwMode="auto">
          <a:xfrm>
            <a:off x="1828800" y="5334000"/>
            <a:ext cx="533400" cy="762000"/>
            <a:chOff x="1680" y="3024"/>
            <a:chExt cx="336" cy="480"/>
          </a:xfrm>
        </p:grpSpPr>
        <p:sp>
          <p:nvSpPr>
            <p:cNvPr id="158780" name="Rectangle 60"/>
            <p:cNvSpPr>
              <a:spLocks noChangeArrowheads="1"/>
            </p:cNvSpPr>
            <p:nvPr/>
          </p:nvSpPr>
          <p:spPr bwMode="auto">
            <a:xfrm>
              <a:off x="1680" y="3024"/>
              <a:ext cx="336" cy="480"/>
            </a:xfrm>
            <a:prstGeom prst="rect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81" name="Line 61"/>
            <p:cNvSpPr>
              <a:spLocks noChangeShapeType="1"/>
            </p:cNvSpPr>
            <p:nvPr/>
          </p:nvSpPr>
          <p:spPr bwMode="auto">
            <a:xfrm>
              <a:off x="1728" y="3120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82" name="Line 62"/>
            <p:cNvSpPr>
              <a:spLocks noChangeShapeType="1"/>
            </p:cNvSpPr>
            <p:nvPr/>
          </p:nvSpPr>
          <p:spPr bwMode="auto">
            <a:xfrm>
              <a:off x="1728" y="3216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83" name="Line 63"/>
            <p:cNvSpPr>
              <a:spLocks noChangeShapeType="1"/>
            </p:cNvSpPr>
            <p:nvPr/>
          </p:nvSpPr>
          <p:spPr bwMode="auto">
            <a:xfrm>
              <a:off x="1728" y="3312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84" name="Line 64"/>
            <p:cNvSpPr>
              <a:spLocks noChangeShapeType="1"/>
            </p:cNvSpPr>
            <p:nvPr/>
          </p:nvSpPr>
          <p:spPr bwMode="auto">
            <a:xfrm>
              <a:off x="1728" y="3264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85" name="Line 65"/>
            <p:cNvSpPr>
              <a:spLocks noChangeShapeType="1"/>
            </p:cNvSpPr>
            <p:nvPr/>
          </p:nvSpPr>
          <p:spPr bwMode="auto">
            <a:xfrm>
              <a:off x="1728" y="3168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86" name="Line 66"/>
            <p:cNvSpPr>
              <a:spLocks noChangeShapeType="1"/>
            </p:cNvSpPr>
            <p:nvPr/>
          </p:nvSpPr>
          <p:spPr bwMode="auto">
            <a:xfrm>
              <a:off x="1728" y="3360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87" name="Line 67"/>
            <p:cNvSpPr>
              <a:spLocks noChangeShapeType="1"/>
            </p:cNvSpPr>
            <p:nvPr/>
          </p:nvSpPr>
          <p:spPr bwMode="auto">
            <a:xfrm>
              <a:off x="1728" y="3408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8797" name="Group 77"/>
          <p:cNvGrpSpPr>
            <a:grpSpLocks/>
          </p:cNvGrpSpPr>
          <p:nvPr/>
        </p:nvGrpSpPr>
        <p:grpSpPr bwMode="auto">
          <a:xfrm>
            <a:off x="2514600" y="2971800"/>
            <a:ext cx="533400" cy="762000"/>
            <a:chOff x="1680" y="3024"/>
            <a:chExt cx="336" cy="480"/>
          </a:xfrm>
        </p:grpSpPr>
        <p:sp>
          <p:nvSpPr>
            <p:cNvPr id="158798" name="Rectangle 78"/>
            <p:cNvSpPr>
              <a:spLocks noChangeArrowheads="1"/>
            </p:cNvSpPr>
            <p:nvPr/>
          </p:nvSpPr>
          <p:spPr bwMode="auto">
            <a:xfrm>
              <a:off x="1680" y="3024"/>
              <a:ext cx="336" cy="480"/>
            </a:xfrm>
            <a:prstGeom prst="rect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99" name="Line 79"/>
            <p:cNvSpPr>
              <a:spLocks noChangeShapeType="1"/>
            </p:cNvSpPr>
            <p:nvPr/>
          </p:nvSpPr>
          <p:spPr bwMode="auto">
            <a:xfrm>
              <a:off x="1728" y="3120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800" name="Line 80"/>
            <p:cNvSpPr>
              <a:spLocks noChangeShapeType="1"/>
            </p:cNvSpPr>
            <p:nvPr/>
          </p:nvSpPr>
          <p:spPr bwMode="auto">
            <a:xfrm>
              <a:off x="1728" y="3216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801" name="Line 81"/>
            <p:cNvSpPr>
              <a:spLocks noChangeShapeType="1"/>
            </p:cNvSpPr>
            <p:nvPr/>
          </p:nvSpPr>
          <p:spPr bwMode="auto">
            <a:xfrm>
              <a:off x="1728" y="3312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802" name="Line 82"/>
            <p:cNvSpPr>
              <a:spLocks noChangeShapeType="1"/>
            </p:cNvSpPr>
            <p:nvPr/>
          </p:nvSpPr>
          <p:spPr bwMode="auto">
            <a:xfrm>
              <a:off x="1728" y="3264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803" name="Line 83"/>
            <p:cNvSpPr>
              <a:spLocks noChangeShapeType="1"/>
            </p:cNvSpPr>
            <p:nvPr/>
          </p:nvSpPr>
          <p:spPr bwMode="auto">
            <a:xfrm>
              <a:off x="1728" y="3168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804" name="Line 84"/>
            <p:cNvSpPr>
              <a:spLocks noChangeShapeType="1"/>
            </p:cNvSpPr>
            <p:nvPr/>
          </p:nvSpPr>
          <p:spPr bwMode="auto">
            <a:xfrm>
              <a:off x="1728" y="3360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805" name="Line 85"/>
            <p:cNvSpPr>
              <a:spLocks noChangeShapeType="1"/>
            </p:cNvSpPr>
            <p:nvPr/>
          </p:nvSpPr>
          <p:spPr bwMode="auto">
            <a:xfrm>
              <a:off x="1728" y="3408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8806" name="Group 86"/>
          <p:cNvGrpSpPr>
            <a:grpSpLocks/>
          </p:cNvGrpSpPr>
          <p:nvPr/>
        </p:nvGrpSpPr>
        <p:grpSpPr bwMode="auto">
          <a:xfrm>
            <a:off x="1143000" y="2971800"/>
            <a:ext cx="533400" cy="762000"/>
            <a:chOff x="1680" y="3024"/>
            <a:chExt cx="336" cy="480"/>
          </a:xfrm>
        </p:grpSpPr>
        <p:sp>
          <p:nvSpPr>
            <p:cNvPr id="158807" name="Rectangle 87"/>
            <p:cNvSpPr>
              <a:spLocks noChangeArrowheads="1"/>
            </p:cNvSpPr>
            <p:nvPr/>
          </p:nvSpPr>
          <p:spPr bwMode="auto">
            <a:xfrm>
              <a:off x="1680" y="3024"/>
              <a:ext cx="336" cy="480"/>
            </a:xfrm>
            <a:prstGeom prst="rect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808" name="Line 88"/>
            <p:cNvSpPr>
              <a:spLocks noChangeShapeType="1"/>
            </p:cNvSpPr>
            <p:nvPr/>
          </p:nvSpPr>
          <p:spPr bwMode="auto">
            <a:xfrm>
              <a:off x="1728" y="3120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809" name="Line 89"/>
            <p:cNvSpPr>
              <a:spLocks noChangeShapeType="1"/>
            </p:cNvSpPr>
            <p:nvPr/>
          </p:nvSpPr>
          <p:spPr bwMode="auto">
            <a:xfrm>
              <a:off x="1728" y="3216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810" name="Line 90"/>
            <p:cNvSpPr>
              <a:spLocks noChangeShapeType="1"/>
            </p:cNvSpPr>
            <p:nvPr/>
          </p:nvSpPr>
          <p:spPr bwMode="auto">
            <a:xfrm>
              <a:off x="1728" y="3312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811" name="Line 91"/>
            <p:cNvSpPr>
              <a:spLocks noChangeShapeType="1"/>
            </p:cNvSpPr>
            <p:nvPr/>
          </p:nvSpPr>
          <p:spPr bwMode="auto">
            <a:xfrm>
              <a:off x="1728" y="3264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812" name="Line 92"/>
            <p:cNvSpPr>
              <a:spLocks noChangeShapeType="1"/>
            </p:cNvSpPr>
            <p:nvPr/>
          </p:nvSpPr>
          <p:spPr bwMode="auto">
            <a:xfrm>
              <a:off x="1728" y="3168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813" name="Line 93"/>
            <p:cNvSpPr>
              <a:spLocks noChangeShapeType="1"/>
            </p:cNvSpPr>
            <p:nvPr/>
          </p:nvSpPr>
          <p:spPr bwMode="auto">
            <a:xfrm>
              <a:off x="1728" y="3360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814" name="Line 94"/>
            <p:cNvSpPr>
              <a:spLocks noChangeShapeType="1"/>
            </p:cNvSpPr>
            <p:nvPr/>
          </p:nvSpPr>
          <p:spPr bwMode="auto">
            <a:xfrm>
              <a:off x="1728" y="3408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8815" name="Group 95"/>
          <p:cNvGrpSpPr>
            <a:grpSpLocks/>
          </p:cNvGrpSpPr>
          <p:nvPr/>
        </p:nvGrpSpPr>
        <p:grpSpPr bwMode="auto">
          <a:xfrm>
            <a:off x="3200400" y="2971800"/>
            <a:ext cx="533400" cy="762000"/>
            <a:chOff x="1680" y="3024"/>
            <a:chExt cx="336" cy="480"/>
          </a:xfrm>
        </p:grpSpPr>
        <p:sp>
          <p:nvSpPr>
            <p:cNvPr id="158816" name="Rectangle 96"/>
            <p:cNvSpPr>
              <a:spLocks noChangeArrowheads="1"/>
            </p:cNvSpPr>
            <p:nvPr/>
          </p:nvSpPr>
          <p:spPr bwMode="auto">
            <a:xfrm>
              <a:off x="1680" y="3024"/>
              <a:ext cx="336" cy="480"/>
            </a:xfrm>
            <a:prstGeom prst="rect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817" name="Line 97"/>
            <p:cNvSpPr>
              <a:spLocks noChangeShapeType="1"/>
            </p:cNvSpPr>
            <p:nvPr/>
          </p:nvSpPr>
          <p:spPr bwMode="auto">
            <a:xfrm>
              <a:off x="1728" y="3120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818" name="Line 98"/>
            <p:cNvSpPr>
              <a:spLocks noChangeShapeType="1"/>
            </p:cNvSpPr>
            <p:nvPr/>
          </p:nvSpPr>
          <p:spPr bwMode="auto">
            <a:xfrm>
              <a:off x="1728" y="3216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819" name="Line 99"/>
            <p:cNvSpPr>
              <a:spLocks noChangeShapeType="1"/>
            </p:cNvSpPr>
            <p:nvPr/>
          </p:nvSpPr>
          <p:spPr bwMode="auto">
            <a:xfrm>
              <a:off x="1728" y="3312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820" name="Line 100"/>
            <p:cNvSpPr>
              <a:spLocks noChangeShapeType="1"/>
            </p:cNvSpPr>
            <p:nvPr/>
          </p:nvSpPr>
          <p:spPr bwMode="auto">
            <a:xfrm>
              <a:off x="1728" y="3264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821" name="Line 101"/>
            <p:cNvSpPr>
              <a:spLocks noChangeShapeType="1"/>
            </p:cNvSpPr>
            <p:nvPr/>
          </p:nvSpPr>
          <p:spPr bwMode="auto">
            <a:xfrm>
              <a:off x="1728" y="3168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822" name="Line 102"/>
            <p:cNvSpPr>
              <a:spLocks noChangeShapeType="1"/>
            </p:cNvSpPr>
            <p:nvPr/>
          </p:nvSpPr>
          <p:spPr bwMode="auto">
            <a:xfrm>
              <a:off x="1728" y="3360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823" name="Line 103"/>
            <p:cNvSpPr>
              <a:spLocks noChangeShapeType="1"/>
            </p:cNvSpPr>
            <p:nvPr/>
          </p:nvSpPr>
          <p:spPr bwMode="auto">
            <a:xfrm>
              <a:off x="1728" y="3408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8824" name="Group 104"/>
          <p:cNvGrpSpPr>
            <a:grpSpLocks/>
          </p:cNvGrpSpPr>
          <p:nvPr/>
        </p:nvGrpSpPr>
        <p:grpSpPr bwMode="auto">
          <a:xfrm>
            <a:off x="1828800" y="2971800"/>
            <a:ext cx="533400" cy="762000"/>
            <a:chOff x="1680" y="3024"/>
            <a:chExt cx="336" cy="480"/>
          </a:xfrm>
        </p:grpSpPr>
        <p:sp>
          <p:nvSpPr>
            <p:cNvPr id="158825" name="Rectangle 105"/>
            <p:cNvSpPr>
              <a:spLocks noChangeArrowheads="1"/>
            </p:cNvSpPr>
            <p:nvPr/>
          </p:nvSpPr>
          <p:spPr bwMode="auto">
            <a:xfrm>
              <a:off x="1680" y="3024"/>
              <a:ext cx="336" cy="480"/>
            </a:xfrm>
            <a:prstGeom prst="rect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826" name="Line 106"/>
            <p:cNvSpPr>
              <a:spLocks noChangeShapeType="1"/>
            </p:cNvSpPr>
            <p:nvPr/>
          </p:nvSpPr>
          <p:spPr bwMode="auto">
            <a:xfrm>
              <a:off x="1728" y="3120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827" name="Line 107"/>
            <p:cNvSpPr>
              <a:spLocks noChangeShapeType="1"/>
            </p:cNvSpPr>
            <p:nvPr/>
          </p:nvSpPr>
          <p:spPr bwMode="auto">
            <a:xfrm>
              <a:off x="1728" y="3216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828" name="Line 108"/>
            <p:cNvSpPr>
              <a:spLocks noChangeShapeType="1"/>
            </p:cNvSpPr>
            <p:nvPr/>
          </p:nvSpPr>
          <p:spPr bwMode="auto">
            <a:xfrm>
              <a:off x="1728" y="3312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829" name="Line 109"/>
            <p:cNvSpPr>
              <a:spLocks noChangeShapeType="1"/>
            </p:cNvSpPr>
            <p:nvPr/>
          </p:nvSpPr>
          <p:spPr bwMode="auto">
            <a:xfrm>
              <a:off x="1728" y="3264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830" name="Line 110"/>
            <p:cNvSpPr>
              <a:spLocks noChangeShapeType="1"/>
            </p:cNvSpPr>
            <p:nvPr/>
          </p:nvSpPr>
          <p:spPr bwMode="auto">
            <a:xfrm>
              <a:off x="1728" y="3168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831" name="Line 111"/>
            <p:cNvSpPr>
              <a:spLocks noChangeShapeType="1"/>
            </p:cNvSpPr>
            <p:nvPr/>
          </p:nvSpPr>
          <p:spPr bwMode="auto">
            <a:xfrm>
              <a:off x="1728" y="3360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832" name="Line 112"/>
            <p:cNvSpPr>
              <a:spLocks noChangeShapeType="1"/>
            </p:cNvSpPr>
            <p:nvPr/>
          </p:nvSpPr>
          <p:spPr bwMode="auto">
            <a:xfrm>
              <a:off x="1728" y="3408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58833" name="Text Box 113"/>
          <p:cNvSpPr txBox="1">
            <a:spLocks noChangeArrowheads="1"/>
          </p:cNvSpPr>
          <p:nvPr/>
        </p:nvSpPr>
        <p:spPr bwMode="auto">
          <a:xfrm>
            <a:off x="1447800" y="4572000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/>
              <a:t>non-SPAM</a:t>
            </a:r>
          </a:p>
        </p:txBody>
      </p:sp>
      <p:sp>
        <p:nvSpPr>
          <p:cNvPr id="158834" name="Text Box 114"/>
          <p:cNvSpPr txBox="1">
            <a:spLocks noChangeArrowheads="1"/>
          </p:cNvSpPr>
          <p:nvPr/>
        </p:nvSpPr>
        <p:spPr bwMode="auto">
          <a:xfrm>
            <a:off x="1676400" y="2209800"/>
            <a:ext cx="152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/>
              <a:t>SPAM</a:t>
            </a:r>
          </a:p>
        </p:txBody>
      </p:sp>
      <p:sp>
        <p:nvSpPr>
          <p:cNvPr id="158835" name="AutoShape 115"/>
          <p:cNvSpPr>
            <a:spLocks noChangeArrowheads="1"/>
          </p:cNvSpPr>
          <p:nvPr/>
        </p:nvSpPr>
        <p:spPr bwMode="auto">
          <a:xfrm>
            <a:off x="4648200" y="3200400"/>
            <a:ext cx="1219200" cy="2438400"/>
          </a:xfrm>
          <a:prstGeom prst="rightArrow">
            <a:avLst>
              <a:gd name="adj1" fmla="val 50000"/>
              <a:gd name="adj2" fmla="val 378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837" name="Text Box 117"/>
          <p:cNvSpPr txBox="1">
            <a:spLocks noChangeArrowheads="1"/>
          </p:cNvSpPr>
          <p:nvPr/>
        </p:nvSpPr>
        <p:spPr bwMode="auto">
          <a:xfrm>
            <a:off x="4114800" y="2209800"/>
            <a:ext cx="228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model parameter estimation</a:t>
            </a:r>
          </a:p>
        </p:txBody>
      </p:sp>
      <p:sp>
        <p:nvSpPr>
          <p:cNvPr id="158844" name="Text Box 124"/>
          <p:cNvSpPr txBox="1">
            <a:spLocks noChangeArrowheads="1"/>
          </p:cNvSpPr>
          <p:nvPr/>
        </p:nvSpPr>
        <p:spPr bwMode="auto">
          <a:xfrm>
            <a:off x="6705600" y="53340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158846" name="Group 126"/>
          <p:cNvGrpSpPr>
            <a:grpSpLocks/>
          </p:cNvGrpSpPr>
          <p:nvPr/>
        </p:nvGrpSpPr>
        <p:grpSpPr bwMode="auto">
          <a:xfrm>
            <a:off x="6553200" y="2362200"/>
            <a:ext cx="2057400" cy="1600200"/>
            <a:chOff x="4080" y="1920"/>
            <a:chExt cx="1296" cy="1008"/>
          </a:xfrm>
        </p:grpSpPr>
        <p:sp>
          <p:nvSpPr>
            <p:cNvPr id="158838" name="Rectangle 118"/>
            <p:cNvSpPr>
              <a:spLocks noChangeArrowheads="1"/>
            </p:cNvSpPr>
            <p:nvPr/>
          </p:nvSpPr>
          <p:spPr bwMode="auto">
            <a:xfrm>
              <a:off x="4176" y="2496"/>
              <a:ext cx="14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839" name="Rectangle 119"/>
            <p:cNvSpPr>
              <a:spLocks noChangeArrowheads="1"/>
            </p:cNvSpPr>
            <p:nvPr/>
          </p:nvSpPr>
          <p:spPr bwMode="auto">
            <a:xfrm>
              <a:off x="4416" y="2256"/>
              <a:ext cx="144" cy="57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840" name="Rectangle 120"/>
            <p:cNvSpPr>
              <a:spLocks noChangeArrowheads="1"/>
            </p:cNvSpPr>
            <p:nvPr/>
          </p:nvSpPr>
          <p:spPr bwMode="auto">
            <a:xfrm>
              <a:off x="4656" y="2688"/>
              <a:ext cx="144" cy="144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841" name="Rectangle 121"/>
            <p:cNvSpPr>
              <a:spLocks noChangeArrowheads="1"/>
            </p:cNvSpPr>
            <p:nvPr/>
          </p:nvSpPr>
          <p:spPr bwMode="auto">
            <a:xfrm>
              <a:off x="4896" y="2352"/>
              <a:ext cx="144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842" name="Rectangle 122"/>
            <p:cNvSpPr>
              <a:spLocks noChangeArrowheads="1"/>
            </p:cNvSpPr>
            <p:nvPr/>
          </p:nvSpPr>
          <p:spPr bwMode="auto">
            <a:xfrm>
              <a:off x="5136" y="2064"/>
              <a:ext cx="144" cy="768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845" name="Rectangle 125"/>
            <p:cNvSpPr>
              <a:spLocks noChangeArrowheads="1"/>
            </p:cNvSpPr>
            <p:nvPr/>
          </p:nvSpPr>
          <p:spPr bwMode="auto">
            <a:xfrm>
              <a:off x="4080" y="1920"/>
              <a:ext cx="1296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8854" name="Group 134"/>
          <p:cNvGrpSpPr>
            <a:grpSpLocks/>
          </p:cNvGrpSpPr>
          <p:nvPr/>
        </p:nvGrpSpPr>
        <p:grpSpPr bwMode="auto">
          <a:xfrm>
            <a:off x="6553200" y="4419600"/>
            <a:ext cx="2057400" cy="1600200"/>
            <a:chOff x="4128" y="2784"/>
            <a:chExt cx="1296" cy="1008"/>
          </a:xfrm>
        </p:grpSpPr>
        <p:sp>
          <p:nvSpPr>
            <p:cNvPr id="158848" name="Rectangle 128"/>
            <p:cNvSpPr>
              <a:spLocks noChangeArrowheads="1"/>
            </p:cNvSpPr>
            <p:nvPr/>
          </p:nvSpPr>
          <p:spPr bwMode="auto">
            <a:xfrm>
              <a:off x="4224" y="3024"/>
              <a:ext cx="14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849" name="Rectangle 129"/>
            <p:cNvSpPr>
              <a:spLocks noChangeArrowheads="1"/>
            </p:cNvSpPr>
            <p:nvPr/>
          </p:nvSpPr>
          <p:spPr bwMode="auto">
            <a:xfrm>
              <a:off x="4464" y="3312"/>
              <a:ext cx="144" cy="384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850" name="Rectangle 130"/>
            <p:cNvSpPr>
              <a:spLocks noChangeArrowheads="1"/>
            </p:cNvSpPr>
            <p:nvPr/>
          </p:nvSpPr>
          <p:spPr bwMode="auto">
            <a:xfrm>
              <a:off x="4704" y="3264"/>
              <a:ext cx="144" cy="432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851" name="Rectangle 131"/>
            <p:cNvSpPr>
              <a:spLocks noChangeArrowheads="1"/>
            </p:cNvSpPr>
            <p:nvPr/>
          </p:nvSpPr>
          <p:spPr bwMode="auto">
            <a:xfrm>
              <a:off x="4944" y="2928"/>
              <a:ext cx="144" cy="76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852" name="Rectangle 132"/>
            <p:cNvSpPr>
              <a:spLocks noChangeArrowheads="1"/>
            </p:cNvSpPr>
            <p:nvPr/>
          </p:nvSpPr>
          <p:spPr bwMode="auto">
            <a:xfrm>
              <a:off x="5184" y="3216"/>
              <a:ext cx="144" cy="480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853" name="Rectangle 133"/>
            <p:cNvSpPr>
              <a:spLocks noChangeArrowheads="1"/>
            </p:cNvSpPr>
            <p:nvPr/>
          </p:nvSpPr>
          <p:spPr bwMode="auto">
            <a:xfrm>
              <a:off x="4128" y="2784"/>
              <a:ext cx="1296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classification: Applying</a:t>
            </a:r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4267200" y="52578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159749" name="Group 5"/>
          <p:cNvGrpSpPr>
            <a:grpSpLocks/>
          </p:cNvGrpSpPr>
          <p:nvPr/>
        </p:nvGrpSpPr>
        <p:grpSpPr bwMode="auto">
          <a:xfrm>
            <a:off x="4114800" y="2286000"/>
            <a:ext cx="2057400" cy="1600200"/>
            <a:chOff x="4080" y="1920"/>
            <a:chExt cx="1296" cy="1008"/>
          </a:xfrm>
        </p:grpSpPr>
        <p:sp>
          <p:nvSpPr>
            <p:cNvPr id="159750" name="Rectangle 6"/>
            <p:cNvSpPr>
              <a:spLocks noChangeArrowheads="1"/>
            </p:cNvSpPr>
            <p:nvPr/>
          </p:nvSpPr>
          <p:spPr bwMode="auto">
            <a:xfrm>
              <a:off x="4176" y="2496"/>
              <a:ext cx="14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51" name="Rectangle 7"/>
            <p:cNvSpPr>
              <a:spLocks noChangeArrowheads="1"/>
            </p:cNvSpPr>
            <p:nvPr/>
          </p:nvSpPr>
          <p:spPr bwMode="auto">
            <a:xfrm>
              <a:off x="4416" y="2256"/>
              <a:ext cx="144" cy="57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52" name="Rectangle 8"/>
            <p:cNvSpPr>
              <a:spLocks noChangeArrowheads="1"/>
            </p:cNvSpPr>
            <p:nvPr/>
          </p:nvSpPr>
          <p:spPr bwMode="auto">
            <a:xfrm>
              <a:off x="4656" y="2688"/>
              <a:ext cx="144" cy="144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53" name="Rectangle 9"/>
            <p:cNvSpPr>
              <a:spLocks noChangeArrowheads="1"/>
            </p:cNvSpPr>
            <p:nvPr/>
          </p:nvSpPr>
          <p:spPr bwMode="auto">
            <a:xfrm>
              <a:off x="4896" y="2352"/>
              <a:ext cx="144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54" name="Rectangle 10"/>
            <p:cNvSpPr>
              <a:spLocks noChangeArrowheads="1"/>
            </p:cNvSpPr>
            <p:nvPr/>
          </p:nvSpPr>
          <p:spPr bwMode="auto">
            <a:xfrm>
              <a:off x="5136" y="2064"/>
              <a:ext cx="144" cy="768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55" name="Rectangle 11"/>
            <p:cNvSpPr>
              <a:spLocks noChangeArrowheads="1"/>
            </p:cNvSpPr>
            <p:nvPr/>
          </p:nvSpPr>
          <p:spPr bwMode="auto">
            <a:xfrm>
              <a:off x="4080" y="1920"/>
              <a:ext cx="1296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9756" name="Group 12"/>
          <p:cNvGrpSpPr>
            <a:grpSpLocks/>
          </p:cNvGrpSpPr>
          <p:nvPr/>
        </p:nvGrpSpPr>
        <p:grpSpPr bwMode="auto">
          <a:xfrm>
            <a:off x="4114800" y="4343400"/>
            <a:ext cx="2057400" cy="1600200"/>
            <a:chOff x="4128" y="2784"/>
            <a:chExt cx="1296" cy="1008"/>
          </a:xfrm>
        </p:grpSpPr>
        <p:sp>
          <p:nvSpPr>
            <p:cNvPr id="159757" name="Rectangle 13"/>
            <p:cNvSpPr>
              <a:spLocks noChangeArrowheads="1"/>
            </p:cNvSpPr>
            <p:nvPr/>
          </p:nvSpPr>
          <p:spPr bwMode="auto">
            <a:xfrm>
              <a:off x="4224" y="3024"/>
              <a:ext cx="14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58" name="Rectangle 14"/>
            <p:cNvSpPr>
              <a:spLocks noChangeArrowheads="1"/>
            </p:cNvSpPr>
            <p:nvPr/>
          </p:nvSpPr>
          <p:spPr bwMode="auto">
            <a:xfrm>
              <a:off x="4464" y="3312"/>
              <a:ext cx="144" cy="384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59" name="Rectangle 15"/>
            <p:cNvSpPr>
              <a:spLocks noChangeArrowheads="1"/>
            </p:cNvSpPr>
            <p:nvPr/>
          </p:nvSpPr>
          <p:spPr bwMode="auto">
            <a:xfrm>
              <a:off x="4704" y="3264"/>
              <a:ext cx="144" cy="432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60" name="Rectangle 16"/>
            <p:cNvSpPr>
              <a:spLocks noChangeArrowheads="1"/>
            </p:cNvSpPr>
            <p:nvPr/>
          </p:nvSpPr>
          <p:spPr bwMode="auto">
            <a:xfrm>
              <a:off x="4944" y="2928"/>
              <a:ext cx="144" cy="76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61" name="Rectangle 17"/>
            <p:cNvSpPr>
              <a:spLocks noChangeArrowheads="1"/>
            </p:cNvSpPr>
            <p:nvPr/>
          </p:nvSpPr>
          <p:spPr bwMode="auto">
            <a:xfrm>
              <a:off x="5184" y="3216"/>
              <a:ext cx="144" cy="480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62" name="Rectangle 18"/>
            <p:cNvSpPr>
              <a:spLocks noChangeArrowheads="1"/>
            </p:cNvSpPr>
            <p:nvPr/>
          </p:nvSpPr>
          <p:spPr bwMode="auto">
            <a:xfrm>
              <a:off x="4128" y="2784"/>
              <a:ext cx="1296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9763" name="Group 19"/>
          <p:cNvGrpSpPr>
            <a:grpSpLocks/>
          </p:cNvGrpSpPr>
          <p:nvPr/>
        </p:nvGrpSpPr>
        <p:grpSpPr bwMode="auto">
          <a:xfrm>
            <a:off x="1600200" y="3962400"/>
            <a:ext cx="533400" cy="762000"/>
            <a:chOff x="1680" y="3024"/>
            <a:chExt cx="336" cy="480"/>
          </a:xfrm>
        </p:grpSpPr>
        <p:sp>
          <p:nvSpPr>
            <p:cNvPr id="159764" name="Rectangle 20"/>
            <p:cNvSpPr>
              <a:spLocks noChangeArrowheads="1"/>
            </p:cNvSpPr>
            <p:nvPr/>
          </p:nvSpPr>
          <p:spPr bwMode="auto">
            <a:xfrm>
              <a:off x="1680" y="3024"/>
              <a:ext cx="33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65" name="Line 21"/>
            <p:cNvSpPr>
              <a:spLocks noChangeShapeType="1"/>
            </p:cNvSpPr>
            <p:nvPr/>
          </p:nvSpPr>
          <p:spPr bwMode="auto">
            <a:xfrm>
              <a:off x="1728" y="312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9766" name="Line 22"/>
            <p:cNvSpPr>
              <a:spLocks noChangeShapeType="1"/>
            </p:cNvSpPr>
            <p:nvPr/>
          </p:nvSpPr>
          <p:spPr bwMode="auto">
            <a:xfrm>
              <a:off x="1728" y="321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9767" name="Line 23"/>
            <p:cNvSpPr>
              <a:spLocks noChangeShapeType="1"/>
            </p:cNvSpPr>
            <p:nvPr/>
          </p:nvSpPr>
          <p:spPr bwMode="auto">
            <a:xfrm>
              <a:off x="1728" y="33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9768" name="Line 24"/>
            <p:cNvSpPr>
              <a:spLocks noChangeShapeType="1"/>
            </p:cNvSpPr>
            <p:nvPr/>
          </p:nvSpPr>
          <p:spPr bwMode="auto">
            <a:xfrm>
              <a:off x="1728" y="32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9769" name="Line 25"/>
            <p:cNvSpPr>
              <a:spLocks noChangeShapeType="1"/>
            </p:cNvSpPr>
            <p:nvPr/>
          </p:nvSpPr>
          <p:spPr bwMode="auto">
            <a:xfrm>
              <a:off x="1728" y="316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9770" name="Line 26"/>
            <p:cNvSpPr>
              <a:spLocks noChangeShapeType="1"/>
            </p:cNvSpPr>
            <p:nvPr/>
          </p:nvSpPr>
          <p:spPr bwMode="auto">
            <a:xfrm>
              <a:off x="1728" y="336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9771" name="Line 27"/>
            <p:cNvSpPr>
              <a:spLocks noChangeShapeType="1"/>
            </p:cNvSpPr>
            <p:nvPr/>
          </p:nvSpPr>
          <p:spPr bwMode="auto">
            <a:xfrm>
              <a:off x="1728" y="340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59772" name="Text Box 28"/>
          <p:cNvSpPr txBox="1">
            <a:spLocks noChangeArrowheads="1"/>
          </p:cNvSpPr>
          <p:nvPr/>
        </p:nvSpPr>
        <p:spPr bwMode="auto">
          <a:xfrm>
            <a:off x="990600" y="2971800"/>
            <a:ext cx="1981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/>
              <a:t>Is it SPAM or non-SPAM?</a:t>
            </a:r>
          </a:p>
        </p:txBody>
      </p:sp>
      <p:sp>
        <p:nvSpPr>
          <p:cNvPr id="159773" name="Line 29"/>
          <p:cNvSpPr>
            <a:spLocks noChangeShapeType="1"/>
          </p:cNvSpPr>
          <p:nvPr/>
        </p:nvSpPr>
        <p:spPr bwMode="auto">
          <a:xfrm flipV="1">
            <a:off x="2362200" y="3200400"/>
            <a:ext cx="1600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9774" name="Line 30"/>
          <p:cNvSpPr>
            <a:spLocks noChangeShapeType="1"/>
          </p:cNvSpPr>
          <p:nvPr/>
        </p:nvSpPr>
        <p:spPr bwMode="auto">
          <a:xfrm>
            <a:off x="2362200" y="4267200"/>
            <a:ext cx="1524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9776" name="Text Box 32"/>
          <p:cNvSpPr txBox="1">
            <a:spLocks noChangeArrowheads="1"/>
          </p:cNvSpPr>
          <p:nvPr/>
        </p:nvSpPr>
        <p:spPr bwMode="auto">
          <a:xfrm>
            <a:off x="6781800" y="2590800"/>
            <a:ext cx="2133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probability of document being SPAM</a:t>
            </a:r>
          </a:p>
        </p:txBody>
      </p:sp>
      <p:sp>
        <p:nvSpPr>
          <p:cNvPr id="159786" name="Text Box 42"/>
          <p:cNvSpPr txBox="1">
            <a:spLocks noChangeArrowheads="1"/>
          </p:cNvSpPr>
          <p:nvPr/>
        </p:nvSpPr>
        <p:spPr bwMode="auto">
          <a:xfrm>
            <a:off x="6858000" y="4800600"/>
            <a:ext cx="2133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probability of document being non-SPAM</a:t>
            </a:r>
          </a:p>
        </p:txBody>
      </p:sp>
      <p:sp>
        <p:nvSpPr>
          <p:cNvPr id="159787" name="Line 43"/>
          <p:cNvSpPr>
            <a:spLocks noChangeShapeType="1"/>
          </p:cNvSpPr>
          <p:nvPr/>
        </p:nvSpPr>
        <p:spPr bwMode="auto">
          <a:xfrm>
            <a:off x="6324600" y="3124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9788" name="Line 44"/>
          <p:cNvSpPr>
            <a:spLocks noChangeShapeType="1"/>
          </p:cNvSpPr>
          <p:nvPr/>
        </p:nvSpPr>
        <p:spPr bwMode="auto">
          <a:xfrm>
            <a:off x="6324600" y="5257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9789" name="Text Box 45"/>
          <p:cNvSpPr txBox="1">
            <a:spLocks noChangeArrowheads="1"/>
          </p:cNvSpPr>
          <p:nvPr/>
        </p:nvSpPr>
        <p:spPr bwMode="auto">
          <a:xfrm>
            <a:off x="6019800" y="3886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6600"/>
                </a:solidFill>
              </a:rPr>
              <a:t>which is larger?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Representation and Notation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752601"/>
            <a:ext cx="7392987" cy="1600200"/>
          </a:xfrm>
        </p:spPr>
        <p:txBody>
          <a:bodyPr/>
          <a:lstStyle/>
          <a:p>
            <a:pPr marL="0" indent="0">
              <a:buNone/>
            </a:pPr>
            <a:r>
              <a:rPr lang="en-US" sz="2100" dirty="0"/>
              <a:t>Standard representation: bag of words</a:t>
            </a:r>
          </a:p>
          <a:p>
            <a:pPr lvl="1"/>
            <a:r>
              <a:rPr lang="en-US" sz="1900" dirty="0"/>
              <a:t>Fixed vocabulary ~50K words</a:t>
            </a:r>
          </a:p>
          <a:p>
            <a:pPr lvl="1"/>
            <a:r>
              <a:rPr lang="en-US" sz="1900" dirty="0"/>
              <a:t>Documents represented by a count vector, where each dimension represents the frequency of a word</a:t>
            </a:r>
          </a:p>
          <a:p>
            <a:pPr lvl="1"/>
            <a:endParaRPr lang="en-US" sz="1900" dirty="0"/>
          </a:p>
          <a:p>
            <a:pPr lvl="1"/>
            <a:endParaRPr lang="en-US" sz="1900" dirty="0"/>
          </a:p>
          <a:p>
            <a:pPr lvl="1"/>
            <a:endParaRPr lang="en-US" sz="1900" dirty="0"/>
          </a:p>
          <a:p>
            <a:pPr lvl="1"/>
            <a:endParaRPr lang="en-US" sz="1900" dirty="0"/>
          </a:p>
          <a:p>
            <a:pPr lvl="1"/>
            <a:endParaRPr lang="en-US" sz="1900" dirty="0"/>
          </a:p>
          <a:p>
            <a:pPr lvl="1"/>
            <a:endParaRPr lang="en-US" sz="1900" dirty="0"/>
          </a:p>
          <a:p>
            <a:pPr lvl="1"/>
            <a:endParaRPr lang="en-US" sz="1900" dirty="0"/>
          </a:p>
          <a:p>
            <a:pPr lvl="1"/>
            <a:endParaRPr lang="en-US" sz="1900" dirty="0"/>
          </a:p>
          <a:p>
            <a:pPr lvl="1">
              <a:buNone/>
            </a:pPr>
            <a:endParaRPr lang="en-US" sz="1900" dirty="0"/>
          </a:p>
        </p:txBody>
      </p:sp>
      <p:grpSp>
        <p:nvGrpSpPr>
          <p:cNvPr id="116740" name="Group 4"/>
          <p:cNvGrpSpPr>
            <a:grpSpLocks/>
          </p:cNvGrpSpPr>
          <p:nvPr/>
        </p:nvGrpSpPr>
        <p:grpSpPr bwMode="auto">
          <a:xfrm>
            <a:off x="1676400" y="3494088"/>
            <a:ext cx="533400" cy="762000"/>
            <a:chOff x="1680" y="3024"/>
            <a:chExt cx="336" cy="480"/>
          </a:xfrm>
        </p:grpSpPr>
        <p:sp>
          <p:nvSpPr>
            <p:cNvPr id="116741" name="Rectangle 5"/>
            <p:cNvSpPr>
              <a:spLocks noChangeArrowheads="1"/>
            </p:cNvSpPr>
            <p:nvPr/>
          </p:nvSpPr>
          <p:spPr bwMode="auto">
            <a:xfrm>
              <a:off x="1680" y="3024"/>
              <a:ext cx="33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42" name="Line 6"/>
            <p:cNvSpPr>
              <a:spLocks noChangeShapeType="1"/>
            </p:cNvSpPr>
            <p:nvPr/>
          </p:nvSpPr>
          <p:spPr bwMode="auto">
            <a:xfrm>
              <a:off x="1728" y="312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6743" name="Line 7"/>
            <p:cNvSpPr>
              <a:spLocks noChangeShapeType="1"/>
            </p:cNvSpPr>
            <p:nvPr/>
          </p:nvSpPr>
          <p:spPr bwMode="auto">
            <a:xfrm>
              <a:off x="1728" y="321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6744" name="Line 8"/>
            <p:cNvSpPr>
              <a:spLocks noChangeShapeType="1"/>
            </p:cNvSpPr>
            <p:nvPr/>
          </p:nvSpPr>
          <p:spPr bwMode="auto">
            <a:xfrm>
              <a:off x="1728" y="33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6745" name="Line 9"/>
            <p:cNvSpPr>
              <a:spLocks noChangeShapeType="1"/>
            </p:cNvSpPr>
            <p:nvPr/>
          </p:nvSpPr>
          <p:spPr bwMode="auto">
            <a:xfrm>
              <a:off x="1728" y="32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6746" name="Line 10"/>
            <p:cNvSpPr>
              <a:spLocks noChangeShapeType="1"/>
            </p:cNvSpPr>
            <p:nvPr/>
          </p:nvSpPr>
          <p:spPr bwMode="auto">
            <a:xfrm>
              <a:off x="1728" y="316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6747" name="Line 11"/>
            <p:cNvSpPr>
              <a:spLocks noChangeShapeType="1"/>
            </p:cNvSpPr>
            <p:nvPr/>
          </p:nvSpPr>
          <p:spPr bwMode="auto">
            <a:xfrm>
              <a:off x="1728" y="336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6748" name="Line 12"/>
            <p:cNvSpPr>
              <a:spLocks noChangeShapeType="1"/>
            </p:cNvSpPr>
            <p:nvPr/>
          </p:nvSpPr>
          <p:spPr bwMode="auto">
            <a:xfrm>
              <a:off x="1728" y="340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6749" name="AutoShape 13"/>
          <p:cNvSpPr>
            <a:spLocks noChangeArrowheads="1"/>
          </p:cNvSpPr>
          <p:nvPr/>
        </p:nvSpPr>
        <p:spPr bwMode="auto">
          <a:xfrm>
            <a:off x="3733800" y="4038600"/>
            <a:ext cx="9144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50" name="Text Box 14"/>
          <p:cNvSpPr txBox="1">
            <a:spLocks noChangeArrowheads="1"/>
          </p:cNvSpPr>
          <p:nvPr/>
        </p:nvSpPr>
        <p:spPr bwMode="auto">
          <a:xfrm>
            <a:off x="4800600" y="40386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latin typeface="Verdana" pitchFamily="34" charset="0"/>
              </a:rPr>
              <a:t>(4, 1, 1, 0, 0, 1, 0, 0, …)</a:t>
            </a:r>
          </a:p>
        </p:txBody>
      </p:sp>
      <p:sp>
        <p:nvSpPr>
          <p:cNvPr id="116752" name="Text Box 16"/>
          <p:cNvSpPr txBox="1">
            <a:spLocks noChangeArrowheads="1"/>
          </p:cNvSpPr>
          <p:nvPr/>
        </p:nvSpPr>
        <p:spPr bwMode="auto">
          <a:xfrm rot="-3607985">
            <a:off x="4031457" y="4960143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clinton</a:t>
            </a:r>
          </a:p>
        </p:txBody>
      </p:sp>
      <p:sp>
        <p:nvSpPr>
          <p:cNvPr id="116753" name="Text Box 17"/>
          <p:cNvSpPr txBox="1">
            <a:spLocks noChangeArrowheads="1"/>
          </p:cNvSpPr>
          <p:nvPr/>
        </p:nvSpPr>
        <p:spPr bwMode="auto">
          <a:xfrm rot="-3607985">
            <a:off x="4336257" y="4960143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said</a:t>
            </a:r>
          </a:p>
        </p:txBody>
      </p:sp>
      <p:sp>
        <p:nvSpPr>
          <p:cNvPr id="116754" name="Text Box 18"/>
          <p:cNvSpPr txBox="1">
            <a:spLocks noChangeArrowheads="1"/>
          </p:cNvSpPr>
          <p:nvPr/>
        </p:nvSpPr>
        <p:spPr bwMode="auto">
          <a:xfrm rot="-3607985">
            <a:off x="4717257" y="4960143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california</a:t>
            </a:r>
            <a:endParaRPr lang="en-US" dirty="0"/>
          </a:p>
        </p:txBody>
      </p:sp>
      <p:sp>
        <p:nvSpPr>
          <p:cNvPr id="116755" name="Text Box 19"/>
          <p:cNvSpPr txBox="1">
            <a:spLocks noChangeArrowheads="1"/>
          </p:cNvSpPr>
          <p:nvPr/>
        </p:nvSpPr>
        <p:spPr bwMode="auto">
          <a:xfrm rot="-3607985">
            <a:off x="5022057" y="4960143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across</a:t>
            </a:r>
          </a:p>
        </p:txBody>
      </p:sp>
      <p:sp>
        <p:nvSpPr>
          <p:cNvPr id="116756" name="Text Box 20"/>
          <p:cNvSpPr txBox="1">
            <a:spLocks noChangeArrowheads="1"/>
          </p:cNvSpPr>
          <p:nvPr/>
        </p:nvSpPr>
        <p:spPr bwMode="auto">
          <a:xfrm rot="-3607985">
            <a:off x="5326857" y="4960143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tv</a:t>
            </a:r>
          </a:p>
        </p:txBody>
      </p:sp>
      <p:sp>
        <p:nvSpPr>
          <p:cNvPr id="116757" name="Text Box 21"/>
          <p:cNvSpPr txBox="1">
            <a:spLocks noChangeArrowheads="1"/>
          </p:cNvSpPr>
          <p:nvPr/>
        </p:nvSpPr>
        <p:spPr bwMode="auto">
          <a:xfrm rot="-3607985">
            <a:off x="5631657" y="4960143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wrong</a:t>
            </a:r>
          </a:p>
        </p:txBody>
      </p:sp>
      <p:sp>
        <p:nvSpPr>
          <p:cNvPr id="116758" name="Text Box 22"/>
          <p:cNvSpPr txBox="1">
            <a:spLocks noChangeArrowheads="1"/>
          </p:cNvSpPr>
          <p:nvPr/>
        </p:nvSpPr>
        <p:spPr bwMode="auto">
          <a:xfrm rot="-3607985">
            <a:off x="6012657" y="4960143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capital</a:t>
            </a:r>
          </a:p>
        </p:txBody>
      </p:sp>
      <p:sp>
        <p:nvSpPr>
          <p:cNvPr id="116759" name="Text Box 23"/>
          <p:cNvSpPr txBox="1">
            <a:spLocks noChangeArrowheads="1"/>
          </p:cNvSpPr>
          <p:nvPr/>
        </p:nvSpPr>
        <p:spPr bwMode="auto">
          <a:xfrm rot="-3607985">
            <a:off x="3740944" y="4960144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banana</a:t>
            </a:r>
          </a:p>
        </p:txBody>
      </p:sp>
      <p:sp>
        <p:nvSpPr>
          <p:cNvPr id="116760" name="Text Box 24"/>
          <p:cNvSpPr txBox="1">
            <a:spLocks noChangeArrowheads="1"/>
          </p:cNvSpPr>
          <p:nvPr/>
        </p:nvSpPr>
        <p:spPr bwMode="auto">
          <a:xfrm>
            <a:off x="304800" y="4332288"/>
            <a:ext cx="3200400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6600"/>
                </a:solidFill>
              </a:rPr>
              <a:t>Clinton said banana repeatedly last week on </a:t>
            </a:r>
            <a:r>
              <a:rPr lang="en-US" dirty="0" err="1">
                <a:solidFill>
                  <a:srgbClr val="FF6600"/>
                </a:solidFill>
              </a:rPr>
              <a:t>tv</a:t>
            </a:r>
            <a:r>
              <a:rPr lang="en-US" dirty="0">
                <a:solidFill>
                  <a:srgbClr val="FF6600"/>
                </a:solidFill>
              </a:rPr>
              <a:t>, “banana, banana, banana”</a:t>
            </a:r>
          </a:p>
        </p:txBody>
      </p:sp>
      <p:pic>
        <p:nvPicPr>
          <p:cNvPr id="116761" name="Picture 25" descr="bag_of_word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00" y="0"/>
            <a:ext cx="1295400" cy="1295400"/>
          </a:xfrm>
          <a:noFill/>
          <a:ln/>
        </p:spPr>
      </p:pic>
      <p:sp>
        <p:nvSpPr>
          <p:cNvPr id="26" name="TextBox 25"/>
          <p:cNvSpPr txBox="1"/>
          <p:nvPr/>
        </p:nvSpPr>
        <p:spPr>
          <a:xfrm>
            <a:off x="457200" y="5334000"/>
            <a:ext cx="83022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Representation allows us to generalize across documents</a:t>
            </a:r>
            <a:endParaRPr lang="en-US" sz="3600" dirty="0">
              <a:solidFill>
                <a:srgbClr val="FF0000"/>
              </a:solidFill>
            </a:endParaRPr>
          </a:p>
          <a:p>
            <a:pPr algn="l"/>
            <a:r>
              <a:rPr lang="en-US" sz="3600" dirty="0">
                <a:solidFill>
                  <a:srgbClr val="FF0000"/>
                </a:solidFill>
              </a:rPr>
              <a:t>      Downside?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Representation and Notation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751013"/>
            <a:ext cx="7392987" cy="1601787"/>
          </a:xfrm>
        </p:spPr>
        <p:txBody>
          <a:bodyPr/>
          <a:lstStyle/>
          <a:p>
            <a:pPr marL="0" indent="0">
              <a:buNone/>
            </a:pPr>
            <a:r>
              <a:rPr lang="en-US" sz="2100" dirty="0"/>
              <a:t>Standard representation: bag of words</a:t>
            </a:r>
          </a:p>
          <a:p>
            <a:pPr lvl="1"/>
            <a:r>
              <a:rPr lang="en-US" sz="1900" dirty="0"/>
              <a:t>Fixed vocabulary ~50K words</a:t>
            </a:r>
          </a:p>
          <a:p>
            <a:pPr lvl="1"/>
            <a:r>
              <a:rPr lang="en-US" sz="1900" dirty="0"/>
              <a:t>Documents represented by a count vector, where each dimension represents the frequency of a word</a:t>
            </a:r>
          </a:p>
          <a:p>
            <a:pPr lvl="1"/>
            <a:endParaRPr lang="en-US" sz="1900" dirty="0"/>
          </a:p>
          <a:p>
            <a:pPr lvl="1"/>
            <a:endParaRPr lang="en-US" sz="1900" dirty="0"/>
          </a:p>
          <a:p>
            <a:pPr lvl="1"/>
            <a:endParaRPr lang="en-US" sz="1900" dirty="0"/>
          </a:p>
          <a:p>
            <a:pPr lvl="1"/>
            <a:endParaRPr lang="en-US" sz="1900" dirty="0"/>
          </a:p>
          <a:p>
            <a:pPr lvl="1"/>
            <a:endParaRPr lang="en-US" sz="1900" dirty="0"/>
          </a:p>
          <a:p>
            <a:pPr lvl="1"/>
            <a:endParaRPr lang="en-US" sz="1900" dirty="0"/>
          </a:p>
          <a:p>
            <a:pPr lvl="1"/>
            <a:endParaRPr lang="en-US" sz="1900" dirty="0"/>
          </a:p>
          <a:p>
            <a:pPr lvl="1"/>
            <a:endParaRPr lang="en-US" sz="1900" dirty="0"/>
          </a:p>
          <a:p>
            <a:pPr lvl="1">
              <a:buNone/>
            </a:pPr>
            <a:endParaRPr lang="en-US" sz="19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76400" y="3494088"/>
            <a:ext cx="533400" cy="762000"/>
            <a:chOff x="1680" y="3024"/>
            <a:chExt cx="336" cy="480"/>
          </a:xfrm>
        </p:grpSpPr>
        <p:sp>
          <p:nvSpPr>
            <p:cNvPr id="116741" name="Rectangle 5"/>
            <p:cNvSpPr>
              <a:spLocks noChangeArrowheads="1"/>
            </p:cNvSpPr>
            <p:nvPr/>
          </p:nvSpPr>
          <p:spPr bwMode="auto">
            <a:xfrm>
              <a:off x="1680" y="3024"/>
              <a:ext cx="33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42" name="Line 6"/>
            <p:cNvSpPr>
              <a:spLocks noChangeShapeType="1"/>
            </p:cNvSpPr>
            <p:nvPr/>
          </p:nvSpPr>
          <p:spPr bwMode="auto">
            <a:xfrm>
              <a:off x="1728" y="312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6743" name="Line 7"/>
            <p:cNvSpPr>
              <a:spLocks noChangeShapeType="1"/>
            </p:cNvSpPr>
            <p:nvPr/>
          </p:nvSpPr>
          <p:spPr bwMode="auto">
            <a:xfrm>
              <a:off x="1728" y="321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6744" name="Line 8"/>
            <p:cNvSpPr>
              <a:spLocks noChangeShapeType="1"/>
            </p:cNvSpPr>
            <p:nvPr/>
          </p:nvSpPr>
          <p:spPr bwMode="auto">
            <a:xfrm>
              <a:off x="1728" y="33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6745" name="Line 9"/>
            <p:cNvSpPr>
              <a:spLocks noChangeShapeType="1"/>
            </p:cNvSpPr>
            <p:nvPr/>
          </p:nvSpPr>
          <p:spPr bwMode="auto">
            <a:xfrm>
              <a:off x="1728" y="32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6746" name="Line 10"/>
            <p:cNvSpPr>
              <a:spLocks noChangeShapeType="1"/>
            </p:cNvSpPr>
            <p:nvPr/>
          </p:nvSpPr>
          <p:spPr bwMode="auto">
            <a:xfrm>
              <a:off x="1728" y="316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6747" name="Line 11"/>
            <p:cNvSpPr>
              <a:spLocks noChangeShapeType="1"/>
            </p:cNvSpPr>
            <p:nvPr/>
          </p:nvSpPr>
          <p:spPr bwMode="auto">
            <a:xfrm>
              <a:off x="1728" y="336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6748" name="Line 12"/>
            <p:cNvSpPr>
              <a:spLocks noChangeShapeType="1"/>
            </p:cNvSpPr>
            <p:nvPr/>
          </p:nvSpPr>
          <p:spPr bwMode="auto">
            <a:xfrm>
              <a:off x="1728" y="340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6749" name="AutoShape 13"/>
          <p:cNvSpPr>
            <a:spLocks noChangeArrowheads="1"/>
          </p:cNvSpPr>
          <p:nvPr/>
        </p:nvSpPr>
        <p:spPr bwMode="auto">
          <a:xfrm>
            <a:off x="3733800" y="4038600"/>
            <a:ext cx="9144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50" name="Text Box 14"/>
          <p:cNvSpPr txBox="1">
            <a:spLocks noChangeArrowheads="1"/>
          </p:cNvSpPr>
          <p:nvPr/>
        </p:nvSpPr>
        <p:spPr bwMode="auto">
          <a:xfrm>
            <a:off x="4800600" y="40386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latin typeface="Verdana" pitchFamily="34" charset="0"/>
              </a:rPr>
              <a:t>(4, 1, 1, 0, 0, 1, 0, 0, …)</a:t>
            </a:r>
          </a:p>
        </p:txBody>
      </p:sp>
      <p:sp>
        <p:nvSpPr>
          <p:cNvPr id="116752" name="Text Box 16"/>
          <p:cNvSpPr txBox="1">
            <a:spLocks noChangeArrowheads="1"/>
          </p:cNvSpPr>
          <p:nvPr/>
        </p:nvSpPr>
        <p:spPr bwMode="auto">
          <a:xfrm rot="-3607985">
            <a:off x="4031457" y="4960143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clinton</a:t>
            </a:r>
          </a:p>
        </p:txBody>
      </p:sp>
      <p:sp>
        <p:nvSpPr>
          <p:cNvPr id="116753" name="Text Box 17"/>
          <p:cNvSpPr txBox="1">
            <a:spLocks noChangeArrowheads="1"/>
          </p:cNvSpPr>
          <p:nvPr/>
        </p:nvSpPr>
        <p:spPr bwMode="auto">
          <a:xfrm rot="-3607985">
            <a:off x="4336257" y="4960143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said</a:t>
            </a:r>
          </a:p>
        </p:txBody>
      </p:sp>
      <p:sp>
        <p:nvSpPr>
          <p:cNvPr id="116754" name="Text Box 18"/>
          <p:cNvSpPr txBox="1">
            <a:spLocks noChangeArrowheads="1"/>
          </p:cNvSpPr>
          <p:nvPr/>
        </p:nvSpPr>
        <p:spPr bwMode="auto">
          <a:xfrm rot="-3607985">
            <a:off x="4717257" y="4960143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california</a:t>
            </a:r>
            <a:endParaRPr lang="en-US" dirty="0"/>
          </a:p>
        </p:txBody>
      </p:sp>
      <p:sp>
        <p:nvSpPr>
          <p:cNvPr id="116755" name="Text Box 19"/>
          <p:cNvSpPr txBox="1">
            <a:spLocks noChangeArrowheads="1"/>
          </p:cNvSpPr>
          <p:nvPr/>
        </p:nvSpPr>
        <p:spPr bwMode="auto">
          <a:xfrm rot="-3607985">
            <a:off x="5022057" y="4960143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across</a:t>
            </a:r>
          </a:p>
        </p:txBody>
      </p:sp>
      <p:sp>
        <p:nvSpPr>
          <p:cNvPr id="116756" name="Text Box 20"/>
          <p:cNvSpPr txBox="1">
            <a:spLocks noChangeArrowheads="1"/>
          </p:cNvSpPr>
          <p:nvPr/>
        </p:nvSpPr>
        <p:spPr bwMode="auto">
          <a:xfrm rot="-3607985">
            <a:off x="5326857" y="4960143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tv</a:t>
            </a:r>
          </a:p>
        </p:txBody>
      </p:sp>
      <p:sp>
        <p:nvSpPr>
          <p:cNvPr id="116757" name="Text Box 21"/>
          <p:cNvSpPr txBox="1">
            <a:spLocks noChangeArrowheads="1"/>
          </p:cNvSpPr>
          <p:nvPr/>
        </p:nvSpPr>
        <p:spPr bwMode="auto">
          <a:xfrm rot="-3607985">
            <a:off x="5631657" y="4960143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wrong</a:t>
            </a:r>
          </a:p>
        </p:txBody>
      </p:sp>
      <p:sp>
        <p:nvSpPr>
          <p:cNvPr id="116758" name="Text Box 22"/>
          <p:cNvSpPr txBox="1">
            <a:spLocks noChangeArrowheads="1"/>
          </p:cNvSpPr>
          <p:nvPr/>
        </p:nvSpPr>
        <p:spPr bwMode="auto">
          <a:xfrm rot="-3607985">
            <a:off x="6012657" y="4960143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capital</a:t>
            </a:r>
          </a:p>
        </p:txBody>
      </p:sp>
      <p:sp>
        <p:nvSpPr>
          <p:cNvPr id="116759" name="Text Box 23"/>
          <p:cNvSpPr txBox="1">
            <a:spLocks noChangeArrowheads="1"/>
          </p:cNvSpPr>
          <p:nvPr/>
        </p:nvSpPr>
        <p:spPr bwMode="auto">
          <a:xfrm rot="-3607985">
            <a:off x="3740944" y="4960144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banana</a:t>
            </a:r>
          </a:p>
        </p:txBody>
      </p:sp>
      <p:sp>
        <p:nvSpPr>
          <p:cNvPr id="116760" name="Text Box 24"/>
          <p:cNvSpPr txBox="1">
            <a:spLocks noChangeArrowheads="1"/>
          </p:cNvSpPr>
          <p:nvPr/>
        </p:nvSpPr>
        <p:spPr bwMode="auto">
          <a:xfrm>
            <a:off x="304800" y="4332288"/>
            <a:ext cx="3200400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6600"/>
                </a:solidFill>
              </a:rPr>
              <a:t>Clinton said banana repeatedly last week on </a:t>
            </a:r>
            <a:r>
              <a:rPr lang="en-US" dirty="0" err="1">
                <a:solidFill>
                  <a:srgbClr val="FF6600"/>
                </a:solidFill>
              </a:rPr>
              <a:t>tv</a:t>
            </a:r>
            <a:r>
              <a:rPr lang="en-US" dirty="0">
                <a:solidFill>
                  <a:srgbClr val="FF6600"/>
                </a:solidFill>
              </a:rPr>
              <a:t>, “banana, banana, banana”</a:t>
            </a:r>
          </a:p>
        </p:txBody>
      </p:sp>
      <p:pic>
        <p:nvPicPr>
          <p:cNvPr id="116761" name="Picture 25" descr="bag_of_word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0" y="0"/>
            <a:ext cx="1295400" cy="1295400"/>
          </a:xfrm>
          <a:noFill/>
          <a:ln/>
        </p:spPr>
      </p:pic>
      <p:sp>
        <p:nvSpPr>
          <p:cNvPr id="26" name="TextBox 25"/>
          <p:cNvSpPr txBox="1"/>
          <p:nvPr/>
        </p:nvSpPr>
        <p:spPr>
          <a:xfrm>
            <a:off x="457200" y="5486400"/>
            <a:ext cx="830227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Representation allows us to generalize across documents</a:t>
            </a:r>
          </a:p>
          <a:p>
            <a:pPr algn="l"/>
            <a:endParaRPr lang="en-US" sz="2400" dirty="0">
              <a:solidFill>
                <a:srgbClr val="0000FF"/>
              </a:solidFill>
            </a:endParaRPr>
          </a:p>
          <a:p>
            <a:pPr algn="l"/>
            <a:r>
              <a:rPr lang="en-US" sz="2400" dirty="0">
                <a:solidFill>
                  <a:srgbClr val="0000FF"/>
                </a:solidFill>
              </a:rPr>
              <a:t>Downside: lose word ordering information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burstiness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524000" y="1828800"/>
            <a:ext cx="6477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latin typeface="Verdana" pitchFamily="34" charset="0"/>
              </a:rPr>
              <a:t>What is the probability that a political document contains the word “Clinton” </a:t>
            </a:r>
            <a:r>
              <a:rPr lang="en-US" sz="2000" i="1" dirty="0">
                <a:latin typeface="Verdana" pitchFamily="34" charset="0"/>
              </a:rPr>
              <a:t>exactly</a:t>
            </a:r>
            <a:r>
              <a:rPr lang="en-US" sz="2000" dirty="0">
                <a:latin typeface="Verdana" pitchFamily="34" charset="0"/>
              </a:rPr>
              <a:t> once?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524000" y="3200400"/>
            <a:ext cx="6858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>
                <a:latin typeface="Arial" charset="0"/>
              </a:rPr>
              <a:t>The Stacy Koon-Lawrence Powell defense!  The decisions of Janet Reno and Bill 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Clinton</a:t>
            </a:r>
            <a:r>
              <a:rPr lang="en-US">
                <a:latin typeface="Arial" charset="0"/>
              </a:rPr>
              <a:t> in this affair are essentially the moral equivalents of Stacy Koon's.  …</a:t>
            </a:r>
          </a:p>
        </p:txBody>
      </p:sp>
      <p:sp>
        <p:nvSpPr>
          <p:cNvPr id="6" name="Text Box 1030"/>
          <p:cNvSpPr txBox="1">
            <a:spLocks noChangeArrowheads="1"/>
          </p:cNvSpPr>
          <p:nvPr/>
        </p:nvSpPr>
        <p:spPr bwMode="auto">
          <a:xfrm>
            <a:off x="2209800" y="48006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latin typeface="Verdana" pitchFamily="34" charset="0"/>
              </a:rPr>
              <a:t>p(“</a:t>
            </a:r>
            <a:r>
              <a:rPr lang="en-US" sz="2400" b="1" dirty="0">
                <a:solidFill>
                  <a:srgbClr val="0000FF"/>
                </a:solidFill>
                <a:latin typeface="Verdana" pitchFamily="34" charset="0"/>
              </a:rPr>
              <a:t>Clinton</a:t>
            </a:r>
            <a:r>
              <a:rPr lang="en-US" sz="2000" dirty="0">
                <a:latin typeface="Verdana" pitchFamily="34" charset="0"/>
              </a:rPr>
              <a:t>”=1|political)</a:t>
            </a:r>
            <a:r>
              <a:rPr lang="en-US" sz="2400" dirty="0">
                <a:latin typeface="Verdana" pitchFamily="34" charset="0"/>
              </a:rPr>
              <a:t>= </a:t>
            </a:r>
            <a:r>
              <a:rPr lang="en-US" sz="2400" dirty="0">
                <a:solidFill>
                  <a:srgbClr val="FF0000"/>
                </a:solidFill>
                <a:latin typeface="Verdana" pitchFamily="34" charset="0"/>
              </a:rPr>
              <a:t>0.12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burstiness</a:t>
            </a:r>
          </a:p>
        </p:txBody>
      </p:sp>
      <p:sp>
        <p:nvSpPr>
          <p:cNvPr id="58372" name="Text Box 1028"/>
          <p:cNvSpPr txBox="1">
            <a:spLocks noChangeArrowheads="1"/>
          </p:cNvSpPr>
          <p:nvPr/>
        </p:nvSpPr>
        <p:spPr bwMode="auto">
          <a:xfrm>
            <a:off x="1447800" y="2743200"/>
            <a:ext cx="68580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>
                <a:latin typeface="Arial" charset="0"/>
              </a:rPr>
              <a:t>The Stacy Koon-Lawrence Powell defense!  The decisions of Janet Reno and Bill 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Clinton</a:t>
            </a:r>
            <a:r>
              <a:rPr lang="en-US">
                <a:latin typeface="Arial" charset="0"/>
              </a:rPr>
              <a:t> in this affair are essentially the moral equivalents of Stacy Koon's.  Reno and 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Clinton</a:t>
            </a:r>
            <a:r>
              <a:rPr lang="en-US">
                <a:latin typeface="Arial" charset="0"/>
              </a:rPr>
              <a:t> have the advantage in that they investigate themselves.</a:t>
            </a:r>
          </a:p>
          <a:p>
            <a:pPr algn="l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58373" name="Text Box 1029"/>
          <p:cNvSpPr txBox="1">
            <a:spLocks noChangeArrowheads="1"/>
          </p:cNvSpPr>
          <p:nvPr/>
        </p:nvSpPr>
        <p:spPr bwMode="auto">
          <a:xfrm>
            <a:off x="1524000" y="1828800"/>
            <a:ext cx="6477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latin typeface="Verdana" pitchFamily="34" charset="0"/>
              </a:rPr>
              <a:t>What is the probability that a political document contains the word “Clinton”</a:t>
            </a:r>
            <a:r>
              <a:rPr lang="en-US" sz="2000" i="1" dirty="0">
                <a:latin typeface="Verdana" pitchFamily="34" charset="0"/>
              </a:rPr>
              <a:t> exactly</a:t>
            </a:r>
            <a:r>
              <a:rPr lang="en-US" sz="2000" dirty="0">
                <a:latin typeface="Verdana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Verdana" pitchFamily="34" charset="0"/>
              </a:rPr>
              <a:t>twice</a:t>
            </a:r>
            <a:r>
              <a:rPr lang="en-US" sz="2000" dirty="0">
                <a:latin typeface="Verdana" pitchFamily="34" charset="0"/>
              </a:rPr>
              <a:t>?</a:t>
            </a:r>
          </a:p>
        </p:txBody>
      </p:sp>
      <p:sp>
        <p:nvSpPr>
          <p:cNvPr id="58374" name="Text Box 1030"/>
          <p:cNvSpPr txBox="1">
            <a:spLocks noChangeArrowheads="1"/>
          </p:cNvSpPr>
          <p:nvPr/>
        </p:nvSpPr>
        <p:spPr bwMode="auto">
          <a:xfrm>
            <a:off x="2362200" y="42672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latin typeface="Verdana" pitchFamily="34" charset="0"/>
              </a:rPr>
              <a:t>p(“</a:t>
            </a:r>
            <a:r>
              <a:rPr lang="en-US" sz="2400" b="1" dirty="0">
                <a:solidFill>
                  <a:srgbClr val="0000FF"/>
                </a:solidFill>
                <a:latin typeface="Verdana" pitchFamily="34" charset="0"/>
              </a:rPr>
              <a:t>Clinton</a:t>
            </a:r>
            <a:r>
              <a:rPr lang="en-US" sz="2000" dirty="0">
                <a:latin typeface="Verdana" pitchFamily="34" charset="0"/>
              </a:rPr>
              <a:t>”=2|political)</a:t>
            </a:r>
            <a:r>
              <a:rPr lang="en-US" sz="2400" dirty="0">
                <a:latin typeface="Verdana" pitchFamily="34" charset="0"/>
              </a:rPr>
              <a:t>= </a:t>
            </a:r>
            <a:r>
              <a:rPr lang="en-US" sz="2400" dirty="0">
                <a:solidFill>
                  <a:srgbClr val="FF0000"/>
                </a:solidFill>
                <a:latin typeface="Verdana" pitchFamily="34" charset="0"/>
              </a:rPr>
              <a:t>0.05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</a:t>
            </a:r>
            <a:r>
              <a:rPr lang="en-US" dirty="0" err="1"/>
              <a:t>burstiness</a:t>
            </a:r>
            <a:r>
              <a:rPr lang="en-US" dirty="0"/>
              <a:t> in models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339493"/>
              </p:ext>
            </p:extLst>
          </p:nvPr>
        </p:nvGraphicFramePr>
        <p:xfrm>
          <a:off x="1524000" y="3429000"/>
          <a:ext cx="5486400" cy="1464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Equation" r:id="rId3" imgW="2616200" imgH="698500" progId="Equation.3">
                  <p:embed/>
                </p:oleObj>
              </mc:Choice>
              <mc:Fallback>
                <p:oleObj name="Equation" r:id="rId3" imgW="2616200" imgH="698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3429000"/>
                        <a:ext cx="5486400" cy="1464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2133600" y="22098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latin typeface="Verdana" pitchFamily="34" charset="0"/>
              </a:rPr>
              <a:t>p(“</a:t>
            </a:r>
            <a:r>
              <a:rPr lang="en-US" sz="2400" b="1" dirty="0">
                <a:solidFill>
                  <a:srgbClr val="0000FF"/>
                </a:solidFill>
                <a:latin typeface="Verdana" pitchFamily="34" charset="0"/>
              </a:rPr>
              <a:t>Clinton</a:t>
            </a:r>
            <a:r>
              <a:rPr lang="en-US" sz="2000" dirty="0">
                <a:latin typeface="Verdana" pitchFamily="34" charset="0"/>
              </a:rPr>
              <a:t>”=1|political)</a:t>
            </a:r>
            <a:r>
              <a:rPr lang="en-US" sz="2400" dirty="0">
                <a:latin typeface="Verdana" pitchFamily="34" charset="0"/>
              </a:rPr>
              <a:t>= </a:t>
            </a:r>
            <a:r>
              <a:rPr lang="en-US" sz="2400" dirty="0">
                <a:solidFill>
                  <a:srgbClr val="FF0000"/>
                </a:solidFill>
                <a:latin typeface="Verdana" pitchFamily="34" charset="0"/>
              </a:rPr>
              <a:t>0.12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53340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</a:rPr>
              <a:t>Under the multinomial model, how likely is p(“Clinton” = 2 | political)?</a:t>
            </a:r>
          </a:p>
        </p:txBody>
      </p:sp>
    </p:spTree>
    <p:extLst>
      <p:ext uri="{BB962C8B-B14F-4D97-AF65-F5344CB8AC3E}">
        <p14:creationId xmlns:p14="http://schemas.microsoft.com/office/powerpoint/2010/main" val="2678828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Modeling Natural Text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2895600"/>
            <a:ext cx="7315200" cy="2438400"/>
          </a:xfrm>
        </p:spPr>
        <p:txBody>
          <a:bodyPr/>
          <a:lstStyle/>
          <a:p>
            <a:pPr algn="ctr"/>
            <a:r>
              <a:rPr lang="en-US" sz="3300" dirty="0"/>
              <a:t>David Kauchak</a:t>
            </a:r>
          </a:p>
          <a:p>
            <a:pPr algn="ctr"/>
            <a:r>
              <a:rPr lang="en-US" sz="2400" dirty="0"/>
              <a:t>CS159 – Spring 2019</a:t>
            </a:r>
            <a:br>
              <a:rPr lang="en-US" sz="3200" dirty="0"/>
            </a:b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</a:t>
            </a:r>
            <a:r>
              <a:rPr lang="en-US" dirty="0" err="1"/>
              <a:t>burstiness</a:t>
            </a:r>
            <a:r>
              <a:rPr lang="en-US" dirty="0"/>
              <a:t> in models</a:t>
            </a:r>
          </a:p>
        </p:txBody>
      </p:sp>
      <p:sp>
        <p:nvSpPr>
          <p:cNvPr id="58374" name="Text Box 1030"/>
          <p:cNvSpPr txBox="1">
            <a:spLocks noChangeArrowheads="1"/>
          </p:cNvSpPr>
          <p:nvPr/>
        </p:nvSpPr>
        <p:spPr bwMode="auto">
          <a:xfrm>
            <a:off x="2362200" y="17526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latin typeface="Verdana" pitchFamily="34" charset="0"/>
              </a:rPr>
              <a:t>p(“</a:t>
            </a:r>
            <a:r>
              <a:rPr lang="en-US" sz="2400" b="1" dirty="0">
                <a:solidFill>
                  <a:srgbClr val="0000FF"/>
                </a:solidFill>
                <a:latin typeface="Verdana" pitchFamily="34" charset="0"/>
              </a:rPr>
              <a:t>Clinton</a:t>
            </a:r>
            <a:r>
              <a:rPr lang="en-US" sz="2000" dirty="0">
                <a:latin typeface="Verdana" pitchFamily="34" charset="0"/>
              </a:rPr>
              <a:t>”=2|political)</a:t>
            </a:r>
            <a:r>
              <a:rPr lang="en-US" sz="2400" dirty="0">
                <a:latin typeface="Verdana" pitchFamily="34" charset="0"/>
              </a:rPr>
              <a:t>= </a:t>
            </a:r>
            <a:r>
              <a:rPr lang="en-US" sz="2400" dirty="0">
                <a:solidFill>
                  <a:srgbClr val="FF0000"/>
                </a:solidFill>
                <a:latin typeface="Verdana" pitchFamily="34" charset="0"/>
              </a:rPr>
              <a:t>0.05</a:t>
            </a:r>
          </a:p>
        </p:txBody>
      </p:sp>
      <p:sp>
        <p:nvSpPr>
          <p:cNvPr id="58375" name="Text Box 1031"/>
          <p:cNvSpPr txBox="1">
            <a:spLocks noChangeArrowheads="1"/>
          </p:cNvSpPr>
          <p:nvPr/>
        </p:nvSpPr>
        <p:spPr bwMode="auto">
          <a:xfrm>
            <a:off x="457200" y="2590800"/>
            <a:ext cx="8686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Verdana" pitchFamily="34" charset="0"/>
              </a:rPr>
              <a:t>Many models incorrectly predict:                         </a:t>
            </a:r>
          </a:p>
          <a:p>
            <a:pPr algn="ctr">
              <a:spcBef>
                <a:spcPct val="50000"/>
              </a:spcBef>
            </a:pPr>
            <a:r>
              <a:rPr lang="en-US" sz="2400" dirty="0">
                <a:latin typeface="Verdana" pitchFamily="34" charset="0"/>
              </a:rPr>
              <a:t> </a:t>
            </a:r>
            <a:br>
              <a:rPr lang="en-US" sz="2400" dirty="0">
                <a:latin typeface="Verdana" pitchFamily="34" charset="0"/>
              </a:rPr>
            </a:br>
            <a:r>
              <a:rPr lang="en-US" sz="2400" dirty="0">
                <a:latin typeface="Verdana" pitchFamily="34" charset="0"/>
              </a:rPr>
              <a:t>p(</a:t>
            </a:r>
            <a:r>
              <a:rPr lang="en-US" sz="2400" dirty="0"/>
              <a:t>“</a:t>
            </a:r>
            <a:r>
              <a:rPr lang="en-US" sz="2400" dirty="0">
                <a:solidFill>
                  <a:srgbClr val="0000FF"/>
                </a:solidFill>
              </a:rPr>
              <a:t>Clinton</a:t>
            </a:r>
            <a:r>
              <a:rPr lang="en-US" sz="2400" dirty="0"/>
              <a:t>”=2|political</a:t>
            </a:r>
            <a:r>
              <a:rPr lang="en-US" sz="2400" dirty="0">
                <a:latin typeface="Verdana" pitchFamily="34" charset="0"/>
              </a:rPr>
              <a:t>) ≈ p(</a:t>
            </a:r>
            <a:r>
              <a:rPr lang="en-US" sz="2400" dirty="0"/>
              <a:t>“</a:t>
            </a:r>
            <a:r>
              <a:rPr lang="en-US" sz="2400" dirty="0">
                <a:solidFill>
                  <a:srgbClr val="0000FF"/>
                </a:solidFill>
              </a:rPr>
              <a:t>Clinton</a:t>
            </a:r>
            <a:r>
              <a:rPr lang="en-US" sz="2400" dirty="0"/>
              <a:t>”=1|political</a:t>
            </a:r>
            <a:r>
              <a:rPr lang="en-US" sz="2400" dirty="0">
                <a:latin typeface="Verdana" pitchFamily="34" charset="0"/>
              </a:rPr>
              <a:t>)</a:t>
            </a:r>
            <a:r>
              <a:rPr lang="en-US" sz="2800" b="1" baseline="30000" dirty="0">
                <a:solidFill>
                  <a:srgbClr val="FF0000"/>
                </a:solidFill>
                <a:latin typeface="Verdana" pitchFamily="34" charset="0"/>
              </a:rPr>
              <a:t>2</a:t>
            </a:r>
            <a:endParaRPr lang="en-US" sz="2400" dirty="0">
              <a:latin typeface="Verdan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Verdana" pitchFamily="34" charset="0"/>
              </a:rPr>
              <a:t>             0.05 ≠ </a:t>
            </a:r>
            <a:r>
              <a:rPr lang="en-US" sz="2800" b="1" i="1" dirty="0">
                <a:solidFill>
                  <a:srgbClr val="FF0000"/>
                </a:solidFill>
                <a:latin typeface="Verdana" pitchFamily="34" charset="0"/>
              </a:rPr>
              <a:t>0.0144</a:t>
            </a:r>
            <a:r>
              <a:rPr lang="en-US" sz="2800" dirty="0">
                <a:solidFill>
                  <a:srgbClr val="FF0000"/>
                </a:solidFill>
                <a:latin typeface="Verdana" pitchFamily="34" charset="0"/>
              </a:rPr>
              <a:t> (0.12</a:t>
            </a:r>
            <a:r>
              <a:rPr lang="en-US" sz="2800" baseline="30000" dirty="0">
                <a:solidFill>
                  <a:srgbClr val="FF0000"/>
                </a:solidFill>
                <a:latin typeface="Verdana" pitchFamily="34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Verdana" pitchFamily="34" charset="0"/>
              </a:rPr>
              <a:t>)</a:t>
            </a:r>
          </a:p>
        </p:txBody>
      </p:sp>
      <p:sp>
        <p:nvSpPr>
          <p:cNvPr id="58379" name="Line 1035"/>
          <p:cNvSpPr>
            <a:spLocks noChangeShapeType="1"/>
          </p:cNvSpPr>
          <p:nvPr/>
        </p:nvSpPr>
        <p:spPr bwMode="auto">
          <a:xfrm>
            <a:off x="381000" y="4038600"/>
            <a:ext cx="815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80" name="Line 1036"/>
          <p:cNvSpPr>
            <a:spLocks noChangeShapeType="1"/>
          </p:cNvSpPr>
          <p:nvPr/>
        </p:nvSpPr>
        <p:spPr bwMode="auto">
          <a:xfrm flipH="1">
            <a:off x="8382000" y="2590800"/>
            <a:ext cx="304800" cy="91440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3015" y="5257800"/>
            <a:ext cx="7464185" cy="913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And in general, predict:</a:t>
            </a:r>
          </a:p>
          <a:p>
            <a:pPr algn="l"/>
            <a:r>
              <a:rPr lang="en-US" sz="2400" dirty="0">
                <a:latin typeface="Verdana" pitchFamily="34" charset="0"/>
              </a:rPr>
              <a:t>  </a:t>
            </a:r>
            <a:r>
              <a:rPr lang="en-US" sz="2400" dirty="0" err="1">
                <a:latin typeface="Verdana" pitchFamily="34" charset="0"/>
              </a:rPr>
              <a:t>p(</a:t>
            </a:r>
            <a:r>
              <a:rPr lang="en-US" sz="2400" dirty="0" err="1"/>
              <a:t>“</a:t>
            </a:r>
            <a:r>
              <a:rPr lang="en-US" sz="2400" dirty="0" err="1">
                <a:solidFill>
                  <a:srgbClr val="0000FF"/>
                </a:solidFill>
              </a:rPr>
              <a:t>Clinton</a:t>
            </a:r>
            <a:r>
              <a:rPr lang="en-US" sz="2400" dirty="0"/>
              <a:t>”=</a:t>
            </a:r>
            <a:r>
              <a:rPr lang="en-US" sz="2800" b="1" dirty="0" err="1">
                <a:solidFill>
                  <a:srgbClr val="FF0000"/>
                </a:solidFill>
              </a:rPr>
              <a:t>i</a:t>
            </a:r>
            <a:r>
              <a:rPr lang="en-US" sz="2400" dirty="0" err="1"/>
              <a:t>|political</a:t>
            </a:r>
            <a:r>
              <a:rPr lang="en-US" sz="2400" dirty="0">
                <a:latin typeface="Verdana" pitchFamily="34" charset="0"/>
              </a:rPr>
              <a:t>) ≈ </a:t>
            </a:r>
            <a:r>
              <a:rPr lang="en-US" sz="2400" dirty="0" err="1">
                <a:latin typeface="Verdana" pitchFamily="34" charset="0"/>
              </a:rPr>
              <a:t>p(</a:t>
            </a:r>
            <a:r>
              <a:rPr lang="en-US" sz="2400" dirty="0" err="1"/>
              <a:t>“</a:t>
            </a:r>
            <a:r>
              <a:rPr lang="en-US" sz="2400" dirty="0" err="1">
                <a:solidFill>
                  <a:srgbClr val="0000FF"/>
                </a:solidFill>
              </a:rPr>
              <a:t>Clinton</a:t>
            </a:r>
            <a:r>
              <a:rPr lang="en-US" sz="2400" dirty="0"/>
              <a:t>”=1|political</a:t>
            </a:r>
            <a:r>
              <a:rPr lang="en-US" sz="2400" dirty="0">
                <a:latin typeface="Verdana" pitchFamily="34" charset="0"/>
              </a:rPr>
              <a:t>)</a:t>
            </a:r>
            <a:r>
              <a:rPr lang="en-US" sz="4000" b="1" baseline="30000" dirty="0">
                <a:solidFill>
                  <a:srgbClr val="FF0000"/>
                </a:solidFill>
                <a:latin typeface="Verdana" pitchFamily="34" charset="0"/>
              </a:rPr>
              <a:t>i</a:t>
            </a:r>
            <a:r>
              <a:rPr lang="en-US" sz="2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p(“Clinton” = x | political)</a:t>
            </a:r>
          </a:p>
        </p:txBody>
      </p:sp>
      <p:pic>
        <p:nvPicPr>
          <p:cNvPr id="78853" name="Picture 5" descr="clinton"/>
          <p:cNvPicPr>
            <a:picLocks noChangeAspect="1" noChangeArrowheads="1"/>
          </p:cNvPicPr>
          <p:nvPr/>
        </p:nvPicPr>
        <p:blipFill>
          <a:blip r:embed="rId3"/>
          <a:srcRect l="4301" t="5376" r="6451" b="4301"/>
          <a:stretch>
            <a:fillRect/>
          </a:stretch>
        </p:blipFill>
        <p:spPr bwMode="auto">
          <a:xfrm>
            <a:off x="1981200" y="1600200"/>
            <a:ext cx="5715000" cy="4338638"/>
          </a:xfrm>
          <a:prstGeom prst="rect">
            <a:avLst/>
          </a:prstGeom>
          <a:noFill/>
        </p:spPr>
      </p:pic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2286000" y="6096000"/>
            <a:ext cx="563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“Clinton” occurs exactly x times in document</a:t>
            </a: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 rot="16200000">
            <a:off x="1059657" y="3664743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latin typeface="Verdana" pitchFamily="34" charset="0"/>
              </a:rPr>
              <a:t>probability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Word count probabilities</a:t>
            </a:r>
          </a:p>
        </p:txBody>
      </p:sp>
      <p:pic>
        <p:nvPicPr>
          <p:cNvPr id="19460" name="Picture 4" descr="termfrequency_probability_industry_example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3703"/>
          <a:stretch>
            <a:fillRect/>
          </a:stretch>
        </p:blipFill>
        <p:spPr>
          <a:xfrm>
            <a:off x="1828800" y="1600200"/>
            <a:ext cx="5486400" cy="3962400"/>
          </a:xfrm>
          <a:noFill/>
          <a:ln/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81000" y="5715000"/>
            <a:ext cx="8534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common words – 71% of word occurrences and 1% of the vocabulary</a:t>
            </a:r>
            <a:br>
              <a:rPr lang="en-US">
                <a:latin typeface="Verdana" pitchFamily="34" charset="0"/>
              </a:rPr>
            </a:br>
            <a:r>
              <a:rPr lang="en-US">
                <a:latin typeface="Verdana" pitchFamily="34" charset="0"/>
              </a:rPr>
              <a:t>average words – 21% of word occurrences and 10% of the vocabulary</a:t>
            </a:r>
            <a:br>
              <a:rPr lang="en-US">
                <a:latin typeface="Verdana" pitchFamily="34" charset="0"/>
              </a:rPr>
            </a:br>
            <a:r>
              <a:rPr lang="en-US">
                <a:latin typeface="Verdana" pitchFamily="34" charset="0"/>
              </a:rPr>
              <a:t>rare words – 8% or word occurrences and 89% of the vocabulary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models…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B18C42-053C-B841-B722-E1014A74A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350" y="1714499"/>
            <a:ext cx="2965450" cy="44730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F86174-EA38-2C4D-9370-724BF0B9985D}"/>
              </a:ext>
            </a:extLst>
          </p:cNvPr>
          <p:cNvSpPr/>
          <p:nvPr/>
        </p:nvSpPr>
        <p:spPr>
          <a:xfrm>
            <a:off x="3505200" y="6336268"/>
            <a:ext cx="2731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https://xkcd.com/793/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Multinomial model</a:t>
            </a:r>
          </a:p>
        </p:txBody>
      </p:sp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1066800" y="3870325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(1, 10, 5, 1, 2, 1)</a:t>
            </a:r>
          </a:p>
        </p:txBody>
      </p:sp>
      <p:pic>
        <p:nvPicPr>
          <p:cNvPr id="153605" name="Picture 5" descr="MCj0404009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315200" y="381000"/>
            <a:ext cx="1073150" cy="1073150"/>
          </a:xfrm>
          <a:noFill/>
          <a:ln/>
        </p:spPr>
      </p:pic>
      <p:sp>
        <p:nvSpPr>
          <p:cNvPr id="153606" name="Text Box 6"/>
          <p:cNvSpPr txBox="1">
            <a:spLocks noChangeArrowheads="1"/>
          </p:cNvSpPr>
          <p:nvPr/>
        </p:nvSpPr>
        <p:spPr bwMode="auto">
          <a:xfrm>
            <a:off x="5486400" y="38862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latin typeface="Verdana" pitchFamily="34" charset="0"/>
              </a:rPr>
              <a:t>(3, 3, 3, 3, 4, 4)</a:t>
            </a:r>
          </a:p>
        </p:txBody>
      </p:sp>
      <p:sp>
        <p:nvSpPr>
          <p:cNvPr id="153607" name="Text Box 7"/>
          <p:cNvSpPr txBox="1">
            <a:spLocks noChangeArrowheads="1"/>
          </p:cNvSpPr>
          <p:nvPr/>
        </p:nvSpPr>
        <p:spPr bwMode="auto">
          <a:xfrm>
            <a:off x="1981200" y="1752600"/>
            <a:ext cx="6096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20 rolls of a fair, 6-side die – </a:t>
            </a:r>
            <a:br>
              <a:rPr lang="en-US" sz="2800" dirty="0"/>
            </a:br>
            <a:r>
              <a:rPr lang="en-US" sz="2800" dirty="0"/>
              <a:t>each number is equally probable</a:t>
            </a:r>
          </a:p>
        </p:txBody>
      </p:sp>
      <p:sp>
        <p:nvSpPr>
          <p:cNvPr id="153608" name="Line 8"/>
          <p:cNvSpPr>
            <a:spLocks noChangeShapeType="1"/>
          </p:cNvSpPr>
          <p:nvPr/>
        </p:nvSpPr>
        <p:spPr bwMode="auto">
          <a:xfrm flipH="1">
            <a:off x="2209800" y="2743200"/>
            <a:ext cx="13716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14" name="Text Box 14"/>
          <p:cNvSpPr txBox="1">
            <a:spLocks noChangeArrowheads="1"/>
          </p:cNvSpPr>
          <p:nvPr/>
        </p:nvSpPr>
        <p:spPr bwMode="auto">
          <a:xfrm>
            <a:off x="1066800" y="5257800"/>
            <a:ext cx="716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>
                <a:solidFill>
                  <a:srgbClr val="FF0000"/>
                </a:solidFill>
              </a:rPr>
              <a:t>Which is more probable?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973489" y="4220167"/>
            <a:ext cx="2579132" cy="932266"/>
            <a:chOff x="973489" y="4220167"/>
            <a:chExt cx="2579132" cy="932266"/>
          </a:xfrm>
        </p:grpSpPr>
        <p:sp>
          <p:nvSpPr>
            <p:cNvPr id="10" name="TextBox 9"/>
            <p:cNvSpPr txBox="1"/>
            <p:nvPr/>
          </p:nvSpPr>
          <p:spPr>
            <a:xfrm rot="18087831">
              <a:off x="700955" y="4492701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ones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18087831">
              <a:off x="1204045" y="4492701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twos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18087831">
              <a:off x="1661245" y="4492701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threes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18087831">
              <a:off x="2118445" y="4510567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fours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18087831">
              <a:off x="2529755" y="4492701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fives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18087831">
              <a:off x="2910755" y="4510567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sixes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421868" y="4249334"/>
            <a:ext cx="2579132" cy="932266"/>
            <a:chOff x="973489" y="4220167"/>
            <a:chExt cx="2579132" cy="932266"/>
          </a:xfrm>
        </p:grpSpPr>
        <p:sp>
          <p:nvSpPr>
            <p:cNvPr id="18" name="TextBox 17"/>
            <p:cNvSpPr txBox="1"/>
            <p:nvPr/>
          </p:nvSpPr>
          <p:spPr>
            <a:xfrm rot="18087831">
              <a:off x="700955" y="4492701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ones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 rot="18087831">
              <a:off x="1204045" y="4492701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twos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 rot="18087831">
              <a:off x="1661245" y="4492701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threes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18087831">
              <a:off x="2118445" y="4510567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fours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 rot="18087831">
              <a:off x="2529755" y="4492701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fives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 rot="18087831">
              <a:off x="2910755" y="4510567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sixes</a:t>
              </a:r>
            </a:p>
          </p:txBody>
        </p:sp>
      </p:grp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5334000" y="2819400"/>
            <a:ext cx="13716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Multinomial model</a:t>
            </a:r>
          </a:p>
        </p:txBody>
      </p:sp>
      <p:sp>
        <p:nvSpPr>
          <p:cNvPr id="156675" name="Text Box 3"/>
          <p:cNvSpPr txBox="1">
            <a:spLocks noChangeArrowheads="1"/>
          </p:cNvSpPr>
          <p:nvPr/>
        </p:nvSpPr>
        <p:spPr bwMode="auto">
          <a:xfrm>
            <a:off x="1066800" y="3870325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(1, 10, 5, 1, 2, 1)</a:t>
            </a:r>
          </a:p>
        </p:txBody>
      </p:sp>
      <p:pic>
        <p:nvPicPr>
          <p:cNvPr id="156676" name="Picture 4" descr="MCj0404009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315200" y="381000"/>
            <a:ext cx="1073150" cy="1073150"/>
          </a:xfrm>
          <a:noFill/>
          <a:ln/>
        </p:spPr>
      </p:pic>
      <p:sp>
        <p:nvSpPr>
          <p:cNvPr id="156678" name="Text Box 6"/>
          <p:cNvSpPr txBox="1">
            <a:spLocks noChangeArrowheads="1"/>
          </p:cNvSpPr>
          <p:nvPr/>
        </p:nvSpPr>
        <p:spPr bwMode="auto">
          <a:xfrm>
            <a:off x="1981200" y="1752600"/>
            <a:ext cx="6096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20 rolls of a fair, 6-side die – </a:t>
            </a:r>
            <a:br>
              <a:rPr lang="en-US" sz="2800" dirty="0"/>
            </a:br>
            <a:r>
              <a:rPr lang="en-US" sz="2800" dirty="0"/>
              <a:t>each number is equally probable</a:t>
            </a:r>
          </a:p>
        </p:txBody>
      </p:sp>
      <p:sp>
        <p:nvSpPr>
          <p:cNvPr id="156679" name="Line 7"/>
          <p:cNvSpPr>
            <a:spLocks noChangeShapeType="1"/>
          </p:cNvSpPr>
          <p:nvPr/>
        </p:nvSpPr>
        <p:spPr bwMode="auto">
          <a:xfrm flipH="1">
            <a:off x="2209800" y="2743200"/>
            <a:ext cx="13716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681" name="Text Box 9"/>
          <p:cNvSpPr txBox="1">
            <a:spLocks noChangeArrowheads="1"/>
          </p:cNvSpPr>
          <p:nvPr/>
        </p:nvSpPr>
        <p:spPr bwMode="auto">
          <a:xfrm>
            <a:off x="1066800" y="5257800"/>
            <a:ext cx="716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>
                <a:solidFill>
                  <a:srgbClr val="3333CC"/>
                </a:solidFill>
              </a:rPr>
              <a:t>How much</a:t>
            </a:r>
            <a:r>
              <a:rPr lang="en-US" sz="4400" dirty="0">
                <a:solidFill>
                  <a:srgbClr val="FF0000"/>
                </a:solidFill>
              </a:rPr>
              <a:t> more probable?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73489" y="4220167"/>
            <a:ext cx="2579132" cy="932266"/>
            <a:chOff x="973489" y="4220167"/>
            <a:chExt cx="2579132" cy="932266"/>
          </a:xfrm>
        </p:grpSpPr>
        <p:sp>
          <p:nvSpPr>
            <p:cNvPr id="11" name="TextBox 10"/>
            <p:cNvSpPr txBox="1"/>
            <p:nvPr/>
          </p:nvSpPr>
          <p:spPr>
            <a:xfrm rot="18087831">
              <a:off x="700955" y="4492701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ones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18087831">
              <a:off x="1204045" y="4492701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twos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18087831">
              <a:off x="1661245" y="4492701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threes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18087831">
              <a:off x="2118445" y="4510567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fours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18087831">
              <a:off x="2529755" y="4492701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fives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 rot="18087831">
              <a:off x="2910755" y="4510567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sixes</a:t>
              </a:r>
            </a:p>
          </p:txBody>
        </p:sp>
      </p:grp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5486400" y="38862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>
                <a:solidFill>
                  <a:srgbClr val="00CC00"/>
                </a:solidFill>
                <a:latin typeface="Verdana" pitchFamily="34" charset="0"/>
              </a:rPr>
              <a:t>(3, 3, 3, 3, 4, 4)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421868" y="4249334"/>
            <a:ext cx="2579132" cy="932266"/>
            <a:chOff x="973489" y="4220167"/>
            <a:chExt cx="2579132" cy="932266"/>
          </a:xfrm>
        </p:grpSpPr>
        <p:sp>
          <p:nvSpPr>
            <p:cNvPr id="26" name="TextBox 25"/>
            <p:cNvSpPr txBox="1"/>
            <p:nvPr/>
          </p:nvSpPr>
          <p:spPr>
            <a:xfrm rot="18087831">
              <a:off x="700955" y="4492701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ones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 rot="18087831">
              <a:off x="1204045" y="4492701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twos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 rot="18087831">
              <a:off x="1661245" y="4492701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threes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 rot="18087831">
              <a:off x="2118445" y="4510567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fours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 rot="18087831">
              <a:off x="2529755" y="4492701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fives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 rot="18087831">
              <a:off x="2910755" y="4510567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sixes</a:t>
              </a:r>
            </a:p>
          </p:txBody>
        </p:sp>
      </p:grpSp>
      <p:sp>
        <p:nvSpPr>
          <p:cNvPr id="32" name="Line 8"/>
          <p:cNvSpPr>
            <a:spLocks noChangeShapeType="1"/>
          </p:cNvSpPr>
          <p:nvPr/>
        </p:nvSpPr>
        <p:spPr bwMode="auto">
          <a:xfrm>
            <a:off x="5334000" y="2819400"/>
            <a:ext cx="13716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Multinomial model</a:t>
            </a:r>
          </a:p>
        </p:txBody>
      </p:sp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1066800" y="3870325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(1, 10, 5, 1, 2, 1)</a:t>
            </a:r>
          </a:p>
        </p:txBody>
      </p:sp>
      <p:pic>
        <p:nvPicPr>
          <p:cNvPr id="157700" name="Picture 4" descr="MCj0404009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315200" y="381000"/>
            <a:ext cx="1073150" cy="1073150"/>
          </a:xfrm>
          <a:noFill/>
          <a:ln/>
        </p:spPr>
      </p:pic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1981200" y="1752600"/>
            <a:ext cx="6096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20 rolls of a fair, 6-side die – </a:t>
            </a:r>
            <a:br>
              <a:rPr lang="en-US" sz="2800" dirty="0"/>
            </a:br>
            <a:r>
              <a:rPr lang="en-US" sz="2800" dirty="0"/>
              <a:t>each number is equally probable</a:t>
            </a:r>
          </a:p>
        </p:txBody>
      </p:sp>
      <p:sp>
        <p:nvSpPr>
          <p:cNvPr id="157703" name="Line 7"/>
          <p:cNvSpPr>
            <a:spLocks noChangeShapeType="1"/>
          </p:cNvSpPr>
          <p:nvPr/>
        </p:nvSpPr>
        <p:spPr bwMode="auto">
          <a:xfrm flipH="1">
            <a:off x="2209800" y="2743200"/>
            <a:ext cx="13716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7704" name="Line 8"/>
          <p:cNvSpPr>
            <a:spLocks noChangeShapeType="1"/>
          </p:cNvSpPr>
          <p:nvPr/>
        </p:nvSpPr>
        <p:spPr bwMode="auto">
          <a:xfrm>
            <a:off x="5334000" y="2819400"/>
            <a:ext cx="13716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7706" name="Text Box 10"/>
          <p:cNvSpPr txBox="1">
            <a:spLocks noChangeArrowheads="1"/>
          </p:cNvSpPr>
          <p:nvPr/>
        </p:nvSpPr>
        <p:spPr bwMode="auto">
          <a:xfrm>
            <a:off x="685800" y="4495800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0.000000764</a:t>
            </a:r>
          </a:p>
        </p:txBody>
      </p:sp>
      <p:sp>
        <p:nvSpPr>
          <p:cNvPr id="157707" name="Text Box 11"/>
          <p:cNvSpPr txBox="1">
            <a:spLocks noChangeArrowheads="1"/>
          </p:cNvSpPr>
          <p:nvPr/>
        </p:nvSpPr>
        <p:spPr bwMode="auto">
          <a:xfrm>
            <a:off x="4876800" y="4495800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0.000891</a:t>
            </a:r>
          </a:p>
        </p:txBody>
      </p:sp>
      <p:sp>
        <p:nvSpPr>
          <p:cNvPr id="157708" name="Text Box 12"/>
          <p:cNvSpPr txBox="1">
            <a:spLocks noChangeArrowheads="1"/>
          </p:cNvSpPr>
          <p:nvPr/>
        </p:nvSpPr>
        <p:spPr bwMode="auto">
          <a:xfrm>
            <a:off x="2286000" y="5364163"/>
            <a:ext cx="4572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CC00"/>
                </a:solidFill>
              </a:rPr>
              <a:t>1000 times more likely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486400" y="38862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>
                <a:solidFill>
                  <a:srgbClr val="00CC00"/>
                </a:solidFill>
                <a:latin typeface="Verdana" pitchFamily="34" charset="0"/>
              </a:rPr>
              <a:t>(3, 3, 3, 3, 4, 4)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Multinomial model for text</a:t>
            </a:r>
          </a:p>
        </p:txBody>
      </p:sp>
      <p:grpSp>
        <p:nvGrpSpPr>
          <p:cNvPr id="168963" name="Group 3"/>
          <p:cNvGrpSpPr>
            <a:grpSpLocks/>
          </p:cNvGrpSpPr>
          <p:nvPr/>
        </p:nvGrpSpPr>
        <p:grpSpPr bwMode="auto">
          <a:xfrm>
            <a:off x="6553200" y="2743200"/>
            <a:ext cx="2057400" cy="1600200"/>
            <a:chOff x="4080" y="1920"/>
            <a:chExt cx="1296" cy="1008"/>
          </a:xfrm>
        </p:grpSpPr>
        <p:sp>
          <p:nvSpPr>
            <p:cNvPr id="168964" name="Rectangle 4"/>
            <p:cNvSpPr>
              <a:spLocks noChangeArrowheads="1"/>
            </p:cNvSpPr>
            <p:nvPr/>
          </p:nvSpPr>
          <p:spPr bwMode="auto">
            <a:xfrm>
              <a:off x="4176" y="2496"/>
              <a:ext cx="14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965" name="Rectangle 5"/>
            <p:cNvSpPr>
              <a:spLocks noChangeArrowheads="1"/>
            </p:cNvSpPr>
            <p:nvPr/>
          </p:nvSpPr>
          <p:spPr bwMode="auto">
            <a:xfrm>
              <a:off x="4416" y="2256"/>
              <a:ext cx="144" cy="57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966" name="Rectangle 6"/>
            <p:cNvSpPr>
              <a:spLocks noChangeArrowheads="1"/>
            </p:cNvSpPr>
            <p:nvPr/>
          </p:nvSpPr>
          <p:spPr bwMode="auto">
            <a:xfrm>
              <a:off x="4656" y="2688"/>
              <a:ext cx="144" cy="144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967" name="Rectangle 7"/>
            <p:cNvSpPr>
              <a:spLocks noChangeArrowheads="1"/>
            </p:cNvSpPr>
            <p:nvPr/>
          </p:nvSpPr>
          <p:spPr bwMode="auto">
            <a:xfrm>
              <a:off x="4896" y="2352"/>
              <a:ext cx="144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968" name="Rectangle 8"/>
            <p:cNvSpPr>
              <a:spLocks noChangeArrowheads="1"/>
            </p:cNvSpPr>
            <p:nvPr/>
          </p:nvSpPr>
          <p:spPr bwMode="auto">
            <a:xfrm>
              <a:off x="5136" y="2064"/>
              <a:ext cx="144" cy="768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969" name="Rectangle 9"/>
            <p:cNvSpPr>
              <a:spLocks noChangeArrowheads="1"/>
            </p:cNvSpPr>
            <p:nvPr/>
          </p:nvSpPr>
          <p:spPr bwMode="auto">
            <a:xfrm>
              <a:off x="4080" y="1920"/>
              <a:ext cx="1296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6477000" y="4343400"/>
            <a:ext cx="2286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multinomial</a:t>
            </a:r>
            <a:br>
              <a:rPr lang="en-US" sz="2000" dirty="0"/>
            </a:br>
            <a:r>
              <a:rPr lang="en-US" sz="2000" dirty="0"/>
              <a:t>document model</a:t>
            </a:r>
          </a:p>
        </p:txBody>
      </p:sp>
      <p:grpSp>
        <p:nvGrpSpPr>
          <p:cNvPr id="168971" name="Group 11"/>
          <p:cNvGrpSpPr>
            <a:grpSpLocks/>
          </p:cNvGrpSpPr>
          <p:nvPr/>
        </p:nvGrpSpPr>
        <p:grpSpPr bwMode="auto">
          <a:xfrm>
            <a:off x="1371600" y="3200400"/>
            <a:ext cx="533400" cy="762000"/>
            <a:chOff x="1680" y="3024"/>
            <a:chExt cx="336" cy="480"/>
          </a:xfrm>
        </p:grpSpPr>
        <p:sp>
          <p:nvSpPr>
            <p:cNvPr id="168972" name="Rectangle 12"/>
            <p:cNvSpPr>
              <a:spLocks noChangeArrowheads="1"/>
            </p:cNvSpPr>
            <p:nvPr/>
          </p:nvSpPr>
          <p:spPr bwMode="auto">
            <a:xfrm>
              <a:off x="1680" y="3024"/>
              <a:ext cx="33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973" name="Line 13"/>
            <p:cNvSpPr>
              <a:spLocks noChangeShapeType="1"/>
            </p:cNvSpPr>
            <p:nvPr/>
          </p:nvSpPr>
          <p:spPr bwMode="auto">
            <a:xfrm>
              <a:off x="1728" y="312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8974" name="Line 14"/>
            <p:cNvSpPr>
              <a:spLocks noChangeShapeType="1"/>
            </p:cNvSpPr>
            <p:nvPr/>
          </p:nvSpPr>
          <p:spPr bwMode="auto">
            <a:xfrm>
              <a:off x="1728" y="321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8975" name="Line 15"/>
            <p:cNvSpPr>
              <a:spLocks noChangeShapeType="1"/>
            </p:cNvSpPr>
            <p:nvPr/>
          </p:nvSpPr>
          <p:spPr bwMode="auto">
            <a:xfrm>
              <a:off x="1728" y="33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8976" name="Line 16"/>
            <p:cNvSpPr>
              <a:spLocks noChangeShapeType="1"/>
            </p:cNvSpPr>
            <p:nvPr/>
          </p:nvSpPr>
          <p:spPr bwMode="auto">
            <a:xfrm>
              <a:off x="1728" y="32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8977" name="Line 17"/>
            <p:cNvSpPr>
              <a:spLocks noChangeShapeType="1"/>
            </p:cNvSpPr>
            <p:nvPr/>
          </p:nvSpPr>
          <p:spPr bwMode="auto">
            <a:xfrm>
              <a:off x="1728" y="316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8978" name="Line 18"/>
            <p:cNvSpPr>
              <a:spLocks noChangeShapeType="1"/>
            </p:cNvSpPr>
            <p:nvPr/>
          </p:nvSpPr>
          <p:spPr bwMode="auto">
            <a:xfrm>
              <a:off x="1728" y="336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8979" name="Line 19"/>
            <p:cNvSpPr>
              <a:spLocks noChangeShapeType="1"/>
            </p:cNvSpPr>
            <p:nvPr/>
          </p:nvSpPr>
          <p:spPr bwMode="auto">
            <a:xfrm>
              <a:off x="1728" y="340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68980" name="AutoShape 20"/>
          <p:cNvSpPr>
            <a:spLocks noChangeArrowheads="1"/>
          </p:cNvSpPr>
          <p:nvPr/>
        </p:nvSpPr>
        <p:spPr bwMode="auto">
          <a:xfrm>
            <a:off x="5257800" y="3200400"/>
            <a:ext cx="762000" cy="914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981" name="AutoShape 21"/>
          <p:cNvSpPr>
            <a:spLocks noChangeArrowheads="1"/>
          </p:cNvSpPr>
          <p:nvPr/>
        </p:nvSpPr>
        <p:spPr bwMode="auto">
          <a:xfrm rot="5400000">
            <a:off x="7239000" y="5181600"/>
            <a:ext cx="762000" cy="914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982" name="Text Box 22"/>
          <p:cNvSpPr txBox="1">
            <a:spLocks noChangeArrowheads="1"/>
          </p:cNvSpPr>
          <p:nvPr/>
        </p:nvSpPr>
        <p:spPr bwMode="auto">
          <a:xfrm>
            <a:off x="6705600" y="61722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probability</a:t>
            </a:r>
          </a:p>
        </p:txBody>
      </p:sp>
      <p:sp>
        <p:nvSpPr>
          <p:cNvPr id="168983" name="Text Box 23"/>
          <p:cNvSpPr txBox="1">
            <a:spLocks noChangeArrowheads="1"/>
          </p:cNvSpPr>
          <p:nvPr/>
        </p:nvSpPr>
        <p:spPr bwMode="auto">
          <a:xfrm>
            <a:off x="2133600" y="34290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(4, 1, 1, 0, 0, 1, 0, 0, …)</a:t>
            </a:r>
          </a:p>
        </p:txBody>
      </p:sp>
      <p:sp>
        <p:nvSpPr>
          <p:cNvPr id="168984" name="Text Box 24"/>
          <p:cNvSpPr txBox="1">
            <a:spLocks noChangeArrowheads="1"/>
          </p:cNvSpPr>
          <p:nvPr/>
        </p:nvSpPr>
        <p:spPr bwMode="auto">
          <a:xfrm rot="-3607985">
            <a:off x="1378744" y="4426744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clinton</a:t>
            </a:r>
          </a:p>
        </p:txBody>
      </p:sp>
      <p:sp>
        <p:nvSpPr>
          <p:cNvPr id="168985" name="Text Box 25"/>
          <p:cNvSpPr txBox="1">
            <a:spLocks noChangeArrowheads="1"/>
          </p:cNvSpPr>
          <p:nvPr/>
        </p:nvSpPr>
        <p:spPr bwMode="auto">
          <a:xfrm rot="-3607985">
            <a:off x="1683544" y="4426744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said</a:t>
            </a:r>
          </a:p>
        </p:txBody>
      </p:sp>
      <p:sp>
        <p:nvSpPr>
          <p:cNvPr id="168986" name="Text Box 26"/>
          <p:cNvSpPr txBox="1">
            <a:spLocks noChangeArrowheads="1"/>
          </p:cNvSpPr>
          <p:nvPr/>
        </p:nvSpPr>
        <p:spPr bwMode="auto">
          <a:xfrm rot="-3607985">
            <a:off x="2064544" y="4426744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california</a:t>
            </a:r>
            <a:endParaRPr lang="en-US" dirty="0"/>
          </a:p>
        </p:txBody>
      </p:sp>
      <p:sp>
        <p:nvSpPr>
          <p:cNvPr id="168987" name="Text Box 27"/>
          <p:cNvSpPr txBox="1">
            <a:spLocks noChangeArrowheads="1"/>
          </p:cNvSpPr>
          <p:nvPr/>
        </p:nvSpPr>
        <p:spPr bwMode="auto">
          <a:xfrm rot="-3607985">
            <a:off x="2369344" y="4426744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across</a:t>
            </a:r>
          </a:p>
        </p:txBody>
      </p:sp>
      <p:sp>
        <p:nvSpPr>
          <p:cNvPr id="168988" name="Text Box 28"/>
          <p:cNvSpPr txBox="1">
            <a:spLocks noChangeArrowheads="1"/>
          </p:cNvSpPr>
          <p:nvPr/>
        </p:nvSpPr>
        <p:spPr bwMode="auto">
          <a:xfrm rot="-3607985">
            <a:off x="2674144" y="4426744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tv</a:t>
            </a:r>
          </a:p>
        </p:txBody>
      </p:sp>
      <p:sp>
        <p:nvSpPr>
          <p:cNvPr id="168989" name="Text Box 29"/>
          <p:cNvSpPr txBox="1">
            <a:spLocks noChangeArrowheads="1"/>
          </p:cNvSpPr>
          <p:nvPr/>
        </p:nvSpPr>
        <p:spPr bwMode="auto">
          <a:xfrm rot="-3607985">
            <a:off x="2978944" y="4426744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wrong</a:t>
            </a:r>
          </a:p>
        </p:txBody>
      </p:sp>
      <p:sp>
        <p:nvSpPr>
          <p:cNvPr id="168990" name="Text Box 30"/>
          <p:cNvSpPr txBox="1">
            <a:spLocks noChangeArrowheads="1"/>
          </p:cNvSpPr>
          <p:nvPr/>
        </p:nvSpPr>
        <p:spPr bwMode="auto">
          <a:xfrm rot="-3607985">
            <a:off x="3359944" y="4426744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capital</a:t>
            </a:r>
          </a:p>
        </p:txBody>
      </p:sp>
      <p:sp>
        <p:nvSpPr>
          <p:cNvPr id="168991" name="Text Box 31"/>
          <p:cNvSpPr txBox="1">
            <a:spLocks noChangeArrowheads="1"/>
          </p:cNvSpPr>
          <p:nvPr/>
        </p:nvSpPr>
        <p:spPr bwMode="auto">
          <a:xfrm rot="-3607985">
            <a:off x="1088232" y="4426743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banana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90600" y="1759803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Many more “sides” on the die than 6, but the same concept…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Generative Story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077199" cy="3276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To apply a model, we’re given a document and we obtain the probability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We can also ask how a given model would </a:t>
            </a:r>
            <a:r>
              <a:rPr lang="en-US" sz="2400" i="1" dirty="0">
                <a:solidFill>
                  <a:srgbClr val="FF0000"/>
                </a:solidFill>
              </a:rPr>
              <a:t>generate</a:t>
            </a:r>
            <a:r>
              <a:rPr lang="en-US" sz="2400" dirty="0"/>
              <a:t> a document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This is the “generative story” for a model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5029200"/>
            <a:ext cx="1905000" cy="137503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32" name="Picture 16" descr="MCj02327590000[1]"/>
          <p:cNvPicPr>
            <a:picLocks noChangeAspect="1" noChangeArrowheads="1"/>
          </p:cNvPicPr>
          <p:nvPr/>
        </p:nvPicPr>
        <p:blipFill>
          <a:blip r:embed="rId3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301625"/>
            <a:ext cx="7313612" cy="1143000"/>
          </a:xfrm>
        </p:spPr>
        <p:txBody>
          <a:bodyPr/>
          <a:lstStyle/>
          <a:p>
            <a:r>
              <a:rPr lang="en-US" dirty="0"/>
              <a:t>Multinomial Urn:</a:t>
            </a:r>
            <a:br>
              <a:rPr lang="en-US" dirty="0"/>
            </a:br>
            <a:r>
              <a:rPr lang="en-US" dirty="0"/>
              <a:t> Drawing words from a multinomial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60435" name="Group 19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60434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0" name="Text Box 4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60441" name="Group 25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60437" name="Oval 21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8" name="Text Box 22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60442" name="Group 26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60439" name="Oval 23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0" name="Text Box 24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60443" name="Group 27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60444" name="Oval 2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5" name="Text Box 2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60446" name="Group 30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60447" name="Oval 3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8" name="Text Box 3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60449" name="Group 33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60450" name="Oval 34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1" name="Text Box 35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60452" name="Group 36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60453" name="Oval 37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4" name="Text Box 38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7773987" cy="449738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Projects</a:t>
            </a:r>
          </a:p>
          <a:p>
            <a:pPr lvl="1"/>
            <a:r>
              <a:rPr lang="en-US" sz="2000" dirty="0"/>
              <a:t>Status report due Sunday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Schedule for the rest of the semester</a:t>
            </a:r>
          </a:p>
          <a:p>
            <a:pPr lvl="1"/>
            <a:r>
              <a:rPr lang="en-US" sz="2000" dirty="0"/>
              <a:t>Monday (4/29): text simplification</a:t>
            </a:r>
          </a:p>
          <a:p>
            <a:pPr lvl="1"/>
            <a:r>
              <a:rPr lang="en-US" sz="2000" dirty="0"/>
              <a:t>Wednesday (5/1): ethics</a:t>
            </a:r>
          </a:p>
          <a:p>
            <a:pPr lvl="2"/>
            <a:r>
              <a:rPr lang="en-US" sz="1800" dirty="0"/>
              <a:t>Post 1-2 papers to read</a:t>
            </a:r>
          </a:p>
          <a:p>
            <a:pPr lvl="2"/>
            <a:r>
              <a:rPr lang="en-US" sz="1800" dirty="0"/>
              <a:t>Discussion</a:t>
            </a:r>
          </a:p>
          <a:p>
            <a:pPr lvl="1"/>
            <a:r>
              <a:rPr lang="en-US" sz="2000" dirty="0"/>
              <a:t>Monday (5/6): </a:t>
            </a:r>
            <a:r>
              <a:rPr lang="en-US" sz="2000" b="1" dirty="0"/>
              <a:t>1 </a:t>
            </a:r>
            <a:r>
              <a:rPr lang="en-US" sz="2000" b="1" dirty="0" err="1"/>
              <a:t>hr</a:t>
            </a:r>
            <a:r>
              <a:rPr lang="en-US" sz="2000" b="1" dirty="0"/>
              <a:t> quiz </a:t>
            </a:r>
            <a:r>
              <a:rPr lang="en-US" sz="2000" dirty="0"/>
              <a:t>+ presentation info</a:t>
            </a:r>
          </a:p>
          <a:p>
            <a:pPr lvl="1"/>
            <a:r>
              <a:rPr lang="en-US" sz="2000" dirty="0"/>
              <a:t>Wednesday (5/8): project presentations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42361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words from a multinomial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79877" name="Group 5"/>
          <p:cNvGrpSpPr>
            <a:grpSpLocks/>
          </p:cNvGrpSpPr>
          <p:nvPr/>
        </p:nvGrpSpPr>
        <p:grpSpPr bwMode="auto">
          <a:xfrm>
            <a:off x="2971800" y="1981200"/>
            <a:ext cx="685800" cy="609600"/>
            <a:chOff x="3360" y="1200"/>
            <a:chExt cx="432" cy="384"/>
          </a:xfrm>
        </p:grpSpPr>
        <p:sp>
          <p:nvSpPr>
            <p:cNvPr id="79878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79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79880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79881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2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79883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79884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5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79886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79887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8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79889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79890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1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79892" name="Group 20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79893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4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79895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79896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7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words from a multinomial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80901" name="Group 5"/>
          <p:cNvGrpSpPr>
            <a:grpSpLocks/>
          </p:cNvGrpSpPr>
          <p:nvPr/>
        </p:nvGrpSpPr>
        <p:grpSpPr bwMode="auto">
          <a:xfrm>
            <a:off x="2971800" y="1981200"/>
            <a:ext cx="685800" cy="609600"/>
            <a:chOff x="3360" y="1200"/>
            <a:chExt cx="432" cy="384"/>
          </a:xfrm>
        </p:grpSpPr>
        <p:sp>
          <p:nvSpPr>
            <p:cNvPr id="80902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3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0904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80905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6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0907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80908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9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80910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80911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12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0913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80914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15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0916" name="Group 20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80917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18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0919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80920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21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sp>
        <p:nvSpPr>
          <p:cNvPr id="80922" name="Text Box 26"/>
          <p:cNvSpPr txBox="1">
            <a:spLocks noChangeArrowheads="1"/>
          </p:cNvSpPr>
          <p:nvPr/>
        </p:nvSpPr>
        <p:spPr bwMode="auto">
          <a:xfrm rot="16200000">
            <a:off x="-1607343" y="4426743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Verdana" pitchFamily="34" charset="0"/>
              </a:rPr>
              <a:t>sampling with replacement</a:t>
            </a:r>
          </a:p>
        </p:txBody>
      </p:sp>
      <p:sp>
        <p:nvSpPr>
          <p:cNvPr id="80923" name="Text Box 27"/>
          <p:cNvSpPr txBox="1">
            <a:spLocks noChangeArrowheads="1"/>
          </p:cNvSpPr>
          <p:nvPr/>
        </p:nvSpPr>
        <p:spPr bwMode="auto">
          <a:xfrm>
            <a:off x="1295400" y="26670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Verdana" pitchFamily="34" charset="0"/>
              </a:rPr>
              <a:t>Put a copy of w</a:t>
            </a:r>
            <a:r>
              <a:rPr lang="en-US" baseline="-25000">
                <a:solidFill>
                  <a:srgbClr val="FF0000"/>
                </a:solidFill>
                <a:latin typeface="Verdana" pitchFamily="34" charset="0"/>
              </a:rPr>
              <a:t>1</a:t>
            </a:r>
            <a:r>
              <a:rPr lang="en-US">
                <a:solidFill>
                  <a:srgbClr val="FF0000"/>
                </a:solidFill>
                <a:latin typeface="Verdana" pitchFamily="34" charset="0"/>
              </a:rPr>
              <a:t> back</a:t>
            </a:r>
          </a:p>
        </p:txBody>
      </p:sp>
      <p:grpSp>
        <p:nvGrpSpPr>
          <p:cNvPr id="80924" name="Group 28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80925" name="Oval 29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26" name="Text Box 30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words from a multinomial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82949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82950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1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2952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82953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4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2955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82956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7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82958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82959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0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2961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82962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3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2964" name="Group 20"/>
          <p:cNvGrpSpPr>
            <a:grpSpLocks/>
          </p:cNvGrpSpPr>
          <p:nvPr/>
        </p:nvGrpSpPr>
        <p:grpSpPr bwMode="auto">
          <a:xfrm>
            <a:off x="3886200" y="1981200"/>
            <a:ext cx="685800" cy="609600"/>
            <a:chOff x="3360" y="1200"/>
            <a:chExt cx="432" cy="384"/>
          </a:xfrm>
        </p:grpSpPr>
        <p:sp>
          <p:nvSpPr>
            <p:cNvPr id="82965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6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2967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82968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9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2973" name="Group 29"/>
          <p:cNvGrpSpPr>
            <a:grpSpLocks/>
          </p:cNvGrpSpPr>
          <p:nvPr/>
        </p:nvGrpSpPr>
        <p:grpSpPr bwMode="auto">
          <a:xfrm>
            <a:off x="2971800" y="1981200"/>
            <a:ext cx="685800" cy="609600"/>
            <a:chOff x="3360" y="1200"/>
            <a:chExt cx="432" cy="384"/>
          </a:xfrm>
        </p:grpSpPr>
        <p:sp>
          <p:nvSpPr>
            <p:cNvPr id="82974" name="Oval 30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75" name="Text Box 31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words from a multinomial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83973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83974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75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3976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83977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78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3979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83980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1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83982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83983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4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3985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83986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7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3988" name="Group 20"/>
          <p:cNvGrpSpPr>
            <a:grpSpLocks/>
          </p:cNvGrpSpPr>
          <p:nvPr/>
        </p:nvGrpSpPr>
        <p:grpSpPr bwMode="auto">
          <a:xfrm>
            <a:off x="3886200" y="1981200"/>
            <a:ext cx="685800" cy="609600"/>
            <a:chOff x="3360" y="1200"/>
            <a:chExt cx="432" cy="384"/>
          </a:xfrm>
        </p:grpSpPr>
        <p:sp>
          <p:nvSpPr>
            <p:cNvPr id="83989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0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3991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83992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3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3994" name="Group 26"/>
          <p:cNvGrpSpPr>
            <a:grpSpLocks/>
          </p:cNvGrpSpPr>
          <p:nvPr/>
        </p:nvGrpSpPr>
        <p:grpSpPr bwMode="auto">
          <a:xfrm>
            <a:off x="2971800" y="1981200"/>
            <a:ext cx="685800" cy="609600"/>
            <a:chOff x="3360" y="1200"/>
            <a:chExt cx="432" cy="384"/>
          </a:xfrm>
        </p:grpSpPr>
        <p:sp>
          <p:nvSpPr>
            <p:cNvPr id="83995" name="Oval 27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6" name="Text Box 28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3997" name="Group 29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83998" name="Oval 30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9" name="Text Box 31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sp>
        <p:nvSpPr>
          <p:cNvPr id="84000" name="Text Box 32"/>
          <p:cNvSpPr txBox="1">
            <a:spLocks noChangeArrowheads="1"/>
          </p:cNvSpPr>
          <p:nvPr/>
        </p:nvSpPr>
        <p:spPr bwMode="auto">
          <a:xfrm rot="16200000">
            <a:off x="-1607343" y="4426743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Verdana" pitchFamily="34" charset="0"/>
              </a:rPr>
              <a:t>sampling with replacement</a:t>
            </a:r>
          </a:p>
        </p:txBody>
      </p:sp>
      <p:sp>
        <p:nvSpPr>
          <p:cNvPr id="84001" name="Text Box 33"/>
          <p:cNvSpPr txBox="1">
            <a:spLocks noChangeArrowheads="1"/>
          </p:cNvSpPr>
          <p:nvPr/>
        </p:nvSpPr>
        <p:spPr bwMode="auto">
          <a:xfrm>
            <a:off x="1295400" y="26670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Verdana" pitchFamily="34" charset="0"/>
              </a:rPr>
              <a:t>Put a copy of w</a:t>
            </a:r>
            <a:r>
              <a:rPr lang="en-US" baseline="-25000">
                <a:solidFill>
                  <a:srgbClr val="FF0000"/>
                </a:solidFill>
                <a:latin typeface="Verdana" pitchFamily="34" charset="0"/>
              </a:rPr>
              <a:t>1</a:t>
            </a:r>
            <a:r>
              <a:rPr lang="en-US">
                <a:solidFill>
                  <a:srgbClr val="FF0000"/>
                </a:solidFill>
                <a:latin typeface="Verdana" pitchFamily="34" charset="0"/>
              </a:rPr>
              <a:t> back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words from a multinomial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84997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84998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999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5000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85001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2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5003" name="Group 11"/>
          <p:cNvGrpSpPr>
            <a:grpSpLocks/>
          </p:cNvGrpSpPr>
          <p:nvPr/>
        </p:nvGrpSpPr>
        <p:grpSpPr bwMode="auto">
          <a:xfrm>
            <a:off x="4800600" y="1981200"/>
            <a:ext cx="685800" cy="609600"/>
            <a:chOff x="2928" y="1152"/>
            <a:chExt cx="432" cy="384"/>
          </a:xfrm>
        </p:grpSpPr>
        <p:sp>
          <p:nvSpPr>
            <p:cNvPr id="85004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5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85006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85007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8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5009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85010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1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5012" name="Group 20"/>
          <p:cNvGrpSpPr>
            <a:grpSpLocks/>
          </p:cNvGrpSpPr>
          <p:nvPr/>
        </p:nvGrpSpPr>
        <p:grpSpPr bwMode="auto">
          <a:xfrm>
            <a:off x="3886200" y="1981200"/>
            <a:ext cx="685800" cy="609600"/>
            <a:chOff x="3360" y="1200"/>
            <a:chExt cx="432" cy="384"/>
          </a:xfrm>
        </p:grpSpPr>
        <p:sp>
          <p:nvSpPr>
            <p:cNvPr id="85013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4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5015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85016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7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5018" name="Group 26"/>
          <p:cNvGrpSpPr>
            <a:grpSpLocks/>
          </p:cNvGrpSpPr>
          <p:nvPr/>
        </p:nvGrpSpPr>
        <p:grpSpPr bwMode="auto">
          <a:xfrm>
            <a:off x="2971800" y="1981200"/>
            <a:ext cx="685800" cy="609600"/>
            <a:chOff x="3360" y="1200"/>
            <a:chExt cx="432" cy="384"/>
          </a:xfrm>
        </p:grpSpPr>
        <p:sp>
          <p:nvSpPr>
            <p:cNvPr id="85019" name="Oval 27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0" name="Text Box 28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5021" name="Group 29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85022" name="Oval 30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3" name="Text Box 31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words from a multinomial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86021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86022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3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6024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86025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6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6027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86028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9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86030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86031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2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6033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86034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5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6036" name="Group 20"/>
          <p:cNvGrpSpPr>
            <a:grpSpLocks/>
          </p:cNvGrpSpPr>
          <p:nvPr/>
        </p:nvGrpSpPr>
        <p:grpSpPr bwMode="auto">
          <a:xfrm>
            <a:off x="3886200" y="1981200"/>
            <a:ext cx="685800" cy="609600"/>
            <a:chOff x="3360" y="1200"/>
            <a:chExt cx="432" cy="384"/>
          </a:xfrm>
        </p:grpSpPr>
        <p:sp>
          <p:nvSpPr>
            <p:cNvPr id="86037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8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6039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86040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1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6042" name="Group 26"/>
          <p:cNvGrpSpPr>
            <a:grpSpLocks/>
          </p:cNvGrpSpPr>
          <p:nvPr/>
        </p:nvGrpSpPr>
        <p:grpSpPr bwMode="auto">
          <a:xfrm>
            <a:off x="2971800" y="1981200"/>
            <a:ext cx="685800" cy="609600"/>
            <a:chOff x="3360" y="1200"/>
            <a:chExt cx="432" cy="384"/>
          </a:xfrm>
        </p:grpSpPr>
        <p:sp>
          <p:nvSpPr>
            <p:cNvPr id="86043" name="Oval 27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4" name="Text Box 28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6045" name="Group 29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86046" name="Oval 30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7" name="Text Box 31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sp>
        <p:nvSpPr>
          <p:cNvPr id="86048" name="Text Box 32"/>
          <p:cNvSpPr txBox="1">
            <a:spLocks noChangeArrowheads="1"/>
          </p:cNvSpPr>
          <p:nvPr/>
        </p:nvSpPr>
        <p:spPr bwMode="auto">
          <a:xfrm rot="16200000">
            <a:off x="-1607343" y="4426743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Verdana" pitchFamily="34" charset="0"/>
              </a:rPr>
              <a:t>sampling with replacement</a:t>
            </a:r>
          </a:p>
        </p:txBody>
      </p:sp>
      <p:sp>
        <p:nvSpPr>
          <p:cNvPr id="86049" name="Text Box 33"/>
          <p:cNvSpPr txBox="1">
            <a:spLocks noChangeArrowheads="1"/>
          </p:cNvSpPr>
          <p:nvPr/>
        </p:nvSpPr>
        <p:spPr bwMode="auto">
          <a:xfrm>
            <a:off x="1295400" y="26670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Verdana" pitchFamily="34" charset="0"/>
              </a:rPr>
              <a:t>Put a copy of w</a:t>
            </a:r>
            <a:r>
              <a:rPr lang="en-US" baseline="-25000">
                <a:solidFill>
                  <a:srgbClr val="FF0000"/>
                </a:solidFill>
                <a:latin typeface="Verdana" pitchFamily="34" charset="0"/>
              </a:rPr>
              <a:t>2</a:t>
            </a:r>
            <a:r>
              <a:rPr lang="en-US">
                <a:solidFill>
                  <a:srgbClr val="FF0000"/>
                </a:solidFill>
                <a:latin typeface="Verdana" pitchFamily="34" charset="0"/>
              </a:rPr>
              <a:t> back</a:t>
            </a:r>
          </a:p>
        </p:txBody>
      </p:sp>
      <p:grpSp>
        <p:nvGrpSpPr>
          <p:cNvPr id="86050" name="Group 34"/>
          <p:cNvGrpSpPr>
            <a:grpSpLocks/>
          </p:cNvGrpSpPr>
          <p:nvPr/>
        </p:nvGrpSpPr>
        <p:grpSpPr bwMode="auto">
          <a:xfrm>
            <a:off x="4800600" y="1981200"/>
            <a:ext cx="685800" cy="609600"/>
            <a:chOff x="2928" y="1152"/>
            <a:chExt cx="432" cy="384"/>
          </a:xfrm>
        </p:grpSpPr>
        <p:sp>
          <p:nvSpPr>
            <p:cNvPr id="86051" name="Oval 35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52" name="Text Box 36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words from a multinomial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87045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87046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47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48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87049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0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7051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87052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3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87054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87055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6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57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87058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9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60" name="Group 20"/>
          <p:cNvGrpSpPr>
            <a:grpSpLocks/>
          </p:cNvGrpSpPr>
          <p:nvPr/>
        </p:nvGrpSpPr>
        <p:grpSpPr bwMode="auto">
          <a:xfrm>
            <a:off x="3886200" y="1981200"/>
            <a:ext cx="685800" cy="609600"/>
            <a:chOff x="3360" y="1200"/>
            <a:chExt cx="432" cy="384"/>
          </a:xfrm>
        </p:grpSpPr>
        <p:sp>
          <p:nvSpPr>
            <p:cNvPr id="87061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2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63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87064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5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7066" name="Group 26"/>
          <p:cNvGrpSpPr>
            <a:grpSpLocks/>
          </p:cNvGrpSpPr>
          <p:nvPr/>
        </p:nvGrpSpPr>
        <p:grpSpPr bwMode="auto">
          <a:xfrm>
            <a:off x="2971800" y="1981200"/>
            <a:ext cx="685800" cy="609600"/>
            <a:chOff x="3360" y="1200"/>
            <a:chExt cx="432" cy="384"/>
          </a:xfrm>
        </p:grpSpPr>
        <p:sp>
          <p:nvSpPr>
            <p:cNvPr id="87067" name="Oval 27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8" name="Text Box 28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69" name="Group 29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87070" name="Oval 30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1" name="Text Box 31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74" name="Group 34"/>
          <p:cNvGrpSpPr>
            <a:grpSpLocks/>
          </p:cNvGrpSpPr>
          <p:nvPr/>
        </p:nvGrpSpPr>
        <p:grpSpPr bwMode="auto">
          <a:xfrm>
            <a:off x="4800600" y="1981200"/>
            <a:ext cx="685800" cy="609600"/>
            <a:chOff x="2928" y="1152"/>
            <a:chExt cx="432" cy="384"/>
          </a:xfrm>
        </p:grpSpPr>
        <p:sp>
          <p:nvSpPr>
            <p:cNvPr id="87075" name="Oval 35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6" name="Text Box 36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sp>
        <p:nvSpPr>
          <p:cNvPr id="87077" name="Text Box 37"/>
          <p:cNvSpPr txBox="1">
            <a:spLocks noChangeArrowheads="1"/>
          </p:cNvSpPr>
          <p:nvPr/>
        </p:nvSpPr>
        <p:spPr bwMode="auto">
          <a:xfrm>
            <a:off x="5638800" y="2133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latin typeface="Verdana" pitchFamily="34" charset="0"/>
              </a:rPr>
              <a:t>…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86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words from a multinomial</a:t>
            </a:r>
          </a:p>
        </p:txBody>
      </p:sp>
      <p:sp>
        <p:nvSpPr>
          <p:cNvPr id="145417" name="Oval 9"/>
          <p:cNvSpPr>
            <a:spLocks noChangeArrowheads="1"/>
          </p:cNvSpPr>
          <p:nvPr/>
        </p:nvSpPr>
        <p:spPr bwMode="auto">
          <a:xfrm>
            <a:off x="5105400" y="5486400"/>
            <a:ext cx="609600" cy="609600"/>
          </a:xfrm>
          <a:prstGeom prst="ellipse">
            <a:avLst/>
          </a:prstGeom>
          <a:solidFill>
            <a:srgbClr val="FF7C80">
              <a:alpha val="30000"/>
            </a:srgbClr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5181600" y="556260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b="1" baseline="-25000">
              <a:latin typeface="Verdana" pitchFamily="34" charset="0"/>
            </a:endParaRPr>
          </a:p>
        </p:txBody>
      </p:sp>
      <p:sp>
        <p:nvSpPr>
          <p:cNvPr id="145420" name="Oval 12"/>
          <p:cNvSpPr>
            <a:spLocks noChangeArrowheads="1"/>
          </p:cNvSpPr>
          <p:nvPr/>
        </p:nvSpPr>
        <p:spPr bwMode="auto">
          <a:xfrm>
            <a:off x="4495800" y="4648200"/>
            <a:ext cx="609600" cy="609600"/>
          </a:xfrm>
          <a:prstGeom prst="ellipse">
            <a:avLst/>
          </a:prstGeom>
          <a:solidFill>
            <a:srgbClr val="9999FF">
              <a:alpha val="30000"/>
            </a:srgbClr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21" name="Text Box 13"/>
          <p:cNvSpPr txBox="1">
            <a:spLocks noChangeArrowheads="1"/>
          </p:cNvSpPr>
          <p:nvPr/>
        </p:nvSpPr>
        <p:spPr bwMode="auto">
          <a:xfrm>
            <a:off x="4572000" y="472440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b="1" baseline="-25000">
              <a:latin typeface="Verdana" pitchFamily="34" charset="0"/>
            </a:endParaRPr>
          </a:p>
        </p:txBody>
      </p:sp>
      <p:sp>
        <p:nvSpPr>
          <p:cNvPr id="145423" name="Oval 15"/>
          <p:cNvSpPr>
            <a:spLocks noChangeArrowheads="1"/>
          </p:cNvSpPr>
          <p:nvPr/>
        </p:nvSpPr>
        <p:spPr bwMode="auto">
          <a:xfrm>
            <a:off x="6096000" y="5181600"/>
            <a:ext cx="609600" cy="609600"/>
          </a:xfrm>
          <a:prstGeom prst="ellipse">
            <a:avLst/>
          </a:prstGeom>
          <a:solidFill>
            <a:schemeClr val="accent1">
              <a:alpha val="30000"/>
            </a:schemeClr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24" name="Text Box 16"/>
          <p:cNvSpPr txBox="1">
            <a:spLocks noChangeArrowheads="1"/>
          </p:cNvSpPr>
          <p:nvPr/>
        </p:nvSpPr>
        <p:spPr bwMode="auto">
          <a:xfrm>
            <a:off x="6172200" y="525780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b="1" baseline="-25000">
              <a:latin typeface="Verdana" pitchFamily="34" charset="0"/>
            </a:endParaRPr>
          </a:p>
        </p:txBody>
      </p:sp>
      <p:sp>
        <p:nvSpPr>
          <p:cNvPr id="145432" name="Oval 24"/>
          <p:cNvSpPr>
            <a:spLocks noChangeArrowheads="1"/>
          </p:cNvSpPr>
          <p:nvPr/>
        </p:nvSpPr>
        <p:spPr bwMode="auto">
          <a:xfrm>
            <a:off x="5791200" y="4114800"/>
            <a:ext cx="609600" cy="609600"/>
          </a:xfrm>
          <a:prstGeom prst="ellipse">
            <a:avLst/>
          </a:prstGeom>
          <a:solidFill>
            <a:srgbClr val="FF7C80">
              <a:alpha val="28999"/>
            </a:srgbClr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33" name="Text Box 25"/>
          <p:cNvSpPr txBox="1">
            <a:spLocks noChangeArrowheads="1"/>
          </p:cNvSpPr>
          <p:nvPr/>
        </p:nvSpPr>
        <p:spPr bwMode="auto">
          <a:xfrm>
            <a:off x="5867400" y="419100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b="1" baseline="-25000">
              <a:latin typeface="Verdana" pitchFamily="34" charset="0"/>
            </a:endParaRPr>
          </a:p>
        </p:txBody>
      </p:sp>
      <p:sp>
        <p:nvSpPr>
          <p:cNvPr id="145438" name="Oval 30"/>
          <p:cNvSpPr>
            <a:spLocks noChangeArrowheads="1"/>
          </p:cNvSpPr>
          <p:nvPr/>
        </p:nvSpPr>
        <p:spPr bwMode="auto">
          <a:xfrm>
            <a:off x="3429000" y="5410200"/>
            <a:ext cx="609600" cy="609600"/>
          </a:xfrm>
          <a:prstGeom prst="ellipse">
            <a:avLst/>
          </a:prstGeom>
          <a:solidFill>
            <a:schemeClr val="accent1">
              <a:alpha val="28999"/>
            </a:schemeClr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45" name="Oval 37"/>
          <p:cNvSpPr>
            <a:spLocks noChangeArrowheads="1"/>
          </p:cNvSpPr>
          <p:nvPr/>
        </p:nvSpPr>
        <p:spPr bwMode="auto">
          <a:xfrm>
            <a:off x="3505200" y="3962400"/>
            <a:ext cx="609600" cy="609600"/>
          </a:xfrm>
          <a:prstGeom prst="ellipse">
            <a:avLst/>
          </a:prstGeom>
          <a:solidFill>
            <a:schemeClr val="accent1">
              <a:alpha val="28999"/>
            </a:schemeClr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46" name="Oval 38"/>
          <p:cNvSpPr>
            <a:spLocks noChangeArrowheads="1"/>
          </p:cNvSpPr>
          <p:nvPr/>
        </p:nvSpPr>
        <p:spPr bwMode="auto">
          <a:xfrm>
            <a:off x="1905000" y="5257800"/>
            <a:ext cx="609600" cy="609600"/>
          </a:xfrm>
          <a:prstGeom prst="ellipse">
            <a:avLst/>
          </a:prstGeom>
          <a:solidFill>
            <a:schemeClr val="accent1">
              <a:alpha val="28999"/>
            </a:schemeClr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47800" y="1752600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rgbClr val="FF0000"/>
                </a:solidFill>
              </a:rPr>
              <a:t>Does the multinomial model capture </a:t>
            </a:r>
            <a:r>
              <a:rPr lang="en-US" sz="4000" dirty="0" err="1">
                <a:solidFill>
                  <a:srgbClr val="FF0000"/>
                </a:solidFill>
              </a:rPr>
              <a:t>burstiness</a:t>
            </a:r>
            <a:r>
              <a:rPr lang="en-US" sz="4000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86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words from a multinomial</a:t>
            </a:r>
          </a:p>
        </p:txBody>
      </p:sp>
      <p:sp>
        <p:nvSpPr>
          <p:cNvPr id="145417" name="Oval 9"/>
          <p:cNvSpPr>
            <a:spLocks noChangeArrowheads="1"/>
          </p:cNvSpPr>
          <p:nvPr/>
        </p:nvSpPr>
        <p:spPr bwMode="auto">
          <a:xfrm>
            <a:off x="5105400" y="5486400"/>
            <a:ext cx="609600" cy="609600"/>
          </a:xfrm>
          <a:prstGeom prst="ellipse">
            <a:avLst/>
          </a:prstGeom>
          <a:solidFill>
            <a:srgbClr val="FF7C80">
              <a:alpha val="30000"/>
            </a:srgbClr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5181600" y="556260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b="1" baseline="-25000">
              <a:latin typeface="Verdana" pitchFamily="34" charset="0"/>
            </a:endParaRPr>
          </a:p>
        </p:txBody>
      </p:sp>
      <p:sp>
        <p:nvSpPr>
          <p:cNvPr id="145420" name="Oval 12"/>
          <p:cNvSpPr>
            <a:spLocks noChangeArrowheads="1"/>
          </p:cNvSpPr>
          <p:nvPr/>
        </p:nvSpPr>
        <p:spPr bwMode="auto">
          <a:xfrm>
            <a:off x="4495800" y="4648200"/>
            <a:ext cx="609600" cy="609600"/>
          </a:xfrm>
          <a:prstGeom prst="ellipse">
            <a:avLst/>
          </a:prstGeom>
          <a:solidFill>
            <a:srgbClr val="9999FF">
              <a:alpha val="30000"/>
            </a:srgbClr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21" name="Text Box 13"/>
          <p:cNvSpPr txBox="1">
            <a:spLocks noChangeArrowheads="1"/>
          </p:cNvSpPr>
          <p:nvPr/>
        </p:nvSpPr>
        <p:spPr bwMode="auto">
          <a:xfrm>
            <a:off x="4572000" y="472440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b="1" baseline="-25000">
              <a:latin typeface="Verdana" pitchFamily="34" charset="0"/>
            </a:endParaRPr>
          </a:p>
        </p:txBody>
      </p:sp>
      <p:sp>
        <p:nvSpPr>
          <p:cNvPr id="145423" name="Oval 15"/>
          <p:cNvSpPr>
            <a:spLocks noChangeArrowheads="1"/>
          </p:cNvSpPr>
          <p:nvPr/>
        </p:nvSpPr>
        <p:spPr bwMode="auto">
          <a:xfrm>
            <a:off x="6096000" y="5181600"/>
            <a:ext cx="609600" cy="609600"/>
          </a:xfrm>
          <a:prstGeom prst="ellipse">
            <a:avLst/>
          </a:prstGeom>
          <a:solidFill>
            <a:schemeClr val="accent1">
              <a:alpha val="30000"/>
            </a:schemeClr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24" name="Text Box 16"/>
          <p:cNvSpPr txBox="1">
            <a:spLocks noChangeArrowheads="1"/>
          </p:cNvSpPr>
          <p:nvPr/>
        </p:nvSpPr>
        <p:spPr bwMode="auto">
          <a:xfrm>
            <a:off x="6172200" y="525780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b="1" baseline="-25000">
              <a:latin typeface="Verdana" pitchFamily="34" charset="0"/>
            </a:endParaRPr>
          </a:p>
        </p:txBody>
      </p:sp>
      <p:sp>
        <p:nvSpPr>
          <p:cNvPr id="145432" name="Oval 24"/>
          <p:cNvSpPr>
            <a:spLocks noChangeArrowheads="1"/>
          </p:cNvSpPr>
          <p:nvPr/>
        </p:nvSpPr>
        <p:spPr bwMode="auto">
          <a:xfrm>
            <a:off x="5791200" y="4114800"/>
            <a:ext cx="609600" cy="609600"/>
          </a:xfrm>
          <a:prstGeom prst="ellipse">
            <a:avLst/>
          </a:prstGeom>
          <a:solidFill>
            <a:srgbClr val="FF7C80">
              <a:alpha val="28999"/>
            </a:srgbClr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33" name="Text Box 25"/>
          <p:cNvSpPr txBox="1">
            <a:spLocks noChangeArrowheads="1"/>
          </p:cNvSpPr>
          <p:nvPr/>
        </p:nvSpPr>
        <p:spPr bwMode="auto">
          <a:xfrm>
            <a:off x="5867400" y="419100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b="1" baseline="-25000">
              <a:latin typeface="Verdana" pitchFamily="34" charset="0"/>
            </a:endParaRPr>
          </a:p>
        </p:txBody>
      </p:sp>
      <p:sp>
        <p:nvSpPr>
          <p:cNvPr id="145438" name="Oval 30"/>
          <p:cNvSpPr>
            <a:spLocks noChangeArrowheads="1"/>
          </p:cNvSpPr>
          <p:nvPr/>
        </p:nvSpPr>
        <p:spPr bwMode="auto">
          <a:xfrm>
            <a:off x="3429000" y="5410200"/>
            <a:ext cx="609600" cy="609600"/>
          </a:xfrm>
          <a:prstGeom prst="ellipse">
            <a:avLst/>
          </a:prstGeom>
          <a:solidFill>
            <a:schemeClr val="accent1">
              <a:alpha val="28999"/>
            </a:schemeClr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44" name="Rectangle 36"/>
          <p:cNvSpPr>
            <a:spLocks noChangeArrowheads="1"/>
          </p:cNvSpPr>
          <p:nvPr/>
        </p:nvSpPr>
        <p:spPr bwMode="auto">
          <a:xfrm>
            <a:off x="1295400" y="1600200"/>
            <a:ext cx="70627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 dirty="0" err="1"/>
              <a:t>p(word</a:t>
            </a:r>
            <a:r>
              <a:rPr lang="en-US" sz="2400" dirty="0"/>
              <a:t>) remains constant, independent of which words have already been drawn (in particular, how many of this particular word have been drawn)</a:t>
            </a:r>
          </a:p>
        </p:txBody>
      </p:sp>
      <p:sp>
        <p:nvSpPr>
          <p:cNvPr id="145445" name="Oval 37"/>
          <p:cNvSpPr>
            <a:spLocks noChangeArrowheads="1"/>
          </p:cNvSpPr>
          <p:nvPr/>
        </p:nvSpPr>
        <p:spPr bwMode="auto">
          <a:xfrm>
            <a:off x="3505200" y="3962400"/>
            <a:ext cx="609600" cy="609600"/>
          </a:xfrm>
          <a:prstGeom prst="ellipse">
            <a:avLst/>
          </a:prstGeom>
          <a:solidFill>
            <a:schemeClr val="accent1">
              <a:alpha val="28999"/>
            </a:schemeClr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46" name="Oval 38"/>
          <p:cNvSpPr>
            <a:spLocks noChangeArrowheads="1"/>
          </p:cNvSpPr>
          <p:nvPr/>
        </p:nvSpPr>
        <p:spPr bwMode="auto">
          <a:xfrm>
            <a:off x="1905000" y="5257800"/>
            <a:ext cx="609600" cy="609600"/>
          </a:xfrm>
          <a:prstGeom prst="ellipse">
            <a:avLst/>
          </a:prstGeom>
          <a:solidFill>
            <a:schemeClr val="accent1">
              <a:alpha val="28999"/>
            </a:schemeClr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762657" y="4648200"/>
            <a:ext cx="35619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strike="sngStrike" dirty="0" err="1">
                <a:solidFill>
                  <a:srgbClr val="FF0000"/>
                </a:solidFill>
              </a:rPr>
              <a:t>burstiness</a:t>
            </a:r>
            <a:endParaRPr lang="en-US" sz="5400" strike="sngStrike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Multinomial probability simplex</a:t>
            </a:r>
          </a:p>
        </p:txBody>
      </p:sp>
      <p:pic>
        <p:nvPicPr>
          <p:cNvPr id="38917" name="Picture 1029" descr="the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143250"/>
            <a:ext cx="4953000" cy="3714750"/>
          </a:xfrm>
          <a:prstGeom prst="rect">
            <a:avLst/>
          </a:prstGeom>
          <a:noFill/>
        </p:spPr>
      </p:pic>
      <p:sp>
        <p:nvSpPr>
          <p:cNvPr id="8" name="Text Box 1030"/>
          <p:cNvSpPr txBox="1">
            <a:spLocks noChangeArrowheads="1"/>
          </p:cNvSpPr>
          <p:nvPr/>
        </p:nvSpPr>
        <p:spPr bwMode="auto">
          <a:xfrm>
            <a:off x="2819400" y="2743200"/>
            <a:ext cx="396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latin typeface="Verdana" pitchFamily="34" charset="0"/>
              </a:rPr>
              <a:t>        {0.31,     </a:t>
            </a:r>
            <a:r>
              <a:rPr lang="en-US" dirty="0"/>
              <a:t>0.44,   </a:t>
            </a:r>
            <a:r>
              <a:rPr lang="en-US" sz="2000" dirty="0">
                <a:latin typeface="Verdana" pitchFamily="34" charset="0"/>
              </a:rPr>
              <a:t> 0.25}</a:t>
            </a:r>
          </a:p>
        </p:txBody>
      </p:sp>
      <p:sp>
        <p:nvSpPr>
          <p:cNvPr id="9" name="Text Box 1031"/>
          <p:cNvSpPr txBox="1">
            <a:spLocks noChangeArrowheads="1"/>
          </p:cNvSpPr>
          <p:nvPr/>
        </p:nvSpPr>
        <p:spPr bwMode="auto">
          <a:xfrm>
            <a:off x="2895600" y="2452688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word 1</a:t>
            </a:r>
          </a:p>
        </p:txBody>
      </p:sp>
      <p:sp>
        <p:nvSpPr>
          <p:cNvPr id="10" name="Text Box 1032"/>
          <p:cNvSpPr txBox="1">
            <a:spLocks noChangeArrowheads="1"/>
          </p:cNvSpPr>
          <p:nvPr/>
        </p:nvSpPr>
        <p:spPr bwMode="auto">
          <a:xfrm>
            <a:off x="3962400" y="24384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word 2</a:t>
            </a:r>
          </a:p>
        </p:txBody>
      </p:sp>
      <p:sp>
        <p:nvSpPr>
          <p:cNvPr id="11" name="Text Box 1033"/>
          <p:cNvSpPr txBox="1">
            <a:spLocks noChangeArrowheads="1"/>
          </p:cNvSpPr>
          <p:nvPr/>
        </p:nvSpPr>
        <p:spPr bwMode="auto">
          <a:xfrm>
            <a:off x="4953000" y="2452688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word 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00200" y="15240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Generate documents containing 100 words from a multinomial with just 3 possible words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Modeling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752600"/>
            <a:ext cx="4584700" cy="40796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6172200"/>
            <a:ext cx="7620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100" dirty="0">
                <a:hlinkClick r:id="rId3"/>
              </a:rPr>
              <a:t>http://whatshaute.com/index.php/2011/05/win-this-limited-edition-silk-scarf-and-inside-book-by-best-selling-author-brenda-novak/brenda-novak-scarf-inside-book-giveaway-model-front/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181510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1625"/>
            <a:ext cx="7464425" cy="1143000"/>
          </a:xfrm>
        </p:spPr>
        <p:txBody>
          <a:bodyPr/>
          <a:lstStyle/>
          <a:p>
            <a:r>
              <a:rPr lang="en-US"/>
              <a:t>Multinomial word count probabilities</a:t>
            </a:r>
          </a:p>
        </p:txBody>
      </p:sp>
      <p:pic>
        <p:nvPicPr>
          <p:cNvPr id="25604" name="Picture 4" descr="termfrequency_probability_multinomi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8288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1625"/>
            <a:ext cx="7464425" cy="1143000"/>
          </a:xfrm>
        </p:spPr>
        <p:txBody>
          <a:bodyPr/>
          <a:lstStyle/>
          <a:p>
            <a:r>
              <a:rPr lang="en-US" sz="3200" dirty="0"/>
              <a:t>Multinomial does not model burstiness of average and rare words</a:t>
            </a:r>
          </a:p>
        </p:txBody>
      </p:sp>
      <p:pic>
        <p:nvPicPr>
          <p:cNvPr id="26627" name="Picture 3" descr="termfrequency_probability_multinomial"/>
          <p:cNvPicPr>
            <a:picLocks noChangeAspect="1" noChangeArrowheads="1"/>
          </p:cNvPicPr>
          <p:nvPr/>
        </p:nvPicPr>
        <p:blipFill>
          <a:blip r:embed="rId2" cstate="print"/>
          <a:srcRect l="3572" t="2380"/>
          <a:stretch>
            <a:fillRect/>
          </a:stretch>
        </p:blipFill>
        <p:spPr bwMode="auto">
          <a:xfrm>
            <a:off x="609600" y="2667000"/>
            <a:ext cx="4114800" cy="3124200"/>
          </a:xfrm>
          <a:prstGeom prst="rect">
            <a:avLst/>
          </a:prstGeom>
          <a:noFill/>
        </p:spPr>
      </p:pic>
      <p:pic>
        <p:nvPicPr>
          <p:cNvPr id="26628" name="Picture 4" descr="termfrequency_probability_industry_example"/>
          <p:cNvPicPr>
            <a:picLocks noChangeAspect="1" noChangeArrowheads="1"/>
          </p:cNvPicPr>
          <p:nvPr/>
        </p:nvPicPr>
        <p:blipFill>
          <a:blip r:embed="rId3" cstate="print"/>
          <a:srcRect t="3703"/>
          <a:stretch>
            <a:fillRect/>
          </a:stretch>
        </p:blipFill>
        <p:spPr bwMode="auto">
          <a:xfrm>
            <a:off x="4724400" y="2667000"/>
            <a:ext cx="42672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model of burstiness: DCM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752600"/>
            <a:ext cx="79248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/>
              <a:t>Dirichlet</a:t>
            </a:r>
            <a:r>
              <a:rPr lang="en-US" sz="2800" dirty="0"/>
              <a:t> Compound Multinomial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 err="1"/>
              <a:t>Polya</a:t>
            </a:r>
            <a:r>
              <a:rPr lang="en-US" sz="2800" dirty="0"/>
              <a:t> Urn process</a:t>
            </a:r>
          </a:p>
          <a:p>
            <a:pPr lvl="1"/>
            <a:r>
              <a:rPr lang="en-US" sz="2400" b="1" dirty="0">
                <a:solidFill>
                  <a:srgbClr val="0000FF"/>
                </a:solidFill>
              </a:rPr>
              <a:t>KEY</a:t>
            </a:r>
            <a:r>
              <a:rPr lang="en-US" sz="2400" dirty="0"/>
              <a:t>: Urn distribution changes based on previous words drawn</a:t>
            </a:r>
          </a:p>
          <a:p>
            <a:pPr lvl="1"/>
            <a:r>
              <a:rPr lang="en-US" sz="2400" dirty="0"/>
              <a:t>Generative story:</a:t>
            </a:r>
          </a:p>
          <a:p>
            <a:pPr lvl="2"/>
            <a:r>
              <a:rPr lang="en-US" sz="2400" dirty="0"/>
              <a:t>Repeat until document length hit</a:t>
            </a:r>
          </a:p>
          <a:p>
            <a:pPr lvl="3"/>
            <a:r>
              <a:rPr lang="en-US" sz="1800" dirty="0"/>
              <a:t>Randomly draw a word from urn – call it </a:t>
            </a:r>
            <a:r>
              <a:rPr lang="en-US" sz="1800" b="1" i="1" dirty="0" err="1"/>
              <a:t>w</a:t>
            </a:r>
            <a:r>
              <a:rPr lang="en-US" sz="1800" b="1" i="1" baseline="-25000" dirty="0" err="1"/>
              <a:t>i</a:t>
            </a:r>
            <a:endParaRPr lang="en-US" sz="1800" b="1" i="1" baseline="-25000" dirty="0"/>
          </a:p>
          <a:p>
            <a:pPr lvl="3"/>
            <a:r>
              <a:rPr lang="en-US" sz="1800" dirty="0"/>
              <a:t>Put </a:t>
            </a:r>
            <a:r>
              <a:rPr lang="en-US" sz="2000" b="1" dirty="0">
                <a:solidFill>
                  <a:srgbClr val="FF0000"/>
                </a:solidFill>
              </a:rPr>
              <a:t>2</a:t>
            </a:r>
            <a:r>
              <a:rPr lang="en-US" sz="1800" dirty="0"/>
              <a:t> copies of </a:t>
            </a:r>
            <a:r>
              <a:rPr lang="en-US" sz="1800" b="1" i="1" dirty="0" err="1"/>
              <a:t>w</a:t>
            </a:r>
            <a:r>
              <a:rPr lang="en-US" sz="1800" b="1" i="1" baseline="-25000" dirty="0" err="1"/>
              <a:t>i</a:t>
            </a:r>
            <a:r>
              <a:rPr lang="en-US" sz="1800" dirty="0"/>
              <a:t> back in urn</a:t>
            </a:r>
          </a:p>
        </p:txBody>
      </p:sp>
      <p:pic>
        <p:nvPicPr>
          <p:cNvPr id="28691" name="Picture 19" descr="MCHH00771_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5791200"/>
            <a:ext cx="1778000" cy="96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words from a Polya urn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89093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89094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5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9096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89097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8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9099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89100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1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89102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89103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4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9105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89106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7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9108" name="Group 20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89109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10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9111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89112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13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words from a Polya urn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90117" name="Group 5"/>
          <p:cNvGrpSpPr>
            <a:grpSpLocks/>
          </p:cNvGrpSpPr>
          <p:nvPr/>
        </p:nvGrpSpPr>
        <p:grpSpPr bwMode="auto">
          <a:xfrm>
            <a:off x="3048000" y="1981200"/>
            <a:ext cx="685800" cy="609600"/>
            <a:chOff x="3360" y="1200"/>
            <a:chExt cx="432" cy="384"/>
          </a:xfrm>
        </p:grpSpPr>
        <p:sp>
          <p:nvSpPr>
            <p:cNvPr id="90118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19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0120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90121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2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90123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90124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5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90126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90127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8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0129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90130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1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0132" name="Group 20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90133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4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0135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90136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7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words from a Polya urn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91141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91142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3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1144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91145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6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91147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91148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9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91150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91151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2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1153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91154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5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1156" name="Group 20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91157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8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1159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91160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61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sp>
        <p:nvSpPr>
          <p:cNvPr id="91162" name="Text Box 26"/>
          <p:cNvSpPr txBox="1">
            <a:spLocks noChangeArrowheads="1"/>
          </p:cNvSpPr>
          <p:nvPr/>
        </p:nvSpPr>
        <p:spPr bwMode="auto">
          <a:xfrm rot="16200000">
            <a:off x="-1325562" y="4830762"/>
            <a:ext cx="304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Verdana" pitchFamily="34" charset="0"/>
              </a:rPr>
              <a:t>Adjust parameters</a:t>
            </a:r>
          </a:p>
        </p:txBody>
      </p:sp>
      <p:sp>
        <p:nvSpPr>
          <p:cNvPr id="91163" name="Text Box 27"/>
          <p:cNvSpPr txBox="1">
            <a:spLocks noChangeArrowheads="1"/>
          </p:cNvSpPr>
          <p:nvPr/>
        </p:nvSpPr>
        <p:spPr bwMode="auto">
          <a:xfrm>
            <a:off x="1219200" y="2590800"/>
            <a:ext cx="342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Verdana" pitchFamily="34" charset="0"/>
              </a:rPr>
              <a:t>Put </a:t>
            </a:r>
            <a:r>
              <a:rPr lang="en-US" sz="2000" b="1">
                <a:solidFill>
                  <a:srgbClr val="FF0000"/>
                </a:solidFill>
                <a:latin typeface="Verdana" pitchFamily="34" charset="0"/>
              </a:rPr>
              <a:t>2</a:t>
            </a:r>
            <a:r>
              <a:rPr lang="en-US" sz="2000">
                <a:solidFill>
                  <a:srgbClr val="FF0000"/>
                </a:solidFill>
                <a:latin typeface="Verdana" pitchFamily="34" charset="0"/>
              </a:rPr>
              <a:t> copies of w</a:t>
            </a:r>
            <a:r>
              <a:rPr lang="en-US" sz="2000" baseline="-25000">
                <a:solidFill>
                  <a:srgbClr val="FF0000"/>
                </a:solidFill>
                <a:latin typeface="Verdana" pitchFamily="34" charset="0"/>
              </a:rPr>
              <a:t>1</a:t>
            </a:r>
            <a:r>
              <a:rPr lang="en-US" sz="2000">
                <a:solidFill>
                  <a:srgbClr val="FF0000"/>
                </a:solidFill>
                <a:latin typeface="Verdana" pitchFamily="34" charset="0"/>
              </a:rPr>
              <a:t> back</a:t>
            </a:r>
            <a:endParaRPr lang="en-US" sz="2000" b="1">
              <a:solidFill>
                <a:srgbClr val="FF0000"/>
              </a:solidFill>
              <a:latin typeface="Verdana" pitchFamily="34" charset="0"/>
            </a:endParaRPr>
          </a:p>
        </p:txBody>
      </p:sp>
      <p:grpSp>
        <p:nvGrpSpPr>
          <p:cNvPr id="91164" name="Group 28"/>
          <p:cNvGrpSpPr>
            <a:grpSpLocks/>
          </p:cNvGrpSpPr>
          <p:nvPr/>
        </p:nvGrpSpPr>
        <p:grpSpPr bwMode="auto">
          <a:xfrm>
            <a:off x="3048000" y="1981200"/>
            <a:ext cx="685800" cy="609600"/>
            <a:chOff x="3360" y="1200"/>
            <a:chExt cx="432" cy="384"/>
          </a:xfrm>
        </p:grpSpPr>
        <p:sp>
          <p:nvSpPr>
            <p:cNvPr id="91165" name="Oval 29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66" name="Text Box 30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1167" name="Group 31"/>
          <p:cNvGrpSpPr>
            <a:grpSpLocks/>
          </p:cNvGrpSpPr>
          <p:nvPr/>
        </p:nvGrpSpPr>
        <p:grpSpPr bwMode="auto">
          <a:xfrm>
            <a:off x="7315200" y="5105400"/>
            <a:ext cx="685800" cy="609600"/>
            <a:chOff x="3360" y="1200"/>
            <a:chExt cx="432" cy="384"/>
          </a:xfrm>
        </p:grpSpPr>
        <p:sp>
          <p:nvSpPr>
            <p:cNvPr id="91168" name="Oval 32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69" name="Text Box 33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sp>
        <p:nvSpPr>
          <p:cNvPr id="91170" name="Oval 34"/>
          <p:cNvSpPr>
            <a:spLocks noChangeArrowheads="1"/>
          </p:cNvSpPr>
          <p:nvPr/>
        </p:nvSpPr>
        <p:spPr bwMode="auto">
          <a:xfrm>
            <a:off x="7086600" y="4876800"/>
            <a:ext cx="1066800" cy="1066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71" name="Oval 35"/>
          <p:cNvSpPr>
            <a:spLocks noChangeArrowheads="1"/>
          </p:cNvSpPr>
          <p:nvPr/>
        </p:nvSpPr>
        <p:spPr bwMode="auto">
          <a:xfrm>
            <a:off x="3276600" y="3733800"/>
            <a:ext cx="1066800" cy="1066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words from a Polya urn</a:t>
            </a: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92165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92166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67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2168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92169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0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92171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92172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3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92174" name="Group 14"/>
          <p:cNvGrpSpPr>
            <a:grpSpLocks/>
          </p:cNvGrpSpPr>
          <p:nvPr/>
        </p:nvGrpSpPr>
        <p:grpSpPr bwMode="auto">
          <a:xfrm>
            <a:off x="4038600" y="1981200"/>
            <a:ext cx="685800" cy="609600"/>
            <a:chOff x="3360" y="1200"/>
            <a:chExt cx="432" cy="384"/>
          </a:xfrm>
        </p:grpSpPr>
        <p:sp>
          <p:nvSpPr>
            <p:cNvPr id="92175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6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2177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92178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9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2180" name="Group 20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92181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82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2183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92184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85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92186" name="Group 26"/>
          <p:cNvGrpSpPr>
            <a:grpSpLocks/>
          </p:cNvGrpSpPr>
          <p:nvPr/>
        </p:nvGrpSpPr>
        <p:grpSpPr bwMode="auto">
          <a:xfrm>
            <a:off x="3048000" y="1981200"/>
            <a:ext cx="685800" cy="609600"/>
            <a:chOff x="3360" y="1200"/>
            <a:chExt cx="432" cy="384"/>
          </a:xfrm>
        </p:grpSpPr>
        <p:sp>
          <p:nvSpPr>
            <p:cNvPr id="92187" name="Oval 27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88" name="Text Box 28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2189" name="Group 29"/>
          <p:cNvGrpSpPr>
            <a:grpSpLocks/>
          </p:cNvGrpSpPr>
          <p:nvPr/>
        </p:nvGrpSpPr>
        <p:grpSpPr bwMode="auto">
          <a:xfrm>
            <a:off x="7315200" y="5105400"/>
            <a:ext cx="685800" cy="609600"/>
            <a:chOff x="3360" y="1200"/>
            <a:chExt cx="432" cy="384"/>
          </a:xfrm>
        </p:grpSpPr>
        <p:sp>
          <p:nvSpPr>
            <p:cNvPr id="92190" name="Oval 30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91" name="Text Box 31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words from a Polya urn</a:t>
            </a: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93189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93190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1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3192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93193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4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93195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93196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7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93198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93199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0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3201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93202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3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3204" name="Group 20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93205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6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3207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93208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9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sp>
        <p:nvSpPr>
          <p:cNvPr id="93210" name="Text Box 26"/>
          <p:cNvSpPr txBox="1">
            <a:spLocks noChangeArrowheads="1"/>
          </p:cNvSpPr>
          <p:nvPr/>
        </p:nvSpPr>
        <p:spPr bwMode="auto">
          <a:xfrm rot="16200000">
            <a:off x="-1325562" y="4830762"/>
            <a:ext cx="304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Verdana" pitchFamily="34" charset="0"/>
              </a:rPr>
              <a:t>Adjust parameters</a:t>
            </a:r>
          </a:p>
        </p:txBody>
      </p:sp>
      <p:sp>
        <p:nvSpPr>
          <p:cNvPr id="93211" name="Text Box 27"/>
          <p:cNvSpPr txBox="1">
            <a:spLocks noChangeArrowheads="1"/>
          </p:cNvSpPr>
          <p:nvPr/>
        </p:nvSpPr>
        <p:spPr bwMode="auto">
          <a:xfrm>
            <a:off x="1219200" y="2590800"/>
            <a:ext cx="342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Verdana" pitchFamily="34" charset="0"/>
              </a:rPr>
              <a:t>Put </a:t>
            </a:r>
            <a:r>
              <a:rPr lang="en-US" sz="2000" b="1">
                <a:solidFill>
                  <a:srgbClr val="FF0000"/>
                </a:solidFill>
                <a:latin typeface="Verdana" pitchFamily="34" charset="0"/>
              </a:rPr>
              <a:t>2</a:t>
            </a:r>
            <a:r>
              <a:rPr lang="en-US" sz="2000">
                <a:solidFill>
                  <a:srgbClr val="FF0000"/>
                </a:solidFill>
                <a:latin typeface="Verdana" pitchFamily="34" charset="0"/>
              </a:rPr>
              <a:t> copies of w</a:t>
            </a:r>
            <a:r>
              <a:rPr lang="en-US" sz="2000" baseline="-25000">
                <a:solidFill>
                  <a:srgbClr val="FF0000"/>
                </a:solidFill>
                <a:latin typeface="Verdana" pitchFamily="34" charset="0"/>
              </a:rPr>
              <a:t>1</a:t>
            </a:r>
            <a:r>
              <a:rPr lang="en-US" sz="2000">
                <a:solidFill>
                  <a:srgbClr val="FF0000"/>
                </a:solidFill>
                <a:latin typeface="Verdana" pitchFamily="34" charset="0"/>
              </a:rPr>
              <a:t> back</a:t>
            </a:r>
            <a:endParaRPr lang="en-US" sz="2000" b="1">
              <a:solidFill>
                <a:srgbClr val="FF0000"/>
              </a:solidFill>
              <a:latin typeface="Verdana" pitchFamily="34" charset="0"/>
            </a:endParaRPr>
          </a:p>
        </p:txBody>
      </p:sp>
      <p:grpSp>
        <p:nvGrpSpPr>
          <p:cNvPr id="93212" name="Group 28"/>
          <p:cNvGrpSpPr>
            <a:grpSpLocks/>
          </p:cNvGrpSpPr>
          <p:nvPr/>
        </p:nvGrpSpPr>
        <p:grpSpPr bwMode="auto">
          <a:xfrm>
            <a:off x="3048000" y="1981200"/>
            <a:ext cx="685800" cy="609600"/>
            <a:chOff x="3360" y="1200"/>
            <a:chExt cx="432" cy="384"/>
          </a:xfrm>
        </p:grpSpPr>
        <p:sp>
          <p:nvSpPr>
            <p:cNvPr id="93213" name="Oval 29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14" name="Text Box 30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3215" name="Group 31"/>
          <p:cNvGrpSpPr>
            <a:grpSpLocks/>
          </p:cNvGrpSpPr>
          <p:nvPr/>
        </p:nvGrpSpPr>
        <p:grpSpPr bwMode="auto">
          <a:xfrm>
            <a:off x="7315200" y="5105400"/>
            <a:ext cx="685800" cy="609600"/>
            <a:chOff x="3360" y="1200"/>
            <a:chExt cx="432" cy="384"/>
          </a:xfrm>
        </p:grpSpPr>
        <p:sp>
          <p:nvSpPr>
            <p:cNvPr id="93216" name="Oval 32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17" name="Text Box 33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sp>
        <p:nvSpPr>
          <p:cNvPr id="93218" name="Oval 34"/>
          <p:cNvSpPr>
            <a:spLocks noChangeArrowheads="1"/>
          </p:cNvSpPr>
          <p:nvPr/>
        </p:nvSpPr>
        <p:spPr bwMode="auto">
          <a:xfrm>
            <a:off x="4572000" y="3429000"/>
            <a:ext cx="1066800" cy="1066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3219" name="Group 35"/>
          <p:cNvGrpSpPr>
            <a:grpSpLocks/>
          </p:cNvGrpSpPr>
          <p:nvPr/>
        </p:nvGrpSpPr>
        <p:grpSpPr bwMode="auto">
          <a:xfrm>
            <a:off x="4038600" y="1981200"/>
            <a:ext cx="685800" cy="609600"/>
            <a:chOff x="3360" y="1200"/>
            <a:chExt cx="432" cy="384"/>
          </a:xfrm>
        </p:grpSpPr>
        <p:sp>
          <p:nvSpPr>
            <p:cNvPr id="93220" name="Oval 3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21" name="Text Box 3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3222" name="Group 38"/>
          <p:cNvGrpSpPr>
            <a:grpSpLocks/>
          </p:cNvGrpSpPr>
          <p:nvPr/>
        </p:nvGrpSpPr>
        <p:grpSpPr bwMode="auto">
          <a:xfrm>
            <a:off x="4800600" y="3657600"/>
            <a:ext cx="685800" cy="609600"/>
            <a:chOff x="3360" y="1200"/>
            <a:chExt cx="432" cy="384"/>
          </a:xfrm>
        </p:grpSpPr>
        <p:sp>
          <p:nvSpPr>
            <p:cNvPr id="93223" name="Oval 39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24" name="Text Box 40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sp>
        <p:nvSpPr>
          <p:cNvPr id="93225" name="Oval 41"/>
          <p:cNvSpPr>
            <a:spLocks noChangeArrowheads="1"/>
          </p:cNvSpPr>
          <p:nvPr/>
        </p:nvSpPr>
        <p:spPr bwMode="auto">
          <a:xfrm>
            <a:off x="5867400" y="4953000"/>
            <a:ext cx="1066800" cy="1066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words from a Polya urn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94213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94214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15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4216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94217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18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94219" name="Group 11"/>
          <p:cNvGrpSpPr>
            <a:grpSpLocks/>
          </p:cNvGrpSpPr>
          <p:nvPr/>
        </p:nvGrpSpPr>
        <p:grpSpPr bwMode="auto">
          <a:xfrm>
            <a:off x="4953000" y="1981200"/>
            <a:ext cx="685800" cy="609600"/>
            <a:chOff x="2928" y="1152"/>
            <a:chExt cx="432" cy="384"/>
          </a:xfrm>
        </p:grpSpPr>
        <p:sp>
          <p:nvSpPr>
            <p:cNvPr id="94220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1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94222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94223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4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4225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94226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7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4228" name="Group 20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94229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30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4231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94232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33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94236" name="Group 28"/>
          <p:cNvGrpSpPr>
            <a:grpSpLocks/>
          </p:cNvGrpSpPr>
          <p:nvPr/>
        </p:nvGrpSpPr>
        <p:grpSpPr bwMode="auto">
          <a:xfrm>
            <a:off x="3048000" y="1981200"/>
            <a:ext cx="685800" cy="609600"/>
            <a:chOff x="3360" y="1200"/>
            <a:chExt cx="432" cy="384"/>
          </a:xfrm>
        </p:grpSpPr>
        <p:sp>
          <p:nvSpPr>
            <p:cNvPr id="94237" name="Oval 29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38" name="Text Box 30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4239" name="Group 31"/>
          <p:cNvGrpSpPr>
            <a:grpSpLocks/>
          </p:cNvGrpSpPr>
          <p:nvPr/>
        </p:nvGrpSpPr>
        <p:grpSpPr bwMode="auto">
          <a:xfrm>
            <a:off x="7315200" y="5105400"/>
            <a:ext cx="685800" cy="609600"/>
            <a:chOff x="3360" y="1200"/>
            <a:chExt cx="432" cy="384"/>
          </a:xfrm>
        </p:grpSpPr>
        <p:sp>
          <p:nvSpPr>
            <p:cNvPr id="94240" name="Oval 32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41" name="Text Box 33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4243" name="Group 35"/>
          <p:cNvGrpSpPr>
            <a:grpSpLocks/>
          </p:cNvGrpSpPr>
          <p:nvPr/>
        </p:nvGrpSpPr>
        <p:grpSpPr bwMode="auto">
          <a:xfrm>
            <a:off x="4038600" y="1981200"/>
            <a:ext cx="685800" cy="609600"/>
            <a:chOff x="3360" y="1200"/>
            <a:chExt cx="432" cy="384"/>
          </a:xfrm>
        </p:grpSpPr>
        <p:sp>
          <p:nvSpPr>
            <p:cNvPr id="94244" name="Oval 3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45" name="Text Box 3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4246" name="Group 38"/>
          <p:cNvGrpSpPr>
            <a:grpSpLocks/>
          </p:cNvGrpSpPr>
          <p:nvPr/>
        </p:nvGrpSpPr>
        <p:grpSpPr bwMode="auto">
          <a:xfrm>
            <a:off x="4800600" y="3657600"/>
            <a:ext cx="685800" cy="609600"/>
            <a:chOff x="3360" y="1200"/>
            <a:chExt cx="432" cy="384"/>
          </a:xfrm>
        </p:grpSpPr>
        <p:sp>
          <p:nvSpPr>
            <p:cNvPr id="94247" name="Oval 39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48" name="Text Box 40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words from a Polya urn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96261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96262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3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6264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96265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6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96267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96268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9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96270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96271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2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6273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96274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5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6276" name="Group 20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96277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8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6279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96280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1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sp>
        <p:nvSpPr>
          <p:cNvPr id="96282" name="Text Box 26"/>
          <p:cNvSpPr txBox="1">
            <a:spLocks noChangeArrowheads="1"/>
          </p:cNvSpPr>
          <p:nvPr/>
        </p:nvSpPr>
        <p:spPr bwMode="auto">
          <a:xfrm rot="16200000">
            <a:off x="-1325562" y="4830762"/>
            <a:ext cx="304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Verdana" pitchFamily="34" charset="0"/>
              </a:rPr>
              <a:t>Adjust parameters</a:t>
            </a:r>
          </a:p>
        </p:txBody>
      </p:sp>
      <p:sp>
        <p:nvSpPr>
          <p:cNvPr id="96283" name="Text Box 27"/>
          <p:cNvSpPr txBox="1">
            <a:spLocks noChangeArrowheads="1"/>
          </p:cNvSpPr>
          <p:nvPr/>
        </p:nvSpPr>
        <p:spPr bwMode="auto">
          <a:xfrm>
            <a:off x="1219200" y="2590800"/>
            <a:ext cx="342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Verdana" pitchFamily="34" charset="0"/>
              </a:rPr>
              <a:t>Put </a:t>
            </a:r>
            <a:r>
              <a:rPr lang="en-US" sz="2000" b="1">
                <a:solidFill>
                  <a:srgbClr val="FF0000"/>
                </a:solidFill>
                <a:latin typeface="Verdana" pitchFamily="34" charset="0"/>
              </a:rPr>
              <a:t>2</a:t>
            </a:r>
            <a:r>
              <a:rPr lang="en-US" sz="2000">
                <a:solidFill>
                  <a:srgbClr val="FF0000"/>
                </a:solidFill>
                <a:latin typeface="Verdana" pitchFamily="34" charset="0"/>
              </a:rPr>
              <a:t> copies of w</a:t>
            </a:r>
            <a:r>
              <a:rPr lang="en-US" sz="2000" baseline="-25000">
                <a:solidFill>
                  <a:srgbClr val="FF0000"/>
                </a:solidFill>
                <a:latin typeface="Verdana" pitchFamily="34" charset="0"/>
              </a:rPr>
              <a:t>2</a:t>
            </a:r>
            <a:r>
              <a:rPr lang="en-US" sz="2000">
                <a:solidFill>
                  <a:srgbClr val="FF0000"/>
                </a:solidFill>
                <a:latin typeface="Verdana" pitchFamily="34" charset="0"/>
              </a:rPr>
              <a:t> back</a:t>
            </a:r>
            <a:endParaRPr lang="en-US" sz="2000" b="1">
              <a:solidFill>
                <a:srgbClr val="FF0000"/>
              </a:solidFill>
              <a:latin typeface="Verdana" pitchFamily="34" charset="0"/>
            </a:endParaRPr>
          </a:p>
        </p:txBody>
      </p:sp>
      <p:grpSp>
        <p:nvGrpSpPr>
          <p:cNvPr id="96284" name="Group 28"/>
          <p:cNvGrpSpPr>
            <a:grpSpLocks/>
          </p:cNvGrpSpPr>
          <p:nvPr/>
        </p:nvGrpSpPr>
        <p:grpSpPr bwMode="auto">
          <a:xfrm>
            <a:off x="3048000" y="1981200"/>
            <a:ext cx="685800" cy="609600"/>
            <a:chOff x="3360" y="1200"/>
            <a:chExt cx="432" cy="384"/>
          </a:xfrm>
        </p:grpSpPr>
        <p:sp>
          <p:nvSpPr>
            <p:cNvPr id="96285" name="Oval 29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6" name="Text Box 30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6287" name="Group 31"/>
          <p:cNvGrpSpPr>
            <a:grpSpLocks/>
          </p:cNvGrpSpPr>
          <p:nvPr/>
        </p:nvGrpSpPr>
        <p:grpSpPr bwMode="auto">
          <a:xfrm>
            <a:off x="7315200" y="5105400"/>
            <a:ext cx="685800" cy="609600"/>
            <a:chOff x="3360" y="1200"/>
            <a:chExt cx="432" cy="384"/>
          </a:xfrm>
        </p:grpSpPr>
        <p:sp>
          <p:nvSpPr>
            <p:cNvPr id="96288" name="Oval 32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9" name="Text Box 33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sp>
        <p:nvSpPr>
          <p:cNvPr id="96290" name="Oval 34"/>
          <p:cNvSpPr>
            <a:spLocks noChangeArrowheads="1"/>
          </p:cNvSpPr>
          <p:nvPr/>
        </p:nvSpPr>
        <p:spPr bwMode="auto">
          <a:xfrm>
            <a:off x="2590800" y="4419600"/>
            <a:ext cx="1066800" cy="1066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6291" name="Group 35"/>
          <p:cNvGrpSpPr>
            <a:grpSpLocks/>
          </p:cNvGrpSpPr>
          <p:nvPr/>
        </p:nvGrpSpPr>
        <p:grpSpPr bwMode="auto">
          <a:xfrm>
            <a:off x="4038600" y="1981200"/>
            <a:ext cx="685800" cy="609600"/>
            <a:chOff x="3360" y="1200"/>
            <a:chExt cx="432" cy="384"/>
          </a:xfrm>
        </p:grpSpPr>
        <p:sp>
          <p:nvSpPr>
            <p:cNvPr id="96292" name="Oval 3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93" name="Text Box 3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6294" name="Group 38"/>
          <p:cNvGrpSpPr>
            <a:grpSpLocks/>
          </p:cNvGrpSpPr>
          <p:nvPr/>
        </p:nvGrpSpPr>
        <p:grpSpPr bwMode="auto">
          <a:xfrm>
            <a:off x="4800600" y="3657600"/>
            <a:ext cx="685800" cy="609600"/>
            <a:chOff x="3360" y="1200"/>
            <a:chExt cx="432" cy="384"/>
          </a:xfrm>
        </p:grpSpPr>
        <p:sp>
          <p:nvSpPr>
            <p:cNvPr id="96295" name="Oval 39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96" name="Text Box 40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6297" name="Group 41"/>
          <p:cNvGrpSpPr>
            <a:grpSpLocks/>
          </p:cNvGrpSpPr>
          <p:nvPr/>
        </p:nvGrpSpPr>
        <p:grpSpPr bwMode="auto">
          <a:xfrm>
            <a:off x="4953000" y="1981200"/>
            <a:ext cx="685800" cy="609600"/>
            <a:chOff x="2928" y="1152"/>
            <a:chExt cx="432" cy="384"/>
          </a:xfrm>
        </p:grpSpPr>
        <p:sp>
          <p:nvSpPr>
            <p:cNvPr id="96298" name="Oval 4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99" name="Text Box 4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96300" name="Group 44"/>
          <p:cNvGrpSpPr>
            <a:grpSpLocks/>
          </p:cNvGrpSpPr>
          <p:nvPr/>
        </p:nvGrpSpPr>
        <p:grpSpPr bwMode="auto">
          <a:xfrm>
            <a:off x="2819400" y="4648200"/>
            <a:ext cx="685800" cy="609600"/>
            <a:chOff x="2928" y="1152"/>
            <a:chExt cx="432" cy="384"/>
          </a:xfrm>
        </p:grpSpPr>
        <p:sp>
          <p:nvSpPr>
            <p:cNvPr id="96301" name="Oval 45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302" name="Text Box 46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sp>
        <p:nvSpPr>
          <p:cNvPr id="96303" name="Oval 47"/>
          <p:cNvSpPr>
            <a:spLocks noChangeArrowheads="1"/>
          </p:cNvSpPr>
          <p:nvPr/>
        </p:nvSpPr>
        <p:spPr bwMode="auto">
          <a:xfrm>
            <a:off x="4267200" y="4419600"/>
            <a:ext cx="1066800" cy="1066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natural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You’re goal is to create a probabilistic model of natural (human) text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are some of the questions you  might want to ask about a text?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are some of the phenomena that occur in natural text that you might need to consider/model?</a:t>
            </a:r>
          </a:p>
        </p:txBody>
      </p:sp>
    </p:spTree>
    <p:extLst>
      <p:ext uri="{BB962C8B-B14F-4D97-AF65-F5344CB8AC3E}">
        <p14:creationId xmlns:p14="http://schemas.microsoft.com/office/powerpoint/2010/main" val="24483988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words from a Polya urn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97285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97286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7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7288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97289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0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97291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97292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3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97294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97295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6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7297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97298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9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7300" name="Group 20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97301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2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7303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97304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5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97308" name="Group 28"/>
          <p:cNvGrpSpPr>
            <a:grpSpLocks/>
          </p:cNvGrpSpPr>
          <p:nvPr/>
        </p:nvGrpSpPr>
        <p:grpSpPr bwMode="auto">
          <a:xfrm>
            <a:off x="3048000" y="1981200"/>
            <a:ext cx="685800" cy="609600"/>
            <a:chOff x="3360" y="1200"/>
            <a:chExt cx="432" cy="384"/>
          </a:xfrm>
        </p:grpSpPr>
        <p:sp>
          <p:nvSpPr>
            <p:cNvPr id="97309" name="Oval 29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10" name="Text Box 30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7311" name="Group 31"/>
          <p:cNvGrpSpPr>
            <a:grpSpLocks/>
          </p:cNvGrpSpPr>
          <p:nvPr/>
        </p:nvGrpSpPr>
        <p:grpSpPr bwMode="auto">
          <a:xfrm>
            <a:off x="7315200" y="5105400"/>
            <a:ext cx="685800" cy="609600"/>
            <a:chOff x="3360" y="1200"/>
            <a:chExt cx="432" cy="384"/>
          </a:xfrm>
        </p:grpSpPr>
        <p:sp>
          <p:nvSpPr>
            <p:cNvPr id="97312" name="Oval 32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13" name="Text Box 33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7315" name="Group 35"/>
          <p:cNvGrpSpPr>
            <a:grpSpLocks/>
          </p:cNvGrpSpPr>
          <p:nvPr/>
        </p:nvGrpSpPr>
        <p:grpSpPr bwMode="auto">
          <a:xfrm>
            <a:off x="4038600" y="1981200"/>
            <a:ext cx="685800" cy="609600"/>
            <a:chOff x="3360" y="1200"/>
            <a:chExt cx="432" cy="384"/>
          </a:xfrm>
        </p:grpSpPr>
        <p:sp>
          <p:nvSpPr>
            <p:cNvPr id="97316" name="Oval 3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17" name="Text Box 3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7318" name="Group 38"/>
          <p:cNvGrpSpPr>
            <a:grpSpLocks/>
          </p:cNvGrpSpPr>
          <p:nvPr/>
        </p:nvGrpSpPr>
        <p:grpSpPr bwMode="auto">
          <a:xfrm>
            <a:off x="4800600" y="3657600"/>
            <a:ext cx="685800" cy="609600"/>
            <a:chOff x="3360" y="1200"/>
            <a:chExt cx="432" cy="384"/>
          </a:xfrm>
        </p:grpSpPr>
        <p:sp>
          <p:nvSpPr>
            <p:cNvPr id="97319" name="Oval 39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20" name="Text Box 40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7321" name="Group 41"/>
          <p:cNvGrpSpPr>
            <a:grpSpLocks/>
          </p:cNvGrpSpPr>
          <p:nvPr/>
        </p:nvGrpSpPr>
        <p:grpSpPr bwMode="auto">
          <a:xfrm>
            <a:off x="4953000" y="1981200"/>
            <a:ext cx="685800" cy="609600"/>
            <a:chOff x="2928" y="1152"/>
            <a:chExt cx="432" cy="384"/>
          </a:xfrm>
        </p:grpSpPr>
        <p:sp>
          <p:nvSpPr>
            <p:cNvPr id="97322" name="Oval 4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23" name="Text Box 4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97324" name="Group 44"/>
          <p:cNvGrpSpPr>
            <a:grpSpLocks/>
          </p:cNvGrpSpPr>
          <p:nvPr/>
        </p:nvGrpSpPr>
        <p:grpSpPr bwMode="auto">
          <a:xfrm>
            <a:off x="2819400" y="4648200"/>
            <a:ext cx="685800" cy="609600"/>
            <a:chOff x="2928" y="1152"/>
            <a:chExt cx="432" cy="384"/>
          </a:xfrm>
        </p:grpSpPr>
        <p:sp>
          <p:nvSpPr>
            <p:cNvPr id="97325" name="Oval 45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26" name="Text Box 46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sp>
        <p:nvSpPr>
          <p:cNvPr id="97327" name="Text Box 47"/>
          <p:cNvSpPr txBox="1">
            <a:spLocks noChangeArrowheads="1"/>
          </p:cNvSpPr>
          <p:nvPr/>
        </p:nvSpPr>
        <p:spPr bwMode="auto">
          <a:xfrm>
            <a:off x="5638800" y="2133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latin typeface="Verdana" pitchFamily="34" charset="0"/>
              </a:rPr>
              <a:t>…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01625"/>
            <a:ext cx="7313613" cy="1143000"/>
          </a:xfrm>
        </p:spPr>
        <p:txBody>
          <a:bodyPr/>
          <a:lstStyle/>
          <a:p>
            <a:r>
              <a:rPr lang="en-US" sz="3200" dirty="0" err="1"/>
              <a:t>Polya</a:t>
            </a:r>
            <a:r>
              <a:rPr lang="en-US" sz="3200"/>
              <a:t> urn</a:t>
            </a:r>
            <a:endParaRPr lang="en-US" sz="3200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0013" y="1827213"/>
            <a:ext cx="7240587" cy="4114800"/>
          </a:xfrm>
        </p:spPr>
        <p:txBody>
          <a:bodyPr/>
          <a:lstStyle/>
          <a:p>
            <a:r>
              <a:rPr lang="en-US" sz="2100" dirty="0"/>
              <a:t>Words already drawn are more likely to be seen again</a:t>
            </a:r>
          </a:p>
          <a:p>
            <a:endParaRPr lang="en-US" sz="2100" dirty="0"/>
          </a:p>
          <a:p>
            <a:pPr marL="0" indent="0">
              <a:buNone/>
            </a:pPr>
            <a:r>
              <a:rPr lang="en-US" sz="2100" dirty="0"/>
              <a:t>Results in the </a:t>
            </a:r>
            <a:r>
              <a:rPr lang="en-US" sz="2100" i="1" dirty="0" err="1">
                <a:solidFill>
                  <a:srgbClr val="FF6600"/>
                </a:solidFill>
              </a:rPr>
              <a:t>Dirichlet</a:t>
            </a:r>
            <a:r>
              <a:rPr lang="en-US" sz="2100" i="1" dirty="0">
                <a:solidFill>
                  <a:srgbClr val="FF6600"/>
                </a:solidFill>
              </a:rPr>
              <a:t> Compound Multinomial (DCM) distribution</a:t>
            </a:r>
          </a:p>
        </p:txBody>
      </p:sp>
      <p:pic>
        <p:nvPicPr>
          <p:cNvPr id="37899" name="Picture 11" descr="yellow_sta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 rot="20671105">
            <a:off x="838200" y="1524000"/>
            <a:ext cx="914400" cy="914400"/>
          </a:xfrm>
          <a:noFill/>
          <a:ln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041" name="Picture 89" descr="MCj02327590000[1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>
          <a:xfrm>
            <a:off x="4876800" y="3581400"/>
            <a:ext cx="4038600" cy="2895600"/>
          </a:xfrm>
          <a:noFill/>
          <a:ln/>
        </p:spPr>
      </p:pic>
      <p:pic>
        <p:nvPicPr>
          <p:cNvPr id="125954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657600"/>
            <a:ext cx="4038600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burstiness</a:t>
            </a:r>
          </a:p>
        </p:txBody>
      </p:sp>
      <p:grpSp>
        <p:nvGrpSpPr>
          <p:cNvPr id="125978" name="Group 26"/>
          <p:cNvGrpSpPr>
            <a:grpSpLocks/>
          </p:cNvGrpSpPr>
          <p:nvPr/>
        </p:nvGrpSpPr>
        <p:grpSpPr bwMode="auto">
          <a:xfrm flipH="1">
            <a:off x="1600200" y="4114800"/>
            <a:ext cx="273050" cy="307975"/>
            <a:chOff x="3360" y="1200"/>
            <a:chExt cx="387" cy="436"/>
          </a:xfrm>
        </p:grpSpPr>
        <p:sp>
          <p:nvSpPr>
            <p:cNvPr id="125979" name="Oval 27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80" name="Text Box 28"/>
            <p:cNvSpPr txBox="1">
              <a:spLocks noChangeArrowheads="1"/>
            </p:cNvSpPr>
            <p:nvPr/>
          </p:nvSpPr>
          <p:spPr bwMode="auto">
            <a:xfrm>
              <a:off x="3362" y="1247"/>
              <a:ext cx="385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b="1" baseline="-25000">
                <a:latin typeface="Verdana" pitchFamily="34" charset="0"/>
              </a:endParaRPr>
            </a:p>
          </p:txBody>
        </p:sp>
      </p:grpSp>
      <p:grpSp>
        <p:nvGrpSpPr>
          <p:cNvPr id="125981" name="Group 29"/>
          <p:cNvGrpSpPr>
            <a:grpSpLocks/>
          </p:cNvGrpSpPr>
          <p:nvPr/>
        </p:nvGrpSpPr>
        <p:grpSpPr bwMode="auto">
          <a:xfrm flipH="1">
            <a:off x="2133600" y="5257800"/>
            <a:ext cx="273050" cy="307975"/>
            <a:chOff x="3360" y="1200"/>
            <a:chExt cx="387" cy="436"/>
          </a:xfrm>
        </p:grpSpPr>
        <p:sp>
          <p:nvSpPr>
            <p:cNvPr id="125982" name="Oval 30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83" name="Text Box 31"/>
            <p:cNvSpPr txBox="1">
              <a:spLocks noChangeArrowheads="1"/>
            </p:cNvSpPr>
            <p:nvPr/>
          </p:nvSpPr>
          <p:spPr bwMode="auto">
            <a:xfrm>
              <a:off x="3362" y="1247"/>
              <a:ext cx="385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b="1" baseline="-25000">
                <a:latin typeface="Verdana" pitchFamily="34" charset="0"/>
              </a:endParaRPr>
            </a:p>
          </p:txBody>
        </p:sp>
      </p:grpSp>
      <p:grpSp>
        <p:nvGrpSpPr>
          <p:cNvPr id="125984" name="Group 32"/>
          <p:cNvGrpSpPr>
            <a:grpSpLocks/>
          </p:cNvGrpSpPr>
          <p:nvPr/>
        </p:nvGrpSpPr>
        <p:grpSpPr bwMode="auto">
          <a:xfrm flipH="1">
            <a:off x="1371600" y="5486400"/>
            <a:ext cx="273050" cy="307975"/>
            <a:chOff x="3360" y="1200"/>
            <a:chExt cx="387" cy="436"/>
          </a:xfrm>
        </p:grpSpPr>
        <p:sp>
          <p:nvSpPr>
            <p:cNvPr id="125985" name="Oval 33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86" name="Text Box 34"/>
            <p:cNvSpPr txBox="1">
              <a:spLocks noChangeArrowheads="1"/>
            </p:cNvSpPr>
            <p:nvPr/>
          </p:nvSpPr>
          <p:spPr bwMode="auto">
            <a:xfrm>
              <a:off x="3362" y="1247"/>
              <a:ext cx="385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b="1" baseline="-25000">
                <a:latin typeface="Verdana" pitchFamily="34" charset="0"/>
              </a:endParaRPr>
            </a:p>
          </p:txBody>
        </p:sp>
      </p:grpSp>
      <p:grpSp>
        <p:nvGrpSpPr>
          <p:cNvPr id="125987" name="Group 35"/>
          <p:cNvGrpSpPr>
            <a:grpSpLocks/>
          </p:cNvGrpSpPr>
          <p:nvPr/>
        </p:nvGrpSpPr>
        <p:grpSpPr bwMode="auto">
          <a:xfrm flipH="1">
            <a:off x="3276600" y="5562600"/>
            <a:ext cx="273050" cy="307975"/>
            <a:chOff x="3360" y="1200"/>
            <a:chExt cx="387" cy="436"/>
          </a:xfrm>
        </p:grpSpPr>
        <p:sp>
          <p:nvSpPr>
            <p:cNvPr id="125988" name="Oval 3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89" name="Text Box 37"/>
            <p:cNvSpPr txBox="1">
              <a:spLocks noChangeArrowheads="1"/>
            </p:cNvSpPr>
            <p:nvPr/>
          </p:nvSpPr>
          <p:spPr bwMode="auto">
            <a:xfrm>
              <a:off x="3362" y="1247"/>
              <a:ext cx="385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b="1" baseline="-25000">
                <a:latin typeface="Verdana" pitchFamily="34" charset="0"/>
              </a:endParaRPr>
            </a:p>
          </p:txBody>
        </p:sp>
      </p:grpSp>
      <p:grpSp>
        <p:nvGrpSpPr>
          <p:cNvPr id="125990" name="Group 38"/>
          <p:cNvGrpSpPr>
            <a:grpSpLocks/>
          </p:cNvGrpSpPr>
          <p:nvPr/>
        </p:nvGrpSpPr>
        <p:grpSpPr bwMode="auto">
          <a:xfrm>
            <a:off x="2133600" y="4572000"/>
            <a:ext cx="304800" cy="307975"/>
            <a:chOff x="3936" y="1296"/>
            <a:chExt cx="432" cy="436"/>
          </a:xfrm>
        </p:grpSpPr>
        <p:sp>
          <p:nvSpPr>
            <p:cNvPr id="125991" name="Oval 3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92" name="Text Box 40"/>
            <p:cNvSpPr txBox="1">
              <a:spLocks noChangeArrowheads="1"/>
            </p:cNvSpPr>
            <p:nvPr/>
          </p:nvSpPr>
          <p:spPr bwMode="auto">
            <a:xfrm>
              <a:off x="3983" y="1343"/>
              <a:ext cx="385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b="1" baseline="-25000">
                <a:latin typeface="Verdana" pitchFamily="34" charset="0"/>
              </a:endParaRPr>
            </a:p>
          </p:txBody>
        </p:sp>
      </p:grpSp>
      <p:grpSp>
        <p:nvGrpSpPr>
          <p:cNvPr id="125993" name="Group 41"/>
          <p:cNvGrpSpPr>
            <a:grpSpLocks/>
          </p:cNvGrpSpPr>
          <p:nvPr/>
        </p:nvGrpSpPr>
        <p:grpSpPr bwMode="auto">
          <a:xfrm>
            <a:off x="2438400" y="5715000"/>
            <a:ext cx="304800" cy="307975"/>
            <a:chOff x="3936" y="1296"/>
            <a:chExt cx="432" cy="436"/>
          </a:xfrm>
        </p:grpSpPr>
        <p:sp>
          <p:nvSpPr>
            <p:cNvPr id="125994" name="Oval 42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95" name="Text Box 43"/>
            <p:cNvSpPr txBox="1">
              <a:spLocks noChangeArrowheads="1"/>
            </p:cNvSpPr>
            <p:nvPr/>
          </p:nvSpPr>
          <p:spPr bwMode="auto">
            <a:xfrm>
              <a:off x="3983" y="1343"/>
              <a:ext cx="385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b="1" baseline="-25000">
                <a:latin typeface="Verdana" pitchFamily="34" charset="0"/>
              </a:endParaRPr>
            </a:p>
          </p:txBody>
        </p:sp>
      </p:grpSp>
      <p:grpSp>
        <p:nvGrpSpPr>
          <p:cNvPr id="125996" name="Group 44"/>
          <p:cNvGrpSpPr>
            <a:grpSpLocks/>
          </p:cNvGrpSpPr>
          <p:nvPr/>
        </p:nvGrpSpPr>
        <p:grpSpPr bwMode="auto">
          <a:xfrm>
            <a:off x="2819400" y="4800600"/>
            <a:ext cx="304800" cy="307975"/>
            <a:chOff x="2928" y="1152"/>
            <a:chExt cx="432" cy="436"/>
          </a:xfrm>
        </p:grpSpPr>
        <p:sp>
          <p:nvSpPr>
            <p:cNvPr id="125997" name="Oval 45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98" name="Text Box 46"/>
            <p:cNvSpPr txBox="1">
              <a:spLocks noChangeArrowheads="1"/>
            </p:cNvSpPr>
            <p:nvPr/>
          </p:nvSpPr>
          <p:spPr bwMode="auto">
            <a:xfrm>
              <a:off x="2975" y="1199"/>
              <a:ext cx="385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b="1" baseline="-25000">
                <a:latin typeface="Verdana" pitchFamily="34" charset="0"/>
              </a:endParaRPr>
            </a:p>
          </p:txBody>
        </p:sp>
      </p:grpSp>
      <p:grpSp>
        <p:nvGrpSpPr>
          <p:cNvPr id="125999" name="Group 47"/>
          <p:cNvGrpSpPr>
            <a:grpSpLocks/>
          </p:cNvGrpSpPr>
          <p:nvPr/>
        </p:nvGrpSpPr>
        <p:grpSpPr bwMode="auto">
          <a:xfrm flipH="1">
            <a:off x="6248400" y="4419600"/>
            <a:ext cx="273050" cy="307975"/>
            <a:chOff x="3360" y="1200"/>
            <a:chExt cx="387" cy="436"/>
          </a:xfrm>
        </p:grpSpPr>
        <p:sp>
          <p:nvSpPr>
            <p:cNvPr id="126000" name="Oval 4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01" name="Text Box 49"/>
            <p:cNvSpPr txBox="1">
              <a:spLocks noChangeArrowheads="1"/>
            </p:cNvSpPr>
            <p:nvPr/>
          </p:nvSpPr>
          <p:spPr bwMode="auto">
            <a:xfrm>
              <a:off x="3362" y="1247"/>
              <a:ext cx="385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b="1" baseline="-25000">
                <a:latin typeface="Verdana" pitchFamily="34" charset="0"/>
              </a:endParaRPr>
            </a:p>
          </p:txBody>
        </p:sp>
      </p:grpSp>
      <p:grpSp>
        <p:nvGrpSpPr>
          <p:cNvPr id="126002" name="Group 50"/>
          <p:cNvGrpSpPr>
            <a:grpSpLocks/>
          </p:cNvGrpSpPr>
          <p:nvPr/>
        </p:nvGrpSpPr>
        <p:grpSpPr bwMode="auto">
          <a:xfrm flipH="1">
            <a:off x="5715000" y="5562600"/>
            <a:ext cx="273050" cy="307975"/>
            <a:chOff x="3360" y="1200"/>
            <a:chExt cx="387" cy="436"/>
          </a:xfrm>
        </p:grpSpPr>
        <p:sp>
          <p:nvSpPr>
            <p:cNvPr id="126003" name="Oval 5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04" name="Text Box 52"/>
            <p:cNvSpPr txBox="1">
              <a:spLocks noChangeArrowheads="1"/>
            </p:cNvSpPr>
            <p:nvPr/>
          </p:nvSpPr>
          <p:spPr bwMode="auto">
            <a:xfrm>
              <a:off x="3362" y="1247"/>
              <a:ext cx="385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b="1" baseline="-25000">
                <a:latin typeface="Verdana" pitchFamily="34" charset="0"/>
              </a:endParaRPr>
            </a:p>
          </p:txBody>
        </p:sp>
      </p:grpSp>
      <p:grpSp>
        <p:nvGrpSpPr>
          <p:cNvPr id="126005" name="Group 53"/>
          <p:cNvGrpSpPr>
            <a:grpSpLocks/>
          </p:cNvGrpSpPr>
          <p:nvPr/>
        </p:nvGrpSpPr>
        <p:grpSpPr bwMode="auto">
          <a:xfrm flipH="1">
            <a:off x="7315200" y="4876800"/>
            <a:ext cx="273050" cy="307975"/>
            <a:chOff x="3360" y="1200"/>
            <a:chExt cx="387" cy="436"/>
          </a:xfrm>
        </p:grpSpPr>
        <p:sp>
          <p:nvSpPr>
            <p:cNvPr id="126006" name="Oval 54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07" name="Text Box 55"/>
            <p:cNvSpPr txBox="1">
              <a:spLocks noChangeArrowheads="1"/>
            </p:cNvSpPr>
            <p:nvPr/>
          </p:nvSpPr>
          <p:spPr bwMode="auto">
            <a:xfrm>
              <a:off x="3362" y="1247"/>
              <a:ext cx="385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b="1" baseline="-25000">
                <a:latin typeface="Verdana" pitchFamily="34" charset="0"/>
              </a:endParaRPr>
            </a:p>
          </p:txBody>
        </p:sp>
      </p:grpSp>
      <p:grpSp>
        <p:nvGrpSpPr>
          <p:cNvPr id="126008" name="Group 56"/>
          <p:cNvGrpSpPr>
            <a:grpSpLocks/>
          </p:cNvGrpSpPr>
          <p:nvPr/>
        </p:nvGrpSpPr>
        <p:grpSpPr bwMode="auto">
          <a:xfrm flipH="1">
            <a:off x="5867400" y="4800600"/>
            <a:ext cx="273050" cy="307975"/>
            <a:chOff x="3360" y="1200"/>
            <a:chExt cx="387" cy="436"/>
          </a:xfrm>
        </p:grpSpPr>
        <p:sp>
          <p:nvSpPr>
            <p:cNvPr id="126009" name="Oval 57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10" name="Text Box 58"/>
            <p:cNvSpPr txBox="1">
              <a:spLocks noChangeArrowheads="1"/>
            </p:cNvSpPr>
            <p:nvPr/>
          </p:nvSpPr>
          <p:spPr bwMode="auto">
            <a:xfrm>
              <a:off x="3362" y="1247"/>
              <a:ext cx="385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b="1" baseline="-25000">
                <a:latin typeface="Verdana" pitchFamily="34" charset="0"/>
              </a:endParaRPr>
            </a:p>
          </p:txBody>
        </p:sp>
      </p:grpSp>
      <p:grpSp>
        <p:nvGrpSpPr>
          <p:cNvPr id="126011" name="Group 59"/>
          <p:cNvGrpSpPr>
            <a:grpSpLocks/>
          </p:cNvGrpSpPr>
          <p:nvPr/>
        </p:nvGrpSpPr>
        <p:grpSpPr bwMode="auto">
          <a:xfrm>
            <a:off x="6781800" y="4648200"/>
            <a:ext cx="304800" cy="307975"/>
            <a:chOff x="3936" y="1296"/>
            <a:chExt cx="432" cy="436"/>
          </a:xfrm>
        </p:grpSpPr>
        <p:sp>
          <p:nvSpPr>
            <p:cNvPr id="126012" name="Oval 60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13" name="Text Box 61"/>
            <p:cNvSpPr txBox="1">
              <a:spLocks noChangeArrowheads="1"/>
            </p:cNvSpPr>
            <p:nvPr/>
          </p:nvSpPr>
          <p:spPr bwMode="auto">
            <a:xfrm>
              <a:off x="3983" y="1343"/>
              <a:ext cx="385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b="1" baseline="-25000">
                <a:latin typeface="Verdana" pitchFamily="34" charset="0"/>
              </a:endParaRPr>
            </a:p>
          </p:txBody>
        </p:sp>
      </p:grpSp>
      <p:grpSp>
        <p:nvGrpSpPr>
          <p:cNvPr id="126014" name="Group 62"/>
          <p:cNvGrpSpPr>
            <a:grpSpLocks/>
          </p:cNvGrpSpPr>
          <p:nvPr/>
        </p:nvGrpSpPr>
        <p:grpSpPr bwMode="auto">
          <a:xfrm>
            <a:off x="7924800" y="5486400"/>
            <a:ext cx="304800" cy="307975"/>
            <a:chOff x="3936" y="1296"/>
            <a:chExt cx="432" cy="436"/>
          </a:xfrm>
        </p:grpSpPr>
        <p:sp>
          <p:nvSpPr>
            <p:cNvPr id="126015" name="Oval 63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16" name="Text Box 64"/>
            <p:cNvSpPr txBox="1">
              <a:spLocks noChangeArrowheads="1"/>
            </p:cNvSpPr>
            <p:nvPr/>
          </p:nvSpPr>
          <p:spPr bwMode="auto">
            <a:xfrm>
              <a:off x="3983" y="1343"/>
              <a:ext cx="385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b="1" baseline="-25000">
                <a:latin typeface="Verdana" pitchFamily="34" charset="0"/>
              </a:endParaRPr>
            </a:p>
          </p:txBody>
        </p:sp>
      </p:grpSp>
      <p:grpSp>
        <p:nvGrpSpPr>
          <p:cNvPr id="126017" name="Group 65"/>
          <p:cNvGrpSpPr>
            <a:grpSpLocks/>
          </p:cNvGrpSpPr>
          <p:nvPr/>
        </p:nvGrpSpPr>
        <p:grpSpPr bwMode="auto">
          <a:xfrm>
            <a:off x="6858000" y="5715000"/>
            <a:ext cx="304800" cy="307975"/>
            <a:chOff x="2928" y="1152"/>
            <a:chExt cx="432" cy="436"/>
          </a:xfrm>
        </p:grpSpPr>
        <p:sp>
          <p:nvSpPr>
            <p:cNvPr id="126018" name="Oval 66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19" name="Text Box 67"/>
            <p:cNvSpPr txBox="1">
              <a:spLocks noChangeArrowheads="1"/>
            </p:cNvSpPr>
            <p:nvPr/>
          </p:nvSpPr>
          <p:spPr bwMode="auto">
            <a:xfrm>
              <a:off x="2975" y="1199"/>
              <a:ext cx="385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b="1" baseline="-25000">
                <a:latin typeface="Verdana" pitchFamily="34" charset="0"/>
              </a:endParaRPr>
            </a:p>
          </p:txBody>
        </p:sp>
      </p:grpSp>
      <p:grpSp>
        <p:nvGrpSpPr>
          <p:cNvPr id="126020" name="Group 68"/>
          <p:cNvGrpSpPr>
            <a:grpSpLocks/>
          </p:cNvGrpSpPr>
          <p:nvPr/>
        </p:nvGrpSpPr>
        <p:grpSpPr bwMode="auto">
          <a:xfrm flipH="1">
            <a:off x="7543800" y="4419600"/>
            <a:ext cx="273050" cy="307975"/>
            <a:chOff x="3360" y="1200"/>
            <a:chExt cx="387" cy="436"/>
          </a:xfrm>
        </p:grpSpPr>
        <p:sp>
          <p:nvSpPr>
            <p:cNvPr id="126021" name="Oval 69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22" name="Text Box 70"/>
            <p:cNvSpPr txBox="1">
              <a:spLocks noChangeArrowheads="1"/>
            </p:cNvSpPr>
            <p:nvPr/>
          </p:nvSpPr>
          <p:spPr bwMode="auto">
            <a:xfrm>
              <a:off x="3362" y="1247"/>
              <a:ext cx="385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b="1" baseline="-25000">
                <a:latin typeface="Verdana" pitchFamily="34" charset="0"/>
              </a:endParaRPr>
            </a:p>
          </p:txBody>
        </p:sp>
      </p:grpSp>
      <p:grpSp>
        <p:nvGrpSpPr>
          <p:cNvPr id="126023" name="Group 71"/>
          <p:cNvGrpSpPr>
            <a:grpSpLocks/>
          </p:cNvGrpSpPr>
          <p:nvPr/>
        </p:nvGrpSpPr>
        <p:grpSpPr bwMode="auto">
          <a:xfrm flipH="1">
            <a:off x="6629400" y="4038600"/>
            <a:ext cx="273050" cy="307975"/>
            <a:chOff x="3360" y="1200"/>
            <a:chExt cx="387" cy="436"/>
          </a:xfrm>
        </p:grpSpPr>
        <p:sp>
          <p:nvSpPr>
            <p:cNvPr id="126024" name="Oval 72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25" name="Text Box 73"/>
            <p:cNvSpPr txBox="1">
              <a:spLocks noChangeArrowheads="1"/>
            </p:cNvSpPr>
            <p:nvPr/>
          </p:nvSpPr>
          <p:spPr bwMode="auto">
            <a:xfrm>
              <a:off x="3362" y="1247"/>
              <a:ext cx="385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b="1" baseline="-25000">
                <a:latin typeface="Verdana" pitchFamily="34" charset="0"/>
              </a:endParaRPr>
            </a:p>
          </p:txBody>
        </p:sp>
      </p:grpSp>
      <p:grpSp>
        <p:nvGrpSpPr>
          <p:cNvPr id="126026" name="Group 74"/>
          <p:cNvGrpSpPr>
            <a:grpSpLocks/>
          </p:cNvGrpSpPr>
          <p:nvPr/>
        </p:nvGrpSpPr>
        <p:grpSpPr bwMode="auto">
          <a:xfrm flipH="1">
            <a:off x="7848600" y="5029200"/>
            <a:ext cx="273050" cy="307975"/>
            <a:chOff x="3360" y="1200"/>
            <a:chExt cx="387" cy="436"/>
          </a:xfrm>
        </p:grpSpPr>
        <p:sp>
          <p:nvSpPr>
            <p:cNvPr id="126027" name="Oval 7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28" name="Text Box 76"/>
            <p:cNvSpPr txBox="1">
              <a:spLocks noChangeArrowheads="1"/>
            </p:cNvSpPr>
            <p:nvPr/>
          </p:nvSpPr>
          <p:spPr bwMode="auto">
            <a:xfrm>
              <a:off x="3362" y="1247"/>
              <a:ext cx="385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b="1" baseline="-25000">
                <a:latin typeface="Verdana" pitchFamily="34" charset="0"/>
              </a:endParaRPr>
            </a:p>
          </p:txBody>
        </p:sp>
      </p:grpSp>
      <p:grpSp>
        <p:nvGrpSpPr>
          <p:cNvPr id="126029" name="Group 77"/>
          <p:cNvGrpSpPr>
            <a:grpSpLocks/>
          </p:cNvGrpSpPr>
          <p:nvPr/>
        </p:nvGrpSpPr>
        <p:grpSpPr bwMode="auto">
          <a:xfrm flipH="1">
            <a:off x="6248400" y="5410200"/>
            <a:ext cx="273050" cy="307975"/>
            <a:chOff x="3360" y="1200"/>
            <a:chExt cx="387" cy="436"/>
          </a:xfrm>
        </p:grpSpPr>
        <p:sp>
          <p:nvSpPr>
            <p:cNvPr id="126030" name="Oval 7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31" name="Text Box 79"/>
            <p:cNvSpPr txBox="1">
              <a:spLocks noChangeArrowheads="1"/>
            </p:cNvSpPr>
            <p:nvPr/>
          </p:nvSpPr>
          <p:spPr bwMode="auto">
            <a:xfrm>
              <a:off x="3362" y="1247"/>
              <a:ext cx="385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b="1" baseline="-25000">
                <a:latin typeface="Verdana" pitchFamily="34" charset="0"/>
              </a:endParaRPr>
            </a:p>
          </p:txBody>
        </p:sp>
      </p:grpSp>
      <p:grpSp>
        <p:nvGrpSpPr>
          <p:cNvPr id="126032" name="Group 80"/>
          <p:cNvGrpSpPr>
            <a:grpSpLocks/>
          </p:cNvGrpSpPr>
          <p:nvPr/>
        </p:nvGrpSpPr>
        <p:grpSpPr bwMode="auto">
          <a:xfrm>
            <a:off x="5410200" y="5181600"/>
            <a:ext cx="304800" cy="307975"/>
            <a:chOff x="3936" y="1296"/>
            <a:chExt cx="432" cy="436"/>
          </a:xfrm>
        </p:grpSpPr>
        <p:sp>
          <p:nvSpPr>
            <p:cNvPr id="126033" name="Oval 81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34" name="Text Box 82"/>
            <p:cNvSpPr txBox="1">
              <a:spLocks noChangeArrowheads="1"/>
            </p:cNvSpPr>
            <p:nvPr/>
          </p:nvSpPr>
          <p:spPr bwMode="auto">
            <a:xfrm>
              <a:off x="3983" y="1343"/>
              <a:ext cx="385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b="1" baseline="-25000">
                <a:latin typeface="Verdana" pitchFamily="34" charset="0"/>
              </a:endParaRPr>
            </a:p>
          </p:txBody>
        </p:sp>
      </p:grpSp>
      <p:grpSp>
        <p:nvGrpSpPr>
          <p:cNvPr id="126035" name="Group 83"/>
          <p:cNvGrpSpPr>
            <a:grpSpLocks/>
          </p:cNvGrpSpPr>
          <p:nvPr/>
        </p:nvGrpSpPr>
        <p:grpSpPr bwMode="auto">
          <a:xfrm>
            <a:off x="7391400" y="5486400"/>
            <a:ext cx="304800" cy="307975"/>
            <a:chOff x="3936" y="1296"/>
            <a:chExt cx="432" cy="436"/>
          </a:xfrm>
        </p:grpSpPr>
        <p:sp>
          <p:nvSpPr>
            <p:cNvPr id="126036" name="Oval 8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37" name="Text Box 85"/>
            <p:cNvSpPr txBox="1">
              <a:spLocks noChangeArrowheads="1"/>
            </p:cNvSpPr>
            <p:nvPr/>
          </p:nvSpPr>
          <p:spPr bwMode="auto">
            <a:xfrm>
              <a:off x="3983" y="1343"/>
              <a:ext cx="385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b="1" baseline="-25000">
                <a:latin typeface="Verdana" pitchFamily="34" charset="0"/>
              </a:endParaRPr>
            </a:p>
          </p:txBody>
        </p:sp>
      </p:grpSp>
      <p:grpSp>
        <p:nvGrpSpPr>
          <p:cNvPr id="126038" name="Group 86"/>
          <p:cNvGrpSpPr>
            <a:grpSpLocks/>
          </p:cNvGrpSpPr>
          <p:nvPr/>
        </p:nvGrpSpPr>
        <p:grpSpPr bwMode="auto">
          <a:xfrm>
            <a:off x="7086600" y="4267200"/>
            <a:ext cx="304800" cy="307975"/>
            <a:chOff x="2928" y="1152"/>
            <a:chExt cx="432" cy="436"/>
          </a:xfrm>
        </p:grpSpPr>
        <p:sp>
          <p:nvSpPr>
            <p:cNvPr id="126039" name="Oval 87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40" name="Text Box 88"/>
            <p:cNvSpPr txBox="1">
              <a:spLocks noChangeArrowheads="1"/>
            </p:cNvSpPr>
            <p:nvPr/>
          </p:nvSpPr>
          <p:spPr bwMode="auto">
            <a:xfrm>
              <a:off x="2975" y="1199"/>
              <a:ext cx="385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b="1" baseline="-25000">
                <a:latin typeface="Verdana" pitchFamily="34" charset="0"/>
              </a:endParaRPr>
            </a:p>
          </p:txBody>
        </p:sp>
      </p:grpSp>
      <p:sp>
        <p:nvSpPr>
          <p:cNvPr id="126043" name="Rectangle 91"/>
          <p:cNvSpPr>
            <a:spLocks noChangeArrowheads="1"/>
          </p:cNvSpPr>
          <p:nvPr/>
        </p:nvSpPr>
        <p:spPr bwMode="auto">
          <a:xfrm>
            <a:off x="1370013" y="1676400"/>
            <a:ext cx="7313612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2500" dirty="0">
                <a:latin typeface="Verdana" pitchFamily="34" charset="0"/>
              </a:rPr>
              <a:t>Same distribution of words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endParaRPr lang="en-US" sz="2500" dirty="0">
              <a:latin typeface="Verdana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09600" y="2126159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Which is more </a:t>
            </a:r>
            <a:r>
              <a:rPr lang="en-US" sz="4400" dirty="0" err="1">
                <a:solidFill>
                  <a:srgbClr val="FF0000"/>
                </a:solidFill>
              </a:rPr>
              <a:t>bursty</a:t>
            </a:r>
            <a:r>
              <a:rPr lang="en-US" sz="4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0" name="Text Box 93"/>
          <p:cNvSpPr txBox="1">
            <a:spLocks noChangeArrowheads="1"/>
          </p:cNvSpPr>
          <p:nvPr/>
        </p:nvSpPr>
        <p:spPr bwMode="auto">
          <a:xfrm>
            <a:off x="5867400" y="2909888"/>
            <a:ext cx="2133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less </a:t>
            </a:r>
            <a:r>
              <a:rPr lang="en-US" sz="2800" dirty="0" err="1"/>
              <a:t>bursty</a:t>
            </a:r>
            <a:endParaRPr lang="en-US" sz="2800" dirty="0"/>
          </a:p>
        </p:txBody>
      </p:sp>
      <p:sp>
        <p:nvSpPr>
          <p:cNvPr id="72" name="Text Box 92"/>
          <p:cNvSpPr txBox="1">
            <a:spLocks noChangeArrowheads="1"/>
          </p:cNvSpPr>
          <p:nvPr/>
        </p:nvSpPr>
        <p:spPr bwMode="auto">
          <a:xfrm>
            <a:off x="1371600" y="2895600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more </a:t>
            </a:r>
            <a:r>
              <a:rPr lang="en-US" sz="2800" dirty="0" err="1"/>
              <a:t>bursty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01625"/>
            <a:ext cx="7313613" cy="1143000"/>
          </a:xfrm>
        </p:spPr>
        <p:txBody>
          <a:bodyPr/>
          <a:lstStyle/>
          <a:p>
            <a:r>
              <a:rPr lang="en-US" sz="3200" dirty="0" err="1"/>
              <a:t>Polya</a:t>
            </a:r>
            <a:r>
              <a:rPr lang="en-US" sz="3200"/>
              <a:t> urn</a:t>
            </a:r>
            <a:endParaRPr lang="en-US" sz="3200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0013" y="1827213"/>
            <a:ext cx="7240587" cy="4114800"/>
          </a:xfrm>
        </p:spPr>
        <p:txBody>
          <a:bodyPr/>
          <a:lstStyle/>
          <a:p>
            <a:r>
              <a:rPr lang="en-US" sz="2100" dirty="0"/>
              <a:t>Words already drawn are more likely to be seen again</a:t>
            </a:r>
          </a:p>
          <a:p>
            <a:endParaRPr lang="en-US" sz="2100" dirty="0"/>
          </a:p>
          <a:p>
            <a:pPr marL="0" indent="0">
              <a:buNone/>
            </a:pPr>
            <a:r>
              <a:rPr lang="en-US" sz="2100" dirty="0"/>
              <a:t>Results in the </a:t>
            </a:r>
            <a:r>
              <a:rPr lang="en-US" sz="2100" i="1" dirty="0">
                <a:solidFill>
                  <a:srgbClr val="FF6600"/>
                </a:solidFill>
              </a:rPr>
              <a:t>DCM distribution</a:t>
            </a:r>
          </a:p>
          <a:p>
            <a:endParaRPr lang="en-US" sz="2100" dirty="0"/>
          </a:p>
          <a:p>
            <a:pPr marL="0" indent="0">
              <a:buNone/>
            </a:pPr>
            <a:r>
              <a:rPr lang="en-US" sz="2100" dirty="0">
                <a:solidFill>
                  <a:srgbClr val="0000FF"/>
                </a:solidFill>
              </a:rPr>
              <a:t>We can modulate </a:t>
            </a:r>
            <a:r>
              <a:rPr lang="en-US" sz="2100" dirty="0" err="1">
                <a:solidFill>
                  <a:srgbClr val="0000FF"/>
                </a:solidFill>
              </a:rPr>
              <a:t>burstiness</a:t>
            </a:r>
            <a:r>
              <a:rPr lang="en-US" sz="2100" dirty="0">
                <a:solidFill>
                  <a:srgbClr val="0000FF"/>
                </a:solidFill>
              </a:rPr>
              <a:t> by increasing/decreasing the number of words in the urn while keeping distribution the same </a:t>
            </a:r>
          </a:p>
        </p:txBody>
      </p:sp>
      <p:pic>
        <p:nvPicPr>
          <p:cNvPr id="37899" name="Picture 11" descr="yellow_sta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 rot="20671105">
            <a:off x="838200" y="1524000"/>
            <a:ext cx="914400" cy="9144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3907833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-152400"/>
            <a:ext cx="4953000" cy="914400"/>
          </a:xfrm>
        </p:spPr>
        <p:txBody>
          <a:bodyPr/>
          <a:lstStyle/>
          <a:p>
            <a:r>
              <a:rPr lang="en-US" dirty="0"/>
              <a:t>Burstiness with DCM</a:t>
            </a:r>
          </a:p>
        </p:txBody>
      </p:sp>
      <p:pic>
        <p:nvPicPr>
          <p:cNvPr id="44036" name="Picture 4" descr="alpha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3810000"/>
            <a:ext cx="2819400" cy="2114550"/>
          </a:xfrm>
          <a:prstGeom prst="rect">
            <a:avLst/>
          </a:prstGeom>
          <a:noFill/>
        </p:spPr>
      </p:pic>
      <p:pic>
        <p:nvPicPr>
          <p:cNvPr id="44038" name="Picture 6" descr="alpha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905250"/>
            <a:ext cx="2819400" cy="2114550"/>
          </a:xfrm>
          <a:prstGeom prst="rect">
            <a:avLst/>
          </a:prstGeom>
          <a:noFill/>
        </p:spPr>
      </p:pic>
      <p:pic>
        <p:nvPicPr>
          <p:cNvPr id="44039" name="Picture 7" descr="the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857250"/>
            <a:ext cx="2819400" cy="2114550"/>
          </a:xfrm>
          <a:prstGeom prst="rect">
            <a:avLst/>
          </a:prstGeom>
          <a:noFill/>
        </p:spPr>
      </p:pic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533400" y="6019800"/>
            <a:ext cx="2362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Verdana" pitchFamily="34" charset="0"/>
              </a:rPr>
              <a:t>Down scaled </a:t>
            </a:r>
            <a:br>
              <a:rPr lang="en-US" dirty="0">
                <a:latin typeface="Verdana" pitchFamily="34" charset="0"/>
              </a:rPr>
            </a:br>
            <a:r>
              <a:rPr lang="en-US" dirty="0">
                <a:latin typeface="Verdana" pitchFamily="34" charset="0"/>
              </a:rPr>
              <a:t>{.31, .44, .25}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6553200" y="6019800"/>
            <a:ext cx="259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Verdana" pitchFamily="34" charset="0"/>
              </a:rPr>
              <a:t>Up scaled</a:t>
            </a:r>
            <a:br>
              <a:rPr lang="en-US" dirty="0">
                <a:latin typeface="Verdana" pitchFamily="34" charset="0"/>
              </a:rPr>
            </a:br>
            <a:r>
              <a:rPr lang="en-US" dirty="0">
                <a:latin typeface="Verdana" pitchFamily="34" charset="0"/>
              </a:rPr>
              <a:t>{2.81,3.94, 2.25}</a:t>
            </a: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5181600" y="14478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latin typeface="Verdana" pitchFamily="34" charset="0"/>
              </a:rPr>
              <a:t>Multinomial</a:t>
            </a:r>
          </a:p>
        </p:txBody>
      </p:sp>
      <p:pic>
        <p:nvPicPr>
          <p:cNvPr id="12" name="Picture 5" descr="alphamediu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3900487"/>
            <a:ext cx="2819400" cy="2114550"/>
          </a:xfrm>
          <a:prstGeom prst="rect">
            <a:avLst/>
          </a:prstGeom>
          <a:noFill/>
        </p:spPr>
      </p:pic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276600" y="6034087"/>
            <a:ext cx="243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Verdana" pitchFamily="34" charset="0"/>
              </a:rPr>
              <a:t>Medium scaled</a:t>
            </a:r>
            <a:br>
              <a:rPr lang="en-US" dirty="0">
                <a:latin typeface="Verdana" pitchFamily="34" charset="0"/>
              </a:rPr>
            </a:br>
            <a:r>
              <a:rPr lang="en-US" dirty="0">
                <a:latin typeface="Verdana" pitchFamily="34" charset="0"/>
              </a:rPr>
              <a:t>{.93, 1.32, .75}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47800" y="31242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Verdana"/>
                <a:cs typeface="Verdana"/>
              </a:rPr>
              <a:t>DCM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304800" y="2971800"/>
            <a:ext cx="86868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DCM word count probabilities</a:t>
            </a:r>
          </a:p>
        </p:txBody>
      </p:sp>
      <p:pic>
        <p:nvPicPr>
          <p:cNvPr id="40964" name="Picture 4" descr="termfrequency_probability_dirichl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7526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Reminder…</a:t>
            </a:r>
          </a:p>
        </p:txBody>
      </p:sp>
      <p:pic>
        <p:nvPicPr>
          <p:cNvPr id="43012" name="Picture 4" descr="termfrequency_probability_dirichl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4191000"/>
            <a:ext cx="3048000" cy="2286000"/>
          </a:xfrm>
          <a:prstGeom prst="rect">
            <a:avLst/>
          </a:prstGeom>
          <a:noFill/>
        </p:spPr>
      </p:pic>
      <p:pic>
        <p:nvPicPr>
          <p:cNvPr id="43013" name="Picture 5" descr="termfrequency_probability_multinomial"/>
          <p:cNvPicPr>
            <a:picLocks noChangeAspect="1" noChangeArrowheads="1"/>
          </p:cNvPicPr>
          <p:nvPr/>
        </p:nvPicPr>
        <p:blipFill>
          <a:blip r:embed="rId3" cstate="print"/>
          <a:srcRect l="3572" t="2380"/>
          <a:stretch>
            <a:fillRect/>
          </a:stretch>
        </p:blipFill>
        <p:spPr bwMode="auto">
          <a:xfrm>
            <a:off x="4343400" y="1828800"/>
            <a:ext cx="2895600" cy="2197100"/>
          </a:xfrm>
          <a:prstGeom prst="rect">
            <a:avLst/>
          </a:prstGeom>
          <a:noFill/>
        </p:spPr>
      </p:pic>
      <p:pic>
        <p:nvPicPr>
          <p:cNvPr id="43014" name="Picture 6" descr="termfrequency_probability_industry_example"/>
          <p:cNvPicPr>
            <a:picLocks noChangeAspect="1" noChangeArrowheads="1"/>
          </p:cNvPicPr>
          <p:nvPr/>
        </p:nvPicPr>
        <p:blipFill>
          <a:blip r:embed="rId4" cstate="print"/>
          <a:srcRect t="3703"/>
          <a:stretch>
            <a:fillRect/>
          </a:stretch>
        </p:blipFill>
        <p:spPr bwMode="auto">
          <a:xfrm>
            <a:off x="304800" y="2971800"/>
            <a:ext cx="30480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1371600" y="53340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Data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7315200" y="2514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Multinomial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7315200" y="50292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DCM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DCM Model: another view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383779"/>
              </p:ext>
            </p:extLst>
          </p:nvPr>
        </p:nvGraphicFramePr>
        <p:xfrm>
          <a:off x="914400" y="2209800"/>
          <a:ext cx="5486400" cy="1464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19" name="Equation" r:id="rId3" imgW="2616200" imgH="698500" progId="Equation.3">
                  <p:embed/>
                </p:oleObj>
              </mc:Choice>
              <mc:Fallback>
                <p:oleObj name="Equation" r:id="rId3" imgW="2616200" imgH="698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2209800"/>
                        <a:ext cx="5486400" cy="1464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721545" y="2438400"/>
            <a:ext cx="1549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Multinomial</a:t>
            </a: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8541570"/>
              </p:ext>
            </p:extLst>
          </p:nvPr>
        </p:nvGraphicFramePr>
        <p:xfrm>
          <a:off x="152400" y="4191000"/>
          <a:ext cx="7731125" cy="1221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20" name="Equation" r:id="rId5" imgW="4102100" imgH="647700" progId="Equation.3">
                  <p:embed/>
                </p:oleObj>
              </mc:Choice>
              <mc:Fallback>
                <p:oleObj name="Equation" r:id="rId5" imgW="4102100" imgH="647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191000"/>
                        <a:ext cx="7731125" cy="12217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077200" y="4648200"/>
            <a:ext cx="750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DCM</a:t>
            </a:r>
          </a:p>
        </p:txBody>
      </p:sp>
    </p:spTree>
    <p:extLst>
      <p:ext uri="{BB962C8B-B14F-4D97-AF65-F5344CB8AC3E}">
        <p14:creationId xmlns:p14="http://schemas.microsoft.com/office/powerpoint/2010/main" val="18525679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DCM Model: another view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400256"/>
              </p:ext>
            </p:extLst>
          </p:nvPr>
        </p:nvGraphicFramePr>
        <p:xfrm>
          <a:off x="1419225" y="2819400"/>
          <a:ext cx="539115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08" name="Equation" r:id="rId3" imgW="2324100" imgH="292100" progId="Equation.3">
                  <p:embed/>
                </p:oleObj>
              </mc:Choice>
              <mc:Fallback>
                <p:oleObj name="Equation" r:id="rId3" imgW="23241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225" y="2819400"/>
                        <a:ext cx="5391150" cy="677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utoShape 4"/>
          <p:cNvSpPr>
            <a:spLocks/>
          </p:cNvSpPr>
          <p:nvPr/>
        </p:nvSpPr>
        <p:spPr bwMode="auto">
          <a:xfrm>
            <a:off x="1433080" y="4186238"/>
            <a:ext cx="1447800" cy="685800"/>
          </a:xfrm>
          <a:prstGeom prst="borderCallout1">
            <a:avLst>
              <a:gd name="adj1" fmla="val 16667"/>
              <a:gd name="adj2" fmla="val 105264"/>
              <a:gd name="adj3" fmla="val -113026"/>
              <a:gd name="adj4" fmla="val 2283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dirty="0">
                <a:latin typeface="Arial" charset="0"/>
              </a:rPr>
              <a:t>p(x|</a:t>
            </a:r>
            <a:r>
              <a:rPr lang="el-GR" dirty="0">
                <a:latin typeface="Arial" charset="0"/>
              </a:rPr>
              <a:t>θ</a:t>
            </a:r>
            <a:r>
              <a:rPr lang="en-US" dirty="0">
                <a:latin typeface="Arial" charset="0"/>
              </a:rPr>
              <a:t>) ~ multinomial</a:t>
            </a:r>
          </a:p>
        </p:txBody>
      </p:sp>
      <p:sp>
        <p:nvSpPr>
          <p:cNvPr id="6" name="AutoShape 7"/>
          <p:cNvSpPr>
            <a:spLocks/>
          </p:cNvSpPr>
          <p:nvPr/>
        </p:nvSpPr>
        <p:spPr bwMode="auto">
          <a:xfrm>
            <a:off x="6796520" y="4059959"/>
            <a:ext cx="1066800" cy="762000"/>
          </a:xfrm>
          <a:prstGeom prst="borderCallout1">
            <a:avLst>
              <a:gd name="adj1" fmla="val 15000"/>
              <a:gd name="adj2" fmla="val -7144"/>
              <a:gd name="adj3" fmla="val -87145"/>
              <a:gd name="adj4" fmla="val -10640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>
                <a:latin typeface="Arial" charset="0"/>
              </a:rPr>
              <a:t>p(</a:t>
            </a:r>
            <a:r>
              <a:rPr lang="el-GR">
                <a:latin typeface="Arial" charset="0"/>
              </a:rPr>
              <a:t>θ</a:t>
            </a:r>
            <a:r>
              <a:rPr lang="en-US">
                <a:latin typeface="Arial" charset="0"/>
              </a:rPr>
              <a:t>|</a:t>
            </a:r>
            <a:r>
              <a:rPr lang="el-GR">
                <a:latin typeface="Arial" charset="0"/>
              </a:rPr>
              <a:t>α</a:t>
            </a:r>
            <a:r>
              <a:rPr lang="en-US">
                <a:latin typeface="Arial" charset="0"/>
              </a:rPr>
              <a:t>) ~ Dirichlet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314D32-0571-FD4A-B2E2-DDADE0009261}"/>
              </a:ext>
            </a:extLst>
          </p:cNvPr>
          <p:cNvSpPr txBox="1"/>
          <p:nvPr/>
        </p:nvSpPr>
        <p:spPr>
          <a:xfrm>
            <a:off x="366280" y="5146344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document is drawn from a multinomial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EB7E65-AA7B-984B-ADB1-2E59969B68C8}"/>
              </a:ext>
            </a:extLst>
          </p:cNvPr>
          <p:cNvSpPr txBox="1"/>
          <p:nvPr/>
        </p:nvSpPr>
        <p:spPr>
          <a:xfrm>
            <a:off x="4343400" y="5191681"/>
            <a:ext cx="4779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Dirichlet distribution over the types of </a:t>
            </a:r>
            <a:r>
              <a:rPr lang="en-US" dirty="0" err="1"/>
              <a:t>multinomials</a:t>
            </a:r>
            <a:r>
              <a:rPr lang="en-US" dirty="0"/>
              <a:t> that are generated per class</a:t>
            </a:r>
          </a:p>
        </p:txBody>
      </p:sp>
    </p:spTree>
    <p:extLst>
      <p:ext uri="{BB962C8B-B14F-4D97-AF65-F5344CB8AC3E}">
        <p14:creationId xmlns:p14="http://schemas.microsoft.com/office/powerpoint/2010/main" val="16361161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DCM Model: another view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419225" y="2819400"/>
          <a:ext cx="539115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0" name="Equation" r:id="rId3" imgW="2324100" imgH="292100" progId="Equation.3">
                  <p:embed/>
                </p:oleObj>
              </mc:Choice>
              <mc:Fallback>
                <p:oleObj name="Equation" r:id="rId3" imgW="2324100" imgH="2921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225" y="2819400"/>
                        <a:ext cx="5391150" cy="677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utoShape 4"/>
          <p:cNvSpPr>
            <a:spLocks/>
          </p:cNvSpPr>
          <p:nvPr/>
        </p:nvSpPr>
        <p:spPr bwMode="auto">
          <a:xfrm>
            <a:off x="1371600" y="1828800"/>
            <a:ext cx="1447800" cy="685800"/>
          </a:xfrm>
          <a:prstGeom prst="borderCallout1">
            <a:avLst>
              <a:gd name="adj1" fmla="val 16667"/>
              <a:gd name="adj2" fmla="val 105264"/>
              <a:gd name="adj3" fmla="val 149600"/>
              <a:gd name="adj4" fmla="val 2340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>
                <a:latin typeface="Arial" charset="0"/>
              </a:rPr>
              <a:t>p(x|</a:t>
            </a:r>
            <a:r>
              <a:rPr lang="el-GR">
                <a:latin typeface="Arial" charset="0"/>
              </a:rPr>
              <a:t>θ</a:t>
            </a:r>
            <a:r>
              <a:rPr lang="en-US">
                <a:latin typeface="Arial" charset="0"/>
              </a:rPr>
              <a:t>) ~ multinomial</a:t>
            </a:r>
          </a:p>
        </p:txBody>
      </p:sp>
      <p:sp>
        <p:nvSpPr>
          <p:cNvPr id="6" name="AutoShape 7"/>
          <p:cNvSpPr>
            <a:spLocks/>
          </p:cNvSpPr>
          <p:nvPr/>
        </p:nvSpPr>
        <p:spPr bwMode="auto">
          <a:xfrm>
            <a:off x="6934200" y="1828800"/>
            <a:ext cx="1066800" cy="762000"/>
          </a:xfrm>
          <a:prstGeom prst="borderCallout1">
            <a:avLst>
              <a:gd name="adj1" fmla="val 15000"/>
              <a:gd name="adj2" fmla="val -7144"/>
              <a:gd name="adj3" fmla="val 129219"/>
              <a:gd name="adj4" fmla="val -934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>
                <a:latin typeface="Arial" charset="0"/>
              </a:rPr>
              <a:t>p(</a:t>
            </a:r>
            <a:r>
              <a:rPr lang="el-GR">
                <a:latin typeface="Arial" charset="0"/>
              </a:rPr>
              <a:t>θ</a:t>
            </a:r>
            <a:r>
              <a:rPr lang="en-US">
                <a:latin typeface="Arial" charset="0"/>
              </a:rPr>
              <a:t>|</a:t>
            </a:r>
            <a:r>
              <a:rPr lang="el-GR">
                <a:latin typeface="Arial" charset="0"/>
              </a:rPr>
              <a:t>α</a:t>
            </a:r>
            <a:r>
              <a:rPr lang="en-US">
                <a:latin typeface="Arial" charset="0"/>
              </a:rPr>
              <a:t>) ~ Dirichlet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4114800"/>
            <a:ext cx="7848600" cy="2425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Generative story for a single class</a:t>
            </a:r>
          </a:p>
          <a:p>
            <a:pPr lvl="1" algn="l">
              <a:lnSpc>
                <a:spcPct val="90000"/>
              </a:lnSpc>
            </a:pPr>
            <a:r>
              <a:rPr lang="en-US" sz="2400" dirty="0"/>
              <a:t>A class is represented by a </a:t>
            </a:r>
            <a:r>
              <a:rPr lang="en-US" sz="2400" dirty="0" err="1"/>
              <a:t>Dirichlet</a:t>
            </a:r>
            <a:r>
              <a:rPr lang="en-US" sz="2400" dirty="0"/>
              <a:t> distribution</a:t>
            </a:r>
          </a:p>
          <a:p>
            <a:pPr lvl="1" algn="l">
              <a:lnSpc>
                <a:spcPct val="90000"/>
              </a:lnSpc>
            </a:pPr>
            <a:endParaRPr lang="en-US" sz="2400" dirty="0"/>
          </a:p>
          <a:p>
            <a:pPr lvl="1" algn="l">
              <a:lnSpc>
                <a:spcPct val="90000"/>
              </a:lnSpc>
            </a:pPr>
            <a:r>
              <a:rPr lang="en-US" sz="2400" dirty="0"/>
              <a:t>Draw a multinomial based on class distribution</a:t>
            </a:r>
          </a:p>
          <a:p>
            <a:pPr lvl="1" algn="l">
              <a:lnSpc>
                <a:spcPct val="90000"/>
              </a:lnSpc>
            </a:pPr>
            <a:endParaRPr lang="en-US" sz="2400" dirty="0"/>
          </a:p>
          <a:p>
            <a:pPr lvl="1" algn="l">
              <a:lnSpc>
                <a:spcPct val="90000"/>
              </a:lnSpc>
            </a:pPr>
            <a:r>
              <a:rPr lang="en-US" sz="2400" dirty="0"/>
              <a:t>Draw a document based on the drawn multinomial distribution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41279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natural text</a:t>
            </a:r>
          </a:p>
        </p:txBody>
      </p:sp>
      <p:pic>
        <p:nvPicPr>
          <p:cNvPr id="8" name="Picture 10" descr="nytim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990850"/>
            <a:ext cx="2314575" cy="135255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4362745" y="4876800"/>
            <a:ext cx="1199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synonymy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24000" y="52578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sarcasm/hyperbole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19400" y="56388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variety of language (slang), </a:t>
            </a:r>
            <a:r>
              <a:rPr lang="en-US" dirty="0" err="1">
                <a:solidFill>
                  <a:srgbClr val="0000FF"/>
                </a:solidFill>
              </a:rPr>
              <a:t>mispellings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61443" y="2297668"/>
            <a:ext cx="4085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what are the key topics in the text?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43400" y="2743200"/>
            <a:ext cx="3939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what is the sentiment of the text?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43400" y="3288268"/>
            <a:ext cx="4096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who/what does the article refer to?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43600" y="3886200"/>
            <a:ext cx="5310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2800" y="1905000"/>
            <a:ext cx="1273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Questions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0400" y="4507468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Phenomena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3400" y="3810000"/>
            <a:ext cx="3031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what are the key phrases?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3600" y="6096000"/>
            <a:ext cx="5310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91000" y="6019800"/>
            <a:ext cx="4515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coreference</a:t>
            </a:r>
            <a:r>
              <a:rPr lang="en-US" dirty="0">
                <a:solidFill>
                  <a:srgbClr val="0000FF"/>
                </a:solidFill>
              </a:rPr>
              <a:t> (e.g. pronouns like he/she)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Dirichlet</a:t>
            </a:r>
            <a:r>
              <a:rPr lang="en-US" dirty="0"/>
              <a:t> Compound Multinomial</a:t>
            </a:r>
          </a:p>
        </p:txBody>
      </p:sp>
      <p:graphicFrame>
        <p:nvGraphicFramePr>
          <p:cNvPr id="1249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444412"/>
              </p:ext>
            </p:extLst>
          </p:nvPr>
        </p:nvGraphicFramePr>
        <p:xfrm>
          <a:off x="1752600" y="3048000"/>
          <a:ext cx="6624638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05" name="Equation" r:id="rId3" imgW="2857500" imgH="647700" progId="Equation.3">
                  <p:embed/>
                </p:oleObj>
              </mc:Choice>
              <mc:Fallback>
                <p:oleObj name="Equation" r:id="rId3" imgW="2857500" imgH="647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048000"/>
                        <a:ext cx="6624638" cy="1501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797002"/>
              </p:ext>
            </p:extLst>
          </p:nvPr>
        </p:nvGraphicFramePr>
        <p:xfrm>
          <a:off x="1524000" y="2133600"/>
          <a:ext cx="539115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06" name="Equation" r:id="rId5" imgW="2324100" imgH="292100" progId="Equation.3">
                  <p:embed/>
                </p:oleObj>
              </mc:Choice>
              <mc:Fallback>
                <p:oleObj name="Equation" r:id="rId5" imgW="23241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133600"/>
                        <a:ext cx="5391150" cy="677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utoShape 4"/>
          <p:cNvSpPr>
            <a:spLocks/>
          </p:cNvSpPr>
          <p:nvPr/>
        </p:nvSpPr>
        <p:spPr bwMode="auto">
          <a:xfrm>
            <a:off x="1371600" y="5334000"/>
            <a:ext cx="1447800" cy="685800"/>
          </a:xfrm>
          <a:prstGeom prst="borderCallout1">
            <a:avLst>
              <a:gd name="adj1" fmla="val 16667"/>
              <a:gd name="adj2" fmla="val 105264"/>
              <a:gd name="adj3" fmla="val -109154"/>
              <a:gd name="adj4" fmla="val 1699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>
                <a:latin typeface="Arial" charset="0"/>
              </a:rPr>
              <a:t>p(x|</a:t>
            </a:r>
            <a:r>
              <a:rPr lang="el-GR">
                <a:latin typeface="Arial" charset="0"/>
              </a:rPr>
              <a:t>θ</a:t>
            </a:r>
            <a:r>
              <a:rPr lang="en-US">
                <a:latin typeface="Arial" charset="0"/>
              </a:rPr>
              <a:t>) ~ multinomial</a:t>
            </a:r>
          </a:p>
        </p:txBody>
      </p:sp>
      <p:sp>
        <p:nvSpPr>
          <p:cNvPr id="9" name="AutoShape 7"/>
          <p:cNvSpPr>
            <a:spLocks/>
          </p:cNvSpPr>
          <p:nvPr/>
        </p:nvSpPr>
        <p:spPr bwMode="auto">
          <a:xfrm>
            <a:off x="6934200" y="5334000"/>
            <a:ext cx="1066800" cy="762000"/>
          </a:xfrm>
          <a:prstGeom prst="borderCallout1">
            <a:avLst>
              <a:gd name="adj1" fmla="val 15000"/>
              <a:gd name="adj2" fmla="val -7144"/>
              <a:gd name="adj3" fmla="val -107932"/>
              <a:gd name="adj4" fmla="val -873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>
                <a:latin typeface="Arial" charset="0"/>
              </a:rPr>
              <a:t>p(</a:t>
            </a:r>
            <a:r>
              <a:rPr lang="el-GR">
                <a:latin typeface="Arial" charset="0"/>
              </a:rPr>
              <a:t>θ</a:t>
            </a:r>
            <a:r>
              <a:rPr lang="en-US">
                <a:latin typeface="Arial" charset="0"/>
              </a:rPr>
              <a:t>|</a:t>
            </a:r>
            <a:r>
              <a:rPr lang="el-GR">
                <a:latin typeface="Arial" charset="0"/>
              </a:rPr>
              <a:t>α</a:t>
            </a:r>
            <a:r>
              <a:rPr lang="en-US">
                <a:latin typeface="Arial" charset="0"/>
              </a:rPr>
              <a:t>) ~ Dirichlet</a:t>
            </a:r>
          </a:p>
        </p:txBody>
      </p:sp>
    </p:spTree>
    <p:extLst>
      <p:ext uri="{BB962C8B-B14F-4D97-AF65-F5344CB8AC3E}">
        <p14:creationId xmlns:p14="http://schemas.microsoft.com/office/powerpoint/2010/main" val="20482818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Dirichlet Compound Multinomial</a:t>
            </a:r>
          </a:p>
        </p:txBody>
      </p:sp>
      <p:graphicFrame>
        <p:nvGraphicFramePr>
          <p:cNvPr id="124931" name="Object 3"/>
          <p:cNvGraphicFramePr>
            <a:graphicFrameLocks noChangeAspect="1"/>
          </p:cNvGraphicFramePr>
          <p:nvPr/>
        </p:nvGraphicFramePr>
        <p:xfrm>
          <a:off x="838200" y="1828800"/>
          <a:ext cx="803592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59" name="Equation" r:id="rId3" imgW="3466800" imgH="558720" progId="Equation.3">
                  <p:embed/>
                </p:oleObj>
              </mc:Choice>
              <mc:Fallback>
                <p:oleObj name="Equation" r:id="rId3" imgW="346680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828800"/>
                        <a:ext cx="8035925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2" name="Object 4"/>
          <p:cNvGraphicFramePr>
            <a:graphicFrameLocks noChangeAspect="1"/>
          </p:cNvGraphicFramePr>
          <p:nvPr/>
        </p:nvGraphicFramePr>
        <p:xfrm>
          <a:off x="2022475" y="4953000"/>
          <a:ext cx="54737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60" name="Equation" r:id="rId5" imgW="2361960" imgH="558720" progId="Equation.3">
                  <p:embed/>
                </p:oleObj>
              </mc:Choice>
              <mc:Fallback>
                <p:oleObj name="Equation" r:id="rId5" imgW="236196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2475" y="4953000"/>
                        <a:ext cx="547370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3" name="Object 5"/>
          <p:cNvGraphicFramePr>
            <a:graphicFrameLocks noChangeAspect="1"/>
          </p:cNvGraphicFramePr>
          <p:nvPr/>
        </p:nvGraphicFramePr>
        <p:xfrm>
          <a:off x="2057400" y="3352800"/>
          <a:ext cx="579913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61" name="Equation" r:id="rId7" imgW="2501640" imgH="558720" progId="Equation.3">
                  <p:embed/>
                </p:oleObj>
              </mc:Choice>
              <mc:Fallback>
                <p:oleObj name="Equation" r:id="rId7" imgW="250164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352800"/>
                        <a:ext cx="5799138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588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burstiness in </a:t>
            </a:r>
            <a:br>
              <a:rPr lang="en-US" dirty="0"/>
            </a:br>
            <a:r>
              <a:rPr lang="en-US" dirty="0"/>
              <a:t>other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769225" cy="418941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Which model would be better: multinomial, DCM, other?</a:t>
            </a:r>
          </a:p>
          <a:p>
            <a:pPr lvl="1"/>
            <a:r>
              <a:rPr lang="en-US" sz="1800" dirty="0"/>
              <a:t>User movie watching data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Bags of M&amp;Ms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Daily Flight delays</a:t>
            </a:r>
          </a:p>
          <a:p>
            <a:pPr lvl="1"/>
            <a:endParaRPr lang="en-US" sz="18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209800" y="2286000"/>
            <a:ext cx="44196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rot="5400000">
            <a:off x="2667000" y="2438400"/>
            <a:ext cx="304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rot="5400000">
            <a:off x="3201194" y="2437606"/>
            <a:ext cx="304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>
            <a:off x="3734594" y="2437606"/>
            <a:ext cx="304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rot="5400000">
            <a:off x="4267994" y="2437606"/>
            <a:ext cx="304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419600" y="21336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12" name="TextBox 11"/>
          <p:cNvSpPr txBox="1"/>
          <p:nvPr/>
        </p:nvSpPr>
        <p:spPr>
          <a:xfrm rot="18439050">
            <a:off x="1536338" y="2943005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horror</a:t>
            </a:r>
          </a:p>
        </p:txBody>
      </p:sp>
      <p:sp>
        <p:nvSpPr>
          <p:cNvPr id="13" name="TextBox 12"/>
          <p:cNvSpPr txBox="1"/>
          <p:nvPr/>
        </p:nvSpPr>
        <p:spPr>
          <a:xfrm rot="18439050">
            <a:off x="2121262" y="2943005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comedy</a:t>
            </a:r>
          </a:p>
        </p:txBody>
      </p:sp>
      <p:sp>
        <p:nvSpPr>
          <p:cNvPr id="14" name="TextBox 13"/>
          <p:cNvSpPr txBox="1"/>
          <p:nvPr/>
        </p:nvSpPr>
        <p:spPr>
          <a:xfrm rot="18439050">
            <a:off x="2654662" y="2924395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action</a:t>
            </a:r>
          </a:p>
        </p:txBody>
      </p:sp>
      <p:sp>
        <p:nvSpPr>
          <p:cNvPr id="15" name="TextBox 14"/>
          <p:cNvSpPr txBox="1"/>
          <p:nvPr/>
        </p:nvSpPr>
        <p:spPr>
          <a:xfrm rot="18439050">
            <a:off x="3264262" y="2866805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romance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2209800" y="3962400"/>
            <a:ext cx="44196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 rot="5400000">
            <a:off x="2667000" y="4114800"/>
            <a:ext cx="304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rot="5400000">
            <a:off x="3201194" y="4114006"/>
            <a:ext cx="304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5400000">
            <a:off x="3734594" y="4114006"/>
            <a:ext cx="304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rot="5400000">
            <a:off x="4267994" y="4114006"/>
            <a:ext cx="304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 rot="18439050">
            <a:off x="2121262" y="4619405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red</a:t>
            </a:r>
          </a:p>
        </p:txBody>
      </p:sp>
      <p:sp>
        <p:nvSpPr>
          <p:cNvPr id="22" name="TextBox 21"/>
          <p:cNvSpPr txBox="1"/>
          <p:nvPr/>
        </p:nvSpPr>
        <p:spPr>
          <a:xfrm rot="18439050">
            <a:off x="2654662" y="4600795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CC"/>
                </a:solidFill>
              </a:rPr>
              <a:t>blue</a:t>
            </a:r>
          </a:p>
        </p:txBody>
      </p:sp>
      <p:sp>
        <p:nvSpPr>
          <p:cNvPr id="23" name="TextBox 22"/>
          <p:cNvSpPr txBox="1"/>
          <p:nvPr/>
        </p:nvSpPr>
        <p:spPr>
          <a:xfrm rot="18439050">
            <a:off x="3264262" y="4543205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C6600"/>
                </a:solidFill>
              </a:rPr>
              <a:t>brown</a:t>
            </a:r>
          </a:p>
        </p:txBody>
      </p:sp>
      <p:sp>
        <p:nvSpPr>
          <p:cNvPr id="32" name="TextBox 31"/>
          <p:cNvSpPr txBox="1"/>
          <p:nvPr/>
        </p:nvSpPr>
        <p:spPr>
          <a:xfrm rot="18439050">
            <a:off x="1612538" y="4619405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CC00"/>
                </a:solidFill>
              </a:rPr>
              <a:t>green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419600" y="374398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2209800" y="5715000"/>
            <a:ext cx="44196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 rot="5400000">
            <a:off x="2667000" y="5867400"/>
            <a:ext cx="304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rot="5400000">
            <a:off x="3201194" y="5866606"/>
            <a:ext cx="304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rot="5400000">
            <a:off x="3734594" y="5866606"/>
            <a:ext cx="304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rot="5400000">
            <a:off x="4267994" y="5866606"/>
            <a:ext cx="304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extBox 38"/>
          <p:cNvSpPr txBox="1"/>
          <p:nvPr/>
        </p:nvSpPr>
        <p:spPr>
          <a:xfrm rot="18439050">
            <a:off x="2121262" y="6372005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ONT</a:t>
            </a:r>
          </a:p>
        </p:txBody>
      </p:sp>
      <p:sp>
        <p:nvSpPr>
          <p:cNvPr id="40" name="TextBox 39"/>
          <p:cNvSpPr txBox="1"/>
          <p:nvPr/>
        </p:nvSpPr>
        <p:spPr>
          <a:xfrm rot="18439050">
            <a:off x="2654662" y="6353395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LAX</a:t>
            </a:r>
          </a:p>
        </p:txBody>
      </p:sp>
      <p:sp>
        <p:nvSpPr>
          <p:cNvPr id="41" name="TextBox 40"/>
          <p:cNvSpPr txBox="1"/>
          <p:nvPr/>
        </p:nvSpPr>
        <p:spPr>
          <a:xfrm rot="18439050">
            <a:off x="3188062" y="6372005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SLC</a:t>
            </a:r>
          </a:p>
        </p:txBody>
      </p:sp>
      <p:sp>
        <p:nvSpPr>
          <p:cNvPr id="42" name="TextBox 41"/>
          <p:cNvSpPr txBox="1"/>
          <p:nvPr/>
        </p:nvSpPr>
        <p:spPr>
          <a:xfrm rot="18439050">
            <a:off x="1612538" y="6372005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SFO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419600" y="549658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…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79248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Modeling one class: document modeling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Modeling alternative classes: classification</a:t>
            </a:r>
          </a:p>
        </p:txBody>
      </p:sp>
      <p:pic>
        <p:nvPicPr>
          <p:cNvPr id="50180" name="Picture 4" descr="Experiments"/>
          <p:cNvPicPr>
            <a:picLocks noChangeAspect="1" noChangeArrowheads="1"/>
          </p:cNvPicPr>
          <p:nvPr/>
        </p:nvPicPr>
        <p:blipFill>
          <a:blip r:embed="rId2"/>
          <a:srcRect b="13313"/>
          <a:stretch>
            <a:fillRect/>
          </a:stretch>
        </p:blipFill>
        <p:spPr bwMode="auto">
          <a:xfrm>
            <a:off x="3352800" y="3886200"/>
            <a:ext cx="19050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standard data sets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524000"/>
            <a:ext cx="7313613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Industry sector (web pages)</a:t>
            </a:r>
          </a:p>
          <a:p>
            <a:pPr lvl="1"/>
            <a:r>
              <a:rPr lang="en-US" sz="2000" dirty="0"/>
              <a:t>More classes</a:t>
            </a:r>
          </a:p>
          <a:p>
            <a:pPr lvl="1"/>
            <a:r>
              <a:rPr lang="en-US" sz="2000" dirty="0"/>
              <a:t>Less documents per class</a:t>
            </a:r>
          </a:p>
          <a:p>
            <a:pPr lvl="1"/>
            <a:r>
              <a:rPr lang="en-US" sz="2000" dirty="0"/>
              <a:t>Longer documents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dirty="0"/>
              <a:t>20 newsgroups (newsgroup posts)</a:t>
            </a:r>
          </a:p>
          <a:p>
            <a:pPr lvl="1"/>
            <a:r>
              <a:rPr lang="en-US" sz="2000" dirty="0"/>
              <a:t>Fewer classes</a:t>
            </a:r>
          </a:p>
          <a:p>
            <a:pPr lvl="1"/>
            <a:r>
              <a:rPr lang="en-US" sz="2000" dirty="0"/>
              <a:t>More documents per class</a:t>
            </a:r>
          </a:p>
          <a:p>
            <a:pPr lvl="1"/>
            <a:r>
              <a:rPr lang="en-US" sz="2000" dirty="0"/>
              <a:t>Shorter documents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a single class:</a:t>
            </a:r>
            <a:br>
              <a:rPr lang="en-US" dirty="0"/>
            </a:br>
            <a:r>
              <a:rPr lang="en-US" dirty="0"/>
              <a:t>  the fruit bowl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43200"/>
            <a:ext cx="1114425" cy="990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2057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7400" y="2057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6600" y="2057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67200" y="2057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Th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86400" y="2057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29400" y="20690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48600" y="2057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5" y="2743200"/>
            <a:ext cx="1114425" cy="990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743200"/>
            <a:ext cx="1114425" cy="990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743200"/>
            <a:ext cx="1114425" cy="990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825" y="2743200"/>
            <a:ext cx="1114425" cy="990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2743200"/>
            <a:ext cx="1114425" cy="990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425" y="2743200"/>
            <a:ext cx="1114425" cy="990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3733800"/>
            <a:ext cx="1155700" cy="1473200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5334000"/>
            <a:ext cx="1155700" cy="1473200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-304800" y="426720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</a:rPr>
              <a:t> Student 1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228600" y="57912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CC00"/>
                </a:solidFill>
              </a:rPr>
              <a:t>Student 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200400" y="4532293"/>
            <a:ext cx="586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Goal: predict what the fruit mix will be for the following Monday (assign probabilities to options)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a single class/group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773988" cy="534988"/>
          </a:xfrm>
        </p:spPr>
        <p:txBody>
          <a:bodyPr/>
          <a:lstStyle/>
          <a:p>
            <a:pPr marL="0" indent="0">
              <a:buNone/>
            </a:pPr>
            <a:r>
              <a:rPr lang="en-US" sz="2500" dirty="0"/>
              <a:t>How well does a model predict unseen data?</a:t>
            </a:r>
          </a:p>
        </p:txBody>
      </p:sp>
      <p:sp>
        <p:nvSpPr>
          <p:cNvPr id="139273" name="Text Box 9"/>
          <p:cNvSpPr txBox="1">
            <a:spLocks noChangeArrowheads="1"/>
          </p:cNvSpPr>
          <p:nvPr/>
        </p:nvSpPr>
        <p:spPr bwMode="auto">
          <a:xfrm>
            <a:off x="152400" y="335280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</a:rPr>
              <a:t>Model 1</a:t>
            </a:r>
          </a:p>
        </p:txBody>
      </p:sp>
      <p:sp>
        <p:nvSpPr>
          <p:cNvPr id="139274" name="Text Box 10"/>
          <p:cNvSpPr txBox="1">
            <a:spLocks noChangeArrowheads="1"/>
          </p:cNvSpPr>
          <p:nvPr/>
        </p:nvSpPr>
        <p:spPr bwMode="auto">
          <a:xfrm>
            <a:off x="838200" y="50292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CC00"/>
                </a:solidFill>
              </a:rPr>
              <a:t>Model 2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713038" y="5257800"/>
            <a:ext cx="1020762" cy="990600"/>
            <a:chOff x="1971" y="2723"/>
            <a:chExt cx="643" cy="624"/>
          </a:xfrm>
        </p:grpSpPr>
        <p:sp>
          <p:nvSpPr>
            <p:cNvPr id="139275" name="Text Box 11"/>
            <p:cNvSpPr txBox="1">
              <a:spLocks noChangeArrowheads="1"/>
            </p:cNvSpPr>
            <p:nvPr/>
          </p:nvSpPr>
          <p:spPr bwMode="auto">
            <a:xfrm rot="-3117177">
              <a:off x="1847" y="2862"/>
              <a:ext cx="4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apple</a:t>
              </a:r>
            </a:p>
          </p:txBody>
        </p:sp>
        <p:sp>
          <p:nvSpPr>
            <p:cNvPr id="139276" name="Text Box 12"/>
            <p:cNvSpPr txBox="1">
              <a:spLocks noChangeArrowheads="1"/>
            </p:cNvSpPr>
            <p:nvPr/>
          </p:nvSpPr>
          <p:spPr bwMode="auto">
            <a:xfrm rot="-3117177">
              <a:off x="1971" y="2919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banana</a:t>
              </a:r>
            </a:p>
          </p:txBody>
        </p:sp>
        <p:sp>
          <p:nvSpPr>
            <p:cNvPr id="139277" name="Text Box 13"/>
            <p:cNvSpPr txBox="1">
              <a:spLocks noChangeArrowheads="1"/>
            </p:cNvSpPr>
            <p:nvPr/>
          </p:nvSpPr>
          <p:spPr bwMode="auto">
            <a:xfrm rot="-3117177">
              <a:off x="2211" y="2900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orange</a:t>
              </a:r>
            </a:p>
          </p:txBody>
        </p:sp>
      </p:grpSp>
      <p:sp>
        <p:nvSpPr>
          <p:cNvPr id="139281" name="Rectangle 17"/>
          <p:cNvSpPr>
            <a:spLocks noChangeArrowheads="1"/>
          </p:cNvSpPr>
          <p:nvPr/>
        </p:nvSpPr>
        <p:spPr bwMode="auto">
          <a:xfrm>
            <a:off x="2895600" y="3200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282" name="Rectangle 18"/>
          <p:cNvSpPr>
            <a:spLocks noChangeArrowheads="1"/>
          </p:cNvSpPr>
          <p:nvPr/>
        </p:nvSpPr>
        <p:spPr bwMode="auto">
          <a:xfrm>
            <a:off x="2895600" y="4572000"/>
            <a:ext cx="228600" cy="685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667000" y="3429000"/>
            <a:ext cx="1020763" cy="990600"/>
            <a:chOff x="1971" y="2723"/>
            <a:chExt cx="643" cy="624"/>
          </a:xfrm>
        </p:grpSpPr>
        <p:sp>
          <p:nvSpPr>
            <p:cNvPr id="139285" name="Text Box 21"/>
            <p:cNvSpPr txBox="1">
              <a:spLocks noChangeArrowheads="1"/>
            </p:cNvSpPr>
            <p:nvPr/>
          </p:nvSpPr>
          <p:spPr bwMode="auto">
            <a:xfrm rot="-3117177">
              <a:off x="1847" y="2862"/>
              <a:ext cx="4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apple</a:t>
              </a:r>
            </a:p>
          </p:txBody>
        </p:sp>
        <p:sp>
          <p:nvSpPr>
            <p:cNvPr id="139286" name="Text Box 22"/>
            <p:cNvSpPr txBox="1">
              <a:spLocks noChangeArrowheads="1"/>
            </p:cNvSpPr>
            <p:nvPr/>
          </p:nvSpPr>
          <p:spPr bwMode="auto">
            <a:xfrm rot="-3117177">
              <a:off x="1971" y="2919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banana</a:t>
              </a:r>
            </a:p>
          </p:txBody>
        </p:sp>
        <p:sp>
          <p:nvSpPr>
            <p:cNvPr id="139287" name="Text Box 23"/>
            <p:cNvSpPr txBox="1">
              <a:spLocks noChangeArrowheads="1"/>
            </p:cNvSpPr>
            <p:nvPr/>
          </p:nvSpPr>
          <p:spPr bwMode="auto">
            <a:xfrm rot="-3117177">
              <a:off x="2211" y="2900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orange</a:t>
              </a:r>
            </a:p>
          </p:txBody>
        </p:sp>
      </p:grpSp>
      <p:sp>
        <p:nvSpPr>
          <p:cNvPr id="139288" name="Rectangle 24"/>
          <p:cNvSpPr>
            <a:spLocks noChangeArrowheads="1"/>
          </p:cNvSpPr>
          <p:nvPr/>
        </p:nvSpPr>
        <p:spPr bwMode="auto">
          <a:xfrm>
            <a:off x="3276600" y="2971800"/>
            <a:ext cx="2286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289" name="Rectangle 25"/>
          <p:cNvSpPr>
            <a:spLocks noChangeArrowheads="1"/>
          </p:cNvSpPr>
          <p:nvPr/>
        </p:nvSpPr>
        <p:spPr bwMode="auto">
          <a:xfrm>
            <a:off x="3276600" y="4800600"/>
            <a:ext cx="2286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290" name="Rectangle 26"/>
          <p:cNvSpPr>
            <a:spLocks noChangeArrowheads="1"/>
          </p:cNvSpPr>
          <p:nvPr/>
        </p:nvSpPr>
        <p:spPr bwMode="auto">
          <a:xfrm>
            <a:off x="3657600" y="2590800"/>
            <a:ext cx="228600" cy="838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291" name="Rectangle 27"/>
          <p:cNvSpPr>
            <a:spLocks noChangeArrowheads="1"/>
          </p:cNvSpPr>
          <p:nvPr/>
        </p:nvSpPr>
        <p:spPr bwMode="auto">
          <a:xfrm>
            <a:off x="3657600" y="4953000"/>
            <a:ext cx="228600" cy="304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4114800" y="2676525"/>
            <a:ext cx="4724400" cy="3495676"/>
            <a:chOff x="2592" y="1728"/>
            <a:chExt cx="2976" cy="2202"/>
          </a:xfrm>
        </p:grpSpPr>
        <p:sp>
          <p:nvSpPr>
            <p:cNvPr id="139268" name="Text Box 4"/>
            <p:cNvSpPr txBox="1">
              <a:spLocks noChangeArrowheads="1"/>
            </p:cNvSpPr>
            <p:nvPr/>
          </p:nvSpPr>
          <p:spPr bwMode="auto">
            <a:xfrm>
              <a:off x="3696" y="1728"/>
              <a:ext cx="12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dirty="0">
                  <a:solidFill>
                    <a:srgbClr val="660066"/>
                  </a:solidFill>
                </a:rPr>
                <a:t>Monday</a:t>
              </a:r>
            </a:p>
          </p:txBody>
        </p:sp>
        <p:sp>
          <p:nvSpPr>
            <p:cNvPr id="139269" name="Text Box 5"/>
            <p:cNvSpPr txBox="1">
              <a:spLocks noChangeArrowheads="1"/>
            </p:cNvSpPr>
            <p:nvPr/>
          </p:nvSpPr>
          <p:spPr bwMode="auto">
            <a:xfrm>
              <a:off x="3984" y="2006"/>
              <a:ext cx="7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(3  2  0)</a:t>
              </a:r>
            </a:p>
          </p:txBody>
        </p: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3965" y="2160"/>
              <a:ext cx="643" cy="624"/>
              <a:chOff x="1971" y="2723"/>
              <a:chExt cx="643" cy="624"/>
            </a:xfrm>
          </p:grpSpPr>
          <p:sp>
            <p:nvSpPr>
              <p:cNvPr id="139293" name="Text Box 29"/>
              <p:cNvSpPr txBox="1">
                <a:spLocks noChangeArrowheads="1"/>
              </p:cNvSpPr>
              <p:nvPr/>
            </p:nvSpPr>
            <p:spPr bwMode="auto">
              <a:xfrm rot="-3117177">
                <a:off x="1847" y="2862"/>
                <a:ext cx="4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apple</a:t>
                </a:r>
              </a:p>
            </p:txBody>
          </p:sp>
          <p:sp>
            <p:nvSpPr>
              <p:cNvPr id="139294" name="Text Box 30"/>
              <p:cNvSpPr txBox="1">
                <a:spLocks noChangeArrowheads="1"/>
              </p:cNvSpPr>
              <p:nvPr/>
            </p:nvSpPr>
            <p:spPr bwMode="auto">
              <a:xfrm rot="-3117177">
                <a:off x="1971" y="2919"/>
                <a:ext cx="62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banana</a:t>
                </a:r>
              </a:p>
            </p:txBody>
          </p:sp>
          <p:sp>
            <p:nvSpPr>
              <p:cNvPr id="139295" name="Text Box 31"/>
              <p:cNvSpPr txBox="1">
                <a:spLocks noChangeArrowheads="1"/>
              </p:cNvSpPr>
              <p:nvPr/>
            </p:nvSpPr>
            <p:spPr bwMode="auto">
              <a:xfrm rot="-3117177">
                <a:off x="2211" y="2900"/>
                <a:ext cx="5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orange</a:t>
                </a:r>
              </a:p>
            </p:txBody>
          </p:sp>
        </p:grpSp>
        <p:sp>
          <p:nvSpPr>
            <p:cNvPr id="139296" name="Text Box 32"/>
            <p:cNvSpPr txBox="1">
              <a:spLocks noChangeArrowheads="1"/>
            </p:cNvSpPr>
            <p:nvPr/>
          </p:nvSpPr>
          <p:spPr bwMode="auto">
            <a:xfrm>
              <a:off x="2592" y="2922"/>
              <a:ext cx="2976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FF0000"/>
                  </a:solidFill>
                </a:rPr>
                <a:t>Which model is better?</a:t>
              </a:r>
            </a:p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FF0000"/>
                  </a:solidFill>
                </a:rPr>
                <a:t>How would you quantify how much better?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evaluation: perplexity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8153400" cy="990600"/>
          </a:xfrm>
        </p:spPr>
        <p:txBody>
          <a:bodyPr/>
          <a:lstStyle/>
          <a:p>
            <a:pPr marL="0" indent="0">
              <a:buNone/>
            </a:pPr>
            <a:r>
              <a:rPr lang="en-US" sz="2500" dirty="0"/>
              <a:t>Perplexity is the average of the negative log of the model probabilities (likelihood) on test data</a:t>
            </a:r>
          </a:p>
        </p:txBody>
      </p:sp>
      <p:sp>
        <p:nvSpPr>
          <p:cNvPr id="139273" name="Text Box 9"/>
          <p:cNvSpPr txBox="1">
            <a:spLocks noChangeArrowheads="1"/>
          </p:cNvSpPr>
          <p:nvPr/>
        </p:nvSpPr>
        <p:spPr bwMode="auto">
          <a:xfrm>
            <a:off x="-152400" y="388620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</a:rPr>
              <a:t>Model 1</a:t>
            </a:r>
          </a:p>
        </p:txBody>
      </p:sp>
      <p:sp>
        <p:nvSpPr>
          <p:cNvPr id="139274" name="Text Box 10"/>
          <p:cNvSpPr txBox="1">
            <a:spLocks noChangeArrowheads="1"/>
          </p:cNvSpPr>
          <p:nvPr/>
        </p:nvSpPr>
        <p:spPr bwMode="auto">
          <a:xfrm>
            <a:off x="533400" y="55626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CC00"/>
                </a:solidFill>
              </a:rPr>
              <a:t>Model 2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713038" y="5791200"/>
            <a:ext cx="1020762" cy="990600"/>
            <a:chOff x="1971" y="2723"/>
            <a:chExt cx="643" cy="624"/>
          </a:xfrm>
        </p:grpSpPr>
        <p:sp>
          <p:nvSpPr>
            <p:cNvPr id="139275" name="Text Box 11"/>
            <p:cNvSpPr txBox="1">
              <a:spLocks noChangeArrowheads="1"/>
            </p:cNvSpPr>
            <p:nvPr/>
          </p:nvSpPr>
          <p:spPr bwMode="auto">
            <a:xfrm rot="-3117177">
              <a:off x="1847" y="2862"/>
              <a:ext cx="4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apple</a:t>
              </a:r>
            </a:p>
          </p:txBody>
        </p:sp>
        <p:sp>
          <p:nvSpPr>
            <p:cNvPr id="139276" name="Text Box 12"/>
            <p:cNvSpPr txBox="1">
              <a:spLocks noChangeArrowheads="1"/>
            </p:cNvSpPr>
            <p:nvPr/>
          </p:nvSpPr>
          <p:spPr bwMode="auto">
            <a:xfrm rot="-3117177">
              <a:off x="1971" y="2919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banana</a:t>
              </a:r>
            </a:p>
          </p:txBody>
        </p:sp>
        <p:sp>
          <p:nvSpPr>
            <p:cNvPr id="139277" name="Text Box 13"/>
            <p:cNvSpPr txBox="1">
              <a:spLocks noChangeArrowheads="1"/>
            </p:cNvSpPr>
            <p:nvPr/>
          </p:nvSpPr>
          <p:spPr bwMode="auto">
            <a:xfrm rot="-3117177">
              <a:off x="2211" y="2900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orange</a:t>
              </a:r>
            </a:p>
          </p:txBody>
        </p:sp>
      </p:grpSp>
      <p:sp>
        <p:nvSpPr>
          <p:cNvPr id="139281" name="Rectangle 17"/>
          <p:cNvSpPr>
            <a:spLocks noChangeArrowheads="1"/>
          </p:cNvSpPr>
          <p:nvPr/>
        </p:nvSpPr>
        <p:spPr bwMode="auto">
          <a:xfrm>
            <a:off x="2895600" y="37338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282" name="Rectangle 18"/>
          <p:cNvSpPr>
            <a:spLocks noChangeArrowheads="1"/>
          </p:cNvSpPr>
          <p:nvPr/>
        </p:nvSpPr>
        <p:spPr bwMode="auto">
          <a:xfrm>
            <a:off x="2895600" y="5105400"/>
            <a:ext cx="228600" cy="685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667000" y="3962400"/>
            <a:ext cx="1020763" cy="990600"/>
            <a:chOff x="1971" y="2723"/>
            <a:chExt cx="643" cy="624"/>
          </a:xfrm>
        </p:grpSpPr>
        <p:sp>
          <p:nvSpPr>
            <p:cNvPr id="139285" name="Text Box 21"/>
            <p:cNvSpPr txBox="1">
              <a:spLocks noChangeArrowheads="1"/>
            </p:cNvSpPr>
            <p:nvPr/>
          </p:nvSpPr>
          <p:spPr bwMode="auto">
            <a:xfrm rot="-3117177">
              <a:off x="1847" y="2862"/>
              <a:ext cx="4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apple</a:t>
              </a:r>
            </a:p>
          </p:txBody>
        </p:sp>
        <p:sp>
          <p:nvSpPr>
            <p:cNvPr id="139286" name="Text Box 22"/>
            <p:cNvSpPr txBox="1">
              <a:spLocks noChangeArrowheads="1"/>
            </p:cNvSpPr>
            <p:nvPr/>
          </p:nvSpPr>
          <p:spPr bwMode="auto">
            <a:xfrm rot="-3117177">
              <a:off x="1971" y="2919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banana</a:t>
              </a:r>
            </a:p>
          </p:txBody>
        </p:sp>
        <p:sp>
          <p:nvSpPr>
            <p:cNvPr id="139287" name="Text Box 23"/>
            <p:cNvSpPr txBox="1">
              <a:spLocks noChangeArrowheads="1"/>
            </p:cNvSpPr>
            <p:nvPr/>
          </p:nvSpPr>
          <p:spPr bwMode="auto">
            <a:xfrm rot="-3117177">
              <a:off x="2211" y="2900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orange</a:t>
              </a:r>
            </a:p>
          </p:txBody>
        </p:sp>
      </p:grpSp>
      <p:sp>
        <p:nvSpPr>
          <p:cNvPr id="139288" name="Rectangle 24"/>
          <p:cNvSpPr>
            <a:spLocks noChangeArrowheads="1"/>
          </p:cNvSpPr>
          <p:nvPr/>
        </p:nvSpPr>
        <p:spPr bwMode="auto">
          <a:xfrm>
            <a:off x="3276600" y="3505200"/>
            <a:ext cx="2286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289" name="Rectangle 25"/>
          <p:cNvSpPr>
            <a:spLocks noChangeArrowheads="1"/>
          </p:cNvSpPr>
          <p:nvPr/>
        </p:nvSpPr>
        <p:spPr bwMode="auto">
          <a:xfrm>
            <a:off x="3276600" y="5334000"/>
            <a:ext cx="2286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290" name="Rectangle 26"/>
          <p:cNvSpPr>
            <a:spLocks noChangeArrowheads="1"/>
          </p:cNvSpPr>
          <p:nvPr/>
        </p:nvSpPr>
        <p:spPr bwMode="auto">
          <a:xfrm>
            <a:off x="3657600" y="3124200"/>
            <a:ext cx="228600" cy="838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291" name="Rectangle 27"/>
          <p:cNvSpPr>
            <a:spLocks noChangeArrowheads="1"/>
          </p:cNvSpPr>
          <p:nvPr/>
        </p:nvSpPr>
        <p:spPr bwMode="auto">
          <a:xfrm>
            <a:off x="3657600" y="5486400"/>
            <a:ext cx="228600" cy="304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5867400" y="3209924"/>
            <a:ext cx="2057400" cy="1676400"/>
            <a:chOff x="3696" y="1728"/>
            <a:chExt cx="1296" cy="1056"/>
          </a:xfrm>
        </p:grpSpPr>
        <p:sp>
          <p:nvSpPr>
            <p:cNvPr id="139268" name="Text Box 4"/>
            <p:cNvSpPr txBox="1">
              <a:spLocks noChangeArrowheads="1"/>
            </p:cNvSpPr>
            <p:nvPr/>
          </p:nvSpPr>
          <p:spPr bwMode="auto">
            <a:xfrm>
              <a:off x="3696" y="1728"/>
              <a:ext cx="12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test example</a:t>
              </a:r>
            </a:p>
          </p:txBody>
        </p:sp>
        <p:sp>
          <p:nvSpPr>
            <p:cNvPr id="139269" name="Text Box 5"/>
            <p:cNvSpPr txBox="1">
              <a:spLocks noChangeArrowheads="1"/>
            </p:cNvSpPr>
            <p:nvPr/>
          </p:nvSpPr>
          <p:spPr bwMode="auto">
            <a:xfrm>
              <a:off x="3984" y="2006"/>
              <a:ext cx="7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(3  2  0)</a:t>
              </a:r>
            </a:p>
          </p:txBody>
        </p: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3965" y="2160"/>
              <a:ext cx="643" cy="624"/>
              <a:chOff x="1971" y="2723"/>
              <a:chExt cx="643" cy="624"/>
            </a:xfrm>
          </p:grpSpPr>
          <p:sp>
            <p:nvSpPr>
              <p:cNvPr id="139293" name="Text Box 29"/>
              <p:cNvSpPr txBox="1">
                <a:spLocks noChangeArrowheads="1"/>
              </p:cNvSpPr>
              <p:nvPr/>
            </p:nvSpPr>
            <p:spPr bwMode="auto">
              <a:xfrm rot="-3117177">
                <a:off x="1847" y="2862"/>
                <a:ext cx="4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apple</a:t>
                </a:r>
              </a:p>
            </p:txBody>
          </p:sp>
          <p:sp>
            <p:nvSpPr>
              <p:cNvPr id="139294" name="Text Box 30"/>
              <p:cNvSpPr txBox="1">
                <a:spLocks noChangeArrowheads="1"/>
              </p:cNvSpPr>
              <p:nvPr/>
            </p:nvSpPr>
            <p:spPr bwMode="auto">
              <a:xfrm rot="-3117177">
                <a:off x="1971" y="2919"/>
                <a:ext cx="62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banana</a:t>
                </a:r>
              </a:p>
            </p:txBody>
          </p:sp>
          <p:sp>
            <p:nvSpPr>
              <p:cNvPr id="139295" name="Text Box 31"/>
              <p:cNvSpPr txBox="1">
                <a:spLocks noChangeArrowheads="1"/>
              </p:cNvSpPr>
              <p:nvPr/>
            </p:nvSpPr>
            <p:spPr bwMode="auto">
              <a:xfrm rot="-3117177">
                <a:off x="2211" y="2900"/>
                <a:ext cx="5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orange</a:t>
                </a:r>
              </a:p>
            </p:txBody>
          </p:sp>
        </p:grpSp>
      </p:grpSp>
      <p:sp>
        <p:nvSpPr>
          <p:cNvPr id="29" name="Rectangle 28"/>
          <p:cNvSpPr/>
          <p:nvPr/>
        </p:nvSpPr>
        <p:spPr bwMode="auto">
          <a:xfrm>
            <a:off x="609600" y="5029200"/>
            <a:ext cx="3733800" cy="1676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95800" y="4983540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FF6600"/>
                </a:solidFill>
              </a:rPr>
              <a:t>Use the same idea to measure the performance of the different models for modeling one set of documents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Perplexity results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7924800" cy="4191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20 newsgroups data set</a:t>
            </a:r>
          </a:p>
          <a:p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Multinomial		</a:t>
            </a:r>
            <a:r>
              <a:rPr lang="en-US" b="1" dirty="0">
                <a:solidFill>
                  <a:srgbClr val="0000FF"/>
                </a:solidFill>
              </a:rPr>
              <a:t>92.1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DCM				</a:t>
            </a:r>
            <a:r>
              <a:rPr lang="en-US" b="1" dirty="0">
                <a:solidFill>
                  <a:srgbClr val="0000FF"/>
                </a:solidFill>
              </a:rPr>
              <a:t>58.7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500" b="1" i="1" dirty="0">
                <a:solidFill>
                  <a:srgbClr val="008000"/>
                </a:solidFill>
              </a:rPr>
              <a:t>Lower is better</a:t>
            </a:r>
          </a:p>
          <a:p>
            <a:pPr lvl="1"/>
            <a:r>
              <a:rPr lang="en-US" sz="2100" dirty="0"/>
              <a:t>ideally the model would have a perplexity of 0!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sz="2500" dirty="0"/>
              <a:t>Significant increase in modeling performance!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 results</a:t>
            </a:r>
          </a:p>
        </p:txBody>
      </p:sp>
      <p:graphicFrame>
        <p:nvGraphicFramePr>
          <p:cNvPr id="53369" name="Group 121"/>
          <p:cNvGraphicFramePr>
            <a:graphicFrameLocks noGrp="1"/>
          </p:cNvGraphicFramePr>
          <p:nvPr>
            <p:ph idx="1"/>
          </p:nvPr>
        </p:nvGraphicFramePr>
        <p:xfrm>
          <a:off x="1447800" y="2284413"/>
          <a:ext cx="6172200" cy="3430588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20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Industry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 Newsgroups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8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Multinomial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0.853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0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DCM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Verdana" pitchFamily="34" charset="0"/>
                        </a:rPr>
                        <a:t>0.806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Verdana" pitchFamily="34" charset="0"/>
                        </a:rPr>
                        <a:t>0.890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80871" y="1600200"/>
            <a:ext cx="7424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3333CC"/>
                </a:solidFill>
              </a:rPr>
              <a:t>Accuracy = number correct/ number of documents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39890" y="5874603"/>
            <a:ext cx="51991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(results are on par with state of 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the art discriminative approaches!)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2" y="301625"/>
            <a:ext cx="7621588" cy="1143000"/>
          </a:xfrm>
        </p:spPr>
        <p:txBody>
          <a:bodyPr/>
          <a:lstStyle/>
          <a:p>
            <a:r>
              <a:rPr lang="en-US" sz="3200" i="1" dirty="0"/>
              <a:t>Document modeling</a:t>
            </a:r>
            <a:r>
              <a:rPr lang="en-US" sz="3200" dirty="0"/>
              <a:t>:</a:t>
            </a:r>
            <a:br>
              <a:rPr lang="en-US" sz="3200" dirty="0"/>
            </a:br>
            <a:r>
              <a:rPr lang="en-US" sz="3200" dirty="0"/>
              <a:t>  </a:t>
            </a:r>
            <a:r>
              <a:rPr lang="en-US" sz="2800" dirty="0"/>
              <a:t>learn a probabilistic model of documents</a:t>
            </a:r>
            <a:endParaRPr lang="en-US" sz="3200" dirty="0"/>
          </a:p>
        </p:txBody>
      </p:sp>
      <p:grpSp>
        <p:nvGrpSpPr>
          <p:cNvPr id="54" name="Group 5"/>
          <p:cNvGrpSpPr>
            <a:grpSpLocks/>
          </p:cNvGrpSpPr>
          <p:nvPr/>
        </p:nvGrpSpPr>
        <p:grpSpPr bwMode="auto">
          <a:xfrm>
            <a:off x="5791200" y="4191000"/>
            <a:ext cx="533400" cy="762000"/>
            <a:chOff x="1680" y="3024"/>
            <a:chExt cx="336" cy="480"/>
          </a:xfrm>
          <a:solidFill>
            <a:srgbClr val="3366FF"/>
          </a:solidFill>
        </p:grpSpPr>
        <p:sp>
          <p:nvSpPr>
            <p:cNvPr id="55" name="Rectangle 6"/>
            <p:cNvSpPr>
              <a:spLocks noChangeArrowheads="1"/>
            </p:cNvSpPr>
            <p:nvPr/>
          </p:nvSpPr>
          <p:spPr bwMode="auto">
            <a:xfrm>
              <a:off x="1680" y="3024"/>
              <a:ext cx="336" cy="48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7"/>
            <p:cNvSpPr>
              <a:spLocks noChangeShapeType="1"/>
            </p:cNvSpPr>
            <p:nvPr/>
          </p:nvSpPr>
          <p:spPr bwMode="auto">
            <a:xfrm>
              <a:off x="1728" y="3120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" name="Line 8"/>
            <p:cNvSpPr>
              <a:spLocks noChangeShapeType="1"/>
            </p:cNvSpPr>
            <p:nvPr/>
          </p:nvSpPr>
          <p:spPr bwMode="auto">
            <a:xfrm>
              <a:off x="1728" y="3216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8" name="Line 9"/>
            <p:cNvSpPr>
              <a:spLocks noChangeShapeType="1"/>
            </p:cNvSpPr>
            <p:nvPr/>
          </p:nvSpPr>
          <p:spPr bwMode="auto">
            <a:xfrm>
              <a:off x="1728" y="3312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" name="Line 10"/>
            <p:cNvSpPr>
              <a:spLocks noChangeShapeType="1"/>
            </p:cNvSpPr>
            <p:nvPr/>
          </p:nvSpPr>
          <p:spPr bwMode="auto">
            <a:xfrm>
              <a:off x="1728" y="3264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" name="Line 11"/>
            <p:cNvSpPr>
              <a:spLocks noChangeShapeType="1"/>
            </p:cNvSpPr>
            <p:nvPr/>
          </p:nvSpPr>
          <p:spPr bwMode="auto">
            <a:xfrm>
              <a:off x="1728" y="3168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" name="Line 12"/>
            <p:cNvSpPr>
              <a:spLocks noChangeShapeType="1"/>
            </p:cNvSpPr>
            <p:nvPr/>
          </p:nvSpPr>
          <p:spPr bwMode="auto">
            <a:xfrm>
              <a:off x="1728" y="3360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" name="Line 13"/>
            <p:cNvSpPr>
              <a:spLocks noChangeShapeType="1"/>
            </p:cNvSpPr>
            <p:nvPr/>
          </p:nvSpPr>
          <p:spPr bwMode="auto">
            <a:xfrm>
              <a:off x="1728" y="3408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3" name="Group 14"/>
          <p:cNvGrpSpPr>
            <a:grpSpLocks/>
          </p:cNvGrpSpPr>
          <p:nvPr/>
        </p:nvGrpSpPr>
        <p:grpSpPr bwMode="auto">
          <a:xfrm>
            <a:off x="5562600" y="3276600"/>
            <a:ext cx="533400" cy="762000"/>
            <a:chOff x="1680" y="3024"/>
            <a:chExt cx="336" cy="480"/>
          </a:xfrm>
          <a:solidFill>
            <a:srgbClr val="3366FF"/>
          </a:solidFill>
        </p:grpSpPr>
        <p:sp>
          <p:nvSpPr>
            <p:cNvPr id="64" name="Rectangle 15"/>
            <p:cNvSpPr>
              <a:spLocks noChangeArrowheads="1"/>
            </p:cNvSpPr>
            <p:nvPr/>
          </p:nvSpPr>
          <p:spPr bwMode="auto">
            <a:xfrm>
              <a:off x="1680" y="3024"/>
              <a:ext cx="336" cy="48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16"/>
            <p:cNvSpPr>
              <a:spLocks noChangeShapeType="1"/>
            </p:cNvSpPr>
            <p:nvPr/>
          </p:nvSpPr>
          <p:spPr bwMode="auto">
            <a:xfrm>
              <a:off x="1728" y="3120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" name="Line 17"/>
            <p:cNvSpPr>
              <a:spLocks noChangeShapeType="1"/>
            </p:cNvSpPr>
            <p:nvPr/>
          </p:nvSpPr>
          <p:spPr bwMode="auto">
            <a:xfrm>
              <a:off x="1728" y="3216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7" name="Line 18"/>
            <p:cNvSpPr>
              <a:spLocks noChangeShapeType="1"/>
            </p:cNvSpPr>
            <p:nvPr/>
          </p:nvSpPr>
          <p:spPr bwMode="auto">
            <a:xfrm>
              <a:off x="1728" y="3312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" name="Line 19"/>
            <p:cNvSpPr>
              <a:spLocks noChangeShapeType="1"/>
            </p:cNvSpPr>
            <p:nvPr/>
          </p:nvSpPr>
          <p:spPr bwMode="auto">
            <a:xfrm>
              <a:off x="1728" y="3264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" name="Line 20"/>
            <p:cNvSpPr>
              <a:spLocks noChangeShapeType="1"/>
            </p:cNvSpPr>
            <p:nvPr/>
          </p:nvSpPr>
          <p:spPr bwMode="auto">
            <a:xfrm>
              <a:off x="1728" y="3168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0" name="Line 21"/>
            <p:cNvSpPr>
              <a:spLocks noChangeShapeType="1"/>
            </p:cNvSpPr>
            <p:nvPr/>
          </p:nvSpPr>
          <p:spPr bwMode="auto">
            <a:xfrm>
              <a:off x="1728" y="3360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" name="Line 22"/>
            <p:cNvSpPr>
              <a:spLocks noChangeShapeType="1"/>
            </p:cNvSpPr>
            <p:nvPr/>
          </p:nvSpPr>
          <p:spPr bwMode="auto">
            <a:xfrm>
              <a:off x="1728" y="3408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2" name="Group 23"/>
          <p:cNvGrpSpPr>
            <a:grpSpLocks/>
          </p:cNvGrpSpPr>
          <p:nvPr/>
        </p:nvGrpSpPr>
        <p:grpSpPr bwMode="auto">
          <a:xfrm>
            <a:off x="6477000" y="4191000"/>
            <a:ext cx="533400" cy="762000"/>
            <a:chOff x="1680" y="3024"/>
            <a:chExt cx="336" cy="480"/>
          </a:xfrm>
          <a:solidFill>
            <a:srgbClr val="3366FF"/>
          </a:solidFill>
        </p:grpSpPr>
        <p:sp>
          <p:nvSpPr>
            <p:cNvPr id="73" name="Rectangle 24"/>
            <p:cNvSpPr>
              <a:spLocks noChangeArrowheads="1"/>
            </p:cNvSpPr>
            <p:nvPr/>
          </p:nvSpPr>
          <p:spPr bwMode="auto">
            <a:xfrm>
              <a:off x="1680" y="3024"/>
              <a:ext cx="336" cy="48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25"/>
            <p:cNvSpPr>
              <a:spLocks noChangeShapeType="1"/>
            </p:cNvSpPr>
            <p:nvPr/>
          </p:nvSpPr>
          <p:spPr bwMode="auto">
            <a:xfrm>
              <a:off x="1728" y="3120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5" name="Line 26"/>
            <p:cNvSpPr>
              <a:spLocks noChangeShapeType="1"/>
            </p:cNvSpPr>
            <p:nvPr/>
          </p:nvSpPr>
          <p:spPr bwMode="auto">
            <a:xfrm>
              <a:off x="1728" y="3216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6" name="Line 27"/>
            <p:cNvSpPr>
              <a:spLocks noChangeShapeType="1"/>
            </p:cNvSpPr>
            <p:nvPr/>
          </p:nvSpPr>
          <p:spPr bwMode="auto">
            <a:xfrm>
              <a:off x="1728" y="3312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7" name="Line 28"/>
            <p:cNvSpPr>
              <a:spLocks noChangeShapeType="1"/>
            </p:cNvSpPr>
            <p:nvPr/>
          </p:nvSpPr>
          <p:spPr bwMode="auto">
            <a:xfrm>
              <a:off x="1728" y="3264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8" name="Line 29"/>
            <p:cNvSpPr>
              <a:spLocks noChangeShapeType="1"/>
            </p:cNvSpPr>
            <p:nvPr/>
          </p:nvSpPr>
          <p:spPr bwMode="auto">
            <a:xfrm>
              <a:off x="1728" y="3168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" name="Line 30"/>
            <p:cNvSpPr>
              <a:spLocks noChangeShapeType="1"/>
            </p:cNvSpPr>
            <p:nvPr/>
          </p:nvSpPr>
          <p:spPr bwMode="auto">
            <a:xfrm>
              <a:off x="1728" y="3360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0" name="Line 31"/>
            <p:cNvSpPr>
              <a:spLocks noChangeShapeType="1"/>
            </p:cNvSpPr>
            <p:nvPr/>
          </p:nvSpPr>
          <p:spPr bwMode="auto">
            <a:xfrm>
              <a:off x="1728" y="3408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1" name="Group 32"/>
          <p:cNvGrpSpPr>
            <a:grpSpLocks/>
          </p:cNvGrpSpPr>
          <p:nvPr/>
        </p:nvGrpSpPr>
        <p:grpSpPr bwMode="auto">
          <a:xfrm>
            <a:off x="6248400" y="3276600"/>
            <a:ext cx="533400" cy="762000"/>
            <a:chOff x="1680" y="3024"/>
            <a:chExt cx="336" cy="480"/>
          </a:xfrm>
          <a:solidFill>
            <a:srgbClr val="3366FF"/>
          </a:solidFill>
        </p:grpSpPr>
        <p:sp>
          <p:nvSpPr>
            <p:cNvPr id="82" name="Rectangle 33"/>
            <p:cNvSpPr>
              <a:spLocks noChangeArrowheads="1"/>
            </p:cNvSpPr>
            <p:nvPr/>
          </p:nvSpPr>
          <p:spPr bwMode="auto">
            <a:xfrm>
              <a:off x="1680" y="3024"/>
              <a:ext cx="336" cy="48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34"/>
            <p:cNvSpPr>
              <a:spLocks noChangeShapeType="1"/>
            </p:cNvSpPr>
            <p:nvPr/>
          </p:nvSpPr>
          <p:spPr bwMode="auto">
            <a:xfrm>
              <a:off x="1728" y="3120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4" name="Line 35"/>
            <p:cNvSpPr>
              <a:spLocks noChangeShapeType="1"/>
            </p:cNvSpPr>
            <p:nvPr/>
          </p:nvSpPr>
          <p:spPr bwMode="auto">
            <a:xfrm>
              <a:off x="1728" y="3216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5" name="Line 36"/>
            <p:cNvSpPr>
              <a:spLocks noChangeShapeType="1"/>
            </p:cNvSpPr>
            <p:nvPr/>
          </p:nvSpPr>
          <p:spPr bwMode="auto">
            <a:xfrm>
              <a:off x="1728" y="3312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6" name="Line 37"/>
            <p:cNvSpPr>
              <a:spLocks noChangeShapeType="1"/>
            </p:cNvSpPr>
            <p:nvPr/>
          </p:nvSpPr>
          <p:spPr bwMode="auto">
            <a:xfrm>
              <a:off x="1728" y="3264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7" name="Line 38"/>
            <p:cNvSpPr>
              <a:spLocks noChangeShapeType="1"/>
            </p:cNvSpPr>
            <p:nvPr/>
          </p:nvSpPr>
          <p:spPr bwMode="auto">
            <a:xfrm>
              <a:off x="1728" y="3168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8" name="Line 39"/>
            <p:cNvSpPr>
              <a:spLocks noChangeShapeType="1"/>
            </p:cNvSpPr>
            <p:nvPr/>
          </p:nvSpPr>
          <p:spPr bwMode="auto">
            <a:xfrm>
              <a:off x="1728" y="3360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9" name="Line 40"/>
            <p:cNvSpPr>
              <a:spLocks noChangeShapeType="1"/>
            </p:cNvSpPr>
            <p:nvPr/>
          </p:nvSpPr>
          <p:spPr bwMode="auto">
            <a:xfrm>
              <a:off x="1728" y="3408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91" name="Oval 90"/>
          <p:cNvSpPr/>
          <p:nvPr/>
        </p:nvSpPr>
        <p:spPr bwMode="auto">
          <a:xfrm>
            <a:off x="4648200" y="2667000"/>
            <a:ext cx="3124200" cy="2895600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92" name="Group 12"/>
          <p:cNvGrpSpPr>
            <a:grpSpLocks/>
          </p:cNvGrpSpPr>
          <p:nvPr/>
        </p:nvGrpSpPr>
        <p:grpSpPr bwMode="auto">
          <a:xfrm>
            <a:off x="1828800" y="3657600"/>
            <a:ext cx="533400" cy="762000"/>
            <a:chOff x="1680" y="3024"/>
            <a:chExt cx="336" cy="480"/>
          </a:xfrm>
        </p:grpSpPr>
        <p:sp>
          <p:nvSpPr>
            <p:cNvPr id="93" name="Rectangle 13"/>
            <p:cNvSpPr>
              <a:spLocks noChangeArrowheads="1"/>
            </p:cNvSpPr>
            <p:nvPr/>
          </p:nvSpPr>
          <p:spPr bwMode="auto">
            <a:xfrm>
              <a:off x="1680" y="3024"/>
              <a:ext cx="33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14"/>
            <p:cNvSpPr>
              <a:spLocks noChangeShapeType="1"/>
            </p:cNvSpPr>
            <p:nvPr/>
          </p:nvSpPr>
          <p:spPr bwMode="auto">
            <a:xfrm>
              <a:off x="1728" y="312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" name="Line 15"/>
            <p:cNvSpPr>
              <a:spLocks noChangeShapeType="1"/>
            </p:cNvSpPr>
            <p:nvPr/>
          </p:nvSpPr>
          <p:spPr bwMode="auto">
            <a:xfrm>
              <a:off x="1728" y="321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" name="Line 16"/>
            <p:cNvSpPr>
              <a:spLocks noChangeShapeType="1"/>
            </p:cNvSpPr>
            <p:nvPr/>
          </p:nvSpPr>
          <p:spPr bwMode="auto">
            <a:xfrm>
              <a:off x="1728" y="33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" name="Line 17"/>
            <p:cNvSpPr>
              <a:spLocks noChangeShapeType="1"/>
            </p:cNvSpPr>
            <p:nvPr/>
          </p:nvSpPr>
          <p:spPr bwMode="auto">
            <a:xfrm>
              <a:off x="1728" y="32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8" name="Line 18"/>
            <p:cNvSpPr>
              <a:spLocks noChangeShapeType="1"/>
            </p:cNvSpPr>
            <p:nvPr/>
          </p:nvSpPr>
          <p:spPr bwMode="auto">
            <a:xfrm>
              <a:off x="1728" y="316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9" name="Line 19"/>
            <p:cNvSpPr>
              <a:spLocks noChangeShapeType="1"/>
            </p:cNvSpPr>
            <p:nvPr/>
          </p:nvSpPr>
          <p:spPr bwMode="auto">
            <a:xfrm>
              <a:off x="1728" y="336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0" name="Line 20"/>
            <p:cNvSpPr>
              <a:spLocks noChangeShapeType="1"/>
            </p:cNvSpPr>
            <p:nvPr/>
          </p:nvSpPr>
          <p:spPr bwMode="auto">
            <a:xfrm>
              <a:off x="1728" y="340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01" name="Left Arrow 100"/>
          <p:cNvSpPr/>
          <p:nvPr/>
        </p:nvSpPr>
        <p:spPr bwMode="auto">
          <a:xfrm rot="10800000">
            <a:off x="3048001" y="3581400"/>
            <a:ext cx="1066800" cy="8382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352800" y="2743200"/>
            <a:ext cx="4984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85800" y="5955806"/>
            <a:ext cx="7239000" cy="444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500" dirty="0">
                <a:solidFill>
                  <a:srgbClr val="0000FF"/>
                </a:solidFill>
              </a:rPr>
              <a:t>Model should capture text characteristics</a:t>
            </a:r>
            <a:endParaRPr lang="en-US" sz="2100" dirty="0">
              <a:solidFill>
                <a:srgbClr val="0000FF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990600" y="1751314"/>
            <a:ext cx="7010400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latin typeface="Verdana"/>
                <a:cs typeface="Verdana"/>
              </a:rPr>
              <a:t>Predict the likelihood that an unseen document belongs to a set of documents</a:t>
            </a:r>
            <a:endParaRPr lang="en-US" sz="2400" b="1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in text modeling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1219200" y="1828800"/>
            <a:ext cx="77724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Modeling textual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phenomena like </a:t>
            </a:r>
            <a:r>
              <a:rPr kumimoji="0" lang="en-US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burstiness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text is important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Better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grounded models like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DCM </a:t>
            </a:r>
            <a:r>
              <a:rPr kumimoji="0" lang="en-US" b="1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ALSO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perform better in applications (e.g. classification)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85800" y="3491805"/>
            <a:ext cx="7113868" cy="3298925"/>
            <a:chOff x="685800" y="3491805"/>
            <a:chExt cx="7113868" cy="3298925"/>
          </a:xfrm>
        </p:grpSpPr>
        <p:sp>
          <p:nvSpPr>
            <p:cNvPr id="4" name="TextBox 3"/>
            <p:cNvSpPr txBox="1"/>
            <p:nvPr/>
          </p:nvSpPr>
          <p:spPr>
            <a:xfrm>
              <a:off x="1198702" y="3491805"/>
              <a:ext cx="22302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</a:rPr>
                <a:t>Better models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068999" y="3491805"/>
              <a:ext cx="34158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</a:rPr>
                <a:t>Applications of models</a:t>
              </a: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>
              <a:off x="1066800" y="4029670"/>
              <a:ext cx="25146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4191000" y="4029670"/>
              <a:ext cx="32766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4354215" y="4114800"/>
              <a:ext cx="29595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multi-class data modeling</a:t>
              </a:r>
            </a:p>
            <a:p>
              <a:pPr algn="ctr"/>
              <a:r>
                <a:rPr lang="en-US" dirty="0"/>
                <a:t>(e.g. clustering)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64731" y="4888468"/>
              <a:ext cx="17408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text similarity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5800" y="4648200"/>
              <a:ext cx="33752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relax bag of words constraint</a:t>
              </a:r>
              <a:br>
                <a:rPr lang="en-US" dirty="0"/>
              </a:br>
              <a:r>
                <a:rPr lang="en-US" dirty="0"/>
                <a:t>(model co-occurrence)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43000" y="4182070"/>
              <a:ext cx="24032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text substitutability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19400" y="5410200"/>
              <a:ext cx="22729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hierarchical models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66605" y="5867400"/>
              <a:ext cx="36330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language generation applications</a:t>
              </a:r>
            </a:p>
            <a:p>
              <a:pPr algn="ctr"/>
              <a:r>
                <a:rPr lang="en-US" dirty="0"/>
                <a:t>(speech recognition, </a:t>
              </a:r>
            </a:p>
            <a:p>
              <a:pPr algn="ctr"/>
              <a:r>
                <a:rPr lang="en-US" dirty="0"/>
                <a:t>translation, summarization)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4315" y="5943600"/>
              <a:ext cx="27970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handling short phrases </a:t>
              </a:r>
              <a:br>
                <a:rPr lang="en-US" dirty="0"/>
              </a:br>
              <a:r>
                <a:rPr lang="en-US" dirty="0"/>
                <a:t>(tweets, search queries)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Training a document model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24000" y="3581400"/>
            <a:ext cx="533400" cy="762000"/>
            <a:chOff x="1680" y="3024"/>
            <a:chExt cx="336" cy="480"/>
          </a:xfrm>
          <a:solidFill>
            <a:srgbClr val="3366FF"/>
          </a:solidFill>
        </p:grpSpPr>
        <p:sp>
          <p:nvSpPr>
            <p:cNvPr id="16390" name="Rectangle 6"/>
            <p:cNvSpPr>
              <a:spLocks noChangeArrowheads="1"/>
            </p:cNvSpPr>
            <p:nvPr/>
          </p:nvSpPr>
          <p:spPr bwMode="auto">
            <a:xfrm>
              <a:off x="1680" y="3024"/>
              <a:ext cx="336" cy="48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1" name="Line 7"/>
            <p:cNvSpPr>
              <a:spLocks noChangeShapeType="1"/>
            </p:cNvSpPr>
            <p:nvPr/>
          </p:nvSpPr>
          <p:spPr bwMode="auto">
            <a:xfrm>
              <a:off x="1728" y="3120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392" name="Line 8"/>
            <p:cNvSpPr>
              <a:spLocks noChangeShapeType="1"/>
            </p:cNvSpPr>
            <p:nvPr/>
          </p:nvSpPr>
          <p:spPr bwMode="auto">
            <a:xfrm>
              <a:off x="1728" y="3216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393" name="Line 9"/>
            <p:cNvSpPr>
              <a:spLocks noChangeShapeType="1"/>
            </p:cNvSpPr>
            <p:nvPr/>
          </p:nvSpPr>
          <p:spPr bwMode="auto">
            <a:xfrm>
              <a:off x="1728" y="3312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394" name="Line 10"/>
            <p:cNvSpPr>
              <a:spLocks noChangeShapeType="1"/>
            </p:cNvSpPr>
            <p:nvPr/>
          </p:nvSpPr>
          <p:spPr bwMode="auto">
            <a:xfrm>
              <a:off x="1728" y="3264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395" name="Line 11"/>
            <p:cNvSpPr>
              <a:spLocks noChangeShapeType="1"/>
            </p:cNvSpPr>
            <p:nvPr/>
          </p:nvSpPr>
          <p:spPr bwMode="auto">
            <a:xfrm>
              <a:off x="1728" y="3168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396" name="Line 12"/>
            <p:cNvSpPr>
              <a:spLocks noChangeShapeType="1"/>
            </p:cNvSpPr>
            <p:nvPr/>
          </p:nvSpPr>
          <p:spPr bwMode="auto">
            <a:xfrm>
              <a:off x="1728" y="3360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397" name="Line 13"/>
            <p:cNvSpPr>
              <a:spLocks noChangeShapeType="1"/>
            </p:cNvSpPr>
            <p:nvPr/>
          </p:nvSpPr>
          <p:spPr bwMode="auto">
            <a:xfrm>
              <a:off x="1728" y="3408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295400" y="2667000"/>
            <a:ext cx="533400" cy="762000"/>
            <a:chOff x="1680" y="3024"/>
            <a:chExt cx="336" cy="480"/>
          </a:xfrm>
          <a:solidFill>
            <a:srgbClr val="3366FF"/>
          </a:solidFill>
        </p:grpSpPr>
        <p:sp>
          <p:nvSpPr>
            <p:cNvPr id="16399" name="Rectangle 15"/>
            <p:cNvSpPr>
              <a:spLocks noChangeArrowheads="1"/>
            </p:cNvSpPr>
            <p:nvPr/>
          </p:nvSpPr>
          <p:spPr bwMode="auto">
            <a:xfrm>
              <a:off x="1680" y="3024"/>
              <a:ext cx="336" cy="48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0" name="Line 16"/>
            <p:cNvSpPr>
              <a:spLocks noChangeShapeType="1"/>
            </p:cNvSpPr>
            <p:nvPr/>
          </p:nvSpPr>
          <p:spPr bwMode="auto">
            <a:xfrm>
              <a:off x="1728" y="3120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01" name="Line 17"/>
            <p:cNvSpPr>
              <a:spLocks noChangeShapeType="1"/>
            </p:cNvSpPr>
            <p:nvPr/>
          </p:nvSpPr>
          <p:spPr bwMode="auto">
            <a:xfrm>
              <a:off x="1728" y="3216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02" name="Line 18"/>
            <p:cNvSpPr>
              <a:spLocks noChangeShapeType="1"/>
            </p:cNvSpPr>
            <p:nvPr/>
          </p:nvSpPr>
          <p:spPr bwMode="auto">
            <a:xfrm>
              <a:off x="1728" y="3312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03" name="Line 19"/>
            <p:cNvSpPr>
              <a:spLocks noChangeShapeType="1"/>
            </p:cNvSpPr>
            <p:nvPr/>
          </p:nvSpPr>
          <p:spPr bwMode="auto">
            <a:xfrm>
              <a:off x="1728" y="3264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04" name="Line 20"/>
            <p:cNvSpPr>
              <a:spLocks noChangeShapeType="1"/>
            </p:cNvSpPr>
            <p:nvPr/>
          </p:nvSpPr>
          <p:spPr bwMode="auto">
            <a:xfrm>
              <a:off x="1728" y="3168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05" name="Line 21"/>
            <p:cNvSpPr>
              <a:spLocks noChangeShapeType="1"/>
            </p:cNvSpPr>
            <p:nvPr/>
          </p:nvSpPr>
          <p:spPr bwMode="auto">
            <a:xfrm>
              <a:off x="1728" y="3360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06" name="Line 22"/>
            <p:cNvSpPr>
              <a:spLocks noChangeShapeType="1"/>
            </p:cNvSpPr>
            <p:nvPr/>
          </p:nvSpPr>
          <p:spPr bwMode="auto">
            <a:xfrm>
              <a:off x="1728" y="3408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209800" y="3581400"/>
            <a:ext cx="533400" cy="762000"/>
            <a:chOff x="1680" y="3024"/>
            <a:chExt cx="336" cy="480"/>
          </a:xfrm>
          <a:solidFill>
            <a:srgbClr val="3366FF"/>
          </a:solidFill>
        </p:grpSpPr>
        <p:sp>
          <p:nvSpPr>
            <p:cNvPr id="16408" name="Rectangle 24"/>
            <p:cNvSpPr>
              <a:spLocks noChangeArrowheads="1"/>
            </p:cNvSpPr>
            <p:nvPr/>
          </p:nvSpPr>
          <p:spPr bwMode="auto">
            <a:xfrm>
              <a:off x="1680" y="3024"/>
              <a:ext cx="336" cy="48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9" name="Line 25"/>
            <p:cNvSpPr>
              <a:spLocks noChangeShapeType="1"/>
            </p:cNvSpPr>
            <p:nvPr/>
          </p:nvSpPr>
          <p:spPr bwMode="auto">
            <a:xfrm>
              <a:off x="1728" y="3120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10" name="Line 26"/>
            <p:cNvSpPr>
              <a:spLocks noChangeShapeType="1"/>
            </p:cNvSpPr>
            <p:nvPr/>
          </p:nvSpPr>
          <p:spPr bwMode="auto">
            <a:xfrm>
              <a:off x="1728" y="3216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11" name="Line 27"/>
            <p:cNvSpPr>
              <a:spLocks noChangeShapeType="1"/>
            </p:cNvSpPr>
            <p:nvPr/>
          </p:nvSpPr>
          <p:spPr bwMode="auto">
            <a:xfrm>
              <a:off x="1728" y="3312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12" name="Line 28"/>
            <p:cNvSpPr>
              <a:spLocks noChangeShapeType="1"/>
            </p:cNvSpPr>
            <p:nvPr/>
          </p:nvSpPr>
          <p:spPr bwMode="auto">
            <a:xfrm>
              <a:off x="1728" y="3264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13" name="Line 29"/>
            <p:cNvSpPr>
              <a:spLocks noChangeShapeType="1"/>
            </p:cNvSpPr>
            <p:nvPr/>
          </p:nvSpPr>
          <p:spPr bwMode="auto">
            <a:xfrm>
              <a:off x="1728" y="3168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14" name="Line 30"/>
            <p:cNvSpPr>
              <a:spLocks noChangeShapeType="1"/>
            </p:cNvSpPr>
            <p:nvPr/>
          </p:nvSpPr>
          <p:spPr bwMode="auto">
            <a:xfrm>
              <a:off x="1728" y="3360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15" name="Line 31"/>
            <p:cNvSpPr>
              <a:spLocks noChangeShapeType="1"/>
            </p:cNvSpPr>
            <p:nvPr/>
          </p:nvSpPr>
          <p:spPr bwMode="auto">
            <a:xfrm>
              <a:off x="1728" y="3408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1981200" y="2667000"/>
            <a:ext cx="533400" cy="762000"/>
            <a:chOff x="1680" y="3024"/>
            <a:chExt cx="336" cy="480"/>
          </a:xfrm>
          <a:solidFill>
            <a:srgbClr val="3366FF"/>
          </a:solidFill>
        </p:grpSpPr>
        <p:sp>
          <p:nvSpPr>
            <p:cNvPr id="16417" name="Rectangle 33"/>
            <p:cNvSpPr>
              <a:spLocks noChangeArrowheads="1"/>
            </p:cNvSpPr>
            <p:nvPr/>
          </p:nvSpPr>
          <p:spPr bwMode="auto">
            <a:xfrm>
              <a:off x="1680" y="3024"/>
              <a:ext cx="336" cy="48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8" name="Line 34"/>
            <p:cNvSpPr>
              <a:spLocks noChangeShapeType="1"/>
            </p:cNvSpPr>
            <p:nvPr/>
          </p:nvSpPr>
          <p:spPr bwMode="auto">
            <a:xfrm>
              <a:off x="1728" y="3120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19" name="Line 35"/>
            <p:cNvSpPr>
              <a:spLocks noChangeShapeType="1"/>
            </p:cNvSpPr>
            <p:nvPr/>
          </p:nvSpPr>
          <p:spPr bwMode="auto">
            <a:xfrm>
              <a:off x="1728" y="3216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20" name="Line 36"/>
            <p:cNvSpPr>
              <a:spLocks noChangeShapeType="1"/>
            </p:cNvSpPr>
            <p:nvPr/>
          </p:nvSpPr>
          <p:spPr bwMode="auto">
            <a:xfrm>
              <a:off x="1728" y="3312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21" name="Line 37"/>
            <p:cNvSpPr>
              <a:spLocks noChangeShapeType="1"/>
            </p:cNvSpPr>
            <p:nvPr/>
          </p:nvSpPr>
          <p:spPr bwMode="auto">
            <a:xfrm>
              <a:off x="1728" y="3264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22" name="Line 38"/>
            <p:cNvSpPr>
              <a:spLocks noChangeShapeType="1"/>
            </p:cNvSpPr>
            <p:nvPr/>
          </p:nvSpPr>
          <p:spPr bwMode="auto">
            <a:xfrm>
              <a:off x="1728" y="3168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23" name="Line 39"/>
            <p:cNvSpPr>
              <a:spLocks noChangeShapeType="1"/>
            </p:cNvSpPr>
            <p:nvPr/>
          </p:nvSpPr>
          <p:spPr bwMode="auto">
            <a:xfrm>
              <a:off x="1728" y="3360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24" name="Line 40"/>
            <p:cNvSpPr>
              <a:spLocks noChangeShapeType="1"/>
            </p:cNvSpPr>
            <p:nvPr/>
          </p:nvSpPr>
          <p:spPr bwMode="auto">
            <a:xfrm>
              <a:off x="1728" y="3408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6425" name="AutoShape 41"/>
          <p:cNvSpPr>
            <a:spLocks noChangeArrowheads="1"/>
          </p:cNvSpPr>
          <p:nvPr/>
        </p:nvSpPr>
        <p:spPr bwMode="auto">
          <a:xfrm>
            <a:off x="3581400" y="2590800"/>
            <a:ext cx="990600" cy="1524000"/>
          </a:xfrm>
          <a:prstGeom prst="rightArrow">
            <a:avLst>
              <a:gd name="adj1" fmla="val 50000"/>
              <a:gd name="adj2" fmla="val 378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26" name="Text Box 42"/>
          <p:cNvSpPr txBox="1">
            <a:spLocks noChangeArrowheads="1"/>
          </p:cNvSpPr>
          <p:nvPr/>
        </p:nvSpPr>
        <p:spPr bwMode="auto">
          <a:xfrm>
            <a:off x="2895600" y="4343400"/>
            <a:ext cx="228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model parameter estimation</a:t>
            </a:r>
          </a:p>
        </p:txBody>
      </p: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5562600" y="2438400"/>
            <a:ext cx="2057400" cy="1600200"/>
            <a:chOff x="4080" y="1920"/>
            <a:chExt cx="1296" cy="1008"/>
          </a:xfrm>
        </p:grpSpPr>
        <p:sp>
          <p:nvSpPr>
            <p:cNvPr id="16428" name="Rectangle 44"/>
            <p:cNvSpPr>
              <a:spLocks noChangeArrowheads="1"/>
            </p:cNvSpPr>
            <p:nvPr/>
          </p:nvSpPr>
          <p:spPr bwMode="auto">
            <a:xfrm>
              <a:off x="4176" y="2496"/>
              <a:ext cx="14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9" name="Rectangle 45"/>
            <p:cNvSpPr>
              <a:spLocks noChangeArrowheads="1"/>
            </p:cNvSpPr>
            <p:nvPr/>
          </p:nvSpPr>
          <p:spPr bwMode="auto">
            <a:xfrm>
              <a:off x="4416" y="2256"/>
              <a:ext cx="144" cy="57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0" name="Rectangle 46"/>
            <p:cNvSpPr>
              <a:spLocks noChangeArrowheads="1"/>
            </p:cNvSpPr>
            <p:nvPr/>
          </p:nvSpPr>
          <p:spPr bwMode="auto">
            <a:xfrm>
              <a:off x="4656" y="2688"/>
              <a:ext cx="144" cy="144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1" name="Rectangle 47"/>
            <p:cNvSpPr>
              <a:spLocks noChangeArrowheads="1"/>
            </p:cNvSpPr>
            <p:nvPr/>
          </p:nvSpPr>
          <p:spPr bwMode="auto">
            <a:xfrm>
              <a:off x="4896" y="2352"/>
              <a:ext cx="144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2" name="Rectangle 48"/>
            <p:cNvSpPr>
              <a:spLocks noChangeArrowheads="1"/>
            </p:cNvSpPr>
            <p:nvPr/>
          </p:nvSpPr>
          <p:spPr bwMode="auto">
            <a:xfrm>
              <a:off x="5136" y="2064"/>
              <a:ext cx="144" cy="768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3" name="Rectangle 49"/>
            <p:cNvSpPr>
              <a:spLocks noChangeArrowheads="1"/>
            </p:cNvSpPr>
            <p:nvPr/>
          </p:nvSpPr>
          <p:spPr bwMode="auto">
            <a:xfrm>
              <a:off x="4080" y="1920"/>
              <a:ext cx="1296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434" name="Text Box 50"/>
          <p:cNvSpPr txBox="1">
            <a:spLocks noChangeArrowheads="1"/>
          </p:cNvSpPr>
          <p:nvPr/>
        </p:nvSpPr>
        <p:spPr bwMode="auto">
          <a:xfrm>
            <a:off x="5486400" y="4343400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document model</a:t>
            </a:r>
          </a:p>
        </p:txBody>
      </p:sp>
      <p:sp>
        <p:nvSpPr>
          <p:cNvPr id="53" name="Text Box 42"/>
          <p:cNvSpPr txBox="1">
            <a:spLocks noChangeArrowheads="1"/>
          </p:cNvSpPr>
          <p:nvPr/>
        </p:nvSpPr>
        <p:spPr bwMode="auto">
          <a:xfrm>
            <a:off x="762000" y="4343400"/>
            <a:ext cx="2286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training</a:t>
            </a:r>
            <a:br>
              <a:rPr lang="en-US" sz="2000" dirty="0"/>
            </a:br>
            <a:r>
              <a:rPr lang="en-US" sz="2000" dirty="0"/>
              <a:t>documents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200"/>
            </a:br>
            <a:r>
              <a:rPr lang="en-US" sz="3200"/>
              <a:t>Applying a document model</a:t>
            </a:r>
          </a:p>
        </p:txBody>
      </p:sp>
      <p:grpSp>
        <p:nvGrpSpPr>
          <p:cNvPr id="161796" name="Group 4"/>
          <p:cNvGrpSpPr>
            <a:grpSpLocks/>
          </p:cNvGrpSpPr>
          <p:nvPr/>
        </p:nvGrpSpPr>
        <p:grpSpPr bwMode="auto">
          <a:xfrm>
            <a:off x="3657600" y="2971800"/>
            <a:ext cx="2057400" cy="1600200"/>
            <a:chOff x="4080" y="1920"/>
            <a:chExt cx="1296" cy="1008"/>
          </a:xfrm>
        </p:grpSpPr>
        <p:sp>
          <p:nvSpPr>
            <p:cNvPr id="161797" name="Rectangle 5"/>
            <p:cNvSpPr>
              <a:spLocks noChangeArrowheads="1"/>
            </p:cNvSpPr>
            <p:nvPr/>
          </p:nvSpPr>
          <p:spPr bwMode="auto">
            <a:xfrm>
              <a:off x="4176" y="2496"/>
              <a:ext cx="14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798" name="Rectangle 6"/>
            <p:cNvSpPr>
              <a:spLocks noChangeArrowheads="1"/>
            </p:cNvSpPr>
            <p:nvPr/>
          </p:nvSpPr>
          <p:spPr bwMode="auto">
            <a:xfrm>
              <a:off x="4416" y="2256"/>
              <a:ext cx="144" cy="57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799" name="Rectangle 7"/>
            <p:cNvSpPr>
              <a:spLocks noChangeArrowheads="1"/>
            </p:cNvSpPr>
            <p:nvPr/>
          </p:nvSpPr>
          <p:spPr bwMode="auto">
            <a:xfrm>
              <a:off x="4656" y="2688"/>
              <a:ext cx="144" cy="144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0" name="Rectangle 8"/>
            <p:cNvSpPr>
              <a:spLocks noChangeArrowheads="1"/>
            </p:cNvSpPr>
            <p:nvPr/>
          </p:nvSpPr>
          <p:spPr bwMode="auto">
            <a:xfrm>
              <a:off x="4896" y="2352"/>
              <a:ext cx="144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1" name="Rectangle 9"/>
            <p:cNvSpPr>
              <a:spLocks noChangeArrowheads="1"/>
            </p:cNvSpPr>
            <p:nvPr/>
          </p:nvSpPr>
          <p:spPr bwMode="auto">
            <a:xfrm>
              <a:off x="5136" y="2064"/>
              <a:ext cx="144" cy="768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2" name="Rectangle 10"/>
            <p:cNvSpPr>
              <a:spLocks noChangeArrowheads="1"/>
            </p:cNvSpPr>
            <p:nvPr/>
          </p:nvSpPr>
          <p:spPr bwMode="auto">
            <a:xfrm>
              <a:off x="4080" y="1920"/>
              <a:ext cx="1296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1803" name="Text Box 11"/>
          <p:cNvSpPr txBox="1">
            <a:spLocks noChangeArrowheads="1"/>
          </p:cNvSpPr>
          <p:nvPr/>
        </p:nvSpPr>
        <p:spPr bwMode="auto">
          <a:xfrm>
            <a:off x="3581400" y="4876800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document model</a:t>
            </a:r>
          </a:p>
        </p:txBody>
      </p:sp>
      <p:grpSp>
        <p:nvGrpSpPr>
          <p:cNvPr id="161804" name="Group 12"/>
          <p:cNvGrpSpPr>
            <a:grpSpLocks/>
          </p:cNvGrpSpPr>
          <p:nvPr/>
        </p:nvGrpSpPr>
        <p:grpSpPr bwMode="auto">
          <a:xfrm>
            <a:off x="1295400" y="3505200"/>
            <a:ext cx="533400" cy="762000"/>
            <a:chOff x="1680" y="3024"/>
            <a:chExt cx="336" cy="480"/>
          </a:xfrm>
        </p:grpSpPr>
        <p:sp>
          <p:nvSpPr>
            <p:cNvPr id="161805" name="Rectangle 13"/>
            <p:cNvSpPr>
              <a:spLocks noChangeArrowheads="1"/>
            </p:cNvSpPr>
            <p:nvPr/>
          </p:nvSpPr>
          <p:spPr bwMode="auto">
            <a:xfrm>
              <a:off x="1680" y="3024"/>
              <a:ext cx="33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6" name="Line 14"/>
            <p:cNvSpPr>
              <a:spLocks noChangeShapeType="1"/>
            </p:cNvSpPr>
            <p:nvPr/>
          </p:nvSpPr>
          <p:spPr bwMode="auto">
            <a:xfrm>
              <a:off x="1728" y="312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1807" name="Line 15"/>
            <p:cNvSpPr>
              <a:spLocks noChangeShapeType="1"/>
            </p:cNvSpPr>
            <p:nvPr/>
          </p:nvSpPr>
          <p:spPr bwMode="auto">
            <a:xfrm>
              <a:off x="1728" y="321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1808" name="Line 16"/>
            <p:cNvSpPr>
              <a:spLocks noChangeShapeType="1"/>
            </p:cNvSpPr>
            <p:nvPr/>
          </p:nvSpPr>
          <p:spPr bwMode="auto">
            <a:xfrm>
              <a:off x="1728" y="33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1809" name="Line 17"/>
            <p:cNvSpPr>
              <a:spLocks noChangeShapeType="1"/>
            </p:cNvSpPr>
            <p:nvPr/>
          </p:nvSpPr>
          <p:spPr bwMode="auto">
            <a:xfrm>
              <a:off x="1728" y="32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1810" name="Line 18"/>
            <p:cNvSpPr>
              <a:spLocks noChangeShapeType="1"/>
            </p:cNvSpPr>
            <p:nvPr/>
          </p:nvSpPr>
          <p:spPr bwMode="auto">
            <a:xfrm>
              <a:off x="1728" y="316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1811" name="Line 19"/>
            <p:cNvSpPr>
              <a:spLocks noChangeShapeType="1"/>
            </p:cNvSpPr>
            <p:nvPr/>
          </p:nvSpPr>
          <p:spPr bwMode="auto">
            <a:xfrm>
              <a:off x="1728" y="336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1812" name="Line 20"/>
            <p:cNvSpPr>
              <a:spLocks noChangeShapeType="1"/>
            </p:cNvSpPr>
            <p:nvPr/>
          </p:nvSpPr>
          <p:spPr bwMode="auto">
            <a:xfrm>
              <a:off x="1728" y="340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61813" name="AutoShape 21"/>
          <p:cNvSpPr>
            <a:spLocks noChangeArrowheads="1"/>
          </p:cNvSpPr>
          <p:nvPr/>
        </p:nvSpPr>
        <p:spPr bwMode="auto">
          <a:xfrm>
            <a:off x="2362200" y="3429000"/>
            <a:ext cx="762000" cy="914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814" name="AutoShape 22"/>
          <p:cNvSpPr>
            <a:spLocks noChangeArrowheads="1"/>
          </p:cNvSpPr>
          <p:nvPr/>
        </p:nvSpPr>
        <p:spPr bwMode="auto">
          <a:xfrm>
            <a:off x="6096000" y="3429000"/>
            <a:ext cx="762000" cy="914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815" name="Text Box 23"/>
          <p:cNvSpPr txBox="1">
            <a:spLocks noChangeArrowheads="1"/>
          </p:cNvSpPr>
          <p:nvPr/>
        </p:nvSpPr>
        <p:spPr bwMode="auto">
          <a:xfrm>
            <a:off x="7010400" y="3581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probability</a:t>
            </a:r>
          </a:p>
        </p:txBody>
      </p:sp>
      <p:sp>
        <p:nvSpPr>
          <p:cNvPr id="161816" name="Rectangle 24"/>
          <p:cNvSpPr>
            <a:spLocks noChangeArrowheads="1"/>
          </p:cNvSpPr>
          <p:nvPr/>
        </p:nvSpPr>
        <p:spPr bwMode="auto">
          <a:xfrm>
            <a:off x="1219200" y="1752600"/>
            <a:ext cx="7086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000" dirty="0"/>
              <a:t>Document model: what is the probability the new document is in the same “set” as the training documents?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457200" y="4552890"/>
            <a:ext cx="2286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 new document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8758</TotalTime>
  <Words>2256</Words>
  <Application>Microsoft Macintosh PowerPoint</Application>
  <PresentationFormat>On-screen Show (4:3)</PresentationFormat>
  <Paragraphs>632</Paragraphs>
  <Slides>70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9" baseType="lpstr">
      <vt:lpstr>Arial</vt:lpstr>
      <vt:lpstr>Calibri</vt:lpstr>
      <vt:lpstr>Comic Sans MS</vt:lpstr>
      <vt:lpstr>Courier</vt:lpstr>
      <vt:lpstr>Times New Roman</vt:lpstr>
      <vt:lpstr>Verdana</vt:lpstr>
      <vt:lpstr>Wingdings</vt:lpstr>
      <vt:lpstr>Eclipse</vt:lpstr>
      <vt:lpstr>Equation</vt:lpstr>
      <vt:lpstr>PowerPoint Presentation</vt:lpstr>
      <vt:lpstr>Modeling Natural Text</vt:lpstr>
      <vt:lpstr>Admin</vt:lpstr>
      <vt:lpstr>Document Modeling</vt:lpstr>
      <vt:lpstr>Modeling natural text</vt:lpstr>
      <vt:lpstr>Modeling natural text</vt:lpstr>
      <vt:lpstr>Document modeling:   learn a probabilistic model of documents</vt:lpstr>
      <vt:lpstr>Training a document model</vt:lpstr>
      <vt:lpstr> Applying a document model</vt:lpstr>
      <vt:lpstr>Document model applications</vt:lpstr>
      <vt:lpstr>Applications</vt:lpstr>
      <vt:lpstr> Application:  text classification</vt:lpstr>
      <vt:lpstr>Text classification: Training</vt:lpstr>
      <vt:lpstr>Text classification: Applying</vt:lpstr>
      <vt:lpstr>Representation and Notation</vt:lpstr>
      <vt:lpstr>Representation and Notation</vt:lpstr>
      <vt:lpstr>Word burstiness</vt:lpstr>
      <vt:lpstr>Word burstiness</vt:lpstr>
      <vt:lpstr>Word burstiness in models</vt:lpstr>
      <vt:lpstr>Word burstiness in models</vt:lpstr>
      <vt:lpstr>p(“Clinton” = x | political)</vt:lpstr>
      <vt:lpstr>Word count probabilities</vt:lpstr>
      <vt:lpstr>The models…</vt:lpstr>
      <vt:lpstr>Multinomial model</vt:lpstr>
      <vt:lpstr>Multinomial model</vt:lpstr>
      <vt:lpstr>Multinomial model</vt:lpstr>
      <vt:lpstr>Multinomial model for text</vt:lpstr>
      <vt:lpstr>Generative Story</vt:lpstr>
      <vt:lpstr>Multinomial Urn:  Drawing words from a multinomial</vt:lpstr>
      <vt:lpstr>Drawing words from a multinomial</vt:lpstr>
      <vt:lpstr>Drawing words from a multinomial</vt:lpstr>
      <vt:lpstr>Drawing words from a multinomial</vt:lpstr>
      <vt:lpstr>Drawing words from a multinomial</vt:lpstr>
      <vt:lpstr>Drawing words from a multinomial</vt:lpstr>
      <vt:lpstr>Drawing words from a multinomial</vt:lpstr>
      <vt:lpstr>Drawing words from a multinomial</vt:lpstr>
      <vt:lpstr>Drawing words from a multinomial</vt:lpstr>
      <vt:lpstr>Drawing words from a multinomial</vt:lpstr>
      <vt:lpstr>Multinomial probability simplex</vt:lpstr>
      <vt:lpstr>Multinomial word count probabilities</vt:lpstr>
      <vt:lpstr>Multinomial does not model burstiness of average and rare words</vt:lpstr>
      <vt:lpstr>Better model of burstiness: DCM</vt:lpstr>
      <vt:lpstr>Drawing words from a Polya urn</vt:lpstr>
      <vt:lpstr>Drawing words from a Polya urn</vt:lpstr>
      <vt:lpstr>Drawing words from a Polya urn</vt:lpstr>
      <vt:lpstr>Drawing words from a Polya urn</vt:lpstr>
      <vt:lpstr>Drawing words from a Polya urn</vt:lpstr>
      <vt:lpstr>Drawing words from a Polya urn</vt:lpstr>
      <vt:lpstr>Drawing words from a Polya urn</vt:lpstr>
      <vt:lpstr>Drawing words from a Polya urn</vt:lpstr>
      <vt:lpstr>Polya urn</vt:lpstr>
      <vt:lpstr>Controlling burstiness</vt:lpstr>
      <vt:lpstr>Polya urn</vt:lpstr>
      <vt:lpstr>Burstiness with DCM</vt:lpstr>
      <vt:lpstr>DCM word count probabilities</vt:lpstr>
      <vt:lpstr>Reminder…</vt:lpstr>
      <vt:lpstr>DCM Model: another view</vt:lpstr>
      <vt:lpstr>DCM Model: another view</vt:lpstr>
      <vt:lpstr>DCM Model: another view</vt:lpstr>
      <vt:lpstr>Dirichlet Compound Multinomial</vt:lpstr>
      <vt:lpstr>Dirichlet Compound Multinomial</vt:lpstr>
      <vt:lpstr>Modeling burstiness in  other applications</vt:lpstr>
      <vt:lpstr>Experiments</vt:lpstr>
      <vt:lpstr>Two standard data sets</vt:lpstr>
      <vt:lpstr>Modeling a single class:   the fruit bowl</vt:lpstr>
      <vt:lpstr>Modeling a single class/group</vt:lpstr>
      <vt:lpstr>Modeling evaluation: perplexity</vt:lpstr>
      <vt:lpstr>Perplexity results</vt:lpstr>
      <vt:lpstr>Classification results</vt:lpstr>
      <vt:lpstr>Next steps in text modeling</vt:lpstr>
    </vt:vector>
  </TitlesOfParts>
  <Company>is cool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Text Burstiness</dc:title>
  <dc:creator>Dave</dc:creator>
  <cp:lastModifiedBy>David Robert Kauchak</cp:lastModifiedBy>
  <cp:revision>612</cp:revision>
  <cp:lastPrinted>2014-12-03T00:37:28Z</cp:lastPrinted>
  <dcterms:created xsi:type="dcterms:W3CDTF">2011-01-11T02:10:29Z</dcterms:created>
  <dcterms:modified xsi:type="dcterms:W3CDTF">2019-04-24T17:34:37Z</dcterms:modified>
</cp:coreProperties>
</file>