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8" r:id="rId3"/>
    <p:sldId id="534" r:id="rId4"/>
    <p:sldId id="419" r:id="rId5"/>
    <p:sldId id="421" r:id="rId6"/>
    <p:sldId id="422" r:id="rId7"/>
    <p:sldId id="423" r:id="rId8"/>
    <p:sldId id="427" r:id="rId9"/>
    <p:sldId id="426" r:id="rId10"/>
    <p:sldId id="429" r:id="rId11"/>
    <p:sldId id="430" r:id="rId12"/>
    <p:sldId id="431" r:id="rId13"/>
    <p:sldId id="432" r:id="rId14"/>
    <p:sldId id="433" r:id="rId15"/>
    <p:sldId id="435" r:id="rId16"/>
    <p:sldId id="459" r:id="rId17"/>
    <p:sldId id="449" r:id="rId18"/>
    <p:sldId id="450" r:id="rId19"/>
    <p:sldId id="451" r:id="rId20"/>
    <p:sldId id="452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53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7" r:id="rId57"/>
    <p:sldId id="498" r:id="rId58"/>
    <p:sldId id="499" r:id="rId59"/>
    <p:sldId id="500" r:id="rId60"/>
    <p:sldId id="504" r:id="rId61"/>
    <p:sldId id="505" r:id="rId62"/>
    <p:sldId id="506" r:id="rId63"/>
    <p:sldId id="526" r:id="rId64"/>
    <p:sldId id="527" r:id="rId65"/>
    <p:sldId id="528" r:id="rId66"/>
    <p:sldId id="535" r:id="rId67"/>
    <p:sldId id="536" r:id="rId68"/>
    <p:sldId id="537" r:id="rId69"/>
    <p:sldId id="538" r:id="rId70"/>
    <p:sldId id="539" r:id="rId71"/>
    <p:sldId id="540" r:id="rId72"/>
    <p:sldId id="529" r:id="rId73"/>
    <p:sldId id="530" r:id="rId74"/>
    <p:sldId id="54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F61A-0B16-D146-877E-74689C474697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C93F-D858-7E40-9C27-B9AFE7CF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each</a:t>
            </a:r>
            <a:r>
              <a:rPr lang="en-US" baseline="0" dirty="0"/>
              <a:t> example is classified correctly!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4/17/19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4/17/19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9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9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classifier.shtml" TargetMode="External"/><Relationship Id="rId2" Type="http://schemas.openxmlformats.org/officeDocument/2006/relationships/hyperlink" Target="http://svmlight.joachim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waikato.ac.nz/ml/weka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Advanced Classification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159 – Fall 2014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Euclidean distance! (or L1 or …)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locally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46" y="1638160"/>
            <a:ext cx="4800600" cy="4102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MMI10" pitchFamily="34" charset="2"/>
              </a:rPr>
              <a:t>K</a:t>
            </a:r>
            <a:r>
              <a:rPr lang="en-GB" dirty="0"/>
              <a:t> Nearest Neighbour (</a:t>
            </a:r>
            <a:r>
              <a:rPr lang="en-GB" i="1" dirty="0" err="1"/>
              <a:t>k</a:t>
            </a:r>
            <a:r>
              <a:rPr lang="en-GB" dirty="0" err="1"/>
              <a:t>NN</a:t>
            </a:r>
            <a:r>
              <a:rPr lang="en-GB" dirty="0"/>
              <a:t>) Classifier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2868" y="5505697"/>
            <a:ext cx="1495744" cy="42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MMI10" pitchFamily="34" charset="2"/>
              </a:rPr>
              <a:t>K</a:t>
            </a:r>
            <a:r>
              <a:rPr lang="en-GB" dirty="0">
                <a:latin typeface="CMR12" pitchFamily="34" charset="2"/>
              </a:rPr>
              <a:t> = 1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04800" y="6262750"/>
            <a:ext cx="7723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is the decision boundary for k-NN for this one?</a:t>
            </a:r>
          </a:p>
        </p:txBody>
      </p:sp>
    </p:spTree>
    <p:extLst>
      <p:ext uri="{BB962C8B-B14F-4D97-AF65-F5344CB8AC3E}">
        <p14:creationId xmlns:p14="http://schemas.microsoft.com/office/powerpoint/2010/main" val="23401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799" y="1679222"/>
            <a:ext cx="8669421" cy="509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ML lab next Monday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Project proposals: Sunday at 11:59pm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MMI10" pitchFamily="34" charset="2"/>
              </a:rPr>
              <a:t>K</a:t>
            </a:r>
            <a:r>
              <a:rPr lang="en-GB" dirty="0"/>
              <a:t> Nearest Neighbour (</a:t>
            </a:r>
            <a:r>
              <a:rPr lang="en-GB" i="1" dirty="0" err="1"/>
              <a:t>k</a:t>
            </a:r>
            <a:r>
              <a:rPr lang="en-GB" dirty="0" err="1"/>
              <a:t>NN</a:t>
            </a:r>
            <a:r>
              <a:rPr lang="en-GB" dirty="0"/>
              <a:t>) Classifier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36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this can often lead to better performance</a:t>
            </a:r>
          </a:p>
          <a:p>
            <a:pPr lvl="1"/>
            <a:r>
              <a:rPr lang="en-US" dirty="0"/>
              <a:t>If the assumptions aren’t true, they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</a:t>
            </a:r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11129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6409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87863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090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174821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E53F-D1AC-3549-8F88-1B7E22F9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D6C1-9D56-FC42-B69F-DDE7AB403B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20515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8572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2874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65088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11835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7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44177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1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4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were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NB made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training data sets that could never be learned correctly by these algorithms?</a:t>
            </a:r>
          </a:p>
        </p:txBody>
      </p:sp>
    </p:spTree>
    <p:extLst>
      <p:ext uri="{BB962C8B-B14F-4D97-AF65-F5344CB8AC3E}">
        <p14:creationId xmlns:p14="http://schemas.microsoft.com/office/powerpoint/2010/main" val="5809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" y="1447612"/>
            <a:ext cx="7102060" cy="53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361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8153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you can separate labels/classes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55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hyperplane</a:t>
            </a:r>
            <a:r>
              <a:rPr lang="en-US" dirty="0"/>
              <a:t> is line/plane in a high 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96538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763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146953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43948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77" y="5178672"/>
            <a:ext cx="3162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line look like?</a:t>
            </a:r>
          </a:p>
        </p:txBody>
      </p:sp>
    </p:spTree>
    <p:extLst>
      <p:ext uri="{BB962C8B-B14F-4D97-AF65-F5344CB8AC3E}">
        <p14:creationId xmlns:p14="http://schemas.microsoft.com/office/powerpoint/2010/main" val="51535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07544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14006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9940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6495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1118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902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2551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1000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7654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697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17095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715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24244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62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5480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42343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71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6456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97295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325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5524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6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2416298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8437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630156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57067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0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90376"/>
              </p:ext>
            </p:extLst>
          </p:nvPr>
        </p:nvGraphicFramePr>
        <p:xfrm>
          <a:off x="4525963" y="3071813"/>
          <a:ext cx="2203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5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5963" y="3071813"/>
                        <a:ext cx="2203450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72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m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02975"/>
              </p:ext>
            </p:extLst>
          </p:nvPr>
        </p:nvGraphicFramePr>
        <p:xfrm>
          <a:off x="4525963" y="4140200"/>
          <a:ext cx="2203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6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5963" y="4140200"/>
                        <a:ext cx="220345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733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239597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652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006734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676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68468"/>
              </p:ext>
            </p:extLst>
          </p:nvPr>
        </p:nvGraphicFramePr>
        <p:xfrm>
          <a:off x="2447357" y="3890515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7357" y="3890515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81352"/>
              </p:ext>
            </p:extLst>
          </p:nvPr>
        </p:nvGraphicFramePr>
        <p:xfrm>
          <a:off x="2494632" y="4862760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8" name="Equation" r:id="rId6" imgW="1219200" imgH="215900" progId="Equation.3">
                  <p:embed/>
                </p:oleObj>
              </mc:Choice>
              <mc:Fallback>
                <p:oleObj name="Equation" r:id="rId6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4632" y="4862760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4640" y="43066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6064" y="4860625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456" y="5893167"/>
            <a:ext cx="602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dirty="0"/>
              <a:t>: label for example </a:t>
            </a:r>
            <a:r>
              <a:rPr lang="en-US" sz="2000" dirty="0" err="1"/>
              <a:t>i</a:t>
            </a:r>
            <a:r>
              <a:rPr lang="en-US" sz="2000" dirty="0"/>
              <a:t>, either 1 (positive) or -1 (negative)</a:t>
            </a:r>
          </a:p>
          <a:p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: our feature </a:t>
            </a:r>
            <a:r>
              <a:rPr lang="en-US" sz="2000" dirty="0">
                <a:solidFill>
                  <a:srgbClr val="0000FF"/>
                </a:solidFill>
              </a:rPr>
              <a:t>vector</a:t>
            </a:r>
            <a:r>
              <a:rPr lang="en-US" sz="2000" dirty="0"/>
              <a:t> for example </a:t>
            </a:r>
            <a:r>
              <a:rPr lang="en-US" sz="2000" dirty="0" err="1"/>
              <a:t>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85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706218"/>
            <a:ext cx="437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Turn features into numerical values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41501" y="2624071"/>
            <a:ext cx="4765539" cy="2868824"/>
            <a:chOff x="3841501" y="2624071"/>
            <a:chExt cx="4765539" cy="286882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728" y="509278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called the </a:t>
            </a:r>
            <a:r>
              <a:rPr lang="en-US" sz="2400" dirty="0">
                <a:solidFill>
                  <a:srgbClr val="FF6600"/>
                </a:solidFill>
              </a:rPr>
              <a:t>feature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90029" y="1865489"/>
            <a:ext cx="492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margin?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573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32503481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6729" y="1603879"/>
            <a:ext cx="7070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637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94" y="1712985"/>
            <a:ext cx="6519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Posted as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</a:t>
            </a:r>
          </a:p>
          <a:p>
            <a:endParaRPr lang="en-US" sz="2400" dirty="0"/>
          </a:p>
          <a:p>
            <a:r>
              <a:rPr lang="en-US" sz="2400" dirty="0"/>
              <a:t>One of the most successful classification approaches</a:t>
            </a:r>
          </a:p>
        </p:txBody>
      </p:sp>
    </p:spTree>
    <p:extLst>
      <p:ext uri="{BB962C8B-B14F-4D97-AF65-F5344CB8AC3E}">
        <p14:creationId xmlns:p14="http://schemas.microsoft.com/office/powerpoint/2010/main" val="40156164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334" y="3816673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132667"/>
            <a:ext cx="26797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40" y="3796831"/>
            <a:ext cx="27686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4458020"/>
            <a:ext cx="2578100" cy="38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0" y="5014388"/>
            <a:ext cx="2552700" cy="368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8264" y="4982578"/>
            <a:ext cx="1461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Naïve Bayes</a:t>
            </a:r>
          </a:p>
        </p:txBody>
      </p:sp>
    </p:spTree>
    <p:extLst>
      <p:ext uri="{BB962C8B-B14F-4D97-AF65-F5344CB8AC3E}">
        <p14:creationId xmlns:p14="http://schemas.microsoft.com/office/powerpoint/2010/main" val="3503073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A0B97-C8B2-2F43-9CC8-533BE6E8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8674"/>
            <a:ext cx="9144000" cy="2533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9945F-EC4E-264B-88C0-838D3835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5" y="2158660"/>
            <a:ext cx="9144000" cy="12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85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5E8DC09-CA40-6D44-83CF-18BAF683B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31179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267B71C-8DD1-624C-972D-040A4B34D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34354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B3F2F4C-3854-AE47-ACF4-2670A5792FAD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273667412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1803E65-A2F1-F244-801B-983569F92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01952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3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7A15B99-C3D7-3241-90B3-9518F5990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36968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4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6AB3813-CE87-C448-BA28-420FE840788E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399326714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>
            <a:cxnSpLocks/>
            <a:endCxn id="3" idx="3"/>
          </p:cNvCxnSpPr>
          <p:nvPr/>
        </p:nvCxnSpPr>
        <p:spPr>
          <a:xfrm flipH="1" flipV="1">
            <a:off x="4849129" y="4665256"/>
            <a:ext cx="273204" cy="3510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289588" y="5287665"/>
            <a:ext cx="832745" cy="3468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C74BE8-1F86-4C4B-BEDC-62C1ABC7B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842676"/>
              </p:ext>
            </p:extLst>
          </p:nvPr>
        </p:nvGraphicFramePr>
        <p:xfrm>
          <a:off x="1031259" y="1555743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259" y="1555743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BEDA7E9-30BF-D84A-AE28-69F024DDB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42193"/>
              </p:ext>
            </p:extLst>
          </p:nvPr>
        </p:nvGraphicFramePr>
        <p:xfrm>
          <a:off x="1078534" y="2527988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8534" y="2527988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2505185-7183-184D-B43B-74796FADCEC7}"/>
              </a:ext>
            </a:extLst>
          </p:cNvPr>
          <p:cNvSpPr txBox="1"/>
          <p:nvPr/>
        </p:nvSpPr>
        <p:spPr>
          <a:xfrm>
            <a:off x="368542" y="1971855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/>
              <p:nvPr/>
            </p:nvSpPr>
            <p:spPr>
              <a:xfrm>
                <a:off x="612648" y="4449684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49684"/>
                <a:ext cx="4236481" cy="431144"/>
              </a:xfrm>
              <a:prstGeom prst="rect">
                <a:avLst/>
              </a:prstGeom>
              <a:blipFill>
                <a:blip r:embed="rId7"/>
                <a:stretch>
                  <a:fillRect l="-2096" t="-162857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/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blipFill>
                <a:blip r:embed="rId8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/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blipFill>
                <a:blip r:embed="rId9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03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F272FA-E882-EE4D-8BC6-C868509DF2B6}"/>
              </a:ext>
            </a:extLst>
          </p:cNvPr>
          <p:cNvSpPr txBox="1"/>
          <p:nvPr/>
        </p:nvSpPr>
        <p:spPr>
          <a:xfrm>
            <a:off x="4585760" y="28125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/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/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/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647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053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cxnSpLocks/>
            <a:stCxn id="17" idx="1"/>
          </p:cNvCxnSpPr>
          <p:nvPr/>
        </p:nvCxnSpPr>
        <p:spPr>
          <a:xfrm flipH="1">
            <a:off x="4704347" y="3972558"/>
            <a:ext cx="743507" cy="1376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3896300" y="4906313"/>
            <a:ext cx="1605993" cy="999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3896300" y="2790678"/>
            <a:ext cx="718034" cy="10662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B1712-A61D-3D4D-8797-651EEF00F15B}"/>
              </a:ext>
            </a:extLst>
          </p:cNvPr>
          <p:cNvSpPr txBox="1"/>
          <p:nvPr/>
        </p:nvSpPr>
        <p:spPr>
          <a:xfrm>
            <a:off x="330287" y="447585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/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2096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/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/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30303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6742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D3C9B-DB2A-3542-8E34-C8F78785BEDC}"/>
              </a:ext>
            </a:extLst>
          </p:cNvPr>
          <p:cNvSpPr txBox="1"/>
          <p:nvPr/>
        </p:nvSpPr>
        <p:spPr>
          <a:xfrm>
            <a:off x="2098558" y="273127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/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0000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/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8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/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2352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successful classifiers in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4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Perceptron algorithm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Trains “online”</a:t>
            </a:r>
          </a:p>
          <a:p>
            <a:pPr lvl="1"/>
            <a:r>
              <a:rPr lang="en-US" dirty="0"/>
              <a:t>Fast and easy to implement</a:t>
            </a:r>
          </a:p>
          <a:p>
            <a:pPr lvl="1"/>
            <a:r>
              <a:rPr lang="en-US" dirty="0"/>
              <a:t>Often used for tuning parameters (not necessarily for classifying)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Logistic regression classifier (aka Maximum entropy classifier)</a:t>
            </a:r>
          </a:p>
          <a:p>
            <a:pPr lvl="1"/>
            <a:r>
              <a:rPr lang="en-US" dirty="0"/>
              <a:t>Probabilistic classifier</a:t>
            </a:r>
          </a:p>
          <a:p>
            <a:pPr lvl="1"/>
            <a:r>
              <a:rPr lang="en-US" dirty="0"/>
              <a:t>Doesn’t have the NB constraints</a:t>
            </a:r>
          </a:p>
          <a:p>
            <a:pPr lvl="1"/>
            <a:r>
              <a:rPr lang="en-US" dirty="0"/>
              <a:t>Performs very well</a:t>
            </a:r>
          </a:p>
          <a:p>
            <a:pPr lvl="1"/>
            <a:r>
              <a:rPr lang="en-US" dirty="0"/>
              <a:t>More computationally intensive to train than NB</a:t>
            </a:r>
          </a:p>
        </p:txBody>
      </p:sp>
    </p:spTree>
    <p:extLst>
      <p:ext uri="{BB962C8B-B14F-4D97-AF65-F5344CB8AC3E}">
        <p14:creationId xmlns:p14="http://schemas.microsoft.com/office/powerpoint/2010/main" val="40317642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37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SVM</a:t>
            </a:r>
          </a:p>
          <a:p>
            <a:pPr lvl="1"/>
            <a:r>
              <a:rPr lang="en-US" dirty="0"/>
              <a:t>SVM light: </a:t>
            </a:r>
            <a:r>
              <a:rPr lang="en-US" dirty="0">
                <a:hlinkClick r:id="rId2"/>
              </a:rPr>
              <a:t>http://svmlight.joachims.org/</a:t>
            </a:r>
            <a:endParaRPr lang="en-US" dirty="0"/>
          </a:p>
          <a:p>
            <a:pPr lvl="1"/>
            <a:r>
              <a:rPr lang="en-US" dirty="0"/>
              <a:t>Others, but this one is awesome!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Maximum Entropy classifier</a:t>
            </a:r>
          </a:p>
          <a:p>
            <a:pPr lvl="1"/>
            <a:r>
              <a:rPr lang="en-US" dirty="0">
                <a:hlinkClick r:id="rId3"/>
              </a:rPr>
              <a:t>http://nlp.stanford.edu/software/classifier.shtml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General ML frameworks:</a:t>
            </a:r>
          </a:p>
          <a:p>
            <a:pPr marL="822960" lvl="1" indent="-457200"/>
            <a:r>
              <a:rPr lang="en-US" dirty="0"/>
              <a:t>Python: </a:t>
            </a:r>
            <a:r>
              <a:rPr lang="en-US" dirty="0" err="1"/>
              <a:t>scikit</a:t>
            </a:r>
            <a:r>
              <a:rPr lang="en-US" dirty="0"/>
              <a:t>-learn, </a:t>
            </a:r>
            <a:r>
              <a:rPr lang="en-US" dirty="0" err="1"/>
              <a:t>MLpy</a:t>
            </a:r>
            <a:endParaRPr lang="en-US" dirty="0"/>
          </a:p>
          <a:p>
            <a:pPr marL="822960" lvl="1" indent="-457200"/>
            <a:r>
              <a:rPr lang="en-US" dirty="0"/>
              <a:t>Java: </a:t>
            </a:r>
            <a:r>
              <a:rPr lang="en-US" dirty="0" err="1"/>
              <a:t>Weka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http://www.cs.waikato.ac.nz/ml/weka/</a:t>
            </a:r>
            <a:r>
              <a:rPr lang="en-US" dirty="0"/>
              <a:t>)</a:t>
            </a:r>
          </a:p>
          <a:p>
            <a:pPr marL="822960" lvl="1" indent="-457200"/>
            <a:r>
              <a:rPr lang="en-US" dirty="0"/>
              <a:t>Many others…</a:t>
            </a:r>
          </a:p>
        </p:txBody>
      </p:sp>
    </p:spTree>
    <p:extLst>
      <p:ext uri="{BB962C8B-B14F-4D97-AF65-F5344CB8AC3E}">
        <p14:creationId xmlns:p14="http://schemas.microsoft.com/office/powerpoint/2010/main" val="38557800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34B3-C4BD-C140-94D9-7A569353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3D1D-B655-3E48-AD69-BA324BE216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 23: 80%</a:t>
            </a:r>
          </a:p>
          <a:p>
            <a:pPr marL="0" indent="0">
              <a:buNone/>
            </a:pPr>
            <a:r>
              <a:rPr lang="en-US"/>
              <a:t>Median: 23.5 (81%)</a:t>
            </a:r>
          </a:p>
        </p:txBody>
      </p:sp>
    </p:spTree>
    <p:extLst>
      <p:ext uri="{BB962C8B-B14F-4D97-AF65-F5344CB8AC3E}">
        <p14:creationId xmlns:p14="http://schemas.microsoft.com/office/powerpoint/2010/main" val="385986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4475</TotalTime>
  <Words>1786</Words>
  <Application>Microsoft Macintosh PowerPoint</Application>
  <PresentationFormat>On-screen Show (4:3)</PresentationFormat>
  <Paragraphs>419</Paragraphs>
  <Slides>74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ＭＳ Ｐゴシック</vt:lpstr>
      <vt:lpstr>Arial</vt:lpstr>
      <vt:lpstr>Calibri</vt:lpstr>
      <vt:lpstr>Cambria Math</vt:lpstr>
      <vt:lpstr>CMMI10</vt:lpstr>
      <vt:lpstr>CMR12</vt:lpstr>
      <vt:lpstr>Rockwell</vt:lpstr>
      <vt:lpstr>Tw Cen MT</vt:lpstr>
      <vt:lpstr>Wingdings</vt:lpstr>
      <vt:lpstr>Wingdings 2</vt:lpstr>
      <vt:lpstr>Median</vt:lpstr>
      <vt:lpstr>Equation</vt:lpstr>
      <vt:lpstr>Advanced Classification techniques</vt:lpstr>
      <vt:lpstr>Admin</vt:lpstr>
      <vt:lpstr>Project proposal presentations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this example?</vt:lpstr>
      <vt:lpstr>What about this example?</vt:lpstr>
      <vt:lpstr>What about this example?</vt:lpstr>
      <vt:lpstr>k-Nearest Neighbor (k-NN)</vt:lpstr>
      <vt:lpstr>k-Nearest Neighbor (k-NN)</vt:lpstr>
      <vt:lpstr>Euclidean distance</vt:lpstr>
      <vt:lpstr>Decision boundaries</vt:lpstr>
      <vt:lpstr>k-NN decision boundaries</vt:lpstr>
      <vt:lpstr>K Nearest Neighbour (kNN) Classifier</vt:lpstr>
      <vt:lpstr>K Nearest Neighbour (kNN) Classifier</vt:lpstr>
      <vt:lpstr>Machine learning models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Which hyperplane would you choose?</vt:lpstr>
      <vt:lpstr>Large margin classifiers</vt:lpstr>
      <vt:lpstr>Large margin classifiers</vt:lpstr>
      <vt:lpstr>Large margin classifier setup</vt:lpstr>
      <vt:lpstr>Measuring the margin</vt:lpstr>
      <vt:lpstr>Support vectors</vt:lpstr>
      <vt:lpstr>Measuring the margin</vt:lpstr>
      <vt:lpstr>Support vector machine problem</vt:lpstr>
      <vt:lpstr>Support vector machines</vt:lpstr>
      <vt:lpstr>Trends over time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Other successful classifiers in NLP</vt:lpstr>
      <vt:lpstr>Resources</vt:lpstr>
      <vt:lpstr>Quiz 3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545</cp:revision>
  <cp:lastPrinted>2014-11-21T01:27:52Z</cp:lastPrinted>
  <dcterms:created xsi:type="dcterms:W3CDTF">2013-09-08T20:10:23Z</dcterms:created>
  <dcterms:modified xsi:type="dcterms:W3CDTF">2019-04-17T17:57:00Z</dcterms:modified>
</cp:coreProperties>
</file>