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sldIdLst>
    <p:sldId id="256" r:id="rId2"/>
    <p:sldId id="391" r:id="rId3"/>
    <p:sldId id="461" r:id="rId4"/>
    <p:sldId id="462" r:id="rId5"/>
    <p:sldId id="449" r:id="rId6"/>
    <p:sldId id="450" r:id="rId7"/>
    <p:sldId id="498" r:id="rId8"/>
    <p:sldId id="509" r:id="rId9"/>
    <p:sldId id="525" r:id="rId10"/>
    <p:sldId id="526" r:id="rId11"/>
    <p:sldId id="529" r:id="rId12"/>
    <p:sldId id="530" r:id="rId13"/>
    <p:sldId id="531" r:id="rId14"/>
    <p:sldId id="533" r:id="rId15"/>
    <p:sldId id="556" r:id="rId16"/>
    <p:sldId id="557" r:id="rId17"/>
    <p:sldId id="630" r:id="rId18"/>
    <p:sldId id="631" r:id="rId19"/>
    <p:sldId id="558" r:id="rId20"/>
    <p:sldId id="559" r:id="rId21"/>
    <p:sldId id="648" r:id="rId22"/>
    <p:sldId id="649" r:id="rId23"/>
    <p:sldId id="629" r:id="rId24"/>
    <p:sldId id="634" r:id="rId25"/>
    <p:sldId id="560" r:id="rId26"/>
    <p:sldId id="561" r:id="rId27"/>
    <p:sldId id="562" r:id="rId28"/>
    <p:sldId id="628" r:id="rId29"/>
    <p:sldId id="653" r:id="rId30"/>
    <p:sldId id="654" r:id="rId31"/>
    <p:sldId id="635" r:id="rId32"/>
    <p:sldId id="636" r:id="rId33"/>
    <p:sldId id="637" r:id="rId34"/>
    <p:sldId id="638" r:id="rId35"/>
    <p:sldId id="639" r:id="rId36"/>
    <p:sldId id="640" r:id="rId37"/>
    <p:sldId id="641" r:id="rId38"/>
    <p:sldId id="642" r:id="rId39"/>
    <p:sldId id="644" r:id="rId40"/>
    <p:sldId id="645" r:id="rId41"/>
    <p:sldId id="646" r:id="rId42"/>
    <p:sldId id="647" r:id="rId43"/>
    <p:sldId id="643" r:id="rId44"/>
    <p:sldId id="656" r:id="rId45"/>
    <p:sldId id="650" r:id="rId46"/>
    <p:sldId id="657" r:id="rId47"/>
    <p:sldId id="658" r:id="rId48"/>
    <p:sldId id="660" r:id="rId49"/>
    <p:sldId id="661" r:id="rId50"/>
    <p:sldId id="662" r:id="rId51"/>
    <p:sldId id="652" r:id="rId52"/>
    <p:sldId id="663" r:id="rId53"/>
    <p:sldId id="664" r:id="rId54"/>
    <p:sldId id="651" r:id="rId55"/>
    <p:sldId id="666" r:id="rId56"/>
    <p:sldId id="665" r:id="rId57"/>
    <p:sldId id="667" r:id="rId58"/>
    <p:sldId id="668" r:id="rId59"/>
    <p:sldId id="669" r:id="rId60"/>
    <p:sldId id="670" r:id="rId61"/>
    <p:sldId id="671" r:id="rId62"/>
    <p:sldId id="672" r:id="rId63"/>
    <p:sldId id="673" r:id="rId64"/>
    <p:sldId id="674" r:id="rId65"/>
    <p:sldId id="675" r:id="rId66"/>
    <p:sldId id="569" r:id="rId67"/>
    <p:sldId id="570" r:id="rId68"/>
    <p:sldId id="676" r:id="rId69"/>
    <p:sldId id="677" r:id="rId70"/>
    <p:sldId id="678" r:id="rId71"/>
    <p:sldId id="679" r:id="rId72"/>
    <p:sldId id="585" r:id="rId73"/>
    <p:sldId id="680" r:id="rId74"/>
    <p:sldId id="681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1"/>
  </p:normalViewPr>
  <p:slideViewPr>
    <p:cSldViewPr snapToGrid="0" snapToObjects="1">
      <p:cViewPr varScale="1">
        <p:scale>
          <a:sx n="106" d="100"/>
          <a:sy n="106" d="100"/>
        </p:scale>
        <p:origin x="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discrete, we could simply do a much</a:t>
            </a:r>
            <a:r>
              <a:rPr lang="en-US" baseline="0" dirty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Concern: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Concern: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2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4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6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2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2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932" y="4038600"/>
            <a:ext cx="6648268" cy="1828800"/>
          </a:xfrm>
        </p:spPr>
        <p:txBody>
          <a:bodyPr/>
          <a:lstStyle/>
          <a:p>
            <a:r>
              <a:rPr lang="en-US" dirty="0"/>
              <a:t>Naïve </a:t>
            </a:r>
            <a:r>
              <a:rPr lang="en-US" dirty="0" err="1"/>
              <a:t>bayes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CS159 Spring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1301"/>
              </p:ext>
            </p:extLst>
          </p:nvPr>
        </p:nvGraphicFramePr>
        <p:xfrm>
          <a:off x="1176338" y="1447800"/>
          <a:ext cx="6327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7" name="Equation" r:id="rId3" imgW="2806700" imgH="482600" progId="Equation.3">
                  <p:embed/>
                </p:oleObj>
              </mc:Choice>
              <mc:Fallback>
                <p:oleObj name="Equation" r:id="rId3" imgW="2806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338" y="1447800"/>
                        <a:ext cx="6327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13213"/>
              </p:ext>
            </p:extLst>
          </p:nvPr>
        </p:nvGraphicFramePr>
        <p:xfrm>
          <a:off x="2447925" y="3338513"/>
          <a:ext cx="43513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8" name="Equation" r:id="rId5" imgW="1930400" imgH="228600" progId="Equation.3">
                  <p:embed/>
                </p:oleObj>
              </mc:Choice>
              <mc:Fallback>
                <p:oleObj name="Equation" r:id="rId5" imgW="193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7925" y="3338513"/>
                        <a:ext cx="4351338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feature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2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23073"/>
              </p:ext>
            </p:extLst>
          </p:nvPr>
        </p:nvGraphicFramePr>
        <p:xfrm>
          <a:off x="569913" y="1828800"/>
          <a:ext cx="6327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39" name="Equation" r:id="rId3" imgW="2806700" imgH="482600" progId="Equation.3">
                  <p:embed/>
                </p:oleObj>
              </mc:Choice>
              <mc:Fallback>
                <p:oleObj name="Equation" r:id="rId3" imgW="2806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1828800"/>
                        <a:ext cx="6327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51563"/>
              </p:ext>
            </p:extLst>
          </p:nvPr>
        </p:nvGraphicFramePr>
        <p:xfrm>
          <a:off x="3057525" y="3048000"/>
          <a:ext cx="25193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40" name="Equation" r:id="rId5" imgW="1117600" imgH="482600" progId="Equation.3">
                  <p:embed/>
                </p:oleObj>
              </mc:Choice>
              <mc:Fallback>
                <p:oleObj name="Equation" r:id="rId5" imgW="1117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525" y="3048000"/>
                        <a:ext cx="251936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3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naïve Bayes assumption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449" y="4969848"/>
            <a:ext cx="8879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binary features (e.g., “banana” occurs in the text)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discrete features (e.g., “banana” occurs x</a:t>
            </a:r>
            <a:r>
              <a:rPr lang="en-US" sz="2400" baseline="-250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times)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real valued features (</a:t>
            </a:r>
            <a:r>
              <a:rPr lang="en-US" sz="2400" dirty="0" err="1">
                <a:solidFill>
                  <a:srgbClr val="FF0000"/>
                </a:solidFill>
              </a:rPr>
              <a:t>e.g</a:t>
            </a:r>
            <a:r>
              <a:rPr lang="en-US" sz="2400" dirty="0">
                <a:solidFill>
                  <a:srgbClr val="FF0000"/>
                </a:solidFill>
              </a:rPr>
              <a:t>, the text contains x</a:t>
            </a:r>
            <a:r>
              <a:rPr lang="en-US" sz="2400" baseline="-250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proportion of verbs)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73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6600"/>
                </a:solidFill>
              </a:rPr>
              <a:t>p(</a:t>
            </a:r>
            <a:r>
              <a:rPr lang="en-US" sz="2400" i="1" dirty="0" err="1">
                <a:solidFill>
                  <a:srgbClr val="FF6600"/>
                </a:solidFill>
              </a:rPr>
              <a:t>x</a:t>
            </a:r>
            <a:r>
              <a:rPr lang="en-US" sz="2400" i="1" baseline="-25000" dirty="0" err="1">
                <a:solidFill>
                  <a:srgbClr val="FF6600"/>
                </a:solidFill>
              </a:rPr>
              <a:t>i</a:t>
            </a:r>
            <a:r>
              <a:rPr lang="en-US" sz="2400" i="1" dirty="0" err="1">
                <a:solidFill>
                  <a:srgbClr val="FF6600"/>
                </a:solidFill>
              </a:rPr>
              <a:t>|y</a:t>
            </a:r>
            <a:r>
              <a:rPr lang="en-US" sz="2400" i="1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is the probability of a particular feature value given the label</a:t>
            </a:r>
          </a:p>
        </p:txBody>
      </p:sp>
    </p:spTree>
    <p:extLst>
      <p:ext uri="{BB962C8B-B14F-4D97-AF65-F5344CB8AC3E}">
        <p14:creationId xmlns:p14="http://schemas.microsoft.com/office/powerpoint/2010/main" val="195526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9984" y="1875547"/>
            <a:ext cx="6693387" cy="5857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Binary features (aka, Bernoulli Naïve Bayes) 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0457"/>
              </p:ext>
            </p:extLst>
          </p:nvPr>
        </p:nvGraphicFramePr>
        <p:xfrm>
          <a:off x="1623679" y="3117682"/>
          <a:ext cx="44069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6" name="Equation" r:id="rId4" imgW="1955800" imgH="609600" progId="Equation.3">
                  <p:embed/>
                </p:oleObj>
              </mc:Choice>
              <mc:Fallback>
                <p:oleObj name="Equation" r:id="rId4" imgW="19558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679" y="3117682"/>
                        <a:ext cx="4406900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76444" y="3546247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biased coin toss!</a:t>
            </a:r>
          </a:p>
        </p:txBody>
      </p:sp>
    </p:spTree>
    <p:extLst>
      <p:ext uri="{BB962C8B-B14F-4D97-AF65-F5344CB8AC3E}">
        <p14:creationId xmlns:p14="http://schemas.microsoft.com/office/powerpoint/2010/main" val="349228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56898"/>
              </p:ext>
            </p:extLst>
          </p:nvPr>
        </p:nvGraphicFramePr>
        <p:xfrm>
          <a:off x="4483100" y="3514725"/>
          <a:ext cx="19161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514725"/>
                        <a:ext cx="19161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158988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51215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61004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532558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11" imgW="558800" imgH="215900" progId="Equation.3">
                  <p:embed/>
                </p:oleObj>
              </mc:Choice>
              <mc:Fallback>
                <p:oleObj name="Equation" r:id="rId11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6182" y="6411752"/>
            <a:ext cx="249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 = number of features)</a:t>
            </a:r>
          </a:p>
        </p:txBody>
      </p:sp>
    </p:spTree>
    <p:extLst>
      <p:ext uri="{BB962C8B-B14F-4D97-AF65-F5344CB8AC3E}">
        <p14:creationId xmlns:p14="http://schemas.microsoft.com/office/powerpoint/2010/main" val="215933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estimation for Bernoulli NB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235476"/>
              </p:ext>
            </p:extLst>
          </p:nvPr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0" name="Equation" r:id="rId3" imgW="317500" imgH="203200" progId="Equation.3">
                  <p:embed/>
                </p:oleObj>
              </mc:Choice>
              <mc:Fallback>
                <p:oleObj name="Equation" r:id="rId3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56505"/>
              </p:ext>
            </p:extLst>
          </p:nvPr>
        </p:nvGraphicFramePr>
        <p:xfrm>
          <a:off x="7118350" y="3565525"/>
          <a:ext cx="13509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1" name="Equation" r:id="rId5" imgW="533400" imgH="228600" progId="Equation.3">
                  <p:embed/>
                </p:oleObj>
              </mc:Choice>
              <mc:Fallback>
                <p:oleObj name="Equation" r:id="rId5" imgW="53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8350" y="3565525"/>
                        <a:ext cx="13509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55121"/>
              </p:ext>
            </p:extLst>
          </p:nvPr>
        </p:nvGraphicFramePr>
        <p:xfrm>
          <a:off x="5859463" y="1762125"/>
          <a:ext cx="19161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2" name="Equation" r:id="rId7" imgW="1003300" imgH="457200" progId="Equation.3">
                  <p:embed/>
                </p:oleObj>
              </mc:Choice>
              <mc:Fallback>
                <p:oleObj name="Equation" r:id="rId7" imgW="1003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9463" y="1762125"/>
                        <a:ext cx="19161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MLE estimates for these?</a:t>
            </a:r>
          </a:p>
        </p:txBody>
      </p:sp>
    </p:spTree>
    <p:extLst>
      <p:ext uri="{BB962C8B-B14F-4D97-AF65-F5344CB8AC3E}">
        <p14:creationId xmlns:p14="http://schemas.microsoft.com/office/powerpoint/2010/main" val="60560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654235"/>
              </p:ext>
            </p:extLst>
          </p:nvPr>
        </p:nvGraphicFramePr>
        <p:xfrm>
          <a:off x="355600" y="3727450"/>
          <a:ext cx="381158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79" name="Equation" r:id="rId4" imgW="1409700" imgH="444500" progId="Equation.3">
                  <p:embed/>
                </p:oleObj>
              </mc:Choice>
              <mc:Fallback>
                <p:oleObj name="Equation" r:id="rId4" imgW="1409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727450"/>
                        <a:ext cx="3811588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5221"/>
              </p:ext>
            </p:extLst>
          </p:nvPr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80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60236" y="19928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419668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5509" y="3745468"/>
            <a:ext cx="454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the label with feature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40309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difficult is this to calculate?</a:t>
            </a:r>
          </a:p>
        </p:txBody>
      </p:sp>
    </p:spTree>
    <p:extLst>
      <p:ext uri="{BB962C8B-B14F-4D97-AF65-F5344CB8AC3E}">
        <p14:creationId xmlns:p14="http://schemas.microsoft.com/office/powerpoint/2010/main" val="29783563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Text classification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36301"/>
              </p:ext>
            </p:extLst>
          </p:nvPr>
        </p:nvGraphicFramePr>
        <p:xfrm>
          <a:off x="287338" y="3727450"/>
          <a:ext cx="39497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96" name="Equation" r:id="rId4" imgW="1460500" imgH="444500" progId="Equation.3">
                  <p:embed/>
                </p:oleObj>
              </mc:Choice>
              <mc:Fallback>
                <p:oleObj name="Equation" r:id="rId4" imgW="1460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727450"/>
                        <a:ext cx="3949700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82759"/>
              </p:ext>
            </p:extLst>
          </p:nvPr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97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2648" y="5729113"/>
            <a:ext cx="836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these counts for text classification with unigram features?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371316" y="2145544"/>
            <a:ext cx="960348" cy="1100666"/>
            <a:chOff x="612648" y="2370667"/>
            <a:chExt cx="960348" cy="1100666"/>
          </a:xfrm>
        </p:grpSpPr>
        <p:sp>
          <p:nvSpPr>
            <p:cNvPr id="13" name="Rectangle 1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43193" y="3745468"/>
            <a:ext cx="43618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Unigram features:</a:t>
            </a:r>
          </a:p>
          <a:p>
            <a:r>
              <a:rPr lang="en-US" sz="2400" i="1" dirty="0">
                <a:solidFill>
                  <a:srgbClr val="FF6600"/>
                </a:solidFill>
              </a:rPr>
              <a:t>  </a:t>
            </a:r>
            <a:r>
              <a:rPr lang="en-US" sz="2400" i="1" dirty="0" err="1">
                <a:solidFill>
                  <a:srgbClr val="FF6600"/>
                </a:solidFill>
              </a:rPr>
              <a:t>w</a:t>
            </a:r>
            <a:r>
              <a:rPr lang="en-US" sz="2400" i="1" baseline="-25000" dirty="0" err="1">
                <a:solidFill>
                  <a:srgbClr val="FF6600"/>
                </a:solidFill>
              </a:rPr>
              <a:t>j</a:t>
            </a:r>
            <a:r>
              <a:rPr lang="en-US" sz="2400" dirty="0">
                <a:solidFill>
                  <a:srgbClr val="FF6600"/>
                </a:solidFill>
              </a:rPr>
              <a:t>, whether or not word</a:t>
            </a:r>
            <a:r>
              <a:rPr lang="en-US" sz="2400" i="1" dirty="0">
                <a:solidFill>
                  <a:srgbClr val="FF6600"/>
                </a:solidFill>
              </a:rPr>
              <a:t> </a:t>
            </a:r>
            <a:r>
              <a:rPr lang="en-US" sz="2400" i="1" dirty="0" err="1">
                <a:solidFill>
                  <a:srgbClr val="FF6600"/>
                </a:solidFill>
              </a:rPr>
              <a:t>w</a:t>
            </a:r>
            <a:r>
              <a:rPr lang="en-US" sz="2400" i="1" baseline="-25000" dirty="0" err="1">
                <a:solidFill>
                  <a:srgbClr val="FF6600"/>
                </a:solidFill>
              </a:rPr>
              <a:t>j</a:t>
            </a:r>
            <a:r>
              <a:rPr lang="en-US" sz="2400" dirty="0">
                <a:solidFill>
                  <a:srgbClr val="FF6600"/>
                </a:solidFill>
              </a:rPr>
              <a:t> occurs 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in the text</a:t>
            </a:r>
          </a:p>
        </p:txBody>
      </p:sp>
    </p:spTree>
    <p:extLst>
      <p:ext uri="{BB962C8B-B14F-4D97-AF65-F5344CB8AC3E}">
        <p14:creationId xmlns:p14="http://schemas.microsoft.com/office/powerpoint/2010/main" val="30451711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text classification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41209"/>
              </p:ext>
            </p:extLst>
          </p:nvPr>
        </p:nvGraphicFramePr>
        <p:xfrm>
          <a:off x="287338" y="4013200"/>
          <a:ext cx="39497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2" name="Equation" r:id="rId4" imgW="1460500" imgH="444500" progId="Equation.3">
                  <p:embed/>
                </p:oleObj>
              </mc:Choice>
              <mc:Fallback>
                <p:oleObj name="Equation" r:id="rId4" imgW="1460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13200"/>
                        <a:ext cx="3949700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3060"/>
              </p:ext>
            </p:extLst>
          </p:nvPr>
        </p:nvGraphicFramePr>
        <p:xfrm>
          <a:off x="969963" y="222363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3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22363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51165" y="2293669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label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782435"/>
            <a:ext cx="2345879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347096" y="2809978"/>
            <a:ext cx="209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texts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8077" y="4047320"/>
            <a:ext cx="411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the label with word </a:t>
            </a:r>
            <a:r>
              <a:rPr lang="en-US" i="1" dirty="0" err="1">
                <a:solidFill>
                  <a:srgbClr val="0000FF"/>
                </a:solidFill>
              </a:rPr>
              <a:t>w</a:t>
            </a:r>
            <a:r>
              <a:rPr lang="en-US" i="1" baseline="-25000" dirty="0" err="1">
                <a:solidFill>
                  <a:srgbClr val="0000FF"/>
                </a:solidFill>
              </a:rPr>
              <a:t>j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45760" y="456257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638778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label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817478" y="103891"/>
            <a:ext cx="960348" cy="1100666"/>
            <a:chOff x="612648" y="2370667"/>
            <a:chExt cx="960348" cy="1100666"/>
          </a:xfrm>
        </p:grpSpPr>
        <p:sp>
          <p:nvSpPr>
            <p:cNvPr id="13" name="Rectangle 1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1999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classification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NB Model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4852656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874567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822442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28041"/>
              </p:ext>
            </p:extLst>
          </p:nvPr>
        </p:nvGraphicFramePr>
        <p:xfrm>
          <a:off x="4956175" y="3200400"/>
          <a:ext cx="19145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68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6175" y="3200400"/>
                        <a:ext cx="1914525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55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912" y="1848987"/>
            <a:ext cx="8343136" cy="467184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Assignment 7 out soon (due next Friday at 5pm)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Quiz #3 next Monday</a:t>
            </a:r>
          </a:p>
          <a:p>
            <a:pPr marL="45720" indent="0">
              <a:buNone/>
            </a:pPr>
            <a:r>
              <a:rPr lang="en-US" dirty="0"/>
              <a:t>	- Text similarity -&gt; this week (though, light on ML)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315871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NB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64" y="289810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75" y="3814536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703281"/>
              </p:ext>
            </p:extLst>
          </p:nvPr>
        </p:nvGraphicFramePr>
        <p:xfrm>
          <a:off x="4832350" y="2833688"/>
          <a:ext cx="1906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12" name="Equation" r:id="rId3" imgW="1397000" imgH="482600" progId="Equation.3">
                  <p:embed/>
                </p:oleObj>
              </mc:Choice>
              <mc:Fallback>
                <p:oleObj name="Equation" r:id="rId3" imgW="1397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350" y="2833688"/>
                        <a:ext cx="190658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605463"/>
            <a:ext cx="4649788" cy="922337"/>
            <a:chOff x="1335063" y="5642547"/>
            <a:chExt cx="4649788" cy="922337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6814253"/>
                </p:ext>
              </p:extLst>
            </p:nvPr>
          </p:nvGraphicFramePr>
          <p:xfrm>
            <a:off x="2517751" y="5642547"/>
            <a:ext cx="3467100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013" name="Equation" r:id="rId5" imgW="1816100" imgH="482600" progId="Equation.3">
                    <p:embed/>
                  </p:oleObj>
                </mc:Choice>
                <mc:Fallback>
                  <p:oleObj name="Equation" r:id="rId5" imgW="18161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7751" y="5642547"/>
                          <a:ext cx="3467100" cy="922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867400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= </a:t>
              </a: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58994"/>
              </p:ext>
            </p:extLst>
          </p:nvPr>
        </p:nvGraphicFramePr>
        <p:xfrm>
          <a:off x="4862513" y="3675063"/>
          <a:ext cx="1876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14" name="Equation" r:id="rId7" imgW="1447800" imgH="482600" progId="Equation.3">
                  <p:embed/>
                </p:oleObj>
              </mc:Choice>
              <mc:Fallback>
                <p:oleObj name="Equation" r:id="rId7" imgW="1447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2513" y="3675063"/>
                        <a:ext cx="1876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69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NB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64" y="289810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75" y="3814536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7546"/>
              </p:ext>
            </p:extLst>
          </p:nvPr>
        </p:nvGraphicFramePr>
        <p:xfrm>
          <a:off x="4832350" y="2833688"/>
          <a:ext cx="1906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41" name="Equation" r:id="rId3" imgW="1397000" imgH="482600" progId="Equation.3">
                  <p:embed/>
                </p:oleObj>
              </mc:Choice>
              <mc:Fallback>
                <p:oleObj name="Equation" r:id="rId3" imgW="1397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350" y="2833688"/>
                        <a:ext cx="190658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20561"/>
              </p:ext>
            </p:extLst>
          </p:nvPr>
        </p:nvGraphicFramePr>
        <p:xfrm>
          <a:off x="4862513" y="3675063"/>
          <a:ext cx="1876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42" name="Equation" r:id="rId5" imgW="1447800" imgH="482600" progId="Equation.3">
                  <p:embed/>
                </p:oleObj>
              </mc:Choice>
              <mc:Fallback>
                <p:oleObj name="Equation" r:id="rId5" imgW="1447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2513" y="3675063"/>
                        <a:ext cx="1876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2648" y="5867892"/>
            <a:ext cx="778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Notice that each label has it’s own separate set of parameters, i.e. </a:t>
            </a:r>
            <a:r>
              <a:rPr lang="en-US" sz="2000" i="1" dirty="0"/>
              <a:t>p(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j</a:t>
            </a:r>
            <a:r>
              <a:rPr lang="en-US" sz="2000" i="1" dirty="0" err="1"/>
              <a:t>|y</a:t>
            </a:r>
            <a:r>
              <a:rPr lang="en-US" sz="2000" i="1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04643" y="4168910"/>
            <a:ext cx="1229874" cy="1829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241143" y="3298218"/>
            <a:ext cx="1531821" cy="2700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2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247780"/>
              </p:ext>
            </p:extLst>
          </p:nvPr>
        </p:nvGraphicFramePr>
        <p:xfrm>
          <a:off x="4814888" y="2833688"/>
          <a:ext cx="19415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67" name="Equation" r:id="rId3" imgW="1422400" imgH="482600" progId="Equation.3">
                  <p:embed/>
                </p:oleObj>
              </mc:Choice>
              <mc:Fallback>
                <p:oleObj name="Equation" r:id="rId3" imgW="142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4888" y="2833688"/>
                        <a:ext cx="1941512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34673"/>
              </p:ext>
            </p:extLst>
          </p:nvPr>
        </p:nvGraphicFramePr>
        <p:xfrm>
          <a:off x="4845050" y="3675063"/>
          <a:ext cx="19097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68" name="Equation" r:id="rId5" imgW="1473200" imgH="482600" progId="Equation.3">
                  <p:embed/>
                </p:oleObj>
              </mc:Choice>
              <mc:Fallback>
                <p:oleObj name="Equation" r:id="rId5" imgW="1473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5050" y="3675063"/>
                        <a:ext cx="1909763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12"/>
          <p:cNvGrpSpPr/>
          <p:nvPr/>
        </p:nvGrpSpPr>
        <p:grpSpPr>
          <a:xfrm>
            <a:off x="332713" y="3016665"/>
            <a:ext cx="960348" cy="1100666"/>
            <a:chOff x="612648" y="2370667"/>
            <a:chExt cx="960348" cy="1100666"/>
          </a:xfrm>
        </p:grpSpPr>
        <p:sp>
          <p:nvSpPr>
            <p:cNvPr id="27" name="Rectangle 26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461451" y="3300818"/>
            <a:ext cx="3108629" cy="693904"/>
            <a:chOff x="2359651" y="2494659"/>
            <a:chExt cx="3605732" cy="971300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8263" y="5588000"/>
            <a:ext cx="665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good is this model for </a:t>
            </a:r>
            <a:r>
              <a:rPr lang="en-US" sz="2800" i="1" dirty="0">
                <a:solidFill>
                  <a:srgbClr val="FF0000"/>
                </a:solidFill>
              </a:rPr>
              <a:t>text</a:t>
            </a:r>
            <a:r>
              <a:rPr lang="en-US" sz="2800" dirty="0">
                <a:solidFill>
                  <a:srgbClr val="FF0000"/>
                </a:solidFill>
              </a:rPr>
              <a:t>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3660682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371259" y="3619192"/>
            <a:ext cx="6266883" cy="649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831181" y="1729888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695210"/>
              </p:ext>
            </p:extLst>
          </p:nvPr>
        </p:nvGraphicFramePr>
        <p:xfrm>
          <a:off x="1595438" y="3584575"/>
          <a:ext cx="206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8" name="Equation" r:id="rId4" imgW="1422400" imgH="482600" progId="Equation.3">
                  <p:embed/>
                </p:oleObj>
              </mc:Choice>
              <mc:Fallback>
                <p:oleObj name="Equation" r:id="rId4" imgW="142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438" y="3584575"/>
                        <a:ext cx="206851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5103"/>
              </p:ext>
            </p:extLst>
          </p:nvPr>
        </p:nvGraphicFramePr>
        <p:xfrm>
          <a:off x="5197475" y="3592857"/>
          <a:ext cx="2139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9" name="Equation" r:id="rId6" imgW="1473200" imgH="482600" progId="Equation.3">
                  <p:embed/>
                </p:oleObj>
              </mc:Choice>
              <mc:Fallback>
                <p:oleObj name="Equation" r:id="rId6" imgW="1473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7475" y="3592857"/>
                        <a:ext cx="21399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58" y="5266688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80" name="Right Arrow 79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7158053">
            <a:off x="4789719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4441947" flipH="1">
            <a:off x="2902845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260" y="5863453"/>
            <a:ext cx="6840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text classification, what is this computation?  Does it make sense?</a:t>
            </a:r>
          </a:p>
        </p:txBody>
      </p:sp>
    </p:spTree>
    <p:extLst>
      <p:ext uri="{BB962C8B-B14F-4D97-AF65-F5344CB8AC3E}">
        <p14:creationId xmlns:p14="http://schemas.microsoft.com/office/powerpoint/2010/main" val="205608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371259" y="3619192"/>
            <a:ext cx="6266883" cy="649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831181" y="1734548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89389"/>
              </p:ext>
            </p:extLst>
          </p:nvPr>
        </p:nvGraphicFramePr>
        <p:xfrm>
          <a:off x="1595438" y="3583976"/>
          <a:ext cx="206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2" name="Equation" r:id="rId4" imgW="1422400" imgH="482600" progId="Equation.3">
                  <p:embed/>
                </p:oleObj>
              </mc:Choice>
              <mc:Fallback>
                <p:oleObj name="Equation" r:id="rId4" imgW="142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438" y="3583976"/>
                        <a:ext cx="206851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22998"/>
              </p:ext>
            </p:extLst>
          </p:nvPr>
        </p:nvGraphicFramePr>
        <p:xfrm>
          <a:off x="5197475" y="3583976"/>
          <a:ext cx="2139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3" name="Equation" r:id="rId6" imgW="1473200" imgH="482600" progId="Equation.3">
                  <p:embed/>
                </p:oleObj>
              </mc:Choice>
              <mc:Fallback>
                <p:oleObj name="Equation" r:id="rId6" imgW="1473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7475" y="3583976"/>
                        <a:ext cx="21399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58" y="5266688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80" name="Right Arrow 79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7158053">
            <a:off x="4789719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4441947" flipH="1">
            <a:off x="2902845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208" y="5850068"/>
            <a:ext cx="8325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word that occurs, contributes </a:t>
            </a:r>
            <a:r>
              <a:rPr lang="en-US" sz="2800" i="1" dirty="0">
                <a:solidFill>
                  <a:srgbClr val="0000FF"/>
                </a:solidFill>
              </a:rPr>
              <a:t>p(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j</a:t>
            </a:r>
            <a:r>
              <a:rPr lang="en-US" sz="2800" i="1" dirty="0" err="1">
                <a:solidFill>
                  <a:srgbClr val="0000FF"/>
                </a:solidFill>
              </a:rPr>
              <a:t>|y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Each word that does NOT occur, contributes </a:t>
            </a:r>
            <a:r>
              <a:rPr lang="en-US" sz="2800" i="1" dirty="0">
                <a:solidFill>
                  <a:srgbClr val="0000FF"/>
                </a:solidFill>
              </a:rPr>
              <a:t>1-p(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j</a:t>
            </a:r>
            <a:r>
              <a:rPr lang="en-US" sz="2800" i="1" dirty="0" err="1">
                <a:solidFill>
                  <a:srgbClr val="0000FF"/>
                </a:solidFill>
              </a:rPr>
              <a:t>|y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168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classify with a model, we’re given an example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an example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can use generative stories to help develop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20519"/>
              </p:ext>
            </p:extLst>
          </p:nvPr>
        </p:nvGraphicFramePr>
        <p:xfrm>
          <a:off x="3646488" y="161448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17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488" y="161448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generative story for the NB model?</a:t>
            </a:r>
          </a:p>
        </p:txBody>
      </p:sp>
    </p:spTree>
    <p:extLst>
      <p:ext uri="{BB962C8B-B14F-4D97-AF65-F5344CB8AC3E}">
        <p14:creationId xmlns:p14="http://schemas.microsoft.com/office/powerpoint/2010/main" val="2617960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</a:t>
            </a:r>
            <a:r>
              <a:rPr lang="en-US" i="1" dirty="0"/>
              <a:t>biased</a:t>
            </a:r>
            <a:r>
              <a:rPr lang="en-US" dirty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feature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91309"/>
              </p:ext>
            </p:extLst>
          </p:nvPr>
        </p:nvGraphicFramePr>
        <p:xfrm>
          <a:off x="3646488" y="161448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41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488" y="161448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6935" y="5700133"/>
            <a:ext cx="596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 for text classification, assuming unigram features?</a:t>
            </a:r>
          </a:p>
        </p:txBody>
      </p:sp>
    </p:spTree>
    <p:extLst>
      <p:ext uri="{BB962C8B-B14F-4D97-AF65-F5344CB8AC3E}">
        <p14:creationId xmlns:p14="http://schemas.microsoft.com/office/powerpoint/2010/main" val="36146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</a:t>
            </a:r>
            <a:r>
              <a:rPr lang="en-US" i="1" dirty="0"/>
              <a:t>biased</a:t>
            </a:r>
            <a:r>
              <a:rPr lang="en-US" dirty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22959"/>
              </p:ext>
            </p:extLst>
          </p:nvPr>
        </p:nvGraphicFramePr>
        <p:xfrm>
          <a:off x="3622675" y="1614488"/>
          <a:ext cx="196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57" name="Equation" r:id="rId4" imgW="1028700" imgH="482600" progId="Equation.3">
                  <p:embed/>
                </p:oleObj>
              </mc:Choice>
              <mc:Fallback>
                <p:oleObj name="Equation" r:id="rId4" imgW="1028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2675" y="1614488"/>
                        <a:ext cx="196373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725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68061"/>
              </p:ext>
            </p:extLst>
          </p:nvPr>
        </p:nvGraphicFramePr>
        <p:xfrm>
          <a:off x="3416300" y="237013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1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37013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643" y="3969603"/>
            <a:ext cx="1902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Pros/cons?</a:t>
            </a:r>
          </a:p>
        </p:txBody>
      </p:sp>
    </p:spTree>
    <p:extLst>
      <p:ext uri="{BB962C8B-B14F-4D97-AF65-F5344CB8AC3E}">
        <p14:creationId xmlns:p14="http://schemas.microsoft.com/office/powerpoint/2010/main" val="423609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Your project should relate to something involving NLP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Your project must include a solid experimental evaluation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Your project should be in a pair or group of three. If you’d like to do it solo or in a group of four, please come talk to me.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7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Fast!</a:t>
            </a:r>
          </a:p>
          <a:p>
            <a:pPr lvl="1"/>
            <a:r>
              <a:rPr lang="en-US" dirty="0"/>
              <a:t>Can be done on large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Naïve Bayes assumption is generally not true</a:t>
            </a:r>
          </a:p>
          <a:p>
            <a:pPr lvl="1"/>
            <a:r>
              <a:rPr lang="en-US" dirty="0"/>
              <a:t>Performance isn’t as good as other models</a:t>
            </a:r>
          </a:p>
          <a:p>
            <a:pPr lvl="1"/>
            <a:r>
              <a:rPr lang="en-US" dirty="0"/>
              <a:t>For text classification (and other sparse feature domains) the p(x</a:t>
            </a:r>
            <a:r>
              <a:rPr lang="en-US" baseline="-25000" dirty="0"/>
              <a:t>i</a:t>
            </a:r>
            <a:r>
              <a:rPr lang="en-US" dirty="0"/>
              <a:t>=0|y) can be problematic</a:t>
            </a:r>
          </a:p>
        </p:txBody>
      </p:sp>
    </p:spTree>
    <p:extLst>
      <p:ext uri="{BB962C8B-B14F-4D97-AF65-F5344CB8AC3E}">
        <p14:creationId xmlns:p14="http://schemas.microsoft.com/office/powerpoint/2010/main" val="454812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Another generative story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12648" y="16002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Randomly draw words from a “bag of words” until document length is reached </a:t>
            </a: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365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7" y="231721"/>
            <a:ext cx="8196939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416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888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649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999345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499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617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604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6043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6046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6048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6051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834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0065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6047" y="1751735"/>
            <a:ext cx="637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 NB model, i.e. does it assume each individual word occurrence is independent?</a:t>
            </a:r>
          </a:p>
        </p:txBody>
      </p:sp>
    </p:spTree>
    <p:extLst>
      <p:ext uri="{BB962C8B-B14F-4D97-AF65-F5344CB8AC3E}">
        <p14:creationId xmlns:p14="http://schemas.microsoft.com/office/powerpoint/2010/main" val="213498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4805511"/>
            <a:ext cx="7790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Read the final project handout ASAP!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Start forming groups and thinking about what you want to 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EDE11-C9A3-E642-AEFD-C5F816CD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20154"/>
            <a:ext cx="7175880" cy="24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8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Yes!  Doesn’t matter what words were drawn previously, still the same probability of getting any particular word</a:t>
            </a:r>
          </a:p>
        </p:txBody>
      </p:sp>
    </p:spTree>
    <p:extLst>
      <p:ext uri="{BB962C8B-B14F-4D97-AF65-F5344CB8AC3E}">
        <p14:creationId xmlns:p14="http://schemas.microsoft.com/office/powerpoint/2010/main" val="805440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model handle multiple word occurrences?</a:t>
            </a:r>
          </a:p>
        </p:txBody>
      </p:sp>
    </p:spTree>
    <p:extLst>
      <p:ext uri="{BB962C8B-B14F-4D97-AF65-F5344CB8AC3E}">
        <p14:creationId xmlns:p14="http://schemas.microsoft.com/office/powerpoint/2010/main" val="1076694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1115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253" y="2888694"/>
            <a:ext cx="4224518" cy="2895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2000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tails, don’t include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326" y="1918416"/>
            <a:ext cx="19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Bernoulli 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44" y="1918416"/>
            <a:ext cx="232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Multinomial NB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1389" y="2888694"/>
            <a:ext cx="4224518" cy="22856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Font typeface="Wingdings"/>
              <a:buAutoNum type="arabicPeriod"/>
            </a:pPr>
            <a:r>
              <a:rPr lang="en-US" sz="2000" dirty="0"/>
              <a:t>Keep drawing words from </a:t>
            </a:r>
            <a:r>
              <a:rPr lang="en-US" sz="2000" i="1" dirty="0"/>
              <a:t>p(</a:t>
            </a:r>
            <a:r>
              <a:rPr lang="en-US" sz="2000" i="1" dirty="0" err="1"/>
              <a:t>words|y</a:t>
            </a:r>
            <a:r>
              <a:rPr lang="en-US" sz="2000" i="1" dirty="0"/>
              <a:t>)</a:t>
            </a:r>
            <a:r>
              <a:rPr lang="en-US" sz="2000" dirty="0"/>
              <a:t> until text length has been reached.</a:t>
            </a:r>
          </a:p>
        </p:txBody>
      </p:sp>
    </p:spTree>
    <p:extLst>
      <p:ext uri="{BB962C8B-B14F-4D97-AF65-F5344CB8AC3E}">
        <p14:creationId xmlns:p14="http://schemas.microsoft.com/office/powerpoint/2010/main" val="4231464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253" y="2551216"/>
            <a:ext cx="4224518" cy="2457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2000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tails, don’t include the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326" y="1580938"/>
            <a:ext cx="19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Bernoulli 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44" y="1580938"/>
            <a:ext cx="232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Multinomial NB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1389" y="2551216"/>
            <a:ext cx="4224518" cy="21643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Font typeface="Wingdings"/>
              <a:buAutoNum type="arabicPeriod"/>
            </a:pPr>
            <a:r>
              <a:rPr lang="en-US" sz="2000" dirty="0"/>
              <a:t>Keep drawing words from </a:t>
            </a:r>
            <a:r>
              <a:rPr lang="en-US" sz="2000" i="1" dirty="0"/>
              <a:t>p(</a:t>
            </a:r>
            <a:r>
              <a:rPr lang="en-US" sz="2000" i="1" dirty="0" err="1"/>
              <a:t>words|y</a:t>
            </a:r>
            <a:r>
              <a:rPr lang="en-US" sz="2000" i="1" dirty="0"/>
              <a:t>)</a:t>
            </a:r>
            <a:r>
              <a:rPr lang="en-US" sz="2000" dirty="0"/>
              <a:t> until document length has been reached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23484"/>
              </p:ext>
            </p:extLst>
          </p:nvPr>
        </p:nvGraphicFramePr>
        <p:xfrm>
          <a:off x="1317443" y="5008627"/>
          <a:ext cx="19161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443" y="5008627"/>
                        <a:ext cx="19161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20608" y="5983723"/>
            <a:ext cx="3108629" cy="693904"/>
            <a:chOff x="2359651" y="2494659"/>
            <a:chExt cx="3605732" cy="971300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8624" y="5930819"/>
            <a:ext cx="3108629" cy="693904"/>
            <a:chOff x="2359651" y="2494659"/>
            <a:chExt cx="3605732" cy="971300"/>
          </a:xfrm>
        </p:grpSpPr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383982" y="2494659"/>
              <a:ext cx="3581401" cy="4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(4, 1, 2, 0, 0, 7, 0, 0, …)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>
            <a:off x="4049692" y="5337207"/>
            <a:ext cx="912672" cy="64651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98511" y="4981976"/>
            <a:ext cx="421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5793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4491977"/>
            <a:ext cx="823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probability of getting a 3 for a single roll of this dice?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145" y="5381609"/>
            <a:ext cx="76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21925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4491977"/>
            <a:ext cx="763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probability distribution over possible single rolls?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630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548" y="4491977"/>
            <a:ext cx="672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told you 1 was twice as likely as the others?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2/7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835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41" y="1783411"/>
            <a:ext cx="71874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rolled 400 times and got the following number?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1: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6: 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95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34" y="1934381"/>
            <a:ext cx="8122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What is the probability of rolling a 1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Two 1s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Five 1s and two 5s (in any order)?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1602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970" y="1629116"/>
            <a:ext cx="8531352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pick a text classification task</a:t>
            </a:r>
          </a:p>
          <a:p>
            <a:pPr lvl="1"/>
            <a:r>
              <a:rPr lang="en-US" sz="2000" dirty="0"/>
              <a:t>evaluate different machine learning methods</a:t>
            </a:r>
          </a:p>
          <a:p>
            <a:pPr lvl="1"/>
            <a:r>
              <a:rPr lang="en-US" sz="2000" dirty="0"/>
              <a:t>implement a machine learning method</a:t>
            </a:r>
          </a:p>
          <a:p>
            <a:pPr lvl="1"/>
            <a:r>
              <a:rPr lang="en-US" sz="2000" dirty="0"/>
              <a:t>analyze different feature categories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n-gram language modeling</a:t>
            </a:r>
          </a:p>
          <a:p>
            <a:pPr lvl="1"/>
            <a:r>
              <a:rPr lang="en-US" sz="2000" dirty="0"/>
              <a:t>implement and compare other smoothing techniques</a:t>
            </a:r>
          </a:p>
          <a:p>
            <a:pPr lvl="1"/>
            <a:r>
              <a:rPr lang="en-US" sz="2000" dirty="0"/>
              <a:t>implement alternative models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parsing</a:t>
            </a:r>
          </a:p>
          <a:p>
            <a:pPr lvl="1"/>
            <a:r>
              <a:rPr lang="en-US" sz="2000" dirty="0"/>
              <a:t>lexicalized PCFG (with smoothing)</a:t>
            </a:r>
          </a:p>
          <a:p>
            <a:pPr lvl="1"/>
            <a:r>
              <a:rPr lang="en-US" sz="2000" dirty="0"/>
              <a:t>n-best list generation</a:t>
            </a:r>
          </a:p>
          <a:p>
            <a:pPr lvl="1"/>
            <a:r>
              <a:rPr lang="en-US" sz="2000" dirty="0"/>
              <a:t>parse output </a:t>
            </a:r>
            <a:r>
              <a:rPr lang="en-US" sz="2000" dirty="0" err="1"/>
              <a:t>reranking</a:t>
            </a:r>
            <a:endParaRPr lang="en-US" sz="2300" dirty="0"/>
          </a:p>
          <a:p>
            <a:pPr lvl="1"/>
            <a:r>
              <a:rPr lang="en-US" sz="2000" dirty="0"/>
              <a:t>implement another parsing approach and compare</a:t>
            </a:r>
          </a:p>
          <a:p>
            <a:pPr lvl="1"/>
            <a:r>
              <a:rPr lang="en-US" sz="2000" dirty="0"/>
              <a:t>parsing non-traditional domains (e.g. twitter)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EM</a:t>
            </a:r>
          </a:p>
          <a:p>
            <a:pPr lvl="1"/>
            <a:r>
              <a:rPr lang="en-US" sz="2000" dirty="0"/>
              <a:t>try and implement IBM model 2</a:t>
            </a:r>
          </a:p>
          <a:p>
            <a:pPr lvl="1"/>
            <a:r>
              <a:rPr lang="en-US" sz="2000" dirty="0"/>
              <a:t>word-level translation models</a:t>
            </a:r>
          </a:p>
        </p:txBody>
      </p:sp>
    </p:spTree>
    <p:extLst>
      <p:ext uri="{BB962C8B-B14F-4D97-AF65-F5344CB8AC3E}">
        <p14:creationId xmlns:p14="http://schemas.microsoft.com/office/powerpoint/2010/main" val="2167609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34" y="1934381"/>
            <a:ext cx="81227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What it the probability of rolling a 1 and a 5 (in any order)?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Two 1s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Five 1s and two 5s (in any order)?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892" y="2415508"/>
            <a:ext cx="241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(1/4 * 1/8) * 2 = 1/16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460" y="3054907"/>
            <a:ext cx="22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prob. of those two rolls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9223" y="2895057"/>
            <a:ext cx="320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ways that can happen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(1,5 and 5,1)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664271" y="2699685"/>
            <a:ext cx="1397534" cy="2930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545277" y="2699685"/>
            <a:ext cx="186499" cy="3552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10892" y="4148645"/>
            <a:ext cx="275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((1/4)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* 1/8) * 3 = 3/128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7639" y="4928083"/>
            <a:ext cx="474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((1/4)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* (1/8)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) * 21 = 21/524,288 = 0.00004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53403" y="4969576"/>
            <a:ext cx="2347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General formula?</a:t>
            </a:r>
          </a:p>
        </p:txBody>
      </p:sp>
    </p:spTree>
    <p:extLst>
      <p:ext uri="{BB962C8B-B14F-4D97-AF65-F5344CB8AC3E}">
        <p14:creationId xmlns:p14="http://schemas.microsoft.com/office/powerpoint/2010/main" val="35335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79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Multinomial distribution: independent draws over </a:t>
            </a:r>
            <a:r>
              <a:rPr lang="en-US" i="1" dirty="0"/>
              <a:t>m</a:t>
            </a:r>
            <a:r>
              <a:rPr lang="en-US" dirty="0"/>
              <a:t> possible categories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have frequency counts x1, x2, …, </a:t>
            </a:r>
            <a:r>
              <a:rPr lang="en-US" dirty="0" err="1"/>
              <a:t>xm</a:t>
            </a:r>
            <a:r>
              <a:rPr lang="en-US" dirty="0"/>
              <a:t> over each of the categories, the probability is: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60401"/>
              </p:ext>
            </p:extLst>
          </p:nvPr>
        </p:nvGraphicFramePr>
        <p:xfrm>
          <a:off x="1674813" y="3328988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0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3328988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eft Brace 19"/>
          <p:cNvSpPr/>
          <p:nvPr/>
        </p:nvSpPr>
        <p:spPr>
          <a:xfrm rot="16200000">
            <a:off x="5098612" y="4230224"/>
            <a:ext cx="164298" cy="8685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5995762" y="4230224"/>
            <a:ext cx="164298" cy="8685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5881" y="4902060"/>
            <a:ext cx="304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of particular counts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4663" y="4893179"/>
            <a:ext cx="27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different ways to get those counts</a:t>
            </a:r>
          </a:p>
        </p:txBody>
      </p:sp>
    </p:spTree>
    <p:extLst>
      <p:ext uri="{BB962C8B-B14F-4D97-AF65-F5344CB8AC3E}">
        <p14:creationId xmlns:p14="http://schemas.microsoft.com/office/powerpoint/2010/main" val="1956182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30437"/>
              </p:ext>
            </p:extLst>
          </p:nvPr>
        </p:nvGraphicFramePr>
        <p:xfrm>
          <a:off x="1674813" y="1819275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89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1819275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3542" y="3410129"/>
            <a:ext cx="7566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What are 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</a:p>
          <a:p>
            <a:endParaRPr lang="en-US" sz="2400" baseline="-250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Are there any constraints on the values that they can take?</a:t>
            </a:r>
          </a:p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8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13503"/>
              </p:ext>
            </p:extLst>
          </p:nvPr>
        </p:nvGraphicFramePr>
        <p:xfrm>
          <a:off x="1674813" y="1819275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2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1819275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3583" y="3347965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: probability of rolling “j”</a:t>
            </a:r>
          </a:p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61769"/>
              </p:ext>
            </p:extLst>
          </p:nvPr>
        </p:nvGraphicFramePr>
        <p:xfrm>
          <a:off x="3298295" y="3973381"/>
          <a:ext cx="7064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3" name="Equation" r:id="rId6" imgW="393700" imgH="228600" progId="Equation.3">
                  <p:embed/>
                </p:oleObj>
              </mc:Choice>
              <mc:Fallback>
                <p:oleObj name="Equation" r:id="rId6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8295" y="3973381"/>
                        <a:ext cx="706437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22540"/>
              </p:ext>
            </p:extLst>
          </p:nvPr>
        </p:nvGraphicFramePr>
        <p:xfrm>
          <a:off x="3142751" y="4498441"/>
          <a:ext cx="12080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4" name="Equation" r:id="rId8" imgW="673100" imgH="330200" progId="Equation.3">
                  <p:embed/>
                </p:oleObj>
              </mc:Choice>
              <mc:Fallback>
                <p:oleObj name="Equation" r:id="rId8" imgW="673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2751" y="4498441"/>
                        <a:ext cx="12080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087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606" y="1735111"/>
            <a:ext cx="3641305" cy="7620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the digression?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0283" y="4749512"/>
            <a:ext cx="69479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Drawing words from a bag is the same as rolling a die!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number of sides = number of words in the vocabulary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99393"/>
              </p:ext>
            </p:extLst>
          </p:nvPr>
        </p:nvGraphicFramePr>
        <p:xfrm>
          <a:off x="1674813" y="2697163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3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2697163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3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606" y="1735111"/>
            <a:ext cx="3641305" cy="7620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the digression?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82839"/>
              </p:ext>
            </p:extLst>
          </p:nvPr>
        </p:nvGraphicFramePr>
        <p:xfrm>
          <a:off x="1674813" y="2697163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48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2697163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42367"/>
              </p:ext>
            </p:extLst>
          </p:nvPr>
        </p:nvGraphicFramePr>
        <p:xfrm>
          <a:off x="1674813" y="4383088"/>
          <a:ext cx="45481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49" name="Equation" r:id="rId6" imgW="2489200" imgH="698500" progId="Equation.3">
                  <p:embed/>
                </p:oleObj>
              </mc:Choice>
              <mc:Fallback>
                <p:oleObj name="Equation" r:id="rId6" imgW="2489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4813" y="4383088"/>
                        <a:ext cx="4548187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12786" y="6074292"/>
            <a:ext cx="131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lang="en-US" baseline="-25000" dirty="0" err="1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 for class 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799230" y="4999746"/>
            <a:ext cx="173371" cy="10745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31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645" y="3649302"/>
            <a:ext cx="812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2: figure out how to estimate the probabilities for the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645" y="1724651"/>
            <a:ext cx="441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 each class as a multinomial: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39868"/>
              </p:ext>
            </p:extLst>
          </p:nvPr>
        </p:nvGraphicFramePr>
        <p:xfrm>
          <a:off x="2052638" y="2117725"/>
          <a:ext cx="45481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6" name="Equation" r:id="rId3" imgW="2489200" imgH="698500" progId="Equation.3">
                  <p:embed/>
                </p:oleObj>
              </mc:Choice>
              <mc:Fallback>
                <p:oleObj name="Equation" r:id="rId3" imgW="2489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2638" y="2117725"/>
                        <a:ext cx="45481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2"/>
          <p:cNvGrpSpPr/>
          <p:nvPr/>
        </p:nvGrpSpPr>
        <p:grpSpPr>
          <a:xfrm>
            <a:off x="802990" y="4312397"/>
            <a:ext cx="458098" cy="649887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"/>
          <p:cNvGrpSpPr/>
          <p:nvPr/>
        </p:nvGrpSpPr>
        <p:grpSpPr>
          <a:xfrm>
            <a:off x="814893" y="5131252"/>
            <a:ext cx="458098" cy="649887"/>
            <a:chOff x="612648" y="2370667"/>
            <a:chExt cx="960348" cy="1100666"/>
          </a:xfrm>
        </p:grpSpPr>
        <p:sp>
          <p:nvSpPr>
            <p:cNvPr id="24" name="Rectangle 2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2"/>
          <p:cNvGrpSpPr/>
          <p:nvPr/>
        </p:nvGrpSpPr>
        <p:grpSpPr>
          <a:xfrm>
            <a:off x="1371336" y="5781139"/>
            <a:ext cx="458098" cy="649887"/>
            <a:chOff x="612648" y="2370667"/>
            <a:chExt cx="960348" cy="1100666"/>
          </a:xfrm>
        </p:grpSpPr>
        <p:sp>
          <p:nvSpPr>
            <p:cNvPr id="32" name="Rectangle 3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2"/>
          <p:cNvGrpSpPr/>
          <p:nvPr/>
        </p:nvGrpSpPr>
        <p:grpSpPr>
          <a:xfrm>
            <a:off x="1461364" y="4531868"/>
            <a:ext cx="458098" cy="649887"/>
            <a:chOff x="612648" y="2370667"/>
            <a:chExt cx="960348" cy="1100666"/>
          </a:xfrm>
        </p:grpSpPr>
        <p:sp>
          <p:nvSpPr>
            <p:cNvPr id="40" name="Rectangle 39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2"/>
          <p:cNvGrpSpPr/>
          <p:nvPr/>
        </p:nvGrpSpPr>
        <p:grpSpPr>
          <a:xfrm>
            <a:off x="2080711" y="5131252"/>
            <a:ext cx="458098" cy="649887"/>
            <a:chOff x="612648" y="2370667"/>
            <a:chExt cx="960348" cy="1100666"/>
          </a:xfrm>
        </p:grpSpPr>
        <p:sp>
          <p:nvSpPr>
            <p:cNvPr id="48" name="Rectangle 4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24126" y="4981391"/>
            <a:ext cx="611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train the model, i.e. estimate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for each class?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022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41" y="1783411"/>
            <a:ext cx="71874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rolled 400 times and got the following number?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1: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6: 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1613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multinomial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57" name="Group 12"/>
          <p:cNvGrpSpPr/>
          <p:nvPr/>
        </p:nvGrpSpPr>
        <p:grpSpPr>
          <a:xfrm>
            <a:off x="1508615" y="1658925"/>
            <a:ext cx="458098" cy="649887"/>
            <a:chOff x="612648" y="2370667"/>
            <a:chExt cx="960348" cy="1100666"/>
          </a:xfrm>
        </p:grpSpPr>
        <p:sp>
          <p:nvSpPr>
            <p:cNvPr id="58" name="Rectangle 5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2"/>
          <p:cNvGrpSpPr/>
          <p:nvPr/>
        </p:nvGrpSpPr>
        <p:grpSpPr>
          <a:xfrm>
            <a:off x="3002282" y="1658925"/>
            <a:ext cx="458098" cy="649887"/>
            <a:chOff x="612648" y="2370667"/>
            <a:chExt cx="960348" cy="1100666"/>
          </a:xfrm>
        </p:grpSpPr>
        <p:sp>
          <p:nvSpPr>
            <p:cNvPr id="66" name="Rectangle 6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"/>
          <p:cNvGrpSpPr/>
          <p:nvPr/>
        </p:nvGrpSpPr>
        <p:grpSpPr>
          <a:xfrm>
            <a:off x="3724776" y="1659863"/>
            <a:ext cx="458098" cy="649887"/>
            <a:chOff x="612648" y="2370667"/>
            <a:chExt cx="960348" cy="1100666"/>
          </a:xfrm>
        </p:grpSpPr>
        <p:sp>
          <p:nvSpPr>
            <p:cNvPr id="74" name="Rectangle 7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12"/>
          <p:cNvGrpSpPr/>
          <p:nvPr/>
        </p:nvGrpSpPr>
        <p:grpSpPr>
          <a:xfrm>
            <a:off x="2264108" y="2478440"/>
            <a:ext cx="458098" cy="649887"/>
            <a:chOff x="612648" y="2370667"/>
            <a:chExt cx="960348" cy="1100666"/>
          </a:xfrm>
        </p:grpSpPr>
        <p:sp>
          <p:nvSpPr>
            <p:cNvPr id="82" name="Rectangle 8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12"/>
          <p:cNvGrpSpPr/>
          <p:nvPr/>
        </p:nvGrpSpPr>
        <p:grpSpPr>
          <a:xfrm>
            <a:off x="1502050" y="2471296"/>
            <a:ext cx="458098" cy="649887"/>
            <a:chOff x="612648" y="2370667"/>
            <a:chExt cx="960348" cy="1100666"/>
          </a:xfrm>
        </p:grpSpPr>
        <p:sp>
          <p:nvSpPr>
            <p:cNvPr id="90" name="Rectangle 89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>
            <a:off x="2264108" y="1670943"/>
            <a:ext cx="458098" cy="649887"/>
            <a:chOff x="612648" y="2370667"/>
            <a:chExt cx="960348" cy="1100666"/>
          </a:xfrm>
        </p:grpSpPr>
        <p:sp>
          <p:nvSpPr>
            <p:cNvPr id="98" name="Rectangle 9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46046" y="178465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91202" y="2615991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3967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multinomial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57" name="Group 12"/>
          <p:cNvGrpSpPr/>
          <p:nvPr/>
        </p:nvGrpSpPr>
        <p:grpSpPr>
          <a:xfrm>
            <a:off x="1508615" y="1658925"/>
            <a:ext cx="458098" cy="649887"/>
            <a:chOff x="612648" y="2370667"/>
            <a:chExt cx="960348" cy="1100666"/>
          </a:xfrm>
        </p:grpSpPr>
        <p:sp>
          <p:nvSpPr>
            <p:cNvPr id="58" name="Rectangle 5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2"/>
          <p:cNvGrpSpPr/>
          <p:nvPr/>
        </p:nvGrpSpPr>
        <p:grpSpPr>
          <a:xfrm>
            <a:off x="3002282" y="1658925"/>
            <a:ext cx="458098" cy="649887"/>
            <a:chOff x="612648" y="2370667"/>
            <a:chExt cx="960348" cy="1100666"/>
          </a:xfrm>
        </p:grpSpPr>
        <p:sp>
          <p:nvSpPr>
            <p:cNvPr id="66" name="Rectangle 6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"/>
          <p:cNvGrpSpPr/>
          <p:nvPr/>
        </p:nvGrpSpPr>
        <p:grpSpPr>
          <a:xfrm>
            <a:off x="3724776" y="1659863"/>
            <a:ext cx="458098" cy="649887"/>
            <a:chOff x="612648" y="2370667"/>
            <a:chExt cx="960348" cy="1100666"/>
          </a:xfrm>
        </p:grpSpPr>
        <p:sp>
          <p:nvSpPr>
            <p:cNvPr id="74" name="Rectangle 7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>
            <a:off x="2264108" y="1670943"/>
            <a:ext cx="458098" cy="649887"/>
            <a:chOff x="612648" y="2370667"/>
            <a:chExt cx="960348" cy="1100666"/>
          </a:xfrm>
        </p:grpSpPr>
        <p:sp>
          <p:nvSpPr>
            <p:cNvPr id="98" name="Rectangle 9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46046" y="178465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040" y="2612705"/>
            <a:ext cx="179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label, 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2408" y="3090429"/>
            <a:ext cx="1629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w1: 100 times</a:t>
            </a:r>
          </a:p>
          <a:p>
            <a:r>
              <a:rPr lang="en-US" sz="2000" dirty="0"/>
              <a:t>w2: 50 times</a:t>
            </a:r>
          </a:p>
          <a:p>
            <a:r>
              <a:rPr lang="en-US" sz="2000" dirty="0"/>
              <a:t>w3: 10 times</a:t>
            </a:r>
          </a:p>
          <a:p>
            <a:r>
              <a:rPr lang="en-US" sz="2000" dirty="0"/>
              <a:t>w4: …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051854" y="3401248"/>
            <a:ext cx="601425" cy="60387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311647"/>
              </p:ext>
            </p:extLst>
          </p:nvPr>
        </p:nvGraphicFramePr>
        <p:xfrm>
          <a:off x="4101807" y="3066913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74" name="Equation" r:id="rId4" imgW="1384300" imgH="520700" progId="Equation.3">
                  <p:embed/>
                </p:oleObj>
              </mc:Choice>
              <mc:Fallback>
                <p:oleObj name="Equation" r:id="rId4" imgW="13843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1807" y="3066913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23755" y="4253472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number of times word </a:t>
            </a:r>
            <a:r>
              <a:rPr lang="en-US" sz="1600" dirty="0" err="1">
                <a:latin typeface="Calibri"/>
                <a:cs typeface="Calibri"/>
              </a:rPr>
              <a:t>w</a:t>
            </a:r>
            <a:r>
              <a:rPr lang="en-US" sz="1600" baseline="-25000" dirty="0" err="1">
                <a:latin typeface="Calibri"/>
                <a:cs typeface="Calibri"/>
              </a:rPr>
              <a:t>j</a:t>
            </a:r>
            <a:r>
              <a:rPr lang="en-US" sz="1600" dirty="0">
                <a:latin typeface="Calibri"/>
                <a:cs typeface="Calibri"/>
              </a:rPr>
              <a:t> occurs in label y docs</a:t>
            </a: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406527"/>
              </p:ext>
            </p:extLst>
          </p:nvPr>
        </p:nvGraphicFramePr>
        <p:xfrm>
          <a:off x="4389963" y="4562475"/>
          <a:ext cx="2286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75" name="Equation" r:id="rId6" imgW="127000" imgH="101600" progId="Equation.3">
                  <p:embed/>
                </p:oleObj>
              </mc:Choice>
              <mc:Fallback>
                <p:oleObj name="Equation" r:id="rId6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9963" y="4562475"/>
                        <a:ext cx="228600" cy="18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5192617" y="4717783"/>
            <a:ext cx="3279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total number of words in label y docs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76155" y="4682259"/>
            <a:ext cx="393076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7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application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271" y="1710950"/>
            <a:ext cx="8281369" cy="48786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spelling correction</a:t>
            </a:r>
          </a:p>
          <a:p>
            <a:r>
              <a:rPr lang="en-US" dirty="0"/>
              <a:t>part of speech tagger</a:t>
            </a:r>
          </a:p>
          <a:p>
            <a:r>
              <a:rPr lang="en-US" dirty="0"/>
              <a:t>text </a:t>
            </a:r>
            <a:r>
              <a:rPr lang="en-US" dirty="0" err="1"/>
              <a:t>chunker</a:t>
            </a:r>
            <a:endParaRPr lang="en-US" dirty="0"/>
          </a:p>
          <a:p>
            <a:r>
              <a:rPr lang="en-US" dirty="0"/>
              <a:t>dialogue generation</a:t>
            </a:r>
          </a:p>
          <a:p>
            <a:r>
              <a:rPr lang="en-US" dirty="0"/>
              <a:t>pronoun resolution</a:t>
            </a:r>
          </a:p>
          <a:p>
            <a:r>
              <a:rPr lang="en-US" dirty="0"/>
              <a:t>compare word similarity measures (more than the ones we looked at)</a:t>
            </a:r>
          </a:p>
          <a:p>
            <a:r>
              <a:rPr lang="en-US" dirty="0"/>
              <a:t>word sense disambiguation</a:t>
            </a:r>
          </a:p>
          <a:p>
            <a:r>
              <a:rPr lang="en-US" dirty="0"/>
              <a:t>machine translation</a:t>
            </a:r>
          </a:p>
          <a:p>
            <a:r>
              <a:rPr lang="en-US" dirty="0"/>
              <a:t>information retrieval</a:t>
            </a:r>
          </a:p>
          <a:p>
            <a:r>
              <a:rPr lang="en-US" dirty="0"/>
              <a:t>information extraction</a:t>
            </a:r>
          </a:p>
          <a:p>
            <a:r>
              <a:rPr lang="en-US" dirty="0"/>
              <a:t>question answering</a:t>
            </a:r>
          </a:p>
          <a:p>
            <a:r>
              <a:rPr lang="en-US" dirty="0"/>
              <a:t>summarization</a:t>
            </a:r>
          </a:p>
          <a:p>
            <a:r>
              <a:rPr lang="en-US" dirty="0"/>
              <a:t>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8902812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multinomial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71259" y="3619192"/>
            <a:ext cx="6266883" cy="954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1831181" y="1729888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(10, 2, 6, 0, 0, 1, 0, 0, …)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40715"/>
              </p:ext>
            </p:extLst>
          </p:nvPr>
        </p:nvGraphicFramePr>
        <p:xfrm>
          <a:off x="1566863" y="3560763"/>
          <a:ext cx="21240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90" name="Equation" r:id="rId3" imgW="1460500" imgH="698500" progId="Equation.3">
                  <p:embed/>
                </p:oleObj>
              </mc:Choice>
              <mc:Fallback>
                <p:oleObj name="Equation" r:id="rId3" imgW="14605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863" y="3560763"/>
                        <a:ext cx="21240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56367" y="6039304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26" name="Right Arrow 25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7158053">
            <a:off x="4809628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4441947" flipH="1">
            <a:off x="2922754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93291"/>
              </p:ext>
            </p:extLst>
          </p:nvPr>
        </p:nvGraphicFramePr>
        <p:xfrm>
          <a:off x="4883150" y="3619500"/>
          <a:ext cx="21796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91" name="Equation" r:id="rId5" imgW="1498600" imgH="698500" progId="Equation.3">
                  <p:embed/>
                </p:oleObj>
              </mc:Choice>
              <mc:Fallback>
                <p:oleObj name="Equation" r:id="rId5" imgW="14986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3150" y="3619500"/>
                        <a:ext cx="21796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19935" y="4557163"/>
            <a:ext cx="486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way I can make this simpler?</a:t>
            </a:r>
          </a:p>
        </p:txBody>
      </p:sp>
    </p:spTree>
    <p:extLst>
      <p:ext uri="{BB962C8B-B14F-4D97-AF65-F5344CB8AC3E}">
        <p14:creationId xmlns:p14="http://schemas.microsoft.com/office/powerpoint/2010/main" val="3108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multinomial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0983" y="3619192"/>
            <a:ext cx="6266883" cy="954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50905" y="1729888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74961" y="1812494"/>
            <a:ext cx="3650588" cy="971301"/>
            <a:chOff x="2314795" y="2494659"/>
            <a:chExt cx="3650588" cy="97130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(10, 2, 6, 0, 0, 1, 0, 0, …)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378190"/>
              </p:ext>
            </p:extLst>
          </p:nvPr>
        </p:nvGraphicFramePr>
        <p:xfrm>
          <a:off x="600912" y="3717925"/>
          <a:ext cx="14954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62" name="Equation" r:id="rId3" imgW="1028700" imgH="482600" progId="Equation.3">
                  <p:embed/>
                </p:oleObj>
              </mc:Choice>
              <mc:Fallback>
                <p:oleObj name="Equation" r:id="rId3" imgW="1028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912" y="3717925"/>
                        <a:ext cx="1495425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6091" y="6039304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26" name="Right Arrow 25"/>
          <p:cNvSpPr/>
          <p:nvPr/>
        </p:nvSpPr>
        <p:spPr bwMode="auto">
          <a:xfrm rot="7158053">
            <a:off x="1546410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4441947" flipH="1">
            <a:off x="3882257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7158053">
            <a:off x="3529352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4441947" flipH="1">
            <a:off x="1642478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747959"/>
              </p:ext>
            </p:extLst>
          </p:nvPr>
        </p:nvGraphicFramePr>
        <p:xfrm>
          <a:off x="3907674" y="3776663"/>
          <a:ext cx="15700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63" name="Equation" r:id="rId5" imgW="1079500" imgH="482600" progId="Equation.3">
                  <p:embed/>
                </p:oleObj>
              </mc:Choice>
              <mc:Fallback>
                <p:oleObj name="Equation" r:id="rId5" imgW="1079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7674" y="3776663"/>
                        <a:ext cx="1570038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73572"/>
              </p:ext>
            </p:extLst>
          </p:nvPr>
        </p:nvGraphicFramePr>
        <p:xfrm>
          <a:off x="6105154" y="5136501"/>
          <a:ext cx="679856" cy="97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64" name="Equation" r:id="rId7" imgW="469900" imgH="673100" progId="Equation.3">
                  <p:embed/>
                </p:oleObj>
              </mc:Choice>
              <mc:Fallback>
                <p:oleObj name="Equation" r:id="rId7" imgW="4699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5154" y="5136501"/>
                        <a:ext cx="679856" cy="973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73820" y="533238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Is a constant!</a:t>
            </a:r>
          </a:p>
        </p:txBody>
      </p:sp>
    </p:spTree>
    <p:extLst>
      <p:ext uri="{BB962C8B-B14F-4D97-AF65-F5344CB8AC3E}">
        <p14:creationId xmlns:p14="http://schemas.microsoft.com/office/powerpoint/2010/main" val="718373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finalized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Training:</a:t>
            </a:r>
          </a:p>
          <a:p>
            <a:pPr lvl="1"/>
            <a:r>
              <a:rPr lang="en-US" sz="2400" dirty="0"/>
              <a:t>Calculate p(label)</a:t>
            </a:r>
          </a:p>
          <a:p>
            <a:pPr lvl="1"/>
            <a:r>
              <a:rPr lang="en-US" sz="2400" dirty="0"/>
              <a:t>For each label, calculate </a:t>
            </a:r>
            <a:r>
              <a:rPr lang="en-US" sz="2400" dirty="0" err="1"/>
              <a:t>θs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Classification:</a:t>
            </a:r>
          </a:p>
          <a:p>
            <a:pPr marL="777240" lvl="1" indent="-457200"/>
            <a:r>
              <a:rPr lang="en-US" sz="2400" dirty="0"/>
              <a:t>Get word counts</a:t>
            </a:r>
          </a:p>
          <a:p>
            <a:pPr marL="777240" lvl="1" indent="-457200"/>
            <a:r>
              <a:rPr lang="en-US" sz="2400" dirty="0"/>
              <a:t>For each label you had in training, calculate:</a:t>
            </a:r>
          </a:p>
          <a:p>
            <a:pPr marL="777240" lvl="1" indent="-457200"/>
            <a:endParaRPr lang="en-US" sz="2400" dirty="0"/>
          </a:p>
          <a:p>
            <a:pPr marL="777240" lvl="1" indent="-457200"/>
            <a:endParaRPr lang="en-US" sz="2400" dirty="0"/>
          </a:p>
          <a:p>
            <a:pPr marL="320040" lvl="1" indent="0">
              <a:buNone/>
            </a:pPr>
            <a:r>
              <a:rPr lang="en-US" sz="2400" dirty="0"/>
              <a:t>	and pick the largest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88606"/>
              </p:ext>
            </p:extLst>
          </p:nvPr>
        </p:nvGraphicFramePr>
        <p:xfrm>
          <a:off x="2860382" y="3137958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23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0382" y="3137958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988346"/>
              </p:ext>
            </p:extLst>
          </p:nvPr>
        </p:nvGraphicFramePr>
        <p:xfrm>
          <a:off x="3085807" y="5430739"/>
          <a:ext cx="10160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24" name="Equation" r:id="rId5" imgW="698500" imgH="482600" progId="Equation.3">
                  <p:embed/>
                </p:oleObj>
              </mc:Choice>
              <mc:Fallback>
                <p:oleObj name="Equation" r:id="rId5" imgW="698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5807" y="5430739"/>
                        <a:ext cx="1016000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8804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20" y="2779604"/>
            <a:ext cx="5468257" cy="3703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</p:spTree>
    <p:extLst>
      <p:ext uri="{BB962C8B-B14F-4D97-AF65-F5344CB8AC3E}">
        <p14:creationId xmlns:p14="http://schemas.microsoft.com/office/powerpoint/2010/main" val="2259394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76" y="2601999"/>
            <a:ext cx="5242484" cy="3667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</p:spTree>
    <p:extLst>
      <p:ext uri="{BB962C8B-B14F-4D97-AF65-F5344CB8AC3E}">
        <p14:creationId xmlns:p14="http://schemas.microsoft.com/office/powerpoint/2010/main" val="32898489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46" y="2601999"/>
            <a:ext cx="5056659" cy="35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13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Problems?</a:t>
            </a:r>
            <a:endParaRPr lang="en-US" dirty="0">
              <a:solidFill>
                <a:srgbClr val="775F55"/>
              </a:solidFill>
            </a:endParaRPr>
          </a:p>
          <a:p>
            <a:pPr lvl="1"/>
            <a:r>
              <a:rPr lang="en-US" dirty="0" err="1">
                <a:solidFill>
                  <a:srgbClr val="775F55"/>
                </a:solidFill>
              </a:rPr>
              <a:t>Overfitting</a:t>
            </a:r>
            <a:r>
              <a:rPr lang="en-US" dirty="0">
                <a:solidFill>
                  <a:srgbClr val="775F55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1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39BA063-B4B8-0E49-8001-8B45FB888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443989"/>
              </p:ext>
            </p:extLst>
          </p:nvPr>
        </p:nvGraphicFramePr>
        <p:xfrm>
          <a:off x="457200" y="5124841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8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124841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5E2A19-AACF-FB40-B246-68FFB05E273C}"/>
              </a:ext>
            </a:extLst>
          </p:cNvPr>
          <p:cNvSpPr txBox="1"/>
          <p:nvPr/>
        </p:nvSpPr>
        <p:spPr>
          <a:xfrm>
            <a:off x="3567364" y="5393892"/>
            <a:ext cx="546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</a:rPr>
              <a:t>banana</a:t>
            </a:r>
            <a:r>
              <a:rPr lang="en-US" sz="2400" dirty="0">
                <a:solidFill>
                  <a:srgbClr val="FF0000"/>
                </a:solidFill>
              </a:rPr>
              <a:t> be for the negative class?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181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39BA063-B4B8-0E49-8001-8B45FB8881A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200" y="5124841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0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39BA063-B4B8-0E49-8001-8B45FB888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124841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5E2A19-AACF-FB40-B246-68FFB05E273C}"/>
              </a:ext>
            </a:extLst>
          </p:cNvPr>
          <p:cNvSpPr txBox="1"/>
          <p:nvPr/>
        </p:nvSpPr>
        <p:spPr>
          <a:xfrm>
            <a:off x="3567364" y="5393892"/>
            <a:ext cx="546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</a:rPr>
              <a:t>banana</a:t>
            </a:r>
            <a:r>
              <a:rPr lang="en-US" sz="2400" dirty="0">
                <a:solidFill>
                  <a:srgbClr val="FF0000"/>
                </a:solidFill>
              </a:rPr>
              <a:t> be for the negative class?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557D9-F279-9C43-A991-66255E71F077}"/>
              </a:ext>
            </a:extLst>
          </p:cNvPr>
          <p:cNvSpPr txBox="1"/>
          <p:nvPr/>
        </p:nvSpPr>
        <p:spPr>
          <a:xfrm>
            <a:off x="4028962" y="5987877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0!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C50BA-00A6-8145-AE14-5D666CFFA5F2}"/>
              </a:ext>
            </a:extLst>
          </p:cNvPr>
          <p:cNvSpPr txBox="1"/>
          <p:nvPr/>
        </p:nvSpPr>
        <p:spPr>
          <a:xfrm>
            <a:off x="4808500" y="6063053"/>
            <a:ext cx="230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 problem?</a:t>
            </a:r>
          </a:p>
        </p:txBody>
      </p:sp>
    </p:spTree>
    <p:extLst>
      <p:ext uri="{BB962C8B-B14F-4D97-AF65-F5344CB8AC3E}">
        <p14:creationId xmlns:p14="http://schemas.microsoft.com/office/powerpoint/2010/main" val="18920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i="1" dirty="0">
                <a:solidFill>
                  <a:srgbClr val="FF6600"/>
                </a:solidFill>
              </a:rPr>
              <a:t>features, label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i="1" dirty="0">
                <a:solidFill>
                  <a:srgbClr val="FF6600"/>
                </a:solidFill>
              </a:rPr>
              <a:t>features, label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26449546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5E14E-AAC2-424A-B216-71E4E5137914}"/>
              </a:ext>
            </a:extLst>
          </p:cNvPr>
          <p:cNvSpPr txBox="1"/>
          <p:nvPr/>
        </p:nvSpPr>
        <p:spPr>
          <a:xfrm>
            <a:off x="612648" y="5036246"/>
            <a:ext cx="569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p(“I ate a bad banana”, negative) = ?</a:t>
            </a:r>
          </a:p>
        </p:txBody>
      </p:sp>
    </p:spTree>
    <p:extLst>
      <p:ext uri="{BB962C8B-B14F-4D97-AF65-F5344CB8AC3E}">
        <p14:creationId xmlns:p14="http://schemas.microsoft.com/office/powerpoint/2010/main" val="39317893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5E14E-AAC2-424A-B216-71E4E5137914}"/>
              </a:ext>
            </a:extLst>
          </p:cNvPr>
          <p:cNvSpPr txBox="1"/>
          <p:nvPr/>
        </p:nvSpPr>
        <p:spPr>
          <a:xfrm>
            <a:off x="612648" y="5036246"/>
            <a:ext cx="5758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p(“I ate a bad banana”, negative) =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p(“…. banana …”, negative) =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0CD29-C8C7-8842-A51B-F19A198F4D5E}"/>
              </a:ext>
            </a:extLst>
          </p:cNvPr>
          <p:cNvSpPr txBox="1"/>
          <p:nvPr/>
        </p:nvSpPr>
        <p:spPr>
          <a:xfrm>
            <a:off x="6100010" y="5990353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8035096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lambda smoothing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label, pretend like we’ve seen each feature/word occur in </a:t>
            </a:r>
            <a:r>
              <a:rPr lang="en-US" dirty="0" err="1"/>
              <a:t>λ</a:t>
            </a:r>
            <a:r>
              <a:rPr lang="en-US" dirty="0"/>
              <a:t> additional examples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3825" y="3175189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312761" y="1886804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25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2761" y="1886804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460296" y="4348352"/>
          <a:ext cx="24876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26" name="Equation" r:id="rId5" imgW="1714500" imgH="520700" progId="Equation.3">
                  <p:embed/>
                </p:oleObj>
              </mc:Choice>
              <mc:Fallback>
                <p:oleObj name="Equation" r:id="rId5" imgW="1714500" imgH="5207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296" y="4348352"/>
                        <a:ext cx="2487612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7542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C67F-1F9A-8D4D-A495-B29CB7EA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than…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55328-5B53-BF40-93F5-30707BE7CD9B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D64E4-C186-934E-920F-030506946A3C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6A8ADBA-4450-F849-9556-BC3F291FEFD8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A4963-B1F7-194A-A693-75C6B98FCD03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D9664-35CC-9348-8500-AC1D5225ED9A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F1E08-5B57-1B4E-BDA9-2126A6FEC549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793F8-481B-1A41-B90D-6185D75485F6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A38FC-6953-484C-BCE0-F5070115A201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88CC7-5AA7-AB47-A2C8-D0F982907D37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FBC06-3E0C-5D47-A1E4-0D23AA70FCBB}"/>
              </a:ext>
            </a:extLst>
          </p:cNvPr>
          <p:cNvSpPr txBox="1"/>
          <p:nvPr/>
        </p:nvSpPr>
        <p:spPr>
          <a:xfrm>
            <a:off x="2513587" y="5281863"/>
            <a:ext cx="382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is this problem different?</a:t>
            </a:r>
          </a:p>
        </p:txBody>
      </p:sp>
    </p:spTree>
    <p:extLst>
      <p:ext uri="{BB962C8B-B14F-4D97-AF65-F5344CB8AC3E}">
        <p14:creationId xmlns:p14="http://schemas.microsoft.com/office/powerpoint/2010/main" val="25062239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C67F-1F9A-8D4D-A495-B29CB7EA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than…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55328-5B53-BF40-93F5-30707BE7CD9B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D64E4-C186-934E-920F-030506946A3C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6A8ADBA-4450-F849-9556-BC3F291FEFD8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A4963-B1F7-194A-A693-75C6B98FCD03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D9664-35CC-9348-8500-AC1D5225ED9A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F1E08-5B57-1B4E-BDA9-2126A6FEC549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793F8-481B-1A41-B90D-6185D75485F6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A38FC-6953-484C-BCE0-F5070115A201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88CC7-5AA7-AB47-A2C8-D0F982907D37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E8E43-8AA0-A441-A39C-2BDD279CB43F}"/>
              </a:ext>
            </a:extLst>
          </p:cNvPr>
          <p:cNvSpPr txBox="1"/>
          <p:nvPr/>
        </p:nvSpPr>
        <p:spPr>
          <a:xfrm>
            <a:off x="44451" y="4491518"/>
            <a:ext cx="436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 banana”, positive)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52232-BDAD-0E44-9CAD-08DC93D21AA1}"/>
              </a:ext>
            </a:extLst>
          </p:cNvPr>
          <p:cNvSpPr txBox="1"/>
          <p:nvPr/>
        </p:nvSpPr>
        <p:spPr>
          <a:xfrm>
            <a:off x="44451" y="5347113"/>
            <a:ext cx="449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 banana”, negative) 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362D11E-4662-6249-AE2E-FF2F355EF624}"/>
              </a:ext>
            </a:extLst>
          </p:cNvPr>
          <p:cNvSpPr/>
          <p:nvPr/>
        </p:nvSpPr>
        <p:spPr>
          <a:xfrm>
            <a:off x="4388324" y="4819280"/>
            <a:ext cx="757989" cy="66173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A30F7-0D59-EC46-9452-5CC32FD2575C}"/>
              </a:ext>
            </a:extLst>
          </p:cNvPr>
          <p:cNvSpPr txBox="1"/>
          <p:nvPr/>
        </p:nvSpPr>
        <p:spPr>
          <a:xfrm>
            <a:off x="5434430" y="4491519"/>
            <a:ext cx="333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bad”, positive)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39DED-7BF3-D043-9374-6787364B00D7}"/>
              </a:ext>
            </a:extLst>
          </p:cNvPr>
          <p:cNvSpPr txBox="1"/>
          <p:nvPr/>
        </p:nvSpPr>
        <p:spPr>
          <a:xfrm>
            <a:off x="5434430" y="5347114"/>
            <a:ext cx="346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bad”, negative) 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02766B3-E7D0-4E4D-BB09-0739C684B2A6}"/>
              </a:ext>
            </a:extLst>
          </p:cNvPr>
          <p:cNvSpPr/>
          <p:nvPr/>
        </p:nvSpPr>
        <p:spPr>
          <a:xfrm>
            <a:off x="10130421" y="5173579"/>
            <a:ext cx="757989" cy="66173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BA413-CAFA-AC48-B403-87E1B7067A3A}"/>
              </a:ext>
            </a:extLst>
          </p:cNvPr>
          <p:cNvSpPr txBox="1"/>
          <p:nvPr/>
        </p:nvSpPr>
        <p:spPr>
          <a:xfrm>
            <a:off x="1265431" y="6008850"/>
            <a:ext cx="654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Out of vocabulary. Many ways to solve… for our implementation, we’ll just ignore them.</a:t>
            </a:r>
          </a:p>
        </p:txBody>
      </p:sp>
    </p:spTree>
    <p:extLst>
      <p:ext uri="{BB962C8B-B14F-4D97-AF65-F5344CB8AC3E}">
        <p14:creationId xmlns:p14="http://schemas.microsoft.com/office/powerpoint/2010/main" val="149362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71796"/>
              </p:ext>
            </p:extLst>
          </p:nvPr>
        </p:nvGraphicFramePr>
        <p:xfrm>
          <a:off x="1176338" y="1447800"/>
          <a:ext cx="6327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3" name="Equation" r:id="rId3" imgW="2806700" imgH="482600" progId="Equation.3">
                  <p:embed/>
                </p:oleObj>
              </mc:Choice>
              <mc:Fallback>
                <p:oleObj name="Equation" r:id="rId3" imgW="2806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338" y="1447800"/>
                        <a:ext cx="6327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assume?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412974"/>
              </p:ext>
            </p:extLst>
          </p:nvPr>
        </p:nvGraphicFramePr>
        <p:xfrm>
          <a:off x="2447925" y="3338513"/>
          <a:ext cx="43513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4" name="Equation" r:id="rId5" imgW="1930400" imgH="228600" progId="Equation.3">
                  <p:embed/>
                </p:oleObj>
              </mc:Choice>
              <mc:Fallback>
                <p:oleObj name="Equation" r:id="rId5" imgW="193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7925" y="3338513"/>
                        <a:ext cx="4351338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970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2614</TotalTime>
  <Words>2934</Words>
  <Application>Microsoft Macintosh PowerPoint</Application>
  <PresentationFormat>On-screen Show (4:3)</PresentationFormat>
  <Paragraphs>778</Paragraphs>
  <Slides>74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ＭＳ Ｐゴシック</vt:lpstr>
      <vt:lpstr>Arial</vt:lpstr>
      <vt:lpstr>Calibri</vt:lpstr>
      <vt:lpstr>Tw Cen MT</vt:lpstr>
      <vt:lpstr>Verdana</vt:lpstr>
      <vt:lpstr>Wingdings</vt:lpstr>
      <vt:lpstr>Wingdings 2</vt:lpstr>
      <vt:lpstr>Median</vt:lpstr>
      <vt:lpstr>Equation</vt:lpstr>
      <vt:lpstr>Naïve bayes</vt:lpstr>
      <vt:lpstr>Admin</vt:lpstr>
      <vt:lpstr>Final project</vt:lpstr>
      <vt:lpstr>Final project</vt:lpstr>
      <vt:lpstr>Final project ideas</vt:lpstr>
      <vt:lpstr>Final project application areas</vt:lpstr>
      <vt:lpstr>Probabilistic Modeling</vt:lpstr>
      <vt:lpstr>Basic steps for probabilistic modeling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MLE estimation for Bernoulli NB</vt:lpstr>
      <vt:lpstr>Maximum likelihood estimates</vt:lpstr>
      <vt:lpstr>Text classification</vt:lpstr>
      <vt:lpstr>text classification</vt:lpstr>
      <vt:lpstr>Naïve Bayes classification</vt:lpstr>
      <vt:lpstr>NB classification</vt:lpstr>
      <vt:lpstr>NB classification</vt:lpstr>
      <vt:lpstr>Bernoulli NB for text classification</vt:lpstr>
      <vt:lpstr>Bernoulli NB for text classification</vt:lpstr>
      <vt:lpstr>Bernoulli NB for text classification</vt:lpstr>
      <vt:lpstr>Generative Story</vt:lpstr>
      <vt:lpstr>Bernoulli NB generative story</vt:lpstr>
      <vt:lpstr>Bernoulli NB generative story</vt:lpstr>
      <vt:lpstr>Bernoulli NB generative story</vt:lpstr>
      <vt:lpstr>Bernoulli NB</vt:lpstr>
      <vt:lpstr>Bernoulli NB</vt:lpstr>
      <vt:lpstr>Another generative story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NB generative story</vt:lpstr>
      <vt:lpstr>Probabilities</vt:lpstr>
      <vt:lpstr>A digression: rolling dice</vt:lpstr>
      <vt:lpstr>A digression: rolling dice</vt:lpstr>
      <vt:lpstr>A digression: rolling dice</vt:lpstr>
      <vt:lpstr>A digression: rolling dice</vt:lpstr>
      <vt:lpstr>A digression: rolling dice</vt:lpstr>
      <vt:lpstr>A digression: rolling dice</vt:lpstr>
      <vt:lpstr>Multinomial distribution</vt:lpstr>
      <vt:lpstr>Multinomial distribution</vt:lpstr>
      <vt:lpstr>Multinomial distribution</vt:lpstr>
      <vt:lpstr>Back to words…</vt:lpstr>
      <vt:lpstr>Back to words…</vt:lpstr>
      <vt:lpstr>Basic steps for probabilistic modeling</vt:lpstr>
      <vt:lpstr>A digression: rolling dice</vt:lpstr>
      <vt:lpstr>Training a multinomial</vt:lpstr>
      <vt:lpstr>Training a multinomial</vt:lpstr>
      <vt:lpstr>Classifying with a multinomial</vt:lpstr>
      <vt:lpstr>Classifying with a multinomial</vt:lpstr>
      <vt:lpstr>Multinomial finalized</vt:lpstr>
      <vt:lpstr>Multinomial vs. Bernoulli?</vt:lpstr>
      <vt:lpstr>Multinomial vs. Bernoulli?</vt:lpstr>
      <vt:lpstr>Multinomial vs. Bernoulli?</vt:lpstr>
      <vt:lpstr>Maximum likelihood estimation</vt:lpstr>
      <vt:lpstr>Basic steps for probabilistic modeling</vt:lpstr>
      <vt:lpstr>Unseen events</vt:lpstr>
      <vt:lpstr>Unseen events</vt:lpstr>
      <vt:lpstr>Unseen events</vt:lpstr>
      <vt:lpstr>Unseen events</vt:lpstr>
      <vt:lpstr>Add lambda smoothing</vt:lpstr>
      <vt:lpstr>Different than…</vt:lpstr>
      <vt:lpstr>Different than…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Robert Kauchak</cp:lastModifiedBy>
  <cp:revision>399</cp:revision>
  <dcterms:created xsi:type="dcterms:W3CDTF">2011-03-21T22:01:10Z</dcterms:created>
  <dcterms:modified xsi:type="dcterms:W3CDTF">2019-04-10T17:55:47Z</dcterms:modified>
</cp:coreProperties>
</file>