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4" r:id="rId3"/>
    <p:sldMasterId id="2147483687" r:id="rId4"/>
    <p:sldMasterId id="2147483701" r:id="rId5"/>
  </p:sldMasterIdLst>
  <p:notesMasterIdLst>
    <p:notesMasterId r:id="rId67"/>
  </p:notesMasterIdLst>
  <p:handoutMasterIdLst>
    <p:handoutMasterId r:id="rId68"/>
  </p:handoutMasterIdLst>
  <p:sldIdLst>
    <p:sldId id="257" r:id="rId6"/>
    <p:sldId id="820" r:id="rId7"/>
    <p:sldId id="590" r:id="rId8"/>
    <p:sldId id="881" r:id="rId9"/>
    <p:sldId id="882" r:id="rId10"/>
    <p:sldId id="883" r:id="rId11"/>
    <p:sldId id="884" r:id="rId12"/>
    <p:sldId id="885" r:id="rId13"/>
    <p:sldId id="886" r:id="rId14"/>
    <p:sldId id="887" r:id="rId15"/>
    <p:sldId id="888" r:id="rId16"/>
    <p:sldId id="890" r:id="rId17"/>
    <p:sldId id="891" r:id="rId18"/>
    <p:sldId id="914" r:id="rId19"/>
    <p:sldId id="853" r:id="rId20"/>
    <p:sldId id="915" r:id="rId21"/>
    <p:sldId id="916" r:id="rId22"/>
    <p:sldId id="917" r:id="rId23"/>
    <p:sldId id="918" r:id="rId24"/>
    <p:sldId id="893" r:id="rId25"/>
    <p:sldId id="895" r:id="rId26"/>
    <p:sldId id="897" r:id="rId27"/>
    <p:sldId id="898" r:id="rId28"/>
    <p:sldId id="900" r:id="rId29"/>
    <p:sldId id="901" r:id="rId30"/>
    <p:sldId id="902" r:id="rId31"/>
    <p:sldId id="903" r:id="rId32"/>
    <p:sldId id="904" r:id="rId33"/>
    <p:sldId id="894" r:id="rId34"/>
    <p:sldId id="905" r:id="rId35"/>
    <p:sldId id="919" r:id="rId36"/>
    <p:sldId id="920" r:id="rId37"/>
    <p:sldId id="908" r:id="rId38"/>
    <p:sldId id="909" r:id="rId39"/>
    <p:sldId id="910" r:id="rId40"/>
    <p:sldId id="911" r:id="rId41"/>
    <p:sldId id="912" r:id="rId42"/>
    <p:sldId id="913" r:id="rId43"/>
    <p:sldId id="832" r:id="rId44"/>
    <p:sldId id="833" r:id="rId45"/>
    <p:sldId id="834" r:id="rId46"/>
    <p:sldId id="848" r:id="rId47"/>
    <p:sldId id="849" r:id="rId48"/>
    <p:sldId id="835" r:id="rId49"/>
    <p:sldId id="862" r:id="rId50"/>
    <p:sldId id="851" r:id="rId51"/>
    <p:sldId id="852" r:id="rId52"/>
    <p:sldId id="855" r:id="rId53"/>
    <p:sldId id="856" r:id="rId54"/>
    <p:sldId id="857" r:id="rId55"/>
    <p:sldId id="858" r:id="rId56"/>
    <p:sldId id="859" r:id="rId57"/>
    <p:sldId id="860" r:id="rId58"/>
    <p:sldId id="861" r:id="rId59"/>
    <p:sldId id="863" r:id="rId60"/>
    <p:sldId id="850" r:id="rId61"/>
    <p:sldId id="839" r:id="rId62"/>
    <p:sldId id="840" r:id="rId63"/>
    <p:sldId id="841" r:id="rId64"/>
    <p:sldId id="842" r:id="rId65"/>
    <p:sldId id="843" r:id="rId66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B75236"/>
    <a:srgbClr val="0000CC"/>
    <a:srgbClr val="FF8080"/>
    <a:srgbClr val="008000"/>
    <a:srgbClr val="00FF00"/>
    <a:srgbClr val="FF0000"/>
    <a:srgbClr val="FF00FF"/>
    <a:srgbClr val="FF339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0678" autoAdjust="0"/>
  </p:normalViewPr>
  <p:slideViewPr>
    <p:cSldViewPr>
      <p:cViewPr varScale="1">
        <p:scale>
          <a:sx n="101" d="100"/>
          <a:sy n="101" d="100"/>
        </p:scale>
        <p:origin x="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6.xml"/><Relationship Id="rId2" Type="http://schemas.openxmlformats.org/officeDocument/2006/relationships/slide" Target="slides/slide45.xml"/><Relationship Id="rId1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" Type="http://schemas.openxmlformats.org/officeDocument/2006/relationships/image" Target="../media/image8.emf"/><Relationship Id="rId16" Type="http://schemas.openxmlformats.org/officeDocument/2006/relationships/image" Target="../media/image22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5" Type="http://schemas.openxmlformats.org/officeDocument/2006/relationships/image" Target="../media/image2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EF7C2-C133-4D48-9521-122E3A12CAC6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39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70" y="4385934"/>
            <a:ext cx="5085944" cy="41554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1007" tIns="45504" rIns="91007" bIns="45504" anchor="ctr"/>
          <a:lstStyle/>
          <a:p>
            <a:pPr defTabSz="436946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EF7C2-C133-4D48-9521-122E3A12CAC6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39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70" y="4385934"/>
            <a:ext cx="5085944" cy="415541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91007" tIns="45504" rIns="91007" bIns="45504" anchor="ctr"/>
          <a:lstStyle/>
          <a:p>
            <a:pPr defTabSz="436946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36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2C63-6C65-534E-9373-58ECD7D23422}" type="slidenum">
              <a:rPr lang="en-US"/>
              <a:pPr/>
              <a:t>37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2C63-6C65-534E-9373-58ECD7D23422}" type="slidenum">
              <a:rPr lang="en-US"/>
              <a:pPr/>
              <a:t>38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39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“train” a model on the training sentences (that is learn the probabilities)</a:t>
            </a:r>
          </a:p>
          <a:p>
            <a:pPr>
              <a:buFontTx/>
              <a:buChar char="-"/>
            </a:pPr>
            <a:r>
              <a:rPr lang="en-US" baseline="0" dirty="0"/>
              <a:t> then evaluate on the test sentences (which the model has never seen before)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46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47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48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49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50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51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52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53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12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00B9C-201C-1547-ADE4-F7E3614ACBCE}" type="slidenum">
              <a:rPr lang="en-US"/>
              <a:pPr/>
              <a:t>13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A850A-03AF-5947-9DA4-82FED0EF91C3}" type="slidenum">
              <a:rPr lang="en-US"/>
              <a:pPr/>
              <a:t>21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More data and better parsers for English.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Problem was often formulated as translating </a:t>
            </a:r>
            <a:r>
              <a:rPr lang="en-US" i="1" dirty="0"/>
              <a:t>to </a:t>
            </a:r>
            <a:r>
              <a:rPr lang="en-US" i="0" dirty="0"/>
              <a:t>English; it’s important that the output language be syntactically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7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7FCDDD-4EF6-E149-B24A-2F1F9553174B}" type="slidenum">
              <a:rPr lang="en-US">
                <a:solidFill>
                  <a:prstClr val="black"/>
                </a:solidFill>
              </a:rPr>
              <a:pPr eaLnBrk="1" hangingPunct="1"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32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65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49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9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75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15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15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66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501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5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96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lp logo_hi 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490788"/>
            <a:ext cx="17732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EC93-4DB3-784E-83C4-95A2E9EBD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61840-76A9-754F-A613-43AC10EFE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32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73374-3A04-334E-9017-AE155E07E5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89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8B16C-F2B7-1248-8510-E54546B488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6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B4CD-7A3A-CA45-87B7-2C65A146BA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23571-AB01-B246-BD2D-47ED38FC1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4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79ED6-B57E-8749-A69E-98B085F99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05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A116-E00F-5A4A-8BFE-DAE66B9AEA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25228-AA3F-CE4F-84A6-42F334E1F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6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1CDC9-D85D-8546-8409-7C0C25F3CE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95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D9663-6196-5D40-B907-1946C7450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68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DE09C-B6D1-7743-B6A6-B10FB6167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7533-DAEA-4F43-8684-6054551C4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07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5326-B392-AF49-9A71-C6F7BADF51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53551-ED0F-3F42-A577-08B6B7A5D7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3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AEAC-14F7-2A42-852E-9ECB07550B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80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791BC-1005-B54B-BBE1-B2B1A45F1A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2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51D34-0669-D24E-BCEA-9AABA3F81D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6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3273F-EB5F-7542-81C6-4DDE75085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FE91-B195-9E4C-884F-46837CCD0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14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F846-41A5-E840-A1AA-F214A6157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1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B146-7749-744D-B2E6-9799217D7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41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D0D8-059D-ED40-A051-F021BEEF41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23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61A20-2BF9-9F45-8002-0A54FCCB6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87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ACA968-E2B1-6448-ACB1-4A4BD688E4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5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4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42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9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2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0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2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9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1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7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4/3/19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0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767CA0-4B44-5D42-BF6A-4A7EDACC41A0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32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D54D03-4AF7-0543-B992-A7C17326F79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6jzl_Oy2I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vV1SkTdizZ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1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1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21" Type="http://schemas.openxmlformats.org/officeDocument/2006/relationships/image" Target="../media/image15.e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8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3.emf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8.e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2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SMT – Final thoughts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School of Informatics</a:t>
            </a:r>
          </a:p>
          <a:p>
            <a:r>
              <a:rPr lang="en-US" sz="1000" dirty="0"/>
              <a:t>University of Edinburgh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slides 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CS159 – Spring 2019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/>
              <a:t>Kevin Knight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Computer Science Department</a:t>
            </a:r>
          </a:p>
          <a:p>
            <a:r>
              <a:rPr lang="en-US" sz="1000" dirty="0"/>
              <a:t>UC Berkeley</a:t>
            </a:r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/>
              <a:t>Dan Klein</a:t>
            </a: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0A8486-98E3-DC44-9062-2E2B1749B3D2}"/>
              </a:ext>
            </a:extLst>
          </p:cNvPr>
          <p:cNvSpPr/>
          <p:nvPr/>
        </p:nvSpPr>
        <p:spPr>
          <a:xfrm>
            <a:off x="2549651" y="3244334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 does being NP-complete imply?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prstClr val="black"/>
                </a:solidFill>
              </a:rPr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prstClr val="black"/>
                </a:solidFill>
              </a:rPr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6753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prstClr val="black"/>
                </a:solidFill>
              </a:rPr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prstClr val="black"/>
                </a:solidFill>
              </a:rPr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265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10201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>
                <a:ea typeface="ＭＳ Ｐゴシック" pitchFamily="-111" charset="-128"/>
                <a:cs typeface="ＭＳ Ｐゴシック" pitchFamily="-111" charset="-128"/>
              </a:rPr>
              <a:t>What kind of Translation Model?</a:t>
            </a:r>
            <a:endParaRPr lang="en-US" altLang="ja-JP" sz="240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 flipH="1">
            <a:off x="1647825" y="26050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 flipH="1">
            <a:off x="2257425" y="26050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 flipH="1">
            <a:off x="2257425" y="26050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 flipH="1">
            <a:off x="2867025" y="26050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 flipH="1">
            <a:off x="3552825" y="26050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3629025" y="26050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4162425" y="2605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4772025" y="26050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>
            <a:off x="5534025" y="26050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1" name="Rectangle 13"/>
          <p:cNvSpPr>
            <a:spLocks noChangeArrowheads="1"/>
          </p:cNvSpPr>
          <p:nvPr/>
        </p:nvSpPr>
        <p:spPr bwMode="auto">
          <a:xfrm>
            <a:off x="1114425" y="5500688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1190625" y="5424488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1647825" y="5181600"/>
            <a:ext cx="409575" cy="319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H="1">
            <a:off x="2181225" y="5105400"/>
            <a:ext cx="1047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 flipH="1">
            <a:off x="2714625" y="5105400"/>
            <a:ext cx="285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33528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43434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4724400" y="5105400"/>
            <a:ext cx="428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>
            <a:off x="4876800" y="5029200"/>
            <a:ext cx="6572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>
            <a:off x="5105400" y="5029200"/>
            <a:ext cx="1724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5029200" y="5029200"/>
            <a:ext cx="962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2567860" y="3048000"/>
            <a:ext cx="22327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Word-level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Phrasal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Syntactic models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Semantic models</a:t>
            </a:r>
          </a:p>
        </p:txBody>
      </p:sp>
    </p:spTree>
    <p:extLst>
      <p:ext uri="{BB962C8B-B14F-4D97-AF65-F5344CB8AC3E}">
        <p14:creationId xmlns:p14="http://schemas.microsoft.com/office/powerpoint/2010/main" val="2039767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03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648200"/>
            <a:ext cx="4958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Sentence is divided into phrases</a:t>
            </a:r>
          </a:p>
        </p:txBody>
      </p:sp>
    </p:spTree>
    <p:extLst>
      <p:ext uri="{BB962C8B-B14F-4D97-AF65-F5344CB8AC3E}">
        <p14:creationId xmlns:p14="http://schemas.microsoft.com/office/powerpoint/2010/main" val="714795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27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195" y="4648200"/>
            <a:ext cx="7981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dirty="0"/>
              <a:t>Sentence is divided into phrases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Phrases are translated (avoids a lot of weirdness from word-level model)</a:t>
            </a:r>
          </a:p>
          <a:p>
            <a:pPr algn="l"/>
            <a:endParaRPr lang="en-US" sz="24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35000" y="4038600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Tomorrow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76600" y="4038600"/>
            <a:ext cx="24879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133600" y="4038600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will fly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477000" y="4038600"/>
            <a:ext cx="19637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 the conference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43400" y="4038600"/>
            <a:ext cx="12525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 Canada</a:t>
            </a:r>
          </a:p>
        </p:txBody>
      </p:sp>
    </p:spTree>
    <p:extLst>
      <p:ext uri="{BB962C8B-B14F-4D97-AF65-F5344CB8AC3E}">
        <p14:creationId xmlns:p14="http://schemas.microsoft.com/office/powerpoint/2010/main" val="214871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51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35000" y="4038600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Tomorrow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237800" y="4038600"/>
            <a:ext cx="24879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987675" y="4038600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will fly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286250" y="4038600"/>
            <a:ext cx="19637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 the conference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765925" y="4038600"/>
            <a:ext cx="12525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 Canada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219200" y="33512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2362200" y="3351212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2438400" y="3351212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4953000" y="3351212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5181600" y="3351212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7195" y="4648200"/>
            <a:ext cx="7981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400" dirty="0"/>
              <a:t>Sentence is divided into phrases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Phrase are translated (avoids a lot of weirdness from word-level model)</a:t>
            </a:r>
          </a:p>
          <a:p>
            <a:pPr marL="457200" indent="-457200" algn="l">
              <a:buAutoNum type="arabicPeriod"/>
            </a:pPr>
            <a:r>
              <a:rPr lang="en-US" sz="2400" dirty="0"/>
              <a:t>Phrases are reordered</a:t>
            </a:r>
          </a:p>
        </p:txBody>
      </p:sp>
    </p:spTree>
    <p:extLst>
      <p:ext uri="{BB962C8B-B14F-4D97-AF65-F5344CB8AC3E}">
        <p14:creationId xmlns:p14="http://schemas.microsoft.com/office/powerpoint/2010/main" val="103325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51D-652C-D347-B28C-CE4E1DB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table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8838FEE-41CF-E845-8C7B-6DBBD152D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602A1-F7CB-304E-8768-A8DBDE825954}"/>
              </a:ext>
            </a:extLst>
          </p:cNvPr>
          <p:cNvSpPr/>
          <p:nvPr/>
        </p:nvSpPr>
        <p:spPr>
          <a:xfrm>
            <a:off x="3056989" y="1741048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natuerlich</a:t>
            </a:r>
            <a:endParaRPr lang="en-US" sz="3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89584D-288D-8B4F-872C-04CDBC2B3B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1600" y="32766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351702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7205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0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of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7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naturally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of course 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7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, of course 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CC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86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70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251D-652C-D347-B28C-CE4E1DB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table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8838FEE-41CF-E845-8C7B-6DBBD152D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602A1-F7CB-304E-8768-A8DBDE825954}"/>
              </a:ext>
            </a:extLst>
          </p:cNvPr>
          <p:cNvSpPr/>
          <p:nvPr/>
        </p:nvSpPr>
        <p:spPr>
          <a:xfrm>
            <a:off x="2646719" y="1741048"/>
            <a:ext cx="278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den </a:t>
            </a:r>
            <a:r>
              <a:rPr lang="en-US" sz="3200" dirty="0" err="1"/>
              <a:t>Vorschlag</a:t>
            </a:r>
            <a:endParaRPr lang="en-US" sz="32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89584D-288D-8B4F-872C-04CDBC2B3B9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9200" y="2353776"/>
          <a:ext cx="6096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3517021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07205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0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0.6227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37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‘s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0.1068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a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7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idea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28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this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3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61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of the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434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100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the suggestions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0.0114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33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CC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7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14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Phrasal translation model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models define probabilities over inputs</a:t>
            </a:r>
          </a:p>
        </p:txBody>
      </p:sp>
      <p:sp>
        <p:nvSpPr>
          <p:cNvPr id="844804" name="Line 4"/>
          <p:cNvSpPr>
            <a:spLocks noChangeShapeType="1"/>
          </p:cNvSpPr>
          <p:nvPr/>
        </p:nvSpPr>
        <p:spPr bwMode="auto">
          <a:xfrm>
            <a:off x="304800" y="1295400"/>
            <a:ext cx="8458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62211" name="Object 3"/>
          <p:cNvGraphicFramePr>
            <a:graphicFrameLocks noChangeAspect="1"/>
          </p:cNvGraphicFramePr>
          <p:nvPr/>
        </p:nvGraphicFramePr>
        <p:xfrm>
          <a:off x="3352800" y="21336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75" name="Equation" r:id="rId3" imgW="482600" imgH="177800" progId="Equation.3">
                  <p:embed/>
                </p:oleObj>
              </mc:Choice>
              <mc:Fallback>
                <p:oleObj name="Equation" r:id="rId3" imgW="482600" imgH="177800" progId="Equation.3">
                  <p:embed/>
                  <p:pic>
                    <p:nvPicPr>
                      <p:cNvPr id="862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1447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733425" y="2971800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Morgen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962150" y="2971800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fliege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3117850" y="2971800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ich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191000" y="2971800"/>
            <a:ext cx="15446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nach Kanada</a:t>
            </a: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553200" y="2971800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zur Konferenz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35000" y="4038600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Tomorrow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237800" y="4038600"/>
            <a:ext cx="248799" cy="3693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987675" y="4038600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will fly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4286250" y="4038600"/>
            <a:ext cx="19637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 the conference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6765925" y="4038600"/>
            <a:ext cx="1252538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In Canada</a:t>
            </a: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219200" y="33512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2362200" y="3351212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H="1">
            <a:off x="2438400" y="3351212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4953000" y="3351212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H="1">
            <a:off x="5181600" y="3351212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CEAAF-6017-D44E-B6B2-BF0701888686}"/>
              </a:ext>
            </a:extLst>
          </p:cNvPr>
          <p:cNvSpPr txBox="1"/>
          <p:nvPr/>
        </p:nvSpPr>
        <p:spPr>
          <a:xfrm>
            <a:off x="3155284" y="5332412"/>
            <a:ext cx="25803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Advantages?</a:t>
            </a:r>
          </a:p>
        </p:txBody>
      </p:sp>
    </p:spTree>
    <p:extLst>
      <p:ext uri="{BB962C8B-B14F-4D97-AF65-F5344CB8AC3E}">
        <p14:creationId xmlns:p14="http://schemas.microsoft.com/office/powerpoint/2010/main" val="412364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Assignment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Phrase-Based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Many-to-many mappings can handle non-compositional phrases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Easy to understand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Local context is very useful for disambiguating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“Interest rate”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charset="2"/>
              </a:rPr>
              <a:t>“Interest in”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The more data, the longer the learned phrases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Sometimes whole sentences!</a:t>
            </a:r>
          </a:p>
        </p:txBody>
      </p:sp>
    </p:spTree>
    <p:extLst>
      <p:ext uri="{BB962C8B-B14F-4D97-AF65-F5344CB8AC3E}">
        <p14:creationId xmlns:p14="http://schemas.microsoft.com/office/powerpoint/2010/main" val="72462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381000" y="61658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These</a:t>
            </a:r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1143000" y="61658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7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447800" y="616585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people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2286000" y="61658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include</a:t>
            </a: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3124200" y="61658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astronauts</a:t>
            </a:r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343400" y="61658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coming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5181600" y="61658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from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924550" y="61658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France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6762750" y="61658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and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7219950" y="61658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Russia</a:t>
            </a:r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8286750" y="61515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.</a:t>
            </a:r>
          </a:p>
        </p:txBody>
      </p:sp>
      <p:cxnSp>
        <p:nvCxnSpPr>
          <p:cNvPr id="413709" name="AutoShape 13"/>
          <p:cNvCxnSpPr>
            <a:cxnSpLocks noChangeShapeType="1"/>
          </p:cNvCxnSpPr>
          <p:nvPr/>
        </p:nvCxnSpPr>
        <p:spPr bwMode="auto">
          <a:xfrm>
            <a:off x="777875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0" name="AutoShape 14"/>
          <p:cNvCxnSpPr>
            <a:cxnSpLocks noChangeShapeType="1"/>
          </p:cNvCxnSpPr>
          <p:nvPr/>
        </p:nvCxnSpPr>
        <p:spPr bwMode="auto">
          <a:xfrm>
            <a:off x="1311275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1" name="AutoShape 15"/>
          <p:cNvCxnSpPr>
            <a:cxnSpLocks noChangeShapeType="1"/>
          </p:cNvCxnSpPr>
          <p:nvPr/>
        </p:nvCxnSpPr>
        <p:spPr bwMode="auto">
          <a:xfrm>
            <a:off x="26670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2" name="AutoShape 16"/>
          <p:cNvCxnSpPr>
            <a:cxnSpLocks noChangeShapeType="1"/>
          </p:cNvCxnSpPr>
          <p:nvPr/>
        </p:nvCxnSpPr>
        <p:spPr bwMode="auto">
          <a:xfrm>
            <a:off x="39624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3" name="AutoShape 17"/>
          <p:cNvCxnSpPr>
            <a:cxnSpLocks noChangeShapeType="1"/>
          </p:cNvCxnSpPr>
          <p:nvPr/>
        </p:nvCxnSpPr>
        <p:spPr bwMode="auto">
          <a:xfrm>
            <a:off x="55499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4" name="AutoShape 18"/>
          <p:cNvCxnSpPr>
            <a:cxnSpLocks noChangeShapeType="1"/>
          </p:cNvCxnSpPr>
          <p:nvPr/>
        </p:nvCxnSpPr>
        <p:spPr bwMode="auto">
          <a:xfrm>
            <a:off x="63881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5" name="AutoShape 19"/>
          <p:cNvCxnSpPr>
            <a:cxnSpLocks noChangeShapeType="1"/>
          </p:cNvCxnSpPr>
          <p:nvPr/>
        </p:nvCxnSpPr>
        <p:spPr bwMode="auto">
          <a:xfrm>
            <a:off x="77597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549275" y="5424488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DT</a:t>
            </a:r>
          </a:p>
        </p:txBody>
      </p:sp>
      <p:sp>
        <p:nvSpPr>
          <p:cNvPr id="413717" name="Text Box 21"/>
          <p:cNvSpPr txBox="1">
            <a:spLocks noChangeArrowheads="1"/>
          </p:cNvSpPr>
          <p:nvPr/>
        </p:nvSpPr>
        <p:spPr bwMode="auto">
          <a:xfrm>
            <a:off x="1082675" y="5424488"/>
            <a:ext cx="441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CD</a:t>
            </a: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2438400" y="5424488"/>
            <a:ext cx="5397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VBP</a:t>
            </a:r>
          </a:p>
        </p:txBody>
      </p:sp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3733800" y="5424488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NNS</a:t>
            </a:r>
          </a:p>
        </p:txBody>
      </p:sp>
      <p:sp>
        <p:nvSpPr>
          <p:cNvPr id="413720" name="Text Box 24"/>
          <p:cNvSpPr txBox="1">
            <a:spLocks noChangeArrowheads="1"/>
          </p:cNvSpPr>
          <p:nvPr/>
        </p:nvSpPr>
        <p:spPr bwMode="auto">
          <a:xfrm>
            <a:off x="5397500" y="5424488"/>
            <a:ext cx="3619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IN</a:t>
            </a:r>
          </a:p>
        </p:txBody>
      </p:sp>
      <p:sp>
        <p:nvSpPr>
          <p:cNvPr id="413721" name="Text Box 25"/>
          <p:cNvSpPr txBox="1">
            <a:spLocks noChangeArrowheads="1"/>
          </p:cNvSpPr>
          <p:nvPr/>
        </p:nvSpPr>
        <p:spPr bwMode="auto">
          <a:xfrm>
            <a:off x="6159500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NNP</a:t>
            </a:r>
          </a:p>
        </p:txBody>
      </p:sp>
      <p:sp>
        <p:nvSpPr>
          <p:cNvPr id="413722" name="Text Box 26"/>
          <p:cNvSpPr txBox="1">
            <a:spLocks noChangeArrowheads="1"/>
          </p:cNvSpPr>
          <p:nvPr/>
        </p:nvSpPr>
        <p:spPr bwMode="auto">
          <a:xfrm>
            <a:off x="6858000" y="5410200"/>
            <a:ext cx="441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CC</a:t>
            </a:r>
          </a:p>
        </p:txBody>
      </p:sp>
      <p:sp>
        <p:nvSpPr>
          <p:cNvPr id="413723" name="Text Box 27"/>
          <p:cNvSpPr txBox="1">
            <a:spLocks noChangeArrowheads="1"/>
          </p:cNvSpPr>
          <p:nvPr/>
        </p:nvSpPr>
        <p:spPr bwMode="auto">
          <a:xfrm>
            <a:off x="7531100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NNP</a:t>
            </a:r>
          </a:p>
        </p:txBody>
      </p:sp>
      <p:sp>
        <p:nvSpPr>
          <p:cNvPr id="413724" name="Line 28"/>
          <p:cNvSpPr>
            <a:spLocks noChangeShapeType="1"/>
          </p:cNvSpPr>
          <p:nvPr/>
        </p:nvSpPr>
        <p:spPr bwMode="auto">
          <a:xfrm flipV="1">
            <a:off x="762000" y="4129088"/>
            <a:ext cx="244475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 flipH="1" flipV="1">
            <a:off x="1006475" y="4129088"/>
            <a:ext cx="288925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 flipV="1">
            <a:off x="6388100" y="4205288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 flipV="1">
            <a:off x="7073900" y="4205288"/>
            <a:ext cx="0" cy="1052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 flipV="1">
            <a:off x="7073900" y="4205288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8077200" y="5410200"/>
            <a:ext cx="687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PUNC</a:t>
            </a: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6921500" y="39004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854075" y="38242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 flipV="1">
            <a:off x="3962400" y="4191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733800" y="3886200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V="1">
            <a:off x="5562600" y="38100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>
            <a:off x="6553200" y="3810000"/>
            <a:ext cx="45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5638800" y="31242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VP</a:t>
            </a: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V="1">
            <a:off x="4191000" y="30480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>
            <a:off x="5245100" y="3062288"/>
            <a:ext cx="393700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5016500" y="27574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V="1">
            <a:off x="2667000" y="2605088"/>
            <a:ext cx="1892300" cy="272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>
            <a:off x="4572000" y="2590800"/>
            <a:ext cx="59690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4419600" y="22860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VP</a:t>
            </a:r>
          </a:p>
        </p:txBody>
      </p:sp>
      <p:sp>
        <p:nvSpPr>
          <p:cNvPr id="413743" name="Line 47"/>
          <p:cNvSpPr>
            <a:spLocks noChangeShapeType="1"/>
          </p:cNvSpPr>
          <p:nvPr/>
        </p:nvSpPr>
        <p:spPr bwMode="auto">
          <a:xfrm flipV="1">
            <a:off x="1295400" y="1828800"/>
            <a:ext cx="388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4" name="Line 48"/>
          <p:cNvSpPr>
            <a:spLocks noChangeShapeType="1"/>
          </p:cNvSpPr>
          <p:nvPr/>
        </p:nvSpPr>
        <p:spPr bwMode="auto">
          <a:xfrm flipH="1">
            <a:off x="4648200" y="18288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5" name="Line 49"/>
          <p:cNvSpPr>
            <a:spLocks noChangeShapeType="1"/>
          </p:cNvSpPr>
          <p:nvPr/>
        </p:nvSpPr>
        <p:spPr bwMode="auto">
          <a:xfrm>
            <a:off x="5181600" y="1828800"/>
            <a:ext cx="31242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6" name="Text Box 50"/>
          <p:cNvSpPr txBox="1">
            <a:spLocks noChangeArrowheads="1"/>
          </p:cNvSpPr>
          <p:nvPr/>
        </p:nvSpPr>
        <p:spPr bwMode="auto">
          <a:xfrm>
            <a:off x="5029200" y="15240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S</a:t>
            </a:r>
          </a:p>
        </p:txBody>
      </p:sp>
      <p:cxnSp>
        <p:nvCxnSpPr>
          <p:cNvPr id="413747" name="AutoShape 51"/>
          <p:cNvCxnSpPr>
            <a:cxnSpLocks noChangeShapeType="1"/>
          </p:cNvCxnSpPr>
          <p:nvPr/>
        </p:nvCxnSpPr>
        <p:spPr bwMode="auto">
          <a:xfrm>
            <a:off x="1920875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48" name="Text Box 52"/>
          <p:cNvSpPr txBox="1">
            <a:spLocks noChangeArrowheads="1"/>
          </p:cNvSpPr>
          <p:nvPr/>
        </p:nvSpPr>
        <p:spPr bwMode="auto">
          <a:xfrm>
            <a:off x="1692275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NNS</a:t>
            </a:r>
          </a:p>
        </p:txBody>
      </p:sp>
      <p:sp>
        <p:nvSpPr>
          <p:cNvPr id="413749" name="Line 53"/>
          <p:cNvSpPr>
            <a:spLocks noChangeShapeType="1"/>
          </p:cNvSpPr>
          <p:nvPr/>
        </p:nvSpPr>
        <p:spPr bwMode="auto">
          <a:xfrm flipH="1" flipV="1">
            <a:off x="990600" y="41148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50" name="Text Box 54"/>
          <p:cNvSpPr txBox="1">
            <a:spLocks noChangeArrowheads="1"/>
          </p:cNvSpPr>
          <p:nvPr/>
        </p:nvSpPr>
        <p:spPr bwMode="auto">
          <a:xfrm>
            <a:off x="4495800" y="5410200"/>
            <a:ext cx="560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VBG</a:t>
            </a:r>
          </a:p>
        </p:txBody>
      </p:sp>
      <p:cxnSp>
        <p:nvCxnSpPr>
          <p:cNvPr id="413751" name="AutoShape 55"/>
          <p:cNvCxnSpPr>
            <a:cxnSpLocks noChangeShapeType="1"/>
          </p:cNvCxnSpPr>
          <p:nvPr/>
        </p:nvCxnSpPr>
        <p:spPr bwMode="auto">
          <a:xfrm>
            <a:off x="48006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52" name="Line 56"/>
          <p:cNvSpPr>
            <a:spLocks noChangeShapeType="1"/>
          </p:cNvSpPr>
          <p:nvPr/>
        </p:nvSpPr>
        <p:spPr bwMode="auto">
          <a:xfrm flipH="1">
            <a:off x="4876800" y="3429000"/>
            <a:ext cx="990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53" name="Text Box 57"/>
          <p:cNvSpPr txBox="1">
            <a:spLocks noChangeArrowheads="1"/>
          </p:cNvSpPr>
          <p:nvPr/>
        </p:nvSpPr>
        <p:spPr bwMode="auto">
          <a:xfrm>
            <a:off x="6324600" y="35052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PP</a:t>
            </a:r>
          </a:p>
        </p:txBody>
      </p:sp>
      <p:sp>
        <p:nvSpPr>
          <p:cNvPr id="413754" name="Line 58"/>
          <p:cNvSpPr>
            <a:spLocks noChangeShapeType="1"/>
          </p:cNvSpPr>
          <p:nvPr/>
        </p:nvSpPr>
        <p:spPr bwMode="auto">
          <a:xfrm>
            <a:off x="5867400" y="34290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3755" name="AutoShape 59"/>
          <p:cNvCxnSpPr>
            <a:cxnSpLocks noChangeShapeType="1"/>
          </p:cNvCxnSpPr>
          <p:nvPr/>
        </p:nvCxnSpPr>
        <p:spPr bwMode="auto">
          <a:xfrm>
            <a:off x="7791450" y="48910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56" name="Text Box 60"/>
          <p:cNvSpPr txBox="1">
            <a:spLocks noChangeArrowheads="1"/>
          </p:cNvSpPr>
          <p:nvPr/>
        </p:nvSpPr>
        <p:spPr bwMode="auto">
          <a:xfrm>
            <a:off x="7639050" y="45862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57" name="Text Box 61"/>
          <p:cNvSpPr txBox="1">
            <a:spLocks noChangeArrowheads="1"/>
          </p:cNvSpPr>
          <p:nvPr/>
        </p:nvSpPr>
        <p:spPr bwMode="auto">
          <a:xfrm>
            <a:off x="6172200" y="4572000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cxnSp>
        <p:nvCxnSpPr>
          <p:cNvPr id="413758" name="AutoShape 62"/>
          <p:cNvCxnSpPr>
            <a:cxnSpLocks noChangeShapeType="1"/>
          </p:cNvCxnSpPr>
          <p:nvPr/>
        </p:nvCxnSpPr>
        <p:spPr bwMode="auto">
          <a:xfrm>
            <a:off x="6400800" y="48768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59" name="AutoShape 63"/>
          <p:cNvCxnSpPr>
            <a:cxnSpLocks noChangeShapeType="1"/>
          </p:cNvCxnSpPr>
          <p:nvPr/>
        </p:nvCxnSpPr>
        <p:spPr bwMode="auto">
          <a:xfrm>
            <a:off x="70866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60" name="AutoShape 64"/>
          <p:cNvCxnSpPr>
            <a:cxnSpLocks noChangeShapeType="1"/>
          </p:cNvCxnSpPr>
          <p:nvPr/>
        </p:nvCxnSpPr>
        <p:spPr bwMode="auto">
          <a:xfrm>
            <a:off x="83820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61" name="Line 65"/>
          <p:cNvSpPr>
            <a:spLocks noChangeShapeType="1"/>
          </p:cNvSpPr>
          <p:nvPr/>
        </p:nvSpPr>
        <p:spPr bwMode="auto">
          <a:xfrm>
            <a:off x="8305800" y="42672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62" name="Text Box 66"/>
          <p:cNvSpPr txBox="1">
            <a:spLocks noChangeArrowheads="1"/>
          </p:cNvSpPr>
          <p:nvPr/>
        </p:nvSpPr>
        <p:spPr bwMode="auto">
          <a:xfrm>
            <a:off x="1828800" y="381000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>
                <a:latin typeface="Times New Roman" pitchFamily="-111" charset="0"/>
              </a:rPr>
              <a:t>Syntax-based models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168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3015570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Syntax-based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Benefits</a:t>
            </a:r>
          </a:p>
          <a:p>
            <a:pPr lvl="1"/>
            <a:r>
              <a:rPr lang="en-US" sz="2400" dirty="0"/>
              <a:t>Can use syntax to motivate word/phrase movement</a:t>
            </a:r>
          </a:p>
          <a:p>
            <a:pPr lvl="1"/>
            <a:r>
              <a:rPr lang="en-US" sz="2400" dirty="0"/>
              <a:t>Could ensure grammaticality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Two main types:</a:t>
            </a:r>
          </a:p>
          <a:p>
            <a:r>
              <a:rPr lang="en-US" sz="2800" dirty="0"/>
              <a:t>p(foreign </a:t>
            </a:r>
            <a:r>
              <a:rPr lang="en-US" sz="2800" i="1" dirty="0">
                <a:solidFill>
                  <a:srgbClr val="B75236"/>
                </a:solidFill>
              </a:rPr>
              <a:t>string</a:t>
            </a:r>
            <a:r>
              <a:rPr lang="en-US" sz="2800" dirty="0"/>
              <a:t> | English parse tree)</a:t>
            </a:r>
          </a:p>
          <a:p>
            <a:r>
              <a:rPr lang="en-US" sz="2800" dirty="0"/>
              <a:t>p(foreign </a:t>
            </a:r>
            <a:r>
              <a:rPr lang="en-US" sz="2800" i="1" dirty="0">
                <a:solidFill>
                  <a:srgbClr val="B75236"/>
                </a:solidFill>
              </a:rPr>
              <a:t>parse tree </a:t>
            </a:r>
            <a:r>
              <a:rPr lang="en-US" sz="2800" dirty="0"/>
              <a:t>| English parse tree)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E0FD9-70DB-D940-85A9-7E1768084656}"/>
              </a:ext>
            </a:extLst>
          </p:cNvPr>
          <p:cNvSpPr txBox="1"/>
          <p:nvPr/>
        </p:nvSpPr>
        <p:spPr>
          <a:xfrm>
            <a:off x="2286000" y="5867400"/>
            <a:ext cx="383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Why always English parse tree?</a:t>
            </a:r>
          </a:p>
        </p:txBody>
      </p:sp>
    </p:spTree>
    <p:extLst>
      <p:ext uri="{BB962C8B-B14F-4D97-AF65-F5344CB8AC3E}">
        <p14:creationId xmlns:p14="http://schemas.microsoft.com/office/powerpoint/2010/main" val="15050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5334000"/>
            <a:ext cx="2057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/>
          <a:lstStyle/>
          <a:p>
            <a:r>
              <a:rPr lang="en-US" dirty="0"/>
              <a:t>Tree to string rule</a:t>
            </a:r>
          </a:p>
        </p:txBody>
      </p:sp>
      <p:grpSp>
        <p:nvGrpSpPr>
          <p:cNvPr id="436229" name="Group 5"/>
          <p:cNvGrpSpPr>
            <a:grpSpLocks/>
          </p:cNvGrpSpPr>
          <p:nvPr/>
        </p:nvGrpSpPr>
        <p:grpSpPr bwMode="auto">
          <a:xfrm>
            <a:off x="228600" y="1981200"/>
            <a:ext cx="8534400" cy="3063875"/>
            <a:chOff x="96" y="1200"/>
            <a:chExt cx="5376" cy="1930"/>
          </a:xfrm>
        </p:grpSpPr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1728" y="12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436231" name="Text Box 7"/>
            <p:cNvSpPr txBox="1">
              <a:spLocks noChangeArrowheads="1"/>
            </p:cNvSpPr>
            <p:nvPr/>
          </p:nvSpPr>
          <p:spPr bwMode="auto">
            <a:xfrm>
              <a:off x="576" y="182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ADVP</a:t>
              </a:r>
            </a:p>
          </p:txBody>
        </p:sp>
        <p:sp>
          <p:nvSpPr>
            <p:cNvPr id="436232" name="Text Box 8"/>
            <p:cNvSpPr txBox="1">
              <a:spLocks noChangeArrowheads="1"/>
            </p:cNvSpPr>
            <p:nvPr/>
          </p:nvSpPr>
          <p:spPr bwMode="auto">
            <a:xfrm>
              <a:off x="432" y="240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RB</a:t>
              </a:r>
            </a:p>
          </p:txBody>
        </p:sp>
        <p:sp>
          <p:nvSpPr>
            <p:cNvPr id="436233" name="Text Box 9"/>
            <p:cNvSpPr txBox="1">
              <a:spLocks noChangeArrowheads="1"/>
            </p:cNvSpPr>
            <p:nvPr/>
          </p:nvSpPr>
          <p:spPr bwMode="auto">
            <a:xfrm>
              <a:off x="1296" y="177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Comic Sans MS" charset="0"/>
                </a:rPr>
                <a:t>,</a:t>
              </a:r>
            </a:p>
          </p:txBody>
        </p:sp>
        <p:sp>
          <p:nvSpPr>
            <p:cNvPr id="436234" name="Text Box 10"/>
            <p:cNvSpPr txBox="1">
              <a:spLocks noChangeArrowheads="1"/>
            </p:cNvSpPr>
            <p:nvPr/>
          </p:nvSpPr>
          <p:spPr bwMode="auto">
            <a:xfrm>
              <a:off x="1248" y="235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ja-JP" altLang="en-US" sz="2000" b="1">
                  <a:latin typeface="Arial"/>
                </a:rPr>
                <a:t>“</a:t>
              </a:r>
              <a:r>
                <a:rPr lang="en-US" sz="2000" b="1">
                  <a:latin typeface="Comic Sans MS" charset="0"/>
                </a:rPr>
                <a:t>,</a:t>
              </a:r>
              <a:r>
                <a:rPr lang="ja-JP" altLang="en-US" sz="2000" b="1">
                  <a:latin typeface="Arial"/>
                </a:rPr>
                <a:t>”</a:t>
              </a:r>
              <a:endParaRPr lang="en-US" sz="2000" b="1">
                <a:latin typeface="Comic Sans MS" charset="0"/>
              </a:endParaRPr>
            </a:p>
          </p:txBody>
        </p:sp>
        <p:sp>
          <p:nvSpPr>
            <p:cNvPr id="436235" name="Text Box 11"/>
            <p:cNvSpPr txBox="1">
              <a:spLocks noChangeArrowheads="1"/>
            </p:cNvSpPr>
            <p:nvPr/>
          </p:nvSpPr>
          <p:spPr bwMode="auto">
            <a:xfrm>
              <a:off x="1680" y="1776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x0:NP</a:t>
              </a: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2640" y="177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x1:VP</a:t>
              </a:r>
            </a:p>
          </p:txBody>
        </p:sp>
        <p:sp>
          <p:nvSpPr>
            <p:cNvPr id="436237" name="Text Box 13"/>
            <p:cNvSpPr txBox="1">
              <a:spLocks noChangeArrowheads="1"/>
            </p:cNvSpPr>
            <p:nvPr/>
          </p:nvSpPr>
          <p:spPr bwMode="auto">
            <a:xfrm>
              <a:off x="3888" y="211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chemeClr val="hlink"/>
                  </a:solidFill>
                  <a:latin typeface="Comic Sans MS" charset="0"/>
                </a:rPr>
                <a:t>x0:NP  </a:t>
              </a:r>
              <a:r>
                <a:rPr lang="ja-JP" altLang="en-US" sz="2000" b="1">
                  <a:solidFill>
                    <a:schemeClr val="hlink"/>
                  </a:solidFill>
                  <a:latin typeface="Arial"/>
                </a:rPr>
                <a:t>“</a:t>
              </a:r>
              <a:r>
                <a:rPr lang="en-US" sz="2000" b="1" dirty="0">
                  <a:solidFill>
                    <a:schemeClr val="hlink"/>
                  </a:solidFill>
                  <a:latin typeface="Comic Sans MS" charset="0"/>
                </a:rPr>
                <a:t>*</a:t>
              </a:r>
              <a:r>
                <a:rPr lang="ja-JP" altLang="en-US" sz="2000" b="1">
                  <a:solidFill>
                    <a:schemeClr val="hlink"/>
                  </a:solidFill>
                  <a:latin typeface="Arial"/>
                </a:rPr>
                <a:t>”</a:t>
              </a:r>
              <a:r>
                <a:rPr lang="en-US" sz="2000" b="1" dirty="0">
                  <a:solidFill>
                    <a:schemeClr val="hlink"/>
                  </a:solidFill>
                  <a:latin typeface="Comic Sans MS" charset="0"/>
                </a:rPr>
                <a:t>  x1:VP</a:t>
              </a:r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96" y="2880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ja-JP" altLang="en-US" sz="2000" b="1">
                  <a:latin typeface="Arial"/>
                </a:rPr>
                <a:t>“</a:t>
              </a:r>
              <a:r>
                <a:rPr lang="en-US" sz="2000" b="1">
                  <a:latin typeface="Comic Sans MS" charset="0"/>
                </a:rPr>
                <a:t>therefore</a:t>
              </a:r>
              <a:r>
                <a:rPr lang="ja-JP" altLang="en-US" sz="2000" b="1">
                  <a:latin typeface="Arial"/>
                </a:rPr>
                <a:t>”</a:t>
              </a:r>
              <a:endParaRPr lang="en-US" sz="2000" b="1">
                <a:latin typeface="Comic Sans MS" charset="0"/>
              </a:endParaRPr>
            </a:p>
          </p:txBody>
        </p:sp>
        <p:sp>
          <p:nvSpPr>
            <p:cNvPr id="436239" name="Line 15"/>
            <p:cNvSpPr>
              <a:spLocks noChangeShapeType="1"/>
            </p:cNvSpPr>
            <p:nvPr/>
          </p:nvSpPr>
          <p:spPr bwMode="auto">
            <a:xfrm flipV="1">
              <a:off x="1008" y="1440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0" name="Line 16"/>
            <p:cNvSpPr>
              <a:spLocks noChangeShapeType="1"/>
            </p:cNvSpPr>
            <p:nvPr/>
          </p:nvSpPr>
          <p:spPr bwMode="auto">
            <a:xfrm flipH="1">
              <a:off x="624" y="2064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1" name="Line 17"/>
            <p:cNvSpPr>
              <a:spLocks noChangeShapeType="1"/>
            </p:cNvSpPr>
            <p:nvPr/>
          </p:nvSpPr>
          <p:spPr bwMode="auto">
            <a:xfrm flipH="1">
              <a:off x="1440" y="144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2" name="Line 18"/>
            <p:cNvSpPr>
              <a:spLocks noChangeShapeType="1"/>
            </p:cNvSpPr>
            <p:nvPr/>
          </p:nvSpPr>
          <p:spPr bwMode="auto">
            <a:xfrm>
              <a:off x="1824" y="1440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>
              <a:off x="1824" y="1440"/>
              <a:ext cx="100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4" name="Line 20"/>
            <p:cNvSpPr>
              <a:spLocks noChangeShapeType="1"/>
            </p:cNvSpPr>
            <p:nvPr/>
          </p:nvSpPr>
          <p:spPr bwMode="auto">
            <a:xfrm>
              <a:off x="576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5" name="Line 21"/>
            <p:cNvSpPr>
              <a:spLocks noChangeShapeType="1"/>
            </p:cNvSpPr>
            <p:nvPr/>
          </p:nvSpPr>
          <p:spPr bwMode="auto">
            <a:xfrm>
              <a:off x="139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6" name="Text Box 22"/>
            <p:cNvSpPr txBox="1">
              <a:spLocks noChangeArrowheads="1"/>
            </p:cNvSpPr>
            <p:nvPr/>
          </p:nvSpPr>
          <p:spPr bwMode="auto">
            <a:xfrm>
              <a:off x="3408" y="206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800" b="1">
                  <a:latin typeface="Comic Sans MS" charset="0"/>
                </a:rPr>
                <a:t>-&gt;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93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Tree to string rules examples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3246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,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3876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26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</p:txBody>
      </p:sp>
      <p:sp>
        <p:nvSpPr>
          <p:cNvPr id="463878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</p:spTree>
    <p:extLst>
      <p:ext uri="{BB962C8B-B14F-4D97-AF65-F5344CB8AC3E}">
        <p14:creationId xmlns:p14="http://schemas.microsoft.com/office/powerpoint/2010/main" val="2537024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Tree to string rules examples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3246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,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4900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262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</p:txBody>
      </p:sp>
      <p:sp>
        <p:nvSpPr>
          <p:cNvPr id="464902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4173538" y="1447800"/>
            <a:ext cx="3997008" cy="1200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Both VBP(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include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 and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VBP(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includes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 will translate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to 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中包括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in Chinese.</a:t>
            </a:r>
          </a:p>
        </p:txBody>
      </p:sp>
      <p:sp>
        <p:nvSpPr>
          <p:cNvPr id="464905" name="Line 9"/>
          <p:cNvSpPr>
            <a:spLocks noChangeShapeType="1"/>
          </p:cNvSpPr>
          <p:nvPr/>
        </p:nvSpPr>
        <p:spPr bwMode="auto">
          <a:xfrm flipH="1">
            <a:off x="3352800" y="1828800"/>
            <a:ext cx="838200" cy="762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4906" name="Line 10"/>
          <p:cNvSpPr>
            <a:spLocks noChangeShapeType="1"/>
          </p:cNvSpPr>
          <p:nvPr/>
        </p:nvSpPr>
        <p:spPr bwMode="auto">
          <a:xfrm flipH="1">
            <a:off x="3429000" y="1905000"/>
            <a:ext cx="762000" cy="304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9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Tree Transformations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1722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,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7972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67974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4572000" y="1828800"/>
            <a:ext cx="3606800" cy="19177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phrase </a:t>
            </a:r>
            <a:r>
              <a:rPr lang="ja-JP" altLang="en-US" sz="240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coming from</a:t>
            </a:r>
            <a:r>
              <a:rPr lang="ja-JP" altLang="en-US" sz="240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algn="l"/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translates to </a:t>
            </a:r>
            <a:r>
              <a:rPr lang="ja-JP" altLang="en-US" sz="240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来自</a:t>
            </a:r>
            <a:r>
              <a:rPr lang="ja-JP" altLang="en-US" sz="240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only if</a:t>
            </a:r>
          </a:p>
          <a:p>
            <a:pPr algn="l"/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followed by an NP (whose</a:t>
            </a:r>
          </a:p>
          <a:p>
            <a:pPr algn="l"/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translation is then placed to </a:t>
            </a:r>
          </a:p>
          <a:p>
            <a:pPr algn="l"/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right of </a:t>
            </a:r>
            <a:r>
              <a:rPr lang="ja-JP" altLang="en-US" sz="240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来自</a:t>
            </a:r>
            <a:r>
              <a:rPr lang="ja-JP" altLang="en-US" sz="240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).</a:t>
            </a:r>
          </a:p>
        </p:txBody>
      </p:sp>
      <p:sp>
        <p:nvSpPr>
          <p:cNvPr id="467977" name="Line 9"/>
          <p:cNvSpPr>
            <a:spLocks noChangeShapeType="1"/>
          </p:cNvSpPr>
          <p:nvPr/>
        </p:nvSpPr>
        <p:spPr bwMode="auto">
          <a:xfrm flipH="1">
            <a:off x="5715000" y="3733800"/>
            <a:ext cx="304800" cy="685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5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Tree Transformations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1722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,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8996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68998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3810000" y="1219200"/>
            <a:ext cx="4197684" cy="193899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Translate an English NP (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astronauts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modified by a gerund VP (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coming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from France and Russia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) as follows: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(1) translate the gerund VP,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(2) type the Chinese word 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zh-CN" altLang="en-US" dirty="0">
                <a:solidFill>
                  <a:srgbClr val="000000"/>
                </a:solidFill>
                <a:ea typeface="SimSun" charset="0"/>
                <a:cs typeface="SimSun" charset="0"/>
              </a:rPr>
              <a:t>的</a:t>
            </a:r>
            <a:r>
              <a:rPr lang="ja-JP" altLang="en-US" sz="20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,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charset="0"/>
              </a:rPr>
              <a:t>(3) translate the NP.</a:t>
            </a:r>
          </a:p>
        </p:txBody>
      </p:sp>
      <p:sp>
        <p:nvSpPr>
          <p:cNvPr id="469001" name="Line 9"/>
          <p:cNvSpPr>
            <a:spLocks noChangeShapeType="1"/>
          </p:cNvSpPr>
          <p:nvPr/>
        </p:nvSpPr>
        <p:spPr bwMode="auto">
          <a:xfrm flipH="1">
            <a:off x="4038600" y="4953000"/>
            <a:ext cx="1600200" cy="1143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41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Tree Transformations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1722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,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70020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70022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5029200" y="3657600"/>
            <a:ext cx="3910996" cy="1200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To translate 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JJ NN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just translate the JJ and then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translate the NN (drop 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).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H="1">
            <a:off x="4648200" y="5181600"/>
            <a:ext cx="990600" cy="1066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69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lossed_chine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5059" y="1329902"/>
            <a:ext cx="4672523" cy="2631540"/>
          </a:xfrm>
          <a:prstGeom prst="rect">
            <a:avLst/>
          </a:prstGeom>
          <a:scene3d>
            <a:camera prst="perspectiveContrastingRightFacing">
              <a:rot lat="21300000" lon="20400000" rev="213211"/>
            </a:camera>
            <a:lightRig rig="threePt" dir="t"/>
          </a:scene3d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99345" y="2386804"/>
            <a:ext cx="3399166" cy="1711551"/>
          </a:xfrm>
          <a:prstGeom prst="rect">
            <a:avLst/>
          </a:prstGeom>
          <a:noFill/>
          <a:ln/>
          <a:effectLst/>
          <a:scene3d>
            <a:camera prst="perspectiveContrastingLeftFacing">
              <a:rot lat="540000" lon="2400000" rev="21386789"/>
            </a:camera>
            <a:lightRig rig="threePt" dir="t"/>
          </a:scene3d>
        </p:spPr>
      </p:pic>
      <p:pic>
        <p:nvPicPr>
          <p:cNvPr id="39" name="Picture 38" descr="align_grid_noword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2611" y="1883546"/>
            <a:ext cx="6132129" cy="4959991"/>
          </a:xfrm>
          <a:prstGeom prst="rect">
            <a:avLst/>
          </a:prstGeom>
          <a:scene3d>
            <a:camera prst="perspectiveRelaxed">
              <a:rot lat="17868000" lon="17880000" rev="3912000"/>
            </a:camera>
            <a:lightRig rig="threePt" dir="t"/>
          </a:scene3d>
        </p:spPr>
      </p:pic>
      <p:sp>
        <p:nvSpPr>
          <p:cNvPr id="3482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Tree to tree example</a:t>
            </a:r>
          </a:p>
        </p:txBody>
      </p:sp>
    </p:spTree>
    <p:extLst>
      <p:ext uri="{BB962C8B-B14F-4D97-AF65-F5344CB8AC3E}">
        <p14:creationId xmlns:p14="http://schemas.microsoft.com/office/powerpoint/2010/main" val="269362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54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016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048000" y="1244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Tahoma" pitchFamily="-111" charset="0"/>
              </a:rPr>
              <a:t>Yo quiero Taco Bell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292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016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216400"/>
            <a:ext cx="1536700" cy="10033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E256B1-47F7-1A4A-91E8-F0460BFC72B8}"/>
              </a:ext>
            </a:extLst>
          </p:cNvPr>
          <p:cNvSpPr/>
          <p:nvPr/>
        </p:nvSpPr>
        <p:spPr>
          <a:xfrm>
            <a:off x="304800" y="57912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https://www.youtube.com/watch?v=Q6jzl_Oy2IQ</a:t>
            </a:r>
            <a:endParaRPr lang="en-US" dirty="0">
              <a:hlinkClick r:id="rId9"/>
            </a:endParaRPr>
          </a:p>
          <a:p>
            <a:r>
              <a:rPr lang="en-US" dirty="0">
                <a:hlinkClick r:id="rId9"/>
              </a:rPr>
              <a:t>https://www.youtube.com/watch?v=vV1SkTdizZI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02642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</a:t>
            </a:r>
            <a:endParaRPr lang="en-US" sz="28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Of all conceivable English word strings, find the one maximizing </a:t>
            </a:r>
            <a:r>
              <a:rPr lang="en-US" sz="2800" dirty="0">
                <a:solidFill>
                  <a:srgbClr val="B75236"/>
                </a:solidFill>
              </a:rPr>
              <a:t>P(e) </a:t>
            </a:r>
            <a:r>
              <a:rPr lang="en-US" sz="2000" dirty="0">
                <a:solidFill>
                  <a:srgbClr val="B75236"/>
                </a:solidFill>
              </a:rPr>
              <a:t>*</a:t>
            </a:r>
            <a:r>
              <a:rPr lang="en-US" sz="2800" dirty="0">
                <a:solidFill>
                  <a:srgbClr val="B75236"/>
                </a:solidFill>
              </a:rPr>
              <a:t> P(f | e)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Decoding is an NP-complete problem! (for many translation models)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</a:rPr>
              <a:t>What does this imply?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43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</a:t>
            </a:r>
            <a:endParaRPr lang="en-US" sz="28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Of all conceivable English word strings, find the one maximizing </a:t>
            </a:r>
            <a:r>
              <a:rPr lang="en-US" sz="2800" dirty="0">
                <a:solidFill>
                  <a:srgbClr val="B75236"/>
                </a:solidFill>
              </a:rPr>
              <a:t>P(e) </a:t>
            </a:r>
            <a:r>
              <a:rPr lang="en-US" sz="2000" dirty="0">
                <a:solidFill>
                  <a:srgbClr val="B75236"/>
                </a:solidFill>
              </a:rPr>
              <a:t>*</a:t>
            </a:r>
            <a:r>
              <a:rPr lang="en-US" sz="2800" dirty="0">
                <a:solidFill>
                  <a:srgbClr val="B75236"/>
                </a:solidFill>
              </a:rPr>
              <a:t> P(f | e)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Decoding is an NP-complete problem! (for many translation models)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CC"/>
                </a:solidFill>
              </a:rPr>
              <a:t>	Not guaranteed to find the max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Many different approaches to decoding</a:t>
            </a:r>
          </a:p>
        </p:txBody>
      </p:sp>
    </p:spTree>
    <p:extLst>
      <p:ext uri="{BB962C8B-B14F-4D97-AF65-F5344CB8AC3E}">
        <p14:creationId xmlns:p14="http://schemas.microsoft.com/office/powerpoint/2010/main" val="2208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charset="0"/>
              </a:rPr>
              <a:t>Phrase-Based Decoding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0425"/>
            <a:ext cx="89201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9700" y="156845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ea typeface="SimSun" charset="0"/>
                <a:cs typeface="Arial Unicode MS" charset="0"/>
              </a:rPr>
              <a:t>这     7人   中包括    来自    法国   和   俄罗斯   的          宇航            员         .</a:t>
            </a:r>
            <a:br>
              <a:rPr lang="en-GB" sz="1600">
                <a:solidFill>
                  <a:srgbClr val="000000"/>
                </a:solidFill>
                <a:ea typeface="SimSun" charset="0"/>
                <a:cs typeface="Arial Unicode MS" charset="0"/>
              </a:rPr>
            </a:br>
            <a:endParaRPr lang="en-GB" sz="1600">
              <a:solidFill>
                <a:srgbClr val="000000"/>
              </a:solidFill>
              <a:ea typeface="SimSun" charset="0"/>
              <a:cs typeface="Arial Unicode MS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6381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3684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2066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21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3824288" y="1447800"/>
            <a:ext cx="4762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3846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52705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7277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43915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836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560" name="Rectangle 16"/>
          <p:cNvSpPr>
            <a:spLocks noChangeArrowheads="1"/>
          </p:cNvSpPr>
          <p:nvPr/>
        </p:nvSpPr>
        <p:spPr bwMode="auto">
          <a:xfrm>
            <a:off x="152400" y="56388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66800" y="5867400"/>
            <a:ext cx="685800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dirty="0">
                <a:solidFill>
                  <a:srgbClr val="FF0000"/>
                </a:solidFill>
                <a:ea typeface="Arial Unicode MS" charset="0"/>
                <a:cs typeface="Arial" charset="0"/>
              </a:rPr>
              <a:t>What is the best translation?</a:t>
            </a:r>
          </a:p>
        </p:txBody>
      </p:sp>
    </p:spTree>
    <p:extLst>
      <p:ext uri="{BB962C8B-B14F-4D97-AF65-F5344CB8AC3E}">
        <p14:creationId xmlns:p14="http://schemas.microsoft.com/office/powerpoint/2010/main" val="267591412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charset="0"/>
              </a:rPr>
              <a:t>Phrase-Based Decoding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0425"/>
            <a:ext cx="89201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9700" y="156845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ea typeface="SimSun" charset="0"/>
                <a:cs typeface="Arial Unicode MS" charset="0"/>
              </a:rPr>
              <a:t>这     7人   中包括    来自    法国   和   俄罗斯   的          宇航            员         .</a:t>
            </a:r>
            <a:br>
              <a:rPr lang="en-GB" sz="1600">
                <a:solidFill>
                  <a:srgbClr val="000000"/>
                </a:solidFill>
                <a:ea typeface="SimSun" charset="0"/>
                <a:cs typeface="Arial Unicode MS" charset="0"/>
              </a:rPr>
            </a:br>
            <a:endParaRPr lang="en-GB" sz="1600">
              <a:solidFill>
                <a:srgbClr val="000000"/>
              </a:solidFill>
              <a:ea typeface="SimSun" charset="0"/>
              <a:cs typeface="Arial Unicode MS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6381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3684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2066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21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3824288" y="1447800"/>
            <a:ext cx="4762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3846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52705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7277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43915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836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560" name="Rectangle 16"/>
          <p:cNvSpPr>
            <a:spLocks noChangeArrowheads="1"/>
          </p:cNvSpPr>
          <p:nvPr/>
        </p:nvSpPr>
        <p:spPr bwMode="auto">
          <a:xfrm>
            <a:off x="152400" y="56388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66800" y="5715000"/>
            <a:ext cx="6858000" cy="9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dirty="0">
                <a:solidFill>
                  <a:srgbClr val="0000FF"/>
                </a:solidFill>
                <a:ea typeface="Arial Unicode MS" charset="0"/>
                <a:cs typeface="Arial" charset="0"/>
              </a:rPr>
              <a:t>These 7 people include astronauts coming from France and Russia.</a:t>
            </a:r>
          </a:p>
        </p:txBody>
      </p:sp>
    </p:spTree>
    <p:extLst>
      <p:ext uri="{BB962C8B-B14F-4D97-AF65-F5344CB8AC3E}">
        <p14:creationId xmlns:p14="http://schemas.microsoft.com/office/powerpoint/2010/main" val="271161096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Hypotheis Lattices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579938"/>
            <a:ext cx="869791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641850"/>
            <a:ext cx="87725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2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822700"/>
            <a:ext cx="884713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2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60800"/>
            <a:ext cx="87725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5883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7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B3B3B3"/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283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Problem:  Learn Lambdas</a:t>
            </a:r>
          </a:p>
        </p:txBody>
      </p:sp>
      <p:graphicFrame>
        <p:nvGraphicFramePr>
          <p:cNvPr id="55398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990600"/>
          <a:ext cx="2514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30" name="Equation" r:id="rId4" imgW="1435497" imgH="419497" progId="Equation.3">
                  <p:embed/>
                </p:oleObj>
              </mc:Choice>
              <mc:Fallback>
                <p:oleObj name="Equation" r:id="rId4" imgW="1435497" imgH="419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2514600" cy="735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1920875"/>
          <a:ext cx="21336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31" name="Equation" r:id="rId6" imgW="1549797" imgH="559197" progId="Equation.3">
                  <p:embed/>
                </p:oleObj>
              </mc:Choice>
              <mc:Fallback>
                <p:oleObj name="Equation" r:id="rId6" imgW="15497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20875"/>
                        <a:ext cx="2133600" cy="769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65263" y="2990850"/>
          <a:ext cx="45370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32" name="Equation" r:id="rId8" imgW="2807097" imgH="559197" progId="Equation.3">
                  <p:embed/>
                </p:oleObj>
              </mc:Choice>
              <mc:Fallback>
                <p:oleObj name="Equation" r:id="rId8" imgW="28070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990850"/>
                        <a:ext cx="4537075" cy="903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6" name="Object 12"/>
          <p:cNvGraphicFramePr>
            <a:graphicFrameLocks noChangeAspect="1"/>
          </p:cNvGraphicFramePr>
          <p:nvPr/>
        </p:nvGraphicFramePr>
        <p:xfrm>
          <a:off x="609600" y="4151313"/>
          <a:ext cx="8535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33" name="Equation" r:id="rId10" imgW="4318397" imgH="533797" progId="Equation.3">
                  <p:embed/>
                </p:oleObj>
              </mc:Choice>
              <mc:Fallback>
                <p:oleObj name="Equation" r:id="rId10" imgW="4318397" imgH="533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51313"/>
                        <a:ext cx="8535988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8" name="Object 14"/>
          <p:cNvGraphicFramePr>
            <a:graphicFrameLocks noChangeAspect="1"/>
          </p:cNvGraphicFramePr>
          <p:nvPr/>
        </p:nvGraphicFramePr>
        <p:xfrm>
          <a:off x="1143000" y="5227637"/>
          <a:ext cx="27940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34" name="Equation" r:id="rId12" imgW="1524397" imgH="889397" progId="Equation.3">
                  <p:embed/>
                </p:oleObj>
              </mc:Choice>
              <mc:Fallback>
                <p:oleObj name="Equation" r:id="rId12" imgW="1524397" imgH="889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27637"/>
                        <a:ext cx="2794000" cy="163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563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should we optimize these?</a:t>
            </a:r>
          </a:p>
        </p:txBody>
      </p:sp>
    </p:spTree>
    <p:extLst>
      <p:ext uri="{BB962C8B-B14F-4D97-AF65-F5344CB8AC3E}">
        <p14:creationId xmlns:p14="http://schemas.microsoft.com/office/powerpoint/2010/main" val="33859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Problem:  Learn Lambdas</a:t>
            </a:r>
          </a:p>
        </p:txBody>
      </p:sp>
      <p:graphicFrame>
        <p:nvGraphicFramePr>
          <p:cNvPr id="55398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990600"/>
          <a:ext cx="2514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49" name="Equation" r:id="rId4" imgW="1435497" imgH="419497" progId="Equation.3">
                  <p:embed/>
                </p:oleObj>
              </mc:Choice>
              <mc:Fallback>
                <p:oleObj name="Equation" r:id="rId4" imgW="1435497" imgH="419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2514600" cy="735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1920875"/>
          <a:ext cx="21336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50" name="Equation" r:id="rId6" imgW="1549797" imgH="559197" progId="Equation.3">
                  <p:embed/>
                </p:oleObj>
              </mc:Choice>
              <mc:Fallback>
                <p:oleObj name="Equation" r:id="rId6" imgW="15497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20875"/>
                        <a:ext cx="2133600" cy="769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65263" y="2990850"/>
          <a:ext cx="45370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51" name="Equation" r:id="rId8" imgW="2807097" imgH="559197" progId="Equation.3">
                  <p:embed/>
                </p:oleObj>
              </mc:Choice>
              <mc:Fallback>
                <p:oleObj name="Equation" r:id="rId8" imgW="28070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990850"/>
                        <a:ext cx="4537075" cy="903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6" name="Object 12"/>
          <p:cNvGraphicFramePr>
            <a:graphicFrameLocks noChangeAspect="1"/>
          </p:cNvGraphicFramePr>
          <p:nvPr/>
        </p:nvGraphicFramePr>
        <p:xfrm>
          <a:off x="609600" y="4151313"/>
          <a:ext cx="8535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52" name="Equation" r:id="rId10" imgW="4318397" imgH="533797" progId="Equation.3">
                  <p:embed/>
                </p:oleObj>
              </mc:Choice>
              <mc:Fallback>
                <p:oleObj name="Equation" r:id="rId10" imgW="4318397" imgH="533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51313"/>
                        <a:ext cx="8535988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8" name="Object 14"/>
          <p:cNvGraphicFramePr>
            <a:graphicFrameLocks noChangeAspect="1"/>
          </p:cNvGraphicFramePr>
          <p:nvPr/>
        </p:nvGraphicFramePr>
        <p:xfrm>
          <a:off x="1143000" y="5227637"/>
          <a:ext cx="27940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53" name="Equation" r:id="rId12" imgW="1524397" imgH="889397" progId="Equation.3">
                  <p:embed/>
                </p:oleObj>
              </mc:Choice>
              <mc:Fallback>
                <p:oleObj name="Equation" r:id="rId12" imgW="1524397" imgH="889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27637"/>
                        <a:ext cx="2794000" cy="163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5105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Given a data set with foreign/English sentences, find the </a:t>
            </a:r>
            <a:r>
              <a:rPr lang="en-US" sz="2000" dirty="0" err="1">
                <a:solidFill>
                  <a:srgbClr val="0000FF"/>
                </a:solidFill>
              </a:rPr>
              <a:t>λ’s</a:t>
            </a:r>
            <a:r>
              <a:rPr lang="en-US" sz="2000" dirty="0">
                <a:solidFill>
                  <a:srgbClr val="0000FF"/>
                </a:solidFill>
              </a:rPr>
              <a:t> that:</a:t>
            </a:r>
          </a:p>
          <a:p>
            <a:pPr algn="l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maximize the likelihood of the data</a:t>
            </a:r>
          </a:p>
          <a:p>
            <a:pPr algn="l">
              <a:buFont typeface="Arial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 maximize an evaluation criterion</a:t>
            </a:r>
          </a:p>
        </p:txBody>
      </p:sp>
    </p:spTree>
    <p:extLst>
      <p:ext uri="{BB962C8B-B14F-4D97-AF65-F5344CB8AC3E}">
        <p14:creationId xmlns:p14="http://schemas.microsoft.com/office/powerpoint/2010/main" val="2400004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Problems 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66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93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word-level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Rarely used in practice for modern MT system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>
                <a:solidFill>
                  <a:prstClr val="black"/>
                </a:solidFill>
              </a:rPr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solidFill>
                <a:prstClr val="black"/>
              </a:solidFill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21426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5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6816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6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98506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7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839093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8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96122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9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69451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0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16272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1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53374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2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26384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3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54212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4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7164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5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5883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6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2001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7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38727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8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53584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29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9130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30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14931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31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7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743200"/>
            <a:ext cx="54102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we do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data might be useful?</a:t>
            </a:r>
          </a:p>
        </p:txBody>
      </p:sp>
    </p:spTree>
    <p:extLst>
      <p:ext uri="{BB962C8B-B14F-4D97-AF65-F5344CB8AC3E}">
        <p14:creationId xmlns:p14="http://schemas.microsoft.com/office/powerpoint/2010/main" val="2590683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 Evaluation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Source only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Manual: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SSER (subjective sentence error rate)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Correct/Incorrect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Error categorization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Extrinsic: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Objective usage testing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Automatic: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WER (word error rate)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BLEU (Bilingual Evaluation Understudy)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NIST</a:t>
            </a:r>
          </a:p>
        </p:txBody>
      </p:sp>
      <p:pic>
        <p:nvPicPr>
          <p:cNvPr id="206852" name="Picture 4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3" name="Picture 5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4" name="Picture 6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5" name="Picture 7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6" name="Picture 8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57" name="Picture 9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359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Common NLP/machine learning/AI approach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204394"/>
            <a:ext cx="2209800" cy="95410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All sentence pairs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68752" y="3747195"/>
            <a:ext cx="1600200" cy="533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968752" y="4737795"/>
            <a:ext cx="1600200" cy="6527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8952" y="2895600"/>
            <a:ext cx="2286000" cy="13849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Training sentence pairs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68952" y="4698088"/>
            <a:ext cx="2286000" cy="13849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Testing sentence pairs</a:t>
            </a:r>
          </a:p>
        </p:txBody>
      </p:sp>
    </p:spTree>
    <p:extLst>
      <p:ext uri="{BB962C8B-B14F-4D97-AF65-F5344CB8AC3E}">
        <p14:creationId xmlns:p14="http://schemas.microsoft.com/office/powerpoint/2010/main" val="1597935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Evaluation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733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Reference (human) translation:</a:t>
            </a:r>
            <a:r>
              <a:rPr lang="en-US" sz="1600" dirty="0">
                <a:solidFill>
                  <a:srgbClr val="C08080"/>
                </a:solidFill>
              </a:rPr>
              <a:t>  </a:t>
            </a:r>
            <a:br>
              <a:rPr lang="en-US" sz="1600" dirty="0">
                <a:solidFill>
                  <a:srgbClr val="C08080"/>
                </a:solidFill>
              </a:rPr>
            </a:br>
            <a:r>
              <a:rPr lang="en-US" sz="1600" dirty="0">
                <a:solidFill>
                  <a:srgbClr val="008000"/>
                </a:solidFill>
              </a:rPr>
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600200"/>
            <a:ext cx="4114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Machine translation:</a:t>
            </a:r>
            <a:r>
              <a:rPr lang="en-US" sz="1600" dirty="0">
                <a:solidFill>
                  <a:srgbClr val="C08080"/>
                </a:solidFill>
              </a:rPr>
              <a:t>  </a:t>
            </a:r>
            <a:br>
              <a:rPr lang="en-US" sz="1600" dirty="0">
                <a:solidFill>
                  <a:srgbClr val="C08080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495800"/>
            <a:ext cx="4572000" cy="181588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1600" b="1" dirty="0"/>
              <a:t>Machine translation 2:</a:t>
            </a:r>
          </a:p>
          <a:p>
            <a:pPr algn="l"/>
            <a:r>
              <a:rPr lang="en-US" sz="1600" dirty="0">
                <a:solidFill>
                  <a:srgbClr val="0000FF"/>
                </a:solidFill>
              </a:rPr>
              <a:t>United States Office of the Guam International Airport and were received by a man claiming to be Saudi Arabian businessman Osama bin Laden, sent emails, threats to airports and other public places will launch a biological or chemical attack, remain on high alert in Guam.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5013" y="5093149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114818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Reference (human)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rgbClr val="009900"/>
                </a:solidFill>
              </a:rPr>
              <a:t>The U.S. island of Guam is maintaining a high state of alert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Guam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offices both received an e-mail from someone calling himself the Saudi Arabian Osama bin Laden and threatening a biological/chemical attack against public places such as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.</a:t>
            </a:r>
            <a:endParaRPr lang="en-US" sz="1400">
              <a:solidFill>
                <a:srgbClr val="C0808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Machine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The American [?] international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the office all receives one calls self the sand Arab rich business [?] and so on electronic mail , which sends out ;  The threat will be able after public place and so on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to start the biochemistry attack , [?] highly alerts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maintenance.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1447800" y="2514600"/>
            <a:ext cx="914400" cy="2362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2590800"/>
            <a:ext cx="533400" cy="37338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4600" y="3886200"/>
            <a:ext cx="304800" cy="1981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BLEU Evaluation Metric</a:t>
            </a:r>
          </a:p>
          <a:p>
            <a:r>
              <a:rPr lang="en-US" sz="2400">
                <a:solidFill>
                  <a:schemeClr val="tx2"/>
                </a:solidFill>
              </a:rPr>
              <a:t>(Papineni et al, ACL-2002)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1600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Basic idea: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Combination of n-gram precisions of varying size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6600"/>
                </a:solidFill>
              </a:rPr>
              <a:t>What percentage of machine n-grams can be found in the reference translation? </a:t>
            </a:r>
          </a:p>
        </p:txBody>
      </p:sp>
    </p:spTree>
    <p:extLst>
      <p:ext uri="{BB962C8B-B14F-4D97-AF65-F5344CB8AC3E}">
        <p14:creationId xmlns:p14="http://schemas.microsoft.com/office/powerpoint/2010/main" val="3088413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685800" y="1752600"/>
            <a:ext cx="7620000" cy="4673600"/>
            <a:chOff x="432" y="1104"/>
            <a:chExt cx="4800" cy="2944"/>
          </a:xfrm>
        </p:grpSpPr>
        <p:sp>
          <p:nvSpPr>
            <p:cNvPr id="189443" name="Text Box 3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1: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  </a:r>
            </a:p>
          </p:txBody>
        </p:sp>
        <p:sp>
          <p:nvSpPr>
            <p:cNvPr id="189444" name="Text Box 4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3: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US International Airport of Guam and its office has received an email from a self-claimed Arabian millionaire named Laden , which threatens to launch a biochemical attack on such public places as airport . Guam authority has been on alert . </a:t>
              </a:r>
            </a:p>
          </p:txBody>
        </p:sp>
        <p:sp>
          <p:nvSpPr>
            <p:cNvPr id="189445" name="Text Box 5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4: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US Guam International Airport and its office received an email from Mr. Bin Laden and other rich businessman from Saudi Arabia . They said there would be biochemistry air raid to Guam Airport and other public places . Guam needs to be in high precaution about this matter . </a:t>
              </a:r>
            </a:p>
          </p:txBody>
        </p:sp>
        <p:sp>
          <p:nvSpPr>
            <p:cNvPr id="189446" name="Text Box 6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2: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Guam International Airport and its offices are maintaining a high state of alert after receiving an e-mail that was from a person claiming to be the wealthy Saudi Arabian businessman Bin Laden and that threatened to launch a biological and chemical attack on the airport and other public places .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89447" name="Text Box 7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Machine translation: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chemeClr val="accent2"/>
                  </a:solidFill>
                </a:rPr>
  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  </a:r>
            </a:p>
          </p:txBody>
        </p:sp>
      </p:grp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381000" y="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tx2"/>
                </a:solidFill>
              </a:rPr>
              <a:t>Multiple Reference Translations</a:t>
            </a:r>
          </a:p>
        </p:txBody>
      </p:sp>
      <p:grpSp>
        <p:nvGrpSpPr>
          <p:cNvPr id="189449" name="Group 9"/>
          <p:cNvGrpSpPr>
            <a:grpSpLocks/>
          </p:cNvGrpSpPr>
          <p:nvPr/>
        </p:nvGrpSpPr>
        <p:grpSpPr bwMode="auto">
          <a:xfrm>
            <a:off x="685800" y="1752600"/>
            <a:ext cx="7620000" cy="4673600"/>
            <a:chOff x="432" y="1104"/>
            <a:chExt cx="4800" cy="2944"/>
          </a:xfrm>
        </p:grpSpPr>
        <p:sp>
          <p:nvSpPr>
            <p:cNvPr id="189450" name="Text Box 10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1: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rgbClr val="009900"/>
                  </a:solidFill>
                </a:rPr>
                <a:t> U.S. island of Guam is maintaining a high state of alert </a:t>
              </a:r>
              <a:r>
                <a:rPr lang="en-US" sz="1000">
                  <a:solidFill>
                    <a:srgbClr val="C00000"/>
                  </a:solidFill>
                </a:rPr>
                <a:t>after the</a:t>
              </a:r>
              <a:r>
                <a:rPr lang="en-US" sz="1000">
                  <a:solidFill>
                    <a:srgbClr val="009900"/>
                  </a:solidFill>
                </a:rPr>
                <a:t> Guam airport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rgbClr val="009900"/>
                  </a:solidFill>
                </a:rPr>
                <a:t> its offices both received an e-mail from someone calling himself </a:t>
              </a: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rgbClr val="009900"/>
                  </a:solidFill>
                </a:rPr>
                <a:t> Saudi Arabian Osama bin Laden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rgbClr val="009900"/>
                  </a:solidFill>
                </a:rPr>
                <a:t> threatening a biological/chemical </a:t>
              </a:r>
              <a:r>
                <a:rPr lang="en-US" sz="1000">
                  <a:solidFill>
                    <a:srgbClr val="800000"/>
                  </a:solidFill>
                </a:rPr>
                <a:t>attack</a:t>
              </a:r>
              <a:r>
                <a:rPr lang="en-US" sz="1000">
                  <a:solidFill>
                    <a:srgbClr val="009900"/>
                  </a:solidFill>
                </a:rPr>
                <a:t> against </a:t>
              </a:r>
              <a:r>
                <a:rPr lang="en-US" sz="1000">
                  <a:solidFill>
                    <a:srgbClr val="800000"/>
                  </a:solidFill>
                </a:rPr>
                <a:t>public</a:t>
              </a:r>
              <a:r>
                <a:rPr lang="en-US" sz="1000">
                  <a:solidFill>
                    <a:srgbClr val="009900"/>
                  </a:solidFill>
                </a:rPr>
                <a:t> places such as </a:t>
              </a:r>
              <a:r>
                <a:rPr lang="en-US" sz="1000">
                  <a:solidFill>
                    <a:srgbClr val="C00000"/>
                  </a:solidFill>
                </a:rPr>
                <a:t>the airport</a:t>
              </a:r>
              <a:r>
                <a:rPr lang="en-US" sz="1000">
                  <a:solidFill>
                    <a:srgbClr val="009900"/>
                  </a:solidFill>
                </a:rPr>
                <a:t> .</a:t>
              </a:r>
            </a:p>
          </p:txBody>
        </p:sp>
        <p:sp>
          <p:nvSpPr>
            <p:cNvPr id="189451" name="Text Box 11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3: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US International Airport of Guam and its office has received an email from a self-claimed Arabian millionaire named Laden </a:t>
              </a:r>
              <a:r>
                <a:rPr lang="en-US" sz="1000">
                  <a:solidFill>
                    <a:srgbClr val="C00000"/>
                  </a:solidFill>
                </a:rPr>
                <a:t>,</a:t>
              </a:r>
              <a:r>
                <a:rPr lang="en-US" sz="1000">
                  <a:solidFill>
                    <a:srgbClr val="009900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which</a:t>
              </a:r>
              <a:r>
                <a:rPr lang="en-US" sz="1000">
                  <a:solidFill>
                    <a:srgbClr val="009900"/>
                  </a:solidFill>
                </a:rPr>
                <a:t> threatens to launch a biochemical attack on such public places as airport . Guam authority has been </a:t>
              </a:r>
              <a:r>
                <a:rPr lang="en-US" sz="1000">
                  <a:solidFill>
                    <a:srgbClr val="800000"/>
                  </a:solidFill>
                </a:rPr>
                <a:t>on</a:t>
              </a:r>
              <a:r>
                <a:rPr lang="en-US" sz="1000">
                  <a:solidFill>
                    <a:srgbClr val="009900"/>
                  </a:solidFill>
                </a:rPr>
                <a:t> alert . </a:t>
              </a:r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4: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US Guam International Airport and its office received an email from Mr. Bin Laden and other </a:t>
              </a:r>
              <a:r>
                <a:rPr lang="en-US" sz="1000">
                  <a:solidFill>
                    <a:srgbClr val="800000"/>
                  </a:solidFill>
                </a:rPr>
                <a:t>rich</a:t>
              </a:r>
              <a:r>
                <a:rPr lang="en-US" sz="1000">
                  <a:solidFill>
                    <a:srgbClr val="009900"/>
                  </a:solidFill>
                </a:rPr>
                <a:t> businessman from Saudi Arabia . They said there would be </a:t>
              </a:r>
              <a:r>
                <a:rPr lang="en-US" sz="1000">
                  <a:solidFill>
                    <a:srgbClr val="800000"/>
                  </a:solidFill>
                </a:rPr>
                <a:t>biochemistry</a:t>
              </a:r>
              <a:r>
                <a:rPr lang="en-US" sz="1000">
                  <a:solidFill>
                    <a:srgbClr val="009900"/>
                  </a:solidFill>
                </a:rPr>
                <a:t> air raid to Guam Airport and other public places . Guam needs to be in high precaution about this matter . </a:t>
              </a:r>
            </a:p>
          </p:txBody>
        </p:sp>
        <p:sp>
          <p:nvSpPr>
            <p:cNvPr id="189453" name="Text Box 13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2: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Guam </a:t>
              </a:r>
              <a:r>
                <a:rPr lang="en-US" sz="1000">
                  <a:solidFill>
                    <a:srgbClr val="FF0000"/>
                  </a:solidFill>
                </a:rPr>
                <a:t>International Airport and its</a:t>
              </a:r>
              <a:r>
                <a:rPr lang="en-US" sz="1000">
                  <a:solidFill>
                    <a:srgbClr val="009900"/>
                  </a:solidFill>
                </a:rPr>
                <a:t> offices are maintaining a high state of alert </a:t>
              </a:r>
              <a:r>
                <a:rPr lang="en-US" sz="1000">
                  <a:solidFill>
                    <a:srgbClr val="800000"/>
                  </a:solidFill>
                </a:rPr>
                <a:t>after</a:t>
              </a:r>
              <a:r>
                <a:rPr lang="en-US" sz="1000">
                  <a:solidFill>
                    <a:srgbClr val="009900"/>
                  </a:solidFill>
                </a:rPr>
                <a:t> receiving an e-mail that was from a person claiming </a:t>
              </a:r>
              <a:r>
                <a:rPr lang="en-US" sz="1000">
                  <a:solidFill>
                    <a:srgbClr val="800000"/>
                  </a:solidFill>
                </a:rPr>
                <a:t>to be </a:t>
              </a:r>
              <a:r>
                <a:rPr lang="en-US" sz="1000">
                  <a:solidFill>
                    <a:srgbClr val="009900"/>
                  </a:solidFill>
                </a:rPr>
                <a:t>the wealthy Saudi Arabian businessman Bin Laden and that threatened to launch a biological and chemical attack </a:t>
              </a:r>
              <a:r>
                <a:rPr lang="en-US" sz="1000">
                  <a:solidFill>
                    <a:srgbClr val="C00000"/>
                  </a:solidFill>
                </a:rPr>
                <a:t>on the</a:t>
              </a:r>
              <a:r>
                <a:rPr lang="en-US" sz="1000">
                  <a:solidFill>
                    <a:srgbClr val="009900"/>
                  </a:solidFill>
                </a:rPr>
                <a:t> airport and other public places .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Machine translation: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chemeClr val="accent2"/>
                  </a:solidFill>
                </a:rPr>
                <a:t> American [?] </a:t>
              </a:r>
              <a:r>
                <a:rPr lang="en-US" sz="1000">
                  <a:solidFill>
                    <a:srgbClr val="FF0000"/>
                  </a:solidFill>
                </a:rPr>
                <a:t>international airport and its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chemeClr val="accent2"/>
                  </a:solidFill>
                </a:rPr>
                <a:t> office all receives one calls self the sand Arab </a:t>
              </a:r>
              <a:r>
                <a:rPr lang="en-US" sz="1000">
                  <a:solidFill>
                    <a:srgbClr val="800000"/>
                  </a:solidFill>
                </a:rPr>
                <a:t>rich</a:t>
              </a:r>
              <a:r>
                <a:rPr lang="en-US" sz="1000">
                  <a:solidFill>
                    <a:schemeClr val="accent2"/>
                  </a:solidFill>
                </a:rPr>
                <a:t> business [?]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chemeClr val="accent2"/>
                  </a:solidFill>
                </a:rPr>
                <a:t> so </a:t>
              </a:r>
              <a:r>
                <a:rPr lang="en-US" sz="1000">
                  <a:solidFill>
                    <a:srgbClr val="800000"/>
                  </a:solidFill>
                </a:rPr>
                <a:t>on</a:t>
              </a:r>
              <a:r>
                <a:rPr lang="en-US" sz="1000">
                  <a:solidFill>
                    <a:schemeClr val="accent2"/>
                  </a:solidFill>
                </a:rPr>
                <a:t> electronic mail </a:t>
              </a:r>
              <a:r>
                <a:rPr lang="en-US" sz="1000">
                  <a:solidFill>
                    <a:srgbClr val="C00000"/>
                  </a:solidFill>
                </a:rPr>
                <a:t>,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which</a:t>
              </a:r>
              <a:r>
                <a:rPr lang="en-US" sz="1000">
                  <a:solidFill>
                    <a:schemeClr val="accent2"/>
                  </a:solidFill>
                </a:rPr>
                <a:t> sends out ;  The threat will </a:t>
              </a:r>
              <a:r>
                <a:rPr lang="en-US" sz="1000">
                  <a:solidFill>
                    <a:srgbClr val="800000"/>
                  </a:solidFill>
                </a:rPr>
                <a:t>be</a:t>
              </a:r>
              <a:r>
                <a:rPr lang="en-US" sz="1000">
                  <a:solidFill>
                    <a:schemeClr val="accent2"/>
                  </a:solidFill>
                </a:rPr>
                <a:t> able </a:t>
              </a:r>
              <a:r>
                <a:rPr lang="en-US" sz="1000">
                  <a:solidFill>
                    <a:srgbClr val="800000"/>
                  </a:solidFill>
                </a:rPr>
                <a:t>after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public</a:t>
              </a:r>
              <a:r>
                <a:rPr lang="en-US" sz="1000">
                  <a:solidFill>
                    <a:schemeClr val="accent2"/>
                  </a:solidFill>
                </a:rPr>
                <a:t> place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chemeClr val="accent2"/>
                  </a:solidFill>
                </a:rPr>
                <a:t> so </a:t>
              </a:r>
              <a:r>
                <a:rPr lang="en-US" sz="1000">
                  <a:solidFill>
                    <a:srgbClr val="C00000"/>
                  </a:solidFill>
                </a:rPr>
                <a:t>on the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airport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to</a:t>
              </a:r>
              <a:r>
                <a:rPr lang="en-US" sz="1000">
                  <a:solidFill>
                    <a:schemeClr val="accent2"/>
                  </a:solidFill>
                </a:rPr>
                <a:t> start the </a:t>
              </a:r>
              <a:r>
                <a:rPr lang="en-US" sz="1000">
                  <a:solidFill>
                    <a:srgbClr val="800000"/>
                  </a:solidFill>
                </a:rPr>
                <a:t>biochemistry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attack</a:t>
              </a:r>
              <a:r>
                <a:rPr lang="en-US" sz="1000">
                  <a:solidFill>
                    <a:schemeClr val="accent2"/>
                  </a:solidFill>
                </a:rPr>
                <a:t> , [?] highly alerts </a:t>
              </a:r>
              <a:r>
                <a:rPr lang="en-US" sz="1000">
                  <a:solidFill>
                    <a:srgbClr val="C00000"/>
                  </a:solidFill>
                </a:rPr>
                <a:t>after the</a:t>
              </a:r>
              <a:r>
                <a:rPr lang="en-US" sz="1000">
                  <a:solidFill>
                    <a:schemeClr val="accent2"/>
                  </a:solidFill>
                </a:rPr>
                <a:t> maintenance.</a:t>
              </a:r>
            </a:p>
          </p:txBody>
        </p:sp>
        <p:sp>
          <p:nvSpPr>
            <p:cNvPr id="189455" name="AutoShape 15"/>
            <p:cNvSpPr>
              <a:spLocks noChangeArrowheads="1"/>
            </p:cNvSpPr>
            <p:nvPr/>
          </p:nvSpPr>
          <p:spPr bwMode="auto">
            <a:xfrm>
              <a:off x="2430" y="2772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AutoShape 16"/>
            <p:cNvSpPr>
              <a:spLocks noChangeArrowheads="1"/>
            </p:cNvSpPr>
            <p:nvPr/>
          </p:nvSpPr>
          <p:spPr bwMode="auto">
            <a:xfrm>
              <a:off x="4692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AutoShape 17"/>
            <p:cNvSpPr>
              <a:spLocks noChangeArrowheads="1"/>
            </p:cNvSpPr>
            <p:nvPr/>
          </p:nvSpPr>
          <p:spPr bwMode="auto">
            <a:xfrm>
              <a:off x="3138" y="2577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58" name="AutoShape 18"/>
            <p:cNvCxnSpPr>
              <a:cxnSpLocks noChangeShapeType="1"/>
              <a:stCxn id="189456" idx="2"/>
              <a:endCxn id="189457" idx="0"/>
            </p:cNvCxnSpPr>
            <p:nvPr/>
          </p:nvCxnSpPr>
          <p:spPr bwMode="auto">
            <a:xfrm flipH="1">
              <a:off x="3186" y="1617"/>
              <a:ext cx="1554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59" name="AutoShape 19"/>
            <p:cNvSpPr>
              <a:spLocks noChangeArrowheads="1"/>
            </p:cNvSpPr>
            <p:nvPr/>
          </p:nvSpPr>
          <p:spPr bwMode="auto">
            <a:xfrm>
              <a:off x="3765" y="1908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0" name="AutoShape 20"/>
            <p:cNvSpPr>
              <a:spLocks noChangeArrowheads="1"/>
            </p:cNvSpPr>
            <p:nvPr/>
          </p:nvSpPr>
          <p:spPr bwMode="auto">
            <a:xfrm>
              <a:off x="3072" y="2676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1" name="AutoShape 21"/>
            <p:cNvCxnSpPr>
              <a:cxnSpLocks noChangeShapeType="1"/>
              <a:stCxn id="189459" idx="2"/>
              <a:endCxn id="189460" idx="0"/>
            </p:cNvCxnSpPr>
            <p:nvPr/>
          </p:nvCxnSpPr>
          <p:spPr bwMode="auto">
            <a:xfrm flipH="1">
              <a:off x="3192" y="2004"/>
              <a:ext cx="693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62" name="AutoShape 22"/>
            <p:cNvSpPr>
              <a:spLocks noChangeArrowheads="1"/>
            </p:cNvSpPr>
            <p:nvPr/>
          </p:nvSpPr>
          <p:spPr bwMode="auto">
            <a:xfrm>
              <a:off x="3171" y="267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AutoShape 23"/>
            <p:cNvSpPr>
              <a:spLocks noChangeArrowheads="1"/>
            </p:cNvSpPr>
            <p:nvPr/>
          </p:nvSpPr>
          <p:spPr bwMode="auto">
            <a:xfrm>
              <a:off x="2451" y="2484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4" name="AutoShape 24"/>
            <p:cNvSpPr>
              <a:spLocks noChangeArrowheads="1"/>
            </p:cNvSpPr>
            <p:nvPr/>
          </p:nvSpPr>
          <p:spPr bwMode="auto">
            <a:xfrm>
              <a:off x="1236" y="383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5" name="AutoShape 25"/>
            <p:cNvCxnSpPr>
              <a:cxnSpLocks noChangeShapeType="1"/>
              <a:stCxn id="189463" idx="2"/>
              <a:endCxn id="189464" idx="0"/>
            </p:cNvCxnSpPr>
            <p:nvPr/>
          </p:nvCxnSpPr>
          <p:spPr bwMode="auto">
            <a:xfrm flipH="1">
              <a:off x="1284" y="2580"/>
              <a:ext cx="1215" cy="125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466" name="AutoShape 26"/>
            <p:cNvCxnSpPr>
              <a:cxnSpLocks noChangeShapeType="1"/>
              <a:stCxn id="189506" idx="2"/>
              <a:endCxn id="189507" idx="0"/>
            </p:cNvCxnSpPr>
            <p:nvPr/>
          </p:nvCxnSpPr>
          <p:spPr bwMode="auto">
            <a:xfrm flipH="1">
              <a:off x="1196" y="2577"/>
              <a:ext cx="2029" cy="960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67" name="AutoShape 27"/>
            <p:cNvSpPr>
              <a:spLocks noChangeArrowheads="1"/>
            </p:cNvSpPr>
            <p:nvPr/>
          </p:nvSpPr>
          <p:spPr bwMode="auto">
            <a:xfrm>
              <a:off x="555" y="171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AutoShape 28"/>
            <p:cNvSpPr>
              <a:spLocks noChangeArrowheads="1"/>
            </p:cNvSpPr>
            <p:nvPr/>
          </p:nvSpPr>
          <p:spPr bwMode="auto">
            <a:xfrm>
              <a:off x="2814" y="2673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9" name="AutoShape 29"/>
            <p:cNvCxnSpPr>
              <a:cxnSpLocks noChangeShapeType="1"/>
              <a:stCxn id="189467" idx="2"/>
              <a:endCxn id="189468" idx="0"/>
            </p:cNvCxnSpPr>
            <p:nvPr/>
          </p:nvCxnSpPr>
          <p:spPr bwMode="auto">
            <a:xfrm>
              <a:off x="627" y="1812"/>
              <a:ext cx="2259" cy="86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0" name="AutoShape 30"/>
            <p:cNvSpPr>
              <a:spLocks noChangeArrowheads="1"/>
            </p:cNvSpPr>
            <p:nvPr/>
          </p:nvSpPr>
          <p:spPr bwMode="auto">
            <a:xfrm>
              <a:off x="2826" y="2772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AutoShape 31"/>
            <p:cNvSpPr>
              <a:spLocks noChangeArrowheads="1"/>
            </p:cNvSpPr>
            <p:nvPr/>
          </p:nvSpPr>
          <p:spPr bwMode="auto">
            <a:xfrm>
              <a:off x="4104" y="3636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2" name="AutoShape 32"/>
            <p:cNvCxnSpPr>
              <a:cxnSpLocks noChangeShapeType="1"/>
              <a:stCxn id="189470" idx="2"/>
              <a:endCxn id="189471" idx="0"/>
            </p:cNvCxnSpPr>
            <p:nvPr/>
          </p:nvCxnSpPr>
          <p:spPr bwMode="auto">
            <a:xfrm>
              <a:off x="3066" y="2868"/>
              <a:ext cx="1278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3" name="AutoShape 33"/>
            <p:cNvSpPr>
              <a:spLocks noChangeArrowheads="1"/>
            </p:cNvSpPr>
            <p:nvPr/>
          </p:nvSpPr>
          <p:spPr bwMode="auto">
            <a:xfrm>
              <a:off x="1062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AutoShape 34"/>
            <p:cNvSpPr>
              <a:spLocks noChangeArrowheads="1"/>
            </p:cNvSpPr>
            <p:nvPr/>
          </p:nvSpPr>
          <p:spPr bwMode="auto">
            <a:xfrm>
              <a:off x="2364" y="2676"/>
              <a:ext cx="180" cy="108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5" name="AutoShape 35"/>
            <p:cNvCxnSpPr>
              <a:cxnSpLocks noChangeShapeType="1"/>
              <a:stCxn id="189473" idx="2"/>
              <a:endCxn id="189474" idx="0"/>
            </p:cNvCxnSpPr>
            <p:nvPr/>
          </p:nvCxnSpPr>
          <p:spPr bwMode="auto">
            <a:xfrm>
              <a:off x="1182" y="1908"/>
              <a:ext cx="1272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6" name="AutoShape 36"/>
            <p:cNvSpPr>
              <a:spLocks noChangeArrowheads="1"/>
            </p:cNvSpPr>
            <p:nvPr/>
          </p:nvSpPr>
          <p:spPr bwMode="auto">
            <a:xfrm>
              <a:off x="549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AutoShape 37"/>
            <p:cNvSpPr>
              <a:spLocks noChangeArrowheads="1"/>
            </p:cNvSpPr>
            <p:nvPr/>
          </p:nvSpPr>
          <p:spPr bwMode="auto">
            <a:xfrm>
              <a:off x="2160" y="2880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8" name="AutoShape 38"/>
            <p:cNvCxnSpPr>
              <a:cxnSpLocks noChangeShapeType="1"/>
              <a:stCxn id="189476" idx="2"/>
              <a:endCxn id="189477" idx="0"/>
            </p:cNvCxnSpPr>
            <p:nvPr/>
          </p:nvCxnSpPr>
          <p:spPr bwMode="auto">
            <a:xfrm>
              <a:off x="669" y="1908"/>
              <a:ext cx="1611" cy="972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9" name="AutoShape 39"/>
            <p:cNvSpPr>
              <a:spLocks noChangeArrowheads="1"/>
            </p:cNvSpPr>
            <p:nvPr/>
          </p:nvSpPr>
          <p:spPr bwMode="auto">
            <a:xfrm>
              <a:off x="3945" y="1425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AutoShape 40"/>
            <p:cNvSpPr>
              <a:spLocks noChangeArrowheads="1"/>
            </p:cNvSpPr>
            <p:nvPr/>
          </p:nvSpPr>
          <p:spPr bwMode="auto">
            <a:xfrm>
              <a:off x="2172" y="2676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1" name="AutoShape 41"/>
            <p:cNvCxnSpPr>
              <a:cxnSpLocks noChangeShapeType="1"/>
              <a:stCxn id="189479" idx="2"/>
              <a:endCxn id="189480" idx="0"/>
            </p:cNvCxnSpPr>
            <p:nvPr/>
          </p:nvCxnSpPr>
          <p:spPr bwMode="auto">
            <a:xfrm flipH="1">
              <a:off x="2268" y="1521"/>
              <a:ext cx="1773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2" name="AutoShape 42"/>
            <p:cNvSpPr>
              <a:spLocks noChangeArrowheads="1"/>
            </p:cNvSpPr>
            <p:nvPr/>
          </p:nvSpPr>
          <p:spPr bwMode="auto">
            <a:xfrm>
              <a:off x="525" y="123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AutoShape 43"/>
            <p:cNvSpPr>
              <a:spLocks noChangeArrowheads="1"/>
            </p:cNvSpPr>
            <p:nvPr/>
          </p:nvSpPr>
          <p:spPr bwMode="auto">
            <a:xfrm>
              <a:off x="2160" y="219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4" name="AutoShape 44"/>
            <p:cNvCxnSpPr>
              <a:cxnSpLocks noChangeShapeType="1"/>
              <a:stCxn id="189482" idx="2"/>
              <a:endCxn id="189483" idx="0"/>
            </p:cNvCxnSpPr>
            <p:nvPr/>
          </p:nvCxnSpPr>
          <p:spPr bwMode="auto">
            <a:xfrm>
              <a:off x="621" y="1329"/>
              <a:ext cx="1635" cy="864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5" name="AutoShape 45"/>
            <p:cNvSpPr>
              <a:spLocks noChangeArrowheads="1"/>
            </p:cNvSpPr>
            <p:nvPr/>
          </p:nvSpPr>
          <p:spPr bwMode="auto">
            <a:xfrm>
              <a:off x="546" y="1620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AutoShape 46"/>
            <p:cNvSpPr>
              <a:spLocks noChangeArrowheads="1"/>
            </p:cNvSpPr>
            <p:nvPr/>
          </p:nvSpPr>
          <p:spPr bwMode="auto">
            <a:xfrm>
              <a:off x="2436" y="2289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7" name="AutoShape 47"/>
            <p:cNvCxnSpPr>
              <a:cxnSpLocks noChangeShapeType="1"/>
              <a:stCxn id="189485" idx="2"/>
              <a:endCxn id="189486" idx="0"/>
            </p:cNvCxnSpPr>
            <p:nvPr/>
          </p:nvCxnSpPr>
          <p:spPr bwMode="auto">
            <a:xfrm>
              <a:off x="618" y="1716"/>
              <a:ext cx="1890" cy="573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8" name="AutoShape 48"/>
            <p:cNvSpPr>
              <a:spLocks noChangeArrowheads="1"/>
            </p:cNvSpPr>
            <p:nvPr/>
          </p:nvSpPr>
          <p:spPr bwMode="auto">
            <a:xfrm>
              <a:off x="2850" y="238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9" name="AutoShape 49"/>
            <p:cNvSpPr>
              <a:spLocks noChangeArrowheads="1"/>
            </p:cNvSpPr>
            <p:nvPr/>
          </p:nvSpPr>
          <p:spPr bwMode="auto">
            <a:xfrm>
              <a:off x="4371" y="344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0" name="AutoShape 50"/>
            <p:cNvCxnSpPr>
              <a:cxnSpLocks noChangeShapeType="1"/>
              <a:stCxn id="189488" idx="2"/>
              <a:endCxn id="189489" idx="0"/>
            </p:cNvCxnSpPr>
            <p:nvPr/>
          </p:nvCxnSpPr>
          <p:spPr bwMode="auto">
            <a:xfrm>
              <a:off x="2922" y="2484"/>
              <a:ext cx="1521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1" name="AutoShape 51"/>
            <p:cNvSpPr>
              <a:spLocks noChangeArrowheads="1"/>
            </p:cNvSpPr>
            <p:nvPr/>
          </p:nvSpPr>
          <p:spPr bwMode="auto">
            <a:xfrm>
              <a:off x="804" y="142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2" name="AutoShape 52"/>
            <p:cNvSpPr>
              <a:spLocks noChangeArrowheads="1"/>
            </p:cNvSpPr>
            <p:nvPr/>
          </p:nvSpPr>
          <p:spPr bwMode="auto">
            <a:xfrm>
              <a:off x="2196" y="248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3" name="AutoShape 53"/>
            <p:cNvCxnSpPr>
              <a:cxnSpLocks noChangeShapeType="1"/>
              <a:stCxn id="189491" idx="2"/>
              <a:endCxn id="189492" idx="0"/>
            </p:cNvCxnSpPr>
            <p:nvPr/>
          </p:nvCxnSpPr>
          <p:spPr bwMode="auto">
            <a:xfrm>
              <a:off x="876" y="1524"/>
              <a:ext cx="1392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4" name="AutoShape 54"/>
            <p:cNvSpPr>
              <a:spLocks noChangeArrowheads="1"/>
            </p:cNvSpPr>
            <p:nvPr/>
          </p:nvSpPr>
          <p:spPr bwMode="auto">
            <a:xfrm>
              <a:off x="4017" y="1233"/>
              <a:ext cx="96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cxnSp>
          <p:nvCxnSpPr>
            <p:cNvPr id="189495" name="AutoShape 55"/>
            <p:cNvCxnSpPr>
              <a:cxnSpLocks noChangeShapeType="1"/>
              <a:stCxn id="189494" idx="2"/>
              <a:endCxn id="189504" idx="0"/>
            </p:cNvCxnSpPr>
            <p:nvPr/>
          </p:nvCxnSpPr>
          <p:spPr bwMode="auto">
            <a:xfrm flipH="1">
              <a:off x="2312" y="1329"/>
              <a:ext cx="2185" cy="960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496" name="AutoShape 56"/>
            <p:cNvCxnSpPr>
              <a:cxnSpLocks noChangeShapeType="1"/>
              <a:stCxn id="189494" idx="2"/>
              <a:endCxn id="189505" idx="0"/>
            </p:cNvCxnSpPr>
            <p:nvPr/>
          </p:nvCxnSpPr>
          <p:spPr bwMode="auto">
            <a:xfrm flipH="1">
              <a:off x="3171" y="1329"/>
              <a:ext cx="1326" cy="86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7" name="AutoShape 57"/>
            <p:cNvSpPr>
              <a:spLocks noChangeArrowheads="1"/>
            </p:cNvSpPr>
            <p:nvPr/>
          </p:nvSpPr>
          <p:spPr bwMode="auto">
            <a:xfrm>
              <a:off x="2976" y="2880"/>
              <a:ext cx="33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8" name="AutoShape 58"/>
            <p:cNvCxnSpPr>
              <a:cxnSpLocks noChangeShapeType="1"/>
              <a:stCxn id="189499" idx="2"/>
              <a:endCxn id="189497" idx="0"/>
            </p:cNvCxnSpPr>
            <p:nvPr/>
          </p:nvCxnSpPr>
          <p:spPr bwMode="auto">
            <a:xfrm>
              <a:off x="1410" y="1428"/>
              <a:ext cx="1734" cy="145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9" name="AutoShape 59"/>
            <p:cNvSpPr>
              <a:spLocks noChangeArrowheads="1"/>
            </p:cNvSpPr>
            <p:nvPr/>
          </p:nvSpPr>
          <p:spPr bwMode="auto">
            <a:xfrm>
              <a:off x="1248" y="1332"/>
              <a:ext cx="32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0" name="AutoShape 60"/>
            <p:cNvSpPr>
              <a:spLocks noChangeArrowheads="1"/>
            </p:cNvSpPr>
            <p:nvPr/>
          </p:nvSpPr>
          <p:spPr bwMode="auto">
            <a:xfrm>
              <a:off x="2169" y="2772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1" name="AutoShape 61"/>
            <p:cNvSpPr>
              <a:spLocks noChangeArrowheads="1"/>
            </p:cNvSpPr>
            <p:nvPr/>
          </p:nvSpPr>
          <p:spPr bwMode="auto">
            <a:xfrm>
              <a:off x="549" y="1908"/>
              <a:ext cx="38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502" name="AutoShape 62"/>
            <p:cNvCxnSpPr>
              <a:cxnSpLocks noChangeShapeType="1"/>
              <a:stCxn id="189501" idx="2"/>
              <a:endCxn id="189500" idx="0"/>
            </p:cNvCxnSpPr>
            <p:nvPr/>
          </p:nvCxnSpPr>
          <p:spPr bwMode="auto">
            <a:xfrm>
              <a:off x="741" y="2004"/>
              <a:ext cx="1565" cy="768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503" name="AutoShape 63"/>
            <p:cNvCxnSpPr>
              <a:cxnSpLocks noChangeShapeType="1"/>
              <a:stCxn id="189501" idx="2"/>
              <a:endCxn id="189462" idx="0"/>
            </p:cNvCxnSpPr>
            <p:nvPr/>
          </p:nvCxnSpPr>
          <p:spPr bwMode="auto">
            <a:xfrm>
              <a:off x="741" y="2004"/>
              <a:ext cx="2502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504" name="AutoShape 64"/>
            <p:cNvSpPr>
              <a:spLocks noChangeArrowheads="1"/>
            </p:cNvSpPr>
            <p:nvPr/>
          </p:nvSpPr>
          <p:spPr bwMode="auto">
            <a:xfrm>
              <a:off x="2175" y="2289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5" name="AutoShape 65"/>
            <p:cNvSpPr>
              <a:spLocks noChangeArrowheads="1"/>
            </p:cNvSpPr>
            <p:nvPr/>
          </p:nvSpPr>
          <p:spPr bwMode="auto">
            <a:xfrm>
              <a:off x="2811" y="2193"/>
              <a:ext cx="72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6" name="AutoShape 66"/>
            <p:cNvSpPr>
              <a:spLocks noChangeArrowheads="1"/>
            </p:cNvSpPr>
            <p:nvPr/>
          </p:nvSpPr>
          <p:spPr bwMode="auto">
            <a:xfrm>
              <a:off x="3081" y="2481"/>
              <a:ext cx="288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7" name="AutoShape 67"/>
            <p:cNvSpPr>
              <a:spLocks noChangeArrowheads="1"/>
            </p:cNvSpPr>
            <p:nvPr/>
          </p:nvSpPr>
          <p:spPr bwMode="auto">
            <a:xfrm>
              <a:off x="1056" y="3537"/>
              <a:ext cx="279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8" name="AutoShape 68"/>
            <p:cNvSpPr>
              <a:spLocks noChangeArrowheads="1"/>
            </p:cNvSpPr>
            <p:nvPr/>
          </p:nvSpPr>
          <p:spPr bwMode="auto">
            <a:xfrm>
              <a:off x="4596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509" name="AutoShape 69"/>
            <p:cNvCxnSpPr>
              <a:cxnSpLocks noChangeShapeType="1"/>
              <a:stCxn id="189508" idx="2"/>
              <a:endCxn id="189455" idx="0"/>
            </p:cNvCxnSpPr>
            <p:nvPr/>
          </p:nvCxnSpPr>
          <p:spPr bwMode="auto">
            <a:xfrm flipH="1">
              <a:off x="2478" y="1617"/>
              <a:ext cx="2166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71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/>
              <a:t>It is a guide to action which ensures that the military always obey the commands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10200"/>
            <a:ext cx="754380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What percentage of machine n-grams can be found in the reference translations?  Do unigrams, bigrams and trigrams.</a:t>
            </a:r>
          </a:p>
        </p:txBody>
      </p:sp>
    </p:spTree>
    <p:extLst>
      <p:ext uri="{BB962C8B-B14F-4D97-AF65-F5344CB8AC3E}">
        <p14:creationId xmlns:p14="http://schemas.microsoft.com/office/powerpoint/2010/main" val="1194331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which ensures that the 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>
                <a:solidFill>
                  <a:srgbClr val="0000FF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37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</a:t>
            </a:r>
            <a:r>
              <a:rPr lang="en-US" sz="2100" i="1" dirty="0">
                <a:solidFill>
                  <a:srgbClr val="000000"/>
                </a:solidFill>
              </a:rPr>
              <a:t>which</a:t>
            </a:r>
            <a:r>
              <a:rPr lang="en-US" sz="2100" i="1" dirty="0">
                <a:solidFill>
                  <a:srgbClr val="0000FF"/>
                </a:solidFill>
              </a:rPr>
              <a:t> ensures that the 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22098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0" y="22860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209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95600" y="22860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657600" y="2209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410200" y="22098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2860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10400" y="22098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86200" y="2895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29718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5617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</a:t>
            </a:r>
            <a:r>
              <a:rPr lang="en-US" sz="2100" i="1" dirty="0">
                <a:solidFill>
                  <a:srgbClr val="000000"/>
                </a:solidFill>
              </a:rPr>
              <a:t>which</a:t>
            </a:r>
            <a:r>
              <a:rPr lang="en-US" sz="2100" i="1" dirty="0">
                <a:solidFill>
                  <a:srgbClr val="0000FF"/>
                </a:solidFill>
              </a:rPr>
              <a:t> ensures that the 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Trigrams: 7/16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2209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0" y="22860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90800" y="23622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895600" y="22098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410200" y="2209800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2860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86200" y="28956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074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35754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29900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65120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3716749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00"/>
                </a:solidFill>
              </a:rPr>
              <a:t>It is to ensure the army forever hearing the directions guide that party commands.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</p:spTree>
    <p:extLst>
      <p:ext uri="{BB962C8B-B14F-4D97-AF65-F5344CB8AC3E}">
        <p14:creationId xmlns:p14="http://schemas.microsoft.com/office/powerpoint/2010/main" val="1508590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ensure </a:t>
            </a:r>
            <a:r>
              <a:rPr lang="en-US" sz="2100" i="1" dirty="0">
                <a:solidFill>
                  <a:srgbClr val="0000FF"/>
                </a:solidFill>
              </a:rPr>
              <a:t>the army forever </a:t>
            </a:r>
            <a:r>
              <a:rPr lang="en-US" sz="2100" i="1" dirty="0">
                <a:solidFill>
                  <a:srgbClr val="000000"/>
                </a:solidFill>
              </a:rPr>
              <a:t>hearing </a:t>
            </a:r>
            <a:r>
              <a:rPr lang="en-US" sz="2100" i="1" dirty="0">
                <a:solidFill>
                  <a:srgbClr val="0000FF"/>
                </a:solidFill>
              </a:rPr>
              <a:t>the directions guide that party commands</a:t>
            </a:r>
            <a:r>
              <a:rPr lang="en-US" sz="2100" i="1" dirty="0">
                <a:solidFill>
                  <a:srgbClr val="000000"/>
                </a:solidFill>
              </a:rPr>
              <a:t>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33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ensure </a:t>
            </a:r>
            <a:r>
              <a:rPr lang="en-US" sz="2100" i="1" dirty="0">
                <a:solidFill>
                  <a:srgbClr val="0000FF"/>
                </a:solidFill>
              </a:rPr>
              <a:t>the army </a:t>
            </a:r>
            <a:r>
              <a:rPr lang="en-US" sz="2100" i="1" dirty="0"/>
              <a:t>forever</a:t>
            </a:r>
            <a:r>
              <a:rPr lang="en-US" sz="2100" i="1" dirty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hearing the directions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i="1" dirty="0">
                <a:solidFill>
                  <a:srgbClr val="000000"/>
                </a:solidFill>
              </a:rPr>
              <a:t> guide that</a:t>
            </a:r>
            <a:r>
              <a:rPr lang="en-US" sz="2100" i="1" dirty="0">
                <a:solidFill>
                  <a:srgbClr val="0000FF"/>
                </a:solidFill>
              </a:rPr>
              <a:t> party commands</a:t>
            </a:r>
            <a:r>
              <a:rPr lang="en-US" sz="2100" i="1" dirty="0">
                <a:solidFill>
                  <a:srgbClr val="000000"/>
                </a:solidFill>
              </a:rPr>
              <a:t>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19812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362200" y="2057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0" y="19812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828800" y="2667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62424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 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ensure the army forever hearing the directions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i="1" dirty="0">
                <a:solidFill>
                  <a:srgbClr val="000000"/>
                </a:solidFill>
              </a:rPr>
              <a:t> guide that party commands.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0000FF"/>
                </a:solidFill>
              </a:rPr>
              <a:t>Trigrams: 1/12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19812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0" y="19812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85906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precision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73152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000" dirty="0"/>
              <a:t>Candidate 1: </a:t>
            </a:r>
            <a:r>
              <a:rPr lang="en-US" sz="2000" i="1" dirty="0"/>
              <a:t>It is a guide to action which ensures that the military always obey the commands of the party.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69433"/>
            <a:ext cx="75438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Trigrams: 7/16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72390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Candidate 2: </a:t>
            </a:r>
            <a:r>
              <a:rPr lang="en-US" sz="2000" i="1" dirty="0">
                <a:solidFill>
                  <a:srgbClr val="000000"/>
                </a:solidFill>
              </a:rPr>
              <a:t>It is to ensure the army forever hearing the directions guide that party commands.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953000"/>
            <a:ext cx="7543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</a:rPr>
              <a:t>Trigrams: 1/12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96000"/>
            <a:ext cx="302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problems/concerns?</a:t>
            </a:r>
          </a:p>
        </p:txBody>
      </p:sp>
    </p:spTree>
    <p:extLst>
      <p:ext uri="{BB962C8B-B14F-4D97-AF65-F5344CB8AC3E}">
        <p14:creationId xmlns:p14="http://schemas.microsoft.com/office/powerpoint/2010/main" val="1198789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N-gram precision example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3: the</a:t>
            </a: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4: It is a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410200"/>
            <a:ext cx="75438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What percentage of machine n-grams can be found in the reference translations?  Do unigrams, bigrams and trigrams.</a:t>
            </a:r>
          </a:p>
        </p:txBody>
      </p:sp>
    </p:spTree>
    <p:extLst>
      <p:ext uri="{BB962C8B-B14F-4D97-AF65-F5344CB8AC3E}">
        <p14:creationId xmlns:p14="http://schemas.microsoft.com/office/powerpoint/2010/main" val="3464101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Reference (human)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rgbClr val="009900"/>
                </a:solidFill>
              </a:rPr>
              <a:t>The U.S. island of Guam is maintaining a high state of alert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Guam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offices both received an e-mail from someone calling himself the Saudi Arabian Osama bin Laden and threatening a biological/chemical attack against public places such as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.</a:t>
            </a:r>
            <a:endParaRPr lang="en-US" sz="1400">
              <a:solidFill>
                <a:srgbClr val="C0808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Machine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The American [?] international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the office all receives one calls self the sand Arab rich business [?] and so on electronic mail , which sends out ;  The threat will be able after public place and so on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to start the biochemistry attack , [?] highly alerts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maintenance.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1447800" y="2514600"/>
            <a:ext cx="914400" cy="2362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2590800"/>
            <a:ext cx="533400" cy="37338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4600" y="3886200"/>
            <a:ext cx="304800" cy="1981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BLEU Evaluation Metric</a:t>
            </a:r>
          </a:p>
          <a:p>
            <a:r>
              <a:rPr lang="en-US" sz="2400">
                <a:solidFill>
                  <a:schemeClr val="tx2"/>
                </a:solidFill>
              </a:rPr>
              <a:t>(Papineni et al, ACL-2002)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1600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N-gram precision (score is between 0 &amp; 1)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What percentage of machine n-grams can be found in the reference translation?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Not allowed to use same portion of reference translation twice (can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cheat by typing out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 the the the the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Brevity penalty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Can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just type out single word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(precision 1.0!)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*** Amazingly hard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game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the system (i.e., find a way to change machine output so that BLEU goes up, but quality </a:t>
            </a:r>
            <a:r>
              <a:rPr lang="en-US" dirty="0" err="1"/>
              <a:t>doesn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6855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BLEU Tends to Predict Human Judgments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362200" y="1676400"/>
          <a:ext cx="45720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33" name="Chart" r:id="rId3" imgW="6705905" imgH="6201156" progId="Excel.Chart.8">
                  <p:embed/>
                </p:oleObj>
              </mc:Choice>
              <mc:Fallback>
                <p:oleObj name="Chart" r:id="rId3" imgW="6705905" imgH="62011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6400"/>
                        <a:ext cx="45720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486400" y="6172200"/>
            <a:ext cx="344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slide from G. Doddington (NIST)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 rot="-5400000">
            <a:off x="1786732" y="2253456"/>
            <a:ext cx="1428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(variant of BLEU)</a:t>
            </a:r>
          </a:p>
        </p:txBody>
      </p:sp>
    </p:spTree>
    <p:extLst>
      <p:ext uri="{BB962C8B-B14F-4D97-AF65-F5344CB8AC3E}">
        <p14:creationId xmlns:p14="http://schemas.microsoft.com/office/powerpoint/2010/main" val="1200787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BLEU in Action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223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b="1"/>
              <a:t>枪手被警方击毙。</a:t>
            </a:r>
            <a:r>
              <a:rPr lang="en-US" b="1">
                <a:solidFill>
                  <a:srgbClr val="0000FF"/>
                </a:solidFill>
              </a:rPr>
              <a:t> 				</a:t>
            </a:r>
            <a:r>
              <a:rPr lang="en-US" b="1"/>
              <a:t>(Foreign Original)</a:t>
            </a:r>
            <a:br>
              <a:rPr lang="en-US" b="1"/>
            </a:br>
            <a:endParaRPr lang="en-US" b="1"/>
          </a:p>
          <a:p>
            <a:pPr algn="l"/>
            <a:r>
              <a:rPr lang="en-US" b="1"/>
              <a:t>the gunman was shot to death by the police . 	(Reference Translation)</a:t>
            </a:r>
            <a:br>
              <a:rPr lang="en-US" b="1"/>
            </a:br>
            <a:endParaRPr lang="en-US" b="1"/>
          </a:p>
          <a:p>
            <a:pPr algn="l"/>
            <a:r>
              <a:rPr lang="en-US" b="1"/>
              <a:t>the gunman was police kill . 			#1</a:t>
            </a:r>
            <a:br>
              <a:rPr lang="en-US" b="1"/>
            </a:br>
            <a:r>
              <a:rPr lang="en-US" b="1"/>
              <a:t>wounded police jaya of 				#2</a:t>
            </a:r>
            <a:br>
              <a:rPr lang="en-US" b="1"/>
            </a:br>
            <a:r>
              <a:rPr lang="en-US" b="1"/>
              <a:t>the gunman was shot dead by the police . 	#3</a:t>
            </a:r>
            <a:br>
              <a:rPr lang="en-US" b="1"/>
            </a:br>
            <a:r>
              <a:rPr lang="en-US" b="1"/>
              <a:t>the gunman arrested by police kill . 		#4</a:t>
            </a:r>
            <a:br>
              <a:rPr lang="en-US" b="1"/>
            </a:br>
            <a:r>
              <a:rPr lang="en-US" b="1"/>
              <a:t>the gunmen were killed . 				#5</a:t>
            </a:r>
            <a:br>
              <a:rPr lang="en-US" b="1"/>
            </a:br>
            <a:r>
              <a:rPr lang="en-US" b="1"/>
              <a:t>the gunman was shot to death by the police . 	#6</a:t>
            </a:r>
          </a:p>
          <a:p>
            <a:pPr algn="l"/>
            <a:r>
              <a:rPr lang="en-US" b="1"/>
              <a:t>gunmen were killed by police ?SUB&gt;0 ?SUB&gt;0 	#7</a:t>
            </a:r>
          </a:p>
          <a:p>
            <a:pPr algn="l"/>
            <a:r>
              <a:rPr lang="en-US" b="1"/>
              <a:t>al by the police . 				#8</a:t>
            </a:r>
            <a:br>
              <a:rPr lang="en-US" b="1"/>
            </a:br>
            <a:r>
              <a:rPr lang="en-US" b="1"/>
              <a:t>the ringer is killed by the police . 			#9</a:t>
            </a:r>
            <a:br>
              <a:rPr lang="en-US" b="1"/>
            </a:br>
            <a:r>
              <a:rPr lang="en-US" b="1"/>
              <a:t>police killed the gunman . 			#10</a:t>
            </a:r>
            <a:br>
              <a:rPr lang="en-US" b="1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62018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BLEU in Action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223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b="1"/>
              <a:t>枪手被警方击毙。</a:t>
            </a:r>
            <a:r>
              <a:rPr lang="en-US" b="1"/>
              <a:t> 				(Foreign Original)</a:t>
            </a:r>
            <a:br>
              <a:rPr lang="en-US" b="1"/>
            </a:br>
            <a:endParaRPr lang="en-US" b="1"/>
          </a:p>
          <a:p>
            <a:pPr algn="l"/>
            <a:r>
              <a:rPr lang="en-US" b="1"/>
              <a:t>the gunman was shot to death by the police . 	(Reference Translation)</a:t>
            </a:r>
            <a:br>
              <a:rPr lang="en-US" b="1"/>
            </a:br>
            <a:endParaRPr lang="en-US" b="1"/>
          </a:p>
          <a:p>
            <a:pPr algn="l"/>
            <a:r>
              <a:rPr lang="en-US" b="1">
                <a:solidFill>
                  <a:srgbClr val="00C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wounded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jaya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of</a:t>
            </a:r>
            <a:r>
              <a:rPr lang="en-US" b="1"/>
              <a:t> 				#2</a:t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dead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#3</a:t>
            </a:r>
            <a:br>
              <a:rPr lang="en-US" b="1"/>
            </a:b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arrested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#4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	#5</a:t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to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death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#6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	#7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al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	#8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ringer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is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#9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#10</a:t>
            </a:r>
            <a:br>
              <a:rPr lang="en-US" b="1"/>
            </a:br>
            <a:endParaRPr lang="en-US" b="1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0" y="5867400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C000"/>
                </a:solidFill>
              </a:rPr>
              <a:t>green</a:t>
            </a:r>
            <a:r>
              <a:rPr lang="en-US" b="1"/>
              <a:t> 	</a:t>
            </a:r>
            <a:r>
              <a:rPr lang="en-US"/>
              <a:t>= 4-gram match 		(good!)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	</a:t>
            </a:r>
            <a:r>
              <a:rPr lang="en-US"/>
              <a:t>= word not matched 	(bad!)</a:t>
            </a:r>
          </a:p>
        </p:txBody>
      </p:sp>
    </p:spTree>
    <p:extLst>
      <p:ext uri="{BB962C8B-B14F-4D97-AF65-F5344CB8AC3E}">
        <p14:creationId xmlns:p14="http://schemas.microsoft.com/office/powerpoint/2010/main" val="330811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alignment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17680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green)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green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63586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house)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house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~0.0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29204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casa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</a:t>
                      </a:r>
                      <a:r>
                        <a:rPr lang="en-US" sz="1600" dirty="0" err="1"/>
                        <a:t>verde</a:t>
                      </a:r>
                      <a:r>
                        <a:rPr lang="en-US" sz="1600" dirty="0"/>
                        <a:t> | the)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/>
                        <a:t>p( la | the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verde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33168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BLEU in Action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223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b="1">
                <a:solidFill>
                  <a:srgbClr val="0000FF"/>
                </a:solidFill>
              </a:rPr>
              <a:t>枪手被警方击毙。</a:t>
            </a:r>
            <a:r>
              <a:rPr lang="en-US" b="1">
                <a:solidFill>
                  <a:srgbClr val="0000FF"/>
                </a:solidFill>
              </a:rPr>
              <a:t> 				</a:t>
            </a:r>
            <a:r>
              <a:rPr lang="en-US" b="1"/>
              <a:t>(Foreign Original)</a:t>
            </a:r>
            <a:br>
              <a:rPr lang="en-US" b="1"/>
            </a:br>
            <a:endParaRPr lang="en-US" b="1"/>
          </a:p>
          <a:p>
            <a:pPr algn="l"/>
            <a:r>
              <a:rPr lang="en-US" b="1">
                <a:solidFill>
                  <a:srgbClr val="008000"/>
                </a:solidFill>
              </a:rPr>
              <a:t>the gunman was shot to death by the police .</a:t>
            </a:r>
            <a:r>
              <a:rPr lang="en-US" b="1"/>
              <a:t> 	(Reference Translation)</a:t>
            </a:r>
            <a:br>
              <a:rPr lang="en-US" b="1"/>
            </a:br>
            <a:endParaRPr lang="en-US" b="1"/>
          </a:p>
          <a:p>
            <a:pPr algn="l"/>
            <a:r>
              <a:rPr lang="en-US" b="1">
                <a:solidFill>
                  <a:srgbClr val="00C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	</a:t>
            </a:r>
            <a:r>
              <a:rPr lang="en-US"/>
              <a:t>Machine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wounded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jaya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of</a:t>
            </a:r>
            <a:r>
              <a:rPr lang="en-US" b="1"/>
              <a:t> 				#2	</a:t>
            </a:r>
            <a:r>
              <a:rPr lang="en-US"/>
              <a:t>Machine</a:t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dead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#3	Human</a:t>
            </a:r>
            <a:br>
              <a:rPr lang="en-US" b="1"/>
            </a:b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arrested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#4	</a:t>
            </a:r>
            <a:r>
              <a:rPr lang="en-US"/>
              <a:t>Machine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	#5	</a:t>
            </a:r>
            <a:r>
              <a:rPr lang="en-US"/>
              <a:t>Machine</a:t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to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death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#6	Human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	#7	</a:t>
            </a:r>
            <a:r>
              <a:rPr lang="en-US"/>
              <a:t>Machine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al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	#8	</a:t>
            </a:r>
            <a:r>
              <a:rPr lang="en-US"/>
              <a:t>Machine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ringer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is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#9	</a:t>
            </a:r>
            <a:r>
              <a:rPr lang="en-US"/>
              <a:t>Machine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#10	Human</a:t>
            </a:r>
            <a:br>
              <a:rPr lang="en-US" b="1"/>
            </a:br>
            <a:endParaRPr lang="en-US" b="1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524000" y="5867400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C000"/>
                </a:solidFill>
              </a:rPr>
              <a:t>green</a:t>
            </a:r>
            <a:r>
              <a:rPr lang="en-US" b="1"/>
              <a:t> 	</a:t>
            </a:r>
            <a:r>
              <a:rPr lang="en-US"/>
              <a:t>= 4-gram match 		(good!)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	</a:t>
            </a:r>
            <a:r>
              <a:rPr lang="en-US"/>
              <a:t>= word not matched 	(bad!)</a:t>
            </a:r>
          </a:p>
        </p:txBody>
      </p:sp>
    </p:spTree>
    <p:extLst>
      <p:ext uri="{BB962C8B-B14F-4D97-AF65-F5344CB8AC3E}">
        <p14:creationId xmlns:p14="http://schemas.microsoft.com/office/powerpoint/2010/main" val="15886406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BLEU: </a:t>
            </a:r>
            <a:r>
              <a:rPr lang="en-US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203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err="1"/>
              <a:t>Doesn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care if an incorrectly translated word is a name or a preposition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to Albright</a:t>
            </a:r>
            <a:r>
              <a:rPr lang="en-US" sz="2400" dirty="0"/>
              <a:t> 		(reference)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at Albright</a:t>
            </a:r>
            <a:r>
              <a:rPr lang="en-US" sz="2400" dirty="0"/>
              <a:t> 		(translation #1)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to altar 		</a:t>
            </a:r>
            <a:r>
              <a:rPr lang="en-US" sz="2400" dirty="0"/>
              <a:t>	(translation #2)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What happens when a program reaches human level performance in BLEU but the translations are still bad?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maybe sooner than you think …</a:t>
            </a:r>
          </a:p>
        </p:txBody>
      </p:sp>
    </p:spTree>
    <p:extLst>
      <p:ext uri="{BB962C8B-B14F-4D97-AF65-F5344CB8AC3E}">
        <p14:creationId xmlns:p14="http://schemas.microsoft.com/office/powerpoint/2010/main" val="40218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Word-level alignment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53164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39" name="Equation" r:id="rId3" imgW="2374900" imgH="203200" progId="Equation.3">
                  <p:embed/>
                </p:oleObj>
              </mc:Choice>
              <mc:Fallback>
                <p:oleObj name="Equation" r:id="rId3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  <a:latin typeface="Calibri"/>
              </a:rPr>
              <a:t>Which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52874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40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801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Calibri"/>
              </a:rPr>
              <a:t>Given a trained model (i.e. p(</a:t>
            </a:r>
            <a:r>
              <a:rPr lang="en-US" sz="2400" dirty="0" err="1">
                <a:solidFill>
                  <a:srgbClr val="FF0000"/>
                </a:solidFill>
                <a:latin typeface="Calibri"/>
              </a:rPr>
              <a:t>f|e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) values),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Calibri"/>
              </a:rPr>
              <a:t>Align each foreign word (f in F) to the English word (e in E) with highest p(</a:t>
            </a:r>
            <a:r>
              <a:rPr lang="en-US" sz="2400" dirty="0" err="1">
                <a:solidFill>
                  <a:srgbClr val="0000FF"/>
                </a:solidFill>
                <a:latin typeface="Calibri"/>
              </a:rPr>
              <a:t>f|e</a:t>
            </a:r>
            <a:r>
              <a:rPr lang="en-US" sz="2400" dirty="0">
                <a:solidFill>
                  <a:srgbClr val="0000FF"/>
                </a:solidFill>
                <a:latin typeface="Calibri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05215"/>
              </p:ext>
            </p:extLst>
          </p:nvPr>
        </p:nvGraphicFramePr>
        <p:xfrm>
          <a:off x="2085975" y="6019800"/>
          <a:ext cx="34020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41" name="Equation" r:id="rId7" imgW="1511300" imgH="228600" progId="Equation.3">
                  <p:embed/>
                </p:oleObj>
              </mc:Choice>
              <mc:Fallback>
                <p:oleObj name="Equation" r:id="rId7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5975" y="6019800"/>
                        <a:ext cx="3402013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4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545751-FAB1-3044-AF46-E7ECDFF09729}"/>
              </a:ext>
            </a:extLst>
          </p:cNvPr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1466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Word-alignment Evaluation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prstClr val="black"/>
                </a:solidFill>
              </a:rPr>
              <a:t>System: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How can we quantify this?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D70286D6-CFF1-D044-8B3C-383E154A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DB6DAF-DD89-B142-86EF-DB83D4B5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4C3E4D-8BBA-ED43-A985-125D2700DE5D}"/>
              </a:ext>
            </a:extLst>
          </p:cNvPr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9BD6BB-1BEA-4E49-A793-BE73D5A34AF4}"/>
              </a:ext>
            </a:extLst>
          </p:cNvPr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810B43-46A3-1041-A06C-0BD5BE6AD93E}"/>
              </a:ext>
            </a:extLst>
          </p:cNvPr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E15081-7D4B-F242-8C3E-3C37306D5FDC}"/>
              </a:ext>
            </a:extLst>
          </p:cNvPr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CB3854E-336D-034B-9668-016956C96379}"/>
              </a:ext>
            </a:extLst>
          </p:cNvPr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BD45AB-C51F-9C45-B58C-B8FC027DBDA0}"/>
              </a:ext>
            </a:extLst>
          </p:cNvPr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595FBE-52E8-344D-B71D-C3BCA96EE324}"/>
              </a:ext>
            </a:extLst>
          </p:cNvPr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BB77A77-3A97-5B4A-B905-6938570D9CB6}"/>
              </a:ext>
            </a:extLst>
          </p:cNvPr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prstClr val="black"/>
                </a:solidFill>
              </a:rPr>
              <a:t>Human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509B03-45BC-134F-9A90-DDDEFAEC2C24}"/>
              </a:ext>
            </a:extLst>
          </p:cNvPr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22E93D2-AE51-2A40-94A9-5375102BE47C}"/>
              </a:ext>
            </a:extLst>
          </p:cNvPr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6237172-9BD9-3445-88C7-5E37D7681449}"/>
              </a:ext>
            </a:extLst>
          </p:cNvPr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40522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19154</TotalTime>
  <Words>3745</Words>
  <Application>Microsoft Macintosh PowerPoint</Application>
  <PresentationFormat>On-screen Show (4:3)</PresentationFormat>
  <Paragraphs>693</Paragraphs>
  <Slides>61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7" baseType="lpstr">
      <vt:lpstr>Arial Unicode MS</vt:lpstr>
      <vt:lpstr>ＭＳ Ｐゴシック</vt:lpstr>
      <vt:lpstr>SimSun</vt:lpstr>
      <vt:lpstr>Arial</vt:lpstr>
      <vt:lpstr>Calibri</vt:lpstr>
      <vt:lpstr>Comic Sans MS</vt:lpstr>
      <vt:lpstr>Tahoma</vt:lpstr>
      <vt:lpstr>Times New Roman</vt:lpstr>
      <vt:lpstr>Wingdings</vt:lpstr>
      <vt:lpstr>Default Design</vt:lpstr>
      <vt:lpstr>Office Theme</vt:lpstr>
      <vt:lpstr>dan-berkeley-nlp-v1</vt:lpstr>
      <vt:lpstr>1_Default Design</vt:lpstr>
      <vt:lpstr>2_Default Design</vt:lpstr>
      <vt:lpstr>Equation</vt:lpstr>
      <vt:lpstr>Chart</vt:lpstr>
      <vt:lpstr>SMT – Final thoughts</vt:lpstr>
      <vt:lpstr>Admin</vt:lpstr>
      <vt:lpstr>Language translation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  <vt:lpstr>Problems for Statistical MT</vt:lpstr>
      <vt:lpstr>What kind of Translation Model?</vt:lpstr>
      <vt:lpstr>Phrasal translation model</vt:lpstr>
      <vt:lpstr>Phrasal translation model</vt:lpstr>
      <vt:lpstr>Phrasal translation model</vt:lpstr>
      <vt:lpstr>Phrase table</vt:lpstr>
      <vt:lpstr>Phrase table</vt:lpstr>
      <vt:lpstr>Phrasal translation model</vt:lpstr>
      <vt:lpstr>Advantages of Phrase-Based</vt:lpstr>
      <vt:lpstr>PowerPoint Presentation</vt:lpstr>
      <vt:lpstr>Syntax-based models</vt:lpstr>
      <vt:lpstr>Tree to string rule</vt:lpstr>
      <vt:lpstr>Tree to string rules examples</vt:lpstr>
      <vt:lpstr>Tree to string rules examples</vt:lpstr>
      <vt:lpstr>Tree Transformations</vt:lpstr>
      <vt:lpstr>Tree Transformations</vt:lpstr>
      <vt:lpstr>Tree Transformations</vt:lpstr>
      <vt:lpstr>Tree to tree example</vt:lpstr>
      <vt:lpstr>Problems for Statistical MT</vt:lpstr>
      <vt:lpstr>Decoding</vt:lpstr>
      <vt:lpstr>Decoding</vt:lpstr>
      <vt:lpstr>Phrase-Based Decoding</vt:lpstr>
      <vt:lpstr>Phrase-Based Decoding</vt:lpstr>
      <vt:lpstr>Hypotheis Lattices</vt:lpstr>
      <vt:lpstr>Problems for Statistical MT</vt:lpstr>
      <vt:lpstr>The Problem:  Learn Lambdas</vt:lpstr>
      <vt:lpstr>The Problem:  Learn Lambdas</vt:lpstr>
      <vt:lpstr>Problems for Statistical MT</vt:lpstr>
      <vt:lpstr>MT Evaluation</vt:lpstr>
      <vt:lpstr>MT Evaluation</vt:lpstr>
      <vt:lpstr>Automatic Evaluation</vt:lpstr>
      <vt:lpstr>Automatic Evaluation</vt:lpstr>
      <vt:lpstr>PowerPoint Presentation</vt:lpstr>
      <vt:lpstr>PowerPoint Presentation</vt:lpstr>
      <vt:lpstr>N-gram precision example</vt:lpstr>
      <vt:lpstr>N-gram precision example</vt:lpstr>
      <vt:lpstr>N-gram precision example</vt:lpstr>
      <vt:lpstr>N-gram precision example</vt:lpstr>
      <vt:lpstr>N-gram precision example 2</vt:lpstr>
      <vt:lpstr>N-gram precision example 2</vt:lpstr>
      <vt:lpstr>N-gram precision example 2</vt:lpstr>
      <vt:lpstr>N-gram precision example 2</vt:lpstr>
      <vt:lpstr>N-gram precision</vt:lpstr>
      <vt:lpstr>N-gram precision example</vt:lpstr>
      <vt:lpstr>PowerPoint Presentation</vt:lpstr>
      <vt:lpstr>BLEU Tends to Predict Human Judgments</vt:lpstr>
      <vt:lpstr>BLEU in Action</vt:lpstr>
      <vt:lpstr>BLEU in Action</vt:lpstr>
      <vt:lpstr>BLEU in Action</vt:lpstr>
      <vt:lpstr>BLEU: Problems?</vt:lpstr>
    </vt:vector>
  </TitlesOfParts>
  <Company>USC/ISI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David Robert Kauchak</cp:lastModifiedBy>
  <cp:revision>461</cp:revision>
  <cp:lastPrinted>2019-04-03T21:46:07Z</cp:lastPrinted>
  <dcterms:created xsi:type="dcterms:W3CDTF">2011-04-04T17:18:47Z</dcterms:created>
  <dcterms:modified xsi:type="dcterms:W3CDTF">2019-04-03T21:47:29Z</dcterms:modified>
</cp:coreProperties>
</file>