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2"/>
  </p:notesMasterIdLst>
  <p:handoutMasterIdLst>
    <p:handoutMasterId r:id="rId93"/>
  </p:handoutMasterIdLst>
  <p:sldIdLst>
    <p:sldId id="257" r:id="rId3"/>
    <p:sldId id="820" r:id="rId4"/>
    <p:sldId id="590" r:id="rId5"/>
    <p:sldId id="839" r:id="rId6"/>
    <p:sldId id="936" r:id="rId7"/>
    <p:sldId id="858" r:id="rId8"/>
    <p:sldId id="859" r:id="rId9"/>
    <p:sldId id="861" r:id="rId10"/>
    <p:sldId id="862" r:id="rId11"/>
    <p:sldId id="863" r:id="rId12"/>
    <p:sldId id="864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938" r:id="rId21"/>
    <p:sldId id="941" r:id="rId22"/>
    <p:sldId id="939" r:id="rId23"/>
    <p:sldId id="942" r:id="rId24"/>
    <p:sldId id="891" r:id="rId25"/>
    <p:sldId id="943" r:id="rId26"/>
    <p:sldId id="901" r:id="rId27"/>
    <p:sldId id="876" r:id="rId28"/>
    <p:sldId id="892" r:id="rId29"/>
    <p:sldId id="893" r:id="rId30"/>
    <p:sldId id="875" r:id="rId31"/>
    <p:sldId id="874" r:id="rId32"/>
    <p:sldId id="866" r:id="rId33"/>
    <p:sldId id="946" r:id="rId34"/>
    <p:sldId id="945" r:id="rId35"/>
    <p:sldId id="894" r:id="rId36"/>
    <p:sldId id="867" r:id="rId37"/>
    <p:sldId id="868" r:id="rId38"/>
    <p:sldId id="947" r:id="rId39"/>
    <p:sldId id="896" r:id="rId40"/>
    <p:sldId id="948" r:id="rId41"/>
    <p:sldId id="950" r:id="rId42"/>
    <p:sldId id="895" r:id="rId43"/>
    <p:sldId id="869" r:id="rId44"/>
    <p:sldId id="951" r:id="rId45"/>
    <p:sldId id="870" r:id="rId46"/>
    <p:sldId id="898" r:id="rId47"/>
    <p:sldId id="952" r:id="rId48"/>
    <p:sldId id="953" r:id="rId49"/>
    <p:sldId id="872" r:id="rId50"/>
    <p:sldId id="873" r:id="rId51"/>
    <p:sldId id="903" r:id="rId52"/>
    <p:sldId id="904" r:id="rId53"/>
    <p:sldId id="905" r:id="rId54"/>
    <p:sldId id="907" r:id="rId55"/>
    <p:sldId id="908" r:id="rId56"/>
    <p:sldId id="909" r:id="rId57"/>
    <p:sldId id="910" r:id="rId58"/>
    <p:sldId id="911" r:id="rId59"/>
    <p:sldId id="912" r:id="rId60"/>
    <p:sldId id="899" r:id="rId61"/>
    <p:sldId id="913" r:id="rId62"/>
    <p:sldId id="914" r:id="rId63"/>
    <p:sldId id="915" r:id="rId64"/>
    <p:sldId id="916" r:id="rId65"/>
    <p:sldId id="917" r:id="rId66"/>
    <p:sldId id="918" r:id="rId67"/>
    <p:sldId id="924" r:id="rId68"/>
    <p:sldId id="922" r:id="rId69"/>
    <p:sldId id="921" r:id="rId70"/>
    <p:sldId id="957" r:id="rId71"/>
    <p:sldId id="956" r:id="rId72"/>
    <p:sldId id="923" r:id="rId73"/>
    <p:sldId id="926" r:id="rId74"/>
    <p:sldId id="927" r:id="rId75"/>
    <p:sldId id="928" r:id="rId76"/>
    <p:sldId id="925" r:id="rId77"/>
    <p:sldId id="954" r:id="rId78"/>
    <p:sldId id="958" r:id="rId79"/>
    <p:sldId id="959" r:id="rId80"/>
    <p:sldId id="960" r:id="rId81"/>
    <p:sldId id="961" r:id="rId82"/>
    <p:sldId id="962" r:id="rId83"/>
    <p:sldId id="929" r:id="rId84"/>
    <p:sldId id="931" r:id="rId85"/>
    <p:sldId id="932" r:id="rId86"/>
    <p:sldId id="930" r:id="rId87"/>
    <p:sldId id="919" r:id="rId88"/>
    <p:sldId id="933" r:id="rId89"/>
    <p:sldId id="934" r:id="rId90"/>
    <p:sldId id="935" r:id="rId91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6" autoAdjust="0"/>
    <p:restoredTop sz="90755" autoAdjust="0"/>
  </p:normalViewPr>
  <p:slideViewPr>
    <p:cSldViewPr>
      <p:cViewPr varScale="1">
        <p:scale>
          <a:sx n="101" d="100"/>
          <a:sy n="101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17" Type="http://schemas.openxmlformats.org/officeDocument/2006/relationships/image" Target="../media/image46.emf"/><Relationship Id="rId2" Type="http://schemas.openxmlformats.org/officeDocument/2006/relationships/image" Target="../media/image31.emf"/><Relationship Id="rId16" Type="http://schemas.openxmlformats.org/officeDocument/2006/relationships/image" Target="../media/image45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7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exponential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546A-1075-2A41-BE46-029FE67498CB}" type="slidenum">
              <a:rPr lang="en-US"/>
              <a:pPr/>
              <a:t>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count(e </a:t>
            </a:r>
            <a:r>
              <a:rPr lang="en-US" dirty="0"/>
              <a:t>aligned-to anything)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make the simplifying assumption that each foreign word</a:t>
            </a:r>
            <a:r>
              <a:rPr lang="en-US" baseline="0" dirty="0"/>
              <a:t> has to be aligned to </a:t>
            </a:r>
            <a:r>
              <a:rPr lang="en-US" baseline="0" dirty="0" err="1"/>
              <a:t>atleast</a:t>
            </a:r>
            <a:r>
              <a:rPr lang="en-US" baseline="0" dirty="0"/>
              <a:t> 1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5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7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38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2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13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7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81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4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1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6.png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8.png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21" Type="http://schemas.openxmlformats.org/officeDocument/2006/relationships/image" Target="../media/image38.emf"/><Relationship Id="rId34" Type="http://schemas.openxmlformats.org/officeDocument/2006/relationships/oleObject" Target="../embeddings/oleObject38.bin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42.e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37" Type="http://schemas.openxmlformats.org/officeDocument/2006/relationships/image" Target="../media/image46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39.bin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1.emf"/><Relationship Id="rId30" Type="http://schemas.openxmlformats.org/officeDocument/2006/relationships/oleObject" Target="../embeddings/oleObject36.bin"/><Relationship Id="rId35" Type="http://schemas.openxmlformats.org/officeDocument/2006/relationships/image" Target="../media/image45.emf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Word Alignment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Fall 2019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883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20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877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2661"/>
              </p:ext>
            </p:extLst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43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467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man) 0.8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old) 0.2</a:t>
            </a:r>
          </a:p>
        </p:txBody>
      </p:sp>
    </p:spTree>
    <p:extLst>
      <p:ext uri="{BB962C8B-B14F-4D97-AF65-F5344CB8AC3E}">
        <p14:creationId xmlns:p14="http://schemas.microsoft.com/office/powerpoint/2010/main" val="276429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2098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8936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9090" y="4086318"/>
            <a:ext cx="60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 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9090" y="477012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z  x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505200"/>
            <a:ext cx="4995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these be aligned?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219200" y="2743200"/>
            <a:ext cx="304800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478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19200" y="4572000"/>
            <a:ext cx="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19200" y="2743200"/>
            <a:ext cx="3048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67000" y="4876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There is some information!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(Think of the alien translation task last time)</a:t>
            </a:r>
          </a:p>
        </p:txBody>
      </p:sp>
    </p:spTree>
    <p:extLst>
      <p:ext uri="{BB962C8B-B14F-4D97-AF65-F5344CB8AC3E}">
        <p14:creationId xmlns:p14="http://schemas.microsoft.com/office/powerpoint/2010/main" val="14708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420380"/>
            <a:ext cx="570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the possible alignments?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 (ignore NULL for now)</a:t>
            </a:r>
          </a:p>
        </p:txBody>
      </p:sp>
    </p:spTree>
    <p:extLst>
      <p:ext uri="{BB962C8B-B14F-4D97-AF65-F5344CB8AC3E}">
        <p14:creationId xmlns:p14="http://schemas.microsoft.com/office/powerpoint/2010/main" val="120031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6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75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If I told you how likely each of these were, does that help us with calculating p(f | e)?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6674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638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IBM model 1: Each foreign word is aligned to 1 English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00536"/>
              </p:ext>
            </p:extLst>
          </p:nvPr>
        </p:nvGraphicFramePr>
        <p:xfrm>
          <a:off x="441829" y="5283497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165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829" y="5283497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05400" y="5114835"/>
            <a:ext cx="400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 and sum: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count(y | a)   0.9+0.01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count(x | a</a:t>
            </a:r>
            <a:r>
              <a:rPr lang="en-US" sz="2400">
                <a:solidFill>
                  <a:srgbClr val="0000FF"/>
                </a:solidFill>
              </a:rPr>
              <a:t>)   0.01+0.01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2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the one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311973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3119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3124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0.01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3505200" y="4423009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118209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</a:rPr>
              <a:t>If you had the likelihood of each alignment, you could calculate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8F31B79-60CA-5A44-AC6F-B82BB6F2D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95001"/>
              </p:ext>
            </p:extLst>
          </p:nvPr>
        </p:nvGraphicFramePr>
        <p:xfrm>
          <a:off x="1828800" y="5794609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84" name="Equation" r:id="rId3" imgW="2070100" imgH="419100" progId="Equation.3">
                  <p:embed/>
                </p:oleObj>
              </mc:Choice>
              <mc:Fallback>
                <p:oleObj name="Equation" r:id="rId3" imgW="2070100" imgH="41910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794609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38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 bwMode="auto">
          <a:xfrm rot="10800000">
            <a:off x="3657600" y="4402137"/>
            <a:ext cx="9144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16015"/>
              </p:ext>
            </p:extLst>
          </p:nvPr>
        </p:nvGraphicFramePr>
        <p:xfrm>
          <a:off x="3608388" y="5980112"/>
          <a:ext cx="12414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9" name="Equation" r:id="rId3" imgW="571500" imgH="228600" progId="Equation.3">
                  <p:embed/>
                </p:oleObj>
              </mc:Choice>
              <mc:Fallback>
                <p:oleObj name="Equation" r:id="rId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8388" y="5980112"/>
                        <a:ext cx="1241425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53000" y="4097337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If you had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could you calculate the probability of the alignments?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47591"/>
              </p:ext>
            </p:extLst>
          </p:nvPr>
        </p:nvGraphicFramePr>
        <p:xfrm>
          <a:off x="228600" y="45720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0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06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4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6A16426-D7D5-1543-80B5-745377CE7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88100"/>
              </p:ext>
            </p:extLst>
          </p:nvPr>
        </p:nvGraphicFramePr>
        <p:xfrm>
          <a:off x="2131597" y="544248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2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1597" y="544248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0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12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6CACF-B276-974A-A412-82F286C76098}"/>
              </a:ext>
            </a:extLst>
          </p:cNvPr>
          <p:cNvSpPr txBox="1"/>
          <p:nvPr/>
        </p:nvSpPr>
        <p:spPr>
          <a:xfrm>
            <a:off x="879259" y="3438926"/>
            <a:ext cx="667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want to calculate the probability of the alignment,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/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𝑎𝑙𝑖𝑔𝑛𝑚𝑒𝑛𝑡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0BC71-2AA0-144D-85E6-A5F0FFD0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28" y="3968841"/>
                <a:ext cx="3798411" cy="307777"/>
              </a:xfrm>
              <a:prstGeom prst="rect">
                <a:avLst/>
              </a:prstGeom>
              <a:blipFill>
                <a:blip r:embed="rId3"/>
                <a:stretch>
                  <a:fillRect l="-334" r="-100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753771-4151-0045-B488-6DA9FC41ACB5}"/>
              </a:ext>
            </a:extLst>
          </p:cNvPr>
          <p:cNvSpPr txBox="1"/>
          <p:nvPr/>
        </p:nvSpPr>
        <p:spPr>
          <a:xfrm>
            <a:off x="850485" y="4659494"/>
            <a:ext cx="670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We can calculate p(A</a:t>
            </a:r>
            <a:r>
              <a:rPr lang="en-US" sz="2000" baseline="-25000" dirty="0"/>
              <a:t>1</a:t>
            </a:r>
            <a:r>
              <a:rPr lang="en-US" sz="2000" dirty="0"/>
              <a:t>, F | E) using the word probabilities.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/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3A901F-16A0-A648-AA07-CF254183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39" y="5403981"/>
                <a:ext cx="1107162" cy="307777"/>
              </a:xfrm>
              <a:prstGeom prst="rect">
                <a:avLst/>
              </a:prstGeom>
              <a:blipFill>
                <a:blip r:embed="rId4"/>
                <a:stretch>
                  <a:fillRect l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/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AB0676-775D-8642-934E-CE181C88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79" y="5403979"/>
                <a:ext cx="1107163" cy="307777"/>
              </a:xfrm>
              <a:prstGeom prst="rect">
                <a:avLst/>
              </a:prstGeom>
              <a:blipFill>
                <a:blip r:embed="rId5"/>
                <a:stretch>
                  <a:fillRect l="-4545" r="-5682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CF1C401-28B7-4F4D-A96D-1AA14E806B98}"/>
              </a:ext>
            </a:extLst>
          </p:cNvPr>
          <p:cNvSpPr txBox="1"/>
          <p:nvPr/>
        </p:nvSpPr>
        <p:spPr>
          <a:xfrm>
            <a:off x="3253956" y="5265481"/>
            <a:ext cx="4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E8DA73-857A-BA49-BF6E-BC9B37E3BC8B}"/>
              </a:ext>
            </a:extLst>
          </p:cNvPr>
          <p:cNvSpPr txBox="1"/>
          <p:nvPr/>
        </p:nvSpPr>
        <p:spPr>
          <a:xfrm>
            <a:off x="1738779" y="6194631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How are these two probabilities related?</a:t>
            </a:r>
          </a:p>
        </p:txBody>
      </p:sp>
    </p:spTree>
    <p:extLst>
      <p:ext uri="{BB962C8B-B14F-4D97-AF65-F5344CB8AC3E}">
        <p14:creationId xmlns:p14="http://schemas.microsoft.com/office/powerpoint/2010/main" val="392745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6AE38C6-FD4F-EB44-91CE-3747C9EC52FB}"/>
              </a:ext>
            </a:extLst>
          </p:cNvPr>
          <p:cNvSpPr txBox="1"/>
          <p:nvPr/>
        </p:nvSpPr>
        <p:spPr>
          <a:xfrm>
            <a:off x="1631489" y="4114800"/>
            <a:ext cx="5344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 P(F|E)?</a:t>
            </a:r>
          </a:p>
          <a:p>
            <a:pPr algn="l"/>
            <a:endParaRPr lang="en-US" sz="2000" dirty="0">
              <a:solidFill>
                <a:srgbClr val="FF0000"/>
              </a:solidFill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Hint: how do we go from p(A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,F|E) to P(F|E)?</a:t>
            </a:r>
          </a:p>
        </p:txBody>
      </p:sp>
    </p:spTree>
    <p:extLst>
      <p:ext uri="{BB962C8B-B14F-4D97-AF65-F5344CB8AC3E}">
        <p14:creationId xmlns:p14="http://schemas.microsoft.com/office/powerpoint/2010/main" val="8961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ED0-D6B5-E042-934B-B525E92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/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F9ECEA-2666-5E4C-BB75-0946F636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28800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6000" t="-27586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/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*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6AE74-7C87-E647-AEA9-71F51AC1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19175"/>
                <a:ext cx="1905000" cy="369332"/>
              </a:xfrm>
              <a:prstGeom prst="rect">
                <a:avLst/>
              </a:prstGeom>
              <a:blipFill>
                <a:blip r:embed="rId4"/>
                <a:stretch>
                  <a:fillRect l="-6000" t="-2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/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158E7C-564A-AB47-834B-115A17FC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3" y="180955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1012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2227C-FB14-AA45-A444-B17ADBC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3276600" cy="588366"/>
              </a:xfrm>
              <a:prstGeom prst="rect">
                <a:avLst/>
              </a:prstGeom>
              <a:blipFill>
                <a:blip r:embed="rId6"/>
                <a:stretch>
                  <a:fillRect l="-348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/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2E239-A53C-024A-90E8-F64E391A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3657600" cy="623504"/>
              </a:xfrm>
              <a:prstGeom prst="rect">
                <a:avLst/>
              </a:prstGeom>
              <a:blipFill>
                <a:blip r:embed="rId7"/>
                <a:stretch>
                  <a:fillRect l="-3125" t="-24490" b="-10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6E5F82-DB66-DB48-A6A5-D21A7747D72F}"/>
              </a:ext>
            </a:extLst>
          </p:cNvPr>
          <p:cNvSpPr txBox="1"/>
          <p:nvPr/>
        </p:nvSpPr>
        <p:spPr>
          <a:xfrm>
            <a:off x="4343400" y="412442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sum over the variable!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DCB45-2964-A445-8375-47320F1D7199}"/>
              </a:ext>
            </a:extLst>
          </p:cNvPr>
          <p:cNvSpPr txBox="1"/>
          <p:nvPr/>
        </p:nvSpPr>
        <p:spPr>
          <a:xfrm>
            <a:off x="4343400" y="4907473"/>
            <a:ext cx="365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How likely is this alignment, compared to all other alignments under the model</a:t>
            </a:r>
          </a:p>
        </p:txBody>
      </p:sp>
    </p:spTree>
    <p:extLst>
      <p:ext uri="{BB962C8B-B14F-4D97-AF65-F5344CB8AC3E}">
        <p14:creationId xmlns:p14="http://schemas.microsoft.com/office/powerpoint/2010/main" val="379615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13701"/>
              </p:ext>
            </p:extLst>
          </p:nvPr>
        </p:nvGraphicFramePr>
        <p:xfrm>
          <a:off x="2667000" y="5105400"/>
          <a:ext cx="32993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67" name="Equation" r:id="rId3" imgW="1981200" imgH="457200" progId="Equation.3">
                  <p:embed/>
                </p:oleObj>
              </mc:Choice>
              <mc:Fallback>
                <p:oleObj name="Equation" r:id="rId3" imgW="198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5105400"/>
                        <a:ext cx="32993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68635"/>
              </p:ext>
            </p:extLst>
          </p:nvPr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68" name="Equation" r:id="rId5" imgW="1028700" imgH="203200" progId="Equation.3">
                  <p:embed/>
                </p:oleObj>
              </mc:Choice>
              <mc:Fallback>
                <p:oleObj name="Equation" r:id="rId5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67532"/>
              </p:ext>
            </p:extLst>
          </p:nvPr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69" name="Equation" r:id="rId7" imgW="1028700" imgH="203200" progId="Equation.3">
                  <p:embed/>
                </p:oleObj>
              </mc:Choice>
              <mc:Fallback>
                <p:oleObj name="Equation" r:id="rId7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20782"/>
              </p:ext>
            </p:extLst>
          </p:nvPr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70" name="Equation" r:id="rId9" imgW="1028700" imgH="203200" progId="Equation.3">
                  <p:embed/>
                </p:oleObj>
              </mc:Choice>
              <mc:Fallback>
                <p:oleObj name="Equation" r:id="rId9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08222"/>
              </p:ext>
            </p:extLst>
          </p:nvPr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71" name="Equation" r:id="rId11" imgW="1028700" imgH="203200" progId="Equation.3">
                  <p:embed/>
                </p:oleObj>
              </mc:Choice>
              <mc:Fallback>
                <p:oleObj name="Equation" r:id="rId11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5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6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</p:spTree>
    <p:extLst>
      <p:ext uri="{BB962C8B-B14F-4D97-AF65-F5344CB8AC3E}">
        <p14:creationId xmlns:p14="http://schemas.microsoft.com/office/powerpoint/2010/main" val="334755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One the other hand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62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243640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  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41278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209800"/>
            <a:ext cx="0" cy="314472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2209800"/>
            <a:ext cx="3048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209800"/>
            <a:ext cx="1524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2209800"/>
            <a:ext cx="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2209800"/>
            <a:ext cx="228600" cy="38100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33400" y="3352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69" name="Equation" r:id="rId3" imgW="1028700" imgH="203200" progId="Equation.3">
                  <p:embed/>
                </p:oleObj>
              </mc:Choice>
              <mc:Fallback>
                <p:oleObj name="Equation" r:id="rId3" imgW="1028700" imgH="2032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712912" cy="338138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4384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70" name="Equation" r:id="rId5" imgW="1028700" imgH="203200" progId="Equation.3">
                  <p:embed/>
                </p:oleObj>
              </mc:Choice>
              <mc:Fallback>
                <p:oleObj name="Equation" r:id="rId5" imgW="1028700" imgH="203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44196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71" name="Equation" r:id="rId7" imgW="1028700" imgH="203200" progId="Equation.3">
                  <p:embed/>
                </p:oleObj>
              </mc:Choice>
              <mc:Fallback>
                <p:oleObj name="Equation" r:id="rId7" imgW="1028700" imgH="2032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6477000" y="3352800"/>
          <a:ext cx="17129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72" name="Equation" r:id="rId9" imgW="1028700" imgH="203200" progId="Equation.3">
                  <p:embed/>
                </p:oleObj>
              </mc:Choice>
              <mc:Fallback>
                <p:oleObj name="Equation" r:id="rId9" imgW="1028700" imgH="2032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3352800"/>
                        <a:ext cx="1712912" cy="338137"/>
                      </a:xfrm>
                      <a:prstGeom prst="rect">
                        <a:avLst/>
                      </a:prstGeom>
                      <a:ln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/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C9195-92DC-6345-9656-33301A9F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8" y="3945614"/>
                <a:ext cx="1064459" cy="276999"/>
              </a:xfrm>
              <a:prstGeom prst="rect">
                <a:avLst/>
              </a:prstGeom>
              <a:blipFill>
                <a:blip r:embed="rId11"/>
                <a:stretch>
                  <a:fillRect l="-4706" r="-588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/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5E7522-7065-694D-BBC1-06E12C94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359" y="3945613"/>
                <a:ext cx="1064459" cy="276999"/>
              </a:xfrm>
              <a:prstGeom prst="rect">
                <a:avLst/>
              </a:prstGeom>
              <a:blipFill>
                <a:blip r:embed="rId12"/>
                <a:stretch>
                  <a:fillRect l="-4762" r="-714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/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DB53BA-B03F-FE4B-94B3-01C941E1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7" y="3946100"/>
                <a:ext cx="1064459" cy="276999"/>
              </a:xfrm>
              <a:prstGeom prst="rect">
                <a:avLst/>
              </a:prstGeom>
              <a:blipFill>
                <a:blip r:embed="rId13"/>
                <a:stretch>
                  <a:fillRect l="-4706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/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CE276-DA93-7F40-A6EB-DBE2F01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88" y="3945612"/>
                <a:ext cx="1064459" cy="276999"/>
              </a:xfrm>
              <a:prstGeom prst="rect">
                <a:avLst/>
              </a:prstGeom>
              <a:blipFill>
                <a:blip r:embed="rId14"/>
                <a:stretch>
                  <a:fillRect l="-3529" r="-705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77C57D6-6DCE-FD44-99B8-F3FD61C9BC59}"/>
              </a:ext>
            </a:extLst>
          </p:cNvPr>
          <p:cNvSpPr txBox="1"/>
          <p:nvPr/>
        </p:nvSpPr>
        <p:spPr>
          <a:xfrm>
            <a:off x="562486" y="10784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D565E-1CC8-D043-A82A-69398E674462}"/>
              </a:ext>
            </a:extLst>
          </p:cNvPr>
          <p:cNvSpPr txBox="1"/>
          <p:nvPr/>
        </p:nvSpPr>
        <p:spPr>
          <a:xfrm>
            <a:off x="2498926" y="10219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55042-C567-E24F-9A73-CC7A81F7710F}"/>
              </a:ext>
            </a:extLst>
          </p:cNvPr>
          <p:cNvSpPr txBox="1"/>
          <p:nvPr/>
        </p:nvSpPr>
        <p:spPr>
          <a:xfrm>
            <a:off x="4403926" y="10193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07EF4-8CA1-2C44-88DB-6D7117608484}"/>
              </a:ext>
            </a:extLst>
          </p:cNvPr>
          <p:cNvSpPr txBox="1"/>
          <p:nvPr/>
        </p:nvSpPr>
        <p:spPr>
          <a:xfrm>
            <a:off x="6308926" y="10275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Alignment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8A2A6F-4C4A-344B-B619-82CEA03F2A06}"/>
              </a:ext>
            </a:extLst>
          </p:cNvPr>
          <p:cNvSpPr txBox="1"/>
          <p:nvPr/>
        </p:nvSpPr>
        <p:spPr>
          <a:xfrm>
            <a:off x="3224463" y="46971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/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74F2D1-C43A-B04C-B74D-EA838278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01" y="5463253"/>
                <a:ext cx="3217099" cy="676980"/>
              </a:xfrm>
              <a:prstGeom prst="rect">
                <a:avLst/>
              </a:prstGeom>
              <a:blipFill>
                <a:blip r:embed="rId15"/>
                <a:stretch>
                  <a:fillRect l="-787" t="-22222" r="-2362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we gotten anywhere?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3484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without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Initially assume a p(</a:t>
            </a:r>
            <a:r>
              <a:rPr lang="en-US" dirty="0" err="1"/>
              <a:t>f|e</a:t>
            </a:r>
            <a:r>
              <a:rPr lang="en-US" dirty="0"/>
              <a:t>) are equally probable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how probable the alignments 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Recalculate p(</a:t>
            </a:r>
            <a:r>
              <a:rPr lang="en-US" dirty="0" err="1"/>
              <a:t>f|e</a:t>
            </a:r>
            <a:r>
              <a:rPr lang="en-US" dirty="0"/>
              <a:t>) using counts from </a:t>
            </a:r>
            <a:r>
              <a:rPr lang="en-US" b="1" dirty="0">
                <a:solidFill>
                  <a:srgbClr val="FF6600"/>
                </a:solidFill>
              </a:rPr>
              <a:t>all</a:t>
            </a:r>
            <a:r>
              <a:rPr lang="en-US" dirty="0"/>
              <a:t> alignments, </a:t>
            </a:r>
            <a:r>
              <a:rPr lang="en-US" b="1" dirty="0">
                <a:solidFill>
                  <a:srgbClr val="FF6600"/>
                </a:solidFill>
              </a:rPr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334227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algorithm 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i="1" dirty="0"/>
              <a:t>something from nothing</a:t>
            </a:r>
            <a:r>
              <a:rPr lang="en-US" sz="3100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General approach for calculating “</a:t>
            </a:r>
            <a:r>
              <a:rPr lang="en-US" dirty="0">
                <a:solidFill>
                  <a:srgbClr val="FF6600"/>
                </a:solidFill>
              </a:rPr>
              <a:t>hidden variables</a:t>
            </a:r>
            <a:r>
              <a:rPr lang="en-US" dirty="0"/>
              <a:t>”, i.e. variables without explicit labels in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Repeat:</a:t>
            </a:r>
          </a:p>
          <a:p>
            <a:pPr marL="400050" lvl="1" indent="0">
              <a:buNone/>
            </a:pPr>
            <a:r>
              <a:rPr lang="en-US" dirty="0"/>
              <a:t>E-step: Calculate the expected probabilities of the hidden variables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M-step: Update the model based on the expected counts/probabilities</a:t>
            </a:r>
          </a:p>
        </p:txBody>
      </p:sp>
    </p:spTree>
    <p:extLst>
      <p:ext uri="{BB962C8B-B14F-4D97-AF65-F5344CB8AC3E}">
        <p14:creationId xmlns:p14="http://schemas.microsoft.com/office/powerpoint/2010/main" val="266513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E-step</a:t>
            </a:r>
          </a:p>
          <a:p>
            <a:pPr lvl="1"/>
            <a:r>
              <a:rPr lang="en-US" dirty="0"/>
              <a:t>Enumerate all possible alignments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6600"/>
                </a:solidFill>
              </a:rPr>
              <a:t>how probable the alignments </a:t>
            </a:r>
            <a:r>
              <a:rPr lang="en-US" dirty="0"/>
              <a:t>are under the current model (i.e. p(</a:t>
            </a:r>
            <a:r>
              <a:rPr lang="en-US" dirty="0" err="1"/>
              <a:t>f|e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M-step</a:t>
            </a:r>
          </a:p>
          <a:p>
            <a:pPr lvl="1"/>
            <a:r>
              <a:rPr lang="en-US" dirty="0"/>
              <a:t>Recalculate </a:t>
            </a:r>
            <a:r>
              <a:rPr lang="en-US" dirty="0">
                <a:solidFill>
                  <a:srgbClr val="FF6600"/>
                </a:solidFill>
              </a:rPr>
              <a:t>p(</a:t>
            </a:r>
            <a:r>
              <a:rPr lang="en-US" dirty="0" err="1">
                <a:solidFill>
                  <a:srgbClr val="FF6600"/>
                </a:solidFill>
              </a:rPr>
              <a:t>f|e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using counts from </a:t>
            </a:r>
            <a:r>
              <a:rPr lang="en-US" b="1" dirty="0"/>
              <a:t>all</a:t>
            </a:r>
            <a:r>
              <a:rPr lang="en-US" dirty="0"/>
              <a:t> alignments, </a:t>
            </a:r>
            <a:r>
              <a:rPr lang="en-US" b="1" dirty="0"/>
              <a:t>weighted</a:t>
            </a:r>
            <a:r>
              <a:rPr lang="en-US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14182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6444"/>
              </p:ext>
            </p:extLst>
          </p:nvPr>
        </p:nvGraphicFramePr>
        <p:xfrm>
          <a:off x="732690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1413"/>
              </p:ext>
            </p:extLst>
          </p:nvPr>
        </p:nvGraphicFramePr>
        <p:xfrm>
          <a:off x="3503246" y="4099125"/>
          <a:ext cx="22860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4154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39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are the different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that make up my model?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564" y="5867400"/>
            <a:ext cx="670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Technically, all combinations of foreign and English words</a:t>
            </a:r>
          </a:p>
        </p:txBody>
      </p:sp>
    </p:spTree>
    <p:extLst>
      <p:ext uri="{BB962C8B-B14F-4D97-AF65-F5344CB8AC3E}">
        <p14:creationId xmlns:p14="http://schemas.microsoft.com/office/powerpoint/2010/main" val="221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2133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831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8225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6296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9757" y="5791200"/>
            <a:ext cx="500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Start with all 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 equally probable</a:t>
            </a:r>
          </a:p>
        </p:txBody>
      </p:sp>
    </p:spTree>
    <p:extLst>
      <p:ext uri="{BB962C8B-B14F-4D97-AF65-F5344CB8AC3E}">
        <p14:creationId xmlns:p14="http://schemas.microsoft.com/office/powerpoint/2010/main" val="160100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60888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1581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542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76256"/>
              </p:ext>
            </p:extLst>
          </p:nvPr>
        </p:nvGraphicFramePr>
        <p:xfrm>
          <a:off x="2592343" y="5929923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343" y="5929923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1. calculate:</a:t>
            </a:r>
          </a:p>
        </p:txBody>
      </p:sp>
    </p:spTree>
    <p:extLst>
      <p:ext uri="{BB962C8B-B14F-4D97-AF65-F5344CB8AC3E}">
        <p14:creationId xmlns:p14="http://schemas.microsoft.com/office/powerpoint/2010/main" val="36650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62" grpId="0"/>
      <p:bldP spid="63" grpId="0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8BC557-2F96-E744-8150-5847D40ED0BE}"/>
              </a:ext>
            </a:extLst>
          </p:cNvPr>
          <p:cNvSpPr txBox="1"/>
          <p:nvPr/>
        </p:nvSpPr>
        <p:spPr>
          <a:xfrm>
            <a:off x="1830866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741BA8-7002-BF43-86CB-E7B4A35814F3}"/>
              </a:ext>
            </a:extLst>
          </p:cNvPr>
          <p:cNvSpPr txBox="1"/>
          <p:nvPr/>
        </p:nvSpPr>
        <p:spPr>
          <a:xfrm>
            <a:off x="6097105" y="34262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4/9</a:t>
            </a:r>
          </a:p>
        </p:txBody>
      </p:sp>
    </p:spTree>
    <p:extLst>
      <p:ext uri="{BB962C8B-B14F-4D97-AF65-F5344CB8AC3E}">
        <p14:creationId xmlns:p14="http://schemas.microsoft.com/office/powerpoint/2010/main" val="28651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" y="5562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E-step: What are the probabilities of the alignments?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7A98-8AF0-3940-AB29-5955FBE10C9A}"/>
              </a:ext>
            </a:extLst>
          </p:cNvPr>
          <p:cNvSpPr txBox="1"/>
          <p:nvPr/>
        </p:nvSpPr>
        <p:spPr>
          <a:xfrm>
            <a:off x="1038772" y="615309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2. normalize: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/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FBAE7C-5BDC-CC43-AF5B-FA60F96B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8" y="6024265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2807" r="-160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86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010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910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878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5257799"/>
            <a:ext cx="8662593" cy="990601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415211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6796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01118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526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1/4+1/4 = 1/2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3962401"/>
            <a:ext cx="8662593" cy="1295399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6800" y="3352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12591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86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52863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1295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84C54D-792C-FA4D-91C0-EC55CD277130}"/>
              </a:ext>
            </a:extLst>
          </p:cNvPr>
          <p:cNvSpPr txBox="1"/>
          <p:nvPr/>
        </p:nvSpPr>
        <p:spPr>
          <a:xfrm>
            <a:off x="362874" y="5323582"/>
            <a:ext cx="2753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E49106-0683-9649-ADB4-C71BBBFBDD32}"/>
              </a:ext>
            </a:extLst>
          </p:cNvPr>
          <p:cNvSpPr txBox="1"/>
          <p:nvPr/>
        </p:nvSpPr>
        <p:spPr>
          <a:xfrm>
            <a:off x="3527644" y="5323582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1/4+1/4+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1/4+1/4 = 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7DA7C8-3924-F343-8113-74548C847550}"/>
              </a:ext>
            </a:extLst>
          </p:cNvPr>
          <p:cNvSpPr txBox="1"/>
          <p:nvPr/>
        </p:nvSpPr>
        <p:spPr>
          <a:xfrm>
            <a:off x="6308627" y="5290592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1/4+1/4 = 1/2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1/4+1/4 = 1/2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5F317E-A160-BD40-BFE0-82D2587AAE1D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220054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3962400"/>
            <a:ext cx="8662593" cy="1371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6829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7720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1734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6491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102626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altLang="ja-JP" sz="3600" dirty="0">
                <a:ea typeface="ＭＳ Ｐゴシック" pitchFamily="-111" charset="-128"/>
                <a:cs typeface="ＭＳ Ｐゴシック" pitchFamily="-111" charset="-128"/>
              </a:rPr>
              <a:t>Word models: IBM Model 1</a:t>
            </a:r>
            <a:endParaRPr lang="en-US" altLang="ja-JP" sz="20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295400" y="16002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2028825" y="2224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H="1">
            <a:off x="1676399" y="1995488"/>
            <a:ext cx="1238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8" name="Line 6"/>
          <p:cNvSpPr>
            <a:spLocks noChangeShapeType="1"/>
          </p:cNvSpPr>
          <p:nvPr/>
        </p:nvSpPr>
        <p:spPr bwMode="auto">
          <a:xfrm flipH="1">
            <a:off x="2257425" y="19954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>
            <a:off x="2285999" y="1995488"/>
            <a:ext cx="809625" cy="519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2819400" y="1995488"/>
            <a:ext cx="809624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>
            <a:off x="3429000" y="1995488"/>
            <a:ext cx="20002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3629025" y="1995488"/>
            <a:ext cx="5619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4191000" y="1981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4772025" y="1995488"/>
            <a:ext cx="18573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5534025" y="1995488"/>
            <a:ext cx="257175" cy="5953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1143000" y="2590800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219200" y="2514600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672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Each foreign word is aligned </a:t>
            </a:r>
            <a:r>
              <a:rPr lang="en-US" sz="2000"/>
              <a:t>to exactly one English word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This is the </a:t>
            </a:r>
            <a:r>
              <a:rPr lang="en-US" sz="2000" b="1" dirty="0"/>
              <a:t>ONLY </a:t>
            </a:r>
            <a:r>
              <a:rPr lang="en-US" sz="2000" dirty="0"/>
              <a:t>thing we model!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NULL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62000" y="1905000"/>
            <a:ext cx="4191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2057400"/>
            <a:ext cx="182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p(</a:t>
            </a:r>
            <a:r>
              <a:rPr lang="en-US" dirty="0" err="1"/>
              <a:t>verde</a:t>
            </a:r>
            <a:r>
              <a:rPr lang="en-US" dirty="0"/>
              <a:t> | green)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20382"/>
              </p:ext>
            </p:extLst>
          </p:nvPr>
        </p:nvGraphicFramePr>
        <p:xfrm>
          <a:off x="1447800" y="5334000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25" name="Equation" r:id="rId4" imgW="2781300" imgH="457200" progId="Equation.3">
                  <p:embed/>
                </p:oleObj>
              </mc:Choice>
              <mc:Fallback>
                <p:oleObj name="Equation" r:id="rId4" imgW="278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5334000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88812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libri"/>
              </a:rPr>
              <a:t>1/6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941" y="304801"/>
            <a:ext cx="8662593" cy="30480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D13A4-550F-784F-9B0E-CC09D8B5B0B4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8D39-AB7D-0846-9F1C-18D6E6CC32A4}"/>
              </a:ext>
            </a:extLst>
          </p:cNvPr>
          <p:cNvSpPr txBox="1"/>
          <p:nvPr/>
        </p:nvSpPr>
        <p:spPr>
          <a:xfrm>
            <a:off x="1863854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4DF8F-087B-A742-ABCC-EF67EAE9F6B4}"/>
              </a:ext>
            </a:extLst>
          </p:cNvPr>
          <p:cNvSpPr txBox="1"/>
          <p:nvPr/>
        </p:nvSpPr>
        <p:spPr>
          <a:xfrm>
            <a:off x="6247486" y="34532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sum =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/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A02C0C-9C5C-E148-9EBA-24F5F5A2E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26" y="5500936"/>
                <a:ext cx="3158557" cy="700705"/>
              </a:xfrm>
              <a:prstGeom prst="rect">
                <a:avLst/>
              </a:prstGeom>
              <a:blipFill>
                <a:blip r:embed="rId2"/>
                <a:stretch>
                  <a:fillRect l="-400" t="-23214" r="-1600" b="-10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5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36579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7349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7856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169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171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8662593" cy="990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33444" y="6324600"/>
            <a:ext cx="386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First, calculate the partial counts</a:t>
            </a:r>
          </a:p>
        </p:txBody>
      </p:sp>
    </p:spTree>
    <p:extLst>
      <p:ext uri="{BB962C8B-B14F-4D97-AF65-F5344CB8AC3E}">
        <p14:creationId xmlns:p14="http://schemas.microsoft.com/office/powerpoint/2010/main" val="871699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01262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63236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06767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2874" y="5181595"/>
            <a:ext cx="8662593" cy="121920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8FC-5225-A54C-90DE-06AE2948A2EC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3975802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43583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4901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95114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63854" y="7093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522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7858" y="25580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364" y="7251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31908" y="7119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5249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5606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09418" y="7278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1/6+1/6 = 2/6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Calibri"/>
              </a:rPr>
              <a:t>1/3+1/3 = 4/6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0A8C64-0FBC-7C4A-AE5F-759C5513C75B}"/>
              </a:ext>
            </a:extLst>
          </p:cNvPr>
          <p:cNvSpPr txBox="1"/>
          <p:nvPr/>
        </p:nvSpPr>
        <p:spPr>
          <a:xfrm>
            <a:off x="1066800" y="3424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M-step: What are the p(</a:t>
            </a:r>
            <a:r>
              <a:rPr lang="en-US" sz="2400" dirty="0" err="1">
                <a:solidFill>
                  <a:srgbClr val="FF0000"/>
                </a:solidFill>
              </a:rPr>
              <a:t>f|e</a:t>
            </a:r>
            <a:r>
              <a:rPr lang="en-US" sz="2400" dirty="0">
                <a:solidFill>
                  <a:srgbClr val="FF0000"/>
                </a:solidFill>
              </a:rPr>
              <a:t>) given the alignments?</a:t>
            </a:r>
          </a:p>
        </p:txBody>
      </p:sp>
    </p:spTree>
    <p:extLst>
      <p:ext uri="{BB962C8B-B14F-4D97-AF65-F5344CB8AC3E}">
        <p14:creationId xmlns:p14="http://schemas.microsoft.com/office/powerpoint/2010/main" val="4049696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94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0867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8834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2874" y="3886200"/>
            <a:ext cx="8662593" cy="1408856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17981A-4F2C-A043-BD73-B49AC8470106}"/>
              </a:ext>
            </a:extLst>
          </p:cNvPr>
          <p:cNvSpPr txBox="1"/>
          <p:nvPr/>
        </p:nvSpPr>
        <p:spPr>
          <a:xfrm>
            <a:off x="362874" y="5328046"/>
            <a:ext cx="28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casa,green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verde,green</a:t>
            </a:r>
            <a:r>
              <a:rPr lang="en-US" sz="1600" dirty="0">
                <a:latin typeface="Calibri"/>
              </a:rPr>
              <a:t>) = 1/3+1/3 = 4/6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8DF288-D3DD-FD4C-8D3E-B5B60F1748C4}"/>
              </a:ext>
            </a:extLst>
          </p:cNvPr>
          <p:cNvSpPr txBox="1"/>
          <p:nvPr/>
        </p:nvSpPr>
        <p:spPr>
          <a:xfrm>
            <a:off x="3527644" y="5328046"/>
            <a:ext cx="2783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casa,house</a:t>
            </a:r>
            <a:r>
              <a:rPr lang="en-US" sz="1600" dirty="0">
                <a:latin typeface="Calibri"/>
              </a:rPr>
              <a:t>) = 1/3+1/6+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 		         1/3+1/6 = 6/6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verde,house</a:t>
            </a:r>
            <a:r>
              <a:rPr lang="en-US" sz="1600" dirty="0">
                <a:latin typeface="Calibri"/>
              </a:rPr>
              <a:t>) = 1/6+1/6 = 2/6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la,house</a:t>
            </a:r>
            <a:r>
              <a:rPr lang="en-US" sz="1600" dirty="0">
                <a:latin typeface="Calibri"/>
              </a:rPr>
              <a:t>) = 1/6+1/6 = 2/6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AA6F9E-509E-4D4D-B760-111F4EA5140F}"/>
              </a:ext>
            </a:extLst>
          </p:cNvPr>
          <p:cNvSpPr txBox="1"/>
          <p:nvPr/>
        </p:nvSpPr>
        <p:spPr>
          <a:xfrm>
            <a:off x="6308627" y="5295056"/>
            <a:ext cx="243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casa,the</a:t>
            </a:r>
            <a:r>
              <a:rPr lang="en-US" sz="1600" dirty="0">
                <a:latin typeface="Calibri"/>
              </a:rPr>
              <a:t>) = 1/6+1/3 = 3/6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verde,the</a:t>
            </a:r>
            <a:r>
              <a:rPr lang="en-US" sz="1600" dirty="0"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c(</a:t>
            </a:r>
            <a:r>
              <a:rPr lang="en-US" sz="1600" dirty="0" err="1">
                <a:latin typeface="Calibri"/>
              </a:rPr>
              <a:t>la,the</a:t>
            </a:r>
            <a:r>
              <a:rPr lang="en-US" sz="1600" dirty="0">
                <a:latin typeface="Calibri"/>
              </a:rPr>
              <a:t>) = 1/3+1/3 = 4/6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BDE0CA-D05B-8E43-A150-2EDC1DA87695}"/>
              </a:ext>
            </a:extLst>
          </p:cNvPr>
          <p:cNvSpPr txBox="1"/>
          <p:nvPr/>
        </p:nvSpPr>
        <p:spPr>
          <a:xfrm>
            <a:off x="1305820" y="6381690"/>
            <a:ext cx="677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Then, calculate the probabilities by normalizing the counts</a:t>
            </a:r>
          </a:p>
        </p:txBody>
      </p:sp>
    </p:spTree>
    <p:extLst>
      <p:ext uri="{BB962C8B-B14F-4D97-AF65-F5344CB8AC3E}">
        <p14:creationId xmlns:p14="http://schemas.microsoft.com/office/powerpoint/2010/main" val="3525886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5997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63940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85490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14653" y="365336"/>
            <a:ext cx="67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866" y="226459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5230" y="366740"/>
            <a:ext cx="67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14975" y="322519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(.34)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98920" y="2221045"/>
            <a:ext cx="679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4/7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12/49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(.24)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25912" y="2241872"/>
            <a:ext cx="620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 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2485" y="331470"/>
            <a:ext cx="83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3/7 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 =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3/35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(.086)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75229" y="2213800"/>
            <a:ext cx="575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3/5*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1/5=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3/25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(.12)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F7B9CE-9FA1-E14A-97F3-0DC035BD12C0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1. what are the p(A,F|E)?</a:t>
            </a:r>
          </a:p>
        </p:txBody>
      </p:sp>
    </p:spTree>
    <p:extLst>
      <p:ext uri="{BB962C8B-B14F-4D97-AF65-F5344CB8AC3E}">
        <p14:creationId xmlns:p14="http://schemas.microsoft.com/office/powerpoint/2010/main" val="4161283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BB2534-9B61-E641-8A04-C0DDF2BD549E}"/>
              </a:ext>
            </a:extLst>
          </p:cNvPr>
          <p:cNvSpPr txBox="1"/>
          <p:nvPr/>
        </p:nvSpPr>
        <p:spPr>
          <a:xfrm>
            <a:off x="609600" y="6381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E-step: 2. what are the alignments, i.e. normalize?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latin typeface="Calibri"/>
              </a:rPr>
              <a:t>0.151</a:t>
            </a:r>
          </a:p>
        </p:txBody>
      </p:sp>
    </p:spTree>
    <p:extLst>
      <p:ext uri="{BB962C8B-B14F-4D97-AF65-F5344CB8AC3E}">
        <p14:creationId xmlns:p14="http://schemas.microsoft.com/office/powerpoint/2010/main" val="2679150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4757" y="73143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0732" y="24969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511" y="7026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1407" y="228600"/>
            <a:ext cx="8433993" cy="32766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562" y="24701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CFA9C9-2D1A-5743-A36F-EF7351E925DA}"/>
              </a:ext>
            </a:extLst>
          </p:cNvPr>
          <p:cNvSpPr txBox="1"/>
          <p:nvPr/>
        </p:nvSpPr>
        <p:spPr>
          <a:xfrm>
            <a:off x="6211565" y="68139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0.432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40B81B-41B9-F441-A3E4-35096FE60A84}"/>
              </a:ext>
            </a:extLst>
          </p:cNvPr>
          <p:cNvSpPr txBox="1"/>
          <p:nvPr/>
        </p:nvSpPr>
        <p:spPr>
          <a:xfrm>
            <a:off x="8170523" y="69941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0.108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578369-4E87-5241-BD26-766EFAA4F8BD}"/>
              </a:ext>
            </a:extLst>
          </p:cNvPr>
          <p:cNvSpPr txBox="1"/>
          <p:nvPr/>
        </p:nvSpPr>
        <p:spPr>
          <a:xfrm>
            <a:off x="6288074" y="244192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0.309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C0C5A-7853-E04D-BBC4-B743BD92CF73}"/>
              </a:ext>
            </a:extLst>
          </p:cNvPr>
          <p:cNvSpPr txBox="1"/>
          <p:nvPr/>
        </p:nvSpPr>
        <p:spPr>
          <a:xfrm>
            <a:off x="8229600" y="250067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</a:rPr>
              <a:t>0.151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DA3BD7-79FF-2740-88B8-F48B5026D265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0A7BF6-4225-C94F-B014-A2A2FC6BF0E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E25F24-0C54-1247-9742-5768D6434AA6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CB3E07-A49D-364A-960E-09AE15811522}"/>
              </a:ext>
            </a:extLst>
          </p:cNvPr>
          <p:cNvSpPr/>
          <p:nvPr/>
        </p:nvSpPr>
        <p:spPr>
          <a:xfrm>
            <a:off x="362874" y="5181594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947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75945"/>
              </p:ext>
            </p:extLst>
          </p:nvPr>
        </p:nvGraphicFramePr>
        <p:xfrm>
          <a:off x="73269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2761"/>
              </p:ext>
            </p:extLst>
          </p:nvPr>
        </p:nvGraphicFramePr>
        <p:xfrm>
          <a:off x="3503246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0802"/>
              </p:ext>
            </p:extLst>
          </p:nvPr>
        </p:nvGraphicFramePr>
        <p:xfrm>
          <a:off x="6527800" y="4099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310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310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310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310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7583" y="333282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7583" y="1017086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7583" y="2151726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7583" y="2835530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23678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7400" y="702614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02988" y="703803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18690" y="720299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7626" y="2521058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412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7644" y="2521058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902988" y="2522247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98215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8215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98215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8215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8488" y="324099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488" y="1007903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48488" y="2142543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8488" y="2826347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64583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305" y="693431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43893" y="694620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59595" y="711116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28531" y="2511875"/>
            <a:ext cx="484556" cy="2967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502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68549" y="2511875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343893" y="2513064"/>
            <a:ext cx="600258" cy="3132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2874" y="3799582"/>
            <a:ext cx="8662593" cy="15453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13023C-006D-BE46-A948-3051548B2028}"/>
              </a:ext>
            </a:extLst>
          </p:cNvPr>
          <p:cNvSpPr txBox="1"/>
          <p:nvPr/>
        </p:nvSpPr>
        <p:spPr>
          <a:xfrm>
            <a:off x="362874" y="5328046"/>
            <a:ext cx="30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verde,green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 = 0.741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c(la, green) =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512C7C-B736-AF40-AFD2-B59C3F01F3DF}"/>
              </a:ext>
            </a:extLst>
          </p:cNvPr>
          <p:cNvSpPr txBox="1"/>
          <p:nvPr/>
        </p:nvSpPr>
        <p:spPr>
          <a:xfrm>
            <a:off x="3527644" y="5328046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.432+.151+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		         .432+.151=1.166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.108+.151=.259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la,house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.108+.151=0.259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33B924-48F8-124F-8D24-150F6CB5C635}"/>
              </a:ext>
            </a:extLst>
          </p:cNvPr>
          <p:cNvSpPr txBox="1"/>
          <p:nvPr/>
        </p:nvSpPr>
        <p:spPr>
          <a:xfrm>
            <a:off x="6308627" y="5295056"/>
            <a:ext cx="267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casa,the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.108+.309=0.417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verde,the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0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c(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la,the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 = .432+.309=0.741</a:t>
            </a:r>
          </a:p>
        </p:txBody>
      </p:sp>
    </p:spTree>
    <p:extLst>
      <p:ext uri="{BB962C8B-B14F-4D97-AF65-F5344CB8AC3E}">
        <p14:creationId xmlns:p14="http://schemas.microsoft.com/office/powerpoint/2010/main" val="356103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52424"/>
              </p:ext>
            </p:extLst>
          </p:nvPr>
        </p:nvGraphicFramePr>
        <p:xfrm>
          <a:off x="457200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243"/>
              </p:ext>
            </p:extLst>
          </p:nvPr>
        </p:nvGraphicFramePr>
        <p:xfrm>
          <a:off x="457200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12102"/>
              </p:ext>
            </p:extLst>
          </p:nvPr>
        </p:nvGraphicFramePr>
        <p:xfrm>
          <a:off x="457200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133" y="1693333"/>
            <a:ext cx="125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5 iterations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21162"/>
              </p:ext>
            </p:extLst>
          </p:nvPr>
        </p:nvGraphicFramePr>
        <p:xfrm>
          <a:off x="3674525" y="2321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14350"/>
              </p:ext>
            </p:extLst>
          </p:nvPr>
        </p:nvGraphicFramePr>
        <p:xfrm>
          <a:off x="3674525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0838"/>
              </p:ext>
            </p:extLst>
          </p:nvPr>
        </p:nvGraphicFramePr>
        <p:xfrm>
          <a:off x="3674525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9458" y="1693333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 iterations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2958"/>
              </p:ext>
            </p:extLst>
          </p:nvPr>
        </p:nvGraphicFramePr>
        <p:xfrm>
          <a:off x="6451600" y="2321125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26486"/>
              </p:ext>
            </p:extLst>
          </p:nvPr>
        </p:nvGraphicFramePr>
        <p:xfrm>
          <a:off x="6637859" y="3845125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4099"/>
              </p:ext>
            </p:extLst>
          </p:nvPr>
        </p:nvGraphicFramePr>
        <p:xfrm>
          <a:off x="6637859" y="5352192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62792" y="1693333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</p:spTree>
    <p:extLst>
      <p:ext uri="{BB962C8B-B14F-4D97-AF65-F5344CB8AC3E}">
        <p14:creationId xmlns:p14="http://schemas.microsoft.com/office/powerpoint/2010/main" val="5977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word-level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47800" y="3367087"/>
          <a:ext cx="5476876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13" name="Equation" r:id="rId3" imgW="2781300" imgH="457200" progId="Equation.3">
                  <p:embed/>
                </p:oleObj>
              </mc:Choice>
              <mc:Fallback>
                <p:oleObj name="Equation" r:id="rId3" imgW="27813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367087"/>
                        <a:ext cx="5476876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638800" y="3519487"/>
            <a:ext cx="1524000" cy="609600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371600"/>
            <a:ext cx="8077200" cy="1981200"/>
            <a:chOff x="457200" y="4648200"/>
            <a:chExt cx="8077200" cy="1981200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3200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old man is happy. He has fished many times.  </a:t>
              </a:r>
            </a:p>
            <a:p>
              <a:pPr marL="0" indent="0">
                <a:buNone/>
              </a:pPr>
              <a:r>
                <a:rPr lang="en-US" sz="2000" dirty="0"/>
                <a:t>His wife talks to him.  </a:t>
              </a:r>
            </a:p>
            <a:p>
              <a:pPr marL="0" indent="0">
                <a:buNone/>
              </a:pPr>
              <a:r>
                <a:rPr lang="en-US" sz="2000" dirty="0"/>
                <a:t>The sharks await.</a:t>
              </a:r>
            </a:p>
            <a:p>
              <a:pPr marL="0" indent="0">
                <a:buNone/>
              </a:pPr>
              <a:r>
                <a:rPr lang="en-US" sz="2000" dirty="0"/>
                <a:t>…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876800" y="4648200"/>
              <a:ext cx="3657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000" dirty="0"/>
                <a:t>El </a:t>
              </a:r>
              <a:r>
                <a:rPr lang="en-US" sz="2000" dirty="0" err="1"/>
                <a:t>viejo</a:t>
              </a:r>
              <a:r>
                <a:rPr lang="en-US" sz="2000" dirty="0"/>
                <a:t> </a:t>
              </a:r>
              <a:r>
                <a:rPr lang="en-US" sz="2000" dirty="0" err="1"/>
                <a:t>est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á</a:t>
              </a:r>
              <a:r>
                <a:rPr lang="en-US" sz="2000" dirty="0"/>
                <a:t> </a:t>
              </a:r>
              <a:r>
                <a:rPr lang="en-US" sz="2000" dirty="0" err="1"/>
                <a:t>feliz</a:t>
              </a:r>
              <a:r>
                <a:rPr lang="en-US" sz="2000" dirty="0"/>
                <a:t> </a:t>
              </a:r>
              <a:r>
                <a:rPr lang="en-US" sz="2000" dirty="0" err="1"/>
                <a:t>porque</a:t>
              </a:r>
              <a:r>
                <a:rPr lang="en-US" sz="2000" dirty="0"/>
                <a:t> ha </a:t>
              </a:r>
              <a:r>
                <a:rPr lang="en-US" sz="2000" dirty="0" err="1"/>
                <a:t>pescado</a:t>
              </a:r>
              <a:r>
                <a:rPr lang="en-US" sz="2000" dirty="0"/>
                <a:t> </a:t>
              </a:r>
              <a:r>
                <a:rPr lang="en-US" sz="2000" dirty="0" err="1"/>
                <a:t>muchos</a:t>
              </a:r>
              <a:r>
                <a:rPr lang="en-US" sz="2000" dirty="0"/>
                <a:t> </a:t>
              </a:r>
              <a:r>
                <a:rPr lang="en-US" sz="2000" dirty="0" err="1"/>
                <a:t>veces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Su </a:t>
              </a:r>
              <a:r>
                <a:rPr lang="en-US" sz="2000" dirty="0" err="1"/>
                <a:t>mujer</a:t>
              </a:r>
              <a:r>
                <a:rPr lang="en-US" sz="2000" dirty="0"/>
                <a:t> </a:t>
              </a:r>
              <a:r>
                <a:rPr lang="en-US" sz="2000" dirty="0" err="1"/>
                <a:t>habla</a:t>
              </a:r>
              <a:r>
                <a:rPr lang="en-US" sz="2000" dirty="0"/>
                <a:t> con </a:t>
              </a:r>
              <a:r>
                <a:rPr lang="en-US" sz="2000" dirty="0" err="1">
                  <a:ea typeface="Arial" pitchFamily="-111" charset="0"/>
                  <a:cs typeface="Arial" pitchFamily="-111" charset="0"/>
                </a:rPr>
                <a:t>é</a:t>
              </a:r>
              <a:r>
                <a:rPr lang="en-US" sz="2000" dirty="0" err="1"/>
                <a:t>l</a:t>
              </a:r>
              <a:r>
                <a:rPr lang="en-US" sz="2000" dirty="0"/>
                <a:t>.  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Los </a:t>
              </a:r>
              <a:r>
                <a:rPr lang="en-US" sz="2000" dirty="0" err="1"/>
                <a:t>tiburones</a:t>
              </a:r>
              <a:r>
                <a:rPr lang="en-US" sz="2000" dirty="0"/>
                <a:t> </a:t>
              </a:r>
              <a:r>
                <a:rPr lang="en-US" sz="2000" dirty="0" err="1"/>
                <a:t>esperan</a:t>
              </a:r>
              <a:r>
                <a:rPr lang="en-US" sz="2000" dirty="0"/>
                <a:t>.</a:t>
              </a:r>
            </a:p>
            <a:p>
              <a:pPr algn="l">
                <a:spcBef>
                  <a:spcPct val="20000"/>
                </a:spcBef>
              </a:pPr>
              <a:r>
                <a:rPr lang="en-US" sz="2000" dirty="0"/>
                <a:t>…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657600" y="49529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657600" y="5562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657600" y="5943599"/>
              <a:ext cx="1143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126455" y="4724400"/>
          <a:ext cx="1125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14" name="Equation" r:id="rId5" imgW="571500" imgH="228600" progId="Equation.3">
                  <p:embed/>
                </p:oleObj>
              </mc:Choice>
              <mc:Fallback>
                <p:oleObj name="Equation" r:id="rId5" imgW="571500" imgH="2286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6455" y="4724400"/>
                        <a:ext cx="1125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4487" y="472440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: probability that </a:t>
            </a:r>
            <a:r>
              <a:rPr lang="en-US" sz="2000" i="1" dirty="0"/>
              <a:t>e</a:t>
            </a:r>
            <a:r>
              <a:rPr lang="en-US" sz="2000" dirty="0"/>
              <a:t> is translated as </a:t>
            </a:r>
            <a:r>
              <a:rPr lang="en-US" sz="2000" i="1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410200"/>
            <a:ext cx="39830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do we learn these?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What data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3485180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847921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E-step</a:t>
            </a:r>
          </a:p>
          <a:p>
            <a:pPr lvl="1"/>
            <a:r>
              <a:rPr lang="en-US" sz="2400" dirty="0"/>
              <a:t>Enumerate all possible alignments</a:t>
            </a:r>
          </a:p>
          <a:p>
            <a:pPr lvl="1"/>
            <a:r>
              <a:rPr lang="en-US" sz="2400" dirty="0"/>
              <a:t>Calculate </a:t>
            </a:r>
            <a:r>
              <a:rPr lang="en-US" sz="2400" dirty="0">
                <a:solidFill>
                  <a:srgbClr val="FF6600"/>
                </a:solidFill>
              </a:rPr>
              <a:t>how probable the alignments </a:t>
            </a:r>
            <a:r>
              <a:rPr lang="en-US" sz="2400" dirty="0"/>
              <a:t>are under the current model (i.e. p(</a:t>
            </a:r>
            <a:r>
              <a:rPr lang="en-US" sz="2400" dirty="0" err="1"/>
              <a:t>f|e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800" dirty="0"/>
              <a:t>M-step</a:t>
            </a:r>
          </a:p>
          <a:p>
            <a:pPr lvl="1"/>
            <a:r>
              <a:rPr lang="en-US" sz="2400" dirty="0"/>
              <a:t>Recalculate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dirty="0" err="1">
                <a:solidFill>
                  <a:srgbClr val="FF6600"/>
                </a:solidFill>
              </a:rPr>
              <a:t>f|e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using counts from </a:t>
            </a:r>
            <a:r>
              <a:rPr lang="en-US" sz="2400" b="1" dirty="0"/>
              <a:t>all</a:t>
            </a:r>
            <a:r>
              <a:rPr lang="en-US" sz="2400" dirty="0"/>
              <a:t> alignments, </a:t>
            </a:r>
            <a:r>
              <a:rPr lang="en-US" sz="2400" b="1" dirty="0"/>
              <a:t>weighted</a:t>
            </a:r>
            <a:r>
              <a:rPr lang="en-US" sz="24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9375" y="5715000"/>
            <a:ext cx="31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does it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57492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5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M-step</a:t>
            </a:r>
          </a:p>
          <a:p>
            <a:pPr lvl="1"/>
            <a:r>
              <a:rPr lang="en-US" sz="1800" dirty="0"/>
              <a:t>Recalculate </a:t>
            </a:r>
            <a:r>
              <a:rPr lang="en-US" sz="1800" dirty="0">
                <a:solidFill>
                  <a:srgbClr val="FF6600"/>
                </a:solidFill>
              </a:rPr>
              <a:t>p(</a:t>
            </a:r>
            <a:r>
              <a:rPr lang="en-US" sz="1800" dirty="0" err="1">
                <a:solidFill>
                  <a:srgbClr val="FF6600"/>
                </a:solidFill>
              </a:rPr>
              <a:t>f|e</a:t>
            </a:r>
            <a:r>
              <a:rPr lang="en-US" sz="1800" dirty="0">
                <a:solidFill>
                  <a:srgbClr val="FF6600"/>
                </a:solidFill>
              </a:rPr>
              <a:t>)</a:t>
            </a:r>
            <a:r>
              <a:rPr lang="en-US" sz="1800" dirty="0"/>
              <a:t> using counts from </a:t>
            </a:r>
            <a:r>
              <a:rPr lang="en-US" sz="1800" b="1" dirty="0"/>
              <a:t>all</a:t>
            </a:r>
            <a:r>
              <a:rPr lang="en-US" sz="1800" dirty="0"/>
              <a:t> alignments, </a:t>
            </a:r>
            <a:r>
              <a:rPr lang="en-US" sz="1800" b="1" dirty="0"/>
              <a:t>weighted</a:t>
            </a:r>
            <a:r>
              <a:rPr lang="en-US" sz="1800" dirty="0"/>
              <a:t> by how probable they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71" y="1524000"/>
            <a:ext cx="155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Intuitively: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E-step</a:t>
            </a:r>
          </a:p>
          <a:p>
            <a:pPr lvl="1"/>
            <a:r>
              <a:rPr lang="en-US" sz="1800" dirty="0"/>
              <a:t>Calculate </a:t>
            </a:r>
            <a:r>
              <a:rPr lang="en-US" sz="1800" dirty="0">
                <a:solidFill>
                  <a:srgbClr val="FF6600"/>
                </a:solidFill>
              </a:rPr>
              <a:t>how probable the alignments </a:t>
            </a:r>
            <a:r>
              <a:rPr lang="en-US" sz="1800" dirty="0"/>
              <a:t>are under the current model (i.e. p(</a:t>
            </a:r>
            <a:r>
              <a:rPr lang="en-US" sz="1800" dirty="0" err="1"/>
              <a:t>f|e</a:t>
            </a:r>
            <a:r>
              <a:rPr lang="en-US" sz="1800" dirty="0"/>
              <a:t>))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267200" y="-6096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1714" y="3276600"/>
            <a:ext cx="578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Things that co-occur will have higher probabilities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4267200" y="1524000"/>
            <a:ext cx="304800" cy="7315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307" y="5410200"/>
            <a:ext cx="720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Alignments that contain things with higher p(</a:t>
            </a:r>
            <a:r>
              <a:rPr lang="en-US" sz="2000" dirty="0" err="1">
                <a:solidFill>
                  <a:srgbClr val="0000FF"/>
                </a:solidFill>
              </a:rPr>
              <a:t>f|e</a:t>
            </a:r>
            <a:r>
              <a:rPr lang="en-US" sz="2000" dirty="0">
                <a:solidFill>
                  <a:srgbClr val="0000FF"/>
                </a:solidFill>
              </a:rPr>
              <a:t>) will be scored higher</a:t>
            </a:r>
          </a:p>
        </p:txBody>
      </p:sp>
    </p:spTree>
    <p:extLst>
      <p:ext uri="{BB962C8B-B14F-4D97-AF65-F5344CB8AC3E}">
        <p14:creationId xmlns:p14="http://schemas.microsoft.com/office/powerpoint/2010/main" val="779950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26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right?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52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probability of “the” occurring in a sentence?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752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This is an </a:t>
            </a:r>
            <a:r>
              <a:rPr lang="en-US" sz="2800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based on our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68170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sentences with “the”</a:t>
            </a:r>
          </a:p>
          <a:p>
            <a:endParaRPr lang="en-US" sz="2000" dirty="0"/>
          </a:p>
          <a:p>
            <a:r>
              <a:rPr lang="en-US" sz="2000" dirty="0"/>
              <a:t>   total number of sentences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3215106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5715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87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for heads?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p(head) = 0.60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Maximum likelihood estimation picks the values for the model parameters that maximize the likelihood 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likelihood of the data under this model (each coin flip is a data point)?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4038600"/>
            <a:ext cx="1905000" cy="114300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47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flip a coin 100 times.  60 times you get heads.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MLE for heads: p(head) = 0.60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the likelihood of the data under this model (each coin flip is a data point)?</a:t>
            </a:r>
          </a:p>
          <a:p>
            <a:pPr lvl="1"/>
            <a:endParaRPr lang="en-US" dirty="0"/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8229"/>
              </p:ext>
            </p:extLst>
          </p:nvPr>
        </p:nvGraphicFramePr>
        <p:xfrm>
          <a:off x="2624138" y="4803775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333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803775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561969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log(0.60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</a:t>
            </a:r>
            <a:r>
              <a:rPr lang="en-US" sz="2400" dirty="0">
                <a:solidFill>
                  <a:srgbClr val="0000FF"/>
                </a:solidFill>
              </a:rPr>
              <a:t>) = -67.3</a:t>
            </a:r>
          </a:p>
        </p:txBody>
      </p:sp>
    </p:spTree>
    <p:extLst>
      <p:ext uri="{BB962C8B-B14F-4D97-AF65-F5344CB8AC3E}">
        <p14:creationId xmlns:p14="http://schemas.microsoft.com/office/powerpoint/2010/main" val="3494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0.5</a:t>
            </a:r>
          </a:p>
          <a:p>
            <a:pPr marL="36576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log(0.50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0.50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 =-69.3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p(heads</a:t>
            </a:r>
            <a:r>
              <a:rPr lang="en-US" dirty="0"/>
              <a:t>) = 0.7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log(0.70</a:t>
            </a:r>
            <a:r>
              <a:rPr lang="en-US" sz="2800" baseline="30000" dirty="0">
                <a:solidFill>
                  <a:srgbClr val="0000FF"/>
                </a:solidFill>
              </a:rPr>
              <a:t>60</a:t>
            </a:r>
            <a:r>
              <a:rPr lang="en-US" sz="2800" dirty="0">
                <a:solidFill>
                  <a:srgbClr val="0000FF"/>
                </a:solidFill>
              </a:rPr>
              <a:t> * 0.30</a:t>
            </a:r>
            <a:r>
              <a:rPr lang="en-US" sz="2800" baseline="30000" dirty="0">
                <a:solidFill>
                  <a:srgbClr val="0000FF"/>
                </a:solidFill>
              </a:rPr>
              <a:t>40</a:t>
            </a:r>
            <a:r>
              <a:rPr lang="en-US" sz="2800" dirty="0">
                <a:solidFill>
                  <a:srgbClr val="0000FF"/>
                </a:solidFill>
              </a:rPr>
              <a:t>)=-69.5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0926"/>
              </p:ext>
            </p:extLst>
          </p:nvPr>
        </p:nvGraphicFramePr>
        <p:xfrm>
          <a:off x="1524000" y="2362200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57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7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alignment: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EM algorithm tries to find parameters of the model (p(</a:t>
            </a:r>
            <a:r>
              <a:rPr lang="en-US" sz="2800" dirty="0" err="1"/>
              <a:t>f|e</a:t>
            </a:r>
            <a:r>
              <a:rPr lang="en-US" sz="2800" dirty="0"/>
              <a:t>)) that </a:t>
            </a:r>
            <a:r>
              <a:rPr lang="en-US" sz="2800" i="1" dirty="0">
                <a:solidFill>
                  <a:srgbClr val="FF8080"/>
                </a:solidFill>
              </a:rPr>
              <a:t>maximize the likelihood of the data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our case: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Each iteration, we increase (or keep the same) the likelihood of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8176"/>
              </p:ext>
            </p:extLst>
          </p:nvPr>
        </p:nvGraphicFramePr>
        <p:xfrm>
          <a:off x="1752600" y="3886200"/>
          <a:ext cx="5127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8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51276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9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56590"/>
              </p:ext>
            </p:extLst>
          </p:nvPr>
        </p:nvGraphicFramePr>
        <p:xfrm>
          <a:off x="2682778" y="5446931"/>
          <a:ext cx="1598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62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778" y="5446931"/>
                        <a:ext cx="15986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669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9178" y="5334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40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985" y="1988403"/>
            <a:ext cx="3653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concerns/issues?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Anything underspecified?</a:t>
            </a:r>
          </a:p>
        </p:txBody>
      </p:sp>
    </p:spTree>
    <p:extLst>
      <p:ext uri="{BB962C8B-B14F-4D97-AF65-F5344CB8AC3E}">
        <p14:creationId xmlns:p14="http://schemas.microsoft.com/office/powerpoint/2010/main" val="3079684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950" y="1988403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4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5584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for a fixed number of iterations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parameters don’t change (much)</a:t>
            </a:r>
          </a:p>
          <a:p>
            <a:pPr marL="342900" indent="-342900" algn="l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Repeat until likelihood of data doesn’t change much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581400"/>
            <a:ext cx="1219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8403"/>
            <a:ext cx="816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For |E| English words and |F| foreign words, how many alignments are there?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74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001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Repeat:</a:t>
            </a:r>
          </a:p>
          <a:p>
            <a:pPr marL="400050" lvl="1" indent="0">
              <a:buNone/>
            </a:pPr>
            <a:r>
              <a:rPr lang="en-US" sz="2400" dirty="0"/>
              <a:t>E-step</a:t>
            </a:r>
          </a:p>
          <a:p>
            <a:pPr lvl="2"/>
            <a:r>
              <a:rPr lang="en-US" sz="2000" dirty="0"/>
              <a:t>Enumerate all possible alignments</a:t>
            </a:r>
          </a:p>
          <a:p>
            <a:pPr lvl="2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  <a:p>
            <a:pPr marL="400050" lvl="1" indent="0">
              <a:buNone/>
            </a:pPr>
            <a:r>
              <a:rPr lang="en-US" sz="2400" dirty="0"/>
              <a:t>M-step</a:t>
            </a:r>
          </a:p>
          <a:p>
            <a:pPr lvl="2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Each foreign word can be aligned to any of the English words (or NULL)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(|E|+1)</a:t>
            </a:r>
            <a:r>
              <a:rPr lang="en-US" sz="2400" b="1" baseline="30000" dirty="0">
                <a:solidFill>
                  <a:srgbClr val="0000FF"/>
                </a:solidFill>
              </a:rPr>
              <a:t>|F|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4419600"/>
            <a:ext cx="3886200" cy="457200"/>
          </a:xfrm>
          <a:prstGeom prst="ellipse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1676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07615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89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</p:spTree>
    <p:extLst>
      <p:ext uri="{BB962C8B-B14F-4D97-AF65-F5344CB8AC3E}">
        <p14:creationId xmlns:p14="http://schemas.microsoft.com/office/powerpoint/2010/main" val="3580933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aligned words (e, f) in pair (E,F):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4388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if f aligned-to e: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 err="1"/>
              <a:t>,f</a:t>
            </a:r>
            <a:r>
              <a:rPr lang="en-US" dirty="0"/>
              <a:t>) += 1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/>
              <a:t>	count(e</a:t>
            </a:r>
            <a:r>
              <a:rPr lang="en-US" dirty="0"/>
              <a:t>)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</a:t>
            </a:r>
            <a:r>
              <a:rPr lang="en-US"/>
              <a:t>= count(e</a:t>
            </a:r>
            <a:r>
              <a:rPr lang="en-US" dirty="0" err="1"/>
              <a:t>,f</a:t>
            </a:r>
            <a:r>
              <a:rPr lang="en-US" dirty="0"/>
              <a:t>) </a:t>
            </a:r>
            <a:r>
              <a:rPr lang="en-US"/>
              <a:t>/ count(e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31432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(E, F) in corpus:</a:t>
            </a:r>
          </a:p>
          <a:p>
            <a:pPr marL="0" indent="0">
              <a:buNone/>
            </a:pPr>
            <a:r>
              <a:rPr lang="en-US" sz="2000" dirty="0"/>
              <a:t>	for aligned words (e, f) in pair (E,F):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 err="1"/>
              <a:t>,f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/>
              <a:t>	count(e</a:t>
            </a:r>
            <a:r>
              <a:rPr lang="en-US" sz="2000" dirty="0"/>
              <a:t>) += 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all (</a:t>
            </a:r>
            <a:r>
              <a:rPr lang="en-US" sz="2000" dirty="0" err="1"/>
              <a:t>e,f</a:t>
            </a:r>
            <a:r>
              <a:rPr lang="en-US" sz="2000" dirty="0"/>
              <a:t>) in count:</a:t>
            </a:r>
          </a:p>
          <a:p>
            <a:pPr marL="0" indent="0">
              <a:buNone/>
            </a:pPr>
            <a:r>
              <a:rPr lang="en-US" sz="2000" dirty="0"/>
              <a:t>	p(</a:t>
            </a:r>
            <a:r>
              <a:rPr lang="en-US" sz="2000" dirty="0" err="1"/>
              <a:t>f|e</a:t>
            </a:r>
            <a:r>
              <a:rPr lang="en-US" sz="2000" dirty="0"/>
              <a:t>) </a:t>
            </a:r>
            <a:r>
              <a:rPr lang="en-US" sz="2000"/>
              <a:t>= count(e</a:t>
            </a:r>
            <a:r>
              <a:rPr lang="en-US" sz="2000" dirty="0" err="1"/>
              <a:t>,f</a:t>
            </a:r>
            <a:r>
              <a:rPr lang="en-US" sz="2000" dirty="0"/>
              <a:t>) </a:t>
            </a:r>
            <a:r>
              <a:rPr lang="en-US" sz="2000"/>
              <a:t>/ count(e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2556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latin typeface="+mn-lt"/>
              </a:rPr>
              <a:t>for (E, F) in corpus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for e in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for f in F: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if f aligned-to e: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</a:t>
            </a:r>
            <a:r>
              <a:rPr lang="en-US" sz="2000" dirty="0" err="1">
                <a:latin typeface="+mn-lt"/>
              </a:rPr>
              <a:t>e,f</a:t>
            </a:r>
            <a:r>
              <a:rPr lang="en-US" sz="2000" dirty="0">
                <a:latin typeface="+mn-lt"/>
              </a:rPr>
              <a:t>) += 1</a:t>
            </a:r>
          </a:p>
          <a:p>
            <a:pPr marL="0" indent="0" algn="l">
              <a:buNone/>
            </a:pPr>
            <a:r>
              <a:rPr lang="en-US" sz="2000" dirty="0">
                <a:latin typeface="+mn-lt"/>
              </a:rPr>
              <a:t>                    count(e) +=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883" y="4495800"/>
            <a:ext cx="31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these equivalent?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4191000"/>
            <a:ext cx="11430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4114800"/>
            <a:ext cx="10668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80 annotators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20 annotators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43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10200" y="5105400"/>
            <a:ext cx="34676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Use partial counts: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man) 0.8</a:t>
            </a:r>
          </a:p>
          <a:p>
            <a:pPr marL="342900" indent="-342900" algn="l">
              <a:buFontTx/>
              <a:buChar char="-"/>
            </a:pPr>
            <a:r>
              <a:rPr lang="en-US" sz="2400">
                <a:solidFill>
                  <a:srgbClr val="0000FF"/>
                </a:solidFill>
              </a:rPr>
              <a:t>count(viejo </a:t>
            </a:r>
            <a:r>
              <a:rPr lang="en-US" sz="2400" dirty="0">
                <a:solidFill>
                  <a:srgbClr val="0000FF"/>
                </a:solidFill>
              </a:rPr>
              <a:t>| old) 0.2</a:t>
            </a:r>
          </a:p>
        </p:txBody>
      </p:sp>
    </p:spTree>
    <p:extLst>
      <p:ext uri="{BB962C8B-B14F-4D97-AF65-F5344CB8AC3E}">
        <p14:creationId xmlns:p14="http://schemas.microsoft.com/office/powerpoint/2010/main" val="2602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36451"/>
              </p:ext>
            </p:extLst>
          </p:nvPr>
        </p:nvGraphicFramePr>
        <p:xfrm>
          <a:off x="381000" y="49530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09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49530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46658" y="5364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029200"/>
            <a:ext cx="251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p(el | the) = 0.5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p(Los | the) = 0.5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358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Any problems concerns?</a:t>
            </a:r>
          </a:p>
        </p:txBody>
      </p:sp>
    </p:spTree>
    <p:extLst>
      <p:ext uri="{BB962C8B-B14F-4D97-AF65-F5344CB8AC3E}">
        <p14:creationId xmlns:p14="http://schemas.microsoft.com/office/powerpoint/2010/main" val="3352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18E1-2DA1-E640-B698-E119D883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C3ED5-0BFF-2049-91F3-06246B11DAB3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FA00A-8B34-E346-B436-5D424AA00168}"/>
              </a:ext>
            </a:extLst>
          </p:cNvPr>
          <p:cNvSpPr/>
          <p:nvPr/>
        </p:nvSpPr>
        <p:spPr>
          <a:xfrm>
            <a:off x="1828800" y="14969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dirty="0"/>
              <a:t>if f aligned-to e:</a:t>
            </a:r>
          </a:p>
          <a:p>
            <a:pPr marL="0" indent="0" algn="l">
              <a:buNone/>
            </a:pPr>
            <a:r>
              <a:rPr lang="en-US" dirty="0"/>
              <a:t>                    count(</a:t>
            </a:r>
            <a:r>
              <a:rPr lang="en-US" dirty="0" err="1"/>
              <a:t>e,f</a:t>
            </a:r>
            <a:r>
              <a:rPr lang="en-US" dirty="0"/>
              <a:t>) += 1</a:t>
            </a:r>
          </a:p>
          <a:p>
            <a:pPr marL="0" indent="0" algn="l">
              <a:buNone/>
            </a:pPr>
            <a:r>
              <a:rPr lang="en-US" dirty="0"/>
              <a:t>                    count(e) += 1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5AAFB64-C79B-854E-8C4C-6958F3EDD7EB}"/>
              </a:ext>
            </a:extLst>
          </p:cNvPr>
          <p:cNvSpPr/>
          <p:nvPr/>
        </p:nvSpPr>
        <p:spPr>
          <a:xfrm rot="5400000">
            <a:off x="3173377" y="2645604"/>
            <a:ext cx="892245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/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probability that f is aligned to 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FF6600"/>
                    </a:solidFill>
                  </a:rPr>
                  <a:t>in this pair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/>
                  <a:t>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045B61F-5903-524B-BE08-AD26B1CC8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4437"/>
                <a:ext cx="5715000" cy="923330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21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(E, F) in corpus:</a:t>
            </a:r>
          </a:p>
          <a:p>
            <a:pPr marL="0" indent="0">
              <a:buNone/>
            </a:pPr>
            <a:r>
              <a:rPr lang="en-US" dirty="0"/>
              <a:t>	for e in E:</a:t>
            </a:r>
          </a:p>
          <a:p>
            <a:pPr marL="0" indent="0">
              <a:buNone/>
            </a:pPr>
            <a:r>
              <a:rPr lang="en-US" dirty="0"/>
              <a:t>		for f in F:</a:t>
            </a:r>
          </a:p>
          <a:p>
            <a:pPr marL="0" indent="0">
              <a:buNone/>
            </a:pPr>
            <a:r>
              <a:rPr lang="en-US" dirty="0"/>
              <a:t>			p(f -&gt; e): probability that f is aligned to e</a:t>
            </a:r>
            <a:r>
              <a:rPr lang="en-US" i="1" dirty="0"/>
              <a:t> </a:t>
            </a:r>
            <a:r>
              <a:rPr lang="en-US" i="1" dirty="0">
                <a:solidFill>
                  <a:srgbClr val="FF6600"/>
                </a:solidFill>
              </a:rPr>
              <a:t>in this pair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/>
              <a:t>			count(</a:t>
            </a:r>
            <a:r>
              <a:rPr lang="en-US" dirty="0" err="1"/>
              <a:t>e,f</a:t>
            </a:r>
            <a:r>
              <a:rPr lang="en-US" dirty="0"/>
              <a:t>) += p( f -&gt; e)</a:t>
            </a:r>
          </a:p>
          <a:p>
            <a:pPr marL="0" indent="0">
              <a:buNone/>
            </a:pPr>
            <a:r>
              <a:rPr lang="en-US" dirty="0"/>
              <a:t>			count(e) += p(f -&gt; 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(</a:t>
            </a:r>
            <a:r>
              <a:rPr lang="en-US" dirty="0" err="1"/>
              <a:t>e,f</a:t>
            </a:r>
            <a:r>
              <a:rPr lang="en-US" dirty="0"/>
              <a:t>) in count:</a:t>
            </a:r>
          </a:p>
          <a:p>
            <a:pPr marL="0" indent="0">
              <a:buNone/>
            </a:pPr>
            <a:r>
              <a:rPr lang="en-US" dirty="0"/>
              <a:t>	p(</a:t>
            </a:r>
            <a:r>
              <a:rPr lang="en-US" dirty="0" err="1"/>
              <a:t>f|e</a:t>
            </a:r>
            <a:r>
              <a:rPr lang="en-US" dirty="0"/>
              <a:t>) = count(</a:t>
            </a:r>
            <a:r>
              <a:rPr lang="en-US" dirty="0" err="1"/>
              <a:t>e,f</a:t>
            </a:r>
            <a:r>
              <a:rPr lang="en-US" dirty="0"/>
              <a:t>) / count(e)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7ABAE-691F-D742-B4F7-62E691BC465D}"/>
              </a:ext>
            </a:extLst>
          </p:cNvPr>
          <p:cNvSpPr txBox="1"/>
          <p:nvPr/>
        </p:nvSpPr>
        <p:spPr>
          <a:xfrm>
            <a:off x="1143000" y="5646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Key: use </a:t>
            </a:r>
            <a:r>
              <a:rPr lang="en-US" sz="2400" b="1" i="1" dirty="0">
                <a:solidFill>
                  <a:srgbClr val="0000CC"/>
                </a:solidFill>
              </a:rPr>
              <a:t>expected</a:t>
            </a:r>
            <a:r>
              <a:rPr lang="en-US" sz="2400" dirty="0">
                <a:solidFill>
                  <a:srgbClr val="0000CC"/>
                </a:solidFill>
              </a:rPr>
              <a:t> counts (i.e., how likely based on the current model), rather than actual counts</a:t>
            </a:r>
          </a:p>
        </p:txBody>
      </p:sp>
    </p:spTree>
    <p:extLst>
      <p:ext uri="{BB962C8B-B14F-4D97-AF65-F5344CB8AC3E}">
        <p14:creationId xmlns:p14="http://schemas.microsoft.com/office/powerpoint/2010/main" val="3756645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Put another way, of all things that y could align to in this sentence, how likely is it to be a?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8458200" cy="1815882"/>
              </a:xfrm>
              <a:prstGeom prst="rect">
                <a:avLst/>
              </a:prstGeom>
              <a:blipFill>
                <a:blip r:embed="rId3"/>
                <a:stretch>
                  <a:fillRect l="-1349" t="-3472" r="-300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96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528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15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Does that do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248400"/>
            <a:ext cx="753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No! p(y | a) is how likely y is to align to a over the whole data set.</a:t>
            </a:r>
          </a:p>
        </p:txBody>
      </p:sp>
    </p:spTree>
    <p:extLst>
      <p:ext uri="{BB962C8B-B14F-4D97-AF65-F5344CB8AC3E}">
        <p14:creationId xmlns:p14="http://schemas.microsoft.com/office/powerpoint/2010/main" val="15786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667000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 b c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probability that f is aligned to e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6600"/>
                    </a:solidFill>
                  </a:rPr>
                  <a:t>in this pair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7620000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200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p(y | 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4958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Of all things that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could align to, how likely is it to be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7150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715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p(y | a) + p(y | b) + p(y | c)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095C6-7BAD-CD4D-AD41-41A0C035C380}"/>
              </a:ext>
            </a:extLst>
          </p:cNvPr>
          <p:cNvCxnSpPr/>
          <p:nvPr/>
        </p:nvCxnSpPr>
        <p:spPr>
          <a:xfrm flipV="1">
            <a:off x="3657600" y="3048000"/>
            <a:ext cx="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26F14C-6B68-E040-9BF1-6C45C55C0C88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152400" cy="4572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5A3265-B02C-3749-9C6B-5CBD0B87BAF4}"/>
              </a:ext>
            </a:extLst>
          </p:cNvPr>
          <p:cNvCxnSpPr>
            <a:cxnSpLocks/>
          </p:cNvCxnSpPr>
          <p:nvPr/>
        </p:nvCxnSpPr>
        <p:spPr>
          <a:xfrm flipV="1">
            <a:off x="3733800" y="3048000"/>
            <a:ext cx="381000" cy="533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45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for e in E:</a:t>
                </a:r>
              </a:p>
              <a:p>
                <a:pPr marL="0" indent="0">
                  <a:buNone/>
                </a:pPr>
                <a:r>
                  <a:rPr lang="en-US" dirty="0"/>
                  <a:t>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773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38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8080"/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2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/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/>
                  <a:t>		for e in E:</a:t>
                </a:r>
              </a:p>
              <a:p>
                <a:pPr marL="0" indent="0">
                  <a:buNone/>
                </a:pPr>
                <a:r>
                  <a:rPr lang="en-US" dirty="0"/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count(</a:t>
                </a:r>
                <a:r>
                  <a:rPr lang="en-US" dirty="0" err="1"/>
                  <a:t>e,f</a:t>
                </a:r>
                <a:r>
                  <a:rPr lang="en-US" dirty="0"/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all (</a:t>
                </a:r>
                <a:r>
                  <a:rPr lang="en-US" dirty="0" err="1"/>
                  <a:t>e,f</a:t>
                </a:r>
                <a:r>
                  <a:rPr lang="en-US" dirty="0"/>
                  <a:t>) in count:</a:t>
                </a:r>
              </a:p>
              <a:p>
                <a:pPr marL="0" indent="0">
                  <a:buNone/>
                </a:pPr>
                <a:r>
                  <a:rPr lang="en-US" dirty="0"/>
                  <a:t>		p(</a:t>
                </a:r>
                <a:r>
                  <a:rPr lang="en-US" dirty="0" err="1"/>
                  <a:t>f|e</a:t>
                </a:r>
                <a:r>
                  <a:rPr lang="en-US" dirty="0"/>
                  <a:t>) = count(</a:t>
                </a:r>
                <a:r>
                  <a:rPr lang="en-US" dirty="0" err="1"/>
                  <a:t>e,f</a:t>
                </a:r>
                <a:r>
                  <a:rPr lang="en-US" dirty="0"/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E83070-B013-A84A-8E1A-66A9625529D4}"/>
              </a:ext>
            </a:extLst>
          </p:cNvPr>
          <p:cNvSpPr txBox="1"/>
          <p:nvPr/>
        </p:nvSpPr>
        <p:spPr>
          <a:xfrm>
            <a:off x="1828800" y="601980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Where are the E and M steps?</a:t>
            </a:r>
          </a:p>
        </p:txBody>
      </p:sp>
    </p:spTree>
    <p:extLst>
      <p:ext uri="{BB962C8B-B14F-4D97-AF65-F5344CB8AC3E}">
        <p14:creationId xmlns:p14="http://schemas.microsoft.com/office/powerpoint/2010/main" val="3602961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	</a:t>
                </a:r>
                <a:r>
                  <a:rPr lang="en-US" dirty="0"/>
                  <a:t>								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count(</a:t>
                </a:r>
                <a:r>
                  <a:rPr lang="en-US" dirty="0" err="1">
                    <a:solidFill>
                      <a:schemeClr val="bg1">
                        <a:lumMod val="8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for all 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	p(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f|e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= count(</a:t>
                </a:r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e,f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Calculate </a:t>
            </a:r>
            <a:r>
              <a:rPr lang="en-US" sz="2000" dirty="0">
                <a:solidFill>
                  <a:srgbClr val="FF6600"/>
                </a:solidFill>
              </a:rPr>
              <a:t>how probable the alignments </a:t>
            </a:r>
            <a:r>
              <a:rPr lang="en-US" sz="2000" dirty="0"/>
              <a:t>are under the current model (i.e. p(</a:t>
            </a:r>
            <a:r>
              <a:rPr lang="en-US" sz="2000" dirty="0" err="1"/>
              <a:t>f|e</a:t>
            </a:r>
            <a:r>
              <a:rPr lang="en-US" sz="20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8367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3352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His wife talks to him.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411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Su </a:t>
            </a:r>
            <a:r>
              <a:rPr lang="en-US" sz="2400" dirty="0" err="1"/>
              <a:t>mujer</a:t>
            </a:r>
            <a:r>
              <a:rPr lang="en-US" sz="2400" dirty="0"/>
              <a:t> </a:t>
            </a:r>
            <a:r>
              <a:rPr lang="en-US" sz="2400" dirty="0" err="1"/>
              <a:t>habla</a:t>
            </a:r>
            <a:r>
              <a:rPr lang="en-US" sz="2400" dirty="0"/>
              <a:t> con 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é</a:t>
            </a:r>
            <a:r>
              <a:rPr lang="en-US" sz="2400" dirty="0" err="1"/>
              <a:t>l</a:t>
            </a:r>
            <a:r>
              <a:rPr lang="en-US" sz="2400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4478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057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70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67200" y="18288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54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36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818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648200" y="3276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sharks await.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48200" y="4038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 Los </a:t>
            </a:r>
            <a:r>
              <a:rPr lang="en-US" sz="2400" dirty="0" err="1"/>
              <a:t>tiburones</a:t>
            </a:r>
            <a:r>
              <a:rPr lang="en-US" sz="2400" dirty="0"/>
              <a:t> </a:t>
            </a:r>
            <a:r>
              <a:rPr lang="en-US" sz="2400" dirty="0" err="1"/>
              <a:t>esperan</a:t>
            </a:r>
            <a:r>
              <a:rPr lang="en-US" sz="2400" dirty="0"/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066800" y="38100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600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622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971800" y="38100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29000" y="3810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705600" y="3733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7912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953000" y="3733800"/>
            <a:ext cx="152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3400" y="495300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Getting data like this is expensive!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Even if we had it, what happens when we switch to a new domain/corpus</a:t>
            </a:r>
          </a:p>
        </p:txBody>
      </p:sp>
    </p:spTree>
    <p:extLst>
      <p:ext uri="{BB962C8B-B14F-4D97-AF65-F5344CB8AC3E}">
        <p14:creationId xmlns:p14="http://schemas.microsoft.com/office/powerpoint/2010/main" val="22565287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EM: without the alignments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corpus of English/Foreign sentence pairs along with alignment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for some number of iterations: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for (E, F) in corpus: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for e in 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for f in F: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						</a:t>
                </a:r>
                <a:r>
                  <a:rPr lang="en-US" dirty="0">
                    <a:solidFill>
                      <a:srgbClr val="0000CC"/>
                    </a:solidFill>
                  </a:rPr>
                  <a:t>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		count(e) +=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rgbClr val="0000CC"/>
                    </a:solidFill>
                  </a:rPr>
                  <a:t>for all 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in count: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CC"/>
                    </a:solidFill>
                  </a:rPr>
                  <a:t>		p(</a:t>
                </a:r>
                <a:r>
                  <a:rPr lang="en-US" dirty="0" err="1">
                    <a:solidFill>
                      <a:srgbClr val="0000CC"/>
                    </a:solidFill>
                  </a:rPr>
                  <a:t>f|e</a:t>
                </a:r>
                <a:r>
                  <a:rPr lang="en-US" dirty="0">
                    <a:solidFill>
                      <a:srgbClr val="0000CC"/>
                    </a:solidFill>
                  </a:rPr>
                  <a:t>) = count(</a:t>
                </a:r>
                <a:r>
                  <a:rPr lang="en-US" dirty="0" err="1">
                    <a:solidFill>
                      <a:srgbClr val="0000CC"/>
                    </a:solidFill>
                  </a:rPr>
                  <a:t>e,f</a:t>
                </a:r>
                <a:r>
                  <a:rPr lang="en-US" dirty="0">
                    <a:solidFill>
                      <a:srgbClr val="0000CC"/>
                    </a:solidFill>
                  </a:rPr>
                  <a:t>) / count(e)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80B6E3-4DC8-1B4E-A454-A1A8C545134A}"/>
              </a:ext>
            </a:extLst>
          </p:cNvPr>
          <p:cNvSpPr/>
          <p:nvPr/>
        </p:nvSpPr>
        <p:spPr>
          <a:xfrm>
            <a:off x="0" y="577222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/>
            <a:r>
              <a:rPr lang="en-US" sz="2000" dirty="0"/>
              <a:t>Recalculate </a:t>
            </a:r>
            <a:r>
              <a:rPr lang="en-US" sz="2000" dirty="0">
                <a:solidFill>
                  <a:srgbClr val="FF6600"/>
                </a:solidFill>
              </a:rPr>
              <a:t>p(</a:t>
            </a:r>
            <a:r>
              <a:rPr lang="en-US" sz="2000" dirty="0" err="1">
                <a:solidFill>
                  <a:srgbClr val="FF6600"/>
                </a:solidFill>
              </a:rPr>
              <a:t>f|e</a:t>
            </a:r>
            <a:r>
              <a:rPr lang="en-US" sz="2000" dirty="0">
                <a:solidFill>
                  <a:srgbClr val="FF6600"/>
                </a:solidFill>
              </a:rPr>
              <a:t>)</a:t>
            </a:r>
            <a:r>
              <a:rPr lang="en-US" sz="2000" dirty="0"/>
              <a:t> using counts from </a:t>
            </a:r>
            <a:r>
              <a:rPr lang="en-US" sz="2000" b="1" dirty="0"/>
              <a:t>all</a:t>
            </a:r>
            <a:r>
              <a:rPr lang="en-US" sz="2000" dirty="0"/>
              <a:t> alignments, </a:t>
            </a:r>
            <a:r>
              <a:rPr lang="en-US" sz="2000" b="1" dirty="0"/>
              <a:t>weighted</a:t>
            </a:r>
            <a:r>
              <a:rPr lang="en-US" sz="2000" dirty="0"/>
              <a:t> by how probable they are</a:t>
            </a:r>
          </a:p>
        </p:txBody>
      </p:sp>
    </p:spTree>
    <p:extLst>
      <p:ext uri="{BB962C8B-B14F-4D97-AF65-F5344CB8AC3E}">
        <p14:creationId xmlns:p14="http://schemas.microsoft.com/office/powerpoint/2010/main" val="16868191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FA52-FB6B-0F4E-A2DA-87E0E16D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CC3700-C969-E142-8149-BDCE8434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Sometimes foreign words don’t have a direct correspondence to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Adding a NULL word allows for p(f | NULL), i.e. words that appear, but are not associated explicitly with an English word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Implementation: add “NULL” (</a:t>
            </a:r>
            <a:r>
              <a:rPr lang="en-US" sz="2400" b="1" dirty="0">
                <a:solidFill>
                  <a:srgbClr val="0000CC"/>
                </a:solidFill>
              </a:rPr>
              <a:t>or some unique string representing NULL</a:t>
            </a:r>
            <a:r>
              <a:rPr lang="en-US" sz="2400" dirty="0"/>
              <a:t>) to each of the English sentences, often at the beginning	of the sentence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3852FA-68D8-3F49-AEEC-F83B6930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46529"/>
              </p:ext>
            </p:extLst>
          </p:nvPr>
        </p:nvGraphicFramePr>
        <p:xfrm>
          <a:off x="2895600" y="56388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NULL)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NULL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285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/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/>
              <a:t>i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60787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66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23699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67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14875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68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31950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69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80584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0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36102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1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54779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2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9452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3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96903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4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28215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5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7448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6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1676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7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4583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8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5736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79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09882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80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04659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81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5520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82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653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5875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7635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5399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1002309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0871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3139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9623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189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alignment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797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58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Which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692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59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71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Given a model (i.e. trained p(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</a:rPr>
              <a:t>Align each foreign word (f in F) to the English word (e in E) with highest p(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f|e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77714"/>
              </p:ext>
            </p:extLst>
          </p:nvPr>
        </p:nvGraphicFramePr>
        <p:xfrm>
          <a:off x="2057400" y="6019800"/>
          <a:ext cx="3459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60" name="Equation" r:id="rId7" imgW="1536700" imgH="228600" progId="Equation.3">
                  <p:embed/>
                </p:oleObj>
              </mc:Choice>
              <mc:Fallback>
                <p:oleObj name="Equation" r:id="rId7" imgW="153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6019800"/>
                        <a:ext cx="3459162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B65D5-D328-AB40-B017-AABAE26A46CD}"/>
              </a:ext>
            </a:extLst>
          </p:cNvPr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44669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884BCBF-5289-CC45-8C17-C9F7BE3E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9EE11D-1492-BB40-90A3-4B18801D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0B5CC4-5EE2-9A40-A02E-26453ADD15E6}"/>
              </a:ext>
            </a:extLst>
          </p:cNvPr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469CFB-CC9F-CC41-B1F1-B7791ECCFC74}"/>
              </a:ext>
            </a:extLst>
          </p:cNvPr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4B66C4-1A56-CF49-ADA4-A8E7F94810BE}"/>
              </a:ext>
            </a:extLst>
          </p:cNvPr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EC594B-E90C-EE43-917B-CFF7956172EB}"/>
              </a:ext>
            </a:extLst>
          </p:cNvPr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0BC7FB-5619-1B4C-B868-3167ACC953BB}"/>
              </a:ext>
            </a:extLst>
          </p:cNvPr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0B28CB-E146-5E44-8FA9-32B9B44D0C6B}"/>
              </a:ext>
            </a:extLst>
          </p:cNvPr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8C62F3-E962-9C4B-8E00-A313170F1597}"/>
              </a:ext>
            </a:extLst>
          </p:cNvPr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21F8D2-FA75-1848-B425-3F5AD4889BDD}"/>
              </a:ext>
            </a:extLst>
          </p:cNvPr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233D00-08EC-CD46-BD56-10601934A436}"/>
              </a:ext>
            </a:extLst>
          </p:cNvPr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EBC95D-4322-4A43-BAD6-E1CF990E83DC}"/>
              </a:ext>
            </a:extLst>
          </p:cNvPr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0BDB66-7649-7B46-9A23-F60B671809A6}"/>
              </a:ext>
            </a:extLst>
          </p:cNvPr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249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25861902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400" dirty="0"/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El </a:t>
            </a:r>
            <a:r>
              <a:rPr lang="en-US" sz="2400" dirty="0" err="1"/>
              <a:t>viejo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ha </a:t>
            </a:r>
            <a:r>
              <a:rPr lang="en-US" sz="2400" dirty="0" err="1"/>
              <a:t>pescado</a:t>
            </a:r>
            <a:r>
              <a:rPr lang="en-US" sz="2400" dirty="0"/>
              <a:t> </a:t>
            </a:r>
            <a:r>
              <a:rPr lang="en-US" sz="2400" dirty="0" err="1"/>
              <a:t>muchos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5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 #2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3622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8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295400" y="1828800"/>
            <a:ext cx="457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28800" y="18288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438400" y="1828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57600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67200" y="1828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05400" y="18288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715000" y="1828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9600" y="3200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US" sz="2000" dirty="0"/>
              <a:t>The old man is happy. He has fished many times.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1910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000" dirty="0"/>
              <a:t>El </a:t>
            </a:r>
            <a:r>
              <a:rPr lang="en-US" sz="2000" dirty="0" err="1"/>
              <a:t>viejo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 err="1">
                <a:ea typeface="Arial" pitchFamily="-111" charset="0"/>
                <a:cs typeface="Arial" pitchFamily="-111" charset="0"/>
              </a:rPr>
              <a:t>á</a:t>
            </a:r>
            <a:r>
              <a:rPr lang="en-US" sz="2000" dirty="0"/>
              <a:t>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porque</a:t>
            </a:r>
            <a:r>
              <a:rPr lang="en-US" sz="2000" dirty="0"/>
              <a:t> ha </a:t>
            </a:r>
            <a:r>
              <a:rPr lang="en-US" sz="2000" dirty="0" err="1"/>
              <a:t>pescado</a:t>
            </a:r>
            <a:r>
              <a:rPr lang="en-US" sz="2000" dirty="0"/>
              <a:t> </a:t>
            </a:r>
            <a:r>
              <a:rPr lang="en-US" sz="2000" dirty="0" err="1"/>
              <a:t>muchos</a:t>
            </a:r>
            <a:r>
              <a:rPr lang="en-US" sz="2000" dirty="0"/>
              <a:t> </a:t>
            </a:r>
            <a:r>
              <a:rPr lang="en-US" sz="2000" dirty="0" err="1"/>
              <a:t>veces</a:t>
            </a:r>
            <a:r>
              <a:rPr lang="en-US" sz="2000" dirty="0"/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914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371600" y="36576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905000" y="36576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514600" y="36576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733800" y="35814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43400" y="36576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181600" y="3657600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791200" y="36576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010400" y="18288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0400" y="3657600"/>
            <a:ext cx="13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Annotator 2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457200" y="5257800"/>
          <a:ext cx="4495800" cy="91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49" name="Equation" r:id="rId4" imgW="2070100" imgH="419100" progId="Equation.3">
                  <p:embed/>
                </p:oleObj>
              </mc:Choice>
              <mc:Fallback>
                <p:oleObj name="Equation" r:id="rId4" imgW="2070100" imgH="4191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4495800" cy="91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38800" y="54102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0525696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22433</TotalTime>
  <Words>6701</Words>
  <Application>Microsoft Macintosh PowerPoint</Application>
  <PresentationFormat>On-screen Show (4:3)</PresentationFormat>
  <Paragraphs>1674</Paragraphs>
  <Slides>89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ＭＳ Ｐゴシック</vt:lpstr>
      <vt:lpstr>Arial</vt:lpstr>
      <vt:lpstr>Calibri</vt:lpstr>
      <vt:lpstr>Cambria Math</vt:lpstr>
      <vt:lpstr>Tahoma</vt:lpstr>
      <vt:lpstr>Wingdings</vt:lpstr>
      <vt:lpstr>Default Design</vt:lpstr>
      <vt:lpstr>Office Theme</vt:lpstr>
      <vt:lpstr>Equation</vt:lpstr>
      <vt:lpstr>Word Alignment</vt:lpstr>
      <vt:lpstr>Admin</vt:lpstr>
      <vt:lpstr>Language translation</vt:lpstr>
      <vt:lpstr>Word models: IBM Model 1</vt:lpstr>
      <vt:lpstr>Training a word-level model</vt:lpstr>
      <vt:lpstr>Thought experiment</vt:lpstr>
      <vt:lpstr>Thought experiment</vt:lpstr>
      <vt:lpstr>Thought experiment</vt:lpstr>
      <vt:lpstr>Thought experiment #2</vt:lpstr>
      <vt:lpstr>Thought experiment #2</vt:lpstr>
      <vt:lpstr>Thought experiment #2</vt:lpstr>
      <vt:lpstr>Training without alignments</vt:lpstr>
      <vt:lpstr>Training without alignments</vt:lpstr>
      <vt:lpstr>Training without alignments</vt:lpstr>
      <vt:lpstr>Training without alignments</vt:lpstr>
      <vt:lpstr>Training without alignments</vt:lpstr>
      <vt:lpstr>One the one hand</vt:lpstr>
      <vt:lpstr>One the other hand</vt:lpstr>
      <vt:lpstr>One the other hand</vt:lpstr>
      <vt:lpstr>One the other hand</vt:lpstr>
      <vt:lpstr>Our friend the chain rule</vt:lpstr>
      <vt:lpstr>Our friend the chain rule</vt:lpstr>
      <vt:lpstr>One the other hand</vt:lpstr>
      <vt:lpstr>One the other hand</vt:lpstr>
      <vt:lpstr>Have we gotten anywhere?</vt:lpstr>
      <vt:lpstr>Training without alignments</vt:lpstr>
      <vt:lpstr>EM algorithm  (something from nothing)</vt:lpstr>
      <vt:lpstr>EM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Iterate…</vt:lpstr>
      <vt:lpstr>EM alignment</vt:lpstr>
      <vt:lpstr>EM alignment</vt:lpstr>
      <vt:lpstr>EM alignment</vt:lpstr>
      <vt:lpstr>An aside: estimating probabilities</vt:lpstr>
      <vt:lpstr>Estimating probabilities</vt:lpstr>
      <vt:lpstr>Maximum Likelihood Estimation (MLE)</vt:lpstr>
      <vt:lpstr>Maximum Likelihood Estimation (MLE)</vt:lpstr>
      <vt:lpstr>MLE example</vt:lpstr>
      <vt:lpstr>MLE example</vt:lpstr>
      <vt:lpstr>EM alignment: the math</vt:lpstr>
      <vt:lpstr>Implementation details</vt:lpstr>
      <vt:lpstr>Implementation details</vt:lpstr>
      <vt:lpstr>Implementation details</vt:lpstr>
      <vt:lpstr>Implementation details</vt:lpstr>
      <vt:lpstr>Implementation details</vt:lpstr>
      <vt:lpstr>Thought experiment</vt:lpstr>
      <vt:lpstr>If we had the alignments</vt:lpstr>
      <vt:lpstr>If we had the alignments</vt:lpstr>
      <vt:lpstr>If we had the alignments</vt:lpstr>
      <vt:lpstr>Thought experiment #2</vt:lpstr>
      <vt:lpstr>Without the alignments</vt:lpstr>
      <vt:lpstr>Without the alignments</vt:lpstr>
      <vt:lpstr>Without alignments</vt:lpstr>
      <vt:lpstr>Without alignments</vt:lpstr>
      <vt:lpstr>Without alignments</vt:lpstr>
      <vt:lpstr>Without the alignments</vt:lpstr>
      <vt:lpstr>EM: without the alignments</vt:lpstr>
      <vt:lpstr>EM: without the alignments</vt:lpstr>
      <vt:lpstr>EM: without the alignments</vt:lpstr>
      <vt:lpstr>EM: without the alignments</vt:lpstr>
      <vt:lpstr>EM: without the alignments</vt:lpstr>
      <vt:lpstr>NULL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</vt:vector>
  </TitlesOfParts>
  <Company>USC/ISI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David Robert Kauchak</cp:lastModifiedBy>
  <cp:revision>785</cp:revision>
  <cp:lastPrinted>2011-04-04T22:28:49Z</cp:lastPrinted>
  <dcterms:created xsi:type="dcterms:W3CDTF">2011-04-04T17:18:47Z</dcterms:created>
  <dcterms:modified xsi:type="dcterms:W3CDTF">2019-04-01T18:25:43Z</dcterms:modified>
</cp:coreProperties>
</file>