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358" r:id="rId3"/>
    <p:sldId id="449" r:id="rId4"/>
    <p:sldId id="450" r:id="rId5"/>
    <p:sldId id="399" r:id="rId6"/>
    <p:sldId id="400" r:id="rId7"/>
    <p:sldId id="395" r:id="rId8"/>
    <p:sldId id="669" r:id="rId9"/>
    <p:sldId id="670" r:id="rId10"/>
    <p:sldId id="671" r:id="rId11"/>
    <p:sldId id="668" r:id="rId12"/>
    <p:sldId id="673" r:id="rId13"/>
    <p:sldId id="672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10" r:id="rId23"/>
    <p:sldId id="411" r:id="rId24"/>
    <p:sldId id="412" r:id="rId25"/>
    <p:sldId id="413" r:id="rId26"/>
    <p:sldId id="414" r:id="rId27"/>
    <p:sldId id="417" r:id="rId28"/>
    <p:sldId id="415" r:id="rId29"/>
    <p:sldId id="416" r:id="rId30"/>
    <p:sldId id="420" r:id="rId31"/>
    <p:sldId id="419" r:id="rId32"/>
    <p:sldId id="418" r:id="rId33"/>
    <p:sldId id="421" r:id="rId34"/>
    <p:sldId id="508" r:id="rId35"/>
    <p:sldId id="509" r:id="rId36"/>
    <p:sldId id="619" r:id="rId37"/>
    <p:sldId id="620" r:id="rId38"/>
    <p:sldId id="621" r:id="rId39"/>
    <p:sldId id="622" r:id="rId40"/>
    <p:sldId id="627" r:id="rId41"/>
    <p:sldId id="674" r:id="rId42"/>
    <p:sldId id="630" r:id="rId43"/>
    <p:sldId id="631" r:id="rId44"/>
    <p:sldId id="635" r:id="rId45"/>
    <p:sldId id="676" r:id="rId46"/>
    <p:sldId id="636" r:id="rId47"/>
    <p:sldId id="662" r:id="rId48"/>
    <p:sldId id="637" r:id="rId49"/>
    <p:sldId id="638" r:id="rId50"/>
    <p:sldId id="642" r:id="rId51"/>
    <p:sldId id="643" r:id="rId52"/>
    <p:sldId id="644" r:id="rId53"/>
    <p:sldId id="639" r:id="rId54"/>
    <p:sldId id="640" r:id="rId55"/>
    <p:sldId id="641" r:id="rId56"/>
    <p:sldId id="645" r:id="rId57"/>
    <p:sldId id="647" r:id="rId58"/>
    <p:sldId id="648" r:id="rId59"/>
    <p:sldId id="649" r:id="rId60"/>
    <p:sldId id="650" r:id="rId61"/>
    <p:sldId id="663" r:id="rId62"/>
    <p:sldId id="665" r:id="rId63"/>
    <p:sldId id="666" r:id="rId64"/>
    <p:sldId id="651" r:id="rId65"/>
    <p:sldId id="667" r:id="rId66"/>
    <p:sldId id="653" r:id="rId67"/>
    <p:sldId id="655" r:id="rId68"/>
    <p:sldId id="656" r:id="rId69"/>
    <p:sldId id="657" r:id="rId70"/>
    <p:sldId id="677" r:id="rId71"/>
    <p:sldId id="659" r:id="rId72"/>
    <p:sldId id="658" r:id="rId73"/>
    <p:sldId id="661" r:id="rId74"/>
    <p:sldId id="660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EE6F2D"/>
    <a:srgbClr val="F6AD40"/>
    <a:srgbClr val="0000FF"/>
    <a:srgbClr val="FF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1" autoAdjust="0"/>
    <p:restoredTop sz="94761"/>
  </p:normalViewPr>
  <p:slideViewPr>
    <p:cSldViewPr snapToObjects="1">
      <p:cViewPr varScale="1">
        <p:scale>
          <a:sx n="106" d="100"/>
          <a:sy n="106" d="100"/>
        </p:scale>
        <p:origin x="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B8A2-4CDC-C644-955E-E61285109A67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D43B-3BE5-D943-AF8B-60202E0F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9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6C2-1B2C-4329-BE8D-E32811738F9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because we end up using one-hot encoding, every word other word in the vocabulary will count as a negative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predict 1 for the correct (positive) word and 0 for all </a:t>
            </a:r>
            <a:r>
              <a:rPr lang="en-US"/>
              <a:t>other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9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0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4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8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21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7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24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25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0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26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2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27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2/06/26/technology/in-a-big-network-of-computers-evidence-of-machine-learning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8566B8-B150-0742-8787-E261EBD3B6B2}"/>
              </a:ext>
            </a:extLst>
          </p:cNvPr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5F876F-19B3-FE49-8772-09FF176EBF27}"/>
              </a:ext>
            </a:extLst>
          </p:cNvPr>
          <p:cNvSpPr txBox="1"/>
          <p:nvPr/>
        </p:nvSpPr>
        <p:spPr>
          <a:xfrm>
            <a:off x="482995" y="6255647"/>
            <a:ext cx="6967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 wants to be very small (or negative) and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large and positive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BD7129-9E02-B94B-97DA-6C4D2136F082}"/>
              </a:ext>
            </a:extLst>
          </p:cNvPr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5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threshold)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8F3C7-A0EB-DA4B-A05B-45EAC8EAFB27}"/>
              </a:ext>
            </a:extLst>
          </p:cNvPr>
          <p:cNvSpPr txBox="1"/>
          <p:nvPr/>
        </p:nvSpPr>
        <p:spPr>
          <a:xfrm>
            <a:off x="345434" y="5294997"/>
            <a:ext cx="441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Another way to view the boundary is as the line perpendicular to the weight vector</a:t>
            </a:r>
          </a:p>
        </p:txBody>
      </p:sp>
    </p:spTree>
    <p:extLst>
      <p:ext uri="{BB962C8B-B14F-4D97-AF65-F5344CB8AC3E}">
        <p14:creationId xmlns:p14="http://schemas.microsoft.com/office/powerpoint/2010/main" val="196924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threshold)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8F3C7-A0EB-DA4B-A05B-45EAC8EAFB27}"/>
              </a:ext>
            </a:extLst>
          </p:cNvPr>
          <p:cNvSpPr txBox="1"/>
          <p:nvPr/>
        </p:nvSpPr>
        <p:spPr>
          <a:xfrm>
            <a:off x="345434" y="5294997"/>
            <a:ext cx="441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the threshold affect this line?</a:t>
            </a:r>
          </a:p>
        </p:txBody>
      </p:sp>
    </p:spTree>
    <p:extLst>
      <p:ext uri="{BB962C8B-B14F-4D97-AF65-F5344CB8AC3E}">
        <p14:creationId xmlns:p14="http://schemas.microsoft.com/office/powerpoint/2010/main" val="182571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threshold)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69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816100" y="6248400"/>
          <a:ext cx="1155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70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100" y="6248400"/>
                        <a:ext cx="11557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4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9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149690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1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676400" y="6248400"/>
          <a:ext cx="981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2" name="Equation" r:id="rId5" imgW="495300" imgH="203200" progId="Equation.3">
                  <p:embed/>
                </p:oleObj>
              </mc:Choice>
              <mc:Fallback>
                <p:oleObj name="Equation" r:id="rId5" imgW="495300" imgH="2032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9810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3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41084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operation does this perceptron perform on the result?</a:t>
            </a: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272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in the truth table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05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Quiz #2</a:t>
            </a:r>
          </a:p>
          <a:p>
            <a:pPr lvl="1"/>
            <a:r>
              <a:rPr lang="en-US" dirty="0"/>
              <a:t>Quartile1: 23.25 (78%)</a:t>
            </a:r>
          </a:p>
          <a:p>
            <a:pPr lvl="1"/>
            <a:r>
              <a:rPr lang="en-US" dirty="0"/>
              <a:t>Median: 26 (87%)</a:t>
            </a:r>
          </a:p>
          <a:p>
            <a:pPr lvl="1"/>
            <a:r>
              <a:rPr lang="en-US" dirty="0"/>
              <a:t>Quartile3: 28 (93%)</a:t>
            </a:r>
          </a:p>
          <a:p>
            <a:pPr lvl="1"/>
            <a:r>
              <a:rPr lang="en-US" dirty="0"/>
              <a:t>Average: 24.8 (83%)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Assignments 3 and 5a graded (4b back soon)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57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14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8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>
            <p:extLst/>
          </p:nvPr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5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9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T=?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7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63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T=-0.5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7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T=-0.5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77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T=-0.5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/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24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T=-0.5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/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141180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860550" y="28813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070350" y="35671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03750" y="509111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12950" y="34147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165350" y="44815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079750" y="28813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555750" y="38719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22550" y="36433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08350" y="32623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27350" y="44815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22750" y="26527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375150" y="41767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27550" y="29575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594350" y="31099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32350" y="32623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3994150" y="524351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27550" y="615791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060950" y="554831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584950" y="2119312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194550" y="4633912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194550" y="509111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194550" y="554831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467600" y="4572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42200" y="5014912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23150" y="5472112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22326" y="16254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0433744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8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hidden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2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‘Or, in colloquial terms “</a:t>
            </a:r>
            <a:r>
              <a:rPr lang="en-US" sz="3200" dirty="0">
                <a:solidFill>
                  <a:srgbClr val="FF6600"/>
                </a:solidFill>
              </a:rPr>
              <a:t>two-layer networks </a:t>
            </a:r>
            <a:r>
              <a:rPr lang="en-US" sz="3200" i="1" dirty="0">
                <a:solidFill>
                  <a:srgbClr val="FF6600"/>
                </a:solidFill>
              </a:rPr>
              <a:t>can approximate any function</a:t>
            </a:r>
            <a:r>
              <a:rPr lang="en-US" sz="3200" dirty="0"/>
              <a:t>.”’ </a:t>
            </a:r>
          </a:p>
        </p:txBody>
      </p:sp>
    </p:spTree>
    <p:extLst>
      <p:ext uri="{BB962C8B-B14F-4D97-AF65-F5344CB8AC3E}">
        <p14:creationId xmlns:p14="http://schemas.microsoft.com/office/powerpoint/2010/main" val="41175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More hidden nodes = more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Adding more layers adds even more complexity (and much more quickly)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rule of thumb: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083" y="4953000"/>
            <a:ext cx="45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2-layer hidden nodes  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648200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1566" y="5169932"/>
            <a:ext cx="28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dimensions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40078" y="5169932"/>
            <a:ext cx="2805029" cy="116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5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9" y="0"/>
            <a:ext cx="9144000" cy="6081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EA4B2-DFB0-7549-9647-EAD8DFF14319}"/>
              </a:ext>
            </a:extLst>
          </p:cNvPr>
          <p:cNvSpPr txBox="1"/>
          <p:nvPr/>
        </p:nvSpPr>
        <p:spPr>
          <a:xfrm>
            <a:off x="560445" y="6248400"/>
            <a:ext cx="8267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Trained a NN with 1B connections on 10M snapshots from </a:t>
            </a:r>
            <a:r>
              <a:rPr lang="en-US" dirty="0" err="1"/>
              <a:t>youtube</a:t>
            </a:r>
            <a:r>
              <a:rPr lang="en-US" dirty="0"/>
              <a:t> on 16,000 processors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19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http://www.nytimes.com/2012/06/26/technology/in-a-big-network-of-computers-evidence-of-machine-learning.html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328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55203"/>
            <a:ext cx="830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a branch of machine learning based on a set of algorithms that attempt to model high level abstractions in data by using a deep graph with multiple processing layers, composed of multiple linear and non-linear transformations.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65003"/>
            <a:ext cx="830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part of a broader family of machine learning methods based on learning representations of data.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0027"/>
            <a:ext cx="2286000" cy="2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2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Key: learning better features that abstract from the “raw”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>
                <a:solidFill>
                  <a:srgbClr val="FF6600"/>
                </a:solidFill>
              </a:rPr>
              <a:t>learned</a:t>
            </a:r>
            <a:r>
              <a:rPr lang="en-US" dirty="0"/>
              <a:t> feature representations based on large amounts of data, generally unsupervised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classifiers with multiple layers of learning</a:t>
            </a:r>
          </a:p>
        </p:txBody>
      </p:sp>
    </p:spTree>
    <p:extLst>
      <p:ext uri="{BB962C8B-B14F-4D97-AF65-F5344CB8AC3E}">
        <p14:creationId xmlns:p14="http://schemas.microsoft.com/office/powerpoint/2010/main" val="3802828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encrypted-tbn1.gstatic.com/images?q=tbn:ANd9GcQ-1rHkamhDd8jaylUzd9ZLACpZeFJeUbYXt8ulOFnLR3-GhW0v"/>
          <p:cNvPicPr>
            <a:picLocks noChangeAspect="1" noChangeArrowheads="1"/>
          </p:cNvPicPr>
          <p:nvPr/>
        </p:nvPicPr>
        <p:blipFill>
          <a:blip r:embed="rId3" cstate="print"/>
          <a:srcRect l="33803" r="10141" b="21695"/>
          <a:stretch>
            <a:fillRect/>
          </a:stretch>
        </p:blipFill>
        <p:spPr bwMode="auto">
          <a:xfrm>
            <a:off x="227248" y="3810000"/>
            <a:ext cx="1312888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" y="1611868"/>
            <a:ext cx="8229600" cy="1219200"/>
          </a:xfrm>
        </p:spPr>
        <p:txBody>
          <a:bodyPr>
            <a:normAutofit/>
          </a:bodyPr>
          <a:lstStyle/>
          <a:p>
            <a:pPr marL="742950" lvl="2" indent="-342900"/>
            <a:r>
              <a:rPr lang="en-US" sz="2400" dirty="0"/>
              <a:t>Train </a:t>
            </a:r>
            <a:r>
              <a:rPr lang="en-US" sz="2400" i="1" dirty="0"/>
              <a:t>multiple layers</a:t>
            </a:r>
            <a:r>
              <a:rPr lang="en-US" sz="2400" dirty="0"/>
              <a:t> of features/abstractions from data.</a:t>
            </a:r>
          </a:p>
          <a:p>
            <a:pPr marL="742950" lvl="2" indent="-342900"/>
            <a:r>
              <a:rPr lang="en-US" sz="2400" dirty="0"/>
              <a:t>Try to discover </a:t>
            </a:r>
            <a:r>
              <a:rPr lang="en-US" sz="2400" i="1" dirty="0"/>
              <a:t>representation</a:t>
            </a:r>
            <a:r>
              <a:rPr lang="en-US" sz="2400" dirty="0"/>
              <a:t> that makes decisions easy.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7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7" name="Down Arrow 6"/>
          <p:cNvSpPr/>
          <p:nvPr/>
        </p:nvSpPr>
        <p:spPr>
          <a:xfrm rot="5400000" flipV="1">
            <a:off x="12734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38642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65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27212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 flipV="1">
            <a:off x="53120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43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41690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21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Classifier</a:t>
            </a:r>
          </a:p>
        </p:txBody>
      </p:sp>
      <p:sp>
        <p:nvSpPr>
          <p:cNvPr id="15" name="Down Arrow 14"/>
          <p:cNvSpPr/>
          <p:nvPr/>
        </p:nvSpPr>
        <p:spPr>
          <a:xfrm rot="5400000" flipV="1">
            <a:off x="56168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1048" y="4114800"/>
            <a:ext cx="11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“Cat”?</a:t>
            </a:r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7123347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2819400"/>
            <a:ext cx="6019800" cy="3124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5943600"/>
            <a:ext cx="643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Learning:  train layers of features so that classifier works well.</a:t>
            </a:r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4076700" y="940832"/>
            <a:ext cx="609600" cy="46482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More abstract representation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346" y="6442346"/>
            <a:ext cx="336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adapted from: Adam Coates</a:t>
            </a:r>
          </a:p>
        </p:txBody>
      </p:sp>
    </p:spTree>
    <p:extLst>
      <p:ext uri="{BB962C8B-B14F-4D97-AF65-F5344CB8AC3E}">
        <p14:creationId xmlns:p14="http://schemas.microsoft.com/office/powerpoint/2010/main" val="2488746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for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2165366"/>
            <a:ext cx="472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Traditional NN models: 1-2 hidden layers</a:t>
            </a:r>
          </a:p>
          <a:p>
            <a:endParaRPr lang="en-US" sz="2000" dirty="0"/>
          </a:p>
          <a:p>
            <a:r>
              <a:rPr lang="en-US" sz="2000" dirty="0"/>
              <a:t>Deep learning NN models: 3+ hidden layers </a:t>
            </a:r>
          </a:p>
        </p:txBody>
      </p:sp>
    </p:spTree>
    <p:extLst>
      <p:ext uri="{BB962C8B-B14F-4D97-AF65-F5344CB8AC3E}">
        <p14:creationId xmlns:p14="http://schemas.microsoft.com/office/powerpoint/2010/main" val="352458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A complicated decision boundary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For those curious, this is the decision boundary for k-nearest neighbors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3869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1308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95F3B-EA9F-FF49-89FF-EDFF64205D40}"/>
              </a:ext>
            </a:extLst>
          </p:cNvPr>
          <p:cNvSpPr txBox="1"/>
          <p:nvPr/>
        </p:nvSpPr>
        <p:spPr>
          <a:xfrm>
            <a:off x="3975255" y="5419636"/>
            <a:ext cx="50034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Modified errors tend to get diluted as they get combined with many layers of weight corrections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AB8F96-411F-4849-A483-9EFD6C925658}"/>
              </a:ext>
            </a:extLst>
          </p:cNvPr>
          <p:cNvSpPr/>
          <p:nvPr/>
        </p:nvSpPr>
        <p:spPr bwMode="auto">
          <a:xfrm>
            <a:off x="5715000" y="3657599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4E623B-BCEF-8942-9026-07A749424A5C}"/>
              </a:ext>
            </a:extLst>
          </p:cNvPr>
          <p:cNvCxnSpPr>
            <a:stCxn id="41" idx="4"/>
          </p:cNvCxnSpPr>
          <p:nvPr/>
        </p:nvCxnSpPr>
        <p:spPr bwMode="auto">
          <a:xfrm rot="5400000">
            <a:off x="5676900" y="4838699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221C0D6-E5CF-F64C-9804-DD34910C67CA}"/>
              </a:ext>
            </a:extLst>
          </p:cNvPr>
          <p:cNvSpPr txBox="1"/>
          <p:nvPr/>
        </p:nvSpPr>
        <p:spPr>
          <a:xfrm>
            <a:off x="6248399" y="4495799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 * error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280846-3647-CC45-A925-09605BD2C39A}"/>
              </a:ext>
            </a:extLst>
          </p:cNvPr>
          <p:cNvCxnSpPr>
            <a:endCxn id="41" idx="1"/>
          </p:cNvCxnSpPr>
          <p:nvPr/>
        </p:nvCxnSpPr>
        <p:spPr bwMode="auto">
          <a:xfrm rot="16200000" flipH="1">
            <a:off x="5257800" y="3200399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89CA50F-FDEF-6643-8557-F1F489704403}"/>
              </a:ext>
            </a:extLst>
          </p:cNvPr>
          <p:cNvCxnSpPr>
            <a:endCxn id="41" idx="0"/>
          </p:cNvCxnSpPr>
          <p:nvPr/>
        </p:nvCxnSpPr>
        <p:spPr bwMode="auto">
          <a:xfrm rot="5400000">
            <a:off x="5676900" y="3238499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81E82CB-61EB-3943-9F21-B646C5602526}"/>
              </a:ext>
            </a:extLst>
          </p:cNvPr>
          <p:cNvCxnSpPr>
            <a:endCxn id="41" idx="7"/>
          </p:cNvCxnSpPr>
          <p:nvPr/>
        </p:nvCxnSpPr>
        <p:spPr bwMode="auto">
          <a:xfrm rot="5400000">
            <a:off x="6213008" y="3124199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A9DA675-C553-BA4E-87DE-CE06B6A4137C}"/>
              </a:ext>
            </a:extLst>
          </p:cNvPr>
          <p:cNvSpPr txBox="1"/>
          <p:nvPr/>
        </p:nvSpPr>
        <p:spPr>
          <a:xfrm>
            <a:off x="5029200" y="31241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EC1F20-03C6-F940-89E7-8FE2B740B183}"/>
              </a:ext>
            </a:extLst>
          </p:cNvPr>
          <p:cNvSpPr txBox="1"/>
          <p:nvPr/>
        </p:nvSpPr>
        <p:spPr>
          <a:xfrm>
            <a:off x="5638800" y="28955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9C0EDA-7B0B-BD4F-AA1D-3E1CA41BC17C}"/>
              </a:ext>
            </a:extLst>
          </p:cNvPr>
          <p:cNvSpPr txBox="1"/>
          <p:nvPr/>
        </p:nvSpPr>
        <p:spPr>
          <a:xfrm>
            <a:off x="6629400" y="3043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0222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Growing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Driven by:</a:t>
            </a:r>
          </a:p>
          <a:p>
            <a:pPr lvl="1"/>
            <a:r>
              <a:rPr lang="en-US" dirty="0"/>
              <a:t>Increase in data availability</a:t>
            </a:r>
          </a:p>
          <a:p>
            <a:pPr lvl="1"/>
            <a:r>
              <a:rPr lang="en-US" dirty="0"/>
              <a:t>Increase in computational power</a:t>
            </a:r>
          </a:p>
          <a:p>
            <a:pPr lvl="1"/>
            <a:r>
              <a:rPr lang="en-US" dirty="0"/>
              <a:t>Parallelizability of many of the algorithms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Involves more than just neural networks (though, they’re a very popular model)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14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people have heard of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8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2AC6A-C228-9245-8ECF-EA2D60858B1F}"/>
              </a:ext>
            </a:extLst>
          </p:cNvPr>
          <p:cNvSpPr txBox="1"/>
          <p:nvPr/>
        </p:nvSpPr>
        <p:spPr>
          <a:xfrm>
            <a:off x="1370174" y="5105400"/>
            <a:ext cx="594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our projection for assignment 5?</a:t>
            </a:r>
          </a:p>
        </p:txBody>
      </p:sp>
    </p:spTree>
    <p:extLst>
      <p:ext uri="{BB962C8B-B14F-4D97-AF65-F5344CB8AC3E}">
        <p14:creationId xmlns:p14="http://schemas.microsoft.com/office/powerpoint/2010/main" val="31198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312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w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910C2-B1C3-5646-AC07-19F5BB4F5D08}"/>
              </a:ext>
            </a:extLst>
          </p:cNvPr>
          <p:cNvSpPr txBox="1"/>
          <p:nvPr/>
        </p:nvSpPr>
        <p:spPr>
          <a:xfrm>
            <a:off x="838200" y="4800600"/>
            <a:ext cx="745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dimension is the co-occurrence of </a:t>
            </a:r>
            <a:r>
              <a:rPr lang="en-US" sz="2800" i="1" dirty="0">
                <a:solidFill>
                  <a:srgbClr val="0000FF"/>
                </a:solidFill>
              </a:rPr>
              <a:t>word</a:t>
            </a:r>
            <a:r>
              <a:rPr lang="en-US" sz="2800" dirty="0">
                <a:solidFill>
                  <a:srgbClr val="0000FF"/>
                </a:solidFill>
              </a:rPr>
              <a:t> with 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i</a:t>
            </a:r>
            <a:endParaRPr lang="en-US" sz="2800" i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7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3600" y="5056300"/>
            <a:ext cx="18288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4065700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67327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836" y="4063424"/>
            <a:ext cx="752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717436" y="4191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4038600"/>
            <a:ext cx="25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[r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, r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, …,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baseline="-25000" dirty="0" err="1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810000"/>
            <a:ext cx="83789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5090755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crimson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750953" y="51816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4317" y="5029200"/>
            <a:ext cx="262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[c</a:t>
            </a:r>
            <a:r>
              <a:rPr lang="en-US" sz="3600" baseline="-25000" dirty="0">
                <a:solidFill>
                  <a:srgbClr val="FF6600"/>
                </a:solidFill>
              </a:rPr>
              <a:t>1</a:t>
            </a:r>
            <a:r>
              <a:rPr lang="en-US" sz="3600" dirty="0">
                <a:solidFill>
                  <a:srgbClr val="FF6600"/>
                </a:solidFill>
              </a:rPr>
              <a:t>, c</a:t>
            </a:r>
            <a:r>
              <a:rPr lang="en-US" sz="3600" baseline="-25000" dirty="0">
                <a:solidFill>
                  <a:srgbClr val="FF6600"/>
                </a:solidFill>
              </a:rPr>
              <a:t>2</a:t>
            </a:r>
            <a:r>
              <a:rPr lang="en-US" sz="3600" dirty="0">
                <a:solidFill>
                  <a:srgbClr val="FF6600"/>
                </a:solidFill>
              </a:rPr>
              <a:t>, …, c</a:t>
            </a:r>
            <a:r>
              <a:rPr lang="en-US" sz="3600" baseline="-25000" dirty="0">
                <a:solidFill>
                  <a:srgbClr val="FF6600"/>
                </a:solidFill>
              </a:rPr>
              <a:t>d</a:t>
            </a:r>
            <a:r>
              <a:rPr lang="en-US" sz="3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5163" y="5100961"/>
            <a:ext cx="123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[r</a:t>
            </a:r>
            <a:r>
              <a:rPr lang="en-US" sz="1600" baseline="-250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FF0000"/>
                </a:solidFill>
              </a:rPr>
              <a:t>, r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, …,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]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1363" y="5410200"/>
            <a:ext cx="126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[c</a:t>
            </a:r>
            <a:r>
              <a:rPr lang="en-US" sz="1600" baseline="-25000" dirty="0">
                <a:solidFill>
                  <a:srgbClr val="FF6600"/>
                </a:solidFill>
              </a:rPr>
              <a:t>1</a:t>
            </a:r>
            <a:r>
              <a:rPr lang="en-US" sz="1600" dirty="0">
                <a:solidFill>
                  <a:srgbClr val="FF6600"/>
                </a:solidFill>
              </a:rPr>
              <a:t>, c</a:t>
            </a:r>
            <a:r>
              <a:rPr lang="en-US" sz="1600" baseline="-25000" dirty="0">
                <a:solidFill>
                  <a:srgbClr val="FF6600"/>
                </a:solidFill>
              </a:rPr>
              <a:t>2</a:t>
            </a:r>
            <a:r>
              <a:rPr lang="en-US" sz="1600" dirty="0">
                <a:solidFill>
                  <a:srgbClr val="FF6600"/>
                </a:solidFill>
              </a:rPr>
              <a:t>, …, c</a:t>
            </a:r>
            <a:r>
              <a:rPr lang="en-US" sz="1600" baseline="-25000" dirty="0">
                <a:solidFill>
                  <a:srgbClr val="FF6600"/>
                </a:solidFill>
              </a:rPr>
              <a:t>d</a:t>
            </a:r>
            <a:r>
              <a:rPr lang="en-US" sz="1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3" name="Oval 22"/>
          <p:cNvSpPr/>
          <p:nvPr/>
        </p:nvSpPr>
        <p:spPr>
          <a:xfrm>
            <a:off x="7714237" y="5257800"/>
            <a:ext cx="134363" cy="154615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90437" y="5486400"/>
            <a:ext cx="134363" cy="154615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4369" y="6005155"/>
            <a:ext cx="123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D70A"/>
                </a:solidFill>
              </a:rPr>
              <a:t>yellow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750953" y="6096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24317" y="59436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D70A"/>
                </a:solidFill>
              </a:rPr>
              <a:t>[y</a:t>
            </a:r>
            <a:r>
              <a:rPr lang="en-US" sz="3600" baseline="-25000" dirty="0">
                <a:solidFill>
                  <a:srgbClr val="FFD70A"/>
                </a:solidFill>
              </a:rPr>
              <a:t>1</a:t>
            </a:r>
            <a:r>
              <a:rPr lang="en-US" sz="3600" dirty="0">
                <a:solidFill>
                  <a:srgbClr val="FFD70A"/>
                </a:solidFill>
              </a:rPr>
              <a:t>, y</a:t>
            </a:r>
            <a:r>
              <a:rPr lang="en-US" sz="3600" baseline="-25000" dirty="0">
                <a:solidFill>
                  <a:srgbClr val="FFD70A"/>
                </a:solidFill>
              </a:rPr>
              <a:t>2</a:t>
            </a:r>
            <a:r>
              <a:rPr lang="en-US" sz="3600" dirty="0">
                <a:solidFill>
                  <a:srgbClr val="FFD70A"/>
                </a:solidFill>
              </a:rPr>
              <a:t>, …, </a:t>
            </a:r>
            <a:r>
              <a:rPr lang="en-US" sz="3600" dirty="0" err="1">
                <a:solidFill>
                  <a:srgbClr val="FFD70A"/>
                </a:solidFill>
              </a:rPr>
              <a:t>y</a:t>
            </a:r>
            <a:r>
              <a:rPr lang="en-US" sz="3600" baseline="-25000" dirty="0" err="1">
                <a:solidFill>
                  <a:srgbClr val="FFD70A"/>
                </a:solidFill>
              </a:rPr>
              <a:t>d</a:t>
            </a:r>
            <a:r>
              <a:rPr lang="en-US" sz="3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4191000"/>
            <a:ext cx="134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D70A"/>
                </a:solidFill>
              </a:rPr>
              <a:t>[y</a:t>
            </a:r>
            <a:r>
              <a:rPr lang="en-US" sz="1600" baseline="-25000" dirty="0">
                <a:solidFill>
                  <a:srgbClr val="FFD70A"/>
                </a:solidFill>
              </a:rPr>
              <a:t>1</a:t>
            </a:r>
            <a:r>
              <a:rPr lang="en-US" sz="1600" dirty="0">
                <a:solidFill>
                  <a:srgbClr val="FFD70A"/>
                </a:solidFill>
              </a:rPr>
              <a:t>, y</a:t>
            </a:r>
            <a:r>
              <a:rPr lang="en-US" sz="1600" baseline="-25000" dirty="0">
                <a:solidFill>
                  <a:srgbClr val="FFD70A"/>
                </a:solidFill>
              </a:rPr>
              <a:t>2</a:t>
            </a:r>
            <a:r>
              <a:rPr lang="en-US" sz="1600" dirty="0">
                <a:solidFill>
                  <a:srgbClr val="FFD70A"/>
                </a:solidFill>
              </a:rPr>
              <a:t>, …, </a:t>
            </a:r>
            <a:r>
              <a:rPr lang="en-US" sz="1600" dirty="0" err="1">
                <a:solidFill>
                  <a:srgbClr val="FFD70A"/>
                </a:solidFill>
              </a:rPr>
              <a:t>y</a:t>
            </a:r>
            <a:r>
              <a:rPr lang="en-US" sz="1600" baseline="-25000" dirty="0" err="1">
                <a:solidFill>
                  <a:srgbClr val="FFD70A"/>
                </a:solidFill>
              </a:rPr>
              <a:t>d</a:t>
            </a:r>
            <a:r>
              <a:rPr lang="en-US" sz="1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9" name="Oval 28"/>
          <p:cNvSpPr/>
          <p:nvPr/>
        </p:nvSpPr>
        <p:spPr>
          <a:xfrm>
            <a:off x="8153400" y="4343400"/>
            <a:ext cx="134363" cy="154615"/>
          </a:xfrm>
          <a:prstGeom prst="ellipse">
            <a:avLst/>
          </a:prstGeom>
          <a:solidFill>
            <a:srgbClr val="FFD70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28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080248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idea of word representations is not new: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Co-occurrence matrices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Latent Semantic Analysis (LSA)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New idea: learn word representation using a task-driven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23425207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81200"/>
            <a:ext cx="6324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I like to eat </a:t>
            </a:r>
            <a:r>
              <a:rPr lang="en-US" dirty="0">
                <a:solidFill>
                  <a:srgbClr val="FF6600"/>
                </a:solidFill>
              </a:rPr>
              <a:t>bananas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with cream cheese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68" y="3429000"/>
            <a:ext cx="7664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a </a:t>
            </a:r>
            <a:r>
              <a:rPr lang="en-US" sz="2800" dirty="0">
                <a:solidFill>
                  <a:srgbClr val="00B050"/>
                </a:solidFill>
              </a:rPr>
              <a:t>context</a:t>
            </a:r>
            <a:r>
              <a:rPr lang="en-US" sz="2800" dirty="0"/>
              <a:t> of words</a:t>
            </a:r>
          </a:p>
          <a:p>
            <a:endParaRPr lang="en-US" sz="2800" dirty="0"/>
          </a:p>
          <a:p>
            <a:r>
              <a:rPr lang="en-US" sz="2800" dirty="0"/>
              <a:t>Predict what </a:t>
            </a:r>
            <a:r>
              <a:rPr lang="en-US" sz="2800" dirty="0">
                <a:solidFill>
                  <a:srgbClr val="EE6F2D"/>
                </a:solidFill>
              </a:rPr>
              <a:t>words</a:t>
            </a:r>
            <a:r>
              <a:rPr lang="en-US" sz="2800" dirty="0"/>
              <a:t> are likely to occur in that context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2590800"/>
            <a:ext cx="381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2590800"/>
            <a:ext cx="3429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2590800"/>
            <a:ext cx="838200" cy="1752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09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text, can generate lots of </a:t>
            </a:r>
            <a:r>
              <a:rPr lang="en-US" dirty="0">
                <a:solidFill>
                  <a:srgbClr val="0000FF"/>
                </a:solidFill>
              </a:rPr>
              <a:t>positive </a:t>
            </a:r>
            <a:r>
              <a:rPr lang="en-US" dirty="0"/>
              <a:t>examples: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7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959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data like this to learn a distribution:</a:t>
            </a:r>
            <a:endParaRPr lang="en-US" sz="32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93903"/>
              </p:ext>
            </p:extLst>
          </p:nvPr>
        </p:nvGraphicFramePr>
        <p:xfrm>
          <a:off x="1447800" y="403860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32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03860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13841"/>
              </p:ext>
            </p:extLst>
          </p:nvPr>
        </p:nvGraphicFramePr>
        <p:xfrm>
          <a:off x="1447800" y="2765425"/>
          <a:ext cx="3854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33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765425"/>
                        <a:ext cx="38544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90900" y="4152018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028615" y="4152900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067" y="5295885"/>
            <a:ext cx="141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781" y="5295885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after</a:t>
            </a:r>
          </a:p>
        </p:txBody>
      </p:sp>
    </p:spTree>
    <p:extLst>
      <p:ext uri="{BB962C8B-B14F-4D97-AF65-F5344CB8AC3E}">
        <p14:creationId xmlns:p14="http://schemas.microsoft.com/office/powerpoint/2010/main" val="904727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73914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>
                <a:solidFill>
                  <a:srgbClr val="FF0000"/>
                </a:solidFill>
              </a:rPr>
              <a:t>Any problems with using only positive examples?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83195"/>
              </p:ext>
            </p:extLst>
          </p:nvPr>
        </p:nvGraphicFramePr>
        <p:xfrm>
          <a:off x="1801906" y="242471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25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1906" y="242471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67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00200"/>
            <a:ext cx="73914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>
                <a:solidFill>
                  <a:srgbClr val="0000FF"/>
                </a:solidFill>
              </a:rPr>
              <a:t>Want to learn a distribution over </a:t>
            </a:r>
            <a:r>
              <a:rPr lang="en-US" b="1" dirty="0">
                <a:solidFill>
                  <a:srgbClr val="0000FF"/>
                </a:solidFill>
              </a:rPr>
              <a:t>all</a:t>
            </a:r>
            <a:r>
              <a:rPr lang="en-US" dirty="0">
                <a:solidFill>
                  <a:srgbClr val="0000FF"/>
                </a:solidFill>
              </a:rPr>
              <a:t>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14110"/>
              </p:ext>
            </p:extLst>
          </p:nvPr>
        </p:nvGraphicFramePr>
        <p:xfrm>
          <a:off x="1801906" y="242471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0" name="Equation" r:id="rId3" imgW="1346200" imgH="215900" progId="Equation.3">
                  <p:embed/>
                </p:oleObj>
              </mc:Choice>
              <mc:Fallback>
                <p:oleObj name="Equation" r:id="rId3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1906" y="242471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286000" y="2424710"/>
            <a:ext cx="762000" cy="762000"/>
          </a:xfrm>
          <a:prstGeom prst="ellipse">
            <a:avLst/>
          </a:prstGeom>
          <a:solidFill>
            <a:srgbClr val="FF0000">
              <a:alpha val="3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3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Negative examples?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8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Any other word that didn’t occur in that context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35563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 (</a:t>
            </a:r>
            <a:r>
              <a:rPr lang="en-US" sz="3200" dirty="0">
                <a:solidFill>
                  <a:srgbClr val="FF0000"/>
                </a:solidFill>
              </a:rPr>
              <a:t>negative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8270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</a:t>
            </a:r>
          </a:p>
          <a:p>
            <a:endParaRPr lang="en-US" dirty="0"/>
          </a:p>
          <a:p>
            <a:r>
              <a:rPr lang="en-US" dirty="0"/>
              <a:t>snoopy</a:t>
            </a:r>
          </a:p>
          <a:p>
            <a:endParaRPr lang="en-US" dirty="0"/>
          </a:p>
          <a:p>
            <a:r>
              <a:rPr lang="en-US" dirty="0"/>
              <a:t>run</a:t>
            </a:r>
          </a:p>
          <a:p>
            <a:endParaRPr lang="en-US" dirty="0"/>
          </a:p>
          <a:p>
            <a:r>
              <a:rPr lang="en-US" dirty="0"/>
              <a:t>sloth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8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a neural network on this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2748"/>
            <a:ext cx="4419600" cy="491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635639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753557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input a “word” into a network?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1600200" cy="14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96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23" name="Right Brace 22"/>
          <p:cNvSpPr/>
          <p:nvPr/>
        </p:nvSpPr>
        <p:spPr>
          <a:xfrm>
            <a:off x="4618403" y="3786266"/>
            <a:ext cx="609600" cy="28531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5017134"/>
            <a:ext cx="118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nodes</a:t>
            </a:r>
          </a:p>
        </p:txBody>
      </p:sp>
    </p:spTree>
    <p:extLst>
      <p:ext uri="{BB962C8B-B14F-4D97-AF65-F5344CB8AC3E}">
        <p14:creationId xmlns:p14="http://schemas.microsoft.com/office/powerpoint/2010/main" val="743440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banana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4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5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/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880670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1430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3286724" cy="3657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05200" y="2895600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59868"/>
            <a:ext cx="18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100 to 1000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0794" y="624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blog.acolyer.org</a:t>
            </a:r>
            <a:r>
              <a:rPr lang="en-US" sz="1400" dirty="0"/>
              <a:t>/2016/04/21/the-amazing-power-of-word-vectors/</a:t>
            </a:r>
          </a:p>
        </p:txBody>
      </p:sp>
    </p:spTree>
    <p:extLst>
      <p:ext uri="{BB962C8B-B14F-4D97-AF65-F5344CB8AC3E}">
        <p14:creationId xmlns:p14="http://schemas.microsoft.com/office/powerpoint/2010/main" val="3423009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22" y="16764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3322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300722" y="16764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1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36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___ like to eat</a:t>
            </a:r>
          </a:p>
          <a:p>
            <a:endParaRPr lang="en-US" sz="1400" dirty="0"/>
          </a:p>
          <a:p>
            <a:r>
              <a:rPr lang="en-US" sz="1400" dirty="0"/>
              <a:t>I ___ to eat bananas</a:t>
            </a:r>
          </a:p>
          <a:p>
            <a:endParaRPr lang="en-US" sz="1400" dirty="0"/>
          </a:p>
          <a:p>
            <a:r>
              <a:rPr lang="en-US" sz="1400" dirty="0"/>
              <a:t>I like ___ eat bananas with</a:t>
            </a:r>
          </a:p>
          <a:p>
            <a:endParaRPr lang="en-US" sz="1400" dirty="0"/>
          </a:p>
          <a:p>
            <a:r>
              <a:rPr lang="en-US" sz="1400" dirty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3436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</a:p>
          <a:p>
            <a:endParaRPr lang="en-US" sz="1400" dirty="0"/>
          </a:p>
          <a:p>
            <a:r>
              <a:rPr lang="en-US" sz="1400" dirty="0"/>
              <a:t>like</a:t>
            </a:r>
          </a:p>
          <a:p>
            <a:endParaRPr lang="en-US" sz="1400" dirty="0"/>
          </a:p>
          <a:p>
            <a:r>
              <a:rPr lang="en-US" sz="1400" dirty="0"/>
              <a:t>to</a:t>
            </a:r>
          </a:p>
          <a:p>
            <a:endParaRPr lang="en-US" sz="1400" dirty="0"/>
          </a:p>
          <a:p>
            <a:r>
              <a:rPr lang="en-US" sz="1400" dirty="0"/>
              <a:t>eat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96127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7387" y="1447800"/>
            <a:ext cx="2841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I like to ___ bananas with cream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6347" y="1295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3431" y="2071304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247" y="2907268"/>
            <a:ext cx="2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9622" y="3669268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8563" y="4495800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28598" y="2071304"/>
            <a:ext cx="4154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7157" y="26302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2432670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82019"/>
            <a:ext cx="422842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___ like to eat</a:t>
            </a:r>
          </a:p>
          <a:p>
            <a:endParaRPr lang="en-US" sz="1400" dirty="0"/>
          </a:p>
          <a:p>
            <a:r>
              <a:rPr lang="en-US" sz="1400" dirty="0"/>
              <a:t>I ___ to eat bananas</a:t>
            </a:r>
          </a:p>
          <a:p>
            <a:endParaRPr lang="en-US" sz="1400" dirty="0"/>
          </a:p>
          <a:p>
            <a:r>
              <a:rPr lang="en-US" sz="1400" dirty="0"/>
              <a:t>I like ___ eat bananas with</a:t>
            </a:r>
          </a:p>
          <a:p>
            <a:endParaRPr lang="en-US" sz="1400" dirty="0"/>
          </a:p>
          <a:p>
            <a:r>
              <a:rPr lang="en-US" sz="1400" dirty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</a:p>
          <a:p>
            <a:endParaRPr lang="en-US" sz="1400" dirty="0"/>
          </a:p>
          <a:p>
            <a:r>
              <a:rPr lang="en-US" sz="1400" dirty="0"/>
              <a:t>like</a:t>
            </a:r>
          </a:p>
          <a:p>
            <a:endParaRPr lang="en-US" sz="1400" dirty="0"/>
          </a:p>
          <a:p>
            <a:r>
              <a:rPr lang="en-US" sz="1400" dirty="0"/>
              <a:t>to</a:t>
            </a:r>
          </a:p>
          <a:p>
            <a:endParaRPr lang="en-US" sz="1400" dirty="0"/>
          </a:p>
          <a:p>
            <a:r>
              <a:rPr lang="en-US" sz="1400" dirty="0"/>
              <a:t>eat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661328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4400" y="2251840"/>
            <a:ext cx="762000" cy="3352800"/>
          </a:xfrm>
          <a:prstGeom prst="rect">
            <a:avLst/>
          </a:prstGeom>
          <a:solidFill>
            <a:srgbClr val="0000FF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3" y="1655673"/>
            <a:ext cx="135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VxN</a:t>
            </a:r>
            <a:r>
              <a:rPr lang="en-US" dirty="0">
                <a:solidFill>
                  <a:srgbClr val="0000FF"/>
                </a:solidFill>
              </a:rPr>
              <a:t> weights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1" y="2010722"/>
            <a:ext cx="366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weights for each word provide an N dimensional mapping of the word</a:t>
            </a:r>
          </a:p>
          <a:p>
            <a:endParaRPr lang="en-US" sz="2400" dirty="0"/>
          </a:p>
          <a:p>
            <a:r>
              <a:rPr lang="en-US" sz="2400" dirty="0"/>
              <a:t>Words that predict similarly should have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25052131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0806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8" y="3810000"/>
            <a:ext cx="774319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6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67716"/>
            <a:ext cx="7719391" cy="291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2" y="3186716"/>
            <a:ext cx="76365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0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958889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</p:spTree>
    <p:extLst>
      <p:ext uri="{BB962C8B-B14F-4D97-AF65-F5344CB8AC3E}">
        <p14:creationId xmlns:p14="http://schemas.microsoft.com/office/powerpoint/2010/main" val="1333580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0" y="139700"/>
            <a:ext cx="9144000" cy="562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095" y="5939135"/>
            <a:ext cx="661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2-Dimensional projection of the N-dimensional space</a:t>
            </a:r>
          </a:p>
        </p:txBody>
      </p:sp>
    </p:spTree>
    <p:extLst>
      <p:ext uri="{BB962C8B-B14F-4D97-AF65-F5344CB8AC3E}">
        <p14:creationId xmlns:p14="http://schemas.microsoft.com/office/powerpoint/2010/main" val="138787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A46CE9-5515-8A4C-89A3-446008D4CBBF}"/>
              </a:ext>
            </a:extLst>
          </p:cNvPr>
          <p:cNvSpPr txBox="1"/>
          <p:nvPr/>
        </p:nvSpPr>
        <p:spPr>
          <a:xfrm>
            <a:off x="592348" y="5638258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2774248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780E-E9E8-C54C-82CB-26963A71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DE00A-54AE-BA44-9171-898CEE1B64E3}"/>
              </a:ext>
            </a:extLst>
          </p:cNvPr>
          <p:cNvSpPr/>
          <p:nvPr/>
        </p:nvSpPr>
        <p:spPr>
          <a:xfrm>
            <a:off x="2209800" y="3124200"/>
            <a:ext cx="415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projector.tensorflow.org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175985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Bag Of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3200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74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models: skip-gram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1000"/>
            <a:ext cx="3581400" cy="43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0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model for learning word representations from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become a popular pre-processing step for learning a more robust feature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Models like word2vec have also been incorporated into other learning approaches (e.g. translation tasks)</a:t>
            </a:r>
          </a:p>
        </p:txBody>
      </p:sp>
    </p:spTree>
    <p:extLst>
      <p:ext uri="{BB962C8B-B14F-4D97-AF65-F5344CB8AC3E}">
        <p14:creationId xmlns:p14="http://schemas.microsoft.com/office/powerpoint/2010/main" val="3705866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blog.acolyer.org</a:t>
            </a:r>
            <a:r>
              <a:rPr lang="en-US" dirty="0"/>
              <a:t>/2016/04/21/the-amazing-power-of-word-vectors/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endParaRPr lang="en-US" dirty="0"/>
          </a:p>
          <a:p>
            <a:r>
              <a:rPr lang="en-US" dirty="0"/>
              <a:t>https://deeplearning4j.org/word2vec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42761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6F8F76-49A6-F447-AB1F-0315C9B10007}"/>
                  </a:ext>
                </a:extLst>
              </p:cNvPr>
              <p:cNvSpPr txBox="1"/>
              <p:nvPr/>
            </p:nvSpPr>
            <p:spPr>
              <a:xfrm>
                <a:off x="925959" y="5311757"/>
                <a:ext cx="22665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6F8F76-49A6-F447-AB1F-0315C9B10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59" y="5311757"/>
                <a:ext cx="226651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2FC4D6-CD29-F14F-B725-534A31D87B72}"/>
                  </a:ext>
                </a:extLst>
              </p:cNvPr>
              <p:cNvSpPr txBox="1"/>
              <p:nvPr/>
            </p:nvSpPr>
            <p:spPr>
              <a:xfrm>
                <a:off x="1824439" y="5782317"/>
                <a:ext cx="20372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2FC4D6-CD29-F14F-B725-534A31D8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39" y="5782317"/>
                <a:ext cx="203728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8566B8-B150-0742-8787-E261EBD3B6B2}"/>
              </a:ext>
            </a:extLst>
          </p:cNvPr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T=0.5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8566B8-B150-0742-8787-E261EBD3B6B2}"/>
              </a:ext>
            </a:extLst>
          </p:cNvPr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5F876F-19B3-FE49-8772-09FF176EBF27}"/>
              </a:ext>
            </a:extLst>
          </p:cNvPr>
          <p:cNvSpPr txBox="1"/>
          <p:nvPr/>
        </p:nvSpPr>
        <p:spPr>
          <a:xfrm>
            <a:off x="482995" y="6255647"/>
            <a:ext cx="5420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side is positive (1) and which is negative (0)?</a:t>
            </a:r>
          </a:p>
        </p:txBody>
      </p:sp>
    </p:spTree>
    <p:extLst>
      <p:ext uri="{BB962C8B-B14F-4D97-AF65-F5344CB8AC3E}">
        <p14:creationId xmlns:p14="http://schemas.microsoft.com/office/powerpoint/2010/main" val="317855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12807</TotalTime>
  <Words>2328</Words>
  <Application>Microsoft Macintosh PowerPoint</Application>
  <PresentationFormat>On-screen Show (4:3)</PresentationFormat>
  <Paragraphs>835</Paragraphs>
  <Slides>74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ＭＳ Ｐゴシック</vt:lpstr>
      <vt:lpstr>Arial</vt:lpstr>
      <vt:lpstr>Calibri</vt:lpstr>
      <vt:lpstr>Cambria Math</vt:lpstr>
      <vt:lpstr>Rockwell</vt:lpstr>
      <vt:lpstr>Tw Cen MT</vt:lpstr>
      <vt:lpstr>Wingdings</vt:lpstr>
      <vt:lpstr>Wingdings 2</vt:lpstr>
      <vt:lpstr>Median</vt:lpstr>
      <vt:lpstr>Equation</vt:lpstr>
      <vt:lpstr>Word representations</vt:lpstr>
      <vt:lpstr>Admin</vt:lpstr>
      <vt:lpstr>Decision boundaries</vt:lpstr>
      <vt:lpstr>A complicated decision boundary</vt:lpstr>
      <vt:lpstr>What does the decision boundary look like?</vt:lpstr>
      <vt:lpstr>What does the decision boundary look like?</vt:lpstr>
      <vt:lpstr>NN decision boundary</vt:lpstr>
      <vt:lpstr>NN decision boundary</vt:lpstr>
      <vt:lpstr>NN decision boundary</vt:lpstr>
      <vt:lpstr>NN decision boundary</vt:lpstr>
      <vt:lpstr>NN decision boundary</vt:lpstr>
      <vt:lpstr>NN decision boundary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This decision boundary?</vt:lpstr>
      <vt:lpstr>This decision boundary?</vt:lpstr>
      <vt:lpstr>This decision boundary?</vt:lpstr>
      <vt:lpstr>PowerPoint Presentation</vt:lpstr>
      <vt:lpstr>NOR</vt:lpstr>
      <vt:lpstr>What does the decision boundary look like?</vt:lpstr>
      <vt:lpstr>Three hidden nodes</vt:lpstr>
      <vt:lpstr>NN decision boundaries</vt:lpstr>
      <vt:lpstr>NN decision boundaries</vt:lpstr>
      <vt:lpstr>PowerPoint Presentation</vt:lpstr>
      <vt:lpstr>PowerPoint Presentation</vt:lpstr>
      <vt:lpstr>Deep learning</vt:lpstr>
      <vt:lpstr>Deep learning</vt:lpstr>
      <vt:lpstr>Deep learning</vt:lpstr>
      <vt:lpstr>Deep learning for neural networks</vt:lpstr>
      <vt:lpstr>Challenges</vt:lpstr>
      <vt:lpstr>Challenges</vt:lpstr>
      <vt:lpstr>Deep learning</vt:lpstr>
      <vt:lpstr>word2vec</vt:lpstr>
      <vt:lpstr>Word representations generalized</vt:lpstr>
      <vt:lpstr>Word representations generalized</vt:lpstr>
      <vt:lpstr>Word representations</vt:lpstr>
      <vt:lpstr>Word representations</vt:lpstr>
      <vt:lpstr>A prediction problem</vt:lpstr>
      <vt:lpstr>A prediction problem</vt:lpstr>
      <vt:lpstr>A prediction problem</vt:lpstr>
      <vt:lpstr>A prediction problem</vt:lpstr>
      <vt:lpstr>A prediction problem</vt:lpstr>
      <vt:lpstr>A prediction problem</vt:lpstr>
      <vt:lpstr>A prediction problem</vt:lpstr>
      <vt:lpstr>Train a neural network on this problem</vt:lpstr>
      <vt:lpstr>Encoding words</vt:lpstr>
      <vt:lpstr>“One-hot” encoding</vt:lpstr>
      <vt:lpstr>“One-hot” encoding</vt:lpstr>
      <vt:lpstr>“One-hot” encoding</vt:lpstr>
      <vt:lpstr>PowerPoint Presentation</vt:lpstr>
      <vt:lpstr>Another view</vt:lpstr>
      <vt:lpstr>Training: backpropagation</vt:lpstr>
      <vt:lpstr>Training: backpropagation</vt:lpstr>
      <vt:lpstr>Training: backpropagation</vt:lpstr>
      <vt:lpstr>Word representation</vt:lpstr>
      <vt:lpstr>Results</vt:lpstr>
      <vt:lpstr>Results</vt:lpstr>
      <vt:lpstr>Results</vt:lpstr>
      <vt:lpstr>Results</vt:lpstr>
      <vt:lpstr>Visualized</vt:lpstr>
      <vt:lpstr>Continuous Bag Of Words</vt:lpstr>
      <vt:lpstr>Other models: skip-gram</vt:lpstr>
      <vt:lpstr>word2vec</vt:lpstr>
      <vt:lpstr>word2vec resources 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993</cp:revision>
  <cp:lastPrinted>2016-11-02T00:11:25Z</cp:lastPrinted>
  <dcterms:created xsi:type="dcterms:W3CDTF">2011-01-25T19:35:23Z</dcterms:created>
  <dcterms:modified xsi:type="dcterms:W3CDTF">2019-03-26T16:19:49Z</dcterms:modified>
</cp:coreProperties>
</file>