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9" r:id="rId3"/>
    <p:sldId id="397" r:id="rId4"/>
    <p:sldId id="262" r:id="rId5"/>
    <p:sldId id="398" r:id="rId6"/>
    <p:sldId id="276" r:id="rId7"/>
    <p:sldId id="433" r:id="rId8"/>
    <p:sldId id="399" r:id="rId9"/>
    <p:sldId id="344" r:id="rId10"/>
    <p:sldId id="345" r:id="rId11"/>
    <p:sldId id="346" r:id="rId12"/>
    <p:sldId id="347" r:id="rId13"/>
    <p:sldId id="434" r:id="rId14"/>
    <p:sldId id="349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91" r:id="rId51"/>
    <p:sldId id="436" r:id="rId52"/>
    <p:sldId id="392" r:id="rId53"/>
    <p:sldId id="415" r:id="rId54"/>
    <p:sldId id="416" r:id="rId55"/>
    <p:sldId id="417" r:id="rId56"/>
    <p:sldId id="418" r:id="rId57"/>
    <p:sldId id="423" r:id="rId58"/>
    <p:sldId id="419" r:id="rId59"/>
    <p:sldId id="422" r:id="rId60"/>
    <p:sldId id="425" r:id="rId61"/>
    <p:sldId id="420" r:id="rId62"/>
    <p:sldId id="42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351" autoAdjust="0"/>
  </p:normalViewPr>
  <p:slideViewPr>
    <p:cSldViewPr snapToGrid="0" snapToObjects="1">
      <p:cViewPr varScale="1">
        <p:scale>
          <a:sx n="86" d="100"/>
          <a:sy n="86" d="100"/>
        </p:scale>
        <p:origin x="24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82848E-DE31-6742-AF50-015545A81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2BC73-24AE-8243-B68C-DD5F76220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758A-98A8-E349-B15A-9D98A484A356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00CA-5E09-CF40-B8BE-E15E1C31D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E88C9-2E63-9D41-A70C-B3669940E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D1031-A540-C649-9D6A-F543A38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hypernym</a:t>
            </a:r>
            <a:r>
              <a:rPr lang="en-US" dirty="0"/>
              <a:t>: word whose meaning includes</a:t>
            </a:r>
            <a:r>
              <a:rPr lang="en-US" baseline="0" dirty="0"/>
              <a:t> the meaning of another word</a:t>
            </a:r>
          </a:p>
          <a:p>
            <a:r>
              <a:rPr lang="en-US" baseline="0" dirty="0"/>
              <a:t>hyponym: opposite (e.g. “is-a” relationship) a bike is-a vehicle (vehicle is a </a:t>
            </a:r>
            <a:r>
              <a:rPr lang="en-US" baseline="0" dirty="0" err="1"/>
              <a:t>hypernym</a:t>
            </a:r>
            <a:r>
              <a:rPr lang="en-US" baseline="0" dirty="0"/>
              <a:t> of bike)</a:t>
            </a:r>
          </a:p>
          <a:p>
            <a:r>
              <a:rPr lang="en-US" dirty="0" err="1"/>
              <a:t>holonym</a:t>
            </a:r>
            <a:r>
              <a:rPr lang="en-US" dirty="0"/>
              <a:t>/</a:t>
            </a:r>
            <a:r>
              <a:rPr lang="en-US" dirty="0" err="1"/>
              <a:t>meronym</a:t>
            </a:r>
            <a:r>
              <a:rPr lang="en-US" dirty="0"/>
              <a:t>:</a:t>
            </a:r>
            <a:r>
              <a:rPr lang="en-US" baseline="0" dirty="0"/>
              <a:t> X is a </a:t>
            </a:r>
            <a:r>
              <a:rPr lang="en-US" baseline="0" dirty="0" err="1"/>
              <a:t>holonym</a:t>
            </a:r>
            <a:r>
              <a:rPr lang="en-US" baseline="0" dirty="0"/>
              <a:t> of Y if </a:t>
            </a:r>
            <a:r>
              <a:rPr lang="en-US" baseline="0" dirty="0" err="1"/>
              <a:t>Ys</a:t>
            </a:r>
            <a:r>
              <a:rPr lang="en-US" baseline="0" dirty="0"/>
              <a:t> are parts of </a:t>
            </a:r>
            <a:r>
              <a:rPr lang="en-US" baseline="0" dirty="0" err="1"/>
              <a:t>Xs</a:t>
            </a:r>
            <a:r>
              <a:rPr lang="en-US" baseline="0" dirty="0"/>
              <a:t> (bike is a </a:t>
            </a:r>
            <a:r>
              <a:rPr lang="en-US" baseline="0" dirty="0" err="1"/>
              <a:t>holonym</a:t>
            </a:r>
            <a:r>
              <a:rPr lang="en-US" baseline="0" dirty="0"/>
              <a:t> of tire)</a:t>
            </a:r>
          </a:p>
          <a:p>
            <a:r>
              <a:rPr lang="en-US" baseline="0" dirty="0" err="1"/>
              <a:t>troponym</a:t>
            </a:r>
            <a:r>
              <a:rPr lang="en-US" baseline="0" dirty="0"/>
              <a:t>: (verbs) verb Y is a </a:t>
            </a:r>
            <a:r>
              <a:rPr lang="en-US" baseline="0" dirty="0" err="1"/>
              <a:t>troponym</a:t>
            </a:r>
            <a:r>
              <a:rPr lang="en-US" baseline="0" dirty="0"/>
              <a:t> of verb X if the activity Y is doing X in some manner (saunter is a </a:t>
            </a:r>
            <a:r>
              <a:rPr lang="en-US" baseline="0" dirty="0" err="1"/>
              <a:t>troponym</a:t>
            </a:r>
            <a:r>
              <a:rPr lang="en-US" baseline="0" dirty="0"/>
              <a:t> of walk)</a:t>
            </a:r>
          </a:p>
          <a:p>
            <a:r>
              <a:rPr lang="en-US" baseline="0" dirty="0"/>
              <a:t>entailment: (verbs) </a:t>
            </a:r>
            <a:r>
              <a:rPr lang="en-US" baseline="0" dirty="0" err="1"/>
              <a:t>verby</a:t>
            </a:r>
            <a:r>
              <a:rPr lang="en-US" baseline="0" dirty="0"/>
              <a:t> Y is entailed by X if by doing X you must be doing Y (sleep is entailed by snore)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31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33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34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4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12940" y="3569923"/>
            <a:ext cx="26367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applications?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</p:spTree>
    <p:extLst>
      <p:ext uri="{BB962C8B-B14F-4D97-AF65-F5344CB8AC3E}">
        <p14:creationId xmlns:p14="http://schemas.microsoft.com/office/powerpoint/2010/main" val="5046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8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General text similarity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Thesaurus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Automatic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Text-to-text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summarization</a:t>
            </a:r>
          </a:p>
          <a:p>
            <a:pPr lvl="1"/>
            <a:r>
              <a:rPr lang="en-US" dirty="0"/>
              <a:t>machine translation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</p:spTree>
    <p:extLst>
      <p:ext uri="{BB962C8B-B14F-4D97-AF65-F5344CB8AC3E}">
        <p14:creationId xmlns:p14="http://schemas.microsoft.com/office/powerpoint/2010/main" val="350272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A4DC1-AC1E-8647-9AFF-58C5E42B3FCD}"/>
              </a:ext>
            </a:extLst>
          </p:cNvPr>
          <p:cNvSpPr txBox="1"/>
          <p:nvPr/>
        </p:nvSpPr>
        <p:spPr>
          <a:xfrm>
            <a:off x="5807560" y="3612876"/>
            <a:ext cx="263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 useful resources?</a:t>
            </a:r>
          </a:p>
        </p:txBody>
      </p:sp>
    </p:spTree>
    <p:extLst>
      <p:ext uri="{BB962C8B-B14F-4D97-AF65-F5344CB8AC3E}">
        <p14:creationId xmlns:p14="http://schemas.microsoft.com/office/powerpoint/2010/main" val="27867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2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categories of approaches (maybe more)</a:t>
            </a:r>
          </a:p>
          <a:p>
            <a:pPr lvl="1"/>
            <a:r>
              <a:rPr lang="en-US" dirty="0"/>
              <a:t>Character-based</a:t>
            </a:r>
          </a:p>
          <a:p>
            <a:pPr lvl="2"/>
            <a:r>
              <a:rPr lang="en-US" dirty="0"/>
              <a:t>turned vs. </a:t>
            </a:r>
            <a:r>
              <a:rPr lang="en-US" dirty="0" err="1"/>
              <a:t>truned</a:t>
            </a:r>
            <a:endParaRPr lang="en-US" dirty="0"/>
          </a:p>
          <a:p>
            <a:pPr lvl="2"/>
            <a:r>
              <a:rPr lang="en-US" dirty="0"/>
              <a:t>cognates (night, </a:t>
            </a:r>
            <a:r>
              <a:rPr lang="en-US" dirty="0" err="1"/>
              <a:t>nacht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, </a:t>
            </a:r>
            <a:r>
              <a:rPr lang="en-US" dirty="0" err="1"/>
              <a:t>natt</a:t>
            </a:r>
            <a:r>
              <a:rPr lang="en-US" dirty="0"/>
              <a:t>, </a:t>
            </a:r>
            <a:r>
              <a:rPr lang="en-US" dirty="0" err="1"/>
              <a:t>nat</a:t>
            </a:r>
            <a:r>
              <a:rPr lang="en-US" dirty="0"/>
              <a:t>, </a:t>
            </a:r>
            <a:r>
              <a:rPr lang="en-US" dirty="0" err="1"/>
              <a:t>noc</a:t>
            </a:r>
            <a:r>
              <a:rPr lang="en-US" dirty="0"/>
              <a:t>, </a:t>
            </a:r>
            <a:r>
              <a:rPr lang="en-US" dirty="0" err="1"/>
              <a:t>noch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Semantic web-based (e.g. </a:t>
            </a:r>
            <a:r>
              <a:rPr lang="en-US" dirty="0" err="1"/>
              <a:t>WordNet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Dictionary-based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504" y="3737429"/>
            <a:ext cx="689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might we do this using only the words (i.e. no outside resources?</a:t>
            </a:r>
          </a:p>
        </p:txBody>
      </p:sp>
    </p:spTree>
    <p:extLst>
      <p:ext uri="{BB962C8B-B14F-4D97-AF65-F5344CB8AC3E}">
        <p14:creationId xmlns:p14="http://schemas.microsoft.com/office/powerpoint/2010/main" val="321731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(</a:t>
            </a:r>
            <a:r>
              <a:rPr lang="en-US" dirty="0" err="1"/>
              <a:t>Levenshtein</a:t>
            </a:r>
            <a:r>
              <a:rPr lang="en-US" dirty="0"/>
              <a:t> distance)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95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edit distance between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2</a:t>
            </a:r>
            <a:r>
              <a:rPr lang="en-US" dirty="0"/>
              <a:t> is the minimum number of operations to transform w</a:t>
            </a:r>
            <a:r>
              <a:rPr lang="en-US" baseline="-25000" dirty="0"/>
              <a:t>1</a:t>
            </a:r>
            <a:r>
              <a:rPr lang="en-US" dirty="0"/>
              <a:t> into w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Operations:</a:t>
            </a:r>
          </a:p>
          <a:p>
            <a:pPr lvl="1"/>
            <a:r>
              <a:rPr lang="en-US" dirty="0"/>
              <a:t>insertion</a:t>
            </a:r>
          </a:p>
          <a:p>
            <a:pPr lvl="1"/>
            <a:r>
              <a:rPr lang="en-US" dirty="0"/>
              <a:t>deletion</a:t>
            </a:r>
          </a:p>
          <a:p>
            <a:pPr lvl="1"/>
            <a:r>
              <a:rPr lang="en-US" dirty="0"/>
              <a:t>substitution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4596190"/>
            <a:ext cx="6221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EDIT(turned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truned</a:t>
            </a:r>
            <a:r>
              <a:rPr lang="en-US" sz="2800" dirty="0">
                <a:solidFill>
                  <a:srgbClr val="FF0000"/>
                </a:solidFill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EDIT(computer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commuter)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EDIT(banana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apple)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EDIT(wombat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worcester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407833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distance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4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FF"/>
                </a:solidFill>
              </a:rPr>
              <a:t>EDIT(turned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truned</a:t>
            </a:r>
            <a:r>
              <a:rPr lang="en-US" sz="3200" dirty="0">
                <a:solidFill>
                  <a:srgbClr val="0000FF"/>
                </a:solidFill>
              </a:rPr>
              <a:t>) =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insert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EDIT(computer, commuter) = 1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EDIT(banana, apple) = 5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EDIT(wombat, </a:t>
            </a:r>
            <a:r>
              <a:rPr lang="en-US" sz="3200" dirty="0" err="1">
                <a:solidFill>
                  <a:srgbClr val="0000FF"/>
                </a:solidFill>
                <a:latin typeface="Arial"/>
                <a:cs typeface="Arial"/>
              </a:rPr>
              <a:t>worcester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)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0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9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all operations equally likely?</a:t>
            </a:r>
          </a:p>
          <a:p>
            <a:pPr lvl="1"/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Improvement: give different weights to different operations</a:t>
            </a:r>
          </a:p>
          <a:p>
            <a:pPr lvl="1"/>
            <a:r>
              <a:rPr lang="en-US" dirty="0"/>
              <a:t>replacing a for </a:t>
            </a:r>
            <a:r>
              <a:rPr lang="en-US" dirty="0" err="1"/>
              <a:t>e</a:t>
            </a:r>
            <a:r>
              <a:rPr lang="en-US" dirty="0"/>
              <a:t> is more likely than </a:t>
            </a:r>
            <a:r>
              <a:rPr lang="en-US" dirty="0" err="1"/>
              <a:t>z</a:t>
            </a:r>
            <a:r>
              <a:rPr lang="en-US" dirty="0"/>
              <a:t> for </a:t>
            </a:r>
            <a:r>
              <a:rPr lang="en-US" dirty="0" err="1"/>
              <a:t>y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 for weightings?</a:t>
            </a:r>
          </a:p>
          <a:p>
            <a:pPr lvl="1"/>
            <a:r>
              <a:rPr lang="en-US" dirty="0"/>
              <a:t>Learn from actual data (known typos, known similar words)</a:t>
            </a:r>
          </a:p>
          <a:p>
            <a:pPr lvl="1"/>
            <a:r>
              <a:rPr lang="en-US" dirty="0"/>
              <a:t>Intuitions: phonetics</a:t>
            </a:r>
          </a:p>
          <a:p>
            <a:pPr lvl="1"/>
            <a:r>
              <a:rPr lang="en-US" dirty="0"/>
              <a:t>Intuitions: keyboard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9757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193473"/>
            <a:ext cx="796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way to leverage our vector-based similarity approaches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6516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Quiz #2 Wednesday</a:t>
            </a:r>
          </a:p>
          <a:p>
            <a:pPr lvl="1"/>
            <a:r>
              <a:rPr lang="en-US" dirty="0"/>
              <a:t>Same rules as quiz #1</a:t>
            </a:r>
          </a:p>
          <a:p>
            <a:pPr lvl="2"/>
            <a:r>
              <a:rPr lang="en-US" dirty="0"/>
              <a:t>First 30 minutes of class</a:t>
            </a:r>
          </a:p>
          <a:p>
            <a:pPr lvl="2"/>
            <a:r>
              <a:rPr lang="en-US" dirty="0"/>
              <a:t>Open book and notes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Assignment 5 out soon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Generate a feature vector based on the characters</a:t>
            </a:r>
          </a:p>
          <a:p>
            <a:r>
              <a:rPr lang="en-US" dirty="0">
                <a:solidFill>
                  <a:srgbClr val="0000FF"/>
                </a:solidFill>
              </a:rPr>
              <a:t>(or could also use the set based measures at the character level)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46182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Character level loses a lot of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67356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es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fu: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re:	1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er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fl: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lu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7" y="2881374"/>
            <a:ext cx="874434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Use character bigrams or even trigrams</a:t>
            </a:r>
          </a:p>
        </p:txBody>
      </p:sp>
    </p:spTree>
    <p:extLst>
      <p:ext uri="{BB962C8B-B14F-4D97-AF65-F5344CB8AC3E}">
        <p14:creationId xmlns:p14="http://schemas.microsoft.com/office/powerpoint/2010/main" val="203943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Semantic web-based (e.g. </a:t>
            </a:r>
            <a:r>
              <a:rPr lang="en-US" dirty="0" err="1">
                <a:solidFill>
                  <a:srgbClr val="0000FF"/>
                </a:solidFill>
              </a:rPr>
              <a:t>WordNet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/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749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3000"/>
              </a:lnSpc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Lexical database for English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155,287 words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206,941 word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117,659  </a:t>
            </a:r>
            <a:r>
              <a:rPr lang="en-GB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synsets</a:t>
            </a: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(synonym sets)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~400K relations between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Parts of speech: nouns, verbs, adjectives, adverbs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Word graph, with word senses as nodes and edges as relationships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Psycholinguistics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WN attempts to model human lexical memory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 based on psychological testing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Created by researchers at Princeton</a:t>
            </a:r>
          </a:p>
          <a:p>
            <a:pPr lvl="1"/>
            <a:r>
              <a:rPr lang="en-US" dirty="0">
                <a:hlinkClick r:id="rId2"/>
              </a:rPr>
              <a:t>http://wordnet.princeton.edu/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programmatic interfaces</a:t>
            </a:r>
          </a:p>
        </p:txBody>
      </p:sp>
    </p:spTree>
    <p:extLst>
      <p:ext uri="{BB962C8B-B14F-4D97-AF65-F5344CB8AC3E}">
        <p14:creationId xmlns:p14="http://schemas.microsoft.com/office/powerpoint/2010/main" val="19327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synonym</a:t>
            </a:r>
          </a:p>
          <a:p>
            <a:r>
              <a:rPr lang="en-US" dirty="0">
                <a:solidFill>
                  <a:srgbClr val="FF0000"/>
                </a:solidFill>
              </a:rPr>
              <a:t>antonym</a:t>
            </a:r>
          </a:p>
          <a:p>
            <a:r>
              <a:rPr lang="en-US" dirty="0" err="1">
                <a:solidFill>
                  <a:srgbClr val="FF0000"/>
                </a:solidFill>
              </a:rPr>
              <a:t>hypernyms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hyponyms</a:t>
            </a:r>
          </a:p>
          <a:p>
            <a:r>
              <a:rPr lang="en-US" dirty="0" err="1">
                <a:solidFill>
                  <a:srgbClr val="FF0000"/>
                </a:solidFill>
              </a:rPr>
              <a:t>holonym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meronym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troponym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entailment</a:t>
            </a:r>
          </a:p>
          <a:p>
            <a:r>
              <a:rPr lang="en-US" dirty="0"/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9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68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synonym – X and Y have similar meaning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antonym – X and Y have opposite meanings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hypernyms</a:t>
            </a:r>
            <a:r>
              <a:rPr lang="en-US" dirty="0"/>
              <a:t> – subclass</a:t>
            </a:r>
          </a:p>
          <a:p>
            <a:pPr lvl="1"/>
            <a:r>
              <a:rPr lang="en-US" dirty="0"/>
              <a:t>beagle is a </a:t>
            </a:r>
            <a:r>
              <a:rPr lang="en-US" dirty="0" err="1"/>
              <a:t>hypernym</a:t>
            </a:r>
            <a:r>
              <a:rPr lang="en-US" dirty="0"/>
              <a:t> of dog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hyponyms – superclass</a:t>
            </a:r>
          </a:p>
          <a:p>
            <a:pPr lvl="1"/>
            <a:r>
              <a:rPr lang="en-US" dirty="0"/>
              <a:t>dog is a hyponym of beagle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holonym</a:t>
            </a:r>
            <a:r>
              <a:rPr lang="en-US" dirty="0"/>
              <a:t> – contains part</a:t>
            </a:r>
          </a:p>
          <a:p>
            <a:pPr lvl="1"/>
            <a:r>
              <a:rPr lang="en-US" dirty="0"/>
              <a:t>car is a </a:t>
            </a:r>
            <a:r>
              <a:rPr lang="en-US" dirty="0" err="1"/>
              <a:t>holonym</a:t>
            </a:r>
            <a:r>
              <a:rPr lang="en-US" dirty="0"/>
              <a:t> of wheel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meronym</a:t>
            </a:r>
            <a:r>
              <a:rPr lang="en-US" dirty="0"/>
              <a:t> – part of</a:t>
            </a:r>
          </a:p>
          <a:p>
            <a:pPr lvl="1"/>
            <a:r>
              <a:rPr lang="en-US" dirty="0"/>
              <a:t>wheel is a </a:t>
            </a:r>
            <a:r>
              <a:rPr lang="en-US" dirty="0" err="1"/>
              <a:t>meronym</a:t>
            </a:r>
            <a:r>
              <a:rPr lang="en-US" dirty="0"/>
              <a:t> of car</a:t>
            </a:r>
          </a:p>
        </p:txBody>
      </p:sp>
    </p:spTree>
    <p:extLst>
      <p:ext uri="{BB962C8B-B14F-4D97-AF65-F5344CB8AC3E}">
        <p14:creationId xmlns:p14="http://schemas.microsoft.com/office/powerpoint/2010/main" val="147835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troponym</a:t>
            </a:r>
            <a:r>
              <a:rPr lang="en-US" dirty="0"/>
              <a:t> – for verbs, a more specific way of doing an action</a:t>
            </a:r>
          </a:p>
          <a:p>
            <a:pPr lvl="1"/>
            <a:r>
              <a:rPr lang="en-US" dirty="0"/>
              <a:t>run is a </a:t>
            </a:r>
            <a:r>
              <a:rPr lang="en-US" dirty="0" err="1"/>
              <a:t>troponym</a:t>
            </a:r>
            <a:r>
              <a:rPr lang="en-US" dirty="0"/>
              <a:t> of move</a:t>
            </a:r>
          </a:p>
          <a:p>
            <a:pPr lvl="1"/>
            <a:r>
              <a:rPr lang="en-US" dirty="0"/>
              <a:t>dice is a </a:t>
            </a:r>
            <a:r>
              <a:rPr lang="en-US" dirty="0" err="1"/>
              <a:t>troponym</a:t>
            </a:r>
            <a:r>
              <a:rPr lang="en-US" dirty="0"/>
              <a:t> of cut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entailment – for verbs, one activity leads to the next</a:t>
            </a:r>
          </a:p>
          <a:p>
            <a:pPr lvl="1"/>
            <a:r>
              <a:rPr lang="en-US" dirty="0"/>
              <a:t>sleep is entailed by snore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7" y="1702405"/>
            <a:ext cx="5155595" cy="5155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524" y="2177143"/>
            <a:ext cx="2730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Graph, where nodes are words and edges are relationships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There is some hierarchical information, for example with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hyp-er/o-nomy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4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dog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5" y="1789188"/>
            <a:ext cx="8588936" cy="40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pPr lvl="1"/>
            <a:r>
              <a:rPr lang="en-US" dirty="0"/>
              <a:t>Linguistics 101</a:t>
            </a:r>
          </a:p>
          <a:p>
            <a:pPr lvl="1"/>
            <a:r>
              <a:rPr lang="en-US" dirty="0"/>
              <a:t>Parsing</a:t>
            </a:r>
          </a:p>
          <a:p>
            <a:pPr lvl="2"/>
            <a:r>
              <a:rPr lang="en-US" dirty="0"/>
              <a:t>Grammars, CFGs, PCFGs</a:t>
            </a:r>
          </a:p>
          <a:p>
            <a:pPr lvl="2"/>
            <a:r>
              <a:rPr lang="en-US" dirty="0"/>
              <a:t>Top-down vs. bottom-up</a:t>
            </a:r>
          </a:p>
          <a:p>
            <a:pPr lvl="2"/>
            <a:r>
              <a:rPr lang="en-US" dirty="0"/>
              <a:t>CKY algorithm</a:t>
            </a:r>
          </a:p>
          <a:p>
            <a:pPr lvl="2"/>
            <a:r>
              <a:rPr lang="en-US" dirty="0"/>
              <a:t>Grammar learning</a:t>
            </a:r>
          </a:p>
          <a:p>
            <a:pPr lvl="2"/>
            <a:r>
              <a:rPr lang="en-US" dirty="0"/>
              <a:t>Evaluation</a:t>
            </a:r>
          </a:p>
          <a:p>
            <a:pPr lvl="2"/>
            <a:r>
              <a:rPr lang="en-US" dirty="0"/>
              <a:t>Improved models</a:t>
            </a:r>
          </a:p>
          <a:p>
            <a:pPr lvl="1"/>
            <a:r>
              <a:rPr lang="en-US" dirty="0"/>
              <a:t>Text similarity</a:t>
            </a:r>
          </a:p>
          <a:p>
            <a:pPr lvl="2"/>
            <a:r>
              <a:rPr lang="en-US" dirty="0"/>
              <a:t>Will also be covered on Quiz #3, though</a:t>
            </a:r>
          </a:p>
        </p:txBody>
      </p:sp>
    </p:spTree>
    <p:extLst>
      <p:ext uri="{BB962C8B-B14F-4D97-AF65-F5344CB8AC3E}">
        <p14:creationId xmlns:p14="http://schemas.microsoft.com/office/powerpoint/2010/main" val="160267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dog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8" y="1615621"/>
            <a:ext cx="8690678" cy="1589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8" y="3541485"/>
            <a:ext cx="7572882" cy="29499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7088" y="3350381"/>
            <a:ext cx="8690678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6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4" name="TextBox 33"/>
          <p:cNvSpPr txBox="1"/>
          <p:nvPr/>
        </p:nvSpPr>
        <p:spPr>
          <a:xfrm>
            <a:off x="208568" y="5551714"/>
            <a:ext cx="837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 utilize </a:t>
            </a:r>
            <a:r>
              <a:rPr lang="en-US" sz="2400" dirty="0" err="1">
                <a:solidFill>
                  <a:srgbClr val="0000FF"/>
                </a:solidFill>
              </a:rPr>
              <a:t>WordNet</a:t>
            </a:r>
            <a:r>
              <a:rPr lang="en-US" sz="2400" dirty="0">
                <a:solidFill>
                  <a:srgbClr val="0000FF"/>
                </a:solidFill>
              </a:rPr>
              <a:t>, we often want to think about some graph-based measure.</a:t>
            </a:r>
          </a:p>
        </p:txBody>
      </p:sp>
    </p:spTree>
    <p:extLst>
      <p:ext uri="{BB962C8B-B14F-4D97-AF65-F5344CB8AC3E}">
        <p14:creationId xmlns:p14="http://schemas.microsoft.com/office/powerpoint/2010/main" val="16036319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827399" y="4863934"/>
            <a:ext cx="431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Rank the following based on similarity: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dog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amphibian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dachshund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7806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728" y="5450398"/>
            <a:ext cx="723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information/heuristics did you use to rank these?</a:t>
            </a:r>
          </a:p>
        </p:txBody>
      </p:sp>
    </p:spTree>
    <p:extLst>
      <p:ext uri="{BB962C8B-B14F-4D97-AF65-F5344CB8AC3E}">
        <p14:creationId xmlns:p14="http://schemas.microsoft.com/office/powerpoint/2010/main" val="99976051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3863" y="4919008"/>
            <a:ext cx="723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path length is important (but not the only thing)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that share the same ancestor are related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lower down in the hierarchy are finer grained and therefore closer</a:t>
            </a:r>
          </a:p>
          <a:p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90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3" y="1635152"/>
            <a:ext cx="8887653" cy="4798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path length doesn’t work very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ideas:</a:t>
            </a:r>
          </a:p>
          <a:p>
            <a:pPr lvl="1"/>
            <a:r>
              <a:rPr lang="en-US" dirty="0"/>
              <a:t>path length scaled by the depth (Leacock and </a:t>
            </a:r>
            <a:r>
              <a:rPr lang="en-US" dirty="0" err="1"/>
              <a:t>Chodorow</a:t>
            </a:r>
            <a:r>
              <a:rPr lang="en-US" dirty="0"/>
              <a:t>, 1998)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 little cheating: </a:t>
            </a:r>
          </a:p>
          <a:p>
            <a:pPr lvl="1"/>
            <a:r>
              <a:rPr lang="en-US" dirty="0"/>
              <a:t>Measure the “</a:t>
            </a:r>
            <a:r>
              <a:rPr lang="en-US" dirty="0">
                <a:solidFill>
                  <a:srgbClr val="FF6600"/>
                </a:solidFill>
              </a:rPr>
              <a:t>information content</a:t>
            </a:r>
            <a:r>
              <a:rPr lang="en-US" dirty="0"/>
              <a:t>” of a word using a corpus: how specific is a word?</a:t>
            </a:r>
          </a:p>
          <a:p>
            <a:pPr lvl="2"/>
            <a:r>
              <a:rPr lang="en-US" dirty="0"/>
              <a:t>words higher up tend to have less information content</a:t>
            </a:r>
          </a:p>
          <a:p>
            <a:pPr lvl="2"/>
            <a:r>
              <a:rPr lang="en-US" dirty="0"/>
              <a:t>more frequent words (and ancestors of more frequent words) tend to have less information content</a:t>
            </a:r>
          </a:p>
        </p:txBody>
      </p:sp>
    </p:spTree>
    <p:extLst>
      <p:ext uri="{BB962C8B-B14F-4D97-AF65-F5344CB8AC3E}">
        <p14:creationId xmlns:p14="http://schemas.microsoft.com/office/powerpoint/2010/main" val="2389850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98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Utilizing information content:</a:t>
            </a:r>
          </a:p>
          <a:p>
            <a:pPr lvl="1"/>
            <a:r>
              <a:rPr lang="en-US" dirty="0"/>
              <a:t>information content of the lowest common parent (</a:t>
            </a:r>
            <a:r>
              <a:rPr lang="en-US" dirty="0" err="1"/>
              <a:t>Resnik</a:t>
            </a:r>
            <a:r>
              <a:rPr lang="en-US" dirty="0"/>
              <a:t>, 1995)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words minus information content of the lowest common parent (Jiang and </a:t>
            </a:r>
            <a:r>
              <a:rPr lang="en-US" dirty="0" err="1"/>
              <a:t>Conrath</a:t>
            </a:r>
            <a:r>
              <a:rPr lang="en-US" dirty="0"/>
              <a:t>, 1997)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lowest common parent divided by the information content of the words (Lin, 1998)</a:t>
            </a:r>
          </a:p>
        </p:txBody>
      </p:sp>
    </p:spTree>
    <p:extLst>
      <p:ext uri="{BB962C8B-B14F-4D97-AF65-F5344CB8AC3E}">
        <p14:creationId xmlns:p14="http://schemas.microsoft.com/office/powerpoint/2010/main" val="435728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4048" y="2085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 large, nocturnal, burrowing mammal, </a:t>
            </a:r>
            <a:r>
              <a:rPr lang="en-US" i="1" dirty="0" err="1">
                <a:solidFill>
                  <a:srgbClr val="000090"/>
                </a:solidFill>
              </a:rPr>
              <a:t>Orycteropus</a:t>
            </a:r>
            <a:r>
              <a:rPr lang="en-US" i="1" dirty="0">
                <a:solidFill>
                  <a:srgbClr val="000090"/>
                </a:solidFill>
              </a:rPr>
              <a:t> </a:t>
            </a:r>
            <a:r>
              <a:rPr lang="en-US" i="1" dirty="0" err="1">
                <a:solidFill>
                  <a:srgbClr val="000090"/>
                </a:solidFill>
              </a:rPr>
              <a:t>afer</a:t>
            </a:r>
            <a:r>
              <a:rPr lang="en-US" i="1" dirty="0">
                <a:solidFill>
                  <a:srgbClr val="000090"/>
                </a:solidFill>
              </a:rPr>
              <a:t>,  </a:t>
            </a:r>
            <a:r>
              <a:rPr lang="en-US" i="1" dirty="0" err="1">
                <a:solidFill>
                  <a:srgbClr val="000090"/>
                </a:solidFill>
              </a:rPr>
              <a:t>ofcentral</a:t>
            </a:r>
            <a:r>
              <a:rPr lang="en-US" i="1" dirty="0">
                <a:solidFill>
                  <a:srgbClr val="000090"/>
                </a:solidFill>
              </a:rPr>
              <a:t> and southern Africa, feeding on ants and termites </a:t>
            </a:r>
            <a:r>
              <a:rPr lang="en-US" i="1" dirty="0" err="1">
                <a:solidFill>
                  <a:srgbClr val="000090"/>
                </a:solidFill>
              </a:rPr>
              <a:t>andhaving</a:t>
            </a:r>
            <a:r>
              <a:rPr lang="en-US" i="1" dirty="0">
                <a:solidFill>
                  <a:srgbClr val="000090"/>
                </a:solidFill>
              </a:rPr>
              <a:t> a long, extensile tongue, strong claws, and long ears.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7169" y="1536096"/>
            <a:ext cx="28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Dictionary blurb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4048" y="36164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4048" y="50912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426478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274135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667" y="3721072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</a:t>
            </a:r>
            <a:r>
              <a:rPr lang="en-US" sz="4800" dirty="0"/>
              <a:t>(                           ,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4356" y="3721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4356" y="491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168" y="5107872"/>
            <a:ext cx="46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30" y="1790094"/>
            <a:ext cx="6752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Utilize our text similarity measures</a:t>
            </a:r>
          </a:p>
        </p:txBody>
      </p:sp>
    </p:spTree>
    <p:extLst>
      <p:ext uri="{BB962C8B-B14F-4D97-AF65-F5344CB8AC3E}">
        <p14:creationId xmlns:p14="http://schemas.microsoft.com/office/powerpoint/2010/main" val="22952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1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524" y="2400964"/>
            <a:ext cx="434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words that have multiple senses/parts of speech?</a:t>
            </a:r>
          </a:p>
        </p:txBody>
      </p:sp>
    </p:spTree>
    <p:extLst>
      <p:ext uri="{BB962C8B-B14F-4D97-AF65-F5344CB8AC3E}">
        <p14:creationId xmlns:p14="http://schemas.microsoft.com/office/powerpoint/2010/main" val="4135568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286" y="2007810"/>
            <a:ext cx="419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part of speech tagging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word sense disambiguation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most frequent sense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average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max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sum of similarity between all senses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+ </a:t>
            </a:r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WordNet</a:t>
            </a:r>
            <a:r>
              <a:rPr lang="en-US" dirty="0"/>
              <a:t> also includes a “gloss” similar to a dictionary definition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variants include the overlap of the word senses as well as those word senses that are related (e.g. </a:t>
            </a:r>
            <a:r>
              <a:rPr lang="en-US" dirty="0" err="1"/>
              <a:t>hypernym</a:t>
            </a:r>
            <a:r>
              <a:rPr lang="en-US" dirty="0"/>
              <a:t>, hyponym, etc.)</a:t>
            </a:r>
          </a:p>
          <a:p>
            <a:pPr lvl="1"/>
            <a:r>
              <a:rPr lang="en-US" dirty="0"/>
              <a:t>incorporates some of the path information as well</a:t>
            </a:r>
          </a:p>
          <a:p>
            <a:pPr lvl="1"/>
            <a:r>
              <a:rPr lang="en-US" dirty="0" err="1"/>
              <a:t>Banerjee</a:t>
            </a:r>
            <a:r>
              <a:rPr lang="en-US" dirty="0"/>
              <a:t> and Pedersen, 2003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2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Dictionary-based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0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approaches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302" y="1545926"/>
            <a:ext cx="35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0000FF"/>
                </a:solidFill>
              </a:rPr>
              <a:t> blurb with the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4959050" y="2066748"/>
            <a:ext cx="834572" cy="1052285"/>
            <a:chOff x="1669143" y="3531810"/>
            <a:chExt cx="834572" cy="1052285"/>
          </a:xfrm>
        </p:grpSpPr>
        <p:sp>
          <p:nvSpPr>
            <p:cNvPr id="28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3"/>
          <p:cNvGrpSpPr/>
          <p:nvPr/>
        </p:nvGrpSpPr>
        <p:grpSpPr>
          <a:xfrm>
            <a:off x="4946955" y="3610427"/>
            <a:ext cx="834572" cy="1052285"/>
            <a:chOff x="1669143" y="3531810"/>
            <a:chExt cx="834572" cy="1052285"/>
          </a:xfrm>
        </p:grpSpPr>
        <p:sp>
          <p:nvSpPr>
            <p:cNvPr id="36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3"/>
          <p:cNvGrpSpPr/>
          <p:nvPr/>
        </p:nvGrpSpPr>
        <p:grpSpPr>
          <a:xfrm>
            <a:off x="4946955" y="5340047"/>
            <a:ext cx="834572" cy="1052285"/>
            <a:chOff x="1669143" y="3531810"/>
            <a:chExt cx="834572" cy="1052285"/>
          </a:xfrm>
        </p:grpSpPr>
        <p:sp>
          <p:nvSpPr>
            <p:cNvPr id="44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97518" y="3895876"/>
            <a:ext cx="22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500845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are intelligent, and 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/>
              <a:t>Dogs of similar size and purpose to the modern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can be traced in Ancient Greece[2] back to around the 5th century BC.</a:t>
            </a:r>
          </a:p>
          <a:p>
            <a:endParaRPr lang="en-US" dirty="0"/>
          </a:p>
          <a:p>
            <a:r>
              <a:rPr lang="en-US" dirty="0"/>
              <a:t>From medieval times,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was used as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/>
              <a:t>In the 1840s, a standard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type was beginning to develop: the distinction between the North Country Beagle and Southern </a:t>
            </a:r>
          </a:p>
        </p:txBody>
      </p:sp>
    </p:spTree>
    <p:extLst>
      <p:ext uri="{BB962C8B-B14F-4D97-AF65-F5344CB8AC3E}">
        <p14:creationId xmlns:p14="http://schemas.microsoft.com/office/powerpoint/2010/main" val="1788500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Corpus-based: feature extraction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2684036"/>
            <a:ext cx="8153400" cy="341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We’d like to utilize our vector-based approach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could we we create a vector from these occurrences?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documents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sentences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 counts from all words within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 words of the word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words counts from words in specific relationship: subject-object,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40644"/>
            <a:ext cx="792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</p:txBody>
      </p:sp>
    </p:spTree>
    <p:extLst>
      <p:ext uri="{BB962C8B-B14F-4D97-AF65-F5344CB8AC3E}">
        <p14:creationId xmlns:p14="http://schemas.microsoft.com/office/powerpoint/2010/main" val="24414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Dogs of similar size and purpose </a:t>
            </a:r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r>
              <a:rPr lang="en-US" dirty="0"/>
              <a:t> </a:t>
            </a:r>
            <a:r>
              <a:rPr lang="en-US" dirty="0">
                <a:solidFill>
                  <a:srgbClr val="BFBFBF"/>
                </a:solidFill>
              </a:rPr>
              <a:t>in Ancient Greece[2] back to around the 5th century BC.</a:t>
            </a: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  <a:r>
              <a:rPr lang="en-US" dirty="0">
                <a:solidFill>
                  <a:srgbClr val="BFBFBF"/>
                </a:solidFill>
              </a:rPr>
              <a:t>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In the </a:t>
            </a:r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r>
              <a:rPr lang="en-US" dirty="0">
                <a:solidFill>
                  <a:srgbClr val="BFBFBF"/>
                </a:solidFill>
              </a:rPr>
              <a:t> to develop: the distinction between the North Country Beagle and Southern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97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10" y="2552095"/>
            <a:ext cx="4539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endParaRPr lang="en-US" dirty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17143" y="3556001"/>
            <a:ext cx="810381" cy="47171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524" y="255209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095" y="5975048"/>
            <a:ext cx="46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Often do some preprocessing like lowercasing and removing stop words</a:t>
            </a:r>
          </a:p>
        </p:txBody>
      </p:sp>
    </p:spTree>
    <p:extLst>
      <p:ext uri="{BB962C8B-B14F-4D97-AF65-F5344CB8AC3E}">
        <p14:creationId xmlns:p14="http://schemas.microsoft.com/office/powerpoint/2010/main" val="199023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1" y="1607986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1" y="260347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2800" i="1" dirty="0" err="1">
                <a:solidFill>
                  <a:srgbClr val="0000FF"/>
                </a:solidFill>
              </a:rPr>
              <a:t>context_vector(dog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239" y="343447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2020" y="3434475"/>
            <a:ext cx="19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5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4</a:t>
            </a:r>
          </a:p>
          <a:p>
            <a:r>
              <a:rPr lang="en-US" dirty="0"/>
              <a:t>breeds:		2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5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57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  <p:extLst>
      <p:ext uri="{BB962C8B-B14F-4D97-AF65-F5344CB8AC3E}">
        <p14:creationId xmlns:p14="http://schemas.microsoft.com/office/powerpoint/2010/main" val="114691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48" y="2688591"/>
            <a:ext cx="3970564" cy="133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591" y="510309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727508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98" y="1647376"/>
            <a:ext cx="3970564" cy="133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2316670"/>
            <a:ext cx="185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beagle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56595" y="2265049"/>
            <a:ext cx="929670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101566" y="3297568"/>
            <a:ext cx="545482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98" y="3912909"/>
            <a:ext cx="4434507" cy="2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6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0" y="2763861"/>
            <a:ext cx="4434507" cy="2674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21467" y="2975429"/>
            <a:ext cx="818152" cy="4475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1467" y="4530877"/>
            <a:ext cx="818152" cy="45236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3143" y="2515810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snippets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783" y="4530877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web page text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7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874" y="1600200"/>
            <a:ext cx="8417174" cy="1860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TF- IDF weighting takes into account the general importance of a feature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distributional similarity, we have the feature (</a:t>
            </a:r>
            <a:r>
              <a:rPr lang="en-US" sz="2400" i="1" dirty="0">
                <a:solidFill>
                  <a:srgbClr val="660066"/>
                </a:solidFill>
              </a:rPr>
              <a:t>f</a:t>
            </a:r>
            <a:r>
              <a:rPr lang="en-US" sz="2400" i="1" baseline="-25000" dirty="0">
                <a:solidFill>
                  <a:srgbClr val="660066"/>
                </a:solidFill>
              </a:rPr>
              <a:t>i</a:t>
            </a:r>
            <a:r>
              <a:rPr lang="en-US" sz="2400" i="1" dirty="0"/>
              <a:t>)</a:t>
            </a:r>
            <a:r>
              <a:rPr lang="en-US" sz="2400" dirty="0"/>
              <a:t>, but we also have the word itself (</a:t>
            </a:r>
            <a:r>
              <a:rPr lang="en-US" sz="2400" b="1" i="1" dirty="0">
                <a:solidFill>
                  <a:srgbClr val="008000"/>
                </a:solidFill>
              </a:rPr>
              <a:t>w</a:t>
            </a:r>
            <a:r>
              <a:rPr lang="en-US" sz="2400" dirty="0"/>
              <a:t>) that we can use for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7484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46" y="2135386"/>
            <a:ext cx="732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 weighting ideas given this additional information?</a:t>
            </a:r>
          </a:p>
        </p:txBody>
      </p:sp>
    </p:spTree>
    <p:extLst>
      <p:ext uri="{BB962C8B-B14F-4D97-AF65-F5344CB8AC3E}">
        <p14:creationId xmlns:p14="http://schemas.microsoft.com/office/powerpoint/2010/main" val="2531186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0778" y="1588105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count </a:t>
            </a:r>
            <a:r>
              <a:rPr lang="en-US" sz="2400" i="1" dirty="0">
                <a:solidFill>
                  <a:srgbClr val="008000"/>
                </a:solidFill>
              </a:rPr>
              <a:t>how likely </a:t>
            </a:r>
            <a:r>
              <a:rPr lang="en-US" sz="2400" dirty="0"/>
              <a:t>feature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and word </a:t>
            </a:r>
            <a:r>
              <a:rPr lang="en-US" sz="2400" i="1" dirty="0"/>
              <a:t>w</a:t>
            </a:r>
            <a:r>
              <a:rPr lang="en-US" sz="2400" dirty="0"/>
              <a:t> are to occur together</a:t>
            </a:r>
          </a:p>
          <a:p>
            <a:pPr lvl="1"/>
            <a:r>
              <a:rPr lang="en-US" sz="2400" dirty="0"/>
              <a:t>incorporates co-occurrence</a:t>
            </a:r>
          </a:p>
          <a:p>
            <a:pPr lvl="1"/>
            <a:r>
              <a:rPr lang="en-US" sz="2400" dirty="0"/>
              <a:t>but also incorporates how often </a:t>
            </a:r>
            <a:r>
              <a:rPr lang="en-US" sz="2400" i="1" dirty="0" err="1"/>
              <a:t>w</a:t>
            </a:r>
            <a:r>
              <a:rPr lang="en-US" sz="2400" dirty="0"/>
              <a:t> and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 occur in other instances</a:t>
            </a:r>
          </a:p>
          <a:p>
            <a:pPr lvl="3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65265" y="4871066"/>
            <a:ext cx="286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IDF capture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338" y="5628490"/>
            <a:ext cx="644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 really.  IDF only accounts for </a:t>
            </a:r>
            <a:r>
              <a:rPr lang="en-US" sz="2400" i="1" dirty="0">
                <a:solidFill>
                  <a:srgbClr val="0000FF"/>
                </a:solidFill>
              </a:rPr>
              <a:t>f</a:t>
            </a:r>
            <a:r>
              <a:rPr lang="en-US" sz="2400" i="1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regardless of </a:t>
            </a:r>
            <a:r>
              <a:rPr lang="en-US" sz="2400" i="1" dirty="0">
                <a:solidFill>
                  <a:srgbClr val="0000FF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0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190" y="4107896"/>
            <a:ext cx="79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will this be high and when will this be low?</a:t>
            </a:r>
          </a:p>
        </p:txBody>
      </p:sp>
    </p:spTree>
    <p:extLst>
      <p:ext uri="{BB962C8B-B14F-4D97-AF65-F5344CB8AC3E}">
        <p14:creationId xmlns:p14="http://schemas.microsoft.com/office/powerpoint/2010/main" val="3137433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Equation" r:id="rId4" imgW="2159000" imgH="419100" progId="Equation.3">
                  <p:embed/>
                </p:oleObj>
              </mc:Choice>
              <mc:Fallback>
                <p:oleObj name="Equation" r:id="rId4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14713" y="4976813"/>
          <a:ext cx="11604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Equation" r:id="rId6" imgW="558800" imgH="203200" progId="Equation.3">
                  <p:embed/>
                </p:oleObj>
              </mc:Choice>
              <mc:Fallback>
                <p:oleObj name="Equation" r:id="rId6" imgW="5588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976813"/>
                        <a:ext cx="11604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57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1" name="Equation" r:id="rId4" imgW="2159000" imgH="419100" progId="Equation.3">
                  <p:embed/>
                </p:oleObj>
              </mc:Choice>
              <mc:Fallback>
                <p:oleObj name="Equation" r:id="rId4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410" y="5966999"/>
            <a:ext cx="385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do to the sum?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807873" y="4977268"/>
          <a:ext cx="2373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Equation" r:id="rId6" imgW="1143000" imgH="203200" progId="Equation.3">
                  <p:embed/>
                </p:oleObj>
              </mc:Choice>
              <mc:Fallback>
                <p:oleObj name="Equation" r:id="rId6" imgW="11430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73" y="4977268"/>
                        <a:ext cx="23733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78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867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 are </a:t>
            </a:r>
            <a:r>
              <a:rPr lang="en-US" sz="2400" dirty="0">
                <a:solidFill>
                  <a:srgbClr val="FF6600"/>
                </a:solidFill>
              </a:rPr>
              <a:t>dependent</a:t>
            </a:r>
            <a:r>
              <a:rPr lang="en-US" sz="2400" dirty="0">
                <a:solidFill>
                  <a:srgbClr val="0000FF"/>
                </a:solidFill>
              </a:rPr>
              <a:t>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51982" y="4242808"/>
          <a:ext cx="44561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Equation" r:id="rId5" imgW="2146300" imgH="203200" progId="Equation.3">
                  <p:embed/>
                </p:oleObj>
              </mc:Choice>
              <mc:Fallback>
                <p:oleObj name="Equation" r:id="rId5" imgW="21463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82" y="4242808"/>
                        <a:ext cx="44561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43075" y="5737847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Equation" r:id="rId7" imgW="2044700" imgH="457200" progId="Equation.3">
                  <p:embed/>
                </p:oleObj>
              </mc:Choice>
              <mc:Fallback>
                <p:oleObj name="Equation" r:id="rId7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737847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472331" y="4846767"/>
            <a:ext cx="512693" cy="675751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022726" y="1881405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Equation" r:id="rId3" imgW="2044700" imgH="457200" progId="Equation.3">
                  <p:embed/>
                </p:oleObj>
              </mc:Choice>
              <mc:Fallback>
                <p:oleObj name="Equation" r:id="rId3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26" y="1881405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84855" y="3122436"/>
            <a:ext cx="2992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this asking?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When is this high?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5375" y="4871819"/>
            <a:ext cx="626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How much more likely are we to see y given x has a particular value!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38584" y="1712680"/>
            <a:ext cx="1258429" cy="124664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Point-wise mutual information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394203" y="2648403"/>
          <a:ext cx="44846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203" y="2648403"/>
                        <a:ext cx="44846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463373" y="4622189"/>
          <a:ext cx="32702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Equation" r:id="rId5" imgW="1574800" imgH="393700" progId="Equation.3">
                  <p:embed/>
                </p:oleObj>
              </mc:Choice>
              <mc:Fallback>
                <p:oleObj name="Equation" r:id="rId5" imgW="1574800" imgH="393700" progId="Equation.3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373" y="4622189"/>
                        <a:ext cx="32702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1959431"/>
            <a:ext cx="382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Mutual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76" y="3953829"/>
            <a:ext cx="556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Point-wise mutual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952" y="2648403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variables (i.e. over all possible values/events)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952" y="4344004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particular events/values</a:t>
            </a:r>
          </a:p>
        </p:txBody>
      </p:sp>
    </p:spTree>
    <p:extLst>
      <p:ext uri="{BB962C8B-B14F-4D97-AF65-F5344CB8AC3E}">
        <p14:creationId xmlns:p14="http://schemas.microsoft.com/office/powerpoint/2010/main" val="47569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1" y="1600200"/>
            <a:ext cx="8762393" cy="1822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Mutual information is often used for feature selection in many problem areas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PMI weighting weights co-occurrences based on their correlation (i.e. high PMI)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3422952"/>
            <a:ext cx="344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638" y="3946172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02857" y="3946172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74380" y="3613754"/>
          <a:ext cx="1669641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Equation" r:id="rId3" imgW="1257300" imgH="393700" progId="Equation.3">
                  <p:embed/>
                </p:oleObj>
              </mc:Choice>
              <mc:Fallback>
                <p:oleObj name="Equation" r:id="rId3" imgW="1257300" imgH="3937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80" y="3613754"/>
                        <a:ext cx="1669641" cy="52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02857" y="4763811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851400" y="4498975"/>
          <a:ext cx="1873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119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98975"/>
                        <a:ext cx="18732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01136" y="3979608"/>
            <a:ext cx="186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21965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8590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8306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0082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  <p:extLst>
      <p:ext uri="{BB962C8B-B14F-4D97-AF65-F5344CB8AC3E}">
        <p14:creationId xmlns:p14="http://schemas.microsoft.com/office/powerpoint/2010/main" val="316884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00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893" y="3141580"/>
            <a:ext cx="2820737" cy="949158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893" y="5574632"/>
            <a:ext cx="71276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 model of word similarity!</a:t>
            </a:r>
          </a:p>
        </p:txBody>
      </p:sp>
    </p:spTree>
    <p:extLst>
      <p:ext uri="{BB962C8B-B14F-4D97-AF65-F5344CB8AC3E}">
        <p14:creationId xmlns:p14="http://schemas.microsoft.com/office/powerpoint/2010/main" val="3849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1139</TotalTime>
  <Words>2640</Words>
  <Application>Microsoft Macintosh PowerPoint</Application>
  <PresentationFormat>On-screen Show (4:3)</PresentationFormat>
  <Paragraphs>653</Paragraphs>
  <Slides>62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Garamond</vt:lpstr>
      <vt:lpstr>Tw Cen MT</vt:lpstr>
      <vt:lpstr>Tw Cen MT (Body)</vt:lpstr>
      <vt:lpstr>Verdana</vt:lpstr>
      <vt:lpstr>Wingdings</vt:lpstr>
      <vt:lpstr>Wingdings 2</vt:lpstr>
      <vt:lpstr>Median</vt:lpstr>
      <vt:lpstr>Equation</vt:lpstr>
      <vt:lpstr>Word Similarity</vt:lpstr>
      <vt:lpstr>Admin</vt:lpstr>
      <vt:lpstr>Quiz #2</vt:lpstr>
      <vt:lpstr>Text Similarity</vt:lpstr>
      <vt:lpstr>Bag of words representation</vt:lpstr>
      <vt:lpstr>Vector based word</vt:lpstr>
      <vt:lpstr>TF-IDF</vt:lpstr>
      <vt:lpstr>Normalized distance measures</vt:lpstr>
      <vt:lpstr>Our problems</vt:lpstr>
      <vt:lpstr>Word overlap problems</vt:lpstr>
      <vt:lpstr>Word similarity</vt:lpstr>
      <vt:lpstr>Word similarity applications</vt:lpstr>
      <vt:lpstr>Word similarity</vt:lpstr>
      <vt:lpstr>Word similarity</vt:lpstr>
      <vt:lpstr>Character-based similarity</vt:lpstr>
      <vt:lpstr>Edit distance (Levenshtein distance)</vt:lpstr>
      <vt:lpstr>Edit distance</vt:lpstr>
      <vt:lpstr>Better edit distance</vt:lpstr>
      <vt:lpstr>Vector character-based word similarity</vt:lpstr>
      <vt:lpstr>Vector character-based word similarity</vt:lpstr>
      <vt:lpstr>Vector character-based word similarity</vt:lpstr>
      <vt:lpstr>Vector character-based word similarity</vt:lpstr>
      <vt:lpstr>Word similarity</vt:lpstr>
      <vt:lpstr>WordNet</vt:lpstr>
      <vt:lpstr>WordNet relations</vt:lpstr>
      <vt:lpstr>WordNet relations</vt:lpstr>
      <vt:lpstr>WordNet relations</vt:lpstr>
      <vt:lpstr>WordNet</vt:lpstr>
      <vt:lpstr>WordNet: dog</vt:lpstr>
      <vt:lpstr>WordNet: dog</vt:lpstr>
      <vt:lpstr>WordNet-like Hierarchy </vt:lpstr>
      <vt:lpstr>WordNet-like Hierarchy </vt:lpstr>
      <vt:lpstr>WordNet-like Hierarchy </vt:lpstr>
      <vt:lpstr>WordNet-like Hierarchy </vt:lpstr>
      <vt:lpstr>WordNet similarity measures</vt:lpstr>
      <vt:lpstr>WordNet similarity measures</vt:lpstr>
      <vt:lpstr>Word similarity</vt:lpstr>
      <vt:lpstr>Dictionary-based similarity</vt:lpstr>
      <vt:lpstr>Dictionary-based similarity</vt:lpstr>
      <vt:lpstr>Dictionary-based similarity</vt:lpstr>
      <vt:lpstr>Dictionary-based similarity</vt:lpstr>
      <vt:lpstr>Dictionary + WordNet</vt:lpstr>
      <vt:lpstr>Word similarity</vt:lpstr>
      <vt:lpstr>Corpus-based approaches</vt:lpstr>
      <vt:lpstr>Corpus-based</vt:lpstr>
      <vt:lpstr>Corpus-based: feature extraction</vt:lpstr>
      <vt:lpstr>Word-context co-occurrence vectors</vt:lpstr>
      <vt:lpstr>Word-context co-occurrence vectors</vt:lpstr>
      <vt:lpstr>Corpus-based similarity</vt:lpstr>
      <vt:lpstr>Web-based similarity</vt:lpstr>
      <vt:lpstr>Web-based similarity</vt:lpstr>
      <vt:lpstr>Web-based similarity</vt:lpstr>
      <vt:lpstr>Another feature weighting</vt:lpstr>
      <vt:lpstr>Another feature weighting</vt:lpstr>
      <vt:lpstr>Another feature weighting</vt:lpstr>
      <vt:lpstr>Mutual information</vt:lpstr>
      <vt:lpstr>Mutual information</vt:lpstr>
      <vt:lpstr>Mutual information</vt:lpstr>
      <vt:lpstr>Mutual information</vt:lpstr>
      <vt:lpstr>Mutual information</vt:lpstr>
      <vt:lpstr>Point-wise mutual information</vt:lpstr>
      <vt:lpstr>PMI weighting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Robert Kauchak</cp:lastModifiedBy>
  <cp:revision>154</cp:revision>
  <cp:lastPrinted>2019-03-06T20:51:45Z</cp:lastPrinted>
  <dcterms:created xsi:type="dcterms:W3CDTF">2011-03-21T22:01:10Z</dcterms:created>
  <dcterms:modified xsi:type="dcterms:W3CDTF">2019-03-06T20:52:10Z</dcterms:modified>
</cp:coreProperties>
</file>