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sldIdLst>
    <p:sldId id="256" r:id="rId2"/>
    <p:sldId id="339" r:id="rId3"/>
    <p:sldId id="340" r:id="rId4"/>
    <p:sldId id="338" r:id="rId5"/>
    <p:sldId id="341" r:id="rId6"/>
    <p:sldId id="342" r:id="rId7"/>
    <p:sldId id="373" r:id="rId8"/>
    <p:sldId id="343" r:id="rId9"/>
    <p:sldId id="262" r:id="rId10"/>
    <p:sldId id="263" r:id="rId11"/>
    <p:sldId id="264" r:id="rId12"/>
    <p:sldId id="311" r:id="rId13"/>
    <p:sldId id="267" r:id="rId14"/>
    <p:sldId id="266" r:id="rId15"/>
    <p:sldId id="269" r:id="rId16"/>
    <p:sldId id="335" r:id="rId17"/>
    <p:sldId id="268" r:id="rId18"/>
    <p:sldId id="270" r:id="rId19"/>
    <p:sldId id="271" r:id="rId20"/>
    <p:sldId id="277" r:id="rId21"/>
    <p:sldId id="272" r:id="rId22"/>
    <p:sldId id="278" r:id="rId23"/>
    <p:sldId id="279" r:id="rId24"/>
    <p:sldId id="313" r:id="rId25"/>
    <p:sldId id="273" r:id="rId26"/>
    <p:sldId id="275" r:id="rId27"/>
    <p:sldId id="325" r:id="rId28"/>
    <p:sldId id="326" r:id="rId29"/>
    <p:sldId id="327" r:id="rId30"/>
    <p:sldId id="328" r:id="rId31"/>
    <p:sldId id="329" r:id="rId32"/>
    <p:sldId id="346" r:id="rId33"/>
    <p:sldId id="274" r:id="rId34"/>
    <p:sldId id="345" r:id="rId35"/>
    <p:sldId id="276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347" r:id="rId44"/>
    <p:sldId id="288" r:id="rId45"/>
    <p:sldId id="336" r:id="rId46"/>
    <p:sldId id="289" r:id="rId47"/>
    <p:sldId id="368" r:id="rId48"/>
    <p:sldId id="369" r:id="rId49"/>
    <p:sldId id="291" r:id="rId50"/>
    <p:sldId id="303" r:id="rId51"/>
    <p:sldId id="304" r:id="rId52"/>
    <p:sldId id="370" r:id="rId53"/>
    <p:sldId id="371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some notion of the distance between text documents if we’re going to cluster</a:t>
            </a:r>
            <a:r>
              <a:rPr lang="en-US" baseline="0" dirty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the text as a set of</a:t>
            </a:r>
            <a:r>
              <a:rPr lang="en-US" baseline="0" dirty="0"/>
              <a:t>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hEcRrMA-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Spring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9540" y="3730308"/>
            <a:ext cx="696688" cy="693432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13809" y="3875373"/>
            <a:ext cx="696688" cy="693432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88766" y="4738987"/>
            <a:ext cx="696688" cy="693432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333031" y="21529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Data set (e.g. web)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71677" y="2984269"/>
            <a:ext cx="696688" cy="693432"/>
            <a:chOff x="1669143" y="3531810"/>
            <a:chExt cx="834572" cy="1052285"/>
          </a:xfrm>
        </p:grpSpPr>
        <p:sp>
          <p:nvSpPr>
            <p:cNvPr id="30" name="Rectangle 29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10016" y="3036876"/>
            <a:ext cx="696688" cy="693432"/>
            <a:chOff x="1669143" y="3531810"/>
            <a:chExt cx="834572" cy="1052285"/>
          </a:xfrm>
        </p:grpSpPr>
        <p:sp>
          <p:nvSpPr>
            <p:cNvPr id="38" name="Rectangle 3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2559" y="3883754"/>
            <a:ext cx="696688" cy="693432"/>
            <a:chOff x="1669143" y="3531810"/>
            <a:chExt cx="834572" cy="1052285"/>
          </a:xfrm>
        </p:grpSpPr>
        <p:sp>
          <p:nvSpPr>
            <p:cNvPr id="46" name="Rectangle 45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10760" y="5288400"/>
            <a:ext cx="696688" cy="693432"/>
            <a:chOff x="1669143" y="3531810"/>
            <a:chExt cx="834572" cy="1052285"/>
          </a:xfrm>
        </p:grpSpPr>
        <p:sp>
          <p:nvSpPr>
            <p:cNvPr id="54" name="Rectangle 5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04107" y="5051924"/>
            <a:ext cx="696688" cy="693432"/>
            <a:chOff x="1669143" y="3531810"/>
            <a:chExt cx="834572" cy="1052285"/>
          </a:xfrm>
        </p:grpSpPr>
        <p:sp>
          <p:nvSpPr>
            <p:cNvPr id="62" name="Rectangle 61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/>
          <p:nvPr/>
        </p:nvSpPr>
        <p:spPr>
          <a:xfrm>
            <a:off x="4003524" y="2655332"/>
            <a:ext cx="5006242" cy="3876097"/>
          </a:xfrm>
          <a:prstGeom prst="ellipse">
            <a:avLst/>
          </a:prstGeom>
          <a:solidFill>
            <a:srgbClr val="0000FF">
              <a:alpha val="3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3180" y="3730308"/>
            <a:ext cx="696688" cy="20165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813954" y="3825955"/>
            <a:ext cx="494750" cy="10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2648" y="23053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classification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3156" y="3810000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4788" y="2419048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64788" y="4031341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274469" y="5582778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2612571" y="3252785"/>
            <a:ext cx="1016000" cy="7023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12571" y="4289353"/>
            <a:ext cx="1016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477104" y="4858653"/>
            <a:ext cx="1286934" cy="101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0" y="2639128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0" y="4363127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politics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0" y="5951239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business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0954" y="3159381"/>
            <a:ext cx="257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“documents” could be actual documents, for example using </a:t>
            </a:r>
            <a:r>
              <a:rPr lang="en-US" sz="2000" dirty="0" err="1"/>
              <a:t>k</a:t>
            </a:r>
            <a:r>
              <a:rPr lang="en-US" sz="2000" dirty="0"/>
              <a:t>-means or pseudo-documents, like a class </a:t>
            </a:r>
            <a:r>
              <a:rPr lang="en-US" sz="2000" dirty="0" err="1"/>
              <a:t>centroid</a:t>
            </a:r>
            <a:r>
              <a:rPr lang="en-US" sz="2000" dirty="0"/>
              <a:t>/average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5870" y="3044752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82532" y="4813905"/>
            <a:ext cx="834572" cy="1052285"/>
            <a:chOff x="1669143" y="3531810"/>
            <a:chExt cx="834572" cy="1052285"/>
          </a:xfrm>
        </p:grpSpPr>
        <p:sp>
          <p:nvSpPr>
            <p:cNvPr id="47" name="Rectangle 4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469504" y="3761620"/>
            <a:ext cx="834572" cy="1052285"/>
            <a:chOff x="1669143" y="3531810"/>
            <a:chExt cx="834572" cy="1052285"/>
          </a:xfrm>
        </p:grpSpPr>
        <p:sp>
          <p:nvSpPr>
            <p:cNvPr id="55" name="Rectangle 5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01023" y="2139199"/>
            <a:ext cx="834572" cy="1052285"/>
            <a:chOff x="1669143" y="3531810"/>
            <a:chExt cx="834572" cy="1052285"/>
          </a:xfrm>
        </p:grpSpPr>
        <p:sp>
          <p:nvSpPr>
            <p:cNvPr id="63" name="Rectangle 6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587995" y="2418221"/>
            <a:ext cx="834572" cy="1052285"/>
            <a:chOff x="1669143" y="3531810"/>
            <a:chExt cx="834572" cy="1052285"/>
          </a:xfrm>
        </p:grpSpPr>
        <p:sp>
          <p:nvSpPr>
            <p:cNvPr id="71" name="Rectangle 7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601023" y="3738184"/>
            <a:ext cx="834572" cy="1052285"/>
            <a:chOff x="1669143" y="3531810"/>
            <a:chExt cx="834572" cy="1052285"/>
          </a:xfrm>
        </p:grpSpPr>
        <p:sp>
          <p:nvSpPr>
            <p:cNvPr id="79" name="Rectangle 7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699275" y="3878489"/>
            <a:ext cx="834572" cy="1052285"/>
            <a:chOff x="1669143" y="3531810"/>
            <a:chExt cx="834572" cy="1052285"/>
          </a:xfrm>
        </p:grpSpPr>
        <p:sp>
          <p:nvSpPr>
            <p:cNvPr id="87" name="Rectangle 8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931476" y="4710638"/>
            <a:ext cx="834572" cy="1052285"/>
            <a:chOff x="1669143" y="3531810"/>
            <a:chExt cx="834572" cy="1052285"/>
          </a:xfrm>
        </p:grpSpPr>
        <p:sp>
          <p:nvSpPr>
            <p:cNvPr id="95" name="Rectangle 9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000144" y="5416165"/>
            <a:ext cx="834572" cy="1052285"/>
            <a:chOff x="1669143" y="3531810"/>
            <a:chExt cx="834572" cy="1052285"/>
          </a:xfrm>
        </p:grpSpPr>
        <p:sp>
          <p:nvSpPr>
            <p:cNvPr id="103" name="Rectangle 10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2648" y="4324999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/>
          <p:cNvSpPr/>
          <p:nvPr/>
        </p:nvSpPr>
        <p:spPr>
          <a:xfrm>
            <a:off x="17054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23810" y="4324999"/>
            <a:ext cx="2044095" cy="1052285"/>
          </a:xfrm>
          <a:prstGeom prst="rect">
            <a:avLst/>
          </a:prstGeom>
          <a:solidFill>
            <a:srgbClr val="008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487845"/>
            <a:ext cx="18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text to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3810" y="5449854"/>
            <a:ext cx="22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(machine translation,</a:t>
            </a:r>
          </a:p>
          <a:p>
            <a:r>
              <a:rPr lang="en-US" dirty="0"/>
              <a:t>summarization,</a:t>
            </a:r>
          </a:p>
          <a:p>
            <a:r>
              <a:rPr lang="en-US" dirty="0"/>
              <a:t>simplification)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138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8495" y="2278349"/>
            <a:ext cx="834572" cy="1052285"/>
            <a:chOff x="1669143" y="3531810"/>
            <a:chExt cx="834572" cy="1052285"/>
          </a:xfrm>
        </p:grpSpPr>
        <p:sp>
          <p:nvSpPr>
            <p:cNvPr id="18" name="Rectangle 1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28857" y="4612036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68495" y="4477399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728857" y="2462144"/>
            <a:ext cx="103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answer</a:t>
            </a:r>
          </a:p>
        </p:txBody>
      </p:sp>
      <p:sp>
        <p:nvSpPr>
          <p:cNvPr id="35" name="Up-Down Arrow 34"/>
          <p:cNvSpPr/>
          <p:nvPr/>
        </p:nvSpPr>
        <p:spPr>
          <a:xfrm>
            <a:off x="6976535" y="3483430"/>
            <a:ext cx="408824" cy="781094"/>
          </a:xfrm>
          <a:prstGeom prst="up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54687" y="3652763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sim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Word similarity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Word-sense disambiguation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88381"/>
            <a:ext cx="4801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sim</a:t>
            </a:r>
            <a:r>
              <a:rPr lang="en-US" sz="3200" dirty="0"/>
              <a:t>( </a:t>
            </a:r>
            <a:r>
              <a:rPr lang="en-US" sz="3200" i="1" dirty="0">
                <a:solidFill>
                  <a:srgbClr val="008000"/>
                </a:solidFill>
              </a:rPr>
              <a:t>banana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apple</a:t>
            </a:r>
            <a:r>
              <a:rPr lang="en-US" sz="3200" dirty="0"/>
              <a:t> ) = </a:t>
            </a:r>
            <a:r>
              <a:rPr lang="en-US" sz="32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666660"/>
            <a:ext cx="7242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went to the </a:t>
            </a:r>
            <a:r>
              <a:rPr lang="en-US" sz="3200" i="1" dirty="0">
                <a:solidFill>
                  <a:srgbClr val="008000"/>
                </a:solidFill>
              </a:rPr>
              <a:t>bank</a:t>
            </a:r>
            <a:r>
              <a:rPr lang="en-US" sz="3200" dirty="0"/>
              <a:t> to get some money.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905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financial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018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river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07620" y="5251436"/>
            <a:ext cx="49590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1478" y="5251436"/>
            <a:ext cx="71966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410" y="1600200"/>
            <a:ext cx="8153400" cy="697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grader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3839" y="2128157"/>
            <a:ext cx="75438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Garamon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Question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what is a variable?</a:t>
            </a:r>
            <a:br>
              <a:rPr lang="en-US" sz="2200" dirty="0">
                <a:solidFill>
                  <a:srgbClr val="000000"/>
                </a:solidFill>
                <a:latin typeface="Garamond" charset="0"/>
              </a:rPr>
            </a:b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Answer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a location in memory that can store a value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0775" y="3640667"/>
            <a:ext cx="6858000" cy="2806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a location in memory where a value can be stored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named object that can hold a numerical or letter value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it is a location in the computer 's memory where it can be stored for use by a program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the memory address for a specific type of stored data or from a mathematical perspective a symbol representing a fixed definition with changing values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location in memory where data can be stored and retrieved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28" y="3156857"/>
            <a:ext cx="263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good are: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different notions of similarity depending on the domain and the application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Today, we’ll look at some different tools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There is no one single tool that works in all domains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approaches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3194" y="1651501"/>
            <a:ext cx="6554576" cy="1052285"/>
            <a:chOff x="1563738" y="2721429"/>
            <a:chExt cx="6554576" cy="1052285"/>
          </a:xfrm>
        </p:grpSpPr>
        <p:grpSp>
          <p:nvGrpSpPr>
            <p:cNvPr id="5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and his lawyer walked into the court, some of the victim supporters turned their backs to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the defendant walked into the courthouse with his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backs on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230" y="6035525"/>
            <a:ext cx="54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do this?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text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Texts that have overlapping words are more similar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a numerical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 1: number of overlapping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572667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5429" y="5572667"/>
            <a:ext cx="325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6448" y="2417573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Assignment 4a</a:t>
            </a:r>
          </a:p>
          <a:p>
            <a:pPr lvl="1"/>
            <a:r>
              <a:rPr lang="en-US" dirty="0"/>
              <a:t>Solutions posted</a:t>
            </a:r>
          </a:p>
          <a:p>
            <a:pPr lvl="1"/>
            <a:r>
              <a:rPr lang="en-US" dirty="0"/>
              <a:t>If you’re still unsure about questions 3 and 4, come talk to me.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Assignment 4b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Grading</a:t>
            </a:r>
          </a:p>
          <a:p>
            <a:pPr marL="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Quiz #2 next Thursday covering material through 3/6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697" y="1563915"/>
            <a:ext cx="8153400" cy="123007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Doesn’t take into account word order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Related: doesn’t reward longer overlapping sequences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830276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defendant his the When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walked backs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of supporters and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him</a:t>
            </a:r>
            <a:r>
              <a:rPr lang="en-US" sz="2800" kern="0" dirty="0">
                <a:solidFill>
                  <a:srgbClr val="008000"/>
                </a:solidFill>
              </a:rPr>
              <a:t> </a:t>
            </a:r>
            <a:r>
              <a:rPr lang="en-US" sz="2800" kern="0" dirty="0">
                <a:solidFill>
                  <a:srgbClr val="000000"/>
                </a:solidFill>
              </a:rPr>
              <a:t>to.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length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ate a large banana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synonyms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spelling mistakes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314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May not handle frequency properly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3830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then another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it was good!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 a large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080381"/>
            <a:ext cx="4761266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662" y="1831474"/>
            <a:ext cx="1219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662" y="4226333"/>
            <a:ext cx="1135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courthouse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185" y="2493818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2185" y="4741333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8353" y="141363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416" y="38088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3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set notation?</a:t>
            </a: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129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sets?</a:t>
            </a:r>
          </a:p>
          <a:p>
            <a:pPr lvl="1"/>
            <a:r>
              <a:rPr lang="en-US" sz="2400" dirty="0"/>
              <a:t>|A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/>
              <a:t>Jaccard</a:t>
            </a:r>
            <a:r>
              <a:rPr lang="en-US" sz="2800" dirty="0"/>
              <a:t> index (</a:t>
            </a:r>
            <a:r>
              <a:rPr lang="en-US" sz="2800" dirty="0" err="1"/>
              <a:t>Jaccard</a:t>
            </a:r>
            <a:r>
              <a:rPr lang="en-US" sz="2800" dirty="0"/>
              <a:t> similarity coefficient)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Dice’s coefficient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5590"/>
              </p:ext>
            </p:extLst>
          </p:nvPr>
        </p:nvGraphicFramePr>
        <p:xfrm>
          <a:off x="2454108" y="4086899"/>
          <a:ext cx="2607510" cy="100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9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108" y="4086899"/>
                        <a:ext cx="2607510" cy="1005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0007"/>
              </p:ext>
            </p:extLst>
          </p:nvPr>
        </p:nvGraphicFramePr>
        <p:xfrm>
          <a:off x="2125663" y="5594720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0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594720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933490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0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946400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1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6211" y="3719854"/>
            <a:ext cx="4251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are these related?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4705684"/>
            <a:ext cx="440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break them down in terms of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933490" y="5075016"/>
          <a:ext cx="10350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2" name="Equation" r:id="rId7" imgW="419100" imgH="190500" progId="Equation.3">
                  <p:embed/>
                </p:oleObj>
              </mc:Choice>
              <mc:Fallback>
                <p:oleObj name="Equation" r:id="rId7" imgW="4191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075016"/>
                        <a:ext cx="10350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933490" y="5586608"/>
          <a:ext cx="1035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3" name="Equation" r:id="rId9" imgW="419100" imgH="190500" progId="Equation.3">
                  <p:embed/>
                </p:oleObj>
              </mc:Choice>
              <mc:Fallback>
                <p:oleObj name="Equation" r:id="rId9" imgW="419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586608"/>
                        <a:ext cx="10350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903288" y="6156325"/>
          <a:ext cx="1096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4" name="Equation" r:id="rId11" imgW="444500" imgH="190500" progId="Equation.3">
                  <p:embed/>
                </p:oleObj>
              </mc:Choice>
              <mc:Fallback>
                <p:oleObj name="Equation" r:id="rId11" imgW="4445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6156325"/>
                        <a:ext cx="10969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211" y="5075016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A but not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1563" y="5574984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 but not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547" y="6127494"/>
            <a:ext cx="264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both A and B</a:t>
            </a:r>
          </a:p>
          <a:p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Office hours between:</a:t>
            </a:r>
          </a:p>
          <a:p>
            <a:pPr>
              <a:buFontTx/>
              <a:buChar char="-"/>
            </a:pPr>
            <a:r>
              <a:rPr lang="en-US" dirty="0"/>
              <a:t>M</a:t>
            </a:r>
            <a:r>
              <a:rPr lang="en-US"/>
              <a:t>: 3 - 3:50pm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T: 11am - 12</a:t>
            </a:r>
          </a:p>
          <a:p>
            <a:pPr>
              <a:buFontTx/>
              <a:buChar char="-"/>
            </a:pPr>
            <a:r>
              <a:rPr lang="en-US" b="1" dirty="0"/>
              <a:t>Th: 11am - 12:30</a:t>
            </a:r>
          </a:p>
          <a:p>
            <a:pPr>
              <a:buFontTx/>
              <a:buChar char="-"/>
            </a:pPr>
            <a:r>
              <a:rPr lang="en-US" b="1" dirty="0"/>
              <a:t>F: 10 - 11am</a:t>
            </a:r>
          </a:p>
        </p:txBody>
      </p:sp>
    </p:spTree>
    <p:extLst>
      <p:ext uri="{BB962C8B-B14F-4D97-AF65-F5344CB8AC3E}">
        <p14:creationId xmlns:p14="http://schemas.microsoft.com/office/powerpoint/2010/main" val="417829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95803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1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03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632325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2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15595" y="3581400"/>
          <a:ext cx="4019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3" name="Equation" r:id="rId7" imgW="1625600" imgH="406400" progId="Equation.3">
                  <p:embed/>
                </p:oleObj>
              </mc:Choice>
              <mc:Fallback>
                <p:oleObj name="Equation" r:id="rId7" imgW="16256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95" y="3581400"/>
                        <a:ext cx="40195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4685797" y="3581400"/>
          <a:ext cx="43322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4" name="Equation" r:id="rId9" imgW="1752600" imgH="406400" progId="Equation.3">
                  <p:embed/>
                </p:oleObj>
              </mc:Choice>
              <mc:Fallback>
                <p:oleObj name="Equation" r:id="rId9" imgW="17526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97" y="3581400"/>
                        <a:ext cx="43322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058907" y="4177632"/>
            <a:ext cx="4986421" cy="53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803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A but not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2626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B but not 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338054" y="4856664"/>
            <a:ext cx="591051" cy="5347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5400000" flipH="1" flipV="1">
            <a:off x="831056" y="4820194"/>
            <a:ext cx="591051" cy="12641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5902" y="5681577"/>
            <a:ext cx="43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Dice’s coefficient gives twice the weight to overlapping words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Our problems: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6724" y="2633579"/>
            <a:ext cx="989276" cy="481263"/>
          </a:xfrm>
          <a:prstGeom prst="rect">
            <a:avLst/>
          </a:prstGeom>
          <a:solidFill>
            <a:srgbClr val="008000">
              <a:alpha val="5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4095" y="2345202"/>
            <a:ext cx="43784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Set overlap measures can be good in some situations, but often we need more general tools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536" y="1912634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536" y="3233142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467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529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9106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1804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02529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33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90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24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0272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7559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7180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46051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515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51035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3917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3961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53575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8811" y="3517069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64479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578339" y="2577254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578339" y="3925575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22" y="4570451"/>
            <a:ext cx="1888189" cy="21855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95916" y="6063785"/>
            <a:ext cx="296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information do we lose?</a:t>
            </a:r>
          </a:p>
        </p:txBody>
      </p:sp>
    </p:spTree>
    <p:extLst>
      <p:ext uri="{BB962C8B-B14F-4D97-AF65-F5344CB8AC3E}">
        <p14:creationId xmlns:p14="http://schemas.microsoft.com/office/powerpoint/2010/main" val="71890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794" y="6517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" y="5775421"/>
            <a:ext cx="747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membercentral.aaas.org</a:t>
            </a:r>
            <a:r>
              <a:rPr lang="en-US" sz="1200" dirty="0"/>
              <a:t>/blogs/member-spotlight/tom-</a:t>
            </a:r>
            <a:r>
              <a:rPr lang="en-US" sz="1200" dirty="0" err="1"/>
              <a:t>mitchell</a:t>
            </a:r>
            <a:r>
              <a:rPr lang="en-US" sz="1200" dirty="0"/>
              <a:t>-studies-human-language-both-man-and-machine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FCF7-F432-4C4B-9E00-12B7D438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5" y="2199773"/>
            <a:ext cx="4956343" cy="29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8476" y="4644570"/>
            <a:ext cx="38220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the similarity based on these vectors?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524" y="1759254"/>
            <a:ext cx="5673876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We have a |V|-dimensional vector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Terms are axes of the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Very high-dimensional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This is a very sparse vector - most entries are zero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0" y="2133600"/>
            <a:ext cx="3276600" cy="1905000"/>
            <a:chOff x="1602" y="1317"/>
            <a:chExt cx="2556" cy="1686"/>
          </a:xfrm>
        </p:grpSpPr>
        <p:pic>
          <p:nvPicPr>
            <p:cNvPr id="6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5229" y="5177918"/>
            <a:ext cx="3289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question are we asking in this space for similarity?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1871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Similarity relates to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measure the similarity of documents in the |V| dimensional space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distance measures?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47371" y="3657600"/>
            <a:ext cx="56388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1371" y="4495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237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3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76171" y="5410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80771" y="4724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04571" y="41910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62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191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66771" y="4343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571" y="4419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21150"/>
            <a:ext cx="8153400" cy="412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Euclidean (L2)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Manhattan (L1)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66177"/>
              </p:ext>
            </p:extLst>
          </p:nvPr>
        </p:nvGraphicFramePr>
        <p:xfrm>
          <a:off x="1616075" y="2333625"/>
          <a:ext cx="33559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7" name="Equation" r:id="rId3" imgW="1574800" imgH="495300" progId="Equation.3">
                  <p:embed/>
                </p:oleObj>
              </mc:Choice>
              <mc:Fallback>
                <p:oleObj name="Equation" r:id="rId3" imgW="15748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33625"/>
                        <a:ext cx="3355975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7344"/>
              </p:ext>
            </p:extLst>
          </p:nvPr>
        </p:nvGraphicFramePr>
        <p:xfrm>
          <a:off x="1760538" y="4576763"/>
          <a:ext cx="29924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8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4576763"/>
                        <a:ext cx="2992437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8041" y="6049834"/>
            <a:ext cx="53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 these mean for our bag of word vectors?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81577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 is closest to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 using one of the previous distance measures?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Thanks!</a:t>
            </a:r>
          </a:p>
        </p:txBody>
      </p:sp>
      <p:pic>
        <p:nvPicPr>
          <p:cNvPr id="195586" name="Picture 2" descr="Forms response chart. Question title: Overall, how is the class going?. Number of responses: 7 responses.">
            <a:extLst>
              <a:ext uri="{FF2B5EF4-FFF2-40B4-BE49-F238E27FC236}">
                <a16:creationId xmlns:a16="http://schemas.microsoft.com/office/drawing/2014/main" id="{1EB8AA0F-2B7C-DF4D-9B98-2A9345A9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5" y="2476500"/>
            <a:ext cx="690390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59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9" name="Rectangle 8"/>
          <p:cNvSpPr/>
          <p:nvPr/>
        </p:nvSpPr>
        <p:spPr>
          <a:xfrm>
            <a:off x="411238" y="2967335"/>
            <a:ext cx="3246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Euclidean (or L1) distance between </a:t>
            </a:r>
            <a:r>
              <a:rPr lang="en-US" sz="2400" i="1" dirty="0" err="1">
                <a:solidFill>
                  <a:srgbClr val="0000FF"/>
                </a:solidFill>
              </a:rPr>
              <a:t>q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is large even though the distribution of words is similar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angle instead of distance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Thought experiment: </a:t>
            </a:r>
          </a:p>
          <a:p>
            <a:pPr lvl="1"/>
            <a:r>
              <a:rPr lang="en-US" dirty="0"/>
              <a:t>take a document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make a new document </a:t>
            </a:r>
            <a:r>
              <a:rPr lang="en-US" dirty="0" err="1"/>
              <a:t>d</a:t>
            </a:r>
            <a:r>
              <a:rPr lang="en-US" dirty="0"/>
              <a:t>’ by concatenating two copies of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“Semantically” </a:t>
            </a:r>
            <a:r>
              <a:rPr lang="en-US" dirty="0" err="1"/>
              <a:t>d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dirty="0"/>
              <a:t>’ have the same content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Euclidean distance between d and d’?  What is the angle between them?</a:t>
            </a:r>
          </a:p>
          <a:p>
            <a:pPr lvl="1"/>
            <a:r>
              <a:rPr lang="en-US" dirty="0"/>
              <a:t>The Euclidean distance can be large</a:t>
            </a:r>
          </a:p>
          <a:p>
            <a:pPr lvl="1"/>
            <a:r>
              <a:rPr lang="en-US" dirty="0"/>
              <a:t>The angle between the two documents is 0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From angles to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83" y="1576456"/>
            <a:ext cx="8760634" cy="160670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/>
              <a:t>Cosine is a monotonically decreasing function for the interval [0</a:t>
            </a:r>
            <a:r>
              <a:rPr lang="en-US" sz="2200" baseline="30000" dirty="0"/>
              <a:t>o</a:t>
            </a:r>
            <a:r>
              <a:rPr lang="en-US" sz="2200" dirty="0"/>
              <a:t>, 180</a:t>
            </a:r>
            <a:r>
              <a:rPr lang="en-US" sz="2200" baseline="30000" dirty="0"/>
              <a:t>o</a:t>
            </a:r>
            <a:r>
              <a:rPr lang="en-US" sz="2200" dirty="0"/>
              <a:t>]</a:t>
            </a:r>
          </a:p>
          <a:p>
            <a:pPr marL="0" indent="0" eaLnBrk="1" hangingPunct="1">
              <a:buNone/>
              <a:defRPr/>
            </a:pPr>
            <a:endParaRPr lang="en-US" sz="2200" i="1" dirty="0"/>
          </a:p>
          <a:p>
            <a:pPr marL="0" indent="0" eaLnBrk="1" hangingPunct="1">
              <a:buNone/>
              <a:defRPr/>
            </a:pPr>
            <a:r>
              <a:rPr lang="en-US" sz="2200" i="1" dirty="0">
                <a:solidFill>
                  <a:srgbClr val="FF6600"/>
                </a:solidFill>
              </a:rPr>
              <a:t>decreasing</a:t>
            </a:r>
            <a:r>
              <a:rPr lang="en-US" sz="2200" i="1" dirty="0"/>
              <a:t> </a:t>
            </a:r>
            <a:r>
              <a:rPr lang="en-US" sz="2200" dirty="0"/>
              <a:t>angle is equivalent to </a:t>
            </a:r>
            <a:r>
              <a:rPr lang="en-US" sz="2200" i="1" dirty="0">
                <a:solidFill>
                  <a:srgbClr val="FF6600"/>
                </a:solidFill>
              </a:rPr>
              <a:t>increasing</a:t>
            </a:r>
            <a:r>
              <a:rPr lang="en-US" sz="2200" dirty="0"/>
              <a:t> cosine</a:t>
            </a:r>
            <a:r>
              <a:rPr lang="en-US" sz="2200" i="1" dirty="0"/>
              <a:t> </a:t>
            </a:r>
            <a:r>
              <a:rPr lang="en-US" sz="2200" dirty="0"/>
              <a:t>of that angle</a:t>
            </a:r>
            <a:br>
              <a:rPr lang="en-US" sz="2200" i="1" dirty="0"/>
            </a:br>
            <a:r>
              <a:rPr lang="en-US" sz="2200" i="1" dirty="0"/>
              <a:t>(larger cosine means more similar)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89" y="3243324"/>
            <a:ext cx="4659102" cy="3191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799" y="64343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180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far apart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3542" y="31380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close together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and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https://www.youtube.com/watch?v=iZhEcRrMA-M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218" y="2757714"/>
            <a:ext cx="3480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cosine between two vectors?</a:t>
            </a:r>
          </a:p>
        </p:txBody>
      </p:sp>
      <p:pic>
        <p:nvPicPr>
          <p:cNvPr id="4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of two vectors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4656" y="2377798"/>
          <a:ext cx="4019249" cy="65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7" name="Equation" r:id="rId3" imgW="1168400" imgH="190500" progId="Equation.3">
                  <p:embed/>
                </p:oleObj>
              </mc:Choice>
              <mc:Fallback>
                <p:oleObj name="Equation" r:id="rId3" imgW="11684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656" y="2377798"/>
                        <a:ext cx="4019249" cy="65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33796"/>
              </p:ext>
            </p:extLst>
          </p:nvPr>
        </p:nvGraphicFramePr>
        <p:xfrm>
          <a:off x="1003610" y="3636898"/>
          <a:ext cx="53721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8" name="Equation" r:id="rId5" imgW="1562100" imgH="444500" progId="Equation.3">
                  <p:embed/>
                </p:oleObj>
              </mc:Choice>
              <mc:Fallback>
                <p:oleObj name="Equation" r:id="rId5" imgW="15621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10" y="3636898"/>
                        <a:ext cx="5372100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072468" y="1659276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745" y="5809238"/>
            <a:ext cx="615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Dot product between unit length vectors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8049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4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3737430"/>
            <a:ext cx="691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another distance measure, like the others: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54290"/>
              </p:ext>
            </p:extLst>
          </p:nvPr>
        </p:nvGraphicFramePr>
        <p:xfrm>
          <a:off x="1322388" y="4419600"/>
          <a:ext cx="33004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5" name="Equation" r:id="rId5" imgW="1689100" imgH="495300" progId="Equation.3">
                  <p:embed/>
                </p:oleObj>
              </mc:Choice>
              <mc:Fallback>
                <p:oleObj name="Equation" r:id="rId5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419600"/>
                        <a:ext cx="3300412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5001"/>
              </p:ext>
            </p:extLst>
          </p:nvPr>
        </p:nvGraphicFramePr>
        <p:xfrm>
          <a:off x="1336675" y="560863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6" name="Equation" r:id="rId7" imgW="1435100" imgH="457200" progId="Equation.3">
                  <p:embed/>
                </p:oleObj>
              </mc:Choice>
              <mc:Fallback>
                <p:oleObj name="Equation" r:id="rId7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60863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9458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2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086" y="4154224"/>
            <a:ext cx="612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 bag of word vectors, 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674780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7141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6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490" y="4097650"/>
            <a:ext cx="689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Only words that occur in </a:t>
            </a:r>
            <a:r>
              <a:rPr lang="en-US" sz="2000" i="1" dirty="0">
                <a:solidFill>
                  <a:srgbClr val="0000FF"/>
                </a:solidFill>
              </a:rPr>
              <a:t>both</a:t>
            </a:r>
            <a:r>
              <a:rPr lang="en-US" sz="2000" dirty="0">
                <a:solidFill>
                  <a:srgbClr val="0000FF"/>
                </a:solidFill>
              </a:rPr>
              <a:t> documents count towards similarity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Words that occur more frequently in both receive more weight</a:t>
            </a:r>
          </a:p>
        </p:txBody>
      </p:sp>
    </p:spTree>
    <p:extLst>
      <p:ext uri="{BB962C8B-B14F-4D97-AF65-F5344CB8AC3E}">
        <p14:creationId xmlns:p14="http://schemas.microsoft.com/office/powerpoint/2010/main" val="66001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Length normalization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A vector can be length-normalized by dividing each of its components by its length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Often, we’ll use L</a:t>
            </a:r>
            <a:r>
              <a:rPr lang="en-US" sz="2400" baseline="-25000" dirty="0"/>
              <a:t>2</a:t>
            </a:r>
            <a:r>
              <a:rPr lang="en-US" sz="2400" dirty="0"/>
              <a:t> norm (could also normalize by other norms):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Dividing a vector by its L</a:t>
            </a:r>
            <a:r>
              <a:rPr lang="en-US" sz="2400" baseline="-25000" dirty="0"/>
              <a:t>2</a:t>
            </a:r>
            <a:r>
              <a:rPr lang="en-US" sz="2400" dirty="0"/>
              <a:t> norm makes it a unit (length) vector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55056" y="3527875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3" imgW="876240" imgH="317160" progId="Equation.3">
                  <p:embed/>
                </p:oleObj>
              </mc:Choice>
              <mc:Fallback>
                <p:oleObj name="Equation" r:id="rId3" imgW="87624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56" y="3527875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8214" y="3438071"/>
            <a:ext cx="1115786" cy="234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610" name="Picture 2" descr="Forms response chart. Question title: How is the difficulty of the class?. Number of responses: 7 responses.">
            <a:extLst>
              <a:ext uri="{FF2B5EF4-FFF2-40B4-BE49-F238E27FC236}">
                <a16:creationId xmlns:a16="http://schemas.microsoft.com/office/drawing/2014/main" id="{093CD3B9-425B-DC46-8367-188BBE21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98696"/>
            <a:ext cx="5290995" cy="2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1E5AF-8907-E842-AD0B-D7FC323E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81" y="4126831"/>
            <a:ext cx="4025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36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61815" y="3897909"/>
            <a:ext cx="2366459" cy="2415801"/>
          </a:xfrm>
          <a:prstGeom prst="ellipse">
            <a:avLst/>
          </a:prstGeom>
          <a:solidFill>
            <a:srgbClr val="008000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length vectors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-507999" y="369630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62784" y="517192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477" y="3139927"/>
            <a:ext cx="2939140" cy="11248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870860" y="3834190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376" y="3628572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1295" y="537590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100148" y="518564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40230" y="3432631"/>
            <a:ext cx="1966687" cy="151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67619" y="4761895"/>
            <a:ext cx="667071" cy="410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39189" y="361488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09972" y="509050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487722" y="4324988"/>
            <a:ext cx="1092602" cy="4384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718048" y="3885815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03564" y="3656007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8483" y="529448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947336" y="510422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26389" y="4261278"/>
            <a:ext cx="917651" cy="740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4807" y="4463143"/>
            <a:ext cx="963676" cy="6273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552" y="6313710"/>
            <a:ext cx="83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 many situations, normalization improves similarity, but not in all situations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14458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2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43363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3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54" name="Equation" r:id="rId7" imgW="3149600" imgH="635000" progId="Equation.3">
                    <p:embed/>
                  </p:oleObj>
                </mc:Choice>
                <mc:Fallback>
                  <p:oleObj name="Equation" r:id="rId7" imgW="3149600" imgH="6350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99912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8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77430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9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64849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0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73009" y="2966975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Cosine is the most common measure.  Why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20911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06246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2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66057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3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25403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4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0522" y="2966975"/>
            <a:ext cx="3693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L1 and L2 penalize sentences for not having words, i.e. if a has it but b doesn’t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Cosine can be significantly faster since it only calculates over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290330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4282534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3104150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634" y="5869101"/>
            <a:ext cx="122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086378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7360" y="1586832"/>
            <a:ext cx="8153400" cy="8061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a weight for each word/feature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7855" y="252663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7855" y="506663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617" y="209120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122" y="460496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419" y="2486028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275" y="5026526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3392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+ weights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62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can incorporate the weights into the distances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of it as either (</a:t>
            </a:r>
            <a:r>
              <a:rPr lang="en-US" i="1" dirty="0"/>
              <a:t>both work out the same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preprocessing the vectors by multiplying each dimension by the weight</a:t>
            </a:r>
          </a:p>
          <a:p>
            <a:pPr lvl="1"/>
            <a:r>
              <a:rPr lang="en-US" dirty="0"/>
              <a:t>incorporating it directly into the similarity measure</a:t>
            </a:r>
          </a:p>
        </p:txBody>
      </p:sp>
      <p:graphicFrame>
        <p:nvGraphicFramePr>
          <p:cNvPr id="12902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74435"/>
              </p:ext>
            </p:extLst>
          </p:nvPr>
        </p:nvGraphicFramePr>
        <p:xfrm>
          <a:off x="1756759" y="4261175"/>
          <a:ext cx="5402263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759" y="4261175"/>
                        <a:ext cx="5402263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609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corpus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30572" y="1791368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01511" y="1804863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673216" y="1804990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43441" y="3141330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814380" y="3154825"/>
            <a:ext cx="834572" cy="1052285"/>
            <a:chOff x="1669143" y="3531810"/>
            <a:chExt cx="834572" cy="1052285"/>
          </a:xfrm>
        </p:grpSpPr>
        <p:sp>
          <p:nvSpPr>
            <p:cNvPr id="37" name="Rectangle 3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86085" y="3154952"/>
            <a:ext cx="834572" cy="1052285"/>
            <a:chOff x="1669143" y="3531810"/>
            <a:chExt cx="834572" cy="1052285"/>
          </a:xfrm>
        </p:grpSpPr>
        <p:sp>
          <p:nvSpPr>
            <p:cNvPr id="45" name="Rectangle 4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957807" y="4407757"/>
            <a:ext cx="834572" cy="1052285"/>
            <a:chOff x="1669143" y="3531810"/>
            <a:chExt cx="834572" cy="1052285"/>
          </a:xfrm>
        </p:grpSpPr>
        <p:sp>
          <p:nvSpPr>
            <p:cNvPr id="53" name="Rectangle 5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28746" y="4421252"/>
            <a:ext cx="834572" cy="1052285"/>
            <a:chOff x="1669143" y="3531810"/>
            <a:chExt cx="834572" cy="1052285"/>
          </a:xfrm>
        </p:grpSpPr>
        <p:sp>
          <p:nvSpPr>
            <p:cNvPr id="61" name="Rectangle 6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00451" y="4421379"/>
            <a:ext cx="834572" cy="1052285"/>
            <a:chOff x="1669143" y="3531810"/>
            <a:chExt cx="834572" cy="1052285"/>
          </a:xfrm>
        </p:grpSpPr>
        <p:sp>
          <p:nvSpPr>
            <p:cNvPr id="69" name="Rectangle 6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970676" y="5717615"/>
            <a:ext cx="834572" cy="1052285"/>
            <a:chOff x="1669143" y="3531810"/>
            <a:chExt cx="834572" cy="1052285"/>
          </a:xfrm>
        </p:grpSpPr>
        <p:sp>
          <p:nvSpPr>
            <p:cNvPr id="77" name="Rectangle 7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841615" y="5731110"/>
            <a:ext cx="834572" cy="1052285"/>
            <a:chOff x="1669143" y="3531810"/>
            <a:chExt cx="834572" cy="1052285"/>
          </a:xfrm>
        </p:grpSpPr>
        <p:sp>
          <p:nvSpPr>
            <p:cNvPr id="85" name="Rectangle 8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13320" y="5731237"/>
            <a:ext cx="834572" cy="1052285"/>
            <a:chOff x="1669143" y="3531810"/>
            <a:chExt cx="834572" cy="1052285"/>
          </a:xfrm>
        </p:grpSpPr>
        <p:sp>
          <p:nvSpPr>
            <p:cNvPr id="93" name="Rectangle 9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363578" y="2371485"/>
            <a:ext cx="112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96210" y="3299842"/>
            <a:ext cx="2045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defendant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34901" y="5131073"/>
            <a:ext cx="29032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a quantitative measure of word importance?</a:t>
            </a:r>
          </a:p>
        </p:txBody>
      </p:sp>
    </p:spTree>
    <p:extLst>
      <p:ext uri="{BB962C8B-B14F-4D97-AF65-F5344CB8AC3E}">
        <p14:creationId xmlns:p14="http://schemas.microsoft.com/office/powerpoint/2010/main" val="349272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849101" y="2225679"/>
            <a:ext cx="7318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Assignments can be tough but overall are doable. Toughness is due to debugging at times.</a:t>
            </a:r>
          </a:p>
          <a:p>
            <a:endParaRPr lang="en-US" sz="2400" dirty="0"/>
          </a:p>
          <a:p>
            <a:r>
              <a:rPr lang="en-US" sz="2400" dirty="0"/>
              <a:t>The pace is too slow. For example, we took too much time to cover n-grams.</a:t>
            </a:r>
          </a:p>
          <a:p>
            <a:br>
              <a:rPr lang="en-US" sz="2400" dirty="0"/>
            </a:br>
            <a:r>
              <a:rPr lang="en-US" sz="2400" dirty="0"/>
              <a:t>If the </a:t>
            </a:r>
            <a:r>
              <a:rPr lang="en-US" sz="2400" dirty="0" err="1"/>
              <a:t>homeworks</a:t>
            </a:r>
            <a:r>
              <a:rPr lang="en-US" sz="2400" dirty="0"/>
              <a:t> had more regular due-date (</a:t>
            </a:r>
            <a:r>
              <a:rPr lang="en-US" sz="2400" dirty="0" err="1"/>
              <a:t>eg.</a:t>
            </a:r>
            <a:r>
              <a:rPr lang="en-US" sz="2400" dirty="0"/>
              <a:t> every </a:t>
            </a:r>
            <a:r>
              <a:rPr lang="en-US" sz="2400" dirty="0" err="1"/>
              <a:t>friday</a:t>
            </a:r>
            <a:r>
              <a:rPr lang="en-US" sz="2400" dirty="0"/>
              <a:t>), it'd be easier to plan an NLP schedule.</a:t>
            </a:r>
          </a:p>
        </p:txBody>
      </p:sp>
    </p:spTree>
    <p:extLst>
      <p:ext uri="{BB962C8B-B14F-4D97-AF65-F5344CB8AC3E}">
        <p14:creationId xmlns:p14="http://schemas.microsoft.com/office/powerpoint/2010/main" val="39330289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document frequency</a:t>
            </a:r>
            <a:r>
              <a:rPr lang="en-US" dirty="0"/>
              <a:t> (DF) is one measure of word importance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many documents are weighted less, since overlapping with these terms is very likely</a:t>
            </a:r>
          </a:p>
          <a:p>
            <a:pPr lvl="1"/>
            <a:r>
              <a:rPr lang="en-US" dirty="0"/>
              <a:t>In the extreme case, take a word like </a:t>
            </a:r>
            <a:r>
              <a:rPr lang="en-US" dirty="0">
                <a:solidFill>
                  <a:srgbClr val="0000FF"/>
                </a:solidFill>
              </a:rPr>
              <a:t>the</a:t>
            </a:r>
            <a:r>
              <a:rPr lang="en-US" dirty="0"/>
              <a:t> that occurs in almost EVERY document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only a few documents are weighted more</a:t>
            </a:r>
          </a:p>
        </p:txBody>
      </p:sp>
    </p:spTree>
    <p:extLst>
      <p:ext uri="{BB962C8B-B14F-4D97-AF65-F5344CB8AC3E}">
        <p14:creationId xmlns:p14="http://schemas.microsoft.com/office/powerpoint/2010/main" val="1412663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Document vs. overall frequency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36892" y="1565152"/>
            <a:ext cx="8329155" cy="142001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overall frequency of a word is the number of occurrences in a dataset, counting multiple occurrences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Example: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90913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290" y="5998111"/>
            <a:ext cx="89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word is a more informative (and should get a higher weight)?</a:t>
            </a:r>
          </a:p>
        </p:txBody>
      </p:sp>
    </p:spTree>
    <p:extLst>
      <p:ext uri="{BB962C8B-B14F-4D97-AF65-F5344CB8AC3E}">
        <p14:creationId xmlns:p14="http://schemas.microsoft.com/office/powerpoint/2010/main" val="3017543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911684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922" name="Content Placeholder 3"/>
          <p:cNvGraphicFramePr>
            <a:graphicFrameLocks noChangeAspect="1"/>
          </p:cNvGraphicFramePr>
          <p:nvPr/>
        </p:nvGraphicFramePr>
        <p:xfrm>
          <a:off x="1719263" y="5532438"/>
          <a:ext cx="5402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532438"/>
                        <a:ext cx="5402262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20632" y="5668212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3968" y="5700300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7315" y="6227015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477" y="6232361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48" y="424197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Document frequency is often related to word importance, but we want an actual weight.</a:t>
            </a:r>
            <a:r>
              <a:rPr lang="en-US" sz="2400" dirty="0">
                <a:solidFill>
                  <a:srgbClr val="FF0000"/>
                </a:solidFill>
              </a:rPr>
              <a:t>  Problems?</a:t>
            </a:r>
          </a:p>
        </p:txBody>
      </p:sp>
    </p:spTree>
    <p:extLst>
      <p:ext uri="{BB962C8B-B14F-4D97-AF65-F5344CB8AC3E}">
        <p14:creationId xmlns:p14="http://schemas.microsoft.com/office/powerpoint/2010/main" val="4132586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document frequency to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703052"/>
            <a:ext cx="8153400" cy="2804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weight and document frequency are </a:t>
            </a:r>
            <a:r>
              <a:rPr lang="en-US" sz="2400" b="1" dirty="0"/>
              <a:t>inversely</a:t>
            </a:r>
            <a:r>
              <a:rPr lang="en-US" sz="2400" dirty="0"/>
              <a:t> related</a:t>
            </a:r>
          </a:p>
          <a:p>
            <a:pPr lvl="1"/>
            <a:r>
              <a:rPr lang="en-US" sz="2000" dirty="0"/>
              <a:t>higher document frequency should have lower weight and vice versa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is unbounded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will change depending on the size of the data set (i.e. the number of documents)</a:t>
            </a: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706963"/>
          <a:ext cx="7086600" cy="156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20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document frequency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3235158"/>
            <a:ext cx="8153400" cy="286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IDF</a:t>
            </a:r>
            <a:r>
              <a:rPr lang="en-US" dirty="0"/>
              <a:t> is inversely correlated with DF</a:t>
            </a:r>
          </a:p>
          <a:p>
            <a:pPr lvl="1"/>
            <a:r>
              <a:rPr lang="en-US" dirty="0"/>
              <a:t>higher DF results in lower 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N</a:t>
            </a:r>
            <a:r>
              <a:rPr lang="en-US" dirty="0"/>
              <a:t> incorporates a dataset dependent normalizer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log</a:t>
            </a:r>
            <a:r>
              <a:rPr lang="en-US" dirty="0"/>
              <a:t> dampens the overall weight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36122" y="1739356"/>
          <a:ext cx="279876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22" y="1739356"/>
                        <a:ext cx="279876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4470" y="2312742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document frequency of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454" y="1739356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# of documents in dataset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4734886" y="1938421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34886" y="2580107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07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1165376" y="5562600"/>
            <a:ext cx="5296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IDFs assuming log base 10?</a:t>
            </a:r>
          </a:p>
        </p:txBody>
      </p:sp>
    </p:spTree>
    <p:extLst>
      <p:ext uri="{BB962C8B-B14F-4D97-AF65-F5344CB8AC3E}">
        <p14:creationId xmlns:p14="http://schemas.microsoft.com/office/powerpoint/2010/main" val="31303320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5604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There is one </a:t>
            </a:r>
            <a:r>
              <a:rPr lang="en-US" sz="2400" dirty="0" err="1"/>
              <a:t>idf</a:t>
            </a:r>
            <a:r>
              <a:rPr lang="en-US" sz="2400" dirty="0"/>
              <a:t> value/weight for each word</a:t>
            </a:r>
          </a:p>
        </p:txBody>
      </p:sp>
    </p:spTree>
    <p:extLst>
      <p:ext uri="{BB962C8B-B14F-4D97-AF65-F5344CB8AC3E}">
        <p14:creationId xmlns:p14="http://schemas.microsoft.com/office/powerpoint/2010/main" val="3665755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40074277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6359"/>
              </p:ext>
            </p:extLst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29423098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0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370457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849101" y="2225679"/>
            <a:ext cx="73180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It's difficult to tell exactly what parts of the material we cover we'll be expected to remember.</a:t>
            </a:r>
          </a:p>
          <a:p>
            <a:endParaRPr lang="en-US" sz="2400" dirty="0"/>
          </a:p>
          <a:p>
            <a:r>
              <a:rPr lang="en-US" dirty="0"/>
              <a:t>I know it would be a lot of work, but if possible I'd appreciate Python starter code.</a:t>
            </a:r>
          </a:p>
          <a:p>
            <a:endParaRPr lang="en-US" sz="2400" dirty="0"/>
          </a:p>
          <a:p>
            <a:r>
              <a:rPr lang="en-US" dirty="0"/>
              <a:t>Grade </a:t>
            </a:r>
            <a:r>
              <a:rPr lang="en-US" dirty="0" err="1"/>
              <a:t>homeworks</a:t>
            </a:r>
            <a:r>
              <a:rPr lang="en-US" dirty="0"/>
              <a:t> more quickly</a:t>
            </a:r>
          </a:p>
          <a:p>
            <a:endParaRPr lang="en-US" sz="2400" dirty="0"/>
          </a:p>
          <a:p>
            <a:r>
              <a:rPr lang="en-US" dirty="0"/>
              <a:t>Due to there being only one instructor, sometimes it is hard to get advice/answers to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13488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r>
              <a:rPr lang="en-US" dirty="0"/>
              <a:t>: extreme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Some words like ‘a’ and ‘the’ will occur in almost every document</a:t>
            </a:r>
          </a:p>
          <a:p>
            <a:pPr lvl="1"/>
            <a:r>
              <a:rPr lang="en-US" sz="2400" dirty="0"/>
              <a:t>IDF will be 0 for any word that occurs in all documents</a:t>
            </a:r>
          </a:p>
          <a:p>
            <a:pPr lvl="1"/>
            <a:r>
              <a:rPr lang="en-US" sz="2400" dirty="0"/>
              <a:t>For words that occur in almost all of the documents, they will be nearly 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i="1" dirty="0" err="1"/>
              <a:t>stoplist</a:t>
            </a:r>
            <a:r>
              <a:rPr lang="en-US" sz="2800" dirty="0"/>
              <a:t> is a list of words that should </a:t>
            </a:r>
            <a:r>
              <a:rPr lang="en-US" sz="2800" b="1" dirty="0"/>
              <a:t>not</a:t>
            </a:r>
            <a:r>
              <a:rPr lang="en-US" sz="2800" dirty="0"/>
              <a:t> be considered (in this case, similarity calculations)</a:t>
            </a:r>
          </a:p>
          <a:p>
            <a:pPr lvl="1"/>
            <a:r>
              <a:rPr lang="en-US" sz="2500" dirty="0"/>
              <a:t>Sometimes this is the </a:t>
            </a:r>
            <a:r>
              <a:rPr lang="en-US" sz="2500" i="1" dirty="0" err="1"/>
              <a:t>n</a:t>
            </a:r>
            <a:r>
              <a:rPr lang="en-US" sz="2500" dirty="0"/>
              <a:t> most frequent words</a:t>
            </a:r>
          </a:p>
          <a:p>
            <a:pPr lvl="1"/>
            <a:r>
              <a:rPr lang="en-US" sz="2500" dirty="0"/>
              <a:t>Often, it’s a list of a few hundred words manually created</a:t>
            </a:r>
          </a:p>
        </p:txBody>
      </p:sp>
    </p:spTree>
    <p:extLst>
      <p:ext uri="{BB962C8B-B14F-4D97-AF65-F5344CB8AC3E}">
        <p14:creationId xmlns:p14="http://schemas.microsoft.com/office/powerpoint/2010/main" val="16652463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5809" y="1752093"/>
            <a:ext cx="1100666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</a:t>
            </a:r>
          </a:p>
          <a:p>
            <a:r>
              <a:rPr lang="en-US" sz="1200" dirty="0"/>
              <a:t>a</a:t>
            </a:r>
          </a:p>
          <a:p>
            <a:r>
              <a:rPr lang="en-US" sz="1200" dirty="0"/>
              <a:t>aboard</a:t>
            </a:r>
          </a:p>
          <a:p>
            <a:r>
              <a:rPr lang="en-US" sz="1200" dirty="0"/>
              <a:t>about</a:t>
            </a:r>
          </a:p>
          <a:p>
            <a:r>
              <a:rPr lang="en-US" sz="1200" dirty="0"/>
              <a:t>above</a:t>
            </a:r>
          </a:p>
          <a:p>
            <a:r>
              <a:rPr lang="en-US" sz="1200" dirty="0"/>
              <a:t>across</a:t>
            </a:r>
          </a:p>
          <a:p>
            <a:r>
              <a:rPr lang="en-US" sz="1200" dirty="0"/>
              <a:t>after</a:t>
            </a:r>
          </a:p>
          <a:p>
            <a:r>
              <a:rPr lang="en-US" sz="1200" dirty="0"/>
              <a:t>afterwards</a:t>
            </a:r>
          </a:p>
          <a:p>
            <a:r>
              <a:rPr lang="en-US" sz="1200" dirty="0"/>
              <a:t>against</a:t>
            </a:r>
          </a:p>
          <a:p>
            <a:r>
              <a:rPr lang="en-US" sz="1200" dirty="0" err="1"/>
              <a:t>agin</a:t>
            </a:r>
            <a:endParaRPr lang="en-US" sz="1200" dirty="0"/>
          </a:p>
          <a:p>
            <a:r>
              <a:rPr lang="en-US" sz="1200" dirty="0"/>
              <a:t>ago</a:t>
            </a:r>
          </a:p>
          <a:p>
            <a:r>
              <a:rPr lang="en-US" sz="1200" dirty="0"/>
              <a:t>agreed-upon</a:t>
            </a:r>
          </a:p>
          <a:p>
            <a:r>
              <a:rPr lang="en-US" sz="1200" dirty="0"/>
              <a:t>ah</a:t>
            </a:r>
          </a:p>
          <a:p>
            <a:r>
              <a:rPr lang="en-US" sz="1200" dirty="0"/>
              <a:t>alas</a:t>
            </a:r>
          </a:p>
          <a:p>
            <a:r>
              <a:rPr lang="en-US" sz="1200" dirty="0"/>
              <a:t>albeit</a:t>
            </a:r>
          </a:p>
          <a:p>
            <a:r>
              <a:rPr lang="en-US" sz="1200" dirty="0"/>
              <a:t>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475" y="1752093"/>
            <a:ext cx="858761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all-over</a:t>
            </a:r>
          </a:p>
          <a:p>
            <a:r>
              <a:rPr lang="en-US" sz="1200" dirty="0"/>
              <a:t>almost</a:t>
            </a:r>
          </a:p>
          <a:p>
            <a:r>
              <a:rPr lang="en-US" sz="1200" dirty="0"/>
              <a:t>along</a:t>
            </a:r>
          </a:p>
          <a:p>
            <a:r>
              <a:rPr lang="en-US" sz="1200" dirty="0"/>
              <a:t>alongside</a:t>
            </a:r>
          </a:p>
          <a:p>
            <a:r>
              <a:rPr lang="en-US" sz="1200" dirty="0" err="1"/>
              <a:t>altho</a:t>
            </a:r>
            <a:endParaRPr lang="en-US" sz="1200" dirty="0"/>
          </a:p>
          <a:p>
            <a:r>
              <a:rPr lang="en-US" sz="1200" dirty="0"/>
              <a:t>although</a:t>
            </a:r>
          </a:p>
          <a:p>
            <a:r>
              <a:rPr lang="en-US" sz="1200" dirty="0"/>
              <a:t>amid</a:t>
            </a:r>
          </a:p>
          <a:p>
            <a:r>
              <a:rPr lang="en-US" sz="1200" dirty="0"/>
              <a:t>amidst</a:t>
            </a:r>
          </a:p>
          <a:p>
            <a:r>
              <a:rPr lang="en-US" sz="1200" dirty="0"/>
              <a:t>among</a:t>
            </a:r>
          </a:p>
          <a:p>
            <a:r>
              <a:rPr lang="en-US" sz="1200" dirty="0"/>
              <a:t>amongst</a:t>
            </a:r>
          </a:p>
          <a:p>
            <a:r>
              <a:rPr lang="en-US" sz="1200" dirty="0"/>
              <a:t>an</a:t>
            </a:r>
          </a:p>
          <a:p>
            <a:r>
              <a:rPr lang="en-US" sz="1200" dirty="0"/>
              <a:t>and</a:t>
            </a:r>
          </a:p>
          <a:p>
            <a:r>
              <a:rPr lang="en-US" sz="1200" dirty="0"/>
              <a:t>another</a:t>
            </a:r>
          </a:p>
          <a:p>
            <a:r>
              <a:rPr lang="en-US" sz="1200" dirty="0"/>
              <a:t>any</a:t>
            </a:r>
          </a:p>
          <a:p>
            <a:r>
              <a:rPr lang="en-US" sz="1200" dirty="0"/>
              <a:t>anyone</a:t>
            </a:r>
          </a:p>
          <a:p>
            <a:r>
              <a:rPr lang="en-US" sz="1200" dirty="0"/>
              <a:t>anything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950" y="1752093"/>
            <a:ext cx="931334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around</a:t>
            </a:r>
          </a:p>
          <a:p>
            <a:r>
              <a:rPr lang="en-US" sz="1200" dirty="0"/>
              <a:t>as</a:t>
            </a:r>
          </a:p>
          <a:p>
            <a:r>
              <a:rPr lang="en-US" sz="1200" dirty="0"/>
              <a:t>aside</a:t>
            </a:r>
          </a:p>
          <a:p>
            <a:r>
              <a:rPr lang="en-US" sz="1200" dirty="0"/>
              <a:t>astride</a:t>
            </a:r>
          </a:p>
          <a:p>
            <a:r>
              <a:rPr lang="en-US" sz="1200" dirty="0"/>
              <a:t>at</a:t>
            </a:r>
          </a:p>
          <a:p>
            <a:r>
              <a:rPr lang="en-US" sz="1200" dirty="0"/>
              <a:t>atop</a:t>
            </a:r>
          </a:p>
          <a:p>
            <a:r>
              <a:rPr lang="en-US" sz="1200" dirty="0"/>
              <a:t>avec</a:t>
            </a:r>
          </a:p>
          <a:p>
            <a:r>
              <a:rPr lang="en-US" sz="1200" dirty="0"/>
              <a:t>away</a:t>
            </a:r>
          </a:p>
          <a:p>
            <a:r>
              <a:rPr lang="en-US" sz="1200" dirty="0"/>
              <a:t>back</a:t>
            </a:r>
          </a:p>
          <a:p>
            <a:r>
              <a:rPr lang="en-US" sz="1200" dirty="0"/>
              <a:t>be</a:t>
            </a:r>
          </a:p>
          <a:p>
            <a:r>
              <a:rPr lang="en-US" sz="1200" dirty="0"/>
              <a:t>because</a:t>
            </a:r>
          </a:p>
          <a:p>
            <a:r>
              <a:rPr lang="en-US" sz="1200" dirty="0"/>
              <a:t>before</a:t>
            </a:r>
          </a:p>
          <a:p>
            <a:r>
              <a:rPr lang="en-US" sz="1200" dirty="0"/>
              <a:t>beforehand</a:t>
            </a:r>
          </a:p>
          <a:p>
            <a:r>
              <a:rPr lang="en-US" sz="1200" dirty="0"/>
              <a:t>behind</a:t>
            </a:r>
          </a:p>
          <a:p>
            <a:r>
              <a:rPr lang="en-US" sz="1200" dirty="0" err="1"/>
              <a:t>behynde</a:t>
            </a:r>
            <a:endParaRPr lang="en-US" sz="1200" dirty="0"/>
          </a:p>
          <a:p>
            <a:r>
              <a:rPr lang="en-US" sz="1200" dirty="0"/>
              <a:t>below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7807" y="1752093"/>
            <a:ext cx="798287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beneath</a:t>
            </a:r>
          </a:p>
          <a:p>
            <a:r>
              <a:rPr lang="en-US" sz="1200" dirty="0"/>
              <a:t>beside</a:t>
            </a:r>
          </a:p>
          <a:p>
            <a:r>
              <a:rPr lang="en-US" sz="1200" dirty="0"/>
              <a:t>besides</a:t>
            </a:r>
          </a:p>
          <a:p>
            <a:r>
              <a:rPr lang="en-US" sz="1200" dirty="0"/>
              <a:t>between</a:t>
            </a:r>
          </a:p>
          <a:p>
            <a:r>
              <a:rPr lang="en-US" sz="1200" dirty="0" err="1"/>
              <a:t>bewteen</a:t>
            </a:r>
            <a:endParaRPr lang="en-US" sz="1200" dirty="0"/>
          </a:p>
          <a:p>
            <a:r>
              <a:rPr lang="en-US" sz="1200" dirty="0"/>
              <a:t>beyond</a:t>
            </a:r>
          </a:p>
          <a:p>
            <a:r>
              <a:rPr lang="en-US" sz="1200" dirty="0"/>
              <a:t>bi</a:t>
            </a:r>
          </a:p>
          <a:p>
            <a:r>
              <a:rPr lang="en-US" sz="1200" dirty="0"/>
              <a:t>both</a:t>
            </a:r>
          </a:p>
          <a:p>
            <a:r>
              <a:rPr lang="en-US" sz="1200" dirty="0"/>
              <a:t>but</a:t>
            </a:r>
          </a:p>
          <a:p>
            <a:r>
              <a:rPr lang="en-US" sz="1200" dirty="0"/>
              <a:t>by</a:t>
            </a:r>
          </a:p>
          <a:p>
            <a:r>
              <a:rPr lang="en-US" sz="1200" dirty="0"/>
              <a:t>ca.</a:t>
            </a:r>
          </a:p>
          <a:p>
            <a:r>
              <a:rPr lang="en-US" sz="1200" dirty="0"/>
              <a:t>de</a:t>
            </a:r>
          </a:p>
          <a:p>
            <a:r>
              <a:rPr lang="en-US" sz="1200" dirty="0"/>
              <a:t>des</a:t>
            </a:r>
          </a:p>
          <a:p>
            <a:r>
              <a:rPr lang="en-US" sz="1200" dirty="0"/>
              <a:t>despite</a:t>
            </a:r>
          </a:p>
          <a:p>
            <a:r>
              <a:rPr lang="en-US" sz="1200" dirty="0"/>
              <a:t>do</a:t>
            </a:r>
          </a:p>
          <a:p>
            <a:r>
              <a:rPr lang="en-US" sz="1200" dirty="0"/>
              <a:t>down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3330" y="1752093"/>
            <a:ext cx="822478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due</a:t>
            </a:r>
          </a:p>
          <a:p>
            <a:r>
              <a:rPr lang="en-US" sz="1200" dirty="0" err="1"/>
              <a:t>durin</a:t>
            </a:r>
            <a:endParaRPr lang="en-US" sz="1200" dirty="0"/>
          </a:p>
          <a:p>
            <a:r>
              <a:rPr lang="en-US" sz="1200" dirty="0"/>
              <a:t>during</a:t>
            </a:r>
          </a:p>
          <a:p>
            <a:r>
              <a:rPr lang="en-US" sz="1200" dirty="0"/>
              <a:t>each</a:t>
            </a:r>
          </a:p>
          <a:p>
            <a:r>
              <a:rPr lang="en-US" sz="1200" dirty="0"/>
              <a:t>eh</a:t>
            </a:r>
          </a:p>
          <a:p>
            <a:r>
              <a:rPr lang="en-US" sz="1200" dirty="0"/>
              <a:t>either</a:t>
            </a:r>
          </a:p>
          <a:p>
            <a:r>
              <a:rPr lang="en-US" sz="1200" dirty="0"/>
              <a:t>en</a:t>
            </a:r>
          </a:p>
          <a:p>
            <a:r>
              <a:rPr lang="en-US" sz="1200" dirty="0"/>
              <a:t>every</a:t>
            </a:r>
          </a:p>
          <a:p>
            <a:r>
              <a:rPr lang="en-US" sz="1200" dirty="0"/>
              <a:t>ever</a:t>
            </a:r>
          </a:p>
          <a:p>
            <a:r>
              <a:rPr lang="en-US" sz="1200" dirty="0"/>
              <a:t>everyone</a:t>
            </a:r>
          </a:p>
          <a:p>
            <a:r>
              <a:rPr lang="en-US" sz="1200" dirty="0"/>
              <a:t>everything</a:t>
            </a:r>
          </a:p>
          <a:p>
            <a:r>
              <a:rPr lang="en-US" sz="1200" dirty="0"/>
              <a:t>except</a:t>
            </a:r>
          </a:p>
          <a:p>
            <a:r>
              <a:rPr lang="en-US" sz="1200" dirty="0"/>
              <a:t>far</a:t>
            </a:r>
          </a:p>
          <a:p>
            <a:r>
              <a:rPr lang="en-US" sz="1200" dirty="0" err="1"/>
              <a:t>fer</a:t>
            </a:r>
            <a:endParaRPr lang="en-US" sz="1200" dirty="0"/>
          </a:p>
          <a:p>
            <a:r>
              <a:rPr lang="en-US" sz="1200" dirty="0"/>
              <a:t>for</a:t>
            </a:r>
          </a:p>
          <a:p>
            <a:r>
              <a:rPr lang="en-US" sz="1200" dirty="0"/>
              <a:t>from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3048" y="1752093"/>
            <a:ext cx="846665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go</a:t>
            </a:r>
          </a:p>
          <a:p>
            <a:r>
              <a:rPr lang="en-US" sz="1200" dirty="0"/>
              <a:t>goddamn</a:t>
            </a:r>
          </a:p>
          <a:p>
            <a:r>
              <a:rPr lang="en-US" sz="1200" dirty="0"/>
              <a:t>goody</a:t>
            </a:r>
          </a:p>
          <a:p>
            <a:r>
              <a:rPr lang="en-US" sz="1200" dirty="0"/>
              <a:t>gosh</a:t>
            </a:r>
          </a:p>
          <a:p>
            <a:r>
              <a:rPr lang="en-US" sz="1200" dirty="0"/>
              <a:t>half</a:t>
            </a:r>
          </a:p>
          <a:p>
            <a:r>
              <a:rPr lang="en-US" sz="1200" dirty="0"/>
              <a:t>have</a:t>
            </a:r>
          </a:p>
          <a:p>
            <a:r>
              <a:rPr lang="en-US" sz="1200" dirty="0"/>
              <a:t>he</a:t>
            </a:r>
          </a:p>
          <a:p>
            <a:r>
              <a:rPr lang="en-US" sz="1200" dirty="0"/>
              <a:t>hell</a:t>
            </a:r>
          </a:p>
          <a:p>
            <a:r>
              <a:rPr lang="en-US" sz="1200" dirty="0"/>
              <a:t>her</a:t>
            </a:r>
          </a:p>
          <a:p>
            <a:r>
              <a:rPr lang="en-US" sz="1200" dirty="0"/>
              <a:t>herself</a:t>
            </a:r>
          </a:p>
          <a:p>
            <a:r>
              <a:rPr lang="en-US" sz="1200" dirty="0"/>
              <a:t>hey</a:t>
            </a:r>
          </a:p>
          <a:p>
            <a:r>
              <a:rPr lang="en-US" sz="1200" dirty="0"/>
              <a:t>him</a:t>
            </a:r>
          </a:p>
          <a:p>
            <a:r>
              <a:rPr lang="en-US" sz="1200" dirty="0"/>
              <a:t>himself</a:t>
            </a:r>
          </a:p>
          <a:p>
            <a:r>
              <a:rPr lang="en-US" sz="1200" dirty="0"/>
              <a:t>his</a:t>
            </a:r>
          </a:p>
          <a:p>
            <a:r>
              <a:rPr lang="en-US" sz="1200" dirty="0"/>
              <a:t>ho</a:t>
            </a:r>
          </a:p>
          <a:p>
            <a:r>
              <a:rPr lang="en-US" sz="1200" dirty="0"/>
              <a:t>how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5809" y="5273524"/>
            <a:ext cx="58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most of these end up with low weights anyway, why use a </a:t>
            </a:r>
            <a:r>
              <a:rPr lang="en-US" sz="2800" dirty="0" err="1">
                <a:solidFill>
                  <a:srgbClr val="FF0000"/>
                </a:solidFill>
              </a:rPr>
              <a:t>stoplist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77841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main benefits</a:t>
            </a:r>
          </a:p>
          <a:p>
            <a:pPr lvl="1"/>
            <a:r>
              <a:rPr lang="en-US" dirty="0"/>
              <a:t>More fine grained control: some words may not be frequent, but may not have any content value (alas, </a:t>
            </a:r>
            <a:r>
              <a:rPr lang="en-US" dirty="0" err="1"/>
              <a:t>teh</a:t>
            </a:r>
            <a:r>
              <a:rPr lang="en-US" dirty="0"/>
              <a:t>, gosh)</a:t>
            </a:r>
          </a:p>
          <a:p>
            <a:pPr lvl="1"/>
            <a:r>
              <a:rPr lang="en-US" dirty="0"/>
              <a:t>Often does contain many frequent words, which can drastically reduce our storage and computation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downsides to using a </a:t>
            </a:r>
            <a:r>
              <a:rPr lang="en-US" dirty="0" err="1">
                <a:solidFill>
                  <a:srgbClr val="FF0000"/>
                </a:solidFill>
              </a:rPr>
              <a:t>stoplist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For some applications, some stop words may be important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Set based – easy and efficient to calculate</a:t>
            </a:r>
          </a:p>
          <a:p>
            <a:pPr lvl="1"/>
            <a:r>
              <a:rPr lang="en-US" dirty="0"/>
              <a:t>word overlap</a:t>
            </a:r>
          </a:p>
          <a:p>
            <a:pPr lvl="1"/>
            <a:r>
              <a:rPr lang="en-US" dirty="0" err="1"/>
              <a:t>Jaccard</a:t>
            </a:r>
            <a:endParaRPr lang="en-US" dirty="0"/>
          </a:p>
          <a:p>
            <a:pPr lvl="1"/>
            <a:r>
              <a:rPr lang="en-US" dirty="0"/>
              <a:t>Dice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Vector based</a:t>
            </a:r>
          </a:p>
          <a:p>
            <a:pPr lvl="1"/>
            <a:r>
              <a:rPr lang="en-US" dirty="0"/>
              <a:t>create a feature vector based on word occurrences (or other features)</a:t>
            </a:r>
          </a:p>
          <a:p>
            <a:pPr lvl="1"/>
            <a:r>
              <a:rPr lang="en-US" dirty="0"/>
              <a:t>Can use any distance measures</a:t>
            </a:r>
          </a:p>
          <a:p>
            <a:pPr lvl="2"/>
            <a:r>
              <a:rPr lang="en-US" dirty="0"/>
              <a:t>L1 (Manhattan)</a:t>
            </a:r>
          </a:p>
          <a:p>
            <a:pPr lvl="2"/>
            <a:r>
              <a:rPr lang="en-US" dirty="0"/>
              <a:t>L2 (Euclidean)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Cosine (</a:t>
            </a:r>
            <a:r>
              <a:rPr lang="en-US" i="1" dirty="0">
                <a:solidFill>
                  <a:srgbClr val="008000"/>
                </a:solidFill>
              </a:rPr>
              <a:t>most common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Normalize the length</a:t>
            </a:r>
          </a:p>
          <a:p>
            <a:pPr lvl="1"/>
            <a:r>
              <a:rPr lang="en-US" dirty="0"/>
              <a:t>Feature/dimension weighting</a:t>
            </a:r>
          </a:p>
          <a:p>
            <a:pPr lvl="2"/>
            <a:r>
              <a:rPr lang="en-US" dirty="0"/>
              <a:t>inverse document frequency (IDF)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904723" y="2063258"/>
            <a:ext cx="6520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the only stem class I've taken where I haven't collaborated in person with any other students. I'm not suggesting mandatory group assignments, but I more so miss the environment mentor sessions provide. Has not been an issue though, just a consideration.</a:t>
            </a:r>
          </a:p>
          <a:p>
            <a:endParaRPr lang="en-US" dirty="0"/>
          </a:p>
          <a:p>
            <a:r>
              <a:rPr lang="en-US" dirty="0"/>
              <a:t>Organize mentor-less mentor sessions (some teachers in the math department do this when there are no TAs available). Students work together and answer each other's questions.</a:t>
            </a:r>
          </a:p>
        </p:txBody>
      </p:sp>
    </p:spTree>
    <p:extLst>
      <p:ext uri="{BB962C8B-B14F-4D97-AF65-F5344CB8AC3E}">
        <p14:creationId xmlns:p14="http://schemas.microsoft.com/office/powerpoint/2010/main" val="171633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708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701" y="5082561"/>
            <a:ext cx="368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could these be useful?  Applications?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840</TotalTime>
  <Words>2951</Words>
  <Application>Microsoft Macintosh PowerPoint</Application>
  <PresentationFormat>On-screen Show (4:3)</PresentationFormat>
  <Paragraphs>682</Paragraphs>
  <Slides>73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ＭＳ ゴシック</vt:lpstr>
      <vt:lpstr>Arial</vt:lpstr>
      <vt:lpstr>Calibri</vt:lpstr>
      <vt:lpstr>Garamond</vt:lpstr>
      <vt:lpstr>Lucida Sans</vt:lpstr>
      <vt:lpstr>Symbol</vt:lpstr>
      <vt:lpstr>Times New Roman</vt:lpstr>
      <vt:lpstr>Tw Cen MT</vt:lpstr>
      <vt:lpstr>Verdana</vt:lpstr>
      <vt:lpstr>Wingdings</vt:lpstr>
      <vt:lpstr>Wingdings 2</vt:lpstr>
      <vt:lpstr>Median</vt:lpstr>
      <vt:lpstr>Equation</vt:lpstr>
      <vt:lpstr>Text Similarity</vt:lpstr>
      <vt:lpstr>Admin</vt:lpstr>
      <vt:lpstr>Admin</vt:lpstr>
      <vt:lpstr>Course feedback</vt:lpstr>
      <vt:lpstr>Course feedback</vt:lpstr>
      <vt:lpstr>Course feedback</vt:lpstr>
      <vt:lpstr>Course feedback</vt:lpstr>
      <vt:lpstr>Course feedback</vt:lpstr>
      <vt:lpstr>Text Similarity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</vt:lpstr>
      <vt:lpstr>Text similarity</vt:lpstr>
      <vt:lpstr>Text similarity approaches</vt:lpstr>
      <vt:lpstr>The basics: text overlap</vt:lpstr>
      <vt:lpstr>Word overlap: a numerical score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overlap: sets</vt:lpstr>
      <vt:lpstr>Word overlap: sets</vt:lpstr>
      <vt:lpstr>Word overlap: sets</vt:lpstr>
      <vt:lpstr>Word overlap: sets</vt:lpstr>
      <vt:lpstr>Word overlap: sets</vt:lpstr>
      <vt:lpstr>Set overlap</vt:lpstr>
      <vt:lpstr>Bag of words representation</vt:lpstr>
      <vt:lpstr>Bag of words representation</vt:lpstr>
      <vt:lpstr>Bag of words representation</vt:lpstr>
      <vt:lpstr>Vector based word</vt:lpstr>
      <vt:lpstr>Vector based similarity</vt:lpstr>
      <vt:lpstr>Vector based similarity</vt:lpstr>
      <vt:lpstr>Distance measures</vt:lpstr>
      <vt:lpstr>Distance can be problematic</vt:lpstr>
      <vt:lpstr>Distance can be problematic</vt:lpstr>
      <vt:lpstr>Use angle instead of distance</vt:lpstr>
      <vt:lpstr>From angles to cosines</vt:lpstr>
      <vt:lpstr>Near and far</vt:lpstr>
      <vt:lpstr>cosine</vt:lpstr>
      <vt:lpstr>Cosine of two vectors</vt:lpstr>
      <vt:lpstr>Cosine as a similarity</vt:lpstr>
      <vt:lpstr>Cosine as a similarity</vt:lpstr>
      <vt:lpstr>Cosine as a similarity</vt:lpstr>
      <vt:lpstr>Length normalization</vt:lpstr>
      <vt:lpstr>Unit length vectors</vt:lpstr>
      <vt:lpstr>Normalized distance measures</vt:lpstr>
      <vt:lpstr>Distance measures</vt:lpstr>
      <vt:lpstr>Distance measures</vt:lpstr>
      <vt:lpstr>Our problems</vt:lpstr>
      <vt:lpstr>Our problems</vt:lpstr>
      <vt:lpstr>Word overlap problems</vt:lpstr>
      <vt:lpstr>Word importance</vt:lpstr>
      <vt:lpstr>Distance + weights</vt:lpstr>
      <vt:lpstr>Idea: use corpus statistics</vt:lpstr>
      <vt:lpstr>Document frequency</vt:lpstr>
      <vt:lpstr>Document vs. overall frequency</vt:lpstr>
      <vt:lpstr>Document frequency</vt:lpstr>
      <vt:lpstr>From document frequency to weight</vt:lpstr>
      <vt:lpstr>Inverse document frequency</vt:lpstr>
      <vt:lpstr>IDF example, suppose N=1 million</vt:lpstr>
      <vt:lpstr>IDF example, suppose N=1 million</vt:lpstr>
      <vt:lpstr>IDF example, suppose N=1 million</vt:lpstr>
      <vt:lpstr>IDF example, suppose N=1 million</vt:lpstr>
      <vt:lpstr>TF-IDF</vt:lpstr>
      <vt:lpstr>Stoplists: extreme weighting</vt:lpstr>
      <vt:lpstr>Stoplist</vt:lpstr>
      <vt:lpstr>Stoplists</vt:lpstr>
      <vt:lpstr>Text similarity so far…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Robert Kauchak</cp:lastModifiedBy>
  <cp:revision>165</cp:revision>
  <dcterms:created xsi:type="dcterms:W3CDTF">2011-03-21T22:01:10Z</dcterms:created>
  <dcterms:modified xsi:type="dcterms:W3CDTF">2019-03-04T18:19:07Z</dcterms:modified>
</cp:coreProperties>
</file>