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9"/>
  </p:notesMasterIdLst>
  <p:handoutMasterIdLst>
    <p:handoutMasterId r:id="rId60"/>
  </p:handoutMasterIdLst>
  <p:sldIdLst>
    <p:sldId id="256" r:id="rId2"/>
    <p:sldId id="356" r:id="rId3"/>
    <p:sldId id="687" r:id="rId4"/>
    <p:sldId id="691" r:id="rId5"/>
    <p:sldId id="690" r:id="rId6"/>
    <p:sldId id="692" r:id="rId7"/>
    <p:sldId id="696" r:id="rId8"/>
    <p:sldId id="694" r:id="rId9"/>
    <p:sldId id="697" r:id="rId10"/>
    <p:sldId id="711" r:id="rId11"/>
    <p:sldId id="698" r:id="rId12"/>
    <p:sldId id="684" r:id="rId13"/>
    <p:sldId id="759" r:id="rId14"/>
    <p:sldId id="699" r:id="rId15"/>
    <p:sldId id="760" r:id="rId16"/>
    <p:sldId id="700" r:id="rId17"/>
    <p:sldId id="703" r:id="rId18"/>
    <p:sldId id="706" r:id="rId19"/>
    <p:sldId id="705" r:id="rId20"/>
    <p:sldId id="714" r:id="rId21"/>
    <p:sldId id="708" r:id="rId22"/>
    <p:sldId id="713" r:id="rId23"/>
    <p:sldId id="710" r:id="rId24"/>
    <p:sldId id="709" r:id="rId25"/>
    <p:sldId id="712" r:id="rId26"/>
    <p:sldId id="716" r:id="rId27"/>
    <p:sldId id="719" r:id="rId28"/>
    <p:sldId id="761" r:id="rId29"/>
    <p:sldId id="715" r:id="rId30"/>
    <p:sldId id="753" r:id="rId31"/>
    <p:sldId id="717" r:id="rId32"/>
    <p:sldId id="768" r:id="rId33"/>
    <p:sldId id="725" r:id="rId34"/>
    <p:sldId id="775" r:id="rId35"/>
    <p:sldId id="777" r:id="rId36"/>
    <p:sldId id="774" r:id="rId37"/>
    <p:sldId id="773" r:id="rId38"/>
    <p:sldId id="772" r:id="rId39"/>
    <p:sldId id="771" r:id="rId40"/>
    <p:sldId id="776" r:id="rId41"/>
    <p:sldId id="727" r:id="rId42"/>
    <p:sldId id="728" r:id="rId43"/>
    <p:sldId id="729" r:id="rId44"/>
    <p:sldId id="731" r:id="rId45"/>
    <p:sldId id="736" r:id="rId46"/>
    <p:sldId id="732" r:id="rId47"/>
    <p:sldId id="733" r:id="rId48"/>
    <p:sldId id="737" r:id="rId49"/>
    <p:sldId id="754" r:id="rId50"/>
    <p:sldId id="755" r:id="rId51"/>
    <p:sldId id="756" r:id="rId52"/>
    <p:sldId id="757" r:id="rId53"/>
    <p:sldId id="762" r:id="rId54"/>
    <p:sldId id="763" r:id="rId55"/>
    <p:sldId id="764" r:id="rId56"/>
    <p:sldId id="766" r:id="rId57"/>
    <p:sldId id="767"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49" autoAdjust="0"/>
    <p:restoredTop sz="85084" autoAdjust="0"/>
  </p:normalViewPr>
  <p:slideViewPr>
    <p:cSldViewPr snapToObjects="1">
      <p:cViewPr varScale="1">
        <p:scale>
          <a:sx n="114" d="100"/>
          <a:sy n="114" d="100"/>
        </p:scale>
        <p:origin x="52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image" Target="../media/image12.png"/></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image" Target="../media/image19.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image" Target="../media/image2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EF919-4F21-3540-AC83-093C40B7551C}" type="datetimeFigureOut">
              <a:rPr lang="en-US" smtClean="0"/>
              <a:t>2/25/19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D1EA5A-D81D-C84E-8AD4-089E8469B929}" type="slidenum">
              <a:rPr lang="en-US" smtClean="0"/>
              <a:t>‹#›</a:t>
            </a:fld>
            <a:endParaRPr lang="en-US"/>
          </a:p>
        </p:txBody>
      </p:sp>
    </p:spTree>
    <p:extLst>
      <p:ext uri="{BB962C8B-B14F-4D97-AF65-F5344CB8AC3E}">
        <p14:creationId xmlns:p14="http://schemas.microsoft.com/office/powerpoint/2010/main" val="472424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2/25/19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5560869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a:p>
        </p:txBody>
      </p:sp>
      <p:sp>
        <p:nvSpPr>
          <p:cNvPr id="4" name="Slide Number Placeholder 3"/>
          <p:cNvSpPr>
            <a:spLocks noGrp="1"/>
          </p:cNvSpPr>
          <p:nvPr>
            <p:ph type="sldNum" sz="quarter" idx="5"/>
          </p:nvPr>
        </p:nvSpPr>
        <p:spPr/>
        <p:txBody>
          <a:bodyPr/>
          <a:lstStyle/>
          <a:p>
            <a:fld id="{D1CF0856-AE0D-394A-B399-92B9FE0D1115}" type="slidenum">
              <a:rPr lang="en-US"/>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increase the size of the grammar, allowing us</a:t>
            </a:r>
            <a:r>
              <a:rPr lang="en-US" baseline="0" dirty="0"/>
              <a:t> to better discriminate </a:t>
            </a:r>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9A50-EED1-FA4E-868B-D30F9FDBA6F4}" type="slidenum">
              <a:rPr lang="en-US" smtClean="0"/>
              <a:pPr/>
              <a:t>24</a:t>
            </a:fld>
            <a:endParaRPr lang="en-US"/>
          </a:p>
        </p:txBody>
      </p:sp>
    </p:spTree>
    <p:extLst>
      <p:ext uri="{BB962C8B-B14F-4D97-AF65-F5344CB8AC3E}">
        <p14:creationId xmlns:p14="http://schemas.microsoft.com/office/powerpoint/2010/main" val="1250294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a:lstStyle/>
          <a:p>
            <a:pPr eaLnBrk="1" hangingPunct="1">
              <a:spcBef>
                <a:spcPct val="0"/>
              </a:spcBef>
            </a:pPr>
            <a:r>
              <a:rPr lang="en-US" dirty="0"/>
              <a:t>put expects two arguments, put something, somewhere</a:t>
            </a:r>
          </a:p>
        </p:txBody>
      </p:sp>
      <p:sp>
        <p:nvSpPr>
          <p:cNvPr id="41988" name="Slide Number Placeholder 3"/>
          <p:cNvSpPr>
            <a:spLocks noGrp="1"/>
          </p:cNvSpPr>
          <p:nvPr>
            <p:ph type="sldNum" sz="quarter" idx="5"/>
          </p:nvPr>
        </p:nvSpPr>
        <p:spPr bwMode="auto">
          <a:ln>
            <a:miter lim="800000"/>
            <a:headEnd/>
            <a:tailEnd/>
          </a:ln>
        </p:spPr>
        <p:txBody>
          <a:bodyPr/>
          <a:lstStyle/>
          <a:p>
            <a:fld id="{6ADB6F3B-97D9-ED4B-860B-3FD1006AEEE7}" type="slidenum">
              <a:rPr lang="en-US" b="1">
                <a:solidFill>
                  <a:srgbClr val="000000"/>
                </a:solidFill>
                <a:latin typeface="Times New Roman" charset="0"/>
              </a:rPr>
              <a:pPr/>
              <a:t>27</a:t>
            </a:fld>
            <a:endParaRPr lang="en-US" b="1">
              <a:solidFill>
                <a:srgbClr val="000000"/>
              </a:solidFill>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a:lstStyle/>
          <a:p>
            <a:pPr eaLnBrk="1" hangingPunct="1">
              <a:spcBef>
                <a:spcPct val="0"/>
              </a:spcBef>
            </a:pPr>
            <a:endParaRPr lang="en-US" dirty="0"/>
          </a:p>
        </p:txBody>
      </p:sp>
      <p:sp>
        <p:nvSpPr>
          <p:cNvPr id="41988" name="Slide Number Placeholder 3"/>
          <p:cNvSpPr>
            <a:spLocks noGrp="1"/>
          </p:cNvSpPr>
          <p:nvPr>
            <p:ph type="sldNum" sz="quarter" idx="5"/>
          </p:nvPr>
        </p:nvSpPr>
        <p:spPr bwMode="auto">
          <a:ln>
            <a:miter lim="800000"/>
            <a:headEnd/>
            <a:tailEnd/>
          </a:ln>
        </p:spPr>
        <p:txBody>
          <a:bodyPr/>
          <a:lstStyle/>
          <a:p>
            <a:fld id="{6ADB6F3B-97D9-ED4B-860B-3FD1006AEEE7}" type="slidenum">
              <a:rPr lang="en-US" b="1">
                <a:solidFill>
                  <a:srgbClr val="000000"/>
                </a:solidFill>
                <a:latin typeface="Times New Roman" charset="0"/>
              </a:rPr>
              <a:pPr/>
              <a:t>28</a:t>
            </a:fld>
            <a:endParaRPr lang="en-US" b="1">
              <a:solidFill>
                <a:srgbClr val="000000"/>
              </a:solidFill>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a:lstStyle/>
          <a:p>
            <a:endParaRPr lang="en-US" dirty="0"/>
          </a:p>
        </p:txBody>
      </p:sp>
      <p:sp>
        <p:nvSpPr>
          <p:cNvPr id="4" name="Slide Number Placeholder 3"/>
          <p:cNvSpPr>
            <a:spLocks noGrp="1"/>
          </p:cNvSpPr>
          <p:nvPr>
            <p:ph type="sldNum" sz="quarter" idx="5"/>
          </p:nvPr>
        </p:nvSpPr>
        <p:spPr/>
        <p:txBody>
          <a:bodyPr/>
          <a:lstStyle/>
          <a:p>
            <a:fld id="{08AF8F7A-BCA1-EF44-A3B7-56E35DC5053E}" type="slidenum">
              <a:rPr lang="en-US"/>
              <a:pPr/>
              <a:t>32</a:t>
            </a:fld>
            <a:endParaRPr lang="en-US"/>
          </a:p>
        </p:txBody>
      </p:sp>
    </p:spTree>
    <p:extLst>
      <p:ext uri="{BB962C8B-B14F-4D97-AF65-F5344CB8AC3E}">
        <p14:creationId xmlns:p14="http://schemas.microsoft.com/office/powerpoint/2010/main" val="3606185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a:lstStyle/>
          <a:p>
            <a:endParaRPr lang="en-US" dirty="0"/>
          </a:p>
        </p:txBody>
      </p:sp>
      <p:sp>
        <p:nvSpPr>
          <p:cNvPr id="4" name="Slide Number Placeholder 3"/>
          <p:cNvSpPr>
            <a:spLocks noGrp="1"/>
          </p:cNvSpPr>
          <p:nvPr>
            <p:ph type="sldNum" sz="quarter" idx="5"/>
          </p:nvPr>
        </p:nvSpPr>
        <p:spPr/>
        <p:txBody>
          <a:bodyPr/>
          <a:lstStyle/>
          <a:p>
            <a:fld id="{08AF8F7A-BCA1-EF44-A3B7-56E35DC5053E}" type="slidenum">
              <a:rPr lang="en-US"/>
              <a:pPr/>
              <a:t>33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34</a:t>
            </a:fld>
            <a:endParaRPr lang="en-US"/>
          </a:p>
        </p:txBody>
      </p:sp>
    </p:spTree>
    <p:extLst>
      <p:ext uri="{BB962C8B-B14F-4D97-AF65-F5344CB8AC3E}">
        <p14:creationId xmlns:p14="http://schemas.microsoft.com/office/powerpoint/2010/main" val="3462032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35</a:t>
            </a:fld>
            <a:endParaRPr lang="en-US"/>
          </a:p>
        </p:txBody>
      </p:sp>
    </p:spTree>
    <p:extLst>
      <p:ext uri="{BB962C8B-B14F-4D97-AF65-F5344CB8AC3E}">
        <p14:creationId xmlns:p14="http://schemas.microsoft.com/office/powerpoint/2010/main" val="142794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36</a:t>
            </a:fld>
            <a:endParaRPr lang="en-US"/>
          </a:p>
        </p:txBody>
      </p:sp>
    </p:spTree>
    <p:extLst>
      <p:ext uri="{BB962C8B-B14F-4D97-AF65-F5344CB8AC3E}">
        <p14:creationId xmlns:p14="http://schemas.microsoft.com/office/powerpoint/2010/main" val="3344430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a:p>
        </p:txBody>
      </p:sp>
      <p:sp>
        <p:nvSpPr>
          <p:cNvPr id="4" name="Slide Number Placeholder 3"/>
          <p:cNvSpPr>
            <a:spLocks noGrp="1"/>
          </p:cNvSpPr>
          <p:nvPr>
            <p:ph type="sldNum" sz="quarter" idx="5"/>
          </p:nvPr>
        </p:nvSpPr>
        <p:spPr/>
        <p:txBody>
          <a:bodyPr/>
          <a:lstStyle/>
          <a:p>
            <a:fld id="{D1CF0856-AE0D-394A-B399-92B9FE0D1115}" type="slidenum">
              <a:rPr lang="en-US"/>
              <a:pPr/>
              <a:t>7</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dirty="0"/>
          </a:p>
        </p:txBody>
      </p:sp>
      <p:sp>
        <p:nvSpPr>
          <p:cNvPr id="4" name="Slide Number Placeholder 3"/>
          <p:cNvSpPr>
            <a:spLocks noGrp="1"/>
          </p:cNvSpPr>
          <p:nvPr>
            <p:ph type="sldNum" sz="quarter" idx="5"/>
          </p:nvPr>
        </p:nvSpPr>
        <p:spPr/>
        <p:txBody>
          <a:bodyPr/>
          <a:lstStyle/>
          <a:p>
            <a:fld id="{A05696A1-EA94-2A4E-8F09-290CE2B1363D}" type="slidenum">
              <a:rPr lang="en-US"/>
              <a:pPr/>
              <a:t>37</a:t>
            </a:fld>
            <a:endParaRPr lang="en-US"/>
          </a:p>
        </p:txBody>
      </p:sp>
    </p:spTree>
    <p:extLst>
      <p:ext uri="{BB962C8B-B14F-4D97-AF65-F5344CB8AC3E}">
        <p14:creationId xmlns:p14="http://schemas.microsoft.com/office/powerpoint/2010/main" val="15555420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38</a:t>
            </a:fld>
            <a:endParaRPr lang="en-US"/>
          </a:p>
        </p:txBody>
      </p:sp>
    </p:spTree>
    <p:extLst>
      <p:ext uri="{BB962C8B-B14F-4D97-AF65-F5344CB8AC3E}">
        <p14:creationId xmlns:p14="http://schemas.microsoft.com/office/powerpoint/2010/main" val="620243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dirty="0"/>
          </a:p>
        </p:txBody>
      </p:sp>
      <p:sp>
        <p:nvSpPr>
          <p:cNvPr id="4" name="Slide Number Placeholder 3"/>
          <p:cNvSpPr>
            <a:spLocks noGrp="1"/>
          </p:cNvSpPr>
          <p:nvPr>
            <p:ph type="sldNum" sz="quarter" idx="5"/>
          </p:nvPr>
        </p:nvSpPr>
        <p:spPr/>
        <p:txBody>
          <a:bodyPr/>
          <a:lstStyle/>
          <a:p>
            <a:fld id="{A05696A1-EA94-2A4E-8F09-290CE2B1363D}" type="slidenum">
              <a:rPr lang="en-US"/>
              <a:pPr/>
              <a:t>39</a:t>
            </a:fld>
            <a:endParaRPr lang="en-US"/>
          </a:p>
        </p:txBody>
      </p:sp>
    </p:spTree>
    <p:extLst>
      <p:ext uri="{BB962C8B-B14F-4D97-AF65-F5344CB8AC3E}">
        <p14:creationId xmlns:p14="http://schemas.microsoft.com/office/powerpoint/2010/main" val="1377393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40</a:t>
            </a:fld>
            <a:endParaRPr lang="en-US"/>
          </a:p>
        </p:txBody>
      </p:sp>
    </p:spTree>
    <p:extLst>
      <p:ext uri="{BB962C8B-B14F-4D97-AF65-F5344CB8AC3E}">
        <p14:creationId xmlns:p14="http://schemas.microsoft.com/office/powerpoint/2010/main" val="2675111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BCFF1BC7-BC27-1A4A-809D-90D57AC1988B}" type="slidenum">
              <a:rPr lang="en-US"/>
              <a:pPr/>
              <a:t>41</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46</a:t>
            </a:fld>
            <a:endParaRPr lang="en-US"/>
          </a:p>
        </p:txBody>
      </p:sp>
    </p:spTree>
    <p:extLst>
      <p:ext uri="{BB962C8B-B14F-4D97-AF65-F5344CB8AC3E}">
        <p14:creationId xmlns:p14="http://schemas.microsoft.com/office/powerpoint/2010/main" val="23853503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
          <p:cNvSpPr>
            <a:spLocks noGrp="1" noRot="1" noChangeAspect="1" noChangeArrowheads="1" noTextEdit="1"/>
          </p:cNvSpPr>
          <p:nvPr>
            <p:ph type="sldImg"/>
          </p:nvPr>
        </p:nvSpPr>
        <p:spPr>
          <a:solidFill>
            <a:srgbClr val="FFFFFF"/>
          </a:solidFill>
          <a:ln/>
        </p:spPr>
      </p:sp>
      <p:sp>
        <p:nvSpPr>
          <p:cNvPr id="77827" name="Rectangle 2"/>
          <p:cNvSpPr>
            <a:spLocks noGrp="1" noChangeArrowheads="1"/>
          </p:cNvSpPr>
          <p:nvPr>
            <p:ph type="body" idx="1"/>
          </p:nvPr>
        </p:nvSpPr>
        <p:spPr>
          <a:noFill/>
          <a:ln/>
        </p:spPr>
        <p:txBody>
          <a:bodyPr>
            <a:normAutofit fontScale="92500" lnSpcReduction="20000"/>
          </a:bodyPr>
          <a:lstStyle/>
          <a:p>
            <a:pPr eaLnBrk="1" hangingPunct="1"/>
            <a:r>
              <a:rPr lang="en-US" sz="2200" dirty="0">
                <a:latin typeface="Lucida Grande" pitchFamily="-106" charset="0"/>
                <a:ea typeface="Lucida Grande" pitchFamily="-106" charset="0"/>
                <a:cs typeface="Lucida Grande" pitchFamily="-106" charset="0"/>
                <a:sym typeface="Lucida Grande" pitchFamily="-106" charset="0"/>
              </a:rPr>
              <a:t>So, what are latent variable grammars? The idea is that we take our observed parse trees and augment them with latent variables at each node. Each observed category, like NP, is thereby split into a set of subcategories NP-0 through NP-</a:t>
            </a:r>
            <a:r>
              <a:rPr lang="en-US" sz="2200" dirty="0" err="1">
                <a:latin typeface="Lucida Grande" pitchFamily="-106" charset="0"/>
                <a:ea typeface="Lucida Grande" pitchFamily="-106" charset="0"/>
                <a:cs typeface="Lucida Grande" pitchFamily="-106" charset="0"/>
                <a:sym typeface="Lucida Grande" pitchFamily="-106" charset="0"/>
              </a:rPr>
              <a:t>k</a:t>
            </a:r>
            <a:r>
              <a:rPr lang="en-US" sz="2200" dirty="0">
                <a:latin typeface="Lucida Grande" pitchFamily="-106" charset="0"/>
                <a:ea typeface="Lucida Grande" pitchFamily="-106" charset="0"/>
                <a:cs typeface="Lucida Grande" pitchFamily="-106" charset="0"/>
                <a:sym typeface="Lucida Grande" pitchFamily="-106" charset="0"/>
              </a:rPr>
              <a:t>. This also creates a set of exponentially many derivations. We then learn distributions over the new subcategories and these derivations. The resulting grammars look like this, where we have now many rules for each of the original rules that we started with. For example ...</a:t>
            </a:r>
          </a:p>
          <a:p>
            <a:pPr eaLnBrk="1" hangingPunct="1"/>
            <a:r>
              <a:rPr lang="en-US" sz="2200" dirty="0">
                <a:latin typeface="Lucida Grande" pitchFamily="-106" charset="0"/>
                <a:ea typeface="Lucida Grande" pitchFamily="-106" charset="0"/>
                <a:cs typeface="Lucida Grande" pitchFamily="-106" charset="0"/>
                <a:sym typeface="Lucida Grande" pitchFamily="-106" charset="0"/>
              </a:rPr>
              <a:t>The learning process determines the exact set of rules, as well as the parameter values.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0A150B82-96B6-3E47-A538-480209A5AB77}" type="slidenum">
              <a:rPr lang="en-US"/>
              <a:pPr/>
              <a:t>49</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13904" y="4343401"/>
            <a:ext cx="5030194" cy="4114800"/>
          </a:xfrm>
          <a:noFill/>
          <a:ln/>
        </p:spPr>
        <p:txBody>
          <a:bodyPr/>
          <a:lstStyle/>
          <a:p>
            <a:pPr eaLnBrk="1" hangingPunct="1"/>
            <a:endParaRPr lang="en-US">
              <a:latin typeface="Arial" pitchFamily="-106"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B487A0D-9E8A-DD47-9EDD-631D2C18664A}" type="slidenum">
              <a:rPr lang="en-US"/>
              <a:pPr/>
              <a:t>50</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3904" y="4343401"/>
            <a:ext cx="5030194" cy="4114800"/>
          </a:xfrm>
          <a:noFill/>
          <a:ln/>
        </p:spPr>
        <p:txBody>
          <a:bodyPr/>
          <a:lstStyle/>
          <a:p>
            <a:pPr eaLnBrk="1" hangingPunct="1"/>
            <a:r>
              <a:rPr lang="en-US">
                <a:latin typeface="Arial" pitchFamily="-106" charset="0"/>
              </a:rPr>
              <a:t>Before I finish, let me give you some interesting examples of what our grammars learn. These are intended to highlight some interesting observations, the full list of subcategories and more details are in the paper. </a:t>
            </a:r>
          </a:p>
          <a:p>
            <a:pPr eaLnBrk="1" hangingPunct="1"/>
            <a:r>
              <a:rPr lang="en-US">
                <a:latin typeface="Arial" pitchFamily="-106" charset="0"/>
              </a:rPr>
              <a:t>The subcategories sometimes capture syntactic and sometimes semantic difference. But very often they represent syntactico – semantic relations, which are similar to those found in distributional clustering results. </a:t>
            </a:r>
          </a:p>
          <a:p>
            <a:pPr eaLnBrk="1" hangingPunct="1"/>
            <a:r>
              <a:rPr lang="en-US">
                <a:latin typeface="Arial" pitchFamily="-106" charset="0"/>
              </a:rPr>
              <a:t>For example for the proper nouns the system learns a subcategory for months, first names, last names and initials. It also learns which words typically come first and second in multi-word units.</a:t>
            </a:r>
          </a:p>
          <a:p>
            <a:pPr eaLnBrk="1" hangingPunct="1"/>
            <a:r>
              <a:rPr lang="en-US">
                <a:latin typeface="Arial" pitchFamily="-106" charset="0"/>
              </a:rPr>
              <a:t>For personal pronouns there is a subcategory for accusative case and one for sentence initial and sentence medial nominative case.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6082E491-738E-8C42-8A78-87C9F219AA2A}" type="slidenum">
              <a:rPr lang="en-US"/>
              <a:pPr/>
              <a:t>51</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3904" y="4343401"/>
            <a:ext cx="5030194" cy="4114800"/>
          </a:xfrm>
          <a:noFill/>
          <a:ln/>
        </p:spPr>
        <p:txBody>
          <a:bodyPr/>
          <a:lstStyle/>
          <a:p>
            <a:pPr eaLnBrk="1" hangingPunct="1"/>
            <a:r>
              <a:rPr lang="en-US">
                <a:latin typeface="Arial" pitchFamily="-106" charset="0"/>
              </a:rPr>
              <a:t>Relative adverbs are divided into distance, degree and time.</a:t>
            </a:r>
          </a:p>
          <a:p>
            <a:pPr eaLnBrk="1" hangingPunct="1"/>
            <a:r>
              <a:rPr lang="en-US">
                <a:latin typeface="Arial" pitchFamily="-106" charset="0"/>
              </a:rPr>
              <a:t>For the cardinal numbers the system learns to distinguish between spelled out numbers, dates and others.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higher precision and recall</a:t>
            </a:r>
          </a:p>
          <a:p>
            <a:pPr marL="171450" indent="-171450">
              <a:buFontTx/>
              <a:buChar char="-"/>
            </a:pPr>
            <a:r>
              <a:rPr lang="en-US" dirty="0"/>
              <a:t>precision and recall values that are similar,</a:t>
            </a:r>
            <a:r>
              <a:rPr lang="en-US" baseline="0" dirty="0"/>
              <a:t> e.g.</a:t>
            </a:r>
          </a:p>
          <a:p>
            <a:pPr marL="628650" lvl="1" indent="-171450">
              <a:buFontTx/>
              <a:buChar char="-"/>
            </a:pPr>
            <a:r>
              <a:rPr lang="en-US" baseline="0" dirty="0"/>
              <a:t>P = .2, R = 0.8</a:t>
            </a:r>
          </a:p>
          <a:p>
            <a:pPr marL="1085850" lvl="2" indent="-171450">
              <a:buFontTx/>
              <a:buChar char="-"/>
            </a:pPr>
            <a:r>
              <a:rPr lang="en-US" baseline="0" dirty="0"/>
              <a:t>average: 0.5</a:t>
            </a:r>
          </a:p>
          <a:p>
            <a:pPr marL="1085850" lvl="2" indent="-171450">
              <a:buFontTx/>
              <a:buChar char="-"/>
            </a:pPr>
            <a:r>
              <a:rPr lang="en-US" baseline="0" dirty="0"/>
              <a:t>F1: 0.32</a:t>
            </a:r>
          </a:p>
          <a:p>
            <a:pPr marL="628650" lvl="1" indent="-171450">
              <a:buFontTx/>
              <a:buChar char="-"/>
            </a:pPr>
            <a:r>
              <a:rPr lang="en-US" baseline="0" dirty="0"/>
              <a:t>P = 0.4, R = 0.4</a:t>
            </a:r>
          </a:p>
          <a:p>
            <a:pPr marL="1085850" lvl="2" indent="-171450">
              <a:buFontTx/>
              <a:buChar char="-"/>
            </a:pPr>
            <a:r>
              <a:rPr lang="en-US" baseline="0" dirty="0"/>
              <a:t>average: 0.4</a:t>
            </a:r>
          </a:p>
          <a:p>
            <a:pPr marL="1085850" lvl="2" indent="-171450">
              <a:buFontTx/>
              <a:buChar char="-"/>
            </a:pPr>
            <a:r>
              <a:rPr lang="en-US" baseline="0" dirty="0"/>
              <a:t>F1: 0.4</a:t>
            </a:r>
          </a:p>
        </p:txBody>
      </p:sp>
      <p:sp>
        <p:nvSpPr>
          <p:cNvPr id="4" name="Slide Number Placeholder 3"/>
          <p:cNvSpPr>
            <a:spLocks noGrp="1"/>
          </p:cNvSpPr>
          <p:nvPr>
            <p:ph type="sldNum" sz="quarter" idx="10"/>
          </p:nvPr>
        </p:nvSpPr>
        <p:spPr/>
        <p:txBody>
          <a:bodyPr/>
          <a:lstStyle/>
          <a:p>
            <a:fld id="{F93E9A50-EED1-FA4E-868B-D30F9FDBA6F4}" type="slidenum">
              <a:rPr lang="en-US" smtClean="0"/>
              <a:pPr/>
              <a:t>8</a:t>
            </a:fld>
            <a:endParaRPr lang="en-US"/>
          </a:p>
        </p:txBody>
      </p:sp>
    </p:spTree>
    <p:extLst>
      <p:ext uri="{BB962C8B-B14F-4D97-AF65-F5344CB8AC3E}">
        <p14:creationId xmlns:p14="http://schemas.microsoft.com/office/powerpoint/2010/main" val="24159380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Arial" charset="0"/>
                <a:ea typeface="ＭＳ Ｐゴシック" charset="0"/>
              </a:defRPr>
            </a:lvl1pPr>
            <a:lvl2pPr marL="702756" indent="-270291" defTabSz="914485" eaLnBrk="0" hangingPunct="0">
              <a:defRPr>
                <a:solidFill>
                  <a:schemeClr val="tx1"/>
                </a:solidFill>
                <a:latin typeface="Arial" charset="0"/>
                <a:ea typeface="ＭＳ Ｐゴシック" charset="0"/>
              </a:defRPr>
            </a:lvl2pPr>
            <a:lvl3pPr marL="1081164" indent="-216233" defTabSz="914485" eaLnBrk="0" hangingPunct="0">
              <a:defRPr>
                <a:solidFill>
                  <a:schemeClr val="tx1"/>
                </a:solidFill>
                <a:latin typeface="Arial" charset="0"/>
                <a:ea typeface="ＭＳ Ｐゴシック" charset="0"/>
              </a:defRPr>
            </a:lvl3pPr>
            <a:lvl4pPr marL="1513629" indent="-216233" defTabSz="914485" eaLnBrk="0" hangingPunct="0">
              <a:defRPr>
                <a:solidFill>
                  <a:schemeClr val="tx1"/>
                </a:solidFill>
                <a:latin typeface="Arial" charset="0"/>
                <a:ea typeface="ＭＳ Ｐゴシック" charset="0"/>
              </a:defRPr>
            </a:lvl4pPr>
            <a:lvl5pPr marL="1946095" indent="-216233" defTabSz="914485" eaLnBrk="0" hangingPunct="0">
              <a:defRPr>
                <a:solidFill>
                  <a:schemeClr val="tx1"/>
                </a:solidFill>
                <a:latin typeface="Arial" charset="0"/>
                <a:ea typeface="ＭＳ Ｐゴシック" charset="0"/>
              </a:defRPr>
            </a:lvl5pPr>
            <a:lvl6pPr marL="2378560" indent="-216233" defTabSz="914485" eaLnBrk="0" fontAlgn="base" hangingPunct="0">
              <a:spcBef>
                <a:spcPct val="0"/>
              </a:spcBef>
              <a:spcAft>
                <a:spcPct val="0"/>
              </a:spcAft>
              <a:defRPr>
                <a:solidFill>
                  <a:schemeClr val="tx1"/>
                </a:solidFill>
                <a:latin typeface="Arial" charset="0"/>
                <a:ea typeface="ＭＳ Ｐゴシック" charset="0"/>
              </a:defRPr>
            </a:lvl6pPr>
            <a:lvl7pPr marL="2811026" indent="-216233" defTabSz="914485" eaLnBrk="0" fontAlgn="base" hangingPunct="0">
              <a:spcBef>
                <a:spcPct val="0"/>
              </a:spcBef>
              <a:spcAft>
                <a:spcPct val="0"/>
              </a:spcAft>
              <a:defRPr>
                <a:solidFill>
                  <a:schemeClr val="tx1"/>
                </a:solidFill>
                <a:latin typeface="Arial" charset="0"/>
                <a:ea typeface="ＭＳ Ｐゴシック" charset="0"/>
              </a:defRPr>
            </a:lvl7pPr>
            <a:lvl8pPr marL="3243491" indent="-216233" defTabSz="914485" eaLnBrk="0" fontAlgn="base" hangingPunct="0">
              <a:spcBef>
                <a:spcPct val="0"/>
              </a:spcBef>
              <a:spcAft>
                <a:spcPct val="0"/>
              </a:spcAft>
              <a:defRPr>
                <a:solidFill>
                  <a:schemeClr val="tx1"/>
                </a:solidFill>
                <a:latin typeface="Arial" charset="0"/>
                <a:ea typeface="ＭＳ Ｐゴシック" charset="0"/>
              </a:defRPr>
            </a:lvl8pPr>
            <a:lvl9pPr marL="3675957" indent="-216233" defTabSz="914485"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0DE104E-3E5E-204C-831A-85C597C4FEDB}" type="slidenum">
              <a:rPr lang="en-US"/>
              <a:pPr eaLnBrk="1" hangingPunct="1"/>
              <a:t>52</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13805" y="4343704"/>
            <a:ext cx="5030391" cy="411389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t>Not only that, we even outperform the fully lexicalized systems of Collins </a:t>
            </a:r>
            <a:r>
              <a:rPr lang="ja-JP" altLang="en-US"/>
              <a:t>’</a:t>
            </a:r>
            <a:r>
              <a:rPr lang="en-US"/>
              <a:t>99 and the generative component of Charniak and Johnson </a:t>
            </a:r>
            <a:r>
              <a:rPr lang="ja-JP" altLang="en-US"/>
              <a:t>’</a:t>
            </a:r>
            <a:r>
              <a:rPr lang="en-US"/>
              <a:t>05.</a:t>
            </a:r>
          </a:p>
          <a:p>
            <a:pPr eaLnBrk="1" hangingPunct="1"/>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4C7532C0-6FC8-3146-AC0C-12B0A224030F}" type="slidenum">
              <a:rPr lang="en-US"/>
              <a:pPr/>
              <a:t>53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4C7532C0-6FC8-3146-AC0C-12B0A224030F}" type="slidenum">
              <a:rPr lang="en-US"/>
              <a:pPr/>
              <a:t>55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BFE27C2C-3ABB-5448-BB10-EAA14C227C71}" type="slidenum">
              <a:rPr lang="en-US"/>
              <a:pPr/>
              <a:t>56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a:p>
        </p:txBody>
      </p:sp>
      <p:sp>
        <p:nvSpPr>
          <p:cNvPr id="4" name="Slide Number Placeholder 3"/>
          <p:cNvSpPr>
            <a:spLocks noGrp="1"/>
          </p:cNvSpPr>
          <p:nvPr>
            <p:ph type="sldNum" sz="quarter" idx="5"/>
          </p:nvPr>
        </p:nvSpPr>
        <p:spPr/>
        <p:txBody>
          <a:bodyPr/>
          <a:lstStyle/>
          <a:p>
            <a:fld id="{D1CF0856-AE0D-394A-B399-92B9FE0D1115}" type="slidenum">
              <a:rPr lang="en-US"/>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a:lstStyle/>
          <a:p>
            <a:pPr eaLnBrk="1" hangingPunct="1">
              <a:spcBef>
                <a:spcPct val="0"/>
              </a:spcBef>
            </a:pPr>
            <a:endParaRPr lang="en-US"/>
          </a:p>
        </p:txBody>
      </p:sp>
      <p:sp>
        <p:nvSpPr>
          <p:cNvPr id="40964" name="Slide Number Placeholder 3"/>
          <p:cNvSpPr>
            <a:spLocks noGrp="1"/>
          </p:cNvSpPr>
          <p:nvPr>
            <p:ph type="sldNum" sz="quarter" idx="5"/>
          </p:nvPr>
        </p:nvSpPr>
        <p:spPr bwMode="auto">
          <a:ln>
            <a:miter lim="800000"/>
            <a:headEnd/>
            <a:tailEnd/>
          </a:ln>
        </p:spPr>
        <p:txBody>
          <a:bodyPr/>
          <a:lstStyle/>
          <a:p>
            <a:fld id="{A5EEB88E-7757-5A4B-AAD0-720926D7CF1D}" type="slidenum">
              <a:rPr lang="en-US" b="1">
                <a:solidFill>
                  <a:srgbClr val="000000"/>
                </a:solidFill>
                <a:latin typeface="Times New Roman" charset="0"/>
              </a:rPr>
              <a:pPr/>
              <a:t>12</a:t>
            </a:fld>
            <a:endParaRPr lang="en-US" b="1">
              <a:solidFill>
                <a:srgbClr val="000000"/>
              </a:solidFill>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B0303C0-64AA-8F44-8A97-13603E039D12}" type="slidenum">
              <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rPr>
              <a:pPr/>
              <a:t>13</a:t>
            </a:fld>
            <a:endPar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latin typeface="Arial" pitchFamily="-10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B0303C0-64AA-8F44-8A97-13603E039D12}" type="slidenum">
              <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rPr>
              <a:pPr/>
              <a:t>14</a:t>
            </a:fld>
            <a:endPar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latin typeface="Arial" pitchFamily="-10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2/25/19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2/25/19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2/25/19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B6FE768-D535-DB4F-A86D-18423950C428}" type="datetimeFigureOut">
              <a:rPr lang="en-US" smtClean="0"/>
              <a:pPr/>
              <a:t>2/25/19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B6FE768-D535-DB4F-A86D-18423950C428}" type="datetimeFigureOut">
              <a:rPr lang="en-US" smtClean="0"/>
              <a:pPr/>
              <a:t>2/25/19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2/25/19</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2/25/19</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B6FE768-D535-DB4F-A86D-18423950C428}" type="datetimeFigureOut">
              <a:rPr lang="en-US" smtClean="0"/>
              <a:pPr/>
              <a:t>2/25/19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2/25/19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7B6FE768-D535-DB4F-A86D-18423950C428}" type="datetimeFigureOut">
              <a:rPr lang="en-US" smtClean="0"/>
              <a:pPr/>
              <a:t>2/25/19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2/25/19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2/25/19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oleObject4.bin"/><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png"/><Relationship Id="rId5" Type="http://schemas.openxmlformats.org/officeDocument/2006/relationships/oleObject" Target="../embeddings/oleObject7.bin"/><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4.emf"/><Relationship Id="rId4" Type="http://schemas.openxmlformats.org/officeDocument/2006/relationships/oleObject" Target="../embeddings/Microsoft_Excel_97_-_2004_Worksheet.xls"/></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12.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image" Target="../media/image16.png"/><Relationship Id="rId4" Type="http://schemas.openxmlformats.org/officeDocument/2006/relationships/oleObject" Target="../embeddings/oleObject9.bin"/><Relationship Id="rId9"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0.emf"/><Relationship Id="rId5" Type="http://schemas.openxmlformats.org/officeDocument/2006/relationships/oleObject" Target="../embeddings/oleObject13.bin"/><Relationship Id="rId4" Type="http://schemas.openxmlformats.org/officeDocument/2006/relationships/image" Target="../media/image19.emf"/></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25.xml"/><Relationship Id="rId7"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24.png"/><Relationship Id="rId4" Type="http://schemas.openxmlformats.org/officeDocument/2006/relationships/oleObject" Target="../embeddings/oleObject14.bin"/><Relationship Id="rId9" Type="http://schemas.openxmlformats.org/officeDocument/2006/relationships/image" Target="../media/image26.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notesSlide" Target="../notesSlides/notesSlide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Advanced parsing</a:t>
            </a:r>
          </a:p>
        </p:txBody>
      </p:sp>
      <p:sp>
        <p:nvSpPr>
          <p:cNvPr id="3" name="Subtitle 2"/>
          <p:cNvSpPr>
            <a:spLocks noGrp="1"/>
          </p:cNvSpPr>
          <p:nvPr>
            <p:ph type="subTitle" idx="1"/>
          </p:nvPr>
        </p:nvSpPr>
        <p:spPr/>
        <p:txBody>
          <a:bodyPr>
            <a:normAutofit fontScale="77500" lnSpcReduction="20000"/>
          </a:bodyPr>
          <a:lstStyle/>
          <a:p>
            <a:r>
              <a:rPr lang="en-US" dirty="0"/>
              <a:t>David Kauchak</a:t>
            </a:r>
          </a:p>
          <a:p>
            <a:r>
              <a:rPr lang="en-US" dirty="0"/>
              <a:t>CS159 – Spring 2019</a:t>
            </a:r>
          </a:p>
        </p:txBody>
      </p:sp>
      <p:sp>
        <p:nvSpPr>
          <p:cNvPr id="4" name="TextBox 3"/>
          <p:cNvSpPr txBox="1"/>
          <p:nvPr/>
        </p:nvSpPr>
        <p:spPr>
          <a:xfrm>
            <a:off x="6934200" y="6211669"/>
            <a:ext cx="2514600" cy="584776"/>
          </a:xfrm>
          <a:prstGeom prst="rect">
            <a:avLst/>
          </a:prstGeom>
          <a:noFill/>
        </p:spPr>
        <p:txBody>
          <a:bodyPr wrap="square" rtlCol="0">
            <a:spAutoFit/>
          </a:bodyPr>
          <a:lstStyle/>
          <a:p>
            <a:r>
              <a:rPr lang="en-US" sz="1600" i="1" dirty="0"/>
              <a:t>some slides adapted from Dan Klein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a:t>Parsing evaluation</a:t>
            </a:r>
          </a:p>
        </p:txBody>
      </p:sp>
      <p:sp>
        <p:nvSpPr>
          <p:cNvPr id="3076" name="Rectangle 3"/>
          <p:cNvSpPr>
            <a:spLocks noGrp="1" noChangeArrowheads="1"/>
          </p:cNvSpPr>
          <p:nvPr>
            <p:ph type="body" idx="1"/>
          </p:nvPr>
        </p:nvSpPr>
        <p:spPr>
          <a:xfrm>
            <a:off x="685800" y="1603375"/>
            <a:ext cx="7772400" cy="5178425"/>
          </a:xfrm>
        </p:spPr>
        <p:txBody>
          <a:bodyPr/>
          <a:lstStyle/>
          <a:p>
            <a:pPr marL="0" indent="0" eaLnBrk="1" hangingPunct="1">
              <a:buNone/>
            </a:pPr>
            <a:r>
              <a:rPr lang="en-US" sz="2400" dirty="0"/>
              <a:t>Corpus: Penn Treebank, WSJ</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marL="0" indent="0" eaLnBrk="1" hangingPunct="1">
              <a:buNone/>
            </a:pPr>
            <a:r>
              <a:rPr lang="en-US" sz="2400" dirty="0"/>
              <a:t>Parsing has been fairly standardized to allow for easy comparison between systems</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1800" dirty="0"/>
          </a:p>
          <a:p>
            <a:pPr lvl="1" eaLnBrk="1" hangingPunct="1"/>
            <a:endParaRPr lang="en-US" sz="2000" dirty="0"/>
          </a:p>
          <a:p>
            <a:pPr eaLnBrk="1" hangingPunct="1"/>
            <a:endParaRPr lang="en-US" sz="2400" dirty="0"/>
          </a:p>
        </p:txBody>
      </p:sp>
      <p:graphicFrame>
        <p:nvGraphicFramePr>
          <p:cNvPr id="1826820" name="Group 4"/>
          <p:cNvGraphicFramePr>
            <a:graphicFrameLocks noGrp="1"/>
          </p:cNvGraphicFramePr>
          <p:nvPr>
            <p:extLst>
              <p:ext uri="{D42A27DB-BD31-4B8C-83A1-F6EECF244321}">
                <p14:modId xmlns:p14="http://schemas.microsoft.com/office/powerpoint/2010/main" val="4196583788"/>
              </p:ext>
            </p:extLst>
          </p:nvPr>
        </p:nvGraphicFramePr>
        <p:xfrm>
          <a:off x="1411288" y="3302000"/>
          <a:ext cx="6742112" cy="965200"/>
        </p:xfrm>
        <a:graphic>
          <a:graphicData uri="http://schemas.openxmlformats.org/drawingml/2006/table">
            <a:tbl>
              <a:tblPr/>
              <a:tblGrid>
                <a:gridCol w="2170112">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355600">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0000FF"/>
                          </a:solidFill>
                          <a:effectLst/>
                          <a:latin typeface="Arial" pitchFamily="-106" charset="0"/>
                        </a:rPr>
                        <a:t>Training:</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0000FF"/>
                          </a:solidFill>
                          <a:effectLst/>
                          <a:latin typeface="Arial" pitchFamily="-106" charset="0"/>
                        </a:rPr>
                        <a:t>sections</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0000FF"/>
                          </a:solidFill>
                          <a:effectLst/>
                          <a:latin typeface="Arial" pitchFamily="-106" charset="0"/>
                        </a:rPr>
                        <a:t>02-21</a:t>
                      </a:r>
                    </a:p>
                  </a:txBody>
                  <a:tcPr marL="182880" marR="0" marT="0" marB="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Development: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66CC"/>
                          </a:solidFill>
                          <a:effectLst/>
                          <a:latin typeface="Arial" pitchFamily="-106" charset="0"/>
                        </a:rPr>
                        <a:t>22 (first 20 files)</a:t>
                      </a:r>
                    </a:p>
                  </a:txBody>
                  <a:tcPr marL="182880" marR="0" marT="0" marB="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0000"/>
                          </a:solidFill>
                          <a:effectLst/>
                          <a:latin typeface="Arial" pitchFamily="-106" charset="0"/>
                        </a:rPr>
                        <a:t>Test: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0000"/>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0000"/>
                          </a:solidFill>
                          <a:effectLst/>
                          <a:latin typeface="Arial" pitchFamily="-106" charset="0"/>
                        </a:rPr>
                        <a:t>23</a:t>
                      </a:r>
                    </a:p>
                  </a:txBody>
                  <a:tcPr marL="182880" marR="0" marT="0" marB="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3074" name="Object 26"/>
          <p:cNvGraphicFramePr>
            <a:graphicFrameLocks noChangeAspect="1"/>
          </p:cNvGraphicFramePr>
          <p:nvPr/>
        </p:nvGraphicFramePr>
        <p:xfrm>
          <a:off x="990600" y="2482850"/>
          <a:ext cx="7391400" cy="804863"/>
        </p:xfrm>
        <a:graphic>
          <a:graphicData uri="http://schemas.openxmlformats.org/presentationml/2006/ole">
            <mc:AlternateContent xmlns:mc="http://schemas.openxmlformats.org/markup-compatibility/2006">
              <mc:Choice xmlns:v="urn:schemas-microsoft-com:vml" Requires="v">
                <p:oleObj spid="_x0000_s688205" name="Chart" r:id="rId3" imgW="5473700" imgH="1041400" progId="Excel.Sheet.8">
                  <p:embed/>
                </p:oleObj>
              </mc:Choice>
              <mc:Fallback>
                <p:oleObj name="Chart" r:id="rId3" imgW="5473700" imgH="1041400" progId="Excel.Sheet.8">
                  <p:embed/>
                  <p:pic>
                    <p:nvPicPr>
                      <p:cNvPr id="0" name="Object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482850"/>
                        <a:ext cx="7391400" cy="804863"/>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357313" y="317500"/>
            <a:ext cx="7178675" cy="914400"/>
          </a:xfrm>
        </p:spPr>
        <p:txBody>
          <a:bodyPr/>
          <a:lstStyle/>
          <a:p>
            <a:r>
              <a:rPr lang="en-US">
                <a:cs typeface="ヒラギノ角ゴ Pro W3" pitchFamily="-106" charset="-128"/>
              </a:rPr>
              <a:t>Treebank PCFGs</a:t>
            </a:r>
          </a:p>
        </p:txBody>
      </p:sp>
      <p:sp>
        <p:nvSpPr>
          <p:cNvPr id="8" name="Content Placeholder 7"/>
          <p:cNvSpPr>
            <a:spLocks noGrp="1"/>
          </p:cNvSpPr>
          <p:nvPr>
            <p:ph idx="1"/>
          </p:nvPr>
        </p:nvSpPr>
        <p:spPr>
          <a:xfrm>
            <a:off x="457200" y="1600201"/>
            <a:ext cx="8229600" cy="990600"/>
          </a:xfrm>
        </p:spPr>
        <p:txBody>
          <a:bodyPr vert="horz" wrap="square" numCol="1" anchor="t" anchorCtr="0" compatLnSpc="1">
            <a:prstTxWarp prst="textNoShape">
              <a:avLst/>
            </a:prstTxWarp>
            <a:normAutofit fontScale="92500" lnSpcReduction="20000"/>
          </a:bodyPr>
          <a:lstStyle/>
          <a:p>
            <a:pPr marL="0" indent="0">
              <a:spcBef>
                <a:spcPts val="425"/>
              </a:spcBef>
              <a:buNone/>
            </a:pPr>
            <a:r>
              <a:rPr lang="en-US" sz="2200" dirty="0">
                <a:cs typeface="ヒラギノ角ゴ Pro W3" pitchFamily="-106" charset="-128"/>
              </a:rPr>
              <a:t>Use </a:t>
            </a:r>
            <a:r>
              <a:rPr lang="en-US" sz="2200" dirty="0" err="1">
                <a:cs typeface="ヒラギノ角ゴ Pro W3" pitchFamily="-106" charset="-128"/>
              </a:rPr>
              <a:t>PCFGs</a:t>
            </a:r>
            <a:r>
              <a:rPr lang="en-US" sz="2200" dirty="0">
                <a:cs typeface="ヒラギノ角ゴ Pro W3" pitchFamily="-106" charset="-128"/>
              </a:rPr>
              <a:t> for broad coverage parsing</a:t>
            </a:r>
          </a:p>
          <a:p>
            <a:pPr marL="0" indent="0">
              <a:spcBef>
                <a:spcPts val="425"/>
              </a:spcBef>
              <a:buNone/>
            </a:pPr>
            <a:endParaRPr lang="en-US" sz="2200" dirty="0">
              <a:cs typeface="ヒラギノ角ゴ Pro W3" pitchFamily="-106" charset="-128"/>
            </a:endParaRPr>
          </a:p>
          <a:p>
            <a:pPr marL="0" indent="0">
              <a:spcBef>
                <a:spcPts val="425"/>
              </a:spcBef>
              <a:buNone/>
            </a:pPr>
            <a:r>
              <a:rPr lang="en-US" sz="2200" dirty="0">
                <a:cs typeface="ヒラギノ角ゴ Pro W3" pitchFamily="-106" charset="-128"/>
              </a:rPr>
              <a:t>Can take a grammar right off the trees (doesn’t work well):</a:t>
            </a: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13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p:txBody>
      </p:sp>
      <p:graphicFrame>
        <p:nvGraphicFramePr>
          <p:cNvPr id="1026" name="Object 2"/>
          <p:cNvGraphicFramePr>
            <a:graphicFrameLocks noChangeAspect="1"/>
          </p:cNvGraphicFramePr>
          <p:nvPr/>
        </p:nvGraphicFramePr>
        <p:xfrm>
          <a:off x="1138238" y="2881313"/>
          <a:ext cx="1911350" cy="2687637"/>
        </p:xfrm>
        <a:graphic>
          <a:graphicData uri="http://schemas.openxmlformats.org/presentationml/2006/ole">
            <mc:AlternateContent xmlns:mc="http://schemas.openxmlformats.org/markup-compatibility/2006">
              <mc:Choice xmlns:v="urn:schemas-microsoft-com:vml" Requires="v">
                <p:oleObj spid="_x0000_s667725" name="Photo Editor Photo" r:id="rId3" imgW="2180952" imgH="3067478" progId="">
                  <p:embed/>
                </p:oleObj>
              </mc:Choice>
              <mc:Fallback>
                <p:oleObj name="Photo Editor Photo" r:id="rId3" imgW="2180952" imgH="3067478"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8238" y="2881313"/>
                        <a:ext cx="1911350" cy="2687637"/>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3509" name="AutoShape 5"/>
          <p:cNvSpPr>
            <a:spLocks noChangeArrowheads="1"/>
          </p:cNvSpPr>
          <p:nvPr/>
        </p:nvSpPr>
        <p:spPr bwMode="auto">
          <a:xfrm>
            <a:off x="3668713" y="3751263"/>
            <a:ext cx="1277937" cy="769937"/>
          </a:xfrm>
          <a:prstGeom prst="rightArrow">
            <a:avLst>
              <a:gd name="adj1" fmla="val 50000"/>
              <a:gd name="adj2" fmla="val 41495"/>
            </a:avLst>
          </a:prstGeom>
          <a:solidFill>
            <a:schemeClr val="accent1">
              <a:lumMod val="60000"/>
              <a:lumOff val="40000"/>
            </a:schemeClr>
          </a:solidFill>
          <a:ln w="9525">
            <a:solidFill>
              <a:schemeClr val="tx1"/>
            </a:solidFill>
            <a:miter lim="800000"/>
            <a:headEnd/>
            <a:tailEnd/>
          </a:ln>
          <a:effectLst/>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sp>
        <p:nvSpPr>
          <p:cNvPr id="1030" name="Text Box 6"/>
          <p:cNvSpPr txBox="1">
            <a:spLocks noChangeArrowheads="1"/>
          </p:cNvSpPr>
          <p:nvPr/>
        </p:nvSpPr>
        <p:spPr bwMode="auto">
          <a:xfrm>
            <a:off x="5791200" y="3106738"/>
            <a:ext cx="2744787" cy="2246761"/>
          </a:xfrm>
          <a:prstGeom prst="rect">
            <a:avLst/>
          </a:prstGeom>
          <a:noFill/>
          <a:ln w="9525">
            <a:noFill/>
            <a:miter lim="800000"/>
            <a:headEnd/>
            <a:tailEnd/>
          </a:ln>
        </p:spPr>
        <p:txBody>
          <a:bodyPr wrap="square" lIns="91430" tIns="45716" rIns="91430" bIns="45716">
            <a:prstTxWarp prst="textNoShape">
              <a:avLst/>
            </a:prstTxWarp>
            <a:spAutoFit/>
          </a:bodyPr>
          <a:lstStyle/>
          <a:p>
            <a:pPr>
              <a:spcBef>
                <a:spcPct val="50000"/>
              </a:spcBef>
            </a:pPr>
            <a:r>
              <a:rPr lang="en-US" sz="2000" dirty="0">
                <a:solidFill>
                  <a:srgbClr val="000000"/>
                </a:solidFill>
                <a:latin typeface="Times New Roman" pitchFamily="-106" charset="0"/>
                <a:cs typeface="Times New Roman" pitchFamily="-106" charset="0"/>
                <a:sym typeface="Arial Narrow" pitchFamily="-106" charset="0"/>
              </a:rPr>
              <a:t>ROOT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S		 </a:t>
            </a:r>
          </a:p>
          <a:p>
            <a:pPr>
              <a:spcBef>
                <a:spcPct val="50000"/>
              </a:spcBef>
            </a:pPr>
            <a:r>
              <a:rPr lang="en-US" sz="2000" dirty="0">
                <a:solidFill>
                  <a:srgbClr val="000000"/>
                </a:solidFill>
                <a:latin typeface="Times New Roman" pitchFamily="-106" charset="0"/>
                <a:cs typeface="Times New Roman" pitchFamily="-106" charset="0"/>
                <a:sym typeface="Arial Narrow" pitchFamily="-106" charset="0"/>
              </a:rPr>
              <a:t>S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NP VP .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NP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PRP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VP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VBD ADJP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a:t>
            </a:r>
          </a:p>
        </p:txBody>
      </p:sp>
      <p:sp>
        <p:nvSpPr>
          <p:cNvPr id="1031" name="Rectangle 7"/>
          <p:cNvSpPr>
            <a:spLocks noChangeArrowheads="1"/>
          </p:cNvSpPr>
          <p:nvPr/>
        </p:nvSpPr>
        <p:spPr bwMode="auto">
          <a:xfrm>
            <a:off x="642938" y="2824163"/>
            <a:ext cx="7997825" cy="2801937"/>
          </a:xfrm>
          <a:prstGeom prst="rect">
            <a:avLst/>
          </a:prstGeom>
          <a:noFill/>
          <a:ln w="9525">
            <a:noFill/>
            <a:miter lim="800000"/>
            <a:headEnd/>
            <a:tailEnd/>
          </a:ln>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graphicFrame>
        <p:nvGraphicFramePr>
          <p:cNvPr id="9" name="Group 4"/>
          <p:cNvGraphicFramePr>
            <a:graphicFrameLocks noGrp="1"/>
          </p:cNvGraphicFramePr>
          <p:nvPr/>
        </p:nvGraphicFramePr>
        <p:xfrm>
          <a:off x="4572000" y="5638800"/>
          <a:ext cx="4008438" cy="914400"/>
        </p:xfrm>
        <a:graphic>
          <a:graphicData uri="http://schemas.openxmlformats.org/drawingml/2006/table">
            <a:tbl>
              <a:tblPr/>
              <a:tblGrid>
                <a:gridCol w="3048000">
                  <a:extLst>
                    <a:ext uri="{9D8B030D-6E8A-4147-A177-3AD203B41FA5}">
                      <a16:colId xmlns:a16="http://schemas.microsoft.com/office/drawing/2014/main" val="20000"/>
                    </a:ext>
                  </a:extLst>
                </a:gridCol>
                <a:gridCol w="960438">
                  <a:extLst>
                    <a:ext uri="{9D8B030D-6E8A-4147-A177-3AD203B41FA5}">
                      <a16:colId xmlns:a16="http://schemas.microsoft.com/office/drawing/2014/main" val="20001"/>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Model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F1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a:ln>
                            <a:noFill/>
                          </a:ln>
                          <a:solidFill>
                            <a:schemeClr val="tx1"/>
                          </a:solidFill>
                          <a:effectLst/>
                          <a:latin typeface="Arial" pitchFamily="-106" charset="0"/>
                          <a:ea typeface="ヒラギノ角ゴ Pro W3" pitchFamily="-106" charset="-128"/>
                          <a:cs typeface="ヒラギノ角ゴ Pro W3" pitchFamily="-106" charset="-128"/>
                        </a:rPr>
                        <a:t>Baseline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dirty="0">
                          <a:ln>
                            <a:noFill/>
                          </a:ln>
                          <a:solidFill>
                            <a:schemeClr val="tx1"/>
                          </a:solidFill>
                          <a:effectLst/>
                          <a:latin typeface="Arial" pitchFamily="-106" charset="0"/>
                          <a:ea typeface="ヒラギノ角ゴ Pro W3" pitchFamily="-106" charset="-128"/>
                          <a:cs typeface="ヒラギノ角ゴ Pro W3" pitchFamily="-106" charset="-128"/>
                        </a:rPr>
                        <a:t>72.0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US" dirty="0"/>
              <a:t>Generic PCFG Limitations</a:t>
            </a:r>
          </a:p>
        </p:txBody>
      </p:sp>
      <p:sp>
        <p:nvSpPr>
          <p:cNvPr id="46084" name="Rectangle 3"/>
          <p:cNvSpPr>
            <a:spLocks noGrp="1" noChangeArrowheads="1"/>
          </p:cNvSpPr>
          <p:nvPr>
            <p:ph type="body" idx="1"/>
          </p:nvPr>
        </p:nvSpPr>
        <p:spPr/>
        <p:txBody>
          <a:bodyPr/>
          <a:lstStyle/>
          <a:p>
            <a:pPr marL="0" indent="0">
              <a:lnSpc>
                <a:spcPct val="90000"/>
              </a:lnSpc>
              <a:buNone/>
            </a:pPr>
            <a:r>
              <a:rPr lang="en-US" sz="2800" dirty="0" err="1"/>
              <a:t>PCFGs</a:t>
            </a:r>
            <a:r>
              <a:rPr lang="en-US" sz="2800" dirty="0"/>
              <a:t> do not use any information about where the current constituent is in the tree</a:t>
            </a:r>
          </a:p>
          <a:p>
            <a:pPr>
              <a:lnSpc>
                <a:spcPct val="90000"/>
              </a:lnSpc>
            </a:pPr>
            <a:endParaRPr lang="en-US" sz="2800" dirty="0"/>
          </a:p>
          <a:p>
            <a:pPr marL="0" indent="0">
              <a:lnSpc>
                <a:spcPct val="90000"/>
              </a:lnSpc>
              <a:buNone/>
            </a:pPr>
            <a:r>
              <a:rPr lang="en-US" sz="2800" dirty="0" err="1"/>
              <a:t>PCFGs</a:t>
            </a:r>
            <a:r>
              <a:rPr lang="en-US" sz="2800" dirty="0"/>
              <a:t> do not rely on specific words or concepts, only general structural disambiguation is possible (e.g. prefer to attach </a:t>
            </a:r>
            <a:r>
              <a:rPr lang="en-US" sz="2800" dirty="0" err="1"/>
              <a:t>PPs</a:t>
            </a:r>
            <a:r>
              <a:rPr lang="en-US" sz="2800" dirty="0"/>
              <a:t> to </a:t>
            </a:r>
            <a:r>
              <a:rPr lang="en-US" sz="2800" dirty="0" err="1"/>
              <a:t>Nominals</a:t>
            </a:r>
            <a:r>
              <a:rPr lang="en-US" sz="2800" dirty="0"/>
              <a:t>)</a:t>
            </a:r>
          </a:p>
          <a:p>
            <a:pPr>
              <a:lnSpc>
                <a:spcPct val="90000"/>
              </a:lnSpc>
            </a:pPr>
            <a:endParaRPr lang="en-US" sz="2800" dirty="0"/>
          </a:p>
          <a:p>
            <a:pPr marL="0" indent="0">
              <a:lnSpc>
                <a:spcPct val="90000"/>
              </a:lnSpc>
              <a:buNone/>
            </a:pPr>
            <a:r>
              <a:rPr lang="en-US" sz="2800" dirty="0"/>
              <a:t>MLE estimates are not always the best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TP_tmp"/>
          <p:cNvPicPr>
            <a:picLocks noChangeAspect="1" noChangeArrowheads="1"/>
          </p:cNvPicPr>
          <p:nvPr>
            <p:custDataLst>
              <p:tags r:id="rId1"/>
            </p:custDataLst>
          </p:nvPr>
        </p:nvPicPr>
        <p:blipFill>
          <a:blip r:embed="rId5"/>
          <a:srcRect/>
          <a:stretch>
            <a:fillRect/>
          </a:stretch>
        </p:blipFill>
        <p:spPr bwMode="auto">
          <a:xfrm>
            <a:off x="452547" y="1934167"/>
            <a:ext cx="3222593" cy="1836737"/>
          </a:xfrm>
          <a:prstGeom prst="rect">
            <a:avLst/>
          </a:prstGeom>
          <a:noFill/>
          <a:ln w="9525">
            <a:noFill/>
            <a:miter lim="800000"/>
            <a:headEnd/>
            <a:tailEnd/>
          </a:ln>
        </p:spPr>
      </p:pic>
      <p:sp>
        <p:nvSpPr>
          <p:cNvPr id="24579" name="Title 4"/>
          <p:cNvSpPr>
            <a:spLocks noGrp="1"/>
          </p:cNvSpPr>
          <p:nvPr>
            <p:ph type="title"/>
          </p:nvPr>
        </p:nvSpPr>
        <p:spPr>
          <a:xfrm>
            <a:off x="762000" y="317500"/>
            <a:ext cx="7178675" cy="914400"/>
          </a:xfrm>
        </p:spPr>
        <p:txBody>
          <a:bodyPr/>
          <a:lstStyle/>
          <a:p>
            <a:pPr eaLnBrk="1" hangingPunct="1"/>
            <a:r>
              <a:rPr lang="en-US" dirty="0">
                <a:cs typeface="ヒラギノ角ゴ Pro W3" pitchFamily="-106" charset="-128"/>
              </a:rPr>
              <a:t>Conditional Independence?</a:t>
            </a:r>
          </a:p>
        </p:txBody>
      </p:sp>
      <p:sp>
        <p:nvSpPr>
          <p:cNvPr id="6" name="Content Placeholder 5"/>
          <p:cNvSpPr>
            <a:spLocks noGrp="1"/>
          </p:cNvSpPr>
          <p:nvPr>
            <p:ph idx="1"/>
          </p:nvPr>
        </p:nvSpPr>
        <p:spPr>
          <a:xfrm>
            <a:off x="457200" y="4572000"/>
            <a:ext cx="8229600" cy="1838325"/>
          </a:xfrm>
        </p:spPr>
        <p:txBody>
          <a:bodyPr vert="horz" wrap="square" numCol="1" anchor="t" anchorCtr="0" compatLnSpc="1">
            <a:prstTxWarp prst="textNoShape">
              <a:avLst/>
            </a:prstTxWarp>
          </a:bodyPr>
          <a:lstStyle/>
          <a:p>
            <a:pPr marL="146050" indent="0" eaLnBrk="1" hangingPunct="1">
              <a:spcBef>
                <a:spcPct val="20000"/>
              </a:spcBef>
              <a:buNone/>
            </a:pPr>
            <a:r>
              <a:rPr lang="en-US" sz="2500" dirty="0">
                <a:solidFill>
                  <a:srgbClr val="FF0000"/>
                </a:solidFill>
                <a:cs typeface="ヒラギノ角ゴ Pro W3" pitchFamily="-106" charset="-128"/>
              </a:rPr>
              <a:t>Will a PCFG differentiate between these?</a:t>
            </a:r>
          </a:p>
          <a:p>
            <a:pPr marL="146050" indent="0" eaLnBrk="1" hangingPunct="1">
              <a:spcBef>
                <a:spcPct val="20000"/>
              </a:spcBef>
              <a:buNone/>
            </a:pPr>
            <a:endParaRPr lang="en-US" sz="2500" dirty="0">
              <a:solidFill>
                <a:srgbClr val="FF0000"/>
              </a:solidFill>
              <a:cs typeface="ヒラギノ角ゴ Pro W3" pitchFamily="-106" charset="-128"/>
            </a:endParaRPr>
          </a:p>
          <a:p>
            <a:pPr marL="146050" indent="0" eaLnBrk="1" hangingPunct="1">
              <a:spcBef>
                <a:spcPct val="20000"/>
              </a:spcBef>
              <a:buNone/>
            </a:pPr>
            <a:r>
              <a:rPr lang="en-US" sz="2500" dirty="0">
                <a:solidFill>
                  <a:srgbClr val="FF0000"/>
                </a:solidFill>
                <a:cs typeface="ヒラギノ角ゴ Pro W3" pitchFamily="-106" charset="-128"/>
              </a:rPr>
              <a:t>What’s the problem?</a:t>
            </a:r>
            <a:endParaRPr lang="en-US" sz="2200" dirty="0">
              <a:solidFill>
                <a:srgbClr val="FF0000"/>
              </a:solidFill>
              <a:cs typeface="ヒラギノ角ゴ Pro W3" pitchFamily="-106" charset="-128"/>
            </a:endParaRPr>
          </a:p>
        </p:txBody>
      </p:sp>
      <p:pic>
        <p:nvPicPr>
          <p:cNvPr id="7" name="Picture 2" descr="TP_tmp"/>
          <p:cNvPicPr>
            <a:picLocks noChangeAspect="1" noChangeArrowheads="1"/>
          </p:cNvPicPr>
          <p:nvPr>
            <p:custDataLst>
              <p:tags r:id="rId2"/>
            </p:custDataLst>
          </p:nvPr>
        </p:nvPicPr>
        <p:blipFill>
          <a:blip r:embed="rId5"/>
          <a:srcRect/>
          <a:stretch>
            <a:fillRect/>
          </a:stretch>
        </p:blipFill>
        <p:spPr bwMode="auto">
          <a:xfrm>
            <a:off x="5029200" y="1938866"/>
            <a:ext cx="3222593" cy="1836737"/>
          </a:xfrm>
          <a:prstGeom prst="rect">
            <a:avLst/>
          </a:prstGeom>
          <a:noFill/>
          <a:ln w="9525">
            <a:noFill/>
            <a:miter lim="800000"/>
            <a:headEnd/>
            <a:tailEnd/>
          </a:ln>
        </p:spPr>
      </p:pic>
      <p:pic>
        <p:nvPicPr>
          <p:cNvPr id="3" name="Picture 2"/>
          <p:cNvPicPr>
            <a:picLocks noChangeAspect="1"/>
          </p:cNvPicPr>
          <p:nvPr/>
        </p:nvPicPr>
        <p:blipFill>
          <a:blip r:embed="rId6"/>
          <a:stretch>
            <a:fillRect/>
          </a:stretch>
        </p:blipFill>
        <p:spPr>
          <a:xfrm>
            <a:off x="4419600" y="2328218"/>
            <a:ext cx="1228551" cy="1100782"/>
          </a:xfrm>
          <a:prstGeom prst="rect">
            <a:avLst/>
          </a:prstGeom>
        </p:spPr>
      </p:pic>
      <p:pic>
        <p:nvPicPr>
          <p:cNvPr id="4" name="Picture 3"/>
          <p:cNvPicPr>
            <a:picLocks noChangeAspect="1"/>
          </p:cNvPicPr>
          <p:nvPr/>
        </p:nvPicPr>
        <p:blipFill>
          <a:blip r:embed="rId7"/>
          <a:stretch>
            <a:fillRect/>
          </a:stretch>
        </p:blipFill>
        <p:spPr>
          <a:xfrm>
            <a:off x="6629400" y="2769017"/>
            <a:ext cx="1079111" cy="1498183"/>
          </a:xfrm>
          <a:prstGeom prst="rect">
            <a:avLst/>
          </a:prstGeom>
        </p:spPr>
      </p:pic>
      <p:sp>
        <p:nvSpPr>
          <p:cNvPr id="5" name="Rectangle 4"/>
          <p:cNvSpPr/>
          <p:nvPr/>
        </p:nvSpPr>
        <p:spPr>
          <a:xfrm>
            <a:off x="7445375" y="3047999"/>
            <a:ext cx="990600" cy="72760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4270010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TP_tmp"/>
          <p:cNvPicPr>
            <a:picLocks noChangeAspect="1" noChangeArrowheads="1"/>
          </p:cNvPicPr>
          <p:nvPr>
            <p:custDataLst>
              <p:tags r:id="rId1"/>
            </p:custDataLst>
          </p:nvPr>
        </p:nvPicPr>
        <p:blipFill>
          <a:blip r:embed="rId4"/>
          <a:srcRect/>
          <a:stretch>
            <a:fillRect/>
          </a:stretch>
        </p:blipFill>
        <p:spPr bwMode="auto">
          <a:xfrm>
            <a:off x="2438400" y="1897063"/>
            <a:ext cx="4005263" cy="2282825"/>
          </a:xfrm>
          <a:prstGeom prst="rect">
            <a:avLst/>
          </a:prstGeom>
          <a:noFill/>
          <a:ln w="9525">
            <a:noFill/>
            <a:miter lim="800000"/>
            <a:headEnd/>
            <a:tailEnd/>
          </a:ln>
        </p:spPr>
      </p:pic>
      <p:sp>
        <p:nvSpPr>
          <p:cNvPr id="24579" name="Title 4"/>
          <p:cNvSpPr>
            <a:spLocks noGrp="1"/>
          </p:cNvSpPr>
          <p:nvPr>
            <p:ph type="title"/>
          </p:nvPr>
        </p:nvSpPr>
        <p:spPr>
          <a:xfrm>
            <a:off x="762000" y="317500"/>
            <a:ext cx="7178675" cy="914400"/>
          </a:xfrm>
        </p:spPr>
        <p:txBody>
          <a:bodyPr/>
          <a:lstStyle/>
          <a:p>
            <a:pPr eaLnBrk="1" hangingPunct="1"/>
            <a:r>
              <a:rPr lang="en-US" dirty="0">
                <a:cs typeface="ヒラギノ角ゴ Pro W3" pitchFamily="-106" charset="-128"/>
              </a:rPr>
              <a:t>Conditional Independence?</a:t>
            </a:r>
          </a:p>
        </p:txBody>
      </p:sp>
      <p:sp>
        <p:nvSpPr>
          <p:cNvPr id="6" name="Content Placeholder 5"/>
          <p:cNvSpPr>
            <a:spLocks noGrp="1"/>
          </p:cNvSpPr>
          <p:nvPr>
            <p:ph idx="1"/>
          </p:nvPr>
        </p:nvSpPr>
        <p:spPr>
          <a:xfrm>
            <a:off x="457200" y="4572000"/>
            <a:ext cx="8229600" cy="1838325"/>
          </a:xfrm>
        </p:spPr>
        <p:txBody>
          <a:bodyPr vert="horz" wrap="square" numCol="1" anchor="t" anchorCtr="0" compatLnSpc="1">
            <a:prstTxWarp prst="textNoShape">
              <a:avLst/>
            </a:prstTxWarp>
          </a:bodyPr>
          <a:lstStyle/>
          <a:p>
            <a:pPr marL="146050" indent="0" eaLnBrk="1" hangingPunct="1">
              <a:spcBef>
                <a:spcPct val="20000"/>
              </a:spcBef>
              <a:buNone/>
            </a:pPr>
            <a:r>
              <a:rPr lang="en-US" sz="2500" dirty="0">
                <a:solidFill>
                  <a:srgbClr val="FF6600"/>
                </a:solidFill>
                <a:cs typeface="ヒラギノ角ゴ Pro W3" pitchFamily="-106" charset="-128"/>
              </a:rPr>
              <a:t>It treats all NPs as equivalent… but they’re not!</a:t>
            </a:r>
          </a:p>
          <a:p>
            <a:pPr marL="741363" lvl="1" indent="-284163" eaLnBrk="1" hangingPunct="1">
              <a:spcBef>
                <a:spcPct val="20000"/>
              </a:spcBef>
              <a:buFont typeface="Wingdings" pitchFamily="-106" charset="2"/>
              <a:buChar char="§"/>
            </a:pPr>
            <a:r>
              <a:rPr lang="en-US" sz="2200" dirty="0">
                <a:cs typeface="ヒラギノ角ゴ Pro W3" pitchFamily="-106" charset="-128"/>
              </a:rPr>
              <a:t>A grammar with symbols like “NP” won’t be context-free</a:t>
            </a:r>
          </a:p>
          <a:p>
            <a:pPr marL="741363" lvl="1" indent="-284163" eaLnBrk="1" hangingPunct="1">
              <a:spcBef>
                <a:spcPct val="20000"/>
              </a:spcBef>
              <a:buFont typeface="Wingdings" pitchFamily="-106" charset="2"/>
              <a:buChar char="§"/>
            </a:pPr>
            <a:r>
              <a:rPr lang="en-US" sz="2200" dirty="0">
                <a:cs typeface="ヒラギノ角ゴ Pro W3" pitchFamily="-106" charset="-128"/>
              </a:rPr>
              <a:t>Statistically, conditional independence too strong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Stong</a:t>
            </a:r>
            <a:r>
              <a:rPr lang="en-US" dirty="0"/>
              <a:t> independence assumption</a:t>
            </a:r>
          </a:p>
        </p:txBody>
      </p:sp>
      <p:cxnSp>
        <p:nvCxnSpPr>
          <p:cNvPr id="4" name="Straight Connector 3"/>
          <p:cNvCxnSpPr/>
          <p:nvPr/>
        </p:nvCxnSpPr>
        <p:spPr>
          <a:xfrm rot="5400000">
            <a:off x="612774" y="54438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8474" y="4796135"/>
            <a:ext cx="838200" cy="369332"/>
          </a:xfrm>
          <a:prstGeom prst="rect">
            <a:avLst/>
          </a:prstGeom>
          <a:noFill/>
        </p:spPr>
        <p:txBody>
          <a:bodyPr wrap="square" rtlCol="0">
            <a:spAutoFit/>
          </a:bodyPr>
          <a:lstStyle/>
          <a:p>
            <a:r>
              <a:rPr lang="en-US" dirty="0"/>
              <a:t>PRP</a:t>
            </a:r>
          </a:p>
        </p:txBody>
      </p:sp>
      <p:sp>
        <p:nvSpPr>
          <p:cNvPr id="6" name="TextBox 5"/>
          <p:cNvSpPr txBox="1"/>
          <p:nvPr/>
        </p:nvSpPr>
        <p:spPr>
          <a:xfrm>
            <a:off x="574674" y="4045803"/>
            <a:ext cx="990600" cy="369332"/>
          </a:xfrm>
          <a:prstGeom prst="rect">
            <a:avLst/>
          </a:prstGeom>
          <a:noFill/>
        </p:spPr>
        <p:txBody>
          <a:bodyPr wrap="square" rtlCol="0">
            <a:spAutoFit/>
          </a:bodyPr>
          <a:lstStyle/>
          <a:p>
            <a:r>
              <a:rPr lang="en-US" dirty="0"/>
              <a:t>NP</a:t>
            </a:r>
          </a:p>
        </p:txBody>
      </p:sp>
      <p:cxnSp>
        <p:nvCxnSpPr>
          <p:cNvPr id="7" name="Straight Connector 6"/>
          <p:cNvCxnSpPr/>
          <p:nvPr/>
        </p:nvCxnSpPr>
        <p:spPr>
          <a:xfrm rot="5400000">
            <a:off x="613568" y="46048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9937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031874" y="4796135"/>
            <a:ext cx="990600" cy="369332"/>
          </a:xfrm>
          <a:prstGeom prst="rect">
            <a:avLst/>
          </a:prstGeom>
          <a:noFill/>
        </p:spPr>
        <p:txBody>
          <a:bodyPr wrap="square" rtlCol="0">
            <a:spAutoFit/>
          </a:bodyPr>
          <a:lstStyle/>
          <a:p>
            <a:r>
              <a:rPr lang="en-US" dirty="0"/>
              <a:t>V</a:t>
            </a:r>
          </a:p>
        </p:txBody>
      </p:sp>
      <p:cxnSp>
        <p:nvCxnSpPr>
          <p:cNvPr id="10" name="Straight Connector 9"/>
          <p:cNvCxnSpPr/>
          <p:nvPr/>
        </p:nvCxnSpPr>
        <p:spPr>
          <a:xfrm rot="5400000">
            <a:off x="1527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565274" y="4796135"/>
            <a:ext cx="381000" cy="369332"/>
          </a:xfrm>
          <a:prstGeom prst="rect">
            <a:avLst/>
          </a:prstGeom>
          <a:noFill/>
        </p:spPr>
        <p:txBody>
          <a:bodyPr wrap="square" rtlCol="0">
            <a:spAutoFit/>
          </a:bodyPr>
          <a:lstStyle/>
          <a:p>
            <a:r>
              <a:rPr lang="en-US" dirty="0"/>
              <a:t>N</a:t>
            </a:r>
          </a:p>
        </p:txBody>
      </p:sp>
      <p:cxnSp>
        <p:nvCxnSpPr>
          <p:cNvPr id="12" name="Straight Connector 11"/>
          <p:cNvCxnSpPr/>
          <p:nvPr/>
        </p:nvCxnSpPr>
        <p:spPr>
          <a:xfrm rot="5400000">
            <a:off x="2289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7274" y="4796135"/>
            <a:ext cx="533400" cy="369332"/>
          </a:xfrm>
          <a:prstGeom prst="rect">
            <a:avLst/>
          </a:prstGeom>
          <a:noFill/>
        </p:spPr>
        <p:txBody>
          <a:bodyPr wrap="square" rtlCol="0">
            <a:spAutoFit/>
          </a:bodyPr>
          <a:lstStyle/>
          <a:p>
            <a:r>
              <a:rPr lang="en-US" dirty="0"/>
              <a:t>IN</a:t>
            </a:r>
          </a:p>
        </p:txBody>
      </p:sp>
      <p:cxnSp>
        <p:nvCxnSpPr>
          <p:cNvPr id="14" name="Straight Connector 13"/>
          <p:cNvCxnSpPr/>
          <p:nvPr/>
        </p:nvCxnSpPr>
        <p:spPr>
          <a:xfrm rot="5400000">
            <a:off x="2975768" y="54430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632074" y="4045803"/>
            <a:ext cx="685800" cy="369332"/>
          </a:xfrm>
          <a:prstGeom prst="rect">
            <a:avLst/>
          </a:prstGeom>
          <a:noFill/>
        </p:spPr>
        <p:txBody>
          <a:bodyPr wrap="square" rtlCol="0">
            <a:spAutoFit/>
          </a:bodyPr>
          <a:lstStyle/>
          <a:p>
            <a:r>
              <a:rPr lang="en-US" dirty="0"/>
              <a:t>PP</a:t>
            </a:r>
          </a:p>
        </p:txBody>
      </p:sp>
      <p:cxnSp>
        <p:nvCxnSpPr>
          <p:cNvPr id="16" name="Straight Connector 15"/>
          <p:cNvCxnSpPr>
            <a:stCxn id="13" idx="0"/>
          </p:cNvCxnSpPr>
          <p:nvPr/>
        </p:nvCxnSpPr>
        <p:spPr>
          <a:xfrm rot="5400000" flipH="1" flipV="1">
            <a:off x="2536824" y="44722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2847458" y="44781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946274" y="3436203"/>
            <a:ext cx="609600" cy="369332"/>
          </a:xfrm>
          <a:prstGeom prst="rect">
            <a:avLst/>
          </a:prstGeom>
          <a:noFill/>
        </p:spPr>
        <p:txBody>
          <a:bodyPr wrap="square" rtlCol="0">
            <a:spAutoFit/>
          </a:bodyPr>
          <a:lstStyle/>
          <a:p>
            <a:r>
              <a:rPr lang="en-US" dirty="0"/>
              <a:t>NP</a:t>
            </a:r>
          </a:p>
        </p:txBody>
      </p:sp>
      <p:cxnSp>
        <p:nvCxnSpPr>
          <p:cNvPr id="19" name="Straight Connector 18"/>
          <p:cNvCxnSpPr>
            <a:stCxn id="11" idx="0"/>
          </p:cNvCxnSpPr>
          <p:nvPr/>
        </p:nvCxnSpPr>
        <p:spPr>
          <a:xfrm rot="5400000" flipH="1" flipV="1">
            <a:off x="1393824" y="41674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endCxn id="18" idx="2"/>
          </p:cNvCxnSpPr>
          <p:nvPr/>
        </p:nvCxnSpPr>
        <p:spPr>
          <a:xfrm rot="10800000">
            <a:off x="2251074" y="38055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412874" y="2826603"/>
            <a:ext cx="609600" cy="369332"/>
          </a:xfrm>
          <a:prstGeom prst="rect">
            <a:avLst/>
          </a:prstGeom>
          <a:noFill/>
        </p:spPr>
        <p:txBody>
          <a:bodyPr wrap="square" rtlCol="0">
            <a:spAutoFit/>
          </a:bodyPr>
          <a:lstStyle/>
          <a:p>
            <a:r>
              <a:rPr lang="en-US" dirty="0"/>
              <a:t>VP</a:t>
            </a:r>
          </a:p>
        </p:txBody>
      </p:sp>
      <p:cxnSp>
        <p:nvCxnSpPr>
          <p:cNvPr id="22" name="Straight Connector 21"/>
          <p:cNvCxnSpPr/>
          <p:nvPr/>
        </p:nvCxnSpPr>
        <p:spPr>
          <a:xfrm rot="5400000" flipH="1" flipV="1">
            <a:off x="575071" y="38059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endCxn id="21" idx="2"/>
          </p:cNvCxnSpPr>
          <p:nvPr/>
        </p:nvCxnSpPr>
        <p:spPr>
          <a:xfrm rot="10800000">
            <a:off x="1717674" y="31959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955674" y="2140803"/>
            <a:ext cx="609600" cy="369332"/>
          </a:xfrm>
          <a:prstGeom prst="rect">
            <a:avLst/>
          </a:prstGeom>
          <a:noFill/>
        </p:spPr>
        <p:txBody>
          <a:bodyPr wrap="square" rtlCol="0">
            <a:spAutoFit/>
          </a:bodyPr>
          <a:lstStyle/>
          <a:p>
            <a:r>
              <a:rPr lang="en-US" dirty="0"/>
              <a:t>S</a:t>
            </a:r>
          </a:p>
        </p:txBody>
      </p:sp>
      <p:cxnSp>
        <p:nvCxnSpPr>
          <p:cNvPr id="25" name="Straight Connector 24"/>
          <p:cNvCxnSpPr/>
          <p:nvPr/>
        </p:nvCxnSpPr>
        <p:spPr>
          <a:xfrm rot="5400000" flipH="1" flipV="1">
            <a:off x="149343" y="31632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10800000">
            <a:off x="1185068" y="25101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50874" y="5634335"/>
            <a:ext cx="3733800" cy="461665"/>
          </a:xfrm>
          <a:prstGeom prst="rect">
            <a:avLst/>
          </a:prstGeom>
          <a:noFill/>
        </p:spPr>
        <p:txBody>
          <a:bodyPr wrap="square" rtlCol="0">
            <a:spAutoFit/>
          </a:bodyPr>
          <a:lstStyle/>
          <a:p>
            <a:r>
              <a:rPr lang="en-US" sz="2400" dirty="0"/>
              <a:t>I eat sushi with tuna</a:t>
            </a:r>
          </a:p>
        </p:txBody>
      </p:sp>
      <p:sp>
        <p:nvSpPr>
          <p:cNvPr id="28" name="TextBox 27"/>
          <p:cNvSpPr txBox="1"/>
          <p:nvPr/>
        </p:nvSpPr>
        <p:spPr>
          <a:xfrm>
            <a:off x="2971800" y="4800600"/>
            <a:ext cx="533400" cy="369332"/>
          </a:xfrm>
          <a:prstGeom prst="rect">
            <a:avLst/>
          </a:prstGeom>
          <a:noFill/>
        </p:spPr>
        <p:txBody>
          <a:bodyPr wrap="square" rtlCol="0">
            <a:spAutoFit/>
          </a:bodyPr>
          <a:lstStyle/>
          <a:p>
            <a:r>
              <a:rPr lang="en-US" dirty="0"/>
              <a:t>N</a:t>
            </a:r>
          </a:p>
        </p:txBody>
      </p:sp>
      <p:sp>
        <p:nvSpPr>
          <p:cNvPr id="29" name="Right Arrow 28"/>
          <p:cNvSpPr/>
          <p:nvPr/>
        </p:nvSpPr>
        <p:spPr>
          <a:xfrm>
            <a:off x="3962400" y="3436203"/>
            <a:ext cx="609600" cy="990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334000" y="2392501"/>
            <a:ext cx="1600200" cy="3170099"/>
          </a:xfrm>
          <a:prstGeom prst="rect">
            <a:avLst/>
          </a:prstGeom>
          <a:noFill/>
        </p:spPr>
        <p:txBody>
          <a:bodyPr wrap="square" rtlCol="0">
            <a:spAutoFit/>
          </a:bodyPr>
          <a:lstStyle/>
          <a:p>
            <a:r>
              <a:rPr lang="en-US" sz="2000" dirty="0">
                <a:solidFill>
                  <a:srgbClr val="0000FF"/>
                </a:solidFill>
              </a:rPr>
              <a:t>S -&gt; NP VP</a:t>
            </a:r>
          </a:p>
          <a:p>
            <a:r>
              <a:rPr lang="en-US" sz="2000" dirty="0">
                <a:solidFill>
                  <a:srgbClr val="0000FF"/>
                </a:solidFill>
              </a:rPr>
              <a:t>NP -&gt; PRP</a:t>
            </a:r>
          </a:p>
          <a:p>
            <a:r>
              <a:rPr lang="en-US" sz="2000" dirty="0">
                <a:solidFill>
                  <a:srgbClr val="0000FF"/>
                </a:solidFill>
              </a:rPr>
              <a:t>PRP -&gt; I</a:t>
            </a:r>
          </a:p>
          <a:p>
            <a:r>
              <a:rPr lang="en-US" sz="2000" dirty="0">
                <a:solidFill>
                  <a:srgbClr val="0000FF"/>
                </a:solidFill>
              </a:rPr>
              <a:t>VP -&gt; V NP</a:t>
            </a:r>
          </a:p>
          <a:p>
            <a:r>
              <a:rPr lang="en-US" sz="2000" dirty="0">
                <a:solidFill>
                  <a:srgbClr val="0000FF"/>
                </a:solidFill>
              </a:rPr>
              <a:t>V -&gt; eat</a:t>
            </a:r>
          </a:p>
          <a:p>
            <a:r>
              <a:rPr lang="en-US" sz="2000" dirty="0">
                <a:solidFill>
                  <a:srgbClr val="0000FF"/>
                </a:solidFill>
              </a:rPr>
              <a:t>NP -&gt; N PP</a:t>
            </a:r>
          </a:p>
          <a:p>
            <a:r>
              <a:rPr lang="en-US" sz="2000" dirty="0">
                <a:solidFill>
                  <a:srgbClr val="0000FF"/>
                </a:solidFill>
              </a:rPr>
              <a:t>N -&gt; sushi</a:t>
            </a:r>
          </a:p>
          <a:p>
            <a:r>
              <a:rPr lang="en-US" sz="2000" dirty="0">
                <a:solidFill>
                  <a:srgbClr val="0000FF"/>
                </a:solidFill>
              </a:rPr>
              <a:t>PP -&gt; IN N</a:t>
            </a:r>
          </a:p>
          <a:p>
            <a:r>
              <a:rPr lang="en-US" sz="2000" dirty="0">
                <a:solidFill>
                  <a:srgbClr val="0000FF"/>
                </a:solidFill>
              </a:rPr>
              <a:t>IN -&gt; with</a:t>
            </a:r>
          </a:p>
          <a:p>
            <a:r>
              <a:rPr lang="en-US" sz="2000" dirty="0">
                <a:solidFill>
                  <a:srgbClr val="0000FF"/>
                </a:solidFill>
              </a:rPr>
              <a:t>N -&gt; tuna</a:t>
            </a:r>
          </a:p>
        </p:txBody>
      </p:sp>
      <p:sp>
        <p:nvSpPr>
          <p:cNvPr id="31" name="TextBox 30"/>
          <p:cNvSpPr txBox="1"/>
          <p:nvPr/>
        </p:nvSpPr>
        <p:spPr>
          <a:xfrm>
            <a:off x="4419600" y="5675293"/>
            <a:ext cx="5181600" cy="954107"/>
          </a:xfrm>
          <a:prstGeom prst="rect">
            <a:avLst/>
          </a:prstGeom>
          <a:noFill/>
        </p:spPr>
        <p:txBody>
          <a:bodyPr wrap="square" rtlCol="0">
            <a:spAutoFit/>
          </a:bodyPr>
          <a:lstStyle/>
          <a:p>
            <a:r>
              <a:rPr lang="en-US" sz="2800" dirty="0">
                <a:solidFill>
                  <a:srgbClr val="FF6600"/>
                </a:solidFill>
              </a:rPr>
              <a:t>We’re making a strong independence assumption here!</a:t>
            </a:r>
          </a:p>
        </p:txBody>
      </p:sp>
    </p:spTree>
    <p:extLst>
      <p:ext uri="{BB962C8B-B14F-4D97-AF65-F5344CB8AC3E}">
        <p14:creationId xmlns:p14="http://schemas.microsoft.com/office/powerpoint/2010/main" val="3882603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pPr eaLnBrk="1" hangingPunct="1"/>
            <a:r>
              <a:rPr lang="en-US"/>
              <a:t>Non-Independence</a:t>
            </a:r>
          </a:p>
        </p:txBody>
      </p:sp>
      <p:sp>
        <p:nvSpPr>
          <p:cNvPr id="2054" name="Rectangle 3"/>
          <p:cNvSpPr>
            <a:spLocks noGrp="1" noChangeArrowheads="1"/>
          </p:cNvSpPr>
          <p:nvPr>
            <p:ph type="body" idx="1"/>
          </p:nvPr>
        </p:nvSpPr>
        <p:spPr>
          <a:xfrm>
            <a:off x="152400" y="5257800"/>
            <a:ext cx="8839200" cy="1295400"/>
          </a:xfrm>
        </p:spPr>
        <p:txBody>
          <a:bodyPr>
            <a:normAutofit fontScale="92500" lnSpcReduction="10000"/>
          </a:bodyPr>
          <a:lstStyle/>
          <a:p>
            <a:pPr marL="0" indent="0" eaLnBrk="1" hangingPunct="1">
              <a:lnSpc>
                <a:spcPct val="80000"/>
              </a:lnSpc>
              <a:buNone/>
            </a:pPr>
            <a:r>
              <a:rPr lang="en-US" sz="2400" dirty="0"/>
              <a:t>Example: the expansion of an NP is highly dependent on the parent of the NP (i.e., subjects vs. objects).</a:t>
            </a:r>
          </a:p>
          <a:p>
            <a:pPr marL="0" indent="0" eaLnBrk="1" hangingPunct="1">
              <a:lnSpc>
                <a:spcPct val="80000"/>
              </a:lnSpc>
              <a:buNone/>
            </a:pPr>
            <a:endParaRPr lang="en-US" sz="2400" dirty="0"/>
          </a:p>
          <a:p>
            <a:pPr marL="0" indent="0" eaLnBrk="1" hangingPunct="1">
              <a:lnSpc>
                <a:spcPct val="80000"/>
              </a:lnSpc>
              <a:buNone/>
            </a:pPr>
            <a:r>
              <a:rPr lang="en-US" sz="2400" dirty="0"/>
              <a:t>Also: the subject and object expansions are correlated</a:t>
            </a:r>
          </a:p>
        </p:txBody>
      </p:sp>
      <p:graphicFrame>
        <p:nvGraphicFramePr>
          <p:cNvPr id="2050" name="Object 4"/>
          <p:cNvGraphicFramePr>
            <a:graphicFrameLocks noChangeAspect="1"/>
          </p:cNvGraphicFramePr>
          <p:nvPr>
            <p:extLst>
              <p:ext uri="{D42A27DB-BD31-4B8C-83A1-F6EECF244321}">
                <p14:modId xmlns:p14="http://schemas.microsoft.com/office/powerpoint/2010/main" val="1327768538"/>
              </p:ext>
            </p:extLst>
          </p:nvPr>
        </p:nvGraphicFramePr>
        <p:xfrm>
          <a:off x="76200" y="2071688"/>
          <a:ext cx="2792412" cy="3022600"/>
        </p:xfrm>
        <a:graphic>
          <a:graphicData uri="http://schemas.openxmlformats.org/presentationml/2006/ole">
            <mc:AlternateContent xmlns:mc="http://schemas.openxmlformats.org/markup-compatibility/2006">
              <mc:Choice xmlns:v="urn:schemas-microsoft-com:vml" Requires="v">
                <p:oleObj spid="_x0000_s670944" name="Chart" r:id="rId3" imgW="3987800" imgH="4318000" progId="Excel.Sheet.8">
                  <p:embed/>
                </p:oleObj>
              </mc:Choice>
              <mc:Fallback>
                <p:oleObj name="Chart" r:id="rId3" imgW="3987800" imgH="43180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2071688"/>
                        <a:ext cx="2792412" cy="3022600"/>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51" name="Object 5"/>
          <p:cNvGraphicFramePr>
            <a:graphicFrameLocks noChangeAspect="1"/>
          </p:cNvGraphicFramePr>
          <p:nvPr>
            <p:extLst>
              <p:ext uri="{D42A27DB-BD31-4B8C-83A1-F6EECF244321}">
                <p14:modId xmlns:p14="http://schemas.microsoft.com/office/powerpoint/2010/main" val="3654783640"/>
              </p:ext>
            </p:extLst>
          </p:nvPr>
        </p:nvGraphicFramePr>
        <p:xfrm>
          <a:off x="3124200" y="2066925"/>
          <a:ext cx="2800350" cy="3030538"/>
        </p:xfrm>
        <a:graphic>
          <a:graphicData uri="http://schemas.openxmlformats.org/presentationml/2006/ole">
            <mc:AlternateContent xmlns:mc="http://schemas.openxmlformats.org/markup-compatibility/2006">
              <mc:Choice xmlns:v="urn:schemas-microsoft-com:vml" Requires="v">
                <p:oleObj spid="_x0000_s670945" name="Chart" r:id="rId5" imgW="4000500" imgH="4318000" progId="Excel.Sheet.8">
                  <p:embed/>
                </p:oleObj>
              </mc:Choice>
              <mc:Fallback>
                <p:oleObj name="Chart" r:id="rId5" imgW="4000500" imgH="4318000" progId="Excel.Shee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2066925"/>
                        <a:ext cx="2800350" cy="3030538"/>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52" name="Object 6"/>
          <p:cNvGraphicFramePr>
            <a:graphicFrameLocks noChangeAspect="1"/>
          </p:cNvGraphicFramePr>
          <p:nvPr>
            <p:extLst>
              <p:ext uri="{D42A27DB-BD31-4B8C-83A1-F6EECF244321}">
                <p14:modId xmlns:p14="http://schemas.microsoft.com/office/powerpoint/2010/main" val="2434286408"/>
              </p:ext>
            </p:extLst>
          </p:nvPr>
        </p:nvGraphicFramePr>
        <p:xfrm>
          <a:off x="6172200" y="2066925"/>
          <a:ext cx="2808287" cy="3038475"/>
        </p:xfrm>
        <a:graphic>
          <a:graphicData uri="http://schemas.openxmlformats.org/presentationml/2006/ole">
            <mc:AlternateContent xmlns:mc="http://schemas.openxmlformats.org/markup-compatibility/2006">
              <mc:Choice xmlns:v="urn:schemas-microsoft-com:vml" Requires="v">
                <p:oleObj spid="_x0000_s670946" name="Chart" r:id="rId7" imgW="4013200" imgH="4330700" progId="Excel.Sheet.8">
                  <p:embed/>
                </p:oleObj>
              </mc:Choice>
              <mc:Fallback>
                <p:oleObj name="Chart" r:id="rId7" imgW="4013200" imgH="4330700" progId="Excel.Sheet.8">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2200" y="2066925"/>
                        <a:ext cx="2808287" cy="3038475"/>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55" name="Text Box 7"/>
          <p:cNvSpPr txBox="1">
            <a:spLocks noChangeArrowheads="1"/>
          </p:cNvSpPr>
          <p:nvPr/>
        </p:nvSpPr>
        <p:spPr bwMode="auto">
          <a:xfrm>
            <a:off x="1066800" y="1981200"/>
            <a:ext cx="1219200" cy="400110"/>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All NPs</a:t>
            </a:r>
          </a:p>
        </p:txBody>
      </p:sp>
      <p:sp>
        <p:nvSpPr>
          <p:cNvPr id="2056" name="Text Box 8"/>
          <p:cNvSpPr txBox="1">
            <a:spLocks noChangeArrowheads="1"/>
          </p:cNvSpPr>
          <p:nvPr/>
        </p:nvSpPr>
        <p:spPr bwMode="auto">
          <a:xfrm>
            <a:off x="3581400" y="1981200"/>
            <a:ext cx="2362200" cy="400110"/>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NPs under S</a:t>
            </a:r>
          </a:p>
        </p:txBody>
      </p:sp>
      <p:sp>
        <p:nvSpPr>
          <p:cNvPr id="2057" name="Text Box 9"/>
          <p:cNvSpPr txBox="1">
            <a:spLocks noChangeArrowheads="1"/>
          </p:cNvSpPr>
          <p:nvPr/>
        </p:nvSpPr>
        <p:spPr bwMode="auto">
          <a:xfrm>
            <a:off x="6553200" y="1981200"/>
            <a:ext cx="2286000" cy="400110"/>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NPs under VP</a:t>
            </a:r>
          </a:p>
        </p:txBody>
      </p:sp>
      <p:sp>
        <p:nvSpPr>
          <p:cNvPr id="2" name="Rectangle 1"/>
          <p:cNvSpPr/>
          <p:nvPr/>
        </p:nvSpPr>
        <p:spPr>
          <a:xfrm>
            <a:off x="2057400" y="1524000"/>
            <a:ext cx="4979023" cy="348813"/>
          </a:xfrm>
          <a:prstGeom prst="rect">
            <a:avLst/>
          </a:prstGeom>
        </p:spPr>
        <p:txBody>
          <a:bodyPr wrap="none">
            <a:spAutoFit/>
          </a:bodyPr>
          <a:lstStyle/>
          <a:p>
            <a:pPr>
              <a:lnSpc>
                <a:spcPct val="80000"/>
              </a:lnSpc>
            </a:pPr>
            <a:r>
              <a:rPr lang="en-US" sz="2000" dirty="0">
                <a:solidFill>
                  <a:srgbClr val="FF6600"/>
                </a:solidFill>
              </a:rPr>
              <a:t>Independence assumptions are often too strong</a:t>
            </a:r>
          </a:p>
        </p:txBody>
      </p:sp>
      <p:cxnSp>
        <p:nvCxnSpPr>
          <p:cNvPr id="4" name="Straight Connector 3"/>
          <p:cNvCxnSpPr/>
          <p:nvPr/>
        </p:nvCxnSpPr>
        <p:spPr>
          <a:xfrm>
            <a:off x="76200" y="5105400"/>
            <a:ext cx="8828087" cy="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sp>
        <p:nvSpPr>
          <p:cNvPr id="6149" name="Rectangle 5"/>
          <p:cNvSpPr>
            <a:spLocks noGrp="1" noChangeArrowheads="1"/>
          </p:cNvSpPr>
          <p:nvPr>
            <p:ph type="body" idx="1"/>
          </p:nvPr>
        </p:nvSpPr>
        <p:spPr>
          <a:xfrm>
            <a:off x="282575" y="3657600"/>
            <a:ext cx="8599488" cy="3200400"/>
          </a:xfrm>
        </p:spPr>
        <p:txBody>
          <a:bodyPr vert="horz" wrap="square" numCol="1" anchor="t" anchorCtr="0" compatLnSpc="1">
            <a:prstTxWarp prst="textNoShape">
              <a:avLst/>
            </a:prstTxWarp>
            <a:normAutofit/>
          </a:bodyPr>
          <a:lstStyle/>
          <a:p>
            <a:pPr marL="0" indent="0">
              <a:spcBef>
                <a:spcPts val="425"/>
              </a:spcBef>
              <a:buClr>
                <a:srgbClr val="FF3300"/>
              </a:buClr>
              <a:buNone/>
            </a:pPr>
            <a:r>
              <a:rPr lang="en-US" sz="2500" dirty="0">
                <a:solidFill>
                  <a:srgbClr val="FF6600"/>
                </a:solidFill>
                <a:cs typeface="ヒラギノ角ゴ Pro W3" pitchFamily="-106" charset="-128"/>
              </a:rPr>
              <a:t>Idea: expand/refine our grammar</a:t>
            </a:r>
            <a:endParaRPr lang="en-US" sz="2200" dirty="0">
              <a:solidFill>
                <a:srgbClr val="FF6600"/>
              </a:solidFill>
              <a:cs typeface="ヒラギノ角ゴ Pro W3" pitchFamily="-106" charset="-128"/>
            </a:endParaRPr>
          </a:p>
          <a:p>
            <a:pPr marL="0" indent="0">
              <a:spcBef>
                <a:spcPts val="425"/>
              </a:spcBef>
              <a:buClr>
                <a:srgbClr val="FF3300"/>
              </a:buClr>
              <a:buNone/>
            </a:pPr>
            <a:endParaRPr lang="en-US" sz="2200" dirty="0">
              <a:solidFill>
                <a:srgbClr val="000000"/>
              </a:solidFill>
              <a:cs typeface="ヒラギノ角ゴ Pro W3" pitchFamily="-106" charset="-128"/>
            </a:endParaRPr>
          </a:p>
          <a:p>
            <a:pPr marL="0" indent="0">
              <a:spcBef>
                <a:spcPts val="425"/>
              </a:spcBef>
              <a:buClr>
                <a:srgbClr val="FF3300"/>
              </a:buClr>
              <a:buNone/>
            </a:pPr>
            <a:r>
              <a:rPr lang="en-US" sz="2200" dirty="0">
                <a:solidFill>
                  <a:srgbClr val="000000"/>
                </a:solidFill>
                <a:cs typeface="ヒラギノ角ゴ Pro W3" pitchFamily="-106" charset="-128"/>
              </a:rPr>
              <a:t>Challenges:</a:t>
            </a:r>
          </a:p>
          <a:p>
            <a:pPr lvl="1">
              <a:spcBef>
                <a:spcPts val="425"/>
              </a:spcBef>
              <a:buClr>
                <a:srgbClr val="FF3300"/>
              </a:buClr>
              <a:buFont typeface="Wingdings" pitchFamily="-106" charset="2"/>
              <a:buChar char="§"/>
            </a:pPr>
            <a:r>
              <a:rPr lang="en-US" sz="2200" dirty="0">
                <a:solidFill>
                  <a:srgbClr val="000000"/>
                </a:solidFill>
                <a:cs typeface="ヒラギノ角ゴ Pro W3" pitchFamily="-106" charset="-128"/>
              </a:rPr>
              <a:t>Must refine in ways that facilitate disambiguation</a:t>
            </a:r>
          </a:p>
          <a:p>
            <a:pPr lvl="1">
              <a:spcBef>
                <a:spcPts val="425"/>
              </a:spcBef>
              <a:buClr>
                <a:srgbClr val="FF3300"/>
              </a:buClr>
              <a:buFont typeface="Wingdings" pitchFamily="-106" charset="2"/>
              <a:buChar char="§"/>
            </a:pPr>
            <a:r>
              <a:rPr lang="en-US" sz="2200" dirty="0">
                <a:cs typeface="ヒラギノ角ゴ Pro W3" pitchFamily="-106" charset="-128"/>
              </a:rPr>
              <a:t>Must trade-offs between too little and too much refinement. </a:t>
            </a:r>
          </a:p>
          <a:p>
            <a:pPr lvl="2">
              <a:spcBef>
                <a:spcPts val="425"/>
              </a:spcBef>
              <a:buClr>
                <a:srgbClr val="FF3300"/>
              </a:buClr>
              <a:buFont typeface="Wingdings" pitchFamily="-106" charset="2"/>
              <a:buChar char="§"/>
            </a:pPr>
            <a:r>
              <a:rPr lang="en-US" sz="1900" dirty="0">
                <a:solidFill>
                  <a:srgbClr val="0000FF"/>
                </a:solidFill>
                <a:cs typeface="ヒラギノ角ゴ Pro W3" pitchFamily="-106" charset="-128"/>
              </a:rPr>
              <a:t>Too much refinement -&gt; </a:t>
            </a:r>
            <a:r>
              <a:rPr lang="en-US" sz="1900" dirty="0" err="1">
                <a:solidFill>
                  <a:srgbClr val="0000FF"/>
                </a:solidFill>
                <a:cs typeface="ヒラギノ角ゴ Pro W3" pitchFamily="-106" charset="-128"/>
              </a:rPr>
              <a:t>sparsity</a:t>
            </a:r>
            <a:r>
              <a:rPr lang="en-US" sz="1900" dirty="0">
                <a:solidFill>
                  <a:srgbClr val="0000FF"/>
                </a:solidFill>
                <a:cs typeface="ヒラギノ角ゴ Pro W3" pitchFamily="-106" charset="-128"/>
              </a:rPr>
              <a:t> problems</a:t>
            </a:r>
          </a:p>
          <a:p>
            <a:pPr lvl="2">
              <a:spcBef>
                <a:spcPts val="425"/>
              </a:spcBef>
              <a:buClr>
                <a:srgbClr val="FF3300"/>
              </a:buClr>
              <a:buFont typeface="Wingdings" pitchFamily="-106" charset="2"/>
              <a:buChar char="§"/>
            </a:pPr>
            <a:r>
              <a:rPr lang="en-US" sz="1900" dirty="0">
                <a:solidFill>
                  <a:srgbClr val="0000FF"/>
                </a:solidFill>
                <a:cs typeface="ヒラギノ角ゴ Pro W3" pitchFamily="-106" charset="-128"/>
              </a:rPr>
              <a:t>To little -&gt; can’t discriminate (PCFG)</a:t>
            </a:r>
          </a:p>
        </p:txBody>
      </p:sp>
      <p:pic>
        <p:nvPicPr>
          <p:cNvPr id="26626" name="Picture 1"/>
          <p:cNvPicPr>
            <a:picLocks noChangeAspect="1" noChangeArrowheads="1"/>
          </p:cNvPicPr>
          <p:nvPr/>
        </p:nvPicPr>
        <p:blipFill>
          <a:blip r:embed="rId3"/>
          <a:srcRect/>
          <a:stretch>
            <a:fillRect/>
          </a:stretch>
        </p:blipFill>
        <p:spPr bwMode="auto">
          <a:xfrm>
            <a:off x="2590800" y="1524000"/>
            <a:ext cx="3573506" cy="1981200"/>
          </a:xfrm>
          <a:prstGeom prst="rect">
            <a:avLst/>
          </a:prstGeom>
          <a:noFill/>
          <a:ln w="12700">
            <a:noFill/>
            <a:miter lim="800000"/>
            <a:headEnd/>
            <a:tailEnd/>
          </a:ln>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047513" y="1600200"/>
            <a:ext cx="4277087" cy="2371275"/>
          </a:xfrm>
          <a:prstGeom prst="rect">
            <a:avLst/>
          </a:prstGeom>
          <a:noFill/>
          <a:ln w="12700">
            <a:noFill/>
            <a:miter lim="800000"/>
            <a:headEnd/>
            <a:tailEnd/>
          </a:ln>
        </p:spPr>
      </p:pic>
      <p:sp>
        <p:nvSpPr>
          <p:cNvPr id="7" name="TextBox 6"/>
          <p:cNvSpPr txBox="1"/>
          <p:nvPr/>
        </p:nvSpPr>
        <p:spPr>
          <a:xfrm>
            <a:off x="3200400" y="4800600"/>
            <a:ext cx="3886200" cy="707886"/>
          </a:xfrm>
          <a:prstGeom prst="rect">
            <a:avLst/>
          </a:prstGeom>
          <a:noFill/>
        </p:spPr>
        <p:txBody>
          <a:bodyPr wrap="square" rtlCol="0">
            <a:spAutoFit/>
          </a:bodyPr>
          <a:lstStyle/>
          <a:p>
            <a:r>
              <a:rPr lang="en-US" sz="4000" dirty="0">
                <a:solidFill>
                  <a:srgbClr val="FF0000"/>
                </a:solidFill>
              </a:rPr>
              <a:t>Ideas?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667000" y="1600201"/>
            <a:ext cx="3298621" cy="1828800"/>
          </a:xfrm>
          <a:prstGeom prst="rect">
            <a:avLst/>
          </a:prstGeom>
          <a:noFill/>
          <a:ln w="12700">
            <a:noFill/>
            <a:miter lim="800000"/>
            <a:headEnd/>
            <a:tailEnd/>
          </a:ln>
        </p:spPr>
      </p:pic>
      <p:sp>
        <p:nvSpPr>
          <p:cNvPr id="5" name="Content Placeholder 4"/>
          <p:cNvSpPr>
            <a:spLocks noGrp="1"/>
          </p:cNvSpPr>
          <p:nvPr>
            <p:ph sz="quarter" idx="1"/>
          </p:nvPr>
        </p:nvSpPr>
        <p:spPr>
          <a:xfrm>
            <a:off x="382588" y="3733800"/>
            <a:ext cx="8153400" cy="2743200"/>
          </a:xfrm>
        </p:spPr>
        <p:txBody>
          <a:bodyPr>
            <a:noAutofit/>
          </a:bodyPr>
          <a:lstStyle/>
          <a:p>
            <a:pPr marL="0" indent="0">
              <a:spcBef>
                <a:spcPts val="425"/>
              </a:spcBef>
              <a:buClr>
                <a:srgbClr val="FF3300"/>
              </a:buClr>
              <a:buNone/>
            </a:pPr>
            <a:r>
              <a:rPr lang="en-US" sz="1800" dirty="0">
                <a:solidFill>
                  <a:srgbClr val="0000FF"/>
                </a:solidFill>
                <a:cs typeface="ヒラギノ角ゴ Pro W3" pitchFamily="-106" charset="-128"/>
              </a:rPr>
              <a:t>Structure Annotation [Johnson ’98, </a:t>
            </a:r>
            <a:r>
              <a:rPr lang="en-US" sz="1800" dirty="0" err="1">
                <a:solidFill>
                  <a:srgbClr val="0000FF"/>
                </a:solidFill>
                <a:cs typeface="ヒラギノ角ゴ Pro W3" pitchFamily="-106" charset="-128"/>
              </a:rPr>
              <a:t>Klein&amp;Manning</a:t>
            </a:r>
            <a:r>
              <a:rPr lang="en-US" sz="1800" dirty="0">
                <a:solidFill>
                  <a:srgbClr val="0000FF"/>
                </a:solidFill>
                <a:cs typeface="ヒラギノ角ゴ Pro W3" pitchFamily="-106" charset="-128"/>
              </a:rPr>
              <a:t> ’03]</a:t>
            </a:r>
          </a:p>
          <a:p>
            <a:pPr lvl="1">
              <a:spcBef>
                <a:spcPts val="425"/>
              </a:spcBef>
              <a:buClr>
                <a:srgbClr val="FF3300"/>
              </a:buClr>
              <a:buFont typeface="Wingdings" pitchFamily="-106" charset="2"/>
              <a:buChar char="§"/>
            </a:pPr>
            <a:r>
              <a:rPr lang="en-US" sz="1800" dirty="0">
                <a:solidFill>
                  <a:srgbClr val="0000FF"/>
                </a:solidFill>
                <a:cs typeface="ヒラギノ角ゴ Pro W3" pitchFamily="-106" charset="-128"/>
              </a:rPr>
              <a:t>Differentiate constituents based on their local context</a:t>
            </a:r>
          </a:p>
          <a:p>
            <a:pPr marL="0" indent="0">
              <a:spcBef>
                <a:spcPts val="425"/>
              </a:spcBef>
              <a:buClr>
                <a:srgbClr val="0000FF"/>
              </a:buClr>
              <a:buNone/>
            </a:pPr>
            <a:endParaRPr lang="en-US" sz="1800" dirty="0">
              <a:solidFill>
                <a:srgbClr val="0000FF"/>
              </a:solidFill>
              <a:cs typeface="ヒラギノ角ゴ Pro W3" pitchFamily="-106" charset="-128"/>
            </a:endParaRPr>
          </a:p>
          <a:p>
            <a:pPr marL="0" indent="0">
              <a:spcBef>
                <a:spcPts val="425"/>
              </a:spcBef>
              <a:buClr>
                <a:srgbClr val="0000FF"/>
              </a:buClr>
              <a:buNone/>
            </a:pPr>
            <a:r>
              <a:rPr lang="en-US" sz="1800" dirty="0">
                <a:solidFill>
                  <a:srgbClr val="0000FF"/>
                </a:solidFill>
                <a:cs typeface="ヒラギノ角ゴ Pro W3" pitchFamily="-106" charset="-128"/>
              </a:rPr>
              <a:t>Lexicalization [Collins ’99, </a:t>
            </a:r>
            <a:r>
              <a:rPr lang="en-US" sz="1800" dirty="0" err="1">
                <a:solidFill>
                  <a:srgbClr val="0000FF"/>
                </a:solidFill>
                <a:cs typeface="ヒラギノ角ゴ Pro W3" pitchFamily="-106" charset="-128"/>
              </a:rPr>
              <a:t>Charniak</a:t>
            </a:r>
            <a:r>
              <a:rPr lang="en-US" sz="1800" dirty="0">
                <a:solidFill>
                  <a:srgbClr val="0000FF"/>
                </a:solidFill>
                <a:cs typeface="ヒラギノ角ゴ Pro W3" pitchFamily="-106" charset="-128"/>
              </a:rPr>
              <a:t> ’00]</a:t>
            </a:r>
          </a:p>
          <a:p>
            <a:pPr lvl="1">
              <a:spcBef>
                <a:spcPts val="425"/>
              </a:spcBef>
              <a:buClr>
                <a:srgbClr val="0000FF"/>
              </a:buClr>
              <a:buFont typeface="Wingdings" pitchFamily="-106" charset="2"/>
              <a:buChar char="§"/>
            </a:pPr>
            <a:r>
              <a:rPr lang="en-US" sz="1800" dirty="0">
                <a:solidFill>
                  <a:srgbClr val="0000FF"/>
                </a:solidFill>
                <a:cs typeface="ヒラギノ角ゴ Pro W3" pitchFamily="-106" charset="-128"/>
              </a:rPr>
              <a:t>Differentiate constituents based on the spanned words</a:t>
            </a:r>
          </a:p>
          <a:p>
            <a:pPr marL="0" indent="0">
              <a:spcBef>
                <a:spcPts val="425"/>
              </a:spcBef>
              <a:buClr>
                <a:srgbClr val="339933"/>
              </a:buClr>
              <a:buNone/>
            </a:pPr>
            <a:endParaRPr lang="en-US" sz="1800" dirty="0">
              <a:solidFill>
                <a:srgbClr val="0000FF"/>
              </a:solidFill>
              <a:cs typeface="ヒラギノ角ゴ Pro W3" pitchFamily="-106" charset="-128"/>
            </a:endParaRPr>
          </a:p>
          <a:p>
            <a:pPr marL="0" indent="0">
              <a:spcBef>
                <a:spcPts val="425"/>
              </a:spcBef>
              <a:buClr>
                <a:srgbClr val="339933"/>
              </a:buClr>
              <a:buNone/>
            </a:pPr>
            <a:r>
              <a:rPr lang="en-US" sz="1800" dirty="0">
                <a:solidFill>
                  <a:srgbClr val="0000FF"/>
                </a:solidFill>
                <a:cs typeface="ヒラギノ角ゴ Pro W3" pitchFamily="-106" charset="-128"/>
              </a:rPr>
              <a:t>Constituent splitting [</a:t>
            </a:r>
            <a:r>
              <a:rPr lang="en-US" sz="1800" dirty="0" err="1">
                <a:solidFill>
                  <a:srgbClr val="0000FF"/>
                </a:solidFill>
                <a:cs typeface="ヒラギノ角ゴ Pro W3" pitchFamily="-106" charset="-128"/>
              </a:rPr>
              <a:t>Matsuzaki</a:t>
            </a:r>
            <a:r>
              <a:rPr lang="en-US" sz="1800" dirty="0">
                <a:solidFill>
                  <a:srgbClr val="0000FF"/>
                </a:solidFill>
                <a:cs typeface="ヒラギノ角ゴ Pro W3" pitchFamily="-106" charset="-128"/>
              </a:rPr>
              <a:t> et al. 05, </a:t>
            </a:r>
            <a:r>
              <a:rPr lang="en-US" sz="1800" dirty="0" err="1">
                <a:solidFill>
                  <a:srgbClr val="0000FF"/>
                </a:solidFill>
                <a:cs typeface="ヒラギノ角ゴ Pro W3" pitchFamily="-106" charset="-128"/>
              </a:rPr>
              <a:t>Petrov</a:t>
            </a:r>
            <a:r>
              <a:rPr lang="en-US" sz="1800" dirty="0">
                <a:solidFill>
                  <a:srgbClr val="0000FF"/>
                </a:solidFill>
                <a:cs typeface="ヒラギノ角ゴ Pro W3" pitchFamily="-106" charset="-128"/>
              </a:rPr>
              <a:t> et al. ’06]</a:t>
            </a:r>
          </a:p>
          <a:p>
            <a:pPr lvl="1">
              <a:spcBef>
                <a:spcPts val="425"/>
              </a:spcBef>
              <a:buClr>
                <a:srgbClr val="339933"/>
              </a:buClr>
              <a:buFont typeface="Wingdings" pitchFamily="-106" charset="2"/>
              <a:buChar char="§"/>
            </a:pPr>
            <a:r>
              <a:rPr lang="en-US" sz="1800" dirty="0">
                <a:solidFill>
                  <a:srgbClr val="0000FF"/>
                </a:solidFill>
                <a:cs typeface="ヒラギノ角ゴ Pro W3" pitchFamily="-106" charset="-128"/>
              </a:rPr>
              <a:t>Cluster/group words into sub-constituents</a:t>
            </a:r>
          </a:p>
          <a:p>
            <a:endParaRPr lang="en-US" sz="1800" dirty="0">
              <a:solidFill>
                <a:srgbClr val="0000FF"/>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a:t>
            </a:r>
          </a:p>
        </p:txBody>
      </p:sp>
      <p:sp>
        <p:nvSpPr>
          <p:cNvPr id="3" name="Content Placeholder 2"/>
          <p:cNvSpPr>
            <a:spLocks noGrp="1"/>
          </p:cNvSpPr>
          <p:nvPr>
            <p:ph sz="quarter" idx="1"/>
          </p:nvPr>
        </p:nvSpPr>
        <p:spPr/>
        <p:txBody>
          <a:bodyPr>
            <a:normAutofit/>
          </a:bodyPr>
          <a:lstStyle/>
          <a:p>
            <a:pPr marL="0" indent="0">
              <a:buNone/>
            </a:pPr>
            <a:r>
              <a:rPr lang="en-US" dirty="0"/>
              <a:t>Assignment 3?</a:t>
            </a:r>
          </a:p>
          <a:p>
            <a:endParaRPr lang="en-US" dirty="0"/>
          </a:p>
          <a:p>
            <a:pPr marL="0" indent="0">
              <a:buNone/>
            </a:pPr>
            <a:r>
              <a:rPr lang="en-US" dirty="0"/>
              <a:t>Assignment 4 (A and B)</a:t>
            </a:r>
          </a:p>
          <a:p>
            <a:endParaRPr lang="en-US" dirty="0"/>
          </a:p>
          <a:p>
            <a:pPr marL="0" indent="0">
              <a:buNone/>
            </a:pPr>
            <a:r>
              <a:rPr lang="en-US" dirty="0"/>
              <a:t>Lab on Wednesday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Markovization</a:t>
            </a:r>
            <a:endParaRPr lang="en-US" dirty="0"/>
          </a:p>
        </p:txBody>
      </p:sp>
      <p:sp>
        <p:nvSpPr>
          <p:cNvPr id="3" name="Content Placeholder 2"/>
          <p:cNvSpPr>
            <a:spLocks noGrp="1"/>
          </p:cNvSpPr>
          <p:nvPr>
            <p:ph sz="quarter" idx="1"/>
          </p:nvPr>
        </p:nvSpPr>
        <p:spPr>
          <a:xfrm>
            <a:off x="304800" y="1600200"/>
            <a:ext cx="8461248" cy="2133600"/>
          </a:xfrm>
        </p:spPr>
        <p:txBody>
          <a:bodyPr>
            <a:normAutofit/>
          </a:bodyPr>
          <a:lstStyle/>
          <a:p>
            <a:pPr marL="0" indent="0">
              <a:buNone/>
            </a:pPr>
            <a:r>
              <a:rPr lang="en-US" sz="2800" dirty="0"/>
              <a:t>Except for the root node, every node in a parse tree has:</a:t>
            </a:r>
          </a:p>
          <a:p>
            <a:pPr lvl="1"/>
            <a:r>
              <a:rPr lang="en-US" sz="2400" dirty="0"/>
              <a:t>A </a:t>
            </a:r>
            <a:r>
              <a:rPr lang="en-US" sz="2400" dirty="0">
                <a:solidFill>
                  <a:srgbClr val="0000FF"/>
                </a:solidFill>
              </a:rPr>
              <a:t>vertical</a:t>
            </a:r>
            <a:r>
              <a:rPr lang="en-US" sz="2400" dirty="0"/>
              <a:t> history/context</a:t>
            </a:r>
          </a:p>
          <a:p>
            <a:pPr lvl="1"/>
            <a:r>
              <a:rPr lang="en-US" sz="2400" dirty="0"/>
              <a:t>A </a:t>
            </a:r>
            <a:r>
              <a:rPr lang="en-US" sz="2400" dirty="0">
                <a:solidFill>
                  <a:srgbClr val="FF0000"/>
                </a:solidFill>
              </a:rPr>
              <a:t>horizontal</a:t>
            </a:r>
            <a:r>
              <a:rPr lang="en-US" sz="2400" dirty="0"/>
              <a:t> history/context</a:t>
            </a:r>
          </a:p>
          <a:p>
            <a:pPr lvl="1"/>
            <a:endParaRPr lang="en-US" sz="2400" dirty="0"/>
          </a:p>
          <a:p>
            <a:pPr lvl="1"/>
            <a:endParaRPr lang="en-US" sz="2400" dirty="0"/>
          </a:p>
          <a:p>
            <a:pPr lvl="1"/>
            <a:endParaRPr lang="en-US" sz="2400" dirty="0"/>
          </a:p>
          <a:p>
            <a:pPr lvl="1"/>
            <a:endParaRPr lang="en-US" sz="2400" dirty="0"/>
          </a:p>
          <a:p>
            <a:pPr lvl="1"/>
            <a:endParaRPr lang="en-US" sz="2400" dirty="0"/>
          </a:p>
        </p:txBody>
      </p:sp>
      <p:sp>
        <p:nvSpPr>
          <p:cNvPr id="4" name="TextBox 3"/>
          <p:cNvSpPr txBox="1"/>
          <p:nvPr/>
        </p:nvSpPr>
        <p:spPr>
          <a:xfrm>
            <a:off x="3276600" y="4572000"/>
            <a:ext cx="990600" cy="369332"/>
          </a:xfrm>
          <a:prstGeom prst="rect">
            <a:avLst/>
          </a:prstGeom>
          <a:noFill/>
          <a:effectLst/>
        </p:spPr>
        <p:txBody>
          <a:bodyPr wrap="square" rtlCol="0">
            <a:spAutoFit/>
          </a:bodyPr>
          <a:lstStyle/>
          <a:p>
            <a:r>
              <a:rPr lang="en-US" dirty="0"/>
              <a:t>NP</a:t>
            </a:r>
          </a:p>
        </p:txBody>
      </p:sp>
      <p:sp>
        <p:nvSpPr>
          <p:cNvPr id="5" name="TextBox 4"/>
          <p:cNvSpPr txBox="1"/>
          <p:nvPr/>
        </p:nvSpPr>
        <p:spPr>
          <a:xfrm>
            <a:off x="4647406" y="5182969"/>
            <a:ext cx="609600" cy="369332"/>
          </a:xfrm>
          <a:prstGeom prst="rect">
            <a:avLst/>
          </a:prstGeom>
          <a:noFill/>
          <a:effectLst/>
        </p:spPr>
        <p:txBody>
          <a:bodyPr wrap="square" rtlCol="0">
            <a:spAutoFit/>
          </a:bodyPr>
          <a:lstStyle/>
          <a:p>
            <a:r>
              <a:rPr lang="en-US" dirty="0">
                <a:solidFill>
                  <a:srgbClr val="008000"/>
                </a:solidFill>
              </a:rPr>
              <a:t>NP</a:t>
            </a:r>
          </a:p>
        </p:txBody>
      </p:sp>
      <p:sp>
        <p:nvSpPr>
          <p:cNvPr id="6" name="TextBox 5"/>
          <p:cNvSpPr txBox="1"/>
          <p:nvPr/>
        </p:nvSpPr>
        <p:spPr>
          <a:xfrm>
            <a:off x="4114006" y="4573369"/>
            <a:ext cx="609600" cy="369332"/>
          </a:xfrm>
          <a:prstGeom prst="rect">
            <a:avLst/>
          </a:prstGeom>
          <a:noFill/>
          <a:ln w="38100" cap="flat" cmpd="sng" algn="ctr">
            <a:noFill/>
            <a:prstDash val="solid"/>
            <a:round/>
            <a:headEnd type="none" w="med" len="med"/>
            <a:tailEnd type="none" w="med" len="med"/>
          </a:ln>
          <a:effectLst/>
        </p:spPr>
        <p:txBody>
          <a:bodyPr wrap="square" rtlCol="0">
            <a:spAutoFit/>
          </a:bodyPr>
          <a:lstStyle/>
          <a:p>
            <a:r>
              <a:rPr lang="en-US" dirty="0">
                <a:solidFill>
                  <a:srgbClr val="0000FF"/>
                </a:solidFill>
              </a:rPr>
              <a:t>VP</a:t>
            </a:r>
          </a:p>
        </p:txBody>
      </p:sp>
      <p:cxnSp>
        <p:nvCxnSpPr>
          <p:cNvPr id="7" name="Straight Connector 6"/>
          <p:cNvCxnSpPr>
            <a:endCxn id="6" idx="2"/>
          </p:cNvCxnSpPr>
          <p:nvPr/>
        </p:nvCxnSpPr>
        <p:spPr>
          <a:xfrm rot="10800000">
            <a:off x="4418806" y="4942701"/>
            <a:ext cx="304800" cy="2402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656806" y="3887569"/>
            <a:ext cx="609600" cy="369332"/>
          </a:xfrm>
          <a:prstGeom prst="rect">
            <a:avLst/>
          </a:prstGeom>
          <a:noFill/>
          <a:effectLst/>
        </p:spPr>
        <p:txBody>
          <a:bodyPr wrap="square" rtlCol="0">
            <a:spAutoFit/>
          </a:bodyPr>
          <a:lstStyle/>
          <a:p>
            <a:r>
              <a:rPr lang="en-US" dirty="0">
                <a:solidFill>
                  <a:srgbClr val="0000FF"/>
                </a:solidFill>
              </a:rPr>
              <a:t>S</a:t>
            </a:r>
          </a:p>
        </p:txBody>
      </p:sp>
      <p:cxnSp>
        <p:nvCxnSpPr>
          <p:cNvPr id="9" name="Straight Connector 8"/>
          <p:cNvCxnSpPr/>
          <p:nvPr/>
        </p:nvCxnSpPr>
        <p:spPr>
          <a:xfrm rot="5400000" flipH="1" flipV="1">
            <a:off x="3460870" y="4301234"/>
            <a:ext cx="316468" cy="227805"/>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0800000">
            <a:off x="3886200" y="4256901"/>
            <a:ext cx="380206" cy="3164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flipV="1">
            <a:off x="4223267" y="5073136"/>
            <a:ext cx="240269" cy="1"/>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3886199" y="4953001"/>
            <a:ext cx="304802" cy="24027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114800" y="5181600"/>
            <a:ext cx="609600" cy="369332"/>
          </a:xfrm>
          <a:prstGeom prst="rect">
            <a:avLst/>
          </a:prstGeom>
          <a:noFill/>
          <a:effectLst/>
        </p:spPr>
        <p:txBody>
          <a:bodyPr wrap="square" rtlCol="0">
            <a:spAutoFit/>
          </a:bodyPr>
          <a:lstStyle/>
          <a:p>
            <a:r>
              <a:rPr lang="en-US" dirty="0">
                <a:solidFill>
                  <a:srgbClr val="FF0000"/>
                </a:solidFill>
              </a:rPr>
              <a:t>NP</a:t>
            </a:r>
          </a:p>
        </p:txBody>
      </p:sp>
      <p:sp>
        <p:nvSpPr>
          <p:cNvPr id="19" name="TextBox 18"/>
          <p:cNvSpPr txBox="1"/>
          <p:nvPr/>
        </p:nvSpPr>
        <p:spPr>
          <a:xfrm>
            <a:off x="3581400" y="5181600"/>
            <a:ext cx="609600" cy="369332"/>
          </a:xfrm>
          <a:prstGeom prst="rect">
            <a:avLst/>
          </a:prstGeom>
          <a:noFill/>
          <a:effectLst/>
        </p:spPr>
        <p:txBody>
          <a:bodyPr wrap="square" rtlCol="0">
            <a:spAutoFit/>
          </a:bodyPr>
          <a:lstStyle/>
          <a:p>
            <a:r>
              <a:rPr lang="en-US" dirty="0">
                <a:solidFill>
                  <a:srgbClr val="FF0000"/>
                </a:solidFill>
              </a:rPr>
              <a:t>VBD</a:t>
            </a:r>
          </a:p>
        </p:txBody>
      </p:sp>
      <p:sp>
        <p:nvSpPr>
          <p:cNvPr id="20" name="TextBox 19"/>
          <p:cNvSpPr txBox="1"/>
          <p:nvPr/>
        </p:nvSpPr>
        <p:spPr>
          <a:xfrm>
            <a:off x="1066800" y="5791200"/>
            <a:ext cx="6553200" cy="830997"/>
          </a:xfrm>
          <a:prstGeom prst="rect">
            <a:avLst/>
          </a:prstGeom>
          <a:noFill/>
        </p:spPr>
        <p:txBody>
          <a:bodyPr wrap="square" rtlCol="0">
            <a:spAutoFit/>
          </a:bodyPr>
          <a:lstStyle/>
          <a:p>
            <a:r>
              <a:rPr lang="en-US" sz="2400" dirty="0"/>
              <a:t>Traditional PCFGs use the full horizontal context and a vertical context of 1</a:t>
            </a:r>
          </a:p>
        </p:txBody>
      </p:sp>
      <p:sp>
        <p:nvSpPr>
          <p:cNvPr id="11" name="Oval 10">
            <a:extLst>
              <a:ext uri="{FF2B5EF4-FFF2-40B4-BE49-F238E27FC236}">
                <a16:creationId xmlns:a16="http://schemas.microsoft.com/office/drawing/2014/main" id="{A8D8EB64-585C-A646-AA0C-DC4B9D9C9C88}"/>
              </a:ext>
            </a:extLst>
          </p:cNvPr>
          <p:cNvSpPr/>
          <p:nvPr/>
        </p:nvSpPr>
        <p:spPr>
          <a:xfrm>
            <a:off x="4648200" y="5193271"/>
            <a:ext cx="381794" cy="357661"/>
          </a:xfrm>
          <a:prstGeom prst="ellipse">
            <a:avLst/>
          </a:prstGeom>
          <a:solidFill>
            <a:srgbClr val="FFFF00">
              <a:alpha val="27059"/>
            </a:srgb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r>
              <a:rPr lang="en-US"/>
              <a:t>Vertical Markovization</a:t>
            </a:r>
          </a:p>
        </p:txBody>
      </p:sp>
      <p:sp>
        <p:nvSpPr>
          <p:cNvPr id="12" name="Content Placeholder 11"/>
          <p:cNvSpPr>
            <a:spLocks noGrp="1"/>
          </p:cNvSpPr>
          <p:nvPr>
            <p:ph sz="quarter" idx="1"/>
          </p:nvPr>
        </p:nvSpPr>
        <p:spPr>
          <a:xfrm>
            <a:off x="612648" y="1600200"/>
            <a:ext cx="8153400" cy="1828800"/>
          </a:xfrm>
        </p:spPr>
        <p:txBody>
          <a:bodyPr>
            <a:noAutofit/>
          </a:bodyPr>
          <a:lstStyle/>
          <a:p>
            <a:pPr marL="0" indent="0">
              <a:lnSpc>
                <a:spcPct val="90000"/>
              </a:lnSpc>
              <a:buNone/>
            </a:pPr>
            <a:r>
              <a:rPr lang="en-US" sz="2400" dirty="0"/>
              <a:t>Vertical Markov order: rewrites depend on past </a:t>
            </a:r>
            <a:r>
              <a:rPr lang="en-US" sz="2800" i="1" dirty="0" err="1">
                <a:solidFill>
                  <a:srgbClr val="FF6600"/>
                </a:solidFill>
                <a:latin typeface="Times New Roman" pitchFamily="-106" charset="0"/>
              </a:rPr>
              <a:t>k</a:t>
            </a:r>
            <a:r>
              <a:rPr lang="en-US" sz="2400" dirty="0"/>
              <a:t> ancestor nodes.</a:t>
            </a:r>
          </a:p>
          <a:p>
            <a:pPr marL="0" indent="0">
              <a:lnSpc>
                <a:spcPct val="90000"/>
              </a:lnSpc>
              <a:buNone/>
            </a:pPr>
            <a:endParaRPr lang="en-US" sz="2400" dirty="0"/>
          </a:p>
          <a:p>
            <a:pPr marL="0" indent="0">
              <a:lnSpc>
                <a:spcPct val="90000"/>
              </a:lnSpc>
              <a:buNone/>
            </a:pPr>
            <a:r>
              <a:rPr lang="en-US" sz="2400" dirty="0"/>
              <a:t>Order 1 is most common: aka parent annotation</a:t>
            </a:r>
          </a:p>
          <a:p>
            <a:endParaRPr lang="en-US" sz="2400" dirty="0"/>
          </a:p>
        </p:txBody>
      </p:sp>
      <p:graphicFrame>
        <p:nvGraphicFramePr>
          <p:cNvPr id="4098" name="Object 4"/>
          <p:cNvGraphicFramePr>
            <a:graphicFrameLocks noChangeAspect="1"/>
          </p:cNvGraphicFramePr>
          <p:nvPr/>
        </p:nvGraphicFramePr>
        <p:xfrm>
          <a:off x="5683250" y="4343400"/>
          <a:ext cx="2514600" cy="1876425"/>
        </p:xfrm>
        <a:graphic>
          <a:graphicData uri="http://schemas.openxmlformats.org/presentationml/2006/ole">
            <mc:AlternateContent xmlns:mc="http://schemas.openxmlformats.org/markup-compatibility/2006">
              <mc:Choice xmlns:v="urn:schemas-microsoft-com:vml" Requires="v">
                <p:oleObj spid="_x0000_s684181" name="Photo Editor Photo" r:id="rId3" imgW="2514286" imgH="1876190" progId="">
                  <p:embed/>
                </p:oleObj>
              </mc:Choice>
              <mc:Fallback>
                <p:oleObj name="Photo Editor Photo" r:id="rId3" imgW="2514286" imgH="187619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3250" y="4343400"/>
                        <a:ext cx="2514600" cy="1876425"/>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099" name="Object 5"/>
          <p:cNvGraphicFramePr>
            <a:graphicFrameLocks noChangeAspect="1"/>
          </p:cNvGraphicFramePr>
          <p:nvPr/>
        </p:nvGraphicFramePr>
        <p:xfrm>
          <a:off x="1600200" y="4343400"/>
          <a:ext cx="1971675" cy="1752600"/>
        </p:xfrm>
        <a:graphic>
          <a:graphicData uri="http://schemas.openxmlformats.org/presentationml/2006/ole">
            <mc:AlternateContent xmlns:mc="http://schemas.openxmlformats.org/markup-compatibility/2006">
              <mc:Choice xmlns:v="urn:schemas-microsoft-com:vml" Requires="v">
                <p:oleObj spid="_x0000_s684182" name="Photo Editor Photo" r:id="rId5" imgW="1971950" imgH="1752381" progId="">
                  <p:embed/>
                </p:oleObj>
              </mc:Choice>
              <mc:Fallback>
                <p:oleObj name="Photo Editor Photo" r:id="rId5" imgW="1971950" imgH="1752381" progId="">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4343400"/>
                        <a:ext cx="1971675" cy="1752600"/>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104" name="Text Box 6"/>
          <p:cNvSpPr txBox="1">
            <a:spLocks noChangeArrowheads="1"/>
          </p:cNvSpPr>
          <p:nvPr/>
        </p:nvSpPr>
        <p:spPr bwMode="auto">
          <a:xfrm>
            <a:off x="198120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Order 1</a:t>
            </a:r>
          </a:p>
        </p:txBody>
      </p:sp>
      <p:sp>
        <p:nvSpPr>
          <p:cNvPr id="4105" name="Text Box 7"/>
          <p:cNvSpPr txBox="1">
            <a:spLocks noChangeArrowheads="1"/>
          </p:cNvSpPr>
          <p:nvPr/>
        </p:nvSpPr>
        <p:spPr bwMode="auto">
          <a:xfrm>
            <a:off x="633095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solidFill>
                  <a:srgbClr val="3333FF"/>
                </a:solidFill>
                <a:latin typeface="Lucida Sans" pitchFamily="-106" charset="0"/>
              </a:rPr>
              <a:t>Order 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Allows us to make finer grained distinctions</a:t>
            </a:r>
          </a:p>
        </p:txBody>
      </p:sp>
      <p:pic>
        <p:nvPicPr>
          <p:cNvPr id="4" name="Picture 1"/>
          <p:cNvPicPr>
            <a:picLocks noChangeAspect="1" noChangeArrowheads="1"/>
          </p:cNvPicPr>
          <p:nvPr/>
        </p:nvPicPr>
        <p:blipFill>
          <a:blip r:embed="rId2"/>
          <a:srcRect/>
          <a:stretch>
            <a:fillRect/>
          </a:stretch>
        </p:blipFill>
        <p:spPr bwMode="auto">
          <a:xfrm>
            <a:off x="2047513" y="2438400"/>
            <a:ext cx="5085374" cy="2819400"/>
          </a:xfrm>
          <a:prstGeom prst="rect">
            <a:avLst/>
          </a:prstGeom>
          <a:noFill/>
          <a:ln w="12700">
            <a:noFill/>
            <a:miter lim="800000"/>
            <a:headEnd/>
            <a:tailEnd/>
          </a:ln>
        </p:spPr>
      </p:pic>
      <p:sp>
        <p:nvSpPr>
          <p:cNvPr id="5" name="TextBox 4"/>
          <p:cNvSpPr txBox="1"/>
          <p:nvPr/>
        </p:nvSpPr>
        <p:spPr>
          <a:xfrm>
            <a:off x="2514600" y="2983468"/>
            <a:ext cx="838200" cy="461665"/>
          </a:xfrm>
          <a:prstGeom prst="rect">
            <a:avLst/>
          </a:prstGeom>
          <a:noFill/>
        </p:spPr>
        <p:txBody>
          <a:bodyPr wrap="square" rtlCol="0">
            <a:spAutoFit/>
          </a:bodyPr>
          <a:lstStyle/>
          <a:p>
            <a:r>
              <a:rPr lang="en-US" sz="2400" dirty="0">
                <a:solidFill>
                  <a:srgbClr val="0000FF"/>
                </a:solidFill>
              </a:rPr>
              <a:t>^S</a:t>
            </a:r>
          </a:p>
        </p:txBody>
      </p:sp>
      <p:sp>
        <p:nvSpPr>
          <p:cNvPr id="6" name="TextBox 5"/>
          <p:cNvSpPr txBox="1"/>
          <p:nvPr/>
        </p:nvSpPr>
        <p:spPr>
          <a:xfrm>
            <a:off x="5638800" y="3597533"/>
            <a:ext cx="838200" cy="461665"/>
          </a:xfrm>
          <a:prstGeom prst="rect">
            <a:avLst/>
          </a:prstGeom>
          <a:noFill/>
        </p:spPr>
        <p:txBody>
          <a:bodyPr wrap="square" rtlCol="0">
            <a:spAutoFit/>
          </a:bodyPr>
          <a:lstStyle/>
          <a:p>
            <a:r>
              <a:rPr lang="en-US" sz="2400" dirty="0">
                <a:solidFill>
                  <a:srgbClr val="0000FF"/>
                </a:solidFill>
              </a:rPr>
              <a:t>^VP</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pPr eaLnBrk="1" hangingPunct="1"/>
            <a:r>
              <a:rPr lang="en-US"/>
              <a:t>Vertical Markovization</a:t>
            </a:r>
          </a:p>
        </p:txBody>
      </p:sp>
      <p:graphicFrame>
        <p:nvGraphicFramePr>
          <p:cNvPr id="4100" name="Object 8"/>
          <p:cNvGraphicFramePr>
            <a:graphicFrameLocks noChangeAspect="1"/>
          </p:cNvGraphicFramePr>
          <p:nvPr>
            <p:extLst>
              <p:ext uri="{D42A27DB-BD31-4B8C-83A1-F6EECF244321}">
                <p14:modId xmlns:p14="http://schemas.microsoft.com/office/powerpoint/2010/main" val="3619843770"/>
              </p:ext>
            </p:extLst>
          </p:nvPr>
        </p:nvGraphicFramePr>
        <p:xfrm>
          <a:off x="230188" y="1917700"/>
          <a:ext cx="3956050" cy="3097213"/>
        </p:xfrm>
        <a:graphic>
          <a:graphicData uri="http://schemas.openxmlformats.org/presentationml/2006/ole">
            <mc:AlternateContent xmlns:mc="http://schemas.openxmlformats.org/markup-compatibility/2006">
              <mc:Choice xmlns:v="urn:schemas-microsoft-com:vml" Requires="v">
                <p:oleObj spid="_x0000_s686231" name="Worksheet" r:id="rId4" imgW="3492500" imgH="2997200" progId="Excel.Sheet.8">
                  <p:embed/>
                </p:oleObj>
              </mc:Choice>
              <mc:Fallback>
                <p:oleObj name="Worksheet" r:id="rId4" imgW="3492500" imgH="2997200" progId="Excel.Sheet.8">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188" y="1917700"/>
                        <a:ext cx="3956050" cy="3097213"/>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101" name="Object 9"/>
          <p:cNvGraphicFramePr>
            <a:graphicFrameLocks noChangeAspect="1"/>
          </p:cNvGraphicFramePr>
          <p:nvPr/>
        </p:nvGraphicFramePr>
        <p:xfrm>
          <a:off x="4267199" y="1981200"/>
          <a:ext cx="4071257" cy="2895600"/>
        </p:xfrm>
        <a:graphic>
          <a:graphicData uri="http://schemas.openxmlformats.org/presentationml/2006/ole">
            <mc:AlternateContent xmlns:mc="http://schemas.openxmlformats.org/markup-compatibility/2006">
              <mc:Choice xmlns:v="urn:schemas-microsoft-com:vml" Requires="v">
                <p:oleObj spid="_x0000_s686232" name="Chart" r:id="rId6" imgW="4229100" imgH="3009900" progId="Excel.Sheet.8">
                  <p:embed/>
                </p:oleObj>
              </mc:Choice>
              <mc:Fallback>
                <p:oleObj name="Chart" r:id="rId6" imgW="4229100" imgH="3009900" progId="Excel.Sheet.8">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199" y="1981200"/>
                        <a:ext cx="4071257" cy="2895600"/>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 name="TextBox 10"/>
          <p:cNvSpPr txBox="1"/>
          <p:nvPr/>
        </p:nvSpPr>
        <p:spPr>
          <a:xfrm>
            <a:off x="1069847" y="5344180"/>
            <a:ext cx="3197352" cy="523220"/>
          </a:xfrm>
          <a:prstGeom prst="rect">
            <a:avLst/>
          </a:prstGeom>
          <a:noFill/>
        </p:spPr>
        <p:txBody>
          <a:bodyPr wrap="square" rtlCol="0">
            <a:spAutoFit/>
          </a:bodyPr>
          <a:lstStyle/>
          <a:p>
            <a:r>
              <a:rPr lang="en-US" sz="2800" dirty="0">
                <a:solidFill>
                  <a:srgbClr val="0000FF"/>
                </a:solidFill>
              </a:rPr>
              <a:t>F1 performance</a:t>
            </a:r>
          </a:p>
        </p:txBody>
      </p:sp>
      <p:sp>
        <p:nvSpPr>
          <p:cNvPr id="12" name="TextBox 11"/>
          <p:cNvSpPr txBox="1"/>
          <p:nvPr/>
        </p:nvSpPr>
        <p:spPr>
          <a:xfrm>
            <a:off x="5413248" y="5344180"/>
            <a:ext cx="3197352" cy="523220"/>
          </a:xfrm>
          <a:prstGeom prst="rect">
            <a:avLst/>
          </a:prstGeom>
          <a:noFill/>
        </p:spPr>
        <p:txBody>
          <a:bodyPr wrap="square" rtlCol="0">
            <a:spAutoFit/>
          </a:bodyPr>
          <a:lstStyle/>
          <a:p>
            <a:r>
              <a:rPr lang="en-US" sz="2800" dirty="0">
                <a:solidFill>
                  <a:srgbClr val="0000FF"/>
                </a:solidFill>
              </a:rPr>
              <a:t># of non-terminals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dirty="0"/>
          </a:p>
          <a:p>
            <a:pPr eaLnBrk="1" hangingPunct="1"/>
            <a:endParaRPr lang="en-US" dirty="0"/>
          </a:p>
          <a:p>
            <a:pPr eaLnBrk="1" hangingPunct="1"/>
            <a:endParaRPr lang="en-US" dirty="0"/>
          </a:p>
          <a:p>
            <a:pPr lvl="2" eaLnBrk="1" hangingPunct="1"/>
            <a:endParaRPr lang="en-US" dirty="0"/>
          </a:p>
        </p:txBody>
      </p:sp>
      <p:graphicFrame>
        <p:nvGraphicFramePr>
          <p:cNvPr id="5124" name="Object 6"/>
          <p:cNvGraphicFramePr>
            <a:graphicFrameLocks noChangeAspect="1"/>
          </p:cNvGraphicFramePr>
          <p:nvPr/>
        </p:nvGraphicFramePr>
        <p:xfrm>
          <a:off x="762000" y="4252912"/>
          <a:ext cx="1771650" cy="771525"/>
        </p:xfrm>
        <a:graphic>
          <a:graphicData uri="http://schemas.openxmlformats.org/presentationml/2006/ole">
            <mc:AlternateContent xmlns:mc="http://schemas.openxmlformats.org/markup-compatibility/2006">
              <mc:Choice xmlns:v="urn:schemas-microsoft-com:vml" Requires="v">
                <p:oleObj spid="_x0000_s685279" name="Photo Editor Photo" r:id="rId4" imgW="1771429" imgH="771429" progId="">
                  <p:embed/>
                </p:oleObj>
              </mc:Choice>
              <mc:Fallback>
                <p:oleObj name="Photo Editor Photo" r:id="rId4" imgW="1771429" imgH="771429"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4252912"/>
                        <a:ext cx="1771650" cy="771525"/>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5" name="Object 7"/>
          <p:cNvGraphicFramePr>
            <a:graphicFrameLocks noChangeAspect="1"/>
          </p:cNvGraphicFramePr>
          <p:nvPr/>
        </p:nvGraphicFramePr>
        <p:xfrm>
          <a:off x="6027738" y="4067175"/>
          <a:ext cx="2762250" cy="1733550"/>
        </p:xfrm>
        <a:graphic>
          <a:graphicData uri="http://schemas.openxmlformats.org/presentationml/2006/ole">
            <mc:AlternateContent xmlns:mc="http://schemas.openxmlformats.org/markup-compatibility/2006">
              <mc:Choice xmlns:v="urn:schemas-microsoft-com:vml" Requires="v">
                <p:oleObj spid="_x0000_s685280" name="Photo Editor Photo" r:id="rId6" imgW="2762636" imgH="1733333" progId="">
                  <p:embed/>
                </p:oleObj>
              </mc:Choice>
              <mc:Fallback>
                <p:oleObj name="Photo Editor Photo" r:id="rId6" imgW="2762636" imgH="1733333"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27738" y="4067175"/>
                        <a:ext cx="2762250" cy="1733550"/>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6" name="Object 8"/>
          <p:cNvGraphicFramePr>
            <a:graphicFrameLocks noChangeAspect="1"/>
          </p:cNvGraphicFramePr>
          <p:nvPr/>
        </p:nvGraphicFramePr>
        <p:xfrm>
          <a:off x="3189288" y="4143375"/>
          <a:ext cx="2495550" cy="1714500"/>
        </p:xfrm>
        <a:graphic>
          <a:graphicData uri="http://schemas.openxmlformats.org/presentationml/2006/ole">
            <mc:AlternateContent xmlns:mc="http://schemas.openxmlformats.org/markup-compatibility/2006">
              <mc:Choice xmlns:v="urn:schemas-microsoft-com:vml" Requires="v">
                <p:oleObj spid="_x0000_s685281" name="Photo Editor Photo" r:id="rId8" imgW="2495238" imgH="1714739" progId="">
                  <p:embed/>
                </p:oleObj>
              </mc:Choice>
              <mc:Fallback>
                <p:oleObj name="Photo Editor Photo" r:id="rId8" imgW="2495238" imgH="1714739"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89288" y="4143375"/>
                        <a:ext cx="2495550" cy="1714500"/>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129" name="Text Box 9"/>
          <p:cNvSpPr txBox="1">
            <a:spLocks noChangeArrowheads="1"/>
          </p:cNvSpPr>
          <p:nvPr/>
        </p:nvSpPr>
        <p:spPr bwMode="auto">
          <a:xfrm>
            <a:off x="3627438" y="3562350"/>
            <a:ext cx="1700212"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1</a:t>
            </a:r>
          </a:p>
        </p:txBody>
      </p:sp>
      <p:sp>
        <p:nvSpPr>
          <p:cNvPr id="5130" name="Text Box 10"/>
          <p:cNvSpPr txBox="1">
            <a:spLocks noChangeArrowheads="1"/>
          </p:cNvSpPr>
          <p:nvPr/>
        </p:nvSpPr>
        <p:spPr bwMode="auto">
          <a:xfrm>
            <a:off x="6323013" y="3429000"/>
            <a:ext cx="1700212" cy="519112"/>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a:t>
            </a:r>
            <a:r>
              <a:rPr lang="en-US" sz="2800" b="1">
                <a:solidFill>
                  <a:srgbClr val="CC0000"/>
                </a:solidFill>
                <a:latin typeface="Lucida Sans" pitchFamily="-106" charset="0"/>
                <a:sym typeface="Symbol" pitchFamily="-106" charset="2"/>
              </a:rPr>
              <a:t></a:t>
            </a:r>
            <a:endParaRPr lang="en-US" sz="2800" b="1">
              <a:solidFill>
                <a:srgbClr val="CC0000"/>
              </a:solidFill>
              <a:latin typeface="Lucida Sans" pitchFamily="-106" charset="0"/>
            </a:endParaRPr>
          </a:p>
        </p:txBody>
      </p:sp>
      <p:sp>
        <p:nvSpPr>
          <p:cNvPr id="11" name="Content Placeholder 11"/>
          <p:cNvSpPr txBox="1">
            <a:spLocks/>
          </p:cNvSpPr>
          <p:nvPr/>
        </p:nvSpPr>
        <p:spPr>
          <a:xfrm>
            <a:off x="381000" y="1600200"/>
            <a:ext cx="8385048" cy="1371600"/>
          </a:xfrm>
          <a:prstGeom prst="rect">
            <a:avLst/>
          </a:prstGeom>
        </p:spPr>
        <p:txBody>
          <a:bodyPr vert="horz">
            <a:noAutofit/>
          </a:bodyPr>
          <a:lstStyle/>
          <a:p>
            <a:pPr marR="0" lvl="0" algn="l" defTabSz="914400" rtl="0" eaLnBrk="1" fontAlgn="auto" latinLnBrk="0" hangingPunct="1">
              <a:lnSpc>
                <a:spcPct val="90000"/>
              </a:lnSpc>
              <a:spcBef>
                <a:spcPts val="700"/>
              </a:spcBef>
              <a:spcAft>
                <a:spcPts val="0"/>
              </a:spcAft>
              <a:buClr>
                <a:schemeClr val="accent2"/>
              </a:buClr>
              <a:buSzPct val="60000"/>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Horizontal Markov order: rewrites depend on past </a:t>
            </a:r>
            <a:r>
              <a:rPr kumimoji="0" lang="en-US" sz="2800" b="0" i="1" u="none" strike="noStrike" kern="1200" cap="none" spc="0" normalizeH="0" baseline="0" noProof="0" dirty="0">
                <a:ln>
                  <a:noFill/>
                </a:ln>
                <a:solidFill>
                  <a:srgbClr val="FF6600"/>
                </a:solidFill>
                <a:effectLst/>
                <a:uLnTx/>
                <a:uFillTx/>
                <a:latin typeface="Times New Roman" pitchFamily="-106" charset="0"/>
                <a:ea typeface="+mn-ea"/>
                <a:cs typeface="+mn-cs"/>
              </a:rPr>
              <a:t>k</a:t>
            </a:r>
            <a:r>
              <a:rPr kumimoji="0" lang="en-US" sz="2400" b="0" i="0" u="none" strike="noStrike" kern="1200" cap="none" spc="0" normalizeH="0" baseline="0" noProof="0" dirty="0">
                <a:ln>
                  <a:noFill/>
                </a:ln>
                <a:solidFill>
                  <a:schemeClr val="tx1"/>
                </a:solidFill>
                <a:effectLst/>
                <a:uLnTx/>
                <a:uFillTx/>
              </a:rPr>
              <a:t> sibling nodes</a:t>
            </a:r>
          </a:p>
          <a:p>
            <a:pPr marR="0" lvl="0" algn="l" defTabSz="914400" rtl="0" eaLnBrk="1" fontAlgn="auto" latinLnBrk="0" hangingPunct="1">
              <a:lnSpc>
                <a:spcPct val="90000"/>
              </a:lnSpc>
              <a:spcBef>
                <a:spcPts val="700"/>
              </a:spcBef>
              <a:spcAft>
                <a:spcPts val="0"/>
              </a:spcAft>
              <a:buClr>
                <a:schemeClr val="accent2"/>
              </a:buClr>
              <a:buSzPct val="60000"/>
              <a:tabLst/>
              <a:defRPr/>
            </a:pPr>
            <a:endParaRPr kumimoji="0" lang="en-US" sz="2400" b="0" i="0" u="none" strike="noStrike" kern="1200" cap="none" spc="0" normalizeH="0" baseline="0" noProof="0" dirty="0">
              <a:ln>
                <a:noFill/>
              </a:ln>
              <a:solidFill>
                <a:schemeClr val="tx1"/>
              </a:solidFill>
              <a:effectLst/>
              <a:uLnTx/>
              <a:uFillTx/>
            </a:endParaRPr>
          </a:p>
          <a:p>
            <a:pPr marR="0" lvl="0" algn="l" defTabSz="914400" rtl="0" eaLnBrk="1" fontAlgn="auto" latinLnBrk="0" hangingPunct="1">
              <a:lnSpc>
                <a:spcPct val="90000"/>
              </a:lnSpc>
              <a:spcBef>
                <a:spcPts val="700"/>
              </a:spcBef>
              <a:spcAft>
                <a:spcPts val="0"/>
              </a:spcAft>
              <a:buClr>
                <a:schemeClr val="accent2"/>
              </a:buClr>
              <a:buSzPct val="60000"/>
              <a:tabLst/>
              <a:defRPr/>
            </a:pPr>
            <a:r>
              <a:rPr kumimoji="0" lang="en-US" sz="2400" b="0" i="0" u="none" strike="noStrike" kern="1200" cap="none" spc="0" normalizeH="0" baseline="0" noProof="0" dirty="0">
                <a:ln>
                  <a:noFill/>
                </a:ln>
                <a:solidFill>
                  <a:schemeClr val="tx1"/>
                </a:solidFill>
                <a:effectLst/>
                <a:uLnTx/>
                <a:uFillTx/>
              </a:rPr>
              <a:t>Order 1 is most common:</a:t>
            </a:r>
            <a:r>
              <a:rPr kumimoji="0" lang="en-US" sz="2400" b="0" i="0" u="none" strike="noStrike" kern="1200" cap="none" spc="0" normalizeH="0" noProof="0" dirty="0">
                <a:ln>
                  <a:noFill/>
                </a:ln>
                <a:solidFill>
                  <a:schemeClr val="tx1"/>
                </a:solidFill>
                <a:effectLst/>
                <a:uLnTx/>
                <a:uFillTx/>
              </a:rPr>
              <a:t> condition on </a:t>
            </a:r>
            <a:r>
              <a:rPr lang="en-US" sz="2400" noProof="0" dirty="0"/>
              <a:t>a single sibling</a:t>
            </a:r>
            <a:endParaRPr kumimoji="0" lang="en-US" sz="2400" b="0" i="0" u="none" strike="noStrike" kern="1200" cap="none" spc="0" normalizeH="0" baseline="0" noProof="0" dirty="0">
              <a:ln>
                <a:noFill/>
              </a:ln>
              <a:solidFill>
                <a:schemeClr val="tx1"/>
              </a:solidFill>
              <a:effectLst/>
              <a:uLnTx/>
              <a:uFillTx/>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400" b="0" i="0" u="none" strike="noStrike" kern="1200" cap="none" spc="0" normalizeH="0" baseline="0" noProof="0" dirty="0">
              <a:ln>
                <a:noFill/>
              </a:ln>
              <a:solidFill>
                <a:schemeClr val="tx1"/>
              </a:solidFill>
              <a:effectLst/>
              <a:uLnTx/>
              <a:uFillTx/>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a:p>
          <a:p>
            <a:pPr eaLnBrk="1" hangingPunct="1"/>
            <a:endParaRPr lang="en-US"/>
          </a:p>
          <a:p>
            <a:pPr eaLnBrk="1" hangingPunct="1"/>
            <a:endParaRPr lang="en-US"/>
          </a:p>
          <a:p>
            <a:pPr lvl="2" eaLnBrk="1" hangingPunct="1"/>
            <a:endParaRPr lang="en-US"/>
          </a:p>
        </p:txBody>
      </p:sp>
      <p:graphicFrame>
        <p:nvGraphicFramePr>
          <p:cNvPr id="5122" name="Object 4"/>
          <p:cNvGraphicFramePr>
            <a:graphicFrameLocks noChangeAspect="1"/>
          </p:cNvGraphicFramePr>
          <p:nvPr/>
        </p:nvGraphicFramePr>
        <p:xfrm>
          <a:off x="228599" y="1981200"/>
          <a:ext cx="3898605" cy="3352800"/>
        </p:xfrm>
        <a:graphic>
          <a:graphicData uri="http://schemas.openxmlformats.org/presentationml/2006/ole">
            <mc:AlternateContent xmlns:mc="http://schemas.openxmlformats.org/markup-compatibility/2006">
              <mc:Choice xmlns:v="urn:schemas-microsoft-com:vml" Requires="v">
                <p:oleObj spid="_x0000_s689301" name="Chart" r:id="rId3" imgW="3492500" imgH="2997200" progId="Excel.Sheet.8">
                  <p:embed/>
                </p:oleObj>
              </mc:Choice>
              <mc:Fallback>
                <p:oleObj name="Chart" r:id="rId3" imgW="3492500" imgH="29972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599" y="1981200"/>
                        <a:ext cx="3898605" cy="3352800"/>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3" name="Object 5"/>
          <p:cNvGraphicFramePr>
            <a:graphicFrameLocks noChangeAspect="1"/>
          </p:cNvGraphicFramePr>
          <p:nvPr/>
        </p:nvGraphicFramePr>
        <p:xfrm>
          <a:off x="4343400" y="2047875"/>
          <a:ext cx="4422648" cy="3146111"/>
        </p:xfrm>
        <a:graphic>
          <a:graphicData uri="http://schemas.openxmlformats.org/presentationml/2006/ole">
            <mc:AlternateContent xmlns:mc="http://schemas.openxmlformats.org/markup-compatibility/2006">
              <mc:Choice xmlns:v="urn:schemas-microsoft-com:vml" Requires="v">
                <p:oleObj spid="_x0000_s689302" name="Chart" r:id="rId5" imgW="4229100" imgH="3009900" progId="Excel.Sheet.8">
                  <p:embed/>
                </p:oleObj>
              </mc:Choice>
              <mc:Fallback>
                <p:oleObj name="Chart" r:id="rId5" imgW="4229100" imgH="3009900" progId="Excel.Shee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2047875"/>
                        <a:ext cx="4422648" cy="3146111"/>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 name="TextBox 10"/>
          <p:cNvSpPr txBox="1"/>
          <p:nvPr/>
        </p:nvSpPr>
        <p:spPr>
          <a:xfrm>
            <a:off x="1143000" y="5572780"/>
            <a:ext cx="3197352" cy="523220"/>
          </a:xfrm>
          <a:prstGeom prst="rect">
            <a:avLst/>
          </a:prstGeom>
          <a:noFill/>
        </p:spPr>
        <p:txBody>
          <a:bodyPr wrap="square" rtlCol="0">
            <a:spAutoFit/>
          </a:bodyPr>
          <a:lstStyle/>
          <a:p>
            <a:r>
              <a:rPr lang="en-US" sz="2800" dirty="0">
                <a:solidFill>
                  <a:srgbClr val="0000FF"/>
                </a:solidFill>
              </a:rPr>
              <a:t>F1 performance</a:t>
            </a:r>
          </a:p>
        </p:txBody>
      </p:sp>
      <p:sp>
        <p:nvSpPr>
          <p:cNvPr id="12" name="TextBox 11"/>
          <p:cNvSpPr txBox="1"/>
          <p:nvPr/>
        </p:nvSpPr>
        <p:spPr>
          <a:xfrm>
            <a:off x="5486401" y="5572780"/>
            <a:ext cx="3197352" cy="523220"/>
          </a:xfrm>
          <a:prstGeom prst="rect">
            <a:avLst/>
          </a:prstGeom>
          <a:noFill/>
        </p:spPr>
        <p:txBody>
          <a:bodyPr wrap="square" rtlCol="0">
            <a:spAutoFit/>
          </a:bodyPr>
          <a:lstStyle/>
          <a:p>
            <a:r>
              <a:rPr lang="en-US" sz="2800" dirty="0">
                <a:solidFill>
                  <a:srgbClr val="0000FF"/>
                </a:solidFill>
              </a:rPr>
              <a:t># of non-terminals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Problems with PCFGs</a:t>
            </a:r>
          </a:p>
        </p:txBody>
      </p:sp>
      <p:sp>
        <p:nvSpPr>
          <p:cNvPr id="32771" name="Rectangle 3"/>
          <p:cNvSpPr>
            <a:spLocks noGrp="1" noChangeArrowheads="1"/>
          </p:cNvSpPr>
          <p:nvPr>
            <p:ph type="body" idx="1"/>
          </p:nvPr>
        </p:nvSpPr>
        <p:spPr>
          <a:xfrm>
            <a:off x="1028700" y="5314961"/>
            <a:ext cx="6629400" cy="533400"/>
          </a:xfrm>
        </p:spPr>
        <p:txBody>
          <a:bodyPr/>
          <a:lstStyle/>
          <a:p>
            <a:pPr marL="0" indent="0" eaLnBrk="1" hangingPunct="1">
              <a:buNone/>
            </a:pPr>
            <a:r>
              <a:rPr lang="en-US" sz="2400" dirty="0">
                <a:solidFill>
                  <a:srgbClr val="FF0000"/>
                </a:solidFill>
              </a:rPr>
              <a:t>What’s different between basic PCFG scores here?</a:t>
            </a:r>
          </a:p>
        </p:txBody>
      </p:sp>
      <p:pic>
        <p:nvPicPr>
          <p:cNvPr id="32772" name="Picture 4"/>
          <p:cNvPicPr>
            <a:picLocks noChangeAspect="1" noChangeArrowheads="1"/>
          </p:cNvPicPr>
          <p:nvPr/>
        </p:nvPicPr>
        <p:blipFill>
          <a:blip r:embed="rId2"/>
          <a:srcRect/>
          <a:stretch>
            <a:fillRect/>
          </a:stretch>
        </p:blipFill>
        <p:spPr bwMode="auto">
          <a:xfrm>
            <a:off x="381000" y="1714500"/>
            <a:ext cx="3962400" cy="3238500"/>
          </a:xfrm>
          <a:prstGeom prst="rect">
            <a:avLst/>
          </a:prstGeom>
          <a:noFill/>
          <a:ln w="9525">
            <a:noFill/>
            <a:miter lim="800000"/>
            <a:headEnd/>
            <a:tailEnd/>
          </a:ln>
        </p:spPr>
      </p:pic>
      <p:pic>
        <p:nvPicPr>
          <p:cNvPr id="32773" name="Picture 5"/>
          <p:cNvPicPr>
            <a:picLocks noChangeAspect="1" noChangeArrowheads="1"/>
          </p:cNvPicPr>
          <p:nvPr/>
        </p:nvPicPr>
        <p:blipFill>
          <a:blip r:embed="rId3"/>
          <a:srcRect/>
          <a:stretch>
            <a:fillRect/>
          </a:stretch>
        </p:blipFill>
        <p:spPr bwMode="auto">
          <a:xfrm>
            <a:off x="5029200" y="1828800"/>
            <a:ext cx="3268663" cy="31242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t>Example of Importance of Lexicalization</a:t>
            </a:r>
          </a:p>
        </p:txBody>
      </p:sp>
      <p:sp>
        <p:nvSpPr>
          <p:cNvPr id="47107" name="Rectangle 3"/>
          <p:cNvSpPr>
            <a:spLocks noGrp="1" noChangeArrowheads="1"/>
          </p:cNvSpPr>
          <p:nvPr>
            <p:ph type="body" idx="1"/>
          </p:nvPr>
        </p:nvSpPr>
        <p:spPr>
          <a:xfrm>
            <a:off x="304800" y="1508125"/>
            <a:ext cx="8305800" cy="1616075"/>
          </a:xfrm>
        </p:spPr>
        <p:txBody>
          <a:bodyPr>
            <a:normAutofit fontScale="92500" lnSpcReduction="20000"/>
          </a:bodyPr>
          <a:lstStyle/>
          <a:p>
            <a:pPr marL="0" indent="0">
              <a:buNone/>
            </a:pPr>
            <a:r>
              <a:rPr lang="en-US" sz="2800" dirty="0"/>
              <a:t>A general preference for attaching PPs to NPs rather than VPs can be learned by an ordinary PCFG</a:t>
            </a:r>
          </a:p>
          <a:p>
            <a:pPr marL="0" indent="0">
              <a:buNone/>
            </a:pPr>
            <a:endParaRPr lang="en-US" sz="2800" dirty="0"/>
          </a:p>
          <a:p>
            <a:pPr marL="0" indent="0">
              <a:buNone/>
            </a:pPr>
            <a:r>
              <a:rPr lang="en-US" sz="2800" dirty="0"/>
              <a:t>But the desired preference can depend on specific words</a:t>
            </a:r>
          </a:p>
        </p:txBody>
      </p:sp>
      <p:grpSp>
        <p:nvGrpSpPr>
          <p:cNvPr id="7" name="Group 16"/>
          <p:cNvGrpSpPr>
            <a:grpSpLocks/>
          </p:cNvGrpSpPr>
          <p:nvPr/>
        </p:nvGrpSpPr>
        <p:grpSpPr bwMode="auto">
          <a:xfrm>
            <a:off x="1094574" y="3648076"/>
            <a:ext cx="3025777" cy="1762126"/>
            <a:chOff x="3807" y="2604"/>
            <a:chExt cx="1906" cy="1110"/>
          </a:xfrm>
        </p:grpSpPr>
        <p:sp>
          <p:nvSpPr>
            <p:cNvPr id="47118" name="Text Box 17"/>
            <p:cNvSpPr txBox="1">
              <a:spLocks noChangeArrowheads="1"/>
            </p:cNvSpPr>
            <p:nvPr/>
          </p:nvSpPr>
          <p:spPr bwMode="auto">
            <a:xfrm>
              <a:off x="4186" y="2604"/>
              <a:ext cx="185"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7119" name="Text Box 18"/>
            <p:cNvSpPr txBox="1">
              <a:spLocks noChangeArrowheads="1"/>
            </p:cNvSpPr>
            <p:nvPr/>
          </p:nvSpPr>
          <p:spPr bwMode="auto">
            <a:xfrm>
              <a:off x="3929" y="2881"/>
              <a:ext cx="792"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7120" name="Text Box 19"/>
            <p:cNvSpPr txBox="1">
              <a:spLocks noChangeArrowheads="1"/>
            </p:cNvSpPr>
            <p:nvPr/>
          </p:nvSpPr>
          <p:spPr bwMode="auto">
            <a:xfrm>
              <a:off x="3807" y="3133"/>
              <a:ext cx="14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PP</a:t>
              </a:r>
            </a:p>
          </p:txBody>
        </p:sp>
        <p:sp>
          <p:nvSpPr>
            <p:cNvPr id="47121" name="Text Box 20"/>
            <p:cNvSpPr txBox="1">
              <a:spLocks noChangeArrowheads="1"/>
            </p:cNvSpPr>
            <p:nvPr/>
          </p:nvSpPr>
          <p:spPr bwMode="auto">
            <a:xfrm>
              <a:off x="4195" y="3499"/>
              <a:ext cx="1518" cy="21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a:solidFill>
                    <a:srgbClr val="000000"/>
                  </a:solidFill>
                  <a:latin typeface="Times New Roman" charset="0"/>
                </a:rPr>
                <a:t>put    the dog  in the carrier</a:t>
              </a:r>
            </a:p>
          </p:txBody>
        </p:sp>
        <p:sp>
          <p:nvSpPr>
            <p:cNvPr id="47122" name="Line 21"/>
            <p:cNvSpPr>
              <a:spLocks noChangeShapeType="1"/>
            </p:cNvSpPr>
            <p:nvPr/>
          </p:nvSpPr>
          <p:spPr bwMode="auto">
            <a:xfrm flipH="1">
              <a:off x="4078" y="2757"/>
              <a:ext cx="200"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3" name="Line 22"/>
            <p:cNvSpPr>
              <a:spLocks noChangeShapeType="1"/>
            </p:cNvSpPr>
            <p:nvPr/>
          </p:nvSpPr>
          <p:spPr bwMode="auto">
            <a:xfrm>
              <a:off x="4278" y="2757"/>
              <a:ext cx="292"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4" name="Line 23"/>
            <p:cNvSpPr>
              <a:spLocks noChangeShapeType="1"/>
            </p:cNvSpPr>
            <p:nvPr/>
          </p:nvSpPr>
          <p:spPr bwMode="auto">
            <a:xfrm flipH="1">
              <a:off x="3986" y="3041"/>
              <a:ext cx="46"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5" name="Line 24"/>
            <p:cNvSpPr>
              <a:spLocks noChangeShapeType="1"/>
            </p:cNvSpPr>
            <p:nvPr/>
          </p:nvSpPr>
          <p:spPr bwMode="auto">
            <a:xfrm flipH="1">
              <a:off x="4370" y="3018"/>
              <a:ext cx="192" cy="17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6" name="Line 25"/>
            <p:cNvSpPr>
              <a:spLocks noChangeShapeType="1"/>
            </p:cNvSpPr>
            <p:nvPr/>
          </p:nvSpPr>
          <p:spPr bwMode="auto">
            <a:xfrm>
              <a:off x="4554" y="3011"/>
              <a:ext cx="54"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7" name="Line 26"/>
            <p:cNvSpPr>
              <a:spLocks noChangeShapeType="1"/>
            </p:cNvSpPr>
            <p:nvPr/>
          </p:nvSpPr>
          <p:spPr bwMode="auto">
            <a:xfrm>
              <a:off x="4562" y="3026"/>
              <a:ext cx="545" cy="15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8" name="Line 27"/>
            <p:cNvSpPr>
              <a:spLocks noChangeShapeType="1"/>
            </p:cNvSpPr>
            <p:nvPr/>
          </p:nvSpPr>
          <p:spPr bwMode="auto">
            <a:xfrm flipH="1">
              <a:off x="4347" y="3287"/>
              <a:ext cx="15" cy="223"/>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9" name="Line 28"/>
            <p:cNvSpPr>
              <a:spLocks noChangeShapeType="1"/>
            </p:cNvSpPr>
            <p:nvPr/>
          </p:nvSpPr>
          <p:spPr bwMode="auto">
            <a:xfrm flipH="1">
              <a:off x="4531" y="3295"/>
              <a:ext cx="108"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0" name="Line 29"/>
            <p:cNvSpPr>
              <a:spLocks noChangeShapeType="1"/>
            </p:cNvSpPr>
            <p:nvPr/>
          </p:nvSpPr>
          <p:spPr bwMode="auto">
            <a:xfrm>
              <a:off x="4531" y="3502"/>
              <a:ext cx="346" cy="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1" name="Line 30"/>
            <p:cNvSpPr>
              <a:spLocks noChangeShapeType="1"/>
            </p:cNvSpPr>
            <p:nvPr/>
          </p:nvSpPr>
          <p:spPr bwMode="auto">
            <a:xfrm>
              <a:off x="4639" y="3295"/>
              <a:ext cx="253"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2" name="Line 31"/>
            <p:cNvSpPr>
              <a:spLocks noChangeShapeType="1"/>
            </p:cNvSpPr>
            <p:nvPr/>
          </p:nvSpPr>
          <p:spPr bwMode="auto">
            <a:xfrm flipH="1">
              <a:off x="5000" y="3287"/>
              <a:ext cx="130" cy="215"/>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3" name="Line 32"/>
            <p:cNvSpPr>
              <a:spLocks noChangeShapeType="1"/>
            </p:cNvSpPr>
            <p:nvPr/>
          </p:nvSpPr>
          <p:spPr bwMode="auto">
            <a:xfrm flipV="1">
              <a:off x="4984" y="3494"/>
              <a:ext cx="499" cy="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4" name="Line 33"/>
            <p:cNvSpPr>
              <a:spLocks noChangeShapeType="1"/>
            </p:cNvSpPr>
            <p:nvPr/>
          </p:nvSpPr>
          <p:spPr bwMode="auto">
            <a:xfrm>
              <a:off x="5130" y="3272"/>
              <a:ext cx="353" cy="23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grpSp>
      <p:sp>
        <p:nvSpPr>
          <p:cNvPr id="40" name="Text Box 15"/>
          <p:cNvSpPr txBox="1">
            <a:spLocks noChangeArrowheads="1"/>
          </p:cNvSpPr>
          <p:nvPr/>
        </p:nvSpPr>
        <p:spPr bwMode="auto">
          <a:xfrm>
            <a:off x="5085035" y="3610188"/>
            <a:ext cx="293688"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1" name="Text Box 16"/>
          <p:cNvSpPr txBox="1">
            <a:spLocks noChangeArrowheads="1"/>
          </p:cNvSpPr>
          <p:nvPr/>
        </p:nvSpPr>
        <p:spPr bwMode="auto">
          <a:xfrm>
            <a:off x="4677048" y="4049926"/>
            <a:ext cx="1257300"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2" name="Text Box 17"/>
          <p:cNvSpPr txBox="1">
            <a:spLocks noChangeArrowheads="1"/>
          </p:cNvSpPr>
          <p:nvPr/>
        </p:nvSpPr>
        <p:spPr bwMode="auto">
          <a:xfrm>
            <a:off x="4483373" y="4449976"/>
            <a:ext cx="1630362"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a:t>
            </a:r>
          </a:p>
        </p:txBody>
      </p:sp>
      <p:sp>
        <p:nvSpPr>
          <p:cNvPr id="43" name="Text Box 18"/>
          <p:cNvSpPr txBox="1">
            <a:spLocks noChangeArrowheads="1"/>
          </p:cNvSpPr>
          <p:nvPr/>
        </p:nvSpPr>
        <p:spPr bwMode="auto">
          <a:xfrm>
            <a:off x="5099323" y="5029200"/>
            <a:ext cx="2409531" cy="34073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a:solidFill>
                  <a:srgbClr val="000000"/>
                </a:solidFill>
                <a:latin typeface="Times New Roman" charset="0"/>
              </a:rPr>
              <a:t>put    the dog  in the carrier</a:t>
            </a:r>
          </a:p>
        </p:txBody>
      </p:sp>
      <p:sp>
        <p:nvSpPr>
          <p:cNvPr id="44" name="Line 19"/>
          <p:cNvSpPr>
            <a:spLocks noChangeShapeType="1"/>
          </p:cNvSpPr>
          <p:nvPr/>
        </p:nvSpPr>
        <p:spPr bwMode="auto">
          <a:xfrm flipH="1">
            <a:off x="4913585" y="3853076"/>
            <a:ext cx="31750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5" name="Line 20"/>
          <p:cNvSpPr>
            <a:spLocks noChangeShapeType="1"/>
          </p:cNvSpPr>
          <p:nvPr/>
        </p:nvSpPr>
        <p:spPr bwMode="auto">
          <a:xfrm>
            <a:off x="5231085" y="3853076"/>
            <a:ext cx="46355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6" name="Line 21"/>
          <p:cNvSpPr>
            <a:spLocks noChangeShapeType="1"/>
          </p:cNvSpPr>
          <p:nvPr/>
        </p:nvSpPr>
        <p:spPr bwMode="auto">
          <a:xfrm flipH="1">
            <a:off x="4767535" y="4303926"/>
            <a:ext cx="730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 name="Line 22"/>
          <p:cNvSpPr>
            <a:spLocks noChangeShapeType="1"/>
          </p:cNvSpPr>
          <p:nvPr/>
        </p:nvSpPr>
        <p:spPr bwMode="auto">
          <a:xfrm flipH="1">
            <a:off x="5377135" y="4267413"/>
            <a:ext cx="304800" cy="28098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 name="Line 23"/>
          <p:cNvSpPr>
            <a:spLocks noChangeShapeType="1"/>
          </p:cNvSpPr>
          <p:nvPr/>
        </p:nvSpPr>
        <p:spPr bwMode="auto">
          <a:xfrm>
            <a:off x="5669235" y="4256301"/>
            <a:ext cx="857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9" name="Line 24"/>
          <p:cNvSpPr>
            <a:spLocks noChangeShapeType="1"/>
          </p:cNvSpPr>
          <p:nvPr/>
        </p:nvSpPr>
        <p:spPr bwMode="auto">
          <a:xfrm flipH="1">
            <a:off x="5340623" y="4694451"/>
            <a:ext cx="23812" cy="3540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0" name="Line 25"/>
          <p:cNvSpPr>
            <a:spLocks noChangeShapeType="1"/>
          </p:cNvSpPr>
          <p:nvPr/>
        </p:nvSpPr>
        <p:spPr bwMode="auto">
          <a:xfrm flipH="1">
            <a:off x="5632723" y="4707151"/>
            <a:ext cx="171450" cy="3286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1" name="Line 26"/>
          <p:cNvSpPr>
            <a:spLocks noChangeShapeType="1"/>
          </p:cNvSpPr>
          <p:nvPr/>
        </p:nvSpPr>
        <p:spPr bwMode="auto">
          <a:xfrm>
            <a:off x="5632723" y="5029200"/>
            <a:ext cx="1452562" cy="0"/>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52" name="Line 27"/>
          <p:cNvSpPr>
            <a:spLocks noChangeShapeType="1"/>
          </p:cNvSpPr>
          <p:nvPr/>
        </p:nvSpPr>
        <p:spPr bwMode="auto">
          <a:xfrm>
            <a:off x="5778773" y="4683338"/>
            <a:ext cx="1365250" cy="352425"/>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9" name="TextBox 8"/>
          <p:cNvSpPr txBox="1"/>
          <p:nvPr/>
        </p:nvSpPr>
        <p:spPr>
          <a:xfrm>
            <a:off x="3048000" y="5902818"/>
            <a:ext cx="2251488" cy="461665"/>
          </a:xfrm>
          <a:prstGeom prst="rect">
            <a:avLst/>
          </a:prstGeom>
          <a:noFill/>
        </p:spPr>
        <p:txBody>
          <a:bodyPr wrap="none" rtlCol="0">
            <a:spAutoFit/>
          </a:bodyPr>
          <a:lstStyle/>
          <a:p>
            <a:r>
              <a:rPr lang="en-US" sz="2400" dirty="0">
                <a:solidFill>
                  <a:srgbClr val="FF0000"/>
                </a:solidFill>
              </a:rPr>
              <a:t>Which is correct?</a:t>
            </a:r>
          </a:p>
        </p:txBody>
      </p:sp>
      <p:sp>
        <p:nvSpPr>
          <p:cNvPr id="54" name="Oval 53"/>
          <p:cNvSpPr/>
          <p:nvPr/>
        </p:nvSpPr>
        <p:spPr>
          <a:xfrm>
            <a:off x="761063" y="3581400"/>
            <a:ext cx="3568973" cy="2286000"/>
          </a:xfrm>
          <a:prstGeom prst="ellipse">
            <a:avLst/>
          </a:prstGeom>
          <a:noFill/>
          <a:ln w="5715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t>Example of Importance of Lexicalization</a:t>
            </a:r>
          </a:p>
        </p:txBody>
      </p:sp>
      <p:sp>
        <p:nvSpPr>
          <p:cNvPr id="47107" name="Rectangle 3"/>
          <p:cNvSpPr>
            <a:spLocks noGrp="1" noChangeArrowheads="1"/>
          </p:cNvSpPr>
          <p:nvPr>
            <p:ph type="body" idx="1"/>
          </p:nvPr>
        </p:nvSpPr>
        <p:spPr>
          <a:xfrm>
            <a:off x="304800" y="1508125"/>
            <a:ext cx="8305800" cy="1616075"/>
          </a:xfrm>
        </p:spPr>
        <p:txBody>
          <a:bodyPr>
            <a:normAutofit fontScale="92500" lnSpcReduction="20000"/>
          </a:bodyPr>
          <a:lstStyle/>
          <a:p>
            <a:pPr marL="0" indent="0">
              <a:buNone/>
            </a:pPr>
            <a:r>
              <a:rPr lang="en-US" sz="2800" dirty="0"/>
              <a:t>A general preference for attaching PPs to NPs rather than VPs can be learned by an ordinary PCFG</a:t>
            </a:r>
          </a:p>
          <a:p>
            <a:pPr marL="0" indent="0">
              <a:buNone/>
            </a:pPr>
            <a:endParaRPr lang="en-US" sz="2800" dirty="0"/>
          </a:p>
          <a:p>
            <a:pPr marL="0" indent="0">
              <a:buNone/>
            </a:pPr>
            <a:r>
              <a:rPr lang="en-US" sz="2800" dirty="0"/>
              <a:t>But the desired preference can depend on specific words</a:t>
            </a:r>
          </a:p>
        </p:txBody>
      </p:sp>
      <p:grpSp>
        <p:nvGrpSpPr>
          <p:cNvPr id="7" name="Group 16"/>
          <p:cNvGrpSpPr>
            <a:grpSpLocks/>
          </p:cNvGrpSpPr>
          <p:nvPr/>
        </p:nvGrpSpPr>
        <p:grpSpPr bwMode="auto">
          <a:xfrm>
            <a:off x="1094584" y="3648076"/>
            <a:ext cx="3059118" cy="1685926"/>
            <a:chOff x="3807" y="2604"/>
            <a:chExt cx="1927" cy="1062"/>
          </a:xfrm>
        </p:grpSpPr>
        <p:sp>
          <p:nvSpPr>
            <p:cNvPr id="47118" name="Text Box 17"/>
            <p:cNvSpPr txBox="1">
              <a:spLocks noChangeArrowheads="1"/>
            </p:cNvSpPr>
            <p:nvPr/>
          </p:nvSpPr>
          <p:spPr bwMode="auto">
            <a:xfrm>
              <a:off x="4186" y="2604"/>
              <a:ext cx="185"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7119" name="Text Box 18"/>
            <p:cNvSpPr txBox="1">
              <a:spLocks noChangeArrowheads="1"/>
            </p:cNvSpPr>
            <p:nvPr/>
          </p:nvSpPr>
          <p:spPr bwMode="auto">
            <a:xfrm>
              <a:off x="3929" y="2881"/>
              <a:ext cx="792"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7120" name="Text Box 19"/>
            <p:cNvSpPr txBox="1">
              <a:spLocks noChangeArrowheads="1"/>
            </p:cNvSpPr>
            <p:nvPr/>
          </p:nvSpPr>
          <p:spPr bwMode="auto">
            <a:xfrm>
              <a:off x="3807" y="3133"/>
              <a:ext cx="14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PP</a:t>
              </a:r>
            </a:p>
          </p:txBody>
        </p:sp>
        <p:sp>
          <p:nvSpPr>
            <p:cNvPr id="47121" name="Text Box 20"/>
            <p:cNvSpPr txBox="1">
              <a:spLocks noChangeArrowheads="1"/>
            </p:cNvSpPr>
            <p:nvPr/>
          </p:nvSpPr>
          <p:spPr bwMode="auto">
            <a:xfrm>
              <a:off x="4133" y="3451"/>
              <a:ext cx="1601" cy="21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a:solidFill>
                    <a:srgbClr val="000000"/>
                  </a:solidFill>
                  <a:latin typeface="Times New Roman" charset="0"/>
                </a:rPr>
                <a:t>knew   the dog  in the carrier</a:t>
              </a:r>
            </a:p>
          </p:txBody>
        </p:sp>
        <p:sp>
          <p:nvSpPr>
            <p:cNvPr id="47122" name="Line 21"/>
            <p:cNvSpPr>
              <a:spLocks noChangeShapeType="1"/>
            </p:cNvSpPr>
            <p:nvPr/>
          </p:nvSpPr>
          <p:spPr bwMode="auto">
            <a:xfrm flipH="1">
              <a:off x="4078" y="2757"/>
              <a:ext cx="200"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3" name="Line 22"/>
            <p:cNvSpPr>
              <a:spLocks noChangeShapeType="1"/>
            </p:cNvSpPr>
            <p:nvPr/>
          </p:nvSpPr>
          <p:spPr bwMode="auto">
            <a:xfrm>
              <a:off x="4278" y="2757"/>
              <a:ext cx="292"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4" name="Line 23"/>
            <p:cNvSpPr>
              <a:spLocks noChangeShapeType="1"/>
            </p:cNvSpPr>
            <p:nvPr/>
          </p:nvSpPr>
          <p:spPr bwMode="auto">
            <a:xfrm flipH="1">
              <a:off x="3986" y="3041"/>
              <a:ext cx="46"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5" name="Line 24"/>
            <p:cNvSpPr>
              <a:spLocks noChangeShapeType="1"/>
            </p:cNvSpPr>
            <p:nvPr/>
          </p:nvSpPr>
          <p:spPr bwMode="auto">
            <a:xfrm flipH="1">
              <a:off x="4370" y="3018"/>
              <a:ext cx="192" cy="17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6" name="Line 25"/>
            <p:cNvSpPr>
              <a:spLocks noChangeShapeType="1"/>
            </p:cNvSpPr>
            <p:nvPr/>
          </p:nvSpPr>
          <p:spPr bwMode="auto">
            <a:xfrm>
              <a:off x="4554" y="3011"/>
              <a:ext cx="54"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7" name="Line 26"/>
            <p:cNvSpPr>
              <a:spLocks noChangeShapeType="1"/>
            </p:cNvSpPr>
            <p:nvPr/>
          </p:nvSpPr>
          <p:spPr bwMode="auto">
            <a:xfrm>
              <a:off x="4562" y="3026"/>
              <a:ext cx="545" cy="15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8" name="Line 27"/>
            <p:cNvSpPr>
              <a:spLocks noChangeShapeType="1"/>
            </p:cNvSpPr>
            <p:nvPr/>
          </p:nvSpPr>
          <p:spPr bwMode="auto">
            <a:xfrm flipH="1">
              <a:off x="4347" y="3287"/>
              <a:ext cx="15" cy="223"/>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9" name="Line 28"/>
            <p:cNvSpPr>
              <a:spLocks noChangeShapeType="1"/>
            </p:cNvSpPr>
            <p:nvPr/>
          </p:nvSpPr>
          <p:spPr bwMode="auto">
            <a:xfrm flipH="1">
              <a:off x="4531" y="3295"/>
              <a:ext cx="108"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0" name="Line 29"/>
            <p:cNvSpPr>
              <a:spLocks noChangeShapeType="1"/>
            </p:cNvSpPr>
            <p:nvPr/>
          </p:nvSpPr>
          <p:spPr bwMode="auto">
            <a:xfrm>
              <a:off x="4531" y="3502"/>
              <a:ext cx="346" cy="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1" name="Line 30"/>
            <p:cNvSpPr>
              <a:spLocks noChangeShapeType="1"/>
            </p:cNvSpPr>
            <p:nvPr/>
          </p:nvSpPr>
          <p:spPr bwMode="auto">
            <a:xfrm>
              <a:off x="4639" y="3295"/>
              <a:ext cx="253"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2" name="Line 31"/>
            <p:cNvSpPr>
              <a:spLocks noChangeShapeType="1"/>
            </p:cNvSpPr>
            <p:nvPr/>
          </p:nvSpPr>
          <p:spPr bwMode="auto">
            <a:xfrm flipH="1">
              <a:off x="5000" y="3287"/>
              <a:ext cx="130" cy="215"/>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3" name="Line 32"/>
            <p:cNvSpPr>
              <a:spLocks noChangeShapeType="1"/>
            </p:cNvSpPr>
            <p:nvPr/>
          </p:nvSpPr>
          <p:spPr bwMode="auto">
            <a:xfrm flipV="1">
              <a:off x="4984" y="3494"/>
              <a:ext cx="499" cy="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4" name="Line 33"/>
            <p:cNvSpPr>
              <a:spLocks noChangeShapeType="1"/>
            </p:cNvSpPr>
            <p:nvPr/>
          </p:nvSpPr>
          <p:spPr bwMode="auto">
            <a:xfrm>
              <a:off x="5130" y="3272"/>
              <a:ext cx="353" cy="23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grpSp>
      <p:sp>
        <p:nvSpPr>
          <p:cNvPr id="40" name="Text Box 15"/>
          <p:cNvSpPr txBox="1">
            <a:spLocks noChangeArrowheads="1"/>
          </p:cNvSpPr>
          <p:nvPr/>
        </p:nvSpPr>
        <p:spPr bwMode="auto">
          <a:xfrm>
            <a:off x="5085035" y="3610188"/>
            <a:ext cx="293688"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1" name="Text Box 16"/>
          <p:cNvSpPr txBox="1">
            <a:spLocks noChangeArrowheads="1"/>
          </p:cNvSpPr>
          <p:nvPr/>
        </p:nvSpPr>
        <p:spPr bwMode="auto">
          <a:xfrm>
            <a:off x="4677048" y="4049926"/>
            <a:ext cx="1257300"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2" name="Text Box 17"/>
          <p:cNvSpPr txBox="1">
            <a:spLocks noChangeArrowheads="1"/>
          </p:cNvSpPr>
          <p:nvPr/>
        </p:nvSpPr>
        <p:spPr bwMode="auto">
          <a:xfrm>
            <a:off x="4483373" y="4449976"/>
            <a:ext cx="1630362"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a:t>
            </a:r>
          </a:p>
        </p:txBody>
      </p:sp>
      <p:sp>
        <p:nvSpPr>
          <p:cNvPr id="43" name="Text Box 18"/>
          <p:cNvSpPr txBox="1">
            <a:spLocks noChangeArrowheads="1"/>
          </p:cNvSpPr>
          <p:nvPr/>
        </p:nvSpPr>
        <p:spPr bwMode="auto">
          <a:xfrm>
            <a:off x="4953000" y="4993265"/>
            <a:ext cx="2490082" cy="34073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a:solidFill>
                  <a:srgbClr val="000000"/>
                </a:solidFill>
                <a:latin typeface="Times New Roman" charset="0"/>
              </a:rPr>
              <a:t>knew  the dog  in the carrier</a:t>
            </a:r>
          </a:p>
        </p:txBody>
      </p:sp>
      <p:sp>
        <p:nvSpPr>
          <p:cNvPr id="44" name="Line 19"/>
          <p:cNvSpPr>
            <a:spLocks noChangeShapeType="1"/>
          </p:cNvSpPr>
          <p:nvPr/>
        </p:nvSpPr>
        <p:spPr bwMode="auto">
          <a:xfrm flipH="1">
            <a:off x="4913585" y="3853076"/>
            <a:ext cx="31750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5" name="Line 20"/>
          <p:cNvSpPr>
            <a:spLocks noChangeShapeType="1"/>
          </p:cNvSpPr>
          <p:nvPr/>
        </p:nvSpPr>
        <p:spPr bwMode="auto">
          <a:xfrm>
            <a:off x="5231085" y="3853076"/>
            <a:ext cx="46355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6" name="Line 21"/>
          <p:cNvSpPr>
            <a:spLocks noChangeShapeType="1"/>
          </p:cNvSpPr>
          <p:nvPr/>
        </p:nvSpPr>
        <p:spPr bwMode="auto">
          <a:xfrm flipH="1">
            <a:off x="4767535" y="4303926"/>
            <a:ext cx="730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 name="Line 22"/>
          <p:cNvSpPr>
            <a:spLocks noChangeShapeType="1"/>
          </p:cNvSpPr>
          <p:nvPr/>
        </p:nvSpPr>
        <p:spPr bwMode="auto">
          <a:xfrm flipH="1">
            <a:off x="5377135" y="4267413"/>
            <a:ext cx="304800" cy="28098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 name="Line 23"/>
          <p:cNvSpPr>
            <a:spLocks noChangeShapeType="1"/>
          </p:cNvSpPr>
          <p:nvPr/>
        </p:nvSpPr>
        <p:spPr bwMode="auto">
          <a:xfrm>
            <a:off x="5669235" y="4256301"/>
            <a:ext cx="857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9" name="Line 24"/>
          <p:cNvSpPr>
            <a:spLocks noChangeShapeType="1"/>
          </p:cNvSpPr>
          <p:nvPr/>
        </p:nvSpPr>
        <p:spPr bwMode="auto">
          <a:xfrm flipH="1">
            <a:off x="5340623" y="4694451"/>
            <a:ext cx="23812" cy="3540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0" name="Line 25"/>
          <p:cNvSpPr>
            <a:spLocks noChangeShapeType="1"/>
          </p:cNvSpPr>
          <p:nvPr/>
        </p:nvSpPr>
        <p:spPr bwMode="auto">
          <a:xfrm flipH="1">
            <a:off x="5632723" y="4707151"/>
            <a:ext cx="171450" cy="3286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1" name="Line 26"/>
          <p:cNvSpPr>
            <a:spLocks noChangeShapeType="1"/>
          </p:cNvSpPr>
          <p:nvPr/>
        </p:nvSpPr>
        <p:spPr bwMode="auto">
          <a:xfrm>
            <a:off x="5632723" y="5035763"/>
            <a:ext cx="1452562" cy="0"/>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52" name="Line 27"/>
          <p:cNvSpPr>
            <a:spLocks noChangeShapeType="1"/>
          </p:cNvSpPr>
          <p:nvPr/>
        </p:nvSpPr>
        <p:spPr bwMode="auto">
          <a:xfrm>
            <a:off x="5778773" y="4683338"/>
            <a:ext cx="1365250" cy="352425"/>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9" name="TextBox 8"/>
          <p:cNvSpPr txBox="1"/>
          <p:nvPr/>
        </p:nvSpPr>
        <p:spPr>
          <a:xfrm>
            <a:off x="3048000" y="5902818"/>
            <a:ext cx="2251488" cy="461665"/>
          </a:xfrm>
          <a:prstGeom prst="rect">
            <a:avLst/>
          </a:prstGeom>
          <a:noFill/>
        </p:spPr>
        <p:txBody>
          <a:bodyPr wrap="none" rtlCol="0">
            <a:spAutoFit/>
          </a:bodyPr>
          <a:lstStyle/>
          <a:p>
            <a:r>
              <a:rPr lang="en-US" sz="2400" dirty="0">
                <a:solidFill>
                  <a:srgbClr val="FF0000"/>
                </a:solidFill>
              </a:rPr>
              <a:t>Which is correct?</a:t>
            </a:r>
          </a:p>
        </p:txBody>
      </p:sp>
      <p:sp>
        <p:nvSpPr>
          <p:cNvPr id="2" name="Oval 1"/>
          <p:cNvSpPr/>
          <p:nvPr/>
        </p:nvSpPr>
        <p:spPr>
          <a:xfrm>
            <a:off x="4329248" y="3429213"/>
            <a:ext cx="3568973" cy="2286000"/>
          </a:xfrm>
          <a:prstGeom prst="ellipse">
            <a:avLst/>
          </a:prstGeom>
          <a:noFill/>
          <a:ln w="5715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380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pic>
        <p:nvPicPr>
          <p:cNvPr id="33796" name="Picture 4"/>
          <p:cNvPicPr>
            <a:picLocks noChangeAspect="1" noChangeArrowheads="1"/>
          </p:cNvPicPr>
          <p:nvPr/>
        </p:nvPicPr>
        <p:blipFill rotWithShape="1">
          <a:blip r:embed="rId2"/>
          <a:srcRect b="66739"/>
          <a:stretch/>
        </p:blipFill>
        <p:spPr bwMode="auto">
          <a:xfrm>
            <a:off x="3894138" y="1654176"/>
            <a:ext cx="5173662" cy="1553428"/>
          </a:xfrm>
          <a:prstGeom prst="rect">
            <a:avLst/>
          </a:prstGeom>
          <a:noFill/>
          <a:ln w="9525">
            <a:noFill/>
            <a:miter lim="800000"/>
            <a:headEnd/>
            <a:tailEnd/>
          </a:ln>
        </p:spPr>
      </p:pic>
      <p:sp>
        <p:nvSpPr>
          <p:cNvPr id="6" name="TextBox 5"/>
          <p:cNvSpPr txBox="1"/>
          <p:nvPr/>
        </p:nvSpPr>
        <p:spPr>
          <a:xfrm>
            <a:off x="381000" y="3207603"/>
            <a:ext cx="3513138" cy="830997"/>
          </a:xfrm>
          <a:prstGeom prst="rect">
            <a:avLst/>
          </a:prstGeom>
          <a:noFill/>
        </p:spPr>
        <p:txBody>
          <a:bodyPr wrap="square" rtlCol="0">
            <a:spAutoFit/>
          </a:bodyPr>
          <a:lstStyle/>
          <a:p>
            <a:r>
              <a:rPr lang="en-US" sz="2400" dirty="0">
                <a:solidFill>
                  <a:srgbClr val="FF0000"/>
                </a:solidFill>
              </a:rPr>
              <a:t>How could we lexicalize the grammar/tree?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Parsing evaluation</a:t>
            </a:r>
          </a:p>
        </p:txBody>
      </p:sp>
      <p:sp>
        <p:nvSpPr>
          <p:cNvPr id="3" name="Content Placeholder 2"/>
          <p:cNvSpPr>
            <a:spLocks noGrp="1"/>
          </p:cNvSpPr>
          <p:nvPr>
            <p:ph sz="quarter" idx="1"/>
          </p:nvPr>
        </p:nvSpPr>
        <p:spPr/>
        <p:txBody>
          <a:bodyPr/>
          <a:lstStyle/>
          <a:p>
            <a:pPr marL="0" indent="0">
              <a:buNone/>
            </a:pPr>
            <a:r>
              <a:rPr lang="en-US" dirty="0"/>
              <a:t>You’ve constructed a parser</a:t>
            </a:r>
          </a:p>
          <a:p>
            <a:pPr marL="0" indent="0">
              <a:buNone/>
            </a:pPr>
            <a:endParaRPr lang="en-US" dirty="0"/>
          </a:p>
          <a:p>
            <a:pPr marL="0" indent="0">
              <a:buNone/>
            </a:pPr>
            <a:r>
              <a:rPr lang="en-US" dirty="0"/>
              <a:t>You want to know how good it is</a:t>
            </a:r>
          </a:p>
          <a:p>
            <a:pPr marL="0" indent="0">
              <a:buNone/>
            </a:pPr>
            <a:endParaRPr lang="en-US" dirty="0">
              <a:solidFill>
                <a:srgbClr val="FF0000"/>
              </a:solidFill>
            </a:endParaRPr>
          </a:p>
          <a:p>
            <a:pPr marL="0" indent="0">
              <a:buNone/>
            </a:pPr>
            <a:r>
              <a:rPr lang="en-US" dirty="0">
                <a:solidFill>
                  <a:srgbClr val="FF0000"/>
                </a:solidFill>
              </a:rPr>
              <a:t>Ideas?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sp>
        <p:nvSpPr>
          <p:cNvPr id="33795" name="Rectangle 3"/>
          <p:cNvSpPr>
            <a:spLocks noGrp="1" noChangeArrowheads="1"/>
          </p:cNvSpPr>
          <p:nvPr>
            <p:ph type="body" idx="1"/>
          </p:nvPr>
        </p:nvSpPr>
        <p:spPr>
          <a:xfrm>
            <a:off x="228600" y="1600200"/>
            <a:ext cx="3581400" cy="5029200"/>
          </a:xfrm>
        </p:spPr>
        <p:txBody>
          <a:bodyPr/>
          <a:lstStyle/>
          <a:p>
            <a:pPr marL="0" indent="0" eaLnBrk="1" hangingPunct="1">
              <a:lnSpc>
                <a:spcPct val="80000"/>
              </a:lnSpc>
              <a:buNone/>
            </a:pPr>
            <a:r>
              <a:rPr lang="en-US" sz="2400" dirty="0"/>
              <a:t>Add “headwords” to each phrasal node</a:t>
            </a:r>
          </a:p>
          <a:p>
            <a:pPr lvl="1" eaLnBrk="1" hangingPunct="1">
              <a:lnSpc>
                <a:spcPct val="80000"/>
              </a:lnSpc>
            </a:pPr>
            <a:r>
              <a:rPr lang="en-US" sz="2000" dirty="0"/>
              <a:t>Syntactic vs. semantic heads</a:t>
            </a:r>
          </a:p>
          <a:p>
            <a:pPr lvl="1" eaLnBrk="1" hangingPunct="1">
              <a:lnSpc>
                <a:spcPct val="80000"/>
              </a:lnSpc>
            </a:pPr>
            <a:r>
              <a:rPr lang="en-US" sz="2000" dirty="0"/>
              <a:t>Headship not in (most) </a:t>
            </a:r>
            <a:r>
              <a:rPr lang="en-US" sz="2000" dirty="0" err="1"/>
              <a:t>treebanks</a:t>
            </a:r>
            <a:endParaRPr lang="en-US" sz="2000" dirty="0"/>
          </a:p>
          <a:p>
            <a:pPr lvl="1" eaLnBrk="1" hangingPunct="1">
              <a:lnSpc>
                <a:spcPct val="80000"/>
              </a:lnSpc>
            </a:pPr>
            <a:r>
              <a:rPr lang="en-US" sz="2000" dirty="0"/>
              <a:t>Usually </a:t>
            </a:r>
            <a:r>
              <a:rPr lang="en-US" sz="2000" i="1" dirty="0"/>
              <a:t>use head rules</a:t>
            </a:r>
            <a:r>
              <a:rPr lang="en-US" sz="2000" dirty="0"/>
              <a:t>, e.g.:</a:t>
            </a:r>
            <a:endParaRPr lang="en-US" sz="2000" i="1" dirty="0"/>
          </a:p>
          <a:p>
            <a:pPr lvl="2" eaLnBrk="1" hangingPunct="1">
              <a:lnSpc>
                <a:spcPct val="80000"/>
              </a:lnSpc>
            </a:pPr>
            <a:r>
              <a:rPr lang="en-US" sz="1800" dirty="0"/>
              <a:t>NP:</a:t>
            </a:r>
          </a:p>
          <a:p>
            <a:pPr lvl="3" eaLnBrk="1" hangingPunct="1">
              <a:lnSpc>
                <a:spcPct val="80000"/>
              </a:lnSpc>
            </a:pPr>
            <a:r>
              <a:rPr lang="en-US" sz="1600" dirty="0"/>
              <a:t>Take leftmost NP</a:t>
            </a:r>
          </a:p>
          <a:p>
            <a:pPr lvl="3" eaLnBrk="1" hangingPunct="1">
              <a:lnSpc>
                <a:spcPct val="80000"/>
              </a:lnSpc>
            </a:pPr>
            <a:r>
              <a:rPr lang="en-US" sz="1600" dirty="0"/>
              <a:t>Take rightmost N*</a:t>
            </a:r>
          </a:p>
          <a:p>
            <a:pPr lvl="3" eaLnBrk="1" hangingPunct="1">
              <a:lnSpc>
                <a:spcPct val="80000"/>
              </a:lnSpc>
            </a:pPr>
            <a:r>
              <a:rPr lang="en-US" sz="1600" dirty="0"/>
              <a:t>Take rightmost JJ</a:t>
            </a:r>
          </a:p>
          <a:p>
            <a:pPr lvl="3" eaLnBrk="1" hangingPunct="1">
              <a:lnSpc>
                <a:spcPct val="80000"/>
              </a:lnSpc>
            </a:pPr>
            <a:r>
              <a:rPr lang="en-US" sz="1600" dirty="0"/>
              <a:t>Take right child</a:t>
            </a:r>
          </a:p>
          <a:p>
            <a:pPr lvl="2" eaLnBrk="1" hangingPunct="1">
              <a:lnSpc>
                <a:spcPct val="80000"/>
              </a:lnSpc>
            </a:pPr>
            <a:r>
              <a:rPr lang="en-US" sz="1800" dirty="0"/>
              <a:t>VP:</a:t>
            </a:r>
          </a:p>
          <a:p>
            <a:pPr lvl="3" eaLnBrk="1" hangingPunct="1">
              <a:lnSpc>
                <a:spcPct val="80000"/>
              </a:lnSpc>
            </a:pPr>
            <a:r>
              <a:rPr lang="en-US" sz="1600" dirty="0"/>
              <a:t>Take leftmost VB*</a:t>
            </a:r>
          </a:p>
          <a:p>
            <a:pPr lvl="3" eaLnBrk="1" hangingPunct="1">
              <a:lnSpc>
                <a:spcPct val="80000"/>
              </a:lnSpc>
            </a:pPr>
            <a:r>
              <a:rPr lang="en-US" sz="1600" dirty="0"/>
              <a:t>Take leftmost VP</a:t>
            </a:r>
          </a:p>
          <a:p>
            <a:pPr lvl="3" eaLnBrk="1" hangingPunct="1">
              <a:lnSpc>
                <a:spcPct val="80000"/>
              </a:lnSpc>
            </a:pPr>
            <a:r>
              <a:rPr lang="en-US" sz="1600" dirty="0"/>
              <a:t>Take left child</a:t>
            </a:r>
          </a:p>
        </p:txBody>
      </p:sp>
      <p:pic>
        <p:nvPicPr>
          <p:cNvPr id="33796" name="Picture 4"/>
          <p:cNvPicPr>
            <a:picLocks noChangeAspect="1" noChangeArrowheads="1"/>
          </p:cNvPicPr>
          <p:nvPr/>
        </p:nvPicPr>
        <p:blipFill>
          <a:blip r:embed="rId2"/>
          <a:srcRect/>
          <a:stretch>
            <a:fillRect/>
          </a:stretch>
        </p:blipFill>
        <p:spPr bwMode="auto">
          <a:xfrm>
            <a:off x="3894138" y="1654175"/>
            <a:ext cx="5173662" cy="467042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Lexicalized PCFGs?</a:t>
            </a:r>
          </a:p>
        </p:txBody>
      </p:sp>
      <p:sp>
        <p:nvSpPr>
          <p:cNvPr id="34819" name="Rectangle 3"/>
          <p:cNvSpPr>
            <a:spLocks noGrp="1" noChangeArrowheads="1"/>
          </p:cNvSpPr>
          <p:nvPr>
            <p:ph type="body" idx="1"/>
          </p:nvPr>
        </p:nvSpPr>
        <p:spPr/>
        <p:txBody>
          <a:bodyPr/>
          <a:lstStyle/>
          <a:p>
            <a:pPr marL="0" indent="0" eaLnBrk="1" hangingPunct="1">
              <a:lnSpc>
                <a:spcPct val="90000"/>
              </a:lnSpc>
              <a:buNone/>
            </a:pPr>
            <a:r>
              <a:rPr lang="en-US" sz="2400" dirty="0"/>
              <a:t>Problem: we now have to estimate probabilities like</a:t>
            </a:r>
          </a:p>
          <a:p>
            <a:pPr eaLnBrk="1" hangingPunct="1">
              <a:lnSpc>
                <a:spcPct val="90000"/>
              </a:lnSpc>
            </a:pPr>
            <a:endParaRPr lang="en-US" sz="2400" dirty="0"/>
          </a:p>
          <a:p>
            <a:pPr eaLnBrk="1" hangingPunct="1">
              <a:lnSpc>
                <a:spcPct val="90000"/>
              </a:lnSpc>
            </a:pPr>
            <a:endParaRPr lang="en-US" sz="2400" dirty="0"/>
          </a:p>
          <a:p>
            <a:pPr marL="0" indent="0" eaLnBrk="1" hangingPunct="1">
              <a:lnSpc>
                <a:spcPct val="90000"/>
              </a:lnSpc>
              <a:buNone/>
            </a:pPr>
            <a:r>
              <a:rPr lang="en-US" sz="2400" dirty="0">
                <a:solidFill>
                  <a:srgbClr val="FF0000"/>
                </a:solidFill>
              </a:rPr>
              <a:t>How would we estimate the probability of this rule?</a:t>
            </a:r>
          </a:p>
          <a:p>
            <a:pPr eaLnBrk="1" hangingPunct="1">
              <a:lnSpc>
                <a:spcPct val="90000"/>
              </a:lnSpc>
            </a:pPr>
            <a:endParaRPr lang="en-US" sz="2400" dirty="0"/>
          </a:p>
          <a:p>
            <a:pPr eaLnBrk="1" hangingPunct="1">
              <a:lnSpc>
                <a:spcPct val="90000"/>
              </a:lnSpc>
            </a:pPr>
            <a:endParaRPr lang="en-US" sz="2400" dirty="0"/>
          </a:p>
          <a:p>
            <a:pPr eaLnBrk="1" hangingPunct="1">
              <a:lnSpc>
                <a:spcPct val="90000"/>
              </a:lnSpc>
            </a:pPr>
            <a:endParaRPr lang="en-US" sz="2400" dirty="0"/>
          </a:p>
          <a:p>
            <a:pPr marL="0" indent="0" eaLnBrk="1" hangingPunct="1">
              <a:lnSpc>
                <a:spcPct val="90000"/>
              </a:lnSpc>
              <a:buNone/>
            </a:pPr>
            <a:r>
              <a:rPr lang="en-US" sz="2400" dirty="0"/>
              <a:t>Never going to get these automatically off of a </a:t>
            </a:r>
            <a:r>
              <a:rPr lang="en-US" sz="2400" dirty="0" err="1"/>
              <a:t>treebank</a:t>
            </a:r>
            <a:endParaRPr lang="en-US" sz="2400" dirty="0"/>
          </a:p>
          <a:p>
            <a:pPr marL="0" indent="0" eaLnBrk="1" hangingPunct="1">
              <a:lnSpc>
                <a:spcPct val="90000"/>
              </a:lnSpc>
              <a:buNone/>
            </a:pPr>
            <a:endParaRPr lang="en-US" sz="2400" dirty="0">
              <a:solidFill>
                <a:srgbClr val="FF0000"/>
              </a:solidFill>
            </a:endParaRPr>
          </a:p>
          <a:p>
            <a:pPr marL="0" indent="0" eaLnBrk="1" hangingPunct="1">
              <a:lnSpc>
                <a:spcPct val="90000"/>
              </a:lnSpc>
              <a:buNone/>
            </a:pPr>
            <a:r>
              <a:rPr lang="en-US" sz="2400" dirty="0">
                <a:solidFill>
                  <a:srgbClr val="FF0000"/>
                </a:solidFill>
              </a:rPr>
              <a:t>Ideas?</a:t>
            </a:r>
          </a:p>
        </p:txBody>
      </p:sp>
      <p:grpSp>
        <p:nvGrpSpPr>
          <p:cNvPr id="14" name="Group 13"/>
          <p:cNvGrpSpPr/>
          <p:nvPr/>
        </p:nvGrpSpPr>
        <p:grpSpPr>
          <a:xfrm>
            <a:off x="2362200" y="3429000"/>
            <a:ext cx="5486400" cy="995065"/>
            <a:chOff x="2362200" y="3429000"/>
            <a:chExt cx="5486400" cy="995065"/>
          </a:xfrm>
        </p:grpSpPr>
        <p:sp>
          <p:nvSpPr>
            <p:cNvPr id="9" name="Text Box 8"/>
            <p:cNvSpPr txBox="1">
              <a:spLocks noChangeArrowheads="1"/>
            </p:cNvSpPr>
            <p:nvPr/>
          </p:nvSpPr>
          <p:spPr bwMode="auto">
            <a:xfrm>
              <a:off x="2409183" y="3429000"/>
              <a:ext cx="5363217" cy="461665"/>
            </a:xfrm>
            <a:prstGeom prst="rect">
              <a:avLst/>
            </a:prstGeom>
            <a:noFill/>
            <a:ln w="9525">
              <a:noFill/>
              <a:miter lim="800000"/>
              <a:headEnd/>
              <a:tailEnd/>
            </a:ln>
          </p:spPr>
          <p:txBody>
            <a:bodyPr wrap="none">
              <a:prstTxWarp prst="textNoShape">
                <a:avLst/>
              </a:prstTxWarp>
              <a:spAutoFit/>
            </a:bodyPr>
            <a:lstStyle/>
            <a:p>
              <a:r>
                <a:rPr lang="en-US" sz="2400" dirty="0"/>
                <a:t>Count(VP(put) </a:t>
              </a:r>
              <a:r>
                <a:rPr lang="en-US" sz="2400" dirty="0">
                  <a:solidFill>
                    <a:srgbClr val="000000"/>
                  </a:solidFill>
                  <a:latin typeface="Times New Roman" charset="0"/>
                </a:rPr>
                <a:t>→</a:t>
              </a:r>
              <a:r>
                <a:rPr lang="en-US" sz="2400" dirty="0"/>
                <a:t> VBD(put) NP(dog) PP(in))</a:t>
              </a:r>
            </a:p>
          </p:txBody>
        </p:sp>
        <p:sp>
          <p:nvSpPr>
            <p:cNvPr id="10" name="Text Box 6"/>
            <p:cNvSpPr txBox="1">
              <a:spLocks noChangeArrowheads="1"/>
            </p:cNvSpPr>
            <p:nvPr/>
          </p:nvSpPr>
          <p:spPr bwMode="auto">
            <a:xfrm>
              <a:off x="4008057" y="3962400"/>
              <a:ext cx="2023811" cy="461665"/>
            </a:xfrm>
            <a:prstGeom prst="rect">
              <a:avLst/>
            </a:prstGeom>
            <a:noFill/>
            <a:ln w="9525">
              <a:noFill/>
              <a:miter lim="800000"/>
              <a:headEnd/>
              <a:tailEnd/>
            </a:ln>
          </p:spPr>
          <p:txBody>
            <a:bodyPr wrap="none">
              <a:prstTxWarp prst="textNoShape">
                <a:avLst/>
              </a:prstTxWarp>
              <a:spAutoFit/>
            </a:bodyPr>
            <a:lstStyle/>
            <a:p>
              <a:r>
                <a:rPr lang="en-US" sz="2400" dirty="0" err="1"/>
                <a:t>Count(VP</a:t>
              </a:r>
              <a:r>
                <a:rPr lang="en-US" sz="2400" dirty="0"/>
                <a:t> (put))</a:t>
              </a:r>
            </a:p>
          </p:txBody>
        </p:sp>
        <p:sp>
          <p:nvSpPr>
            <p:cNvPr id="11" name="Line 7"/>
            <p:cNvSpPr>
              <a:spLocks noChangeShapeType="1"/>
            </p:cNvSpPr>
            <p:nvPr/>
          </p:nvSpPr>
          <p:spPr bwMode="auto">
            <a:xfrm>
              <a:off x="2362200" y="3962400"/>
              <a:ext cx="5486400" cy="0"/>
            </a:xfrm>
            <a:prstGeom prst="line">
              <a:avLst/>
            </a:prstGeom>
            <a:noFill/>
            <a:ln w="28575">
              <a:solidFill>
                <a:schemeClr val="accent1">
                  <a:lumMod val="75000"/>
                </a:schemeClr>
              </a:solidFill>
              <a:round/>
              <a:headEnd/>
              <a:tailEnd/>
            </a:ln>
          </p:spPr>
          <p:txBody>
            <a:bodyPr>
              <a:prstTxWarp prst="textNoShape">
                <a:avLst/>
              </a:prstTxWarp>
            </a:bodyPr>
            <a:lstStyle/>
            <a:p>
              <a:endParaRPr lang="en-US"/>
            </a:p>
          </p:txBody>
        </p:sp>
      </p:grpSp>
      <p:sp>
        <p:nvSpPr>
          <p:cNvPr id="13" name="Text Box 4"/>
          <p:cNvSpPr txBox="1">
            <a:spLocks noChangeArrowheads="1"/>
          </p:cNvSpPr>
          <p:nvPr/>
        </p:nvSpPr>
        <p:spPr bwMode="auto">
          <a:xfrm>
            <a:off x="2133600" y="2129135"/>
            <a:ext cx="4800600" cy="461665"/>
          </a:xfrm>
          <a:prstGeom prst="rect">
            <a:avLst/>
          </a:prstGeom>
          <a:noFill/>
          <a:ln w="9525">
            <a:noFill/>
            <a:miter lim="800000"/>
            <a:headEnd/>
            <a:tailEnd/>
          </a:ln>
        </p:spPr>
        <p:txBody>
          <a:bodyPr>
            <a:prstTxWarp prst="textNoShape">
              <a:avLst/>
            </a:prstTxWarp>
            <a:spAutoFit/>
          </a:bodyPr>
          <a:lstStyle/>
          <a:p>
            <a:r>
              <a:rPr lang="en-US" sz="2400" dirty="0" err="1">
                <a:solidFill>
                  <a:srgbClr val="000000"/>
                </a:solidFill>
              </a:rPr>
              <a:t>VP(put</a:t>
            </a:r>
            <a:r>
              <a:rPr lang="en-US" sz="2400" dirty="0">
                <a:solidFill>
                  <a:srgbClr val="000000"/>
                </a:solidFill>
              </a:rPr>
              <a:t>) </a:t>
            </a:r>
            <a:r>
              <a:rPr lang="en-US" sz="2400" dirty="0">
                <a:solidFill>
                  <a:srgbClr val="000000"/>
                </a:solidFill>
                <a:latin typeface="Times New Roman" charset="0"/>
              </a:rPr>
              <a:t>→ </a:t>
            </a:r>
            <a:r>
              <a:rPr lang="en-US" sz="2400" dirty="0" err="1">
                <a:solidFill>
                  <a:srgbClr val="000000"/>
                </a:solidFill>
              </a:rPr>
              <a:t>VBD(put</a:t>
            </a:r>
            <a:r>
              <a:rPr lang="en-US" sz="2400" dirty="0">
                <a:solidFill>
                  <a:srgbClr val="000000"/>
                </a:solidFill>
              </a:rPr>
              <a:t>)</a:t>
            </a:r>
            <a:r>
              <a:rPr lang="en-US" sz="2400" dirty="0">
                <a:solidFill>
                  <a:srgbClr val="000000"/>
                </a:solidFill>
                <a:latin typeface="Times New Roman" charset="0"/>
              </a:rPr>
              <a:t> </a:t>
            </a:r>
            <a:r>
              <a:rPr lang="en-US" sz="2400" dirty="0" err="1">
                <a:solidFill>
                  <a:srgbClr val="000000"/>
                </a:solidFill>
              </a:rPr>
              <a:t>NP(dog</a:t>
            </a:r>
            <a:r>
              <a:rPr lang="en-US" sz="2400" dirty="0">
                <a:solidFill>
                  <a:srgbClr val="000000"/>
                </a:solidFill>
              </a:rPr>
              <a:t>) </a:t>
            </a:r>
            <a:r>
              <a:rPr lang="en-US" sz="2400" dirty="0" err="1">
                <a:solidFill>
                  <a:srgbClr val="000000"/>
                </a:solidFill>
              </a:rPr>
              <a:t>PP(in</a:t>
            </a:r>
            <a:r>
              <a:rPr lang="en-US" sz="2400" dirty="0">
                <a:solidFill>
                  <a:srgbClr val="000000"/>
                </a:solidFill>
              </a:rPr>
              <a:t>)</a:t>
            </a:r>
            <a:endParaRPr lang="en-US" sz="2400" dirty="0">
              <a:solidFill>
                <a:srgbClr val="000000"/>
              </a:solidFill>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7" end="7"/>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348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en-US" dirty="0"/>
              <a:t>One approach</a:t>
            </a:r>
          </a:p>
        </p:txBody>
      </p:sp>
      <p:sp>
        <p:nvSpPr>
          <p:cNvPr id="53251" name="Rectangle 3"/>
          <p:cNvSpPr>
            <a:spLocks noGrp="1" noChangeArrowheads="1"/>
          </p:cNvSpPr>
          <p:nvPr>
            <p:ph type="body" idx="4294967295"/>
          </p:nvPr>
        </p:nvSpPr>
        <p:spPr/>
        <p:txBody>
          <a:bodyPr>
            <a:normAutofit/>
          </a:bodyPr>
          <a:lstStyle/>
          <a:p>
            <a:pPr marL="0" indent="0">
              <a:lnSpc>
                <a:spcPct val="90000"/>
              </a:lnSpc>
              <a:buNone/>
            </a:pPr>
            <a:r>
              <a:rPr lang="en-US" dirty="0"/>
              <a:t>Combine this with some of the </a:t>
            </a:r>
            <a:r>
              <a:rPr lang="en-US" dirty="0" err="1"/>
              <a:t>markovization</a:t>
            </a:r>
            <a:r>
              <a:rPr lang="en-US" dirty="0"/>
              <a:t> techniques we saw</a:t>
            </a:r>
          </a:p>
          <a:p>
            <a:pPr marL="0" indent="0">
              <a:lnSpc>
                <a:spcPct val="90000"/>
              </a:lnSpc>
              <a:buNone/>
            </a:pPr>
            <a:endParaRPr lang="en-US" dirty="0"/>
          </a:p>
          <a:p>
            <a:pPr marL="0" indent="0">
              <a:lnSpc>
                <a:spcPct val="90000"/>
              </a:lnSpc>
              <a:buNone/>
            </a:pPr>
            <a:r>
              <a:rPr lang="en-US" dirty="0"/>
              <a:t>Collins’ (1999) parser</a:t>
            </a:r>
          </a:p>
          <a:p>
            <a:pPr marL="365760" lvl="1" indent="0">
              <a:lnSpc>
                <a:spcPct val="90000"/>
              </a:lnSpc>
              <a:buNone/>
            </a:pPr>
            <a:r>
              <a:rPr lang="en-US" dirty="0"/>
              <a:t>Models productions based on context to the left and the right of the head child.</a:t>
            </a:r>
          </a:p>
          <a:p>
            <a:pPr lvl="2">
              <a:lnSpc>
                <a:spcPct val="90000"/>
              </a:lnSpc>
            </a:pPr>
            <a:endParaRPr lang="en-US" dirty="0"/>
          </a:p>
          <a:p>
            <a:pPr marL="685800" lvl="2" indent="0">
              <a:lnSpc>
                <a:spcPct val="90000"/>
              </a:lnSpc>
              <a:buNone/>
            </a:pPr>
            <a:r>
              <a:rPr lang="en-US" dirty="0"/>
              <a:t>LHS </a:t>
            </a:r>
            <a:r>
              <a:rPr lang="en-US" dirty="0">
                <a:ea typeface="Times New Roman" charset="0"/>
                <a:cs typeface="Times New Roman" charset="0"/>
              </a:rPr>
              <a:t>→ L</a:t>
            </a:r>
            <a:r>
              <a:rPr lang="en-US" i="1" baseline="-25000" dirty="0">
                <a:ea typeface="Times New Roman" charset="0"/>
                <a:cs typeface="Times New Roman" charset="0"/>
              </a:rPr>
              <a:t>n</a:t>
            </a:r>
            <a:r>
              <a:rPr lang="en-US" dirty="0">
                <a:ea typeface="Times New Roman" charset="0"/>
                <a:cs typeface="Times New Roman" charset="0"/>
              </a:rPr>
              <a:t>L</a:t>
            </a:r>
            <a:r>
              <a:rPr lang="en-US" i="1" baseline="-25000" dirty="0">
                <a:ea typeface="Times New Roman" charset="0"/>
                <a:cs typeface="Times New Roman" charset="0"/>
              </a:rPr>
              <a:t>n</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…L</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H R</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t> </a:t>
            </a:r>
          </a:p>
        </p:txBody>
      </p:sp>
    </p:spTree>
    <p:extLst>
      <p:ext uri="{BB962C8B-B14F-4D97-AF65-F5344CB8AC3E}">
        <p14:creationId xmlns:p14="http://schemas.microsoft.com/office/powerpoint/2010/main" val="4253377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en-US" dirty="0"/>
              <a:t>One approach</a:t>
            </a:r>
          </a:p>
        </p:txBody>
      </p:sp>
      <p:sp>
        <p:nvSpPr>
          <p:cNvPr id="53251" name="Rectangle 3"/>
          <p:cNvSpPr>
            <a:spLocks noGrp="1" noChangeArrowheads="1"/>
          </p:cNvSpPr>
          <p:nvPr>
            <p:ph type="body" idx="4294967295"/>
          </p:nvPr>
        </p:nvSpPr>
        <p:spPr/>
        <p:txBody>
          <a:bodyPr>
            <a:normAutofit/>
          </a:bodyPr>
          <a:lstStyle/>
          <a:p>
            <a:pPr marL="685800" lvl="2" indent="0">
              <a:lnSpc>
                <a:spcPct val="90000"/>
              </a:lnSpc>
              <a:buNone/>
            </a:pPr>
            <a:r>
              <a:rPr lang="en-US" dirty="0"/>
              <a:t>LHS </a:t>
            </a:r>
            <a:r>
              <a:rPr lang="en-US" dirty="0">
                <a:ea typeface="Times New Roman" charset="0"/>
                <a:cs typeface="Times New Roman" charset="0"/>
              </a:rPr>
              <a:t>→ L</a:t>
            </a:r>
            <a:r>
              <a:rPr lang="en-US" i="1" baseline="-25000" dirty="0">
                <a:ea typeface="Times New Roman" charset="0"/>
                <a:cs typeface="Times New Roman" charset="0"/>
              </a:rPr>
              <a:t>n</a:t>
            </a:r>
            <a:r>
              <a:rPr lang="en-US" dirty="0">
                <a:ea typeface="Times New Roman" charset="0"/>
                <a:cs typeface="Times New Roman" charset="0"/>
              </a:rPr>
              <a:t>L</a:t>
            </a:r>
            <a:r>
              <a:rPr lang="en-US" i="1" baseline="-25000" dirty="0">
                <a:ea typeface="Times New Roman" charset="0"/>
                <a:cs typeface="Times New Roman" charset="0"/>
              </a:rPr>
              <a:t>n</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…L</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H R</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t> </a:t>
            </a:r>
          </a:p>
          <a:p>
            <a:pPr>
              <a:lnSpc>
                <a:spcPct val="90000"/>
              </a:lnSpc>
            </a:pPr>
            <a:endParaRPr lang="en-US" dirty="0"/>
          </a:p>
          <a:p>
            <a:pPr marL="365760" lvl="1" indent="0">
              <a:lnSpc>
                <a:spcPct val="90000"/>
              </a:lnSpc>
              <a:buNone/>
            </a:pPr>
            <a:r>
              <a:rPr lang="en-US" dirty="0"/>
              <a:t>First generate the head (H) given the parent</a:t>
            </a:r>
          </a:p>
          <a:p>
            <a:pPr marL="365760" lvl="1" indent="0">
              <a:lnSpc>
                <a:spcPct val="90000"/>
              </a:lnSpc>
              <a:buNone/>
            </a:pPr>
            <a:endParaRPr lang="en-US" dirty="0"/>
          </a:p>
          <a:p>
            <a:pPr marL="365760" lvl="1" indent="0">
              <a:lnSpc>
                <a:spcPct val="90000"/>
              </a:lnSpc>
              <a:buNone/>
            </a:pPr>
            <a:r>
              <a:rPr lang="en-US" dirty="0"/>
              <a:t>Then repeatedly generate left symbols (L</a:t>
            </a:r>
            <a:r>
              <a:rPr lang="en-US" i="1" baseline="-25000" dirty="0"/>
              <a:t>i</a:t>
            </a:r>
            <a:r>
              <a:rPr lang="en-US" dirty="0"/>
              <a:t>) until the beginning is reached</a:t>
            </a:r>
          </a:p>
          <a:p>
            <a:pPr marL="365760" lvl="1" indent="0">
              <a:lnSpc>
                <a:spcPct val="90000"/>
              </a:lnSpc>
              <a:buNone/>
            </a:pPr>
            <a:endParaRPr lang="en-US" dirty="0"/>
          </a:p>
          <a:p>
            <a:pPr marL="365760" lvl="1" indent="0">
              <a:lnSpc>
                <a:spcPct val="90000"/>
              </a:lnSpc>
              <a:buNone/>
            </a:pPr>
            <a:r>
              <a:rPr lang="en-US" dirty="0"/>
              <a:t>Then right (R</a:t>
            </a:r>
            <a:r>
              <a:rPr lang="en-US" i="1" baseline="-25000" dirty="0"/>
              <a:t>i</a:t>
            </a:r>
            <a:r>
              <a:rPr lang="en-US" dirty="0"/>
              <a:t>) symbols until the end is reached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 </a:t>
            </a:r>
            <a:r>
              <a:rPr lang="en-US" dirty="0" err="1"/>
              <a:t>VBD</a:t>
            </a:r>
            <a:r>
              <a:rPr lang="en-US" sz="1600" dirty="0" err="1">
                <a:solidFill>
                  <a:srgbClr val="FF0000"/>
                </a:solidFill>
              </a:rPr>
              <a:t>put</a:t>
            </a:r>
            <a:r>
              <a:rPr lang="en-US" dirty="0">
                <a:latin typeface="Times New Roman" charset="0"/>
              </a:rPr>
              <a:t> </a:t>
            </a:r>
            <a:r>
              <a:rPr lang="en-US" dirty="0" err="1"/>
              <a:t>NP</a:t>
            </a:r>
            <a:r>
              <a:rPr lang="en-US" sz="1600" dirty="0" err="1">
                <a:solidFill>
                  <a:srgbClr val="FF0000"/>
                </a:solidFill>
              </a:rPr>
              <a:t>dog</a:t>
            </a:r>
            <a:r>
              <a:rPr lang="en-US" sz="1600" dirty="0">
                <a:solidFill>
                  <a:srgbClr val="FF0000"/>
                </a:solidFill>
              </a:rPr>
              <a:t> </a:t>
            </a:r>
            <a:r>
              <a:rPr lang="en-US" dirty="0" err="1"/>
              <a:t>PP</a:t>
            </a:r>
            <a:r>
              <a:rPr lang="en-US" sz="1600" dirty="0" err="1">
                <a:solidFill>
                  <a:srgbClr val="FF0000"/>
                </a:solidFill>
              </a:rPr>
              <a:t>in</a:t>
            </a:r>
            <a:endParaRPr lang="en-US" dirty="0">
              <a:latin typeface="Times New Roman" charset="0"/>
            </a:endParaRP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a:t>
            </a:r>
          </a:p>
        </p:txBody>
      </p:sp>
    </p:spTree>
    <p:extLst>
      <p:ext uri="{BB962C8B-B14F-4D97-AF65-F5344CB8AC3E}">
        <p14:creationId xmlns:p14="http://schemas.microsoft.com/office/powerpoint/2010/main" val="486809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 </a:t>
            </a:r>
            <a:r>
              <a:rPr lang="en-US" dirty="0" err="1"/>
              <a:t>VBD</a:t>
            </a:r>
            <a:r>
              <a:rPr lang="en-US" sz="1600" dirty="0" err="1">
                <a:solidFill>
                  <a:srgbClr val="FF0000"/>
                </a:solidFill>
              </a:rPr>
              <a:t>put</a:t>
            </a:r>
            <a:r>
              <a:rPr lang="en-US" dirty="0">
                <a:latin typeface="Times New Roman" charset="0"/>
              </a:rPr>
              <a:t> </a:t>
            </a:r>
            <a:r>
              <a:rPr lang="en-US" dirty="0" err="1"/>
              <a:t>NP</a:t>
            </a:r>
            <a:r>
              <a:rPr lang="en-US" sz="1600" dirty="0" err="1">
                <a:solidFill>
                  <a:srgbClr val="FF0000"/>
                </a:solidFill>
              </a:rPr>
              <a:t>dog</a:t>
            </a:r>
            <a:r>
              <a:rPr lang="en-US" sz="1600" dirty="0">
                <a:solidFill>
                  <a:srgbClr val="FF0000"/>
                </a:solidFill>
              </a:rPr>
              <a:t> </a:t>
            </a:r>
            <a:r>
              <a:rPr lang="en-US" dirty="0" err="1"/>
              <a:t>PP</a:t>
            </a:r>
            <a:r>
              <a:rPr lang="en-US" sz="1600" dirty="0" err="1">
                <a:solidFill>
                  <a:srgbClr val="FF0000"/>
                </a:solidFill>
              </a:rPr>
              <a:t>in</a:t>
            </a:r>
            <a:endParaRPr lang="en-US" dirty="0">
              <a:latin typeface="Times New Roman" charset="0"/>
            </a:endParaRP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a:t>VBD</a:t>
            </a:r>
            <a:r>
              <a:rPr lang="en-US" sz="1600" dirty="0" err="1">
                <a:solidFill>
                  <a:srgbClr val="FF0000"/>
                </a:solidFill>
              </a:rPr>
              <a:t>put</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33" name="Text Box 17"/>
          <p:cNvSpPr txBox="1">
            <a:spLocks noChangeArrowheads="1"/>
          </p:cNvSpPr>
          <p:nvPr/>
        </p:nvSpPr>
        <p:spPr bwMode="auto">
          <a:xfrm>
            <a:off x="3259674" y="4538632"/>
            <a:ext cx="1962717" cy="400110"/>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H</a:t>
            </a:r>
            <a:r>
              <a:rPr lang="en-US" sz="2000" dirty="0">
                <a:latin typeface="Times New Roman" charset="0"/>
              </a:rPr>
              <a:t>(VBD | </a:t>
            </a:r>
            <a:r>
              <a:rPr lang="en-US" sz="2000" dirty="0" err="1">
                <a:latin typeface="Times New Roman" charset="0"/>
              </a:rPr>
              <a:t>VP</a:t>
            </a:r>
            <a:r>
              <a:rPr lang="en-US" dirty="0" err="1">
                <a:solidFill>
                  <a:srgbClr val="FF0000"/>
                </a:solidFill>
                <a:latin typeface="Times New Roman" charset="0"/>
              </a:rPr>
              <a:t>put</a:t>
            </a:r>
            <a:r>
              <a:rPr lang="en-US" sz="2000" dirty="0">
                <a:latin typeface="Times New Roman" charset="0"/>
              </a:rPr>
              <a:t>)</a:t>
            </a:r>
          </a:p>
        </p:txBody>
      </p:sp>
      <p:sp>
        <p:nvSpPr>
          <p:cNvPr id="111635" name="Line 19"/>
          <p:cNvSpPr>
            <a:spLocks noChangeShapeType="1"/>
          </p:cNvSpPr>
          <p:nvPr/>
        </p:nvSpPr>
        <p:spPr bwMode="auto">
          <a:xfrm>
            <a:off x="3962400" y="4114800"/>
            <a:ext cx="0" cy="381000"/>
          </a:xfrm>
          <a:prstGeom prst="line">
            <a:avLst/>
          </a:prstGeom>
          <a:noFill/>
          <a:ln w="9525">
            <a:solidFill>
              <a:schemeClr val="tx1"/>
            </a:solidFill>
            <a:round/>
            <a:headEnd/>
            <a:tailEnd/>
          </a:ln>
        </p:spPr>
        <p:txBody>
          <a:bodyPr>
            <a:prstTxWarp prst="textNoShape">
              <a:avLst/>
            </a:prstTxWarp>
          </a:bodyPr>
          <a:lstStyle/>
          <a:p>
            <a:endParaRPr lang="en-US"/>
          </a:p>
        </p:txBody>
      </p:sp>
    </p:spTree>
    <p:extLst>
      <p:ext uri="{BB962C8B-B14F-4D97-AF65-F5344CB8AC3E}">
        <p14:creationId xmlns:p14="http://schemas.microsoft.com/office/powerpoint/2010/main" val="29922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 </a:t>
            </a:r>
            <a:r>
              <a:rPr lang="en-US" dirty="0" err="1"/>
              <a:t>VBD</a:t>
            </a:r>
            <a:r>
              <a:rPr lang="en-US" sz="1600" dirty="0" err="1">
                <a:solidFill>
                  <a:srgbClr val="FF0000"/>
                </a:solidFill>
              </a:rPr>
              <a:t>put</a:t>
            </a:r>
            <a:r>
              <a:rPr lang="en-US" dirty="0">
                <a:latin typeface="Times New Roman" charset="0"/>
              </a:rPr>
              <a:t> </a:t>
            </a:r>
            <a:r>
              <a:rPr lang="en-US" dirty="0" err="1"/>
              <a:t>NP</a:t>
            </a:r>
            <a:r>
              <a:rPr lang="en-US" sz="1600" dirty="0" err="1">
                <a:solidFill>
                  <a:srgbClr val="FF0000"/>
                </a:solidFill>
              </a:rPr>
              <a:t>dog</a:t>
            </a:r>
            <a:r>
              <a:rPr lang="en-US" sz="1600" dirty="0">
                <a:solidFill>
                  <a:srgbClr val="FF0000"/>
                </a:solidFill>
              </a:rPr>
              <a:t> </a:t>
            </a:r>
            <a:r>
              <a:rPr lang="en-US" dirty="0" err="1"/>
              <a:t>PP</a:t>
            </a:r>
            <a:r>
              <a:rPr lang="en-US" sz="1600" dirty="0" err="1">
                <a:solidFill>
                  <a:srgbClr val="FF0000"/>
                </a:solidFill>
              </a:rPr>
              <a:t>in</a:t>
            </a:r>
            <a:endParaRPr lang="en-US" dirty="0">
              <a:latin typeface="Times New Roman" charset="0"/>
            </a:endParaRP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a:t>VBD</a:t>
            </a:r>
            <a:r>
              <a:rPr lang="en-US" sz="1600" dirty="0" err="1">
                <a:solidFill>
                  <a:srgbClr val="FF0000"/>
                </a:solidFill>
              </a:rPr>
              <a:t>put</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dirty="0"/>
              <a:t>STOP</a:t>
            </a:r>
          </a:p>
        </p:txBody>
      </p:sp>
      <p:sp>
        <p:nvSpPr>
          <p:cNvPr id="111633" name="Text Box 17"/>
          <p:cNvSpPr txBox="1">
            <a:spLocks noChangeArrowheads="1"/>
          </p:cNvSpPr>
          <p:nvPr/>
        </p:nvSpPr>
        <p:spPr bwMode="auto">
          <a:xfrm>
            <a:off x="304800" y="4419600"/>
            <a:ext cx="2006575" cy="400110"/>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L</a:t>
            </a:r>
            <a:r>
              <a:rPr lang="en-US" sz="2000" dirty="0">
                <a:latin typeface="Times New Roman" charset="0"/>
              </a:rPr>
              <a:t>(STOP | </a:t>
            </a:r>
            <a:r>
              <a:rPr lang="en-US" sz="2000" dirty="0" err="1">
                <a:latin typeface="Times New Roman" charset="0"/>
              </a:rPr>
              <a:t>VP</a:t>
            </a:r>
            <a:r>
              <a:rPr lang="en-US" dirty="0" err="1">
                <a:solidFill>
                  <a:srgbClr val="FF0000"/>
                </a:solidFill>
                <a:latin typeface="Times New Roman" charset="0"/>
              </a:rPr>
              <a:t>put</a:t>
            </a:r>
            <a:r>
              <a:rPr lang="en-US" dirty="0">
                <a:latin typeface="Times New Roman" charset="0"/>
              </a:rPr>
              <a:t>)</a:t>
            </a:r>
            <a:endParaRPr lang="en-US" sz="2000" dirty="0">
              <a:latin typeface="Times New Roman" charset="0"/>
            </a:endParaRPr>
          </a:p>
        </p:txBody>
      </p:sp>
      <p:sp>
        <p:nvSpPr>
          <p:cNvPr id="111634" name="Line 18"/>
          <p:cNvSpPr>
            <a:spLocks noChangeShapeType="1"/>
          </p:cNvSpPr>
          <p:nvPr/>
        </p:nvSpPr>
        <p:spPr bwMode="auto">
          <a:xfrm flipV="1">
            <a:off x="1524000" y="4114800"/>
            <a:ext cx="1447800" cy="381000"/>
          </a:xfrm>
          <a:prstGeom prst="line">
            <a:avLst/>
          </a:prstGeom>
          <a:noFill/>
          <a:ln w="9525">
            <a:solidFill>
              <a:schemeClr val="tx1"/>
            </a:solidFill>
            <a:round/>
            <a:headEnd/>
            <a:tailEnd/>
          </a:ln>
        </p:spPr>
        <p:txBody>
          <a:bodyPr>
            <a:prstTxWarp prst="textNoShape">
              <a:avLst/>
            </a:prstTxWarp>
          </a:bodyPr>
          <a:lstStyle/>
          <a:p>
            <a:endParaRPr lang="en-US"/>
          </a:p>
        </p:txBody>
      </p:sp>
    </p:spTree>
    <p:extLst>
      <p:ext uri="{BB962C8B-B14F-4D97-AF65-F5344CB8AC3E}">
        <p14:creationId xmlns:p14="http://schemas.microsoft.com/office/powerpoint/2010/main" val="28010959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 </a:t>
            </a:r>
            <a:r>
              <a:rPr lang="en-US" dirty="0" err="1"/>
              <a:t>VBD</a:t>
            </a:r>
            <a:r>
              <a:rPr lang="en-US" sz="1600" dirty="0" err="1">
                <a:solidFill>
                  <a:srgbClr val="FF0000"/>
                </a:solidFill>
              </a:rPr>
              <a:t>put</a:t>
            </a:r>
            <a:r>
              <a:rPr lang="en-US" dirty="0">
                <a:latin typeface="Times New Roman" charset="0"/>
              </a:rPr>
              <a:t> </a:t>
            </a:r>
            <a:r>
              <a:rPr lang="en-US" dirty="0" err="1"/>
              <a:t>NP</a:t>
            </a:r>
            <a:r>
              <a:rPr lang="en-US" sz="1600" dirty="0" err="1">
                <a:solidFill>
                  <a:srgbClr val="FF0000"/>
                </a:solidFill>
              </a:rPr>
              <a:t>dog</a:t>
            </a:r>
            <a:r>
              <a:rPr lang="en-US" sz="1600" dirty="0">
                <a:solidFill>
                  <a:srgbClr val="FF0000"/>
                </a:solidFill>
              </a:rPr>
              <a:t> </a:t>
            </a:r>
            <a:r>
              <a:rPr lang="en-US" dirty="0" err="1"/>
              <a:t>PP</a:t>
            </a:r>
            <a:r>
              <a:rPr lang="en-US" sz="1600" dirty="0" err="1">
                <a:solidFill>
                  <a:srgbClr val="FF0000"/>
                </a:solidFill>
              </a:rPr>
              <a:t>in</a:t>
            </a:r>
            <a:endParaRPr lang="en-US" dirty="0">
              <a:latin typeface="Times New Roman" charset="0"/>
            </a:endParaRP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a:t>VBD</a:t>
            </a:r>
            <a:r>
              <a:rPr lang="en-US" sz="1600" dirty="0" err="1">
                <a:solidFill>
                  <a:srgbClr val="FF0000"/>
                </a:solidFill>
              </a:rPr>
              <a:t>put</a:t>
            </a:r>
            <a:endParaRPr lang="en-US" dirty="0">
              <a:latin typeface="Times New Roman" charset="0"/>
            </a:endParaRPr>
          </a:p>
        </p:txBody>
      </p:sp>
      <p:sp>
        <p:nvSpPr>
          <p:cNvPr id="111624" name="Text Box 8"/>
          <p:cNvSpPr txBox="1">
            <a:spLocks noChangeArrowheads="1"/>
          </p:cNvSpPr>
          <p:nvPr/>
        </p:nvSpPr>
        <p:spPr bwMode="auto">
          <a:xfrm>
            <a:off x="4724400" y="3505200"/>
            <a:ext cx="1219200" cy="366713"/>
          </a:xfrm>
          <a:prstGeom prst="rect">
            <a:avLst/>
          </a:prstGeom>
          <a:noFill/>
          <a:ln w="9525">
            <a:noFill/>
            <a:miter lim="800000"/>
            <a:headEnd/>
            <a:tailEnd/>
          </a:ln>
        </p:spPr>
        <p:txBody>
          <a:bodyPr>
            <a:prstTxWarp prst="textNoShape">
              <a:avLst/>
            </a:prstTxWarp>
            <a:spAutoFit/>
          </a:bodyPr>
          <a:lstStyle/>
          <a:p>
            <a:r>
              <a:rPr lang="en-US" dirty="0" err="1"/>
              <a:t>NP</a:t>
            </a:r>
            <a:r>
              <a:rPr lang="en-US" sz="1600" dirty="0" err="1">
                <a:solidFill>
                  <a:srgbClr val="FF0000"/>
                </a:solidFill>
              </a:rPr>
              <a:t>dog</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dirty="0"/>
              <a:t>STOP</a:t>
            </a:r>
          </a:p>
        </p:txBody>
      </p:sp>
      <p:sp>
        <p:nvSpPr>
          <p:cNvPr id="111630" name="Text Box 14"/>
          <p:cNvSpPr txBox="1">
            <a:spLocks noChangeArrowheads="1"/>
          </p:cNvSpPr>
          <p:nvPr/>
        </p:nvSpPr>
        <p:spPr bwMode="auto">
          <a:xfrm>
            <a:off x="50292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1</a:t>
            </a:r>
          </a:p>
        </p:txBody>
      </p:sp>
      <p:sp>
        <p:nvSpPr>
          <p:cNvPr id="111633" name="Text Box 17"/>
          <p:cNvSpPr txBox="1">
            <a:spLocks noChangeArrowheads="1"/>
          </p:cNvSpPr>
          <p:nvPr/>
        </p:nvSpPr>
        <p:spPr bwMode="auto">
          <a:xfrm>
            <a:off x="3581400" y="4967287"/>
            <a:ext cx="2070118" cy="400110"/>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R</a:t>
            </a:r>
            <a:r>
              <a:rPr lang="en-US" sz="2000" dirty="0">
                <a:latin typeface="Times New Roman" charset="0"/>
              </a:rPr>
              <a:t>(</a:t>
            </a:r>
            <a:r>
              <a:rPr lang="en-US" sz="2000" dirty="0" err="1">
                <a:latin typeface="Times New Roman" charset="0"/>
              </a:rPr>
              <a:t>NP</a:t>
            </a:r>
            <a:r>
              <a:rPr lang="en-US" dirty="0" err="1">
                <a:solidFill>
                  <a:srgbClr val="FF0000"/>
                </a:solidFill>
                <a:latin typeface="Times New Roman" charset="0"/>
              </a:rPr>
              <a:t>dog</a:t>
            </a:r>
            <a:r>
              <a:rPr lang="en-US" dirty="0">
                <a:solidFill>
                  <a:srgbClr val="FF0000"/>
                </a:solidFill>
                <a:latin typeface="Times New Roman" charset="0"/>
              </a:rPr>
              <a:t> </a:t>
            </a:r>
            <a:r>
              <a:rPr lang="en-US" sz="2000" dirty="0">
                <a:latin typeface="Times New Roman" charset="0"/>
              </a:rPr>
              <a:t>| </a:t>
            </a:r>
            <a:r>
              <a:rPr lang="en-US" sz="2000" dirty="0" err="1">
                <a:latin typeface="Times New Roman" charset="0"/>
              </a:rPr>
              <a:t>VP</a:t>
            </a:r>
            <a:r>
              <a:rPr lang="en-US" dirty="0" err="1">
                <a:solidFill>
                  <a:srgbClr val="FF0000"/>
                </a:solidFill>
                <a:latin typeface="Times New Roman" charset="0"/>
              </a:rPr>
              <a:t>put</a:t>
            </a:r>
            <a:r>
              <a:rPr lang="en-US" dirty="0">
                <a:solidFill>
                  <a:srgbClr val="FF0000"/>
                </a:solidFill>
                <a:latin typeface="Times New Roman" charset="0"/>
              </a:rPr>
              <a:t>)</a:t>
            </a:r>
            <a:endParaRPr lang="en-US" sz="2000" dirty="0">
              <a:latin typeface="Times New Roman" charset="0"/>
            </a:endParaRPr>
          </a:p>
        </p:txBody>
      </p:sp>
      <p:sp>
        <p:nvSpPr>
          <p:cNvPr id="111636" name="Line 20"/>
          <p:cNvSpPr>
            <a:spLocks noChangeShapeType="1"/>
          </p:cNvSpPr>
          <p:nvPr/>
        </p:nvSpPr>
        <p:spPr bwMode="auto">
          <a:xfrm flipH="1">
            <a:off x="4724400" y="4114800"/>
            <a:ext cx="533400" cy="609600"/>
          </a:xfrm>
          <a:prstGeom prst="line">
            <a:avLst/>
          </a:prstGeom>
          <a:noFill/>
          <a:ln w="9525">
            <a:solidFill>
              <a:schemeClr val="tx1"/>
            </a:solidFill>
            <a:round/>
            <a:headEnd/>
            <a:tailEnd/>
          </a:ln>
        </p:spPr>
        <p:txBody>
          <a:bodyPr>
            <a:prstTxWarp prst="textNoShape">
              <a:avLst/>
            </a:prstTxWarp>
          </a:bodyPr>
          <a:lstStyle/>
          <a:p>
            <a:endParaRPr lang="en-US"/>
          </a:p>
        </p:txBody>
      </p:sp>
    </p:spTree>
    <p:extLst>
      <p:ext uri="{BB962C8B-B14F-4D97-AF65-F5344CB8AC3E}">
        <p14:creationId xmlns:p14="http://schemas.microsoft.com/office/powerpoint/2010/main" val="2223185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 </a:t>
            </a:r>
            <a:r>
              <a:rPr lang="en-US" dirty="0" err="1"/>
              <a:t>VBD</a:t>
            </a:r>
            <a:r>
              <a:rPr lang="en-US" sz="1600" dirty="0" err="1">
                <a:solidFill>
                  <a:srgbClr val="FF0000"/>
                </a:solidFill>
              </a:rPr>
              <a:t>put</a:t>
            </a:r>
            <a:r>
              <a:rPr lang="en-US" dirty="0">
                <a:latin typeface="Times New Roman" charset="0"/>
              </a:rPr>
              <a:t> </a:t>
            </a:r>
            <a:r>
              <a:rPr lang="en-US" dirty="0" err="1"/>
              <a:t>NP</a:t>
            </a:r>
            <a:r>
              <a:rPr lang="en-US" sz="1600" dirty="0" err="1">
                <a:solidFill>
                  <a:srgbClr val="FF0000"/>
                </a:solidFill>
              </a:rPr>
              <a:t>dog</a:t>
            </a:r>
            <a:r>
              <a:rPr lang="en-US" sz="1600" dirty="0">
                <a:solidFill>
                  <a:srgbClr val="FF0000"/>
                </a:solidFill>
              </a:rPr>
              <a:t> </a:t>
            </a:r>
            <a:r>
              <a:rPr lang="en-US" dirty="0" err="1"/>
              <a:t>PP</a:t>
            </a:r>
            <a:r>
              <a:rPr lang="en-US" sz="1600" dirty="0" err="1">
                <a:solidFill>
                  <a:srgbClr val="FF0000"/>
                </a:solidFill>
              </a:rPr>
              <a:t>in</a:t>
            </a:r>
            <a:endParaRPr lang="en-US" dirty="0">
              <a:latin typeface="Times New Roman" charset="0"/>
            </a:endParaRP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a:t>VBD</a:t>
            </a:r>
            <a:r>
              <a:rPr lang="en-US" sz="1600" dirty="0" err="1">
                <a:solidFill>
                  <a:srgbClr val="FF0000"/>
                </a:solidFill>
              </a:rPr>
              <a:t>put</a:t>
            </a:r>
            <a:endParaRPr lang="en-US" dirty="0">
              <a:latin typeface="Times New Roman" charset="0"/>
            </a:endParaRPr>
          </a:p>
        </p:txBody>
      </p:sp>
      <p:sp>
        <p:nvSpPr>
          <p:cNvPr id="111624" name="Text Box 8"/>
          <p:cNvSpPr txBox="1">
            <a:spLocks noChangeArrowheads="1"/>
          </p:cNvSpPr>
          <p:nvPr/>
        </p:nvSpPr>
        <p:spPr bwMode="auto">
          <a:xfrm>
            <a:off x="4724400" y="3505200"/>
            <a:ext cx="1219200" cy="366713"/>
          </a:xfrm>
          <a:prstGeom prst="rect">
            <a:avLst/>
          </a:prstGeom>
          <a:noFill/>
          <a:ln w="9525">
            <a:noFill/>
            <a:miter lim="800000"/>
            <a:headEnd/>
            <a:tailEnd/>
          </a:ln>
        </p:spPr>
        <p:txBody>
          <a:bodyPr>
            <a:prstTxWarp prst="textNoShape">
              <a:avLst/>
            </a:prstTxWarp>
            <a:spAutoFit/>
          </a:bodyPr>
          <a:lstStyle/>
          <a:p>
            <a:r>
              <a:rPr lang="en-US" dirty="0" err="1"/>
              <a:t>NP</a:t>
            </a:r>
            <a:r>
              <a:rPr lang="en-US" sz="1600" dirty="0" err="1">
                <a:solidFill>
                  <a:srgbClr val="FF0000"/>
                </a:solidFill>
              </a:rPr>
              <a:t>dog</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dirty="0"/>
              <a:t>STOP</a:t>
            </a:r>
          </a:p>
        </p:txBody>
      </p:sp>
      <p:sp>
        <p:nvSpPr>
          <p:cNvPr id="111628" name="Text Box 12"/>
          <p:cNvSpPr txBox="1">
            <a:spLocks noChangeArrowheads="1"/>
          </p:cNvSpPr>
          <p:nvPr/>
        </p:nvSpPr>
        <p:spPr bwMode="auto">
          <a:xfrm>
            <a:off x="5791200" y="3505200"/>
            <a:ext cx="1066800" cy="366713"/>
          </a:xfrm>
          <a:prstGeom prst="rect">
            <a:avLst/>
          </a:prstGeom>
          <a:noFill/>
          <a:ln w="9525">
            <a:noFill/>
            <a:miter lim="800000"/>
            <a:headEnd/>
            <a:tailEnd/>
          </a:ln>
        </p:spPr>
        <p:txBody>
          <a:bodyPr>
            <a:prstTxWarp prst="textNoShape">
              <a:avLst/>
            </a:prstTxWarp>
            <a:spAutoFit/>
          </a:bodyPr>
          <a:lstStyle/>
          <a:p>
            <a:r>
              <a:rPr lang="en-US" dirty="0" err="1"/>
              <a:t>PP</a:t>
            </a:r>
            <a:r>
              <a:rPr lang="en-US" sz="1600" dirty="0" err="1">
                <a:solidFill>
                  <a:srgbClr val="FF0000"/>
                </a:solidFill>
              </a:rPr>
              <a:t>in</a:t>
            </a:r>
            <a:endParaRPr lang="en-US" dirty="0">
              <a:latin typeface="Times New Roman" charset="0"/>
            </a:endParaRPr>
          </a:p>
        </p:txBody>
      </p:sp>
      <p:sp>
        <p:nvSpPr>
          <p:cNvPr id="111630" name="Text Box 14"/>
          <p:cNvSpPr txBox="1">
            <a:spLocks noChangeArrowheads="1"/>
          </p:cNvSpPr>
          <p:nvPr/>
        </p:nvSpPr>
        <p:spPr bwMode="auto">
          <a:xfrm>
            <a:off x="50292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1</a:t>
            </a:r>
          </a:p>
        </p:txBody>
      </p:sp>
      <p:sp>
        <p:nvSpPr>
          <p:cNvPr id="111631" name="Text Box 15"/>
          <p:cNvSpPr txBox="1">
            <a:spLocks noChangeArrowheads="1"/>
          </p:cNvSpPr>
          <p:nvPr/>
        </p:nvSpPr>
        <p:spPr bwMode="auto">
          <a:xfrm>
            <a:off x="60198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2</a:t>
            </a:r>
          </a:p>
        </p:txBody>
      </p:sp>
      <p:sp>
        <p:nvSpPr>
          <p:cNvPr id="111633" name="Text Box 17"/>
          <p:cNvSpPr txBox="1">
            <a:spLocks noChangeArrowheads="1"/>
          </p:cNvSpPr>
          <p:nvPr/>
        </p:nvSpPr>
        <p:spPr bwMode="auto">
          <a:xfrm>
            <a:off x="3843969" y="5334000"/>
            <a:ext cx="1868140" cy="400110"/>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R</a:t>
            </a:r>
            <a:r>
              <a:rPr lang="en-US" sz="2000" dirty="0">
                <a:latin typeface="Times New Roman" charset="0"/>
              </a:rPr>
              <a:t>(</a:t>
            </a:r>
            <a:r>
              <a:rPr lang="en-US" sz="2000" dirty="0" err="1">
                <a:latin typeface="Times New Roman" charset="0"/>
              </a:rPr>
              <a:t>PP</a:t>
            </a:r>
            <a:r>
              <a:rPr lang="en-US" dirty="0" err="1">
                <a:solidFill>
                  <a:srgbClr val="FF0000"/>
                </a:solidFill>
                <a:latin typeface="Times New Roman" charset="0"/>
              </a:rPr>
              <a:t>in</a:t>
            </a:r>
            <a:r>
              <a:rPr lang="en-US" dirty="0">
                <a:solidFill>
                  <a:srgbClr val="FF0000"/>
                </a:solidFill>
                <a:latin typeface="Times New Roman" charset="0"/>
              </a:rPr>
              <a:t> </a:t>
            </a:r>
            <a:r>
              <a:rPr lang="en-US" sz="2000" dirty="0">
                <a:latin typeface="Times New Roman" charset="0"/>
              </a:rPr>
              <a:t>| </a:t>
            </a:r>
            <a:r>
              <a:rPr lang="en-US" sz="2000" dirty="0" err="1">
                <a:latin typeface="Times New Roman" charset="0"/>
              </a:rPr>
              <a:t>VP</a:t>
            </a:r>
            <a:r>
              <a:rPr lang="en-US" dirty="0" err="1">
                <a:solidFill>
                  <a:srgbClr val="FF0000"/>
                </a:solidFill>
                <a:latin typeface="Times New Roman" charset="0"/>
              </a:rPr>
              <a:t>put</a:t>
            </a:r>
            <a:r>
              <a:rPr lang="en-US" sz="2000" dirty="0">
                <a:latin typeface="Times New Roman" charset="0"/>
              </a:rPr>
              <a:t>)</a:t>
            </a:r>
          </a:p>
        </p:txBody>
      </p:sp>
      <p:sp>
        <p:nvSpPr>
          <p:cNvPr id="111637" name="Line 21"/>
          <p:cNvSpPr>
            <a:spLocks noChangeShapeType="1"/>
          </p:cNvSpPr>
          <p:nvPr/>
        </p:nvSpPr>
        <p:spPr bwMode="auto">
          <a:xfrm flipH="1">
            <a:off x="5029200" y="4114800"/>
            <a:ext cx="1143000" cy="1066800"/>
          </a:xfrm>
          <a:prstGeom prst="line">
            <a:avLst/>
          </a:prstGeom>
          <a:noFill/>
          <a:ln w="9525">
            <a:solidFill>
              <a:schemeClr val="tx1"/>
            </a:solidFill>
            <a:round/>
            <a:headEnd/>
            <a:tailEnd/>
          </a:ln>
        </p:spPr>
        <p:txBody>
          <a:bodyPr>
            <a:prstTxWarp prst="textNoShape">
              <a:avLst/>
            </a:prstTxWarp>
          </a:bodyPr>
          <a:lstStyle/>
          <a:p>
            <a:endParaRPr lang="en-US"/>
          </a:p>
        </p:txBody>
      </p:sp>
    </p:spTree>
    <p:extLst>
      <p:ext uri="{BB962C8B-B14F-4D97-AF65-F5344CB8AC3E}">
        <p14:creationId xmlns:p14="http://schemas.microsoft.com/office/powerpoint/2010/main" val="2114370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 </a:t>
            </a:r>
            <a:r>
              <a:rPr lang="en-US" dirty="0" err="1"/>
              <a:t>VBD</a:t>
            </a:r>
            <a:r>
              <a:rPr lang="en-US" sz="1600" dirty="0" err="1">
                <a:solidFill>
                  <a:srgbClr val="FF0000"/>
                </a:solidFill>
              </a:rPr>
              <a:t>put</a:t>
            </a:r>
            <a:r>
              <a:rPr lang="en-US" dirty="0">
                <a:latin typeface="Times New Roman" charset="0"/>
              </a:rPr>
              <a:t> </a:t>
            </a:r>
            <a:r>
              <a:rPr lang="en-US" dirty="0" err="1"/>
              <a:t>NP</a:t>
            </a:r>
            <a:r>
              <a:rPr lang="en-US" sz="1600" dirty="0" err="1">
                <a:solidFill>
                  <a:srgbClr val="FF0000"/>
                </a:solidFill>
              </a:rPr>
              <a:t>dog</a:t>
            </a:r>
            <a:r>
              <a:rPr lang="en-US" sz="1600" dirty="0">
                <a:solidFill>
                  <a:srgbClr val="FF0000"/>
                </a:solidFill>
              </a:rPr>
              <a:t> </a:t>
            </a:r>
            <a:r>
              <a:rPr lang="en-US" dirty="0" err="1"/>
              <a:t>PP</a:t>
            </a:r>
            <a:r>
              <a:rPr lang="en-US" sz="1600" dirty="0" err="1">
                <a:solidFill>
                  <a:srgbClr val="FF0000"/>
                </a:solidFill>
              </a:rPr>
              <a:t>in</a:t>
            </a:r>
            <a:endParaRPr lang="en-US" dirty="0">
              <a:latin typeface="Times New Roman" charset="0"/>
            </a:endParaRP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a:t>VBD</a:t>
            </a:r>
            <a:r>
              <a:rPr lang="en-US" sz="1600" dirty="0" err="1">
                <a:solidFill>
                  <a:srgbClr val="FF0000"/>
                </a:solidFill>
              </a:rPr>
              <a:t>put</a:t>
            </a:r>
            <a:endParaRPr lang="en-US" dirty="0">
              <a:latin typeface="Times New Roman" charset="0"/>
            </a:endParaRPr>
          </a:p>
        </p:txBody>
      </p:sp>
      <p:sp>
        <p:nvSpPr>
          <p:cNvPr id="111624" name="Text Box 8"/>
          <p:cNvSpPr txBox="1">
            <a:spLocks noChangeArrowheads="1"/>
          </p:cNvSpPr>
          <p:nvPr/>
        </p:nvSpPr>
        <p:spPr bwMode="auto">
          <a:xfrm>
            <a:off x="4724400" y="3505200"/>
            <a:ext cx="1219200" cy="366713"/>
          </a:xfrm>
          <a:prstGeom prst="rect">
            <a:avLst/>
          </a:prstGeom>
          <a:noFill/>
          <a:ln w="9525">
            <a:noFill/>
            <a:miter lim="800000"/>
            <a:headEnd/>
            <a:tailEnd/>
          </a:ln>
        </p:spPr>
        <p:txBody>
          <a:bodyPr>
            <a:prstTxWarp prst="textNoShape">
              <a:avLst/>
            </a:prstTxWarp>
            <a:spAutoFit/>
          </a:bodyPr>
          <a:lstStyle/>
          <a:p>
            <a:r>
              <a:rPr lang="en-US" dirty="0" err="1"/>
              <a:t>NP</a:t>
            </a:r>
            <a:r>
              <a:rPr lang="en-US" sz="1600" dirty="0" err="1">
                <a:solidFill>
                  <a:srgbClr val="FF0000"/>
                </a:solidFill>
              </a:rPr>
              <a:t>dog</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dirty="0"/>
              <a:t>STOP</a:t>
            </a:r>
          </a:p>
        </p:txBody>
      </p:sp>
      <p:sp>
        <p:nvSpPr>
          <p:cNvPr id="111628" name="Text Box 12"/>
          <p:cNvSpPr txBox="1">
            <a:spLocks noChangeArrowheads="1"/>
          </p:cNvSpPr>
          <p:nvPr/>
        </p:nvSpPr>
        <p:spPr bwMode="auto">
          <a:xfrm>
            <a:off x="5791200" y="3505200"/>
            <a:ext cx="1066800" cy="366713"/>
          </a:xfrm>
          <a:prstGeom prst="rect">
            <a:avLst/>
          </a:prstGeom>
          <a:noFill/>
          <a:ln w="9525">
            <a:noFill/>
            <a:miter lim="800000"/>
            <a:headEnd/>
            <a:tailEnd/>
          </a:ln>
        </p:spPr>
        <p:txBody>
          <a:bodyPr>
            <a:prstTxWarp prst="textNoShape">
              <a:avLst/>
            </a:prstTxWarp>
            <a:spAutoFit/>
          </a:bodyPr>
          <a:lstStyle/>
          <a:p>
            <a:r>
              <a:rPr lang="en-US" dirty="0" err="1"/>
              <a:t>PP</a:t>
            </a:r>
            <a:r>
              <a:rPr lang="en-US" sz="1600" dirty="0" err="1">
                <a:solidFill>
                  <a:srgbClr val="FF0000"/>
                </a:solidFill>
              </a:rPr>
              <a:t>in</a:t>
            </a:r>
            <a:endParaRPr lang="en-US" dirty="0">
              <a:latin typeface="Times New Roman" charset="0"/>
            </a:endParaRPr>
          </a:p>
        </p:txBody>
      </p:sp>
      <p:sp>
        <p:nvSpPr>
          <p:cNvPr id="111629" name="Text Box 13"/>
          <p:cNvSpPr txBox="1">
            <a:spLocks noChangeArrowheads="1"/>
          </p:cNvSpPr>
          <p:nvPr/>
        </p:nvSpPr>
        <p:spPr bwMode="auto">
          <a:xfrm>
            <a:off x="67056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30" name="Text Box 14"/>
          <p:cNvSpPr txBox="1">
            <a:spLocks noChangeArrowheads="1"/>
          </p:cNvSpPr>
          <p:nvPr/>
        </p:nvSpPr>
        <p:spPr bwMode="auto">
          <a:xfrm>
            <a:off x="50292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1</a:t>
            </a:r>
          </a:p>
        </p:txBody>
      </p:sp>
      <p:sp>
        <p:nvSpPr>
          <p:cNvPr id="111631" name="Text Box 15"/>
          <p:cNvSpPr txBox="1">
            <a:spLocks noChangeArrowheads="1"/>
          </p:cNvSpPr>
          <p:nvPr/>
        </p:nvSpPr>
        <p:spPr bwMode="auto">
          <a:xfrm>
            <a:off x="60198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2</a:t>
            </a:r>
          </a:p>
        </p:txBody>
      </p:sp>
      <p:sp>
        <p:nvSpPr>
          <p:cNvPr id="111632" name="Text Box 16"/>
          <p:cNvSpPr txBox="1">
            <a:spLocks noChangeArrowheads="1"/>
          </p:cNvSpPr>
          <p:nvPr/>
        </p:nvSpPr>
        <p:spPr bwMode="auto">
          <a:xfrm>
            <a:off x="68580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3</a:t>
            </a:r>
          </a:p>
        </p:txBody>
      </p:sp>
      <p:sp>
        <p:nvSpPr>
          <p:cNvPr id="111633" name="Text Box 17"/>
          <p:cNvSpPr txBox="1">
            <a:spLocks noChangeArrowheads="1"/>
          </p:cNvSpPr>
          <p:nvPr/>
        </p:nvSpPr>
        <p:spPr bwMode="auto">
          <a:xfrm>
            <a:off x="5923000" y="5105400"/>
            <a:ext cx="1869999" cy="707886"/>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R</a:t>
            </a:r>
            <a:r>
              <a:rPr lang="en-US" sz="2000" dirty="0">
                <a:latin typeface="Times New Roman" charset="0"/>
              </a:rPr>
              <a:t>(STOP | </a:t>
            </a:r>
            <a:r>
              <a:rPr lang="en-US" sz="2000" dirty="0" err="1">
                <a:latin typeface="Times New Roman" charset="0"/>
              </a:rPr>
              <a:t>PP</a:t>
            </a:r>
            <a:r>
              <a:rPr lang="en-US" dirty="0" err="1">
                <a:solidFill>
                  <a:srgbClr val="FF0000"/>
                </a:solidFill>
                <a:latin typeface="Times New Roman" charset="0"/>
              </a:rPr>
              <a:t>in</a:t>
            </a:r>
            <a:r>
              <a:rPr lang="en-US" sz="2000" dirty="0">
                <a:latin typeface="Times New Roman" charset="0"/>
              </a:rPr>
              <a:t>)</a:t>
            </a:r>
            <a:endParaRPr lang="en-US" sz="2400" dirty="0">
              <a:latin typeface="Times New Roman" charset="0"/>
            </a:endParaRPr>
          </a:p>
          <a:p>
            <a:endParaRPr lang="en-US" sz="2000" dirty="0">
              <a:latin typeface="Times New Roman" charset="0"/>
            </a:endParaRPr>
          </a:p>
        </p:txBody>
      </p:sp>
      <p:sp>
        <p:nvSpPr>
          <p:cNvPr id="111638" name="Line 22"/>
          <p:cNvSpPr>
            <a:spLocks noChangeShapeType="1"/>
          </p:cNvSpPr>
          <p:nvPr/>
        </p:nvSpPr>
        <p:spPr bwMode="auto">
          <a:xfrm flipH="1">
            <a:off x="6858000" y="4114800"/>
            <a:ext cx="228600" cy="762000"/>
          </a:xfrm>
          <a:prstGeom prst="line">
            <a:avLst/>
          </a:prstGeom>
          <a:noFill/>
          <a:ln w="9525">
            <a:solidFill>
              <a:schemeClr val="tx1"/>
            </a:solidFill>
            <a:round/>
            <a:headEnd/>
            <a:tailEnd/>
          </a:ln>
        </p:spPr>
        <p:txBody>
          <a:bodyPr>
            <a:prstTxWarp prst="textNoShape">
              <a:avLst/>
            </a:prstTxWarp>
          </a:bodyPr>
          <a:lstStyle/>
          <a:p>
            <a:endParaRPr lang="en-US"/>
          </a:p>
        </p:txBody>
      </p:sp>
    </p:spTree>
    <p:extLst>
      <p:ext uri="{BB962C8B-B14F-4D97-AF65-F5344CB8AC3E}">
        <p14:creationId xmlns:p14="http://schemas.microsoft.com/office/powerpoint/2010/main" val="269660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Parsing evaluation</a:t>
            </a:r>
            <a:endParaRPr lang="en-US" dirty="0"/>
          </a:p>
        </p:txBody>
      </p:sp>
      <p:sp>
        <p:nvSpPr>
          <p:cNvPr id="14" name="Content Placeholder 13"/>
          <p:cNvSpPr>
            <a:spLocks noGrp="1"/>
          </p:cNvSpPr>
          <p:nvPr>
            <p:ph sz="quarter" idx="1"/>
          </p:nvPr>
        </p:nvSpPr>
        <p:spPr>
          <a:xfrm>
            <a:off x="609600" y="3962400"/>
            <a:ext cx="8153400" cy="2590800"/>
          </a:xfrm>
        </p:spPr>
        <p:txBody>
          <a:bodyPr>
            <a:normAutofit fontScale="92500"/>
          </a:bodyPr>
          <a:lstStyle/>
          <a:p>
            <a:pPr marL="0" indent="0">
              <a:buNone/>
            </a:pPr>
            <a:r>
              <a:rPr lang="en-US" dirty="0"/>
              <a:t>Learn a model using the training set</a:t>
            </a:r>
          </a:p>
          <a:p>
            <a:pPr marL="0" indent="0">
              <a:buNone/>
            </a:pPr>
            <a:endParaRPr lang="en-US" dirty="0"/>
          </a:p>
          <a:p>
            <a:pPr marL="0" indent="0">
              <a:buNone/>
            </a:pPr>
            <a:r>
              <a:rPr lang="en-US" dirty="0"/>
              <a:t>Parse the test set without looking at the “correct” trees</a:t>
            </a:r>
          </a:p>
          <a:p>
            <a:pPr marL="0" indent="0">
              <a:buNone/>
            </a:pPr>
            <a:endParaRPr lang="en-US" dirty="0"/>
          </a:p>
          <a:p>
            <a:pPr marL="0" indent="0">
              <a:buNone/>
            </a:pPr>
            <a:r>
              <a:rPr lang="en-US" dirty="0"/>
              <a:t>Compare our generated parse tree to the “correct” tree</a:t>
            </a:r>
          </a:p>
        </p:txBody>
      </p:sp>
      <p:sp>
        <p:nvSpPr>
          <p:cNvPr id="4" name="Rectangle 3"/>
          <p:cNvSpPr/>
          <p:nvPr/>
        </p:nvSpPr>
        <p:spPr>
          <a:xfrm>
            <a:off x="838200" y="2743200"/>
            <a:ext cx="5867400" cy="457200"/>
          </a:xfrm>
          <a:prstGeom prst="rect">
            <a:avLst/>
          </a:prstGeom>
          <a:solidFill>
            <a:srgbClr val="0000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Left Brace 4"/>
          <p:cNvSpPr/>
          <p:nvPr/>
        </p:nvSpPr>
        <p:spPr>
          <a:xfrm rot="5400000">
            <a:off x="4229100" y="-1333500"/>
            <a:ext cx="457200" cy="7239000"/>
          </a:xfrm>
          <a:prstGeom prst="leftBrace">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3810000" y="1447800"/>
            <a:ext cx="1752600" cy="461665"/>
          </a:xfrm>
          <a:prstGeom prst="rect">
            <a:avLst/>
          </a:prstGeom>
          <a:noFill/>
        </p:spPr>
        <p:txBody>
          <a:bodyPr wrap="square" rtlCol="0">
            <a:spAutoFit/>
          </a:bodyPr>
          <a:lstStyle/>
          <a:p>
            <a:r>
              <a:rPr lang="en-US" sz="2400" dirty="0"/>
              <a:t>Treebank</a:t>
            </a:r>
          </a:p>
        </p:txBody>
      </p:sp>
      <p:sp>
        <p:nvSpPr>
          <p:cNvPr id="7" name="Rectangle 6"/>
          <p:cNvSpPr/>
          <p:nvPr/>
        </p:nvSpPr>
        <p:spPr>
          <a:xfrm>
            <a:off x="6781800" y="2743200"/>
            <a:ext cx="609600" cy="457200"/>
          </a:xfrm>
          <a:prstGeom prst="rect">
            <a:avLst/>
          </a:prstGeom>
          <a:solidFill>
            <a:srgbClr val="3366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467600" y="2743200"/>
            <a:ext cx="609600" cy="457200"/>
          </a:xfrm>
          <a:prstGeom prst="rect">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9" name="TextBox 8"/>
          <p:cNvSpPr txBox="1"/>
          <p:nvPr/>
        </p:nvSpPr>
        <p:spPr>
          <a:xfrm>
            <a:off x="3276600" y="3276600"/>
            <a:ext cx="990600" cy="523220"/>
          </a:xfrm>
          <a:prstGeom prst="rect">
            <a:avLst/>
          </a:prstGeom>
          <a:noFill/>
        </p:spPr>
        <p:txBody>
          <a:bodyPr wrap="square" rtlCol="0">
            <a:spAutoFit/>
          </a:bodyPr>
          <a:lstStyle/>
          <a:p>
            <a:r>
              <a:rPr lang="en-US" sz="2800" dirty="0">
                <a:solidFill>
                  <a:srgbClr val="0000FF"/>
                </a:solidFill>
              </a:rPr>
              <a:t>Train</a:t>
            </a:r>
          </a:p>
        </p:txBody>
      </p:sp>
      <p:sp>
        <p:nvSpPr>
          <p:cNvPr id="10" name="TextBox 9"/>
          <p:cNvSpPr txBox="1"/>
          <p:nvPr/>
        </p:nvSpPr>
        <p:spPr>
          <a:xfrm>
            <a:off x="6705600" y="3276600"/>
            <a:ext cx="990600" cy="523220"/>
          </a:xfrm>
          <a:prstGeom prst="rect">
            <a:avLst/>
          </a:prstGeom>
          <a:noFill/>
        </p:spPr>
        <p:txBody>
          <a:bodyPr wrap="square" rtlCol="0">
            <a:spAutoFit/>
          </a:bodyPr>
          <a:lstStyle/>
          <a:p>
            <a:r>
              <a:rPr lang="en-US" sz="2800" dirty="0">
                <a:solidFill>
                  <a:srgbClr val="3366FF"/>
                </a:solidFill>
              </a:rPr>
              <a:t>Dev</a:t>
            </a:r>
          </a:p>
        </p:txBody>
      </p:sp>
      <p:sp>
        <p:nvSpPr>
          <p:cNvPr id="11" name="TextBox 10"/>
          <p:cNvSpPr txBox="1"/>
          <p:nvPr/>
        </p:nvSpPr>
        <p:spPr>
          <a:xfrm>
            <a:off x="7467600" y="3276600"/>
            <a:ext cx="990600" cy="523220"/>
          </a:xfrm>
          <a:prstGeom prst="rect">
            <a:avLst/>
          </a:prstGeom>
          <a:noFill/>
        </p:spPr>
        <p:txBody>
          <a:bodyPr wrap="square" rtlCol="0">
            <a:spAutoFit/>
          </a:bodyPr>
          <a:lstStyle/>
          <a:p>
            <a:r>
              <a:rPr lang="en-US" sz="2800" dirty="0">
                <a:solidFill>
                  <a:srgbClr val="FF0000"/>
                </a:solidFill>
              </a:rPr>
              <a:t>Test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 </a:t>
            </a:r>
            <a:r>
              <a:rPr lang="en-US" dirty="0" err="1"/>
              <a:t>VBD</a:t>
            </a:r>
            <a:r>
              <a:rPr lang="en-US" sz="1600" dirty="0" err="1">
                <a:solidFill>
                  <a:srgbClr val="FF0000"/>
                </a:solidFill>
              </a:rPr>
              <a:t>put</a:t>
            </a:r>
            <a:r>
              <a:rPr lang="en-US" dirty="0">
                <a:latin typeface="Times New Roman" charset="0"/>
              </a:rPr>
              <a:t> </a:t>
            </a:r>
            <a:r>
              <a:rPr lang="en-US" dirty="0" err="1"/>
              <a:t>NP</a:t>
            </a:r>
            <a:r>
              <a:rPr lang="en-US" sz="1600" dirty="0" err="1">
                <a:solidFill>
                  <a:srgbClr val="FF0000"/>
                </a:solidFill>
              </a:rPr>
              <a:t>dog</a:t>
            </a:r>
            <a:r>
              <a:rPr lang="en-US" sz="1600" dirty="0">
                <a:solidFill>
                  <a:srgbClr val="FF0000"/>
                </a:solidFill>
              </a:rPr>
              <a:t> </a:t>
            </a:r>
            <a:r>
              <a:rPr lang="en-US" dirty="0" err="1"/>
              <a:t>PP</a:t>
            </a:r>
            <a:r>
              <a:rPr lang="en-US" sz="1600" dirty="0" err="1">
                <a:solidFill>
                  <a:srgbClr val="FF0000"/>
                </a:solidFill>
              </a:rPr>
              <a:t>in</a:t>
            </a:r>
            <a:endParaRPr lang="en-US" dirty="0">
              <a:latin typeface="Times New Roman" charset="0"/>
            </a:endParaRPr>
          </a:p>
        </p:txBody>
      </p:sp>
      <p:sp>
        <p:nvSpPr>
          <p:cNvPr id="54276" name="Text Box 5"/>
          <p:cNvSpPr txBox="1">
            <a:spLocks noChangeArrowheads="1"/>
          </p:cNvSpPr>
          <p:nvPr/>
        </p:nvSpPr>
        <p:spPr bwMode="auto">
          <a:xfrm>
            <a:off x="5257800" y="1600200"/>
            <a:ext cx="3308350" cy="915988"/>
          </a:xfrm>
          <a:prstGeom prst="rect">
            <a:avLst/>
          </a:prstGeom>
          <a:noFill/>
          <a:ln w="9525">
            <a:noFill/>
            <a:miter lim="800000"/>
            <a:headEnd/>
            <a:tailEnd/>
          </a:ln>
        </p:spPr>
        <p:txBody>
          <a:bodyPr wrap="none">
            <a:prstTxWarp prst="textNoShape">
              <a:avLst/>
            </a:prstTxWarp>
            <a:spAutoFit/>
          </a:bodyPr>
          <a:lstStyle/>
          <a:p>
            <a:r>
              <a:rPr lang="en-US" dirty="0">
                <a:solidFill>
                  <a:schemeClr val="accent2"/>
                </a:solidFill>
              </a:rPr>
              <a:t>Note: Penn treebank tends to </a:t>
            </a:r>
          </a:p>
          <a:p>
            <a:r>
              <a:rPr lang="en-US" dirty="0">
                <a:solidFill>
                  <a:schemeClr val="accent2"/>
                </a:solidFill>
              </a:rPr>
              <a:t>have fairly flat parse trees that </a:t>
            </a:r>
          </a:p>
          <a:p>
            <a:r>
              <a:rPr lang="en-US" dirty="0">
                <a:solidFill>
                  <a:schemeClr val="accent2"/>
                </a:solidFill>
              </a:rPr>
              <a:t>produce long productions. </a:t>
            </a: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a:t>VP</a:t>
            </a:r>
            <a:r>
              <a:rPr lang="en-US" sz="1600" dirty="0" err="1">
                <a:solidFill>
                  <a:srgbClr val="FF0000"/>
                </a:solidFill>
              </a:rPr>
              <a:t>put</a:t>
            </a:r>
            <a:r>
              <a:rPr lang="en-US" sz="1600" dirty="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a:t>VBD</a:t>
            </a:r>
            <a:r>
              <a:rPr lang="en-US" sz="1600" dirty="0" err="1">
                <a:solidFill>
                  <a:srgbClr val="FF0000"/>
                </a:solidFill>
              </a:rPr>
              <a:t>put</a:t>
            </a:r>
            <a:endParaRPr lang="en-US" dirty="0">
              <a:latin typeface="Times New Roman" charset="0"/>
            </a:endParaRPr>
          </a:p>
        </p:txBody>
      </p:sp>
      <p:sp>
        <p:nvSpPr>
          <p:cNvPr id="111624" name="Text Box 8"/>
          <p:cNvSpPr txBox="1">
            <a:spLocks noChangeArrowheads="1"/>
          </p:cNvSpPr>
          <p:nvPr/>
        </p:nvSpPr>
        <p:spPr bwMode="auto">
          <a:xfrm>
            <a:off x="4724400" y="3505200"/>
            <a:ext cx="1219200" cy="366713"/>
          </a:xfrm>
          <a:prstGeom prst="rect">
            <a:avLst/>
          </a:prstGeom>
          <a:noFill/>
          <a:ln w="9525">
            <a:noFill/>
            <a:miter lim="800000"/>
            <a:headEnd/>
            <a:tailEnd/>
          </a:ln>
        </p:spPr>
        <p:txBody>
          <a:bodyPr>
            <a:prstTxWarp prst="textNoShape">
              <a:avLst/>
            </a:prstTxWarp>
            <a:spAutoFit/>
          </a:bodyPr>
          <a:lstStyle/>
          <a:p>
            <a:r>
              <a:rPr lang="en-US" dirty="0" err="1"/>
              <a:t>NP</a:t>
            </a:r>
            <a:r>
              <a:rPr lang="en-US" sz="1600" dirty="0" err="1">
                <a:solidFill>
                  <a:srgbClr val="FF0000"/>
                </a:solidFill>
              </a:rPr>
              <a:t>dog</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dirty="0"/>
              <a:t>STOP</a:t>
            </a:r>
          </a:p>
        </p:txBody>
      </p:sp>
      <p:sp>
        <p:nvSpPr>
          <p:cNvPr id="111628" name="Text Box 12"/>
          <p:cNvSpPr txBox="1">
            <a:spLocks noChangeArrowheads="1"/>
          </p:cNvSpPr>
          <p:nvPr/>
        </p:nvSpPr>
        <p:spPr bwMode="auto">
          <a:xfrm>
            <a:off x="5791200" y="3505200"/>
            <a:ext cx="1066800" cy="366713"/>
          </a:xfrm>
          <a:prstGeom prst="rect">
            <a:avLst/>
          </a:prstGeom>
          <a:noFill/>
          <a:ln w="9525">
            <a:noFill/>
            <a:miter lim="800000"/>
            <a:headEnd/>
            <a:tailEnd/>
          </a:ln>
        </p:spPr>
        <p:txBody>
          <a:bodyPr>
            <a:prstTxWarp prst="textNoShape">
              <a:avLst/>
            </a:prstTxWarp>
            <a:spAutoFit/>
          </a:bodyPr>
          <a:lstStyle/>
          <a:p>
            <a:r>
              <a:rPr lang="en-US" dirty="0" err="1"/>
              <a:t>PP</a:t>
            </a:r>
            <a:r>
              <a:rPr lang="en-US" sz="1600" dirty="0" err="1">
                <a:solidFill>
                  <a:srgbClr val="FF0000"/>
                </a:solidFill>
              </a:rPr>
              <a:t>in</a:t>
            </a:r>
            <a:endParaRPr lang="en-US" dirty="0">
              <a:latin typeface="Times New Roman" charset="0"/>
            </a:endParaRPr>
          </a:p>
        </p:txBody>
      </p:sp>
      <p:sp>
        <p:nvSpPr>
          <p:cNvPr id="111629" name="Text Box 13"/>
          <p:cNvSpPr txBox="1">
            <a:spLocks noChangeArrowheads="1"/>
          </p:cNvSpPr>
          <p:nvPr/>
        </p:nvSpPr>
        <p:spPr bwMode="auto">
          <a:xfrm>
            <a:off x="67056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30" name="Text Box 14"/>
          <p:cNvSpPr txBox="1">
            <a:spLocks noChangeArrowheads="1"/>
          </p:cNvSpPr>
          <p:nvPr/>
        </p:nvSpPr>
        <p:spPr bwMode="auto">
          <a:xfrm>
            <a:off x="50292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1</a:t>
            </a:r>
          </a:p>
        </p:txBody>
      </p:sp>
      <p:sp>
        <p:nvSpPr>
          <p:cNvPr id="111631" name="Text Box 15"/>
          <p:cNvSpPr txBox="1">
            <a:spLocks noChangeArrowheads="1"/>
          </p:cNvSpPr>
          <p:nvPr/>
        </p:nvSpPr>
        <p:spPr bwMode="auto">
          <a:xfrm>
            <a:off x="60198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2</a:t>
            </a:r>
          </a:p>
        </p:txBody>
      </p:sp>
      <p:sp>
        <p:nvSpPr>
          <p:cNvPr id="111632" name="Text Box 16"/>
          <p:cNvSpPr txBox="1">
            <a:spLocks noChangeArrowheads="1"/>
          </p:cNvSpPr>
          <p:nvPr/>
        </p:nvSpPr>
        <p:spPr bwMode="auto">
          <a:xfrm>
            <a:off x="68580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3</a:t>
            </a:r>
          </a:p>
        </p:txBody>
      </p:sp>
      <p:sp>
        <p:nvSpPr>
          <p:cNvPr id="111633" name="Text Box 17"/>
          <p:cNvSpPr txBox="1">
            <a:spLocks noChangeArrowheads="1"/>
          </p:cNvSpPr>
          <p:nvPr/>
        </p:nvSpPr>
        <p:spPr bwMode="auto">
          <a:xfrm>
            <a:off x="304800" y="4419600"/>
            <a:ext cx="7169179" cy="1323439"/>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L</a:t>
            </a:r>
            <a:r>
              <a:rPr lang="en-US" sz="2000" dirty="0">
                <a:latin typeface="Times New Roman" charset="0"/>
              </a:rPr>
              <a:t>(STOP | </a:t>
            </a:r>
            <a:r>
              <a:rPr lang="en-US" sz="2000" dirty="0" err="1">
                <a:latin typeface="Times New Roman" charset="0"/>
              </a:rPr>
              <a:t>VP</a:t>
            </a:r>
            <a:r>
              <a:rPr lang="en-US" dirty="0" err="1">
                <a:solidFill>
                  <a:srgbClr val="FF0000"/>
                </a:solidFill>
                <a:latin typeface="Times New Roman" charset="0"/>
              </a:rPr>
              <a:t>put</a:t>
            </a:r>
            <a:r>
              <a:rPr lang="en-US" dirty="0">
                <a:latin typeface="Times New Roman" charset="0"/>
              </a:rPr>
              <a:t>) * </a:t>
            </a:r>
            <a:r>
              <a:rPr lang="en-US" sz="2000" dirty="0">
                <a:latin typeface="Times New Roman" charset="0"/>
              </a:rPr>
              <a:t>P</a:t>
            </a:r>
            <a:r>
              <a:rPr lang="en-US" sz="2000" baseline="-25000" dirty="0">
                <a:latin typeface="Times New Roman" charset="0"/>
              </a:rPr>
              <a:t>H</a:t>
            </a:r>
            <a:r>
              <a:rPr lang="en-US" sz="2000" dirty="0">
                <a:latin typeface="Times New Roman" charset="0"/>
              </a:rPr>
              <a:t>(VBD | </a:t>
            </a:r>
            <a:r>
              <a:rPr lang="en-US" sz="2000" dirty="0" err="1">
                <a:latin typeface="Times New Roman" charset="0"/>
              </a:rPr>
              <a:t>VP</a:t>
            </a:r>
            <a:r>
              <a:rPr lang="en-US" dirty="0" err="1">
                <a:solidFill>
                  <a:srgbClr val="FF0000"/>
                </a:solidFill>
                <a:latin typeface="Times New Roman" charset="0"/>
              </a:rPr>
              <a:t>put</a:t>
            </a:r>
            <a:r>
              <a:rPr lang="en-US" sz="2000" dirty="0">
                <a:latin typeface="Times New Roman" charset="0"/>
              </a:rPr>
              <a:t>)* </a:t>
            </a:r>
            <a:r>
              <a:rPr lang="en-US" dirty="0">
                <a:latin typeface="Times New Roman" charset="0"/>
              </a:rPr>
              <a:t>  </a:t>
            </a:r>
          </a:p>
          <a:p>
            <a:r>
              <a:rPr lang="en-US"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(NP</a:t>
            </a:r>
            <a:r>
              <a:rPr lang="en-US" dirty="0" err="1">
                <a:solidFill>
                  <a:srgbClr val="FF0000"/>
                </a:solidFill>
                <a:latin typeface="Times New Roman" charset="0"/>
              </a:rPr>
              <a:t>dog</a:t>
            </a:r>
            <a:r>
              <a:rPr lang="en-US" dirty="0">
                <a:solidFill>
                  <a:srgbClr val="FF0000"/>
                </a:solidFill>
                <a:latin typeface="Times New Roman" charset="0"/>
              </a:rPr>
              <a:t> </a:t>
            </a:r>
            <a:r>
              <a:rPr lang="en-US" sz="2000" dirty="0">
                <a:latin typeface="Times New Roman" charset="0"/>
              </a:rPr>
              <a:t>| </a:t>
            </a:r>
            <a:r>
              <a:rPr lang="en-US" sz="2000" dirty="0" err="1">
                <a:latin typeface="Times New Roman" charset="0"/>
              </a:rPr>
              <a:t>VP</a:t>
            </a:r>
            <a:r>
              <a:rPr lang="en-US" dirty="0" err="1">
                <a:solidFill>
                  <a:srgbClr val="FF0000"/>
                </a:solidFill>
                <a:latin typeface="Times New Roman" charset="0"/>
              </a:rPr>
              <a:t>put</a:t>
            </a:r>
            <a:r>
              <a:rPr lang="en-US" sz="2000" dirty="0">
                <a:latin typeface="Times New Roman" charset="0"/>
              </a:rPr>
              <a:t>)</a:t>
            </a:r>
            <a:r>
              <a:rPr lang="en-US" dirty="0">
                <a:latin typeface="Times New Roman" charset="0"/>
              </a:rPr>
              <a:t>*</a:t>
            </a:r>
          </a:p>
          <a:p>
            <a:r>
              <a:rPr lang="en-US" sz="2000"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(PP</a:t>
            </a:r>
            <a:r>
              <a:rPr lang="en-US" dirty="0" err="1">
                <a:solidFill>
                  <a:srgbClr val="FF0000"/>
                </a:solidFill>
                <a:latin typeface="Times New Roman" charset="0"/>
              </a:rPr>
              <a:t>in</a:t>
            </a:r>
            <a:r>
              <a:rPr lang="en-US" dirty="0">
                <a:solidFill>
                  <a:srgbClr val="FF0000"/>
                </a:solidFill>
                <a:latin typeface="Times New Roman" charset="0"/>
              </a:rPr>
              <a:t> </a:t>
            </a:r>
            <a:r>
              <a:rPr lang="en-US" sz="2000" dirty="0">
                <a:latin typeface="Times New Roman" charset="0"/>
              </a:rPr>
              <a:t>| </a:t>
            </a:r>
            <a:r>
              <a:rPr lang="en-US" sz="2000" dirty="0" err="1">
                <a:latin typeface="Times New Roman" charset="0"/>
              </a:rPr>
              <a:t>VP</a:t>
            </a:r>
            <a:r>
              <a:rPr lang="en-US" dirty="0" err="1">
                <a:solidFill>
                  <a:srgbClr val="FF0000"/>
                </a:solidFill>
                <a:latin typeface="Times New Roman" charset="0"/>
              </a:rPr>
              <a:t>put</a:t>
            </a:r>
            <a:r>
              <a:rPr lang="en-US" sz="2000" dirty="0">
                <a:latin typeface="Times New Roman" charset="0"/>
              </a:rPr>
              <a:t>) * P</a:t>
            </a:r>
            <a:r>
              <a:rPr lang="en-US" sz="2000" baseline="-25000" dirty="0">
                <a:latin typeface="Times New Roman" charset="0"/>
              </a:rPr>
              <a:t>R</a:t>
            </a:r>
            <a:r>
              <a:rPr lang="en-US" sz="2000" dirty="0">
                <a:latin typeface="Times New Roman" charset="0"/>
              </a:rPr>
              <a:t>(STOP | </a:t>
            </a:r>
            <a:r>
              <a:rPr lang="en-US" sz="2000" dirty="0" err="1">
                <a:latin typeface="Times New Roman" charset="0"/>
              </a:rPr>
              <a:t>PP</a:t>
            </a:r>
            <a:r>
              <a:rPr lang="en-US" dirty="0" err="1">
                <a:solidFill>
                  <a:srgbClr val="FF0000"/>
                </a:solidFill>
                <a:latin typeface="Times New Roman" charset="0"/>
              </a:rPr>
              <a:t>in</a:t>
            </a:r>
            <a:r>
              <a:rPr lang="en-US" sz="2000" dirty="0">
                <a:latin typeface="Times New Roman" charset="0"/>
              </a:rPr>
              <a:t>)</a:t>
            </a:r>
            <a:endParaRPr lang="en-US" sz="2400" dirty="0">
              <a:latin typeface="Times New Roman" charset="0"/>
            </a:endParaRPr>
          </a:p>
          <a:p>
            <a:endParaRPr lang="en-US" sz="2000" dirty="0">
              <a:latin typeface="Times New Roman" charset="0"/>
            </a:endParaRPr>
          </a:p>
        </p:txBody>
      </p:sp>
      <p:sp>
        <p:nvSpPr>
          <p:cNvPr id="111634" name="Line 18"/>
          <p:cNvSpPr>
            <a:spLocks noChangeShapeType="1"/>
          </p:cNvSpPr>
          <p:nvPr/>
        </p:nvSpPr>
        <p:spPr bwMode="auto">
          <a:xfrm flipV="1">
            <a:off x="1524000" y="4114800"/>
            <a:ext cx="144780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5" name="Line 19"/>
          <p:cNvSpPr>
            <a:spLocks noChangeShapeType="1"/>
          </p:cNvSpPr>
          <p:nvPr/>
        </p:nvSpPr>
        <p:spPr bwMode="auto">
          <a:xfrm>
            <a:off x="3962400" y="4114800"/>
            <a:ext cx="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6" name="Line 20"/>
          <p:cNvSpPr>
            <a:spLocks noChangeShapeType="1"/>
          </p:cNvSpPr>
          <p:nvPr/>
        </p:nvSpPr>
        <p:spPr bwMode="auto">
          <a:xfrm flipH="1">
            <a:off x="4724400" y="4114800"/>
            <a:ext cx="533400" cy="6096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7" name="Line 21"/>
          <p:cNvSpPr>
            <a:spLocks noChangeShapeType="1"/>
          </p:cNvSpPr>
          <p:nvPr/>
        </p:nvSpPr>
        <p:spPr bwMode="auto">
          <a:xfrm flipH="1">
            <a:off x="5029200" y="4114800"/>
            <a:ext cx="1143000" cy="1066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8" name="Line 22"/>
          <p:cNvSpPr>
            <a:spLocks noChangeShapeType="1"/>
          </p:cNvSpPr>
          <p:nvPr/>
        </p:nvSpPr>
        <p:spPr bwMode="auto">
          <a:xfrm flipH="1">
            <a:off x="6858000" y="4114800"/>
            <a:ext cx="228600" cy="762000"/>
          </a:xfrm>
          <a:prstGeom prst="line">
            <a:avLst/>
          </a:prstGeom>
          <a:noFill/>
          <a:ln w="9525">
            <a:solidFill>
              <a:schemeClr val="tx1"/>
            </a:solidFill>
            <a:round/>
            <a:headEnd/>
            <a:tailEnd/>
          </a:ln>
        </p:spPr>
        <p:txBody>
          <a:bodyPr>
            <a:prstTxWarp prst="textNoShape">
              <a:avLst/>
            </a:prstTxWarp>
          </a:bodyPr>
          <a:lstStyle/>
          <a:p>
            <a:endParaRPr lang="en-US"/>
          </a:p>
        </p:txBody>
      </p:sp>
    </p:spTree>
    <p:extLst>
      <p:ext uri="{BB962C8B-B14F-4D97-AF65-F5344CB8AC3E}">
        <p14:creationId xmlns:p14="http://schemas.microsoft.com/office/powerpoint/2010/main" val="1393565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8"/>
          <p:cNvSpPr txBox="1">
            <a:spLocks noChangeArrowheads="1"/>
          </p:cNvSpPr>
          <p:nvPr/>
        </p:nvSpPr>
        <p:spPr bwMode="auto">
          <a:xfrm>
            <a:off x="3200400" y="2139315"/>
            <a:ext cx="4538497" cy="369332"/>
          </a:xfrm>
          <a:prstGeom prst="rect">
            <a:avLst/>
          </a:prstGeom>
          <a:noFill/>
          <a:ln w="9525">
            <a:noFill/>
            <a:miter lim="800000"/>
            <a:headEnd/>
            <a:tailEnd/>
          </a:ln>
        </p:spPr>
        <p:txBody>
          <a:bodyPr wrap="none">
            <a:prstTxWarp prst="textNoShape">
              <a:avLst/>
            </a:prstTxWarp>
            <a:spAutoFit/>
          </a:bodyPr>
          <a:lstStyle/>
          <a:p>
            <a:r>
              <a:rPr lang="en-US" dirty="0" err="1"/>
              <a:t>Count(PP</a:t>
            </a:r>
            <a:r>
              <a:rPr lang="en-US" sz="1600" dirty="0" err="1">
                <a:solidFill>
                  <a:srgbClr val="FF0000"/>
                </a:solidFill>
              </a:rPr>
              <a:t>in</a:t>
            </a:r>
            <a:r>
              <a:rPr lang="en-US" sz="1600" dirty="0">
                <a:solidFill>
                  <a:srgbClr val="FF0000"/>
                </a:solidFill>
              </a:rPr>
              <a:t> </a:t>
            </a:r>
            <a:r>
              <a:rPr lang="en-US" dirty="0"/>
              <a:t>right of head in a </a:t>
            </a:r>
            <a:r>
              <a:rPr lang="en-US" dirty="0" err="1">
                <a:solidFill>
                  <a:srgbClr val="000000"/>
                </a:solidFill>
              </a:rPr>
              <a:t>VP</a:t>
            </a:r>
            <a:r>
              <a:rPr lang="en-US" sz="1600" dirty="0" err="1">
                <a:solidFill>
                  <a:srgbClr val="FF0000"/>
                </a:solidFill>
              </a:rPr>
              <a:t>put</a:t>
            </a:r>
            <a:r>
              <a:rPr lang="en-US" sz="1600" dirty="0">
                <a:solidFill>
                  <a:srgbClr val="FF0000"/>
                </a:solidFill>
              </a:rPr>
              <a:t> </a:t>
            </a:r>
            <a:r>
              <a:rPr lang="en-US" dirty="0"/>
              <a:t>production)</a:t>
            </a:r>
          </a:p>
        </p:txBody>
      </p:sp>
      <p:sp>
        <p:nvSpPr>
          <p:cNvPr id="55299" name="Rectangle 2"/>
          <p:cNvSpPr>
            <a:spLocks noGrp="1" noChangeArrowheads="1"/>
          </p:cNvSpPr>
          <p:nvPr>
            <p:ph type="title" idx="4294967295"/>
          </p:nvPr>
        </p:nvSpPr>
        <p:spPr/>
        <p:txBody>
          <a:bodyPr/>
          <a:lstStyle/>
          <a:p>
            <a:r>
              <a:rPr lang="en-US" sz="3200"/>
              <a:t>Estimating Production Generation Parameters</a:t>
            </a:r>
          </a:p>
        </p:txBody>
      </p:sp>
      <p:sp>
        <p:nvSpPr>
          <p:cNvPr id="55300" name="Rectangle 3"/>
          <p:cNvSpPr>
            <a:spLocks noGrp="1" noChangeArrowheads="1"/>
          </p:cNvSpPr>
          <p:nvPr>
            <p:ph type="body" idx="4294967295"/>
          </p:nvPr>
        </p:nvSpPr>
        <p:spPr>
          <a:xfrm>
            <a:off x="381000" y="1529715"/>
            <a:ext cx="8458200" cy="609600"/>
          </a:xfrm>
        </p:spPr>
        <p:txBody>
          <a:bodyPr/>
          <a:lstStyle/>
          <a:p>
            <a:pPr marL="0" indent="0">
              <a:buNone/>
            </a:pPr>
            <a:r>
              <a:rPr lang="en-US" sz="2800" dirty="0"/>
              <a:t>Estimate P</a:t>
            </a:r>
            <a:r>
              <a:rPr lang="en-US" sz="2800" baseline="-25000" dirty="0"/>
              <a:t>H</a:t>
            </a:r>
            <a:r>
              <a:rPr lang="en-US" sz="2800" dirty="0"/>
              <a:t>, P</a:t>
            </a:r>
            <a:r>
              <a:rPr lang="en-US" sz="2800" baseline="-25000" dirty="0"/>
              <a:t>L</a:t>
            </a:r>
            <a:r>
              <a:rPr lang="en-US" sz="2800" dirty="0"/>
              <a:t>, and P</a:t>
            </a:r>
            <a:r>
              <a:rPr lang="en-US" sz="2800" baseline="-25000" dirty="0"/>
              <a:t>R</a:t>
            </a:r>
            <a:r>
              <a:rPr lang="en-US" sz="2800" dirty="0"/>
              <a:t> parameters from </a:t>
            </a:r>
            <a:r>
              <a:rPr lang="en-US" sz="2800" dirty="0" err="1"/>
              <a:t>treebank</a:t>
            </a:r>
            <a:r>
              <a:rPr lang="en-US" sz="2800" dirty="0"/>
              <a:t> data</a:t>
            </a:r>
          </a:p>
        </p:txBody>
      </p:sp>
      <p:sp>
        <p:nvSpPr>
          <p:cNvPr id="55301" name="Text Box 5"/>
          <p:cNvSpPr txBox="1">
            <a:spLocks noChangeArrowheads="1"/>
          </p:cNvSpPr>
          <p:nvPr/>
        </p:nvSpPr>
        <p:spPr bwMode="auto">
          <a:xfrm>
            <a:off x="533400" y="2291715"/>
            <a:ext cx="1847969"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(PP</a:t>
            </a:r>
            <a:r>
              <a:rPr lang="en-US" sz="1600" dirty="0" err="1">
                <a:solidFill>
                  <a:srgbClr val="FF0000"/>
                </a:solidFill>
              </a:rPr>
              <a:t>in</a:t>
            </a:r>
            <a:r>
              <a:rPr lang="en-US" dirty="0">
                <a:solidFill>
                  <a:srgbClr val="FF0000"/>
                </a:solidFill>
              </a:rPr>
              <a:t> </a:t>
            </a:r>
            <a:r>
              <a:rPr lang="en-US" dirty="0"/>
              <a:t>| </a:t>
            </a:r>
            <a:r>
              <a:rPr lang="en-US" dirty="0" err="1"/>
              <a:t>VP</a:t>
            </a:r>
            <a:r>
              <a:rPr lang="en-US" sz="1600" dirty="0" err="1">
                <a:solidFill>
                  <a:srgbClr val="FF0000"/>
                </a:solidFill>
              </a:rPr>
              <a:t>put</a:t>
            </a:r>
            <a:r>
              <a:rPr lang="en-US" dirty="0"/>
              <a:t>) =</a:t>
            </a:r>
          </a:p>
        </p:txBody>
      </p:sp>
      <p:sp>
        <p:nvSpPr>
          <p:cNvPr id="55302" name="Text Box 6"/>
          <p:cNvSpPr txBox="1">
            <a:spLocks noChangeArrowheads="1"/>
          </p:cNvSpPr>
          <p:nvPr/>
        </p:nvSpPr>
        <p:spPr bwMode="auto">
          <a:xfrm>
            <a:off x="3810000" y="2520315"/>
            <a:ext cx="3803092" cy="369332"/>
          </a:xfrm>
          <a:prstGeom prst="rect">
            <a:avLst/>
          </a:prstGeom>
          <a:noFill/>
          <a:ln w="9525">
            <a:noFill/>
            <a:miter lim="800000"/>
            <a:headEnd/>
            <a:tailEnd/>
          </a:ln>
        </p:spPr>
        <p:txBody>
          <a:bodyPr wrap="none">
            <a:prstTxWarp prst="textNoShape">
              <a:avLst/>
            </a:prstTxWarp>
            <a:spAutoFit/>
          </a:bodyPr>
          <a:lstStyle/>
          <a:p>
            <a:r>
              <a:rPr lang="en-US" dirty="0"/>
              <a:t>Count(symbol right of head in a </a:t>
            </a:r>
            <a:r>
              <a:rPr lang="en-US" dirty="0" err="1"/>
              <a:t>VP</a:t>
            </a:r>
            <a:r>
              <a:rPr lang="en-US" sz="1600" dirty="0" err="1">
                <a:solidFill>
                  <a:srgbClr val="FF0000"/>
                </a:solidFill>
              </a:rPr>
              <a:t>put</a:t>
            </a:r>
            <a:r>
              <a:rPr lang="en-US" dirty="0"/>
              <a:t>)</a:t>
            </a:r>
          </a:p>
        </p:txBody>
      </p:sp>
      <p:sp>
        <p:nvSpPr>
          <p:cNvPr id="55303" name="Line 7"/>
          <p:cNvSpPr>
            <a:spLocks noChangeShapeType="1"/>
          </p:cNvSpPr>
          <p:nvPr/>
        </p:nvSpPr>
        <p:spPr bwMode="auto">
          <a:xfrm>
            <a:off x="3276600" y="2520315"/>
            <a:ext cx="5486400" cy="0"/>
          </a:xfrm>
          <a:prstGeom prst="line">
            <a:avLst/>
          </a:prstGeom>
          <a:noFill/>
          <a:ln w="28575">
            <a:solidFill>
              <a:schemeClr val="tx1"/>
            </a:solidFill>
            <a:round/>
            <a:headEnd/>
            <a:tailEnd/>
          </a:ln>
        </p:spPr>
        <p:txBody>
          <a:bodyPr>
            <a:prstTxWarp prst="textNoShape">
              <a:avLst/>
            </a:prstTxWarp>
          </a:bodyPr>
          <a:lstStyle/>
          <a:p>
            <a:endParaRPr lang="en-US"/>
          </a:p>
        </p:txBody>
      </p:sp>
      <p:sp>
        <p:nvSpPr>
          <p:cNvPr id="55304" name="Text Box 9"/>
          <p:cNvSpPr txBox="1">
            <a:spLocks noChangeArrowheads="1"/>
          </p:cNvSpPr>
          <p:nvPr/>
        </p:nvSpPr>
        <p:spPr bwMode="auto">
          <a:xfrm>
            <a:off x="2971800" y="2977515"/>
            <a:ext cx="4709956" cy="369332"/>
          </a:xfrm>
          <a:prstGeom prst="rect">
            <a:avLst/>
          </a:prstGeom>
          <a:noFill/>
          <a:ln w="9525">
            <a:noFill/>
            <a:miter lim="800000"/>
            <a:headEnd/>
            <a:tailEnd/>
          </a:ln>
        </p:spPr>
        <p:txBody>
          <a:bodyPr wrap="none">
            <a:prstTxWarp prst="textNoShape">
              <a:avLst/>
            </a:prstTxWarp>
            <a:spAutoFit/>
          </a:bodyPr>
          <a:lstStyle/>
          <a:p>
            <a:r>
              <a:rPr lang="en-US" dirty="0" err="1"/>
              <a:t>Count(NP</a:t>
            </a:r>
            <a:r>
              <a:rPr lang="en-US" sz="1600" dirty="0" err="1">
                <a:solidFill>
                  <a:srgbClr val="FF0000"/>
                </a:solidFill>
              </a:rPr>
              <a:t>dog</a:t>
            </a:r>
            <a:r>
              <a:rPr lang="en-US" dirty="0"/>
              <a:t> right of head in a </a:t>
            </a:r>
            <a:r>
              <a:rPr lang="en-US" dirty="0" err="1">
                <a:solidFill>
                  <a:srgbClr val="000000"/>
                </a:solidFill>
              </a:rPr>
              <a:t>VP</a:t>
            </a:r>
            <a:r>
              <a:rPr lang="en-US" sz="1600" dirty="0" err="1">
                <a:solidFill>
                  <a:srgbClr val="FF0000"/>
                </a:solidFill>
              </a:rPr>
              <a:t>put</a:t>
            </a:r>
            <a:r>
              <a:rPr lang="en-US" sz="1600" dirty="0">
                <a:solidFill>
                  <a:srgbClr val="FF0000"/>
                </a:solidFill>
              </a:rPr>
              <a:t> </a:t>
            </a:r>
            <a:r>
              <a:rPr lang="en-US" dirty="0"/>
              <a:t>production)</a:t>
            </a:r>
          </a:p>
        </p:txBody>
      </p:sp>
      <p:sp>
        <p:nvSpPr>
          <p:cNvPr id="55305" name="Text Box 10"/>
          <p:cNvSpPr txBox="1">
            <a:spLocks noChangeArrowheads="1"/>
          </p:cNvSpPr>
          <p:nvPr/>
        </p:nvSpPr>
        <p:spPr bwMode="auto">
          <a:xfrm>
            <a:off x="152400" y="3129915"/>
            <a:ext cx="2149008"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(NP</a:t>
            </a:r>
            <a:r>
              <a:rPr lang="en-US" sz="1600" dirty="0" err="1">
                <a:solidFill>
                  <a:srgbClr val="FF0000"/>
                </a:solidFill>
              </a:rPr>
              <a:t>dog</a:t>
            </a:r>
            <a:r>
              <a:rPr lang="en-US" dirty="0">
                <a:solidFill>
                  <a:srgbClr val="FF0000"/>
                </a:solidFill>
              </a:rPr>
              <a:t> </a:t>
            </a:r>
            <a:r>
              <a:rPr lang="en-US" dirty="0"/>
              <a:t>| </a:t>
            </a:r>
            <a:r>
              <a:rPr lang="en-US" dirty="0" err="1"/>
              <a:t>VP</a:t>
            </a:r>
            <a:r>
              <a:rPr lang="en-US" sz="1600" dirty="0" err="1">
                <a:solidFill>
                  <a:srgbClr val="FF0000"/>
                </a:solidFill>
              </a:rPr>
              <a:t>put</a:t>
            </a:r>
            <a:r>
              <a:rPr lang="en-US" dirty="0"/>
              <a:t>) =</a:t>
            </a:r>
          </a:p>
        </p:txBody>
      </p:sp>
      <p:sp>
        <p:nvSpPr>
          <p:cNvPr id="55306" name="Rectangle 13"/>
          <p:cNvSpPr>
            <a:spLocks noChangeArrowheads="1"/>
          </p:cNvSpPr>
          <p:nvPr/>
        </p:nvSpPr>
        <p:spPr bwMode="auto">
          <a:xfrm>
            <a:off x="381000" y="4343400"/>
            <a:ext cx="7772400" cy="990600"/>
          </a:xfrm>
          <a:prstGeom prst="rect">
            <a:avLst/>
          </a:prstGeom>
          <a:noFill/>
          <a:ln w="9525">
            <a:noFill/>
            <a:miter lim="800000"/>
            <a:headEnd/>
            <a:tailEnd/>
          </a:ln>
        </p:spPr>
        <p:txBody>
          <a:bodyPr>
            <a:prstTxWarp prst="textNoShape">
              <a:avLst/>
            </a:prstTxWarp>
          </a:bodyPr>
          <a:lstStyle/>
          <a:p>
            <a:pPr eaLnBrk="0" hangingPunct="0">
              <a:lnSpc>
                <a:spcPct val="90000"/>
              </a:lnSpc>
              <a:spcBef>
                <a:spcPct val="20000"/>
              </a:spcBef>
              <a:buClr>
                <a:srgbClr val="FF0000"/>
              </a:buClr>
            </a:pPr>
            <a:r>
              <a:rPr lang="en-US" sz="2800" dirty="0"/>
              <a:t>Smooth estimates by combining with simpler models conditioned on just POS tag or no lexical info</a:t>
            </a:r>
          </a:p>
        </p:txBody>
      </p:sp>
      <p:sp>
        <p:nvSpPr>
          <p:cNvPr id="55307" name="Text Box 14"/>
          <p:cNvSpPr txBox="1">
            <a:spLocks noChangeArrowheads="1"/>
          </p:cNvSpPr>
          <p:nvPr/>
        </p:nvSpPr>
        <p:spPr bwMode="auto">
          <a:xfrm>
            <a:off x="1066800" y="5339715"/>
            <a:ext cx="6192157" cy="984885"/>
          </a:xfrm>
          <a:prstGeom prst="rect">
            <a:avLst/>
          </a:prstGeom>
          <a:noFill/>
          <a:ln w="9525">
            <a:noFill/>
            <a:miter lim="800000"/>
            <a:headEnd/>
            <a:tailEnd/>
          </a:ln>
        </p:spPr>
        <p:txBody>
          <a:bodyPr wrap="none">
            <a:prstTxWarp prst="textNoShape">
              <a:avLst/>
            </a:prstTxWarp>
            <a:spAutoFit/>
          </a:bodyPr>
          <a:lstStyle/>
          <a:p>
            <a:r>
              <a:rPr lang="en-US" dirty="0" err="1"/>
              <a:t>smP</a:t>
            </a:r>
            <a:r>
              <a:rPr lang="en-US" baseline="-25000" dirty="0" err="1"/>
              <a:t>R</a:t>
            </a:r>
            <a:r>
              <a:rPr lang="en-US" dirty="0" err="1"/>
              <a:t>(PP</a:t>
            </a:r>
            <a:r>
              <a:rPr lang="en-US" sz="1600" dirty="0" err="1">
                <a:solidFill>
                  <a:srgbClr val="FF0000"/>
                </a:solidFill>
              </a:rPr>
              <a:t>in</a:t>
            </a:r>
            <a:r>
              <a:rPr lang="en-US" dirty="0">
                <a:solidFill>
                  <a:srgbClr val="FF0000"/>
                </a:solidFill>
              </a:rPr>
              <a:t> </a:t>
            </a:r>
            <a:r>
              <a:rPr lang="en-US" dirty="0"/>
              <a:t>| </a:t>
            </a:r>
            <a:r>
              <a:rPr lang="en-US" dirty="0" err="1"/>
              <a:t>VP</a:t>
            </a:r>
            <a:r>
              <a:rPr lang="en-US" sz="1600" dirty="0" err="1">
                <a:solidFill>
                  <a:srgbClr val="FF0000"/>
                </a:solidFill>
              </a:rPr>
              <a:t>put</a:t>
            </a:r>
            <a:r>
              <a:rPr lang="en-US" sz="1600" dirty="0">
                <a:solidFill>
                  <a:srgbClr val="FF0000"/>
                </a:solidFill>
              </a:rPr>
              <a:t>-</a:t>
            </a:r>
            <a:r>
              <a:rPr lang="en-US" dirty="0"/>
              <a:t>) = </a:t>
            </a:r>
            <a:r>
              <a:rPr lang="en-US" dirty="0">
                <a:sym typeface="Symbol" charset="2"/>
              </a:rPr>
              <a:t></a:t>
            </a:r>
            <a:r>
              <a:rPr lang="en-US" baseline="-25000" dirty="0">
                <a:sym typeface="Symbol" charset="2"/>
              </a:rPr>
              <a:t>1 </a:t>
            </a:r>
            <a:r>
              <a:rPr lang="en-US" dirty="0" err="1"/>
              <a:t>P</a:t>
            </a:r>
            <a:r>
              <a:rPr lang="en-US" baseline="-25000" dirty="0" err="1"/>
              <a:t>R</a:t>
            </a:r>
            <a:r>
              <a:rPr lang="en-US" dirty="0" err="1"/>
              <a:t>(PP</a:t>
            </a:r>
            <a:r>
              <a:rPr lang="en-US" sz="1600" dirty="0" err="1">
                <a:solidFill>
                  <a:srgbClr val="FF0000"/>
                </a:solidFill>
              </a:rPr>
              <a:t>in</a:t>
            </a:r>
            <a:r>
              <a:rPr lang="en-US" dirty="0">
                <a:solidFill>
                  <a:srgbClr val="FF0000"/>
                </a:solidFill>
              </a:rPr>
              <a:t> </a:t>
            </a:r>
            <a:r>
              <a:rPr lang="en-US" dirty="0"/>
              <a:t>| </a:t>
            </a:r>
            <a:r>
              <a:rPr lang="en-US" dirty="0" err="1"/>
              <a:t>VP</a:t>
            </a:r>
            <a:r>
              <a:rPr lang="en-US" sz="1600" dirty="0" err="1">
                <a:solidFill>
                  <a:srgbClr val="FF0000"/>
                </a:solidFill>
              </a:rPr>
              <a:t>put</a:t>
            </a:r>
            <a:r>
              <a:rPr lang="en-US" dirty="0"/>
              <a:t>) </a:t>
            </a:r>
          </a:p>
          <a:p>
            <a:r>
              <a:rPr lang="en-US" dirty="0"/>
              <a:t>                                               + (1</a:t>
            </a:r>
            <a:r>
              <a:rPr lang="en-US" dirty="0">
                <a:sym typeface="Symbol" charset="2"/>
              </a:rPr>
              <a:t></a:t>
            </a:r>
            <a:r>
              <a:rPr lang="en-US" dirty="0"/>
              <a:t> </a:t>
            </a:r>
            <a:r>
              <a:rPr lang="en-US" dirty="0">
                <a:sym typeface="Symbol" charset="2"/>
              </a:rPr>
              <a:t></a:t>
            </a:r>
            <a:r>
              <a:rPr lang="en-US" baseline="-25000" dirty="0">
                <a:sym typeface="Symbol" charset="2"/>
              </a:rPr>
              <a:t>1</a:t>
            </a:r>
            <a:r>
              <a:rPr lang="en-US" sz="2000" dirty="0">
                <a:sym typeface="Symbol" charset="2"/>
              </a:rPr>
              <a:t>) (</a:t>
            </a:r>
            <a:r>
              <a:rPr lang="en-US" dirty="0">
                <a:sym typeface="Symbol" charset="2"/>
              </a:rPr>
              <a:t></a:t>
            </a:r>
            <a:r>
              <a:rPr lang="en-US" baseline="-25000" dirty="0">
                <a:sym typeface="Symbol" charset="2"/>
              </a:rPr>
              <a:t>2 </a:t>
            </a:r>
            <a:r>
              <a:rPr lang="en-US" dirty="0" err="1"/>
              <a:t>P</a:t>
            </a:r>
            <a:r>
              <a:rPr lang="en-US" baseline="-25000" dirty="0" err="1"/>
              <a:t>R</a:t>
            </a:r>
            <a:r>
              <a:rPr lang="en-US" dirty="0" err="1"/>
              <a:t>(PP</a:t>
            </a:r>
            <a:r>
              <a:rPr lang="en-US" sz="1600" dirty="0" err="1">
                <a:solidFill>
                  <a:srgbClr val="FF0000"/>
                </a:solidFill>
              </a:rPr>
              <a:t>in</a:t>
            </a:r>
            <a:r>
              <a:rPr lang="en-US" dirty="0">
                <a:solidFill>
                  <a:srgbClr val="FF0000"/>
                </a:solidFill>
              </a:rPr>
              <a:t> </a:t>
            </a:r>
            <a:r>
              <a:rPr lang="en-US" dirty="0"/>
              <a:t>| VP</a:t>
            </a:r>
            <a:r>
              <a:rPr lang="en-US" sz="1600" dirty="0">
                <a:solidFill>
                  <a:srgbClr val="FF0000"/>
                </a:solidFill>
              </a:rPr>
              <a:t>VBD</a:t>
            </a:r>
            <a:r>
              <a:rPr lang="en-US" dirty="0"/>
              <a:t>) +</a:t>
            </a:r>
          </a:p>
          <a:p>
            <a:r>
              <a:rPr lang="en-US" dirty="0"/>
              <a:t>                                                                (1</a:t>
            </a:r>
            <a:r>
              <a:rPr lang="en-US" dirty="0">
                <a:sym typeface="Symbol" charset="2"/>
              </a:rPr>
              <a:t></a:t>
            </a:r>
            <a:r>
              <a:rPr lang="en-US" dirty="0"/>
              <a:t> </a:t>
            </a:r>
            <a:r>
              <a:rPr lang="en-US" dirty="0">
                <a:sym typeface="Symbol" charset="2"/>
              </a:rPr>
              <a:t></a:t>
            </a:r>
            <a:r>
              <a:rPr lang="en-US" baseline="-25000" dirty="0">
                <a:sym typeface="Symbol" charset="2"/>
              </a:rPr>
              <a:t>2</a:t>
            </a:r>
            <a:r>
              <a:rPr lang="en-US" sz="2000" dirty="0">
                <a:sym typeface="Symbol" charset="2"/>
              </a:rPr>
              <a:t>) </a:t>
            </a:r>
            <a:r>
              <a:rPr lang="en-US" dirty="0" err="1"/>
              <a:t>P</a:t>
            </a:r>
            <a:r>
              <a:rPr lang="en-US" baseline="-25000" dirty="0" err="1"/>
              <a:t>R</a:t>
            </a:r>
            <a:r>
              <a:rPr lang="en-US" dirty="0" err="1"/>
              <a:t>(PP</a:t>
            </a:r>
            <a:r>
              <a:rPr lang="en-US" sz="1600" dirty="0" err="1">
                <a:solidFill>
                  <a:srgbClr val="FF0000"/>
                </a:solidFill>
              </a:rPr>
              <a:t>in</a:t>
            </a:r>
            <a:r>
              <a:rPr lang="en-US" dirty="0">
                <a:solidFill>
                  <a:srgbClr val="FF0000"/>
                </a:solidFill>
              </a:rPr>
              <a:t> </a:t>
            </a:r>
            <a:r>
              <a:rPr lang="en-US" dirty="0"/>
              <a:t>| VP)) </a:t>
            </a:r>
          </a:p>
        </p:txBody>
      </p:sp>
      <p:sp>
        <p:nvSpPr>
          <p:cNvPr id="55308" name="Text Box 6"/>
          <p:cNvSpPr txBox="1">
            <a:spLocks noChangeArrowheads="1"/>
          </p:cNvSpPr>
          <p:nvPr/>
        </p:nvSpPr>
        <p:spPr bwMode="auto">
          <a:xfrm>
            <a:off x="3657600" y="3358515"/>
            <a:ext cx="3800928" cy="369332"/>
          </a:xfrm>
          <a:prstGeom prst="rect">
            <a:avLst/>
          </a:prstGeom>
          <a:noFill/>
          <a:ln w="9525">
            <a:noFill/>
            <a:miter lim="800000"/>
            <a:headEnd/>
            <a:tailEnd/>
          </a:ln>
        </p:spPr>
        <p:txBody>
          <a:bodyPr wrap="none">
            <a:prstTxWarp prst="textNoShape">
              <a:avLst/>
            </a:prstTxWarp>
            <a:spAutoFit/>
          </a:bodyPr>
          <a:lstStyle/>
          <a:p>
            <a:r>
              <a:rPr lang="en-US" dirty="0" err="1"/>
              <a:t>Count(symbol</a:t>
            </a:r>
            <a:r>
              <a:rPr lang="en-US" dirty="0"/>
              <a:t> right of head in a </a:t>
            </a:r>
            <a:r>
              <a:rPr lang="en-US" dirty="0" err="1"/>
              <a:t>VP</a:t>
            </a:r>
            <a:r>
              <a:rPr lang="en-US" sz="1600" dirty="0" err="1">
                <a:solidFill>
                  <a:srgbClr val="FF0000"/>
                </a:solidFill>
              </a:rPr>
              <a:t>put</a:t>
            </a:r>
            <a:r>
              <a:rPr lang="en-US" dirty="0"/>
              <a:t>)</a:t>
            </a:r>
          </a:p>
        </p:txBody>
      </p:sp>
      <p:sp>
        <p:nvSpPr>
          <p:cNvPr id="55309" name="Line 7"/>
          <p:cNvSpPr>
            <a:spLocks noChangeShapeType="1"/>
          </p:cNvSpPr>
          <p:nvPr/>
        </p:nvSpPr>
        <p:spPr bwMode="auto">
          <a:xfrm>
            <a:off x="3200400" y="3358515"/>
            <a:ext cx="5486400" cy="0"/>
          </a:xfrm>
          <a:prstGeom prst="line">
            <a:avLst/>
          </a:prstGeom>
          <a:noFill/>
          <a:ln w="28575">
            <a:solidFill>
              <a:schemeClr val="tx1"/>
            </a:solidFill>
            <a:round/>
            <a:headEnd/>
            <a:tailEnd/>
          </a:ln>
        </p:spPr>
        <p:txBody>
          <a:bodyPr>
            <a:prstTxWarp prst="textNoShape">
              <a:avLst/>
            </a:prstTxWarp>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with lexicalization</a:t>
            </a:r>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a:t>We’ve solved the estimation problem</a:t>
            </a:r>
          </a:p>
          <a:p>
            <a:pPr marL="0" indent="0">
              <a:buNone/>
            </a:pPr>
            <a:endParaRPr lang="en-US" dirty="0"/>
          </a:p>
          <a:p>
            <a:pPr marL="0" indent="0">
              <a:buNone/>
            </a:pPr>
            <a:r>
              <a:rPr lang="en-US" dirty="0"/>
              <a:t>There’s also the issue of performance</a:t>
            </a:r>
          </a:p>
          <a:p>
            <a:pPr marL="0" indent="0">
              <a:buNone/>
            </a:pPr>
            <a:endParaRPr lang="en-US" dirty="0"/>
          </a:p>
          <a:p>
            <a:pPr marL="0" indent="0">
              <a:buNone/>
            </a:pPr>
            <a:r>
              <a:rPr lang="en-US" dirty="0"/>
              <a:t>Lexicalization causes the size of the number of grammar rules to explode!</a:t>
            </a:r>
          </a:p>
          <a:p>
            <a:pPr marL="0" indent="0">
              <a:buNone/>
            </a:pPr>
            <a:endParaRPr lang="en-US" dirty="0"/>
          </a:p>
          <a:p>
            <a:pPr marL="0" indent="0">
              <a:buNone/>
            </a:pPr>
            <a:r>
              <a:rPr lang="en-US" dirty="0"/>
              <a:t>Our parsing algorithms take too long too finish</a:t>
            </a:r>
          </a:p>
          <a:p>
            <a:endParaRPr lang="en-US" dirty="0"/>
          </a:p>
          <a:p>
            <a:pPr marL="0" indent="0">
              <a:buNone/>
            </a:pPr>
            <a:r>
              <a:rPr lang="en-US" dirty="0">
                <a:solidFill>
                  <a:srgbClr val="FF0000"/>
                </a:solidFill>
              </a:rPr>
              <a:t>Ideas?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Pruning during search</a:t>
            </a:r>
          </a:p>
        </p:txBody>
      </p:sp>
      <p:sp>
        <p:nvSpPr>
          <p:cNvPr id="3" name="Content Placeholder 2"/>
          <p:cNvSpPr>
            <a:spLocks noGrp="1"/>
          </p:cNvSpPr>
          <p:nvPr>
            <p:ph sz="quarter" idx="1"/>
          </p:nvPr>
        </p:nvSpPr>
        <p:spPr/>
        <p:txBody>
          <a:bodyPr>
            <a:normAutofit lnSpcReduction="10000"/>
          </a:bodyPr>
          <a:lstStyle/>
          <a:p>
            <a:pPr marL="0" indent="0">
              <a:buNone/>
            </a:pPr>
            <a:r>
              <a:rPr lang="en-US" dirty="0"/>
              <a:t>We can no longer keep all possible parses around</a:t>
            </a:r>
          </a:p>
          <a:p>
            <a:pPr marL="0" indent="0">
              <a:buNone/>
            </a:pPr>
            <a:endParaRPr lang="en-US" dirty="0"/>
          </a:p>
          <a:p>
            <a:pPr marL="0" indent="0">
              <a:buNone/>
            </a:pPr>
            <a:r>
              <a:rPr lang="en-US" dirty="0"/>
              <a:t>We can no longer guarantee that we actually return the most likely parse</a:t>
            </a:r>
          </a:p>
          <a:p>
            <a:pPr marL="0" indent="0">
              <a:buNone/>
            </a:pPr>
            <a:endParaRPr lang="en-US" dirty="0"/>
          </a:p>
          <a:p>
            <a:pPr marL="0" indent="0">
              <a:buNone/>
            </a:pPr>
            <a:r>
              <a:rPr lang="en-US" dirty="0"/>
              <a:t>Beam search [Collins 99]</a:t>
            </a:r>
          </a:p>
          <a:p>
            <a:pPr lvl="1"/>
            <a:r>
              <a:rPr lang="en-US" dirty="0"/>
              <a:t>In each cell only keep the </a:t>
            </a:r>
            <a:r>
              <a:rPr lang="en-US" b="1" dirty="0">
                <a:solidFill>
                  <a:srgbClr val="FF6600"/>
                </a:solidFill>
              </a:rPr>
              <a:t>K</a:t>
            </a:r>
            <a:r>
              <a:rPr lang="en-US" dirty="0"/>
              <a:t> most likely hypotheses</a:t>
            </a:r>
          </a:p>
          <a:p>
            <a:pPr lvl="1"/>
            <a:r>
              <a:rPr lang="en-US" dirty="0"/>
              <a:t>Disregard constituents over certain spans (e.g. punctuation)</a:t>
            </a:r>
          </a:p>
          <a:p>
            <a:pPr lvl="1"/>
            <a:r>
              <a:rPr lang="en-US" dirty="0">
                <a:solidFill>
                  <a:srgbClr val="0000FF"/>
                </a:solidFill>
              </a:rPr>
              <a:t>F1 of 88.6!</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a:t>Pruning with a PCFG</a:t>
            </a:r>
          </a:p>
        </p:txBody>
      </p:sp>
      <p:sp>
        <p:nvSpPr>
          <p:cNvPr id="38915" name="Rectangle 3"/>
          <p:cNvSpPr>
            <a:spLocks noGrp="1" noChangeArrowheads="1"/>
          </p:cNvSpPr>
          <p:nvPr>
            <p:ph type="body" idx="1"/>
          </p:nvPr>
        </p:nvSpPr>
        <p:spPr>
          <a:xfrm>
            <a:off x="304800" y="1722438"/>
            <a:ext cx="8229600" cy="4906962"/>
          </a:xfrm>
        </p:spPr>
        <p:txBody>
          <a:bodyPr/>
          <a:lstStyle/>
          <a:p>
            <a:pPr marL="0" indent="0" eaLnBrk="1" hangingPunct="1">
              <a:lnSpc>
                <a:spcPct val="90000"/>
              </a:lnSpc>
              <a:buNone/>
            </a:pPr>
            <a:r>
              <a:rPr lang="en-US" sz="2800" dirty="0"/>
              <a:t>The </a:t>
            </a:r>
            <a:r>
              <a:rPr lang="en-US" sz="2800" dirty="0" err="1"/>
              <a:t>Charniak</a:t>
            </a:r>
            <a:r>
              <a:rPr lang="en-US" sz="2800" dirty="0"/>
              <a:t> parser prunes using a two-pass approach [</a:t>
            </a:r>
            <a:r>
              <a:rPr lang="en-US" sz="2800" dirty="0" err="1"/>
              <a:t>Charniak</a:t>
            </a:r>
            <a:r>
              <a:rPr lang="en-US" sz="2800" dirty="0"/>
              <a:t> 97+]</a:t>
            </a:r>
          </a:p>
          <a:p>
            <a:pPr lvl="1" eaLnBrk="1" hangingPunct="1">
              <a:lnSpc>
                <a:spcPct val="90000"/>
              </a:lnSpc>
            </a:pPr>
            <a:r>
              <a:rPr lang="en-US" sz="2400" dirty="0"/>
              <a:t>First, parse with the base (non-lexicalized) grammar</a:t>
            </a:r>
          </a:p>
          <a:p>
            <a:pPr lvl="1" eaLnBrk="1" hangingPunct="1">
              <a:lnSpc>
                <a:spcPct val="90000"/>
              </a:lnSpc>
            </a:pPr>
            <a:r>
              <a:rPr lang="en-US" sz="2400" dirty="0"/>
              <a:t>For each </a:t>
            </a:r>
            <a:r>
              <a:rPr lang="en-US" sz="2400" dirty="0" err="1"/>
              <a:t>X:[i,j</a:t>
            </a:r>
            <a:r>
              <a:rPr lang="en-US" sz="2400" dirty="0"/>
              <a:t>] calculate </a:t>
            </a:r>
            <a:r>
              <a:rPr lang="en-US" sz="2400" dirty="0" err="1"/>
              <a:t>P(X|i,j,s</a:t>
            </a:r>
            <a:r>
              <a:rPr lang="en-US" sz="2400" dirty="0"/>
              <a:t>)</a:t>
            </a:r>
          </a:p>
          <a:p>
            <a:pPr lvl="2" eaLnBrk="1" hangingPunct="1">
              <a:lnSpc>
                <a:spcPct val="90000"/>
              </a:lnSpc>
            </a:pPr>
            <a:r>
              <a:rPr lang="en-US" sz="2000" dirty="0"/>
              <a:t>This isn’t trivial, and there are clever speed ups</a:t>
            </a:r>
          </a:p>
          <a:p>
            <a:pPr lvl="1" eaLnBrk="1" hangingPunct="1">
              <a:lnSpc>
                <a:spcPct val="90000"/>
              </a:lnSpc>
            </a:pPr>
            <a:r>
              <a:rPr lang="en-US" sz="2400" dirty="0"/>
              <a:t>Second, do the full</a:t>
            </a:r>
            <a:r>
              <a:rPr lang="en-US" sz="2400" baseline="30000" dirty="0"/>
              <a:t> </a:t>
            </a:r>
            <a:r>
              <a:rPr lang="en-US" sz="2400" dirty="0"/>
              <a:t>CKY</a:t>
            </a:r>
          </a:p>
          <a:p>
            <a:pPr lvl="2" eaLnBrk="1" hangingPunct="1">
              <a:lnSpc>
                <a:spcPct val="90000"/>
              </a:lnSpc>
            </a:pPr>
            <a:r>
              <a:rPr lang="en-US" sz="2000" dirty="0"/>
              <a:t>Skip any X :[</a:t>
            </a:r>
            <a:r>
              <a:rPr lang="en-US" sz="2000" dirty="0" err="1"/>
              <a:t>i,j</a:t>
            </a:r>
            <a:r>
              <a:rPr lang="en-US" sz="2000" dirty="0"/>
              <a:t>] which had low (say, &lt; 0.0001) posterior</a:t>
            </a:r>
          </a:p>
          <a:p>
            <a:pPr lvl="1" eaLnBrk="1" hangingPunct="1">
              <a:lnSpc>
                <a:spcPct val="90000"/>
              </a:lnSpc>
            </a:pPr>
            <a:r>
              <a:rPr lang="en-US" sz="2400" dirty="0"/>
              <a:t>Avoids almost all work in the second phase!</a:t>
            </a:r>
          </a:p>
          <a:p>
            <a:pPr lvl="1" eaLnBrk="1" hangingPunct="1">
              <a:lnSpc>
                <a:spcPct val="90000"/>
              </a:lnSpc>
            </a:pPr>
            <a:endParaRPr lang="en-US" sz="2400" dirty="0"/>
          </a:p>
          <a:p>
            <a:pPr marL="0" indent="0" eaLnBrk="1" hangingPunct="1">
              <a:lnSpc>
                <a:spcPct val="90000"/>
              </a:lnSpc>
              <a:buNone/>
            </a:pPr>
            <a:r>
              <a:rPr lang="en-US" sz="2800" dirty="0">
                <a:solidFill>
                  <a:srgbClr val="0000FF"/>
                </a:solidFill>
              </a:rPr>
              <a:t>F1 of 89.7!</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Tag splitting</a:t>
            </a:r>
          </a:p>
        </p:txBody>
      </p:sp>
      <p:sp>
        <p:nvSpPr>
          <p:cNvPr id="3" name="Content Placeholder 2"/>
          <p:cNvSpPr>
            <a:spLocks noGrp="1"/>
          </p:cNvSpPr>
          <p:nvPr>
            <p:ph sz="quarter" idx="1"/>
          </p:nvPr>
        </p:nvSpPr>
        <p:spPr/>
        <p:txBody>
          <a:bodyPr/>
          <a:lstStyle/>
          <a:p>
            <a:pPr marL="0" indent="0">
              <a:buNone/>
            </a:pPr>
            <a:r>
              <a:rPr lang="en-US" dirty="0"/>
              <a:t>Lexicalization is an extreme case of splitting the tags to allow for better discrimination</a:t>
            </a:r>
          </a:p>
          <a:p>
            <a:endParaRPr lang="en-US" dirty="0"/>
          </a:p>
          <a:p>
            <a:pPr marL="0" indent="0">
              <a:buNone/>
            </a:pPr>
            <a:r>
              <a:rPr lang="en-US" dirty="0"/>
              <a:t>Idea: what if rather than doing it for all words, we just split some of the tags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pPr eaLnBrk="1" hangingPunct="1"/>
            <a:r>
              <a:rPr lang="en-US"/>
              <a:t>Tag Splits</a:t>
            </a:r>
          </a:p>
        </p:txBody>
      </p:sp>
      <p:sp>
        <p:nvSpPr>
          <p:cNvPr id="7174" name="Rectangle 3"/>
          <p:cNvSpPr>
            <a:spLocks noGrp="1" noChangeArrowheads="1"/>
          </p:cNvSpPr>
          <p:nvPr>
            <p:ph type="body" idx="1"/>
          </p:nvPr>
        </p:nvSpPr>
        <p:spPr>
          <a:xfrm>
            <a:off x="600075" y="1752600"/>
            <a:ext cx="4273550" cy="4876800"/>
          </a:xfrm>
        </p:spPr>
        <p:txBody>
          <a:bodyPr>
            <a:normAutofit lnSpcReduction="10000"/>
          </a:bodyPr>
          <a:lstStyle/>
          <a:p>
            <a:pPr marL="0" indent="0" eaLnBrk="1" hangingPunct="1">
              <a:buNone/>
            </a:pPr>
            <a:r>
              <a:rPr lang="en-US" sz="2800" dirty="0"/>
              <a:t>Problem: Treebank tags are too coarse</a:t>
            </a:r>
          </a:p>
          <a:p>
            <a:pPr lvl="1"/>
            <a:r>
              <a:rPr lang="en-US" sz="2500" dirty="0"/>
              <a:t>We even saw this with the variety of </a:t>
            </a:r>
            <a:r>
              <a:rPr lang="en-US" sz="2500" dirty="0" err="1"/>
              <a:t>tagsets</a:t>
            </a:r>
            <a:endParaRPr lang="en-US" sz="2500" dirty="0"/>
          </a:p>
          <a:p>
            <a:pPr eaLnBrk="1" hangingPunct="1"/>
            <a:endParaRPr lang="en-US" sz="2800" dirty="0"/>
          </a:p>
          <a:p>
            <a:pPr marL="0" indent="0" eaLnBrk="1" hangingPunct="1">
              <a:buNone/>
            </a:pPr>
            <a:r>
              <a:rPr lang="en-US" sz="2800" dirty="0"/>
              <a:t>Example: Sentential, PP, and other prepositions are all marked IN</a:t>
            </a:r>
          </a:p>
          <a:p>
            <a:pPr eaLnBrk="1" hangingPunct="1"/>
            <a:endParaRPr lang="en-US" sz="2800" dirty="0"/>
          </a:p>
          <a:p>
            <a:pPr marL="0" indent="0" eaLnBrk="1" hangingPunct="1">
              <a:buNone/>
            </a:pPr>
            <a:r>
              <a:rPr lang="en-US" sz="2800" dirty="0"/>
              <a:t>Partial Solution:</a:t>
            </a:r>
          </a:p>
          <a:p>
            <a:pPr lvl="1" eaLnBrk="1" hangingPunct="1"/>
            <a:r>
              <a:rPr lang="en-US" sz="2400" dirty="0"/>
              <a:t>Subdivide the IN tag</a:t>
            </a:r>
          </a:p>
          <a:p>
            <a:pPr lvl="1" eaLnBrk="1" hangingPunct="1"/>
            <a:endParaRPr lang="en-US" sz="2400" dirty="0"/>
          </a:p>
          <a:p>
            <a:pPr lvl="1" eaLnBrk="1" hangingPunct="1"/>
            <a:endParaRPr lang="en-US" sz="2400" dirty="0"/>
          </a:p>
        </p:txBody>
      </p:sp>
      <p:graphicFrame>
        <p:nvGraphicFramePr>
          <p:cNvPr id="1831940" name="Group 4"/>
          <p:cNvGraphicFramePr>
            <a:graphicFrameLocks noGrp="1"/>
          </p:cNvGraphicFramePr>
          <p:nvPr/>
        </p:nvGraphicFramePr>
        <p:xfrm>
          <a:off x="5360988" y="5486400"/>
          <a:ext cx="3657600" cy="1188720"/>
        </p:xfrm>
        <a:graphic>
          <a:graphicData uri="http://schemas.openxmlformats.org/drawingml/2006/table">
            <a:tbl>
              <a:tblPr/>
              <a:tblGrid>
                <a:gridCol w="17526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3921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Annotation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F1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Previous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78.3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8.0K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SPLIT-IN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80.3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7170" name="Object 22"/>
          <p:cNvGraphicFramePr>
            <a:graphicFrameLocks noChangeAspect="1"/>
          </p:cNvGraphicFramePr>
          <p:nvPr/>
        </p:nvGraphicFramePr>
        <p:xfrm>
          <a:off x="5495925" y="2071688"/>
          <a:ext cx="2838450" cy="2714625"/>
        </p:xfrm>
        <a:graphic>
          <a:graphicData uri="http://schemas.openxmlformats.org/presentationml/2006/ole">
            <mc:AlternateContent xmlns:mc="http://schemas.openxmlformats.org/markup-compatibility/2006">
              <mc:Choice xmlns:v="urn:schemas-microsoft-com:vml" Requires="v">
                <p:oleObj spid="_x0000_s720096" name="Photo Editor Photo" r:id="rId4" imgW="2838846" imgH="2715004" progId="">
                  <p:embed/>
                </p:oleObj>
              </mc:Choice>
              <mc:Fallback>
                <p:oleObj name="Photo Editor Photo" r:id="rId4" imgW="2838846" imgH="2715004" progId="">
                  <p:embed/>
                  <p:pic>
                    <p:nvPicPr>
                      <p:cNvPr id="0" name="Object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5925" y="2071688"/>
                        <a:ext cx="2838450" cy="2714625"/>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831959" name="Object 23"/>
          <p:cNvGraphicFramePr>
            <a:graphicFrameLocks noChangeAspect="1"/>
          </p:cNvGraphicFramePr>
          <p:nvPr/>
        </p:nvGraphicFramePr>
        <p:xfrm>
          <a:off x="5116513" y="2062163"/>
          <a:ext cx="3457575" cy="2733675"/>
        </p:xfrm>
        <a:graphic>
          <a:graphicData uri="http://schemas.openxmlformats.org/presentationml/2006/ole">
            <mc:AlternateContent xmlns:mc="http://schemas.openxmlformats.org/markup-compatibility/2006">
              <mc:Choice xmlns:v="urn:schemas-microsoft-com:vml" Requires="v">
                <p:oleObj spid="_x0000_s720097" name="Photo Editor Photo" r:id="rId6" imgW="3457143" imgH="2734057" progId="">
                  <p:embed/>
                </p:oleObj>
              </mc:Choice>
              <mc:Fallback>
                <p:oleObj name="Photo Editor Photo" r:id="rId6" imgW="3457143" imgH="2734057" progId="">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16513" y="2062163"/>
                        <a:ext cx="3457575" cy="2733675"/>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831960" name="Object 24"/>
          <p:cNvGraphicFramePr>
            <a:graphicFrameLocks noChangeAspect="1"/>
          </p:cNvGraphicFramePr>
          <p:nvPr/>
        </p:nvGraphicFramePr>
        <p:xfrm>
          <a:off x="5184775" y="1785938"/>
          <a:ext cx="3371850" cy="3286125"/>
        </p:xfrm>
        <a:graphic>
          <a:graphicData uri="http://schemas.openxmlformats.org/presentationml/2006/ole">
            <mc:AlternateContent xmlns:mc="http://schemas.openxmlformats.org/markup-compatibility/2006">
              <mc:Choice xmlns:v="urn:schemas-microsoft-com:vml" Requires="v">
                <p:oleObj spid="_x0000_s720098" name="Photo Editor Photo" r:id="rId8" imgW="3371429" imgH="3285714" progId="">
                  <p:embed/>
                </p:oleObj>
              </mc:Choice>
              <mc:Fallback>
                <p:oleObj name="Photo Editor Photo" r:id="rId8" imgW="3371429" imgH="3285714" progId="">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84775" y="1785938"/>
                        <a:ext cx="3371850" cy="3286125"/>
                      </a:xfrm>
                      <a:prstGeom prst="rect">
                        <a:avLst/>
                      </a:prstGeom>
                      <a:noFill/>
                      <a:ln>
                        <a:noFill/>
                      </a:ln>
                      <a:effectLst/>
                      <a:extLst>
                        <a:ext uri="{909E8E84-426E-40dd-AFC4-6F175D3DCCD1}">
                          <a14:hiddenFill xmlns="" xmlns:a14="http://schemas.microsoft.com/office/drawing/2010/main">
                            <a:gradFill rotWithShape="0">
                              <a:gsLst>
                                <a:gs pos="0">
                                  <a:srgbClr val="A50021"/>
                                </a:gs>
                                <a:gs pos="100000">
                                  <a:schemeClr val="tx1"/>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8319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319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t>Other Tag Splits</a:t>
            </a:r>
          </a:p>
        </p:txBody>
      </p:sp>
      <p:sp>
        <p:nvSpPr>
          <p:cNvPr id="28675" name="Rectangle 3"/>
          <p:cNvSpPr>
            <a:spLocks noGrp="1" noChangeArrowheads="1"/>
          </p:cNvSpPr>
          <p:nvPr>
            <p:ph type="body" idx="1"/>
          </p:nvPr>
        </p:nvSpPr>
        <p:spPr>
          <a:xfrm>
            <a:off x="266700" y="1828800"/>
            <a:ext cx="6724650" cy="4602162"/>
          </a:xfrm>
        </p:spPr>
        <p:txBody>
          <a:bodyPr>
            <a:normAutofit fontScale="92500" lnSpcReduction="20000"/>
          </a:bodyPr>
          <a:lstStyle/>
          <a:p>
            <a:pPr marL="0" indent="0" eaLnBrk="1" hangingPunct="1">
              <a:lnSpc>
                <a:spcPct val="90000"/>
              </a:lnSpc>
              <a:buNone/>
            </a:pPr>
            <a:r>
              <a:rPr lang="en-US" sz="2400" dirty="0">
                <a:solidFill>
                  <a:schemeClr val="tx2"/>
                </a:solidFill>
              </a:rPr>
              <a:t>UNARY-DT</a:t>
            </a:r>
            <a:r>
              <a:rPr lang="en-US" sz="2400" dirty="0"/>
              <a:t>: mark demonstratives as DT</a:t>
            </a:r>
            <a:r>
              <a:rPr lang="en-US" sz="2400" dirty="0">
                <a:solidFill>
                  <a:schemeClr val="tx2"/>
                </a:solidFill>
              </a:rPr>
              <a:t>^U</a:t>
            </a:r>
            <a:r>
              <a:rPr lang="en-US" sz="2400" dirty="0"/>
              <a:t> (“the X” vs. “those”)</a:t>
            </a:r>
          </a:p>
          <a:p>
            <a:pPr marL="0" indent="0" eaLnBrk="1" hangingPunct="1">
              <a:lnSpc>
                <a:spcPct val="90000"/>
              </a:lnSpc>
              <a:buNone/>
            </a:pPr>
            <a:endParaRPr lang="en-US" sz="2400" dirty="0">
              <a:solidFill>
                <a:schemeClr val="tx2"/>
              </a:solidFill>
            </a:endParaRPr>
          </a:p>
          <a:p>
            <a:pPr marL="0" indent="0" eaLnBrk="1" hangingPunct="1">
              <a:lnSpc>
                <a:spcPct val="90000"/>
              </a:lnSpc>
              <a:buNone/>
            </a:pPr>
            <a:r>
              <a:rPr lang="en-US" sz="2400" dirty="0">
                <a:solidFill>
                  <a:schemeClr val="tx2"/>
                </a:solidFill>
              </a:rPr>
              <a:t>UNARY-RB</a:t>
            </a:r>
            <a:r>
              <a:rPr lang="en-US" sz="2400" dirty="0"/>
              <a:t>: mark phrasal adverbs as RB</a:t>
            </a:r>
            <a:r>
              <a:rPr lang="en-US" sz="2400" dirty="0">
                <a:solidFill>
                  <a:schemeClr val="tx2"/>
                </a:solidFill>
              </a:rPr>
              <a:t>^U</a:t>
            </a:r>
            <a:r>
              <a:rPr lang="en-US" sz="2400" dirty="0"/>
              <a:t> (“quickly” vs. “very”)</a:t>
            </a:r>
          </a:p>
          <a:p>
            <a:pPr marL="0" indent="0" eaLnBrk="1" hangingPunct="1">
              <a:lnSpc>
                <a:spcPct val="90000"/>
              </a:lnSpc>
              <a:buNone/>
            </a:pPr>
            <a:endParaRPr lang="en-US" sz="2400" dirty="0">
              <a:solidFill>
                <a:schemeClr val="tx2"/>
              </a:solidFill>
            </a:endParaRPr>
          </a:p>
          <a:p>
            <a:pPr marL="0" indent="0" eaLnBrk="1" hangingPunct="1">
              <a:lnSpc>
                <a:spcPct val="90000"/>
              </a:lnSpc>
              <a:buNone/>
            </a:pPr>
            <a:r>
              <a:rPr lang="en-US" sz="2400" dirty="0">
                <a:solidFill>
                  <a:schemeClr val="tx2"/>
                </a:solidFill>
              </a:rPr>
              <a:t>TAG-PA</a:t>
            </a:r>
            <a:r>
              <a:rPr lang="en-US" sz="2400" dirty="0"/>
              <a:t>: mark tags with non-canonical parents (“not” is an RB</a:t>
            </a:r>
            <a:r>
              <a:rPr lang="en-US" sz="2400" dirty="0">
                <a:solidFill>
                  <a:schemeClr val="tx2"/>
                </a:solidFill>
              </a:rPr>
              <a:t>^VP</a:t>
            </a:r>
            <a:r>
              <a:rPr lang="en-US" sz="2400" dirty="0"/>
              <a:t>)</a:t>
            </a:r>
          </a:p>
          <a:p>
            <a:pPr marL="0" indent="0" eaLnBrk="1" hangingPunct="1">
              <a:lnSpc>
                <a:spcPct val="90000"/>
              </a:lnSpc>
              <a:buNone/>
            </a:pPr>
            <a:endParaRPr lang="en-US" sz="2400" dirty="0">
              <a:solidFill>
                <a:schemeClr val="tx2"/>
              </a:solidFill>
            </a:endParaRPr>
          </a:p>
          <a:p>
            <a:pPr marL="0" indent="0" eaLnBrk="1" hangingPunct="1">
              <a:lnSpc>
                <a:spcPct val="90000"/>
              </a:lnSpc>
              <a:buNone/>
            </a:pPr>
            <a:r>
              <a:rPr lang="en-US" sz="2400" dirty="0">
                <a:solidFill>
                  <a:schemeClr val="tx2"/>
                </a:solidFill>
              </a:rPr>
              <a:t>SPLIT-AUX</a:t>
            </a:r>
            <a:r>
              <a:rPr lang="en-US" sz="2400" dirty="0"/>
              <a:t>: mark auxiliary verbs with </a:t>
            </a:r>
            <a:r>
              <a:rPr lang="en-US" sz="2400" dirty="0">
                <a:solidFill>
                  <a:schemeClr val="tx2"/>
                </a:solidFill>
              </a:rPr>
              <a:t>–AUX </a:t>
            </a:r>
            <a:r>
              <a:rPr lang="en-US" sz="2400" dirty="0"/>
              <a:t>[cf. </a:t>
            </a:r>
            <a:r>
              <a:rPr lang="en-US" sz="2400" dirty="0" err="1"/>
              <a:t>Charniak</a:t>
            </a:r>
            <a:r>
              <a:rPr lang="en-US" sz="2400" dirty="0"/>
              <a:t> 97]</a:t>
            </a:r>
          </a:p>
          <a:p>
            <a:pPr marL="0" indent="0" eaLnBrk="1" hangingPunct="1">
              <a:lnSpc>
                <a:spcPct val="90000"/>
              </a:lnSpc>
              <a:buNone/>
            </a:pPr>
            <a:endParaRPr lang="en-US" sz="2400" dirty="0">
              <a:solidFill>
                <a:schemeClr val="tx2"/>
              </a:solidFill>
            </a:endParaRPr>
          </a:p>
          <a:p>
            <a:pPr marL="0" indent="0" eaLnBrk="1" hangingPunct="1">
              <a:lnSpc>
                <a:spcPct val="90000"/>
              </a:lnSpc>
              <a:buNone/>
            </a:pPr>
            <a:r>
              <a:rPr lang="en-US" sz="2400" dirty="0">
                <a:solidFill>
                  <a:schemeClr val="tx2"/>
                </a:solidFill>
              </a:rPr>
              <a:t>SPLIT-CC</a:t>
            </a:r>
            <a:r>
              <a:rPr lang="en-US" sz="2400" dirty="0"/>
              <a:t>: separate “but” and “&amp;” from other conjunctions</a:t>
            </a:r>
            <a:endParaRPr lang="en-US" sz="2400" dirty="0">
              <a:solidFill>
                <a:schemeClr val="tx2"/>
              </a:solidFill>
            </a:endParaRPr>
          </a:p>
          <a:p>
            <a:pPr marL="0" indent="0" eaLnBrk="1" hangingPunct="1">
              <a:lnSpc>
                <a:spcPct val="90000"/>
              </a:lnSpc>
              <a:buNone/>
            </a:pPr>
            <a:endParaRPr lang="en-US" sz="2400" dirty="0">
              <a:solidFill>
                <a:schemeClr val="tx2"/>
              </a:solidFill>
            </a:endParaRPr>
          </a:p>
          <a:p>
            <a:pPr marL="0" indent="0" eaLnBrk="1" hangingPunct="1">
              <a:lnSpc>
                <a:spcPct val="90000"/>
              </a:lnSpc>
              <a:buNone/>
            </a:pPr>
            <a:r>
              <a:rPr lang="en-US" sz="2400" dirty="0">
                <a:solidFill>
                  <a:schemeClr val="tx2"/>
                </a:solidFill>
              </a:rPr>
              <a:t>SPLIT-%</a:t>
            </a:r>
            <a:r>
              <a:rPr lang="en-US" sz="2400" dirty="0"/>
              <a:t>: “%” gets its own tag.</a:t>
            </a:r>
          </a:p>
          <a:p>
            <a:pPr eaLnBrk="1" hangingPunct="1">
              <a:lnSpc>
                <a:spcPct val="90000"/>
              </a:lnSpc>
            </a:pPr>
            <a:endParaRPr lang="en-US" sz="2400" dirty="0"/>
          </a:p>
        </p:txBody>
      </p:sp>
      <p:graphicFrame>
        <p:nvGraphicFramePr>
          <p:cNvPr id="1832964" name="Group 4"/>
          <p:cNvGraphicFramePr>
            <a:graphicFrameLocks noGrp="1"/>
          </p:cNvGraphicFramePr>
          <p:nvPr/>
        </p:nvGraphicFramePr>
        <p:xfrm>
          <a:off x="6991350" y="1828800"/>
          <a:ext cx="1905000" cy="4827589"/>
        </p:xfrm>
        <a:graphic>
          <a:graphicData uri="http://schemas.openxmlformats.org/drawingml/2006/table">
            <a:tbl>
              <a:tblPr/>
              <a:tblGrid>
                <a:gridCol w="9144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F1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dirty="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159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8.5K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81.7</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dirty="0">
                          <a:ln>
                            <a:noFill/>
                          </a:ln>
                          <a:solidFill>
                            <a:schemeClr val="tx2"/>
                          </a:solidFill>
                          <a:effectLst/>
                          <a:latin typeface="Arial" pitchFamily="-106" charset="0"/>
                        </a:rPr>
                        <a:t>9.3K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609600" y="152400"/>
            <a:ext cx="7178675" cy="914400"/>
          </a:xfrm>
        </p:spPr>
        <p:txBody>
          <a:bodyPr>
            <a:normAutofit fontScale="90000"/>
          </a:bodyPr>
          <a:lstStyle/>
          <a:p>
            <a:r>
              <a:rPr lang="en-US" dirty="0">
                <a:cs typeface="ヒラギノ角ゴ Pro W3" pitchFamily="-106" charset="-128"/>
              </a:rPr>
              <a:t>Learning good splits: </a:t>
            </a:r>
            <a:br>
              <a:rPr lang="en-US" dirty="0">
                <a:cs typeface="ヒラギノ角ゴ Pro W3" pitchFamily="-106" charset="-128"/>
              </a:rPr>
            </a:br>
            <a:r>
              <a:rPr lang="en-US" dirty="0">
                <a:cs typeface="ヒラギノ角ゴ Pro W3" pitchFamily="-106" charset="-128"/>
              </a:rPr>
              <a:t>Latent Variable Grammars</a:t>
            </a:r>
          </a:p>
        </p:txBody>
      </p:sp>
      <p:pic>
        <p:nvPicPr>
          <p:cNvPr id="43011" name="Picture 2"/>
          <p:cNvPicPr>
            <a:picLocks noChangeAspect="1" noChangeArrowheads="1"/>
          </p:cNvPicPr>
          <p:nvPr/>
        </p:nvPicPr>
        <p:blipFill>
          <a:blip r:embed="rId3"/>
          <a:srcRect/>
          <a:stretch>
            <a:fillRect/>
          </a:stretch>
        </p:blipFill>
        <p:spPr bwMode="auto">
          <a:xfrm>
            <a:off x="222250" y="2868613"/>
            <a:ext cx="2581275" cy="2030412"/>
          </a:xfrm>
          <a:prstGeom prst="rect">
            <a:avLst/>
          </a:prstGeom>
          <a:noFill/>
          <a:ln w="12700">
            <a:noFill/>
            <a:miter lim="800000"/>
            <a:headEnd/>
            <a:tailEnd/>
          </a:ln>
        </p:spPr>
      </p:pic>
      <p:grpSp>
        <p:nvGrpSpPr>
          <p:cNvPr id="2" name="Group 3"/>
          <p:cNvGrpSpPr>
            <a:grpSpLocks/>
          </p:cNvGrpSpPr>
          <p:nvPr/>
        </p:nvGrpSpPr>
        <p:grpSpPr bwMode="auto">
          <a:xfrm>
            <a:off x="512763" y="5924550"/>
            <a:ext cx="1974850" cy="781050"/>
            <a:chOff x="0" y="0"/>
            <a:chExt cx="1769" cy="700"/>
          </a:xfrm>
        </p:grpSpPr>
        <p:sp>
          <p:nvSpPr>
            <p:cNvPr id="43028" name="Rectangle 4"/>
            <p:cNvSpPr>
              <a:spLocks/>
            </p:cNvSpPr>
            <p:nvPr/>
          </p:nvSpPr>
          <p:spPr bwMode="auto">
            <a:xfrm>
              <a:off x="0" y="0"/>
              <a:ext cx="1410" cy="68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Parse Tree </a:t>
              </a:r>
              <a:endParaRPr lang="en-US" sz="2500" i="1">
                <a:solidFill>
                  <a:srgbClr val="000000"/>
                </a:solidFill>
                <a:latin typeface="Times New Roman" pitchFamily="-106" charset="0"/>
                <a:cs typeface="Tahoma" pitchFamily="-106" charset="0"/>
                <a:sym typeface="Times New Roman" pitchFamily="-106" charset="0"/>
              </a:endParaRPr>
            </a:p>
            <a:p>
              <a:pPr algn="ctr"/>
              <a:r>
                <a:rPr lang="en-US" sz="2500">
                  <a:solidFill>
                    <a:srgbClr val="000000"/>
                  </a:solidFill>
                  <a:latin typeface="Tahoma" pitchFamily="-106" charset="0"/>
                  <a:cs typeface="Tahoma" pitchFamily="-106" charset="0"/>
                  <a:sym typeface="Tahoma" pitchFamily="-106" charset="0"/>
                </a:rPr>
                <a:t>Sentence</a:t>
              </a:r>
            </a:p>
          </p:txBody>
        </p:sp>
        <p:pic>
          <p:nvPicPr>
            <p:cNvPr id="43029" name="Picture 5"/>
            <p:cNvPicPr>
              <a:picLocks noChangeAspect="1" noChangeArrowheads="1"/>
            </p:cNvPicPr>
            <p:nvPr/>
          </p:nvPicPr>
          <p:blipFill>
            <a:blip r:embed="rId4"/>
            <a:srcRect/>
            <a:stretch>
              <a:fillRect/>
            </a:stretch>
          </p:blipFill>
          <p:spPr bwMode="auto">
            <a:xfrm>
              <a:off x="1538" y="108"/>
              <a:ext cx="231" cy="240"/>
            </a:xfrm>
            <a:prstGeom prst="rect">
              <a:avLst/>
            </a:prstGeom>
            <a:noFill/>
            <a:ln w="12700">
              <a:noFill/>
              <a:miter lim="800000"/>
              <a:headEnd/>
              <a:tailEnd/>
            </a:ln>
          </p:spPr>
        </p:pic>
        <p:pic>
          <p:nvPicPr>
            <p:cNvPr id="43030" name="Picture 6"/>
            <p:cNvPicPr>
              <a:picLocks noChangeAspect="1" noChangeArrowheads="1"/>
            </p:cNvPicPr>
            <p:nvPr/>
          </p:nvPicPr>
          <p:blipFill>
            <a:blip r:embed="rId5"/>
            <a:srcRect/>
            <a:stretch>
              <a:fillRect/>
            </a:stretch>
          </p:blipFill>
          <p:spPr bwMode="auto">
            <a:xfrm>
              <a:off x="1458" y="476"/>
              <a:ext cx="277" cy="224"/>
            </a:xfrm>
            <a:prstGeom prst="rect">
              <a:avLst/>
            </a:prstGeom>
            <a:noFill/>
            <a:ln w="12700">
              <a:noFill/>
              <a:miter lim="800000"/>
              <a:headEnd/>
              <a:tailEnd/>
            </a:ln>
          </p:spPr>
        </p:pic>
      </p:grpSp>
      <p:sp>
        <p:nvSpPr>
          <p:cNvPr id="8199" name="Line 7"/>
          <p:cNvSpPr>
            <a:spLocks noChangeShapeType="1"/>
          </p:cNvSpPr>
          <p:nvPr/>
        </p:nvSpPr>
        <p:spPr bwMode="auto">
          <a:xfrm>
            <a:off x="6202363" y="3963988"/>
            <a:ext cx="661987" cy="0"/>
          </a:xfrm>
          <a:prstGeom prst="line">
            <a:avLst/>
          </a:prstGeom>
          <a:noFill/>
          <a:ln w="76200">
            <a:solidFill>
              <a:schemeClr val="tx1"/>
            </a:solidFill>
            <a:round/>
            <a:headEnd/>
            <a:tailEnd type="triangle" w="med" len="med"/>
          </a:ln>
        </p:spPr>
        <p:txBody>
          <a:bodyPr lIns="64288" tIns="32144" rIns="64288" bIns="32144">
            <a:prstTxWarp prst="textNoShape">
              <a:avLst/>
            </a:prstTxWarp>
          </a:bodyPr>
          <a:lstStyle/>
          <a:p>
            <a:endParaRPr lang="en-US"/>
          </a:p>
        </p:txBody>
      </p:sp>
      <p:grpSp>
        <p:nvGrpSpPr>
          <p:cNvPr id="3" name="Group 8"/>
          <p:cNvGrpSpPr>
            <a:grpSpLocks/>
          </p:cNvGrpSpPr>
          <p:nvPr/>
        </p:nvGrpSpPr>
        <p:grpSpPr bwMode="auto">
          <a:xfrm>
            <a:off x="2894013" y="3373438"/>
            <a:ext cx="374650" cy="1009650"/>
            <a:chOff x="0" y="0"/>
            <a:chExt cx="399" cy="904"/>
          </a:xfrm>
        </p:grpSpPr>
        <p:sp>
          <p:nvSpPr>
            <p:cNvPr id="43026" name="Line 9"/>
            <p:cNvSpPr>
              <a:spLocks noChangeShapeType="1"/>
            </p:cNvSpPr>
            <p:nvPr/>
          </p:nvSpPr>
          <p:spPr bwMode="auto">
            <a:xfrm rot="10800000" flipH="1">
              <a:off x="0" y="0"/>
              <a:ext cx="400" cy="456"/>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sp>
          <p:nvSpPr>
            <p:cNvPr id="43027" name="Line 10"/>
            <p:cNvSpPr>
              <a:spLocks noChangeShapeType="1"/>
            </p:cNvSpPr>
            <p:nvPr/>
          </p:nvSpPr>
          <p:spPr bwMode="auto">
            <a:xfrm>
              <a:off x="0" y="434"/>
              <a:ext cx="394" cy="470"/>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grpSp>
      <p:grpSp>
        <p:nvGrpSpPr>
          <p:cNvPr id="4" name="Group 11"/>
          <p:cNvGrpSpPr>
            <a:grpSpLocks/>
          </p:cNvGrpSpPr>
          <p:nvPr/>
        </p:nvGrpSpPr>
        <p:grpSpPr bwMode="auto">
          <a:xfrm>
            <a:off x="6827838" y="6205538"/>
            <a:ext cx="2000250" cy="388937"/>
            <a:chOff x="0" y="0"/>
            <a:chExt cx="1792" cy="349"/>
          </a:xfrm>
        </p:grpSpPr>
        <p:sp>
          <p:nvSpPr>
            <p:cNvPr id="43024" name="Rectangle 12"/>
            <p:cNvSpPr>
              <a:spLocks/>
            </p:cNvSpPr>
            <p:nvPr/>
          </p:nvSpPr>
          <p:spPr bwMode="auto">
            <a:xfrm>
              <a:off x="0" y="0"/>
              <a:ext cx="1533"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Parameters </a:t>
              </a:r>
            </a:p>
          </p:txBody>
        </p:sp>
        <p:pic>
          <p:nvPicPr>
            <p:cNvPr id="43025" name="Picture 13"/>
            <p:cNvPicPr>
              <a:picLocks noChangeAspect="1" noChangeArrowheads="1"/>
            </p:cNvPicPr>
            <p:nvPr/>
          </p:nvPicPr>
          <p:blipFill>
            <a:blip r:embed="rId6"/>
            <a:srcRect/>
            <a:stretch>
              <a:fillRect/>
            </a:stretch>
          </p:blipFill>
          <p:spPr bwMode="auto">
            <a:xfrm>
              <a:off x="1619" y="56"/>
              <a:ext cx="173" cy="288"/>
            </a:xfrm>
            <a:prstGeom prst="rect">
              <a:avLst/>
            </a:prstGeom>
            <a:noFill/>
            <a:ln w="12700">
              <a:noFill/>
              <a:miter lim="800000"/>
              <a:headEnd/>
              <a:tailEnd/>
            </a:ln>
          </p:spPr>
        </p:pic>
      </p:grpSp>
      <p:pic>
        <p:nvPicPr>
          <p:cNvPr id="8206" name="Picture 14"/>
          <p:cNvPicPr>
            <a:picLocks noChangeAspect="1" noChangeArrowheads="1"/>
          </p:cNvPicPr>
          <p:nvPr/>
        </p:nvPicPr>
        <p:blipFill>
          <a:blip r:embed="rId7"/>
          <a:srcRect/>
          <a:stretch>
            <a:fillRect/>
          </a:stretch>
        </p:blipFill>
        <p:spPr bwMode="auto">
          <a:xfrm>
            <a:off x="7002463" y="1739900"/>
            <a:ext cx="1660525" cy="4438650"/>
          </a:xfrm>
          <a:prstGeom prst="rect">
            <a:avLst/>
          </a:prstGeom>
          <a:noFill/>
          <a:ln w="12700">
            <a:noFill/>
            <a:miter lim="800000"/>
            <a:headEnd/>
            <a:tailEnd/>
          </a:ln>
        </p:spPr>
      </p:pic>
      <p:grpSp>
        <p:nvGrpSpPr>
          <p:cNvPr id="5" name="Group 15"/>
          <p:cNvGrpSpPr>
            <a:grpSpLocks/>
          </p:cNvGrpSpPr>
          <p:nvPr/>
        </p:nvGrpSpPr>
        <p:grpSpPr bwMode="auto">
          <a:xfrm>
            <a:off x="3398838" y="2090738"/>
            <a:ext cx="2530475" cy="3557587"/>
            <a:chOff x="0" y="0"/>
            <a:chExt cx="2704" cy="3496"/>
          </a:xfrm>
        </p:grpSpPr>
        <p:pic>
          <p:nvPicPr>
            <p:cNvPr id="43021" name="Picture 16"/>
            <p:cNvPicPr>
              <a:picLocks noChangeAspect="1" noChangeArrowheads="1"/>
            </p:cNvPicPr>
            <p:nvPr/>
          </p:nvPicPr>
          <p:blipFill>
            <a:blip r:embed="rId8"/>
            <a:srcRect/>
            <a:stretch>
              <a:fillRect/>
            </a:stretch>
          </p:blipFill>
          <p:spPr bwMode="auto">
            <a:xfrm>
              <a:off x="0" y="0"/>
              <a:ext cx="2632" cy="1512"/>
            </a:xfrm>
            <a:prstGeom prst="rect">
              <a:avLst/>
            </a:prstGeom>
            <a:noFill/>
            <a:ln w="12700">
              <a:noFill/>
              <a:miter lim="800000"/>
              <a:headEnd/>
              <a:tailEnd/>
            </a:ln>
          </p:spPr>
        </p:pic>
        <p:pic>
          <p:nvPicPr>
            <p:cNvPr id="43022" name="Picture 17"/>
            <p:cNvPicPr>
              <a:picLocks noChangeAspect="1" noChangeArrowheads="1"/>
            </p:cNvPicPr>
            <p:nvPr/>
          </p:nvPicPr>
          <p:blipFill>
            <a:blip r:embed="rId9"/>
            <a:srcRect/>
            <a:stretch>
              <a:fillRect/>
            </a:stretch>
          </p:blipFill>
          <p:spPr bwMode="auto">
            <a:xfrm>
              <a:off x="72" y="1984"/>
              <a:ext cx="2632" cy="1512"/>
            </a:xfrm>
            <a:prstGeom prst="rect">
              <a:avLst/>
            </a:prstGeom>
            <a:noFill/>
            <a:ln w="12700">
              <a:noFill/>
              <a:miter lim="800000"/>
              <a:headEnd/>
              <a:tailEnd/>
            </a:ln>
          </p:spPr>
        </p:pic>
        <p:sp>
          <p:nvSpPr>
            <p:cNvPr id="43023" name="Rectangle 18"/>
            <p:cNvSpPr>
              <a:spLocks/>
            </p:cNvSpPr>
            <p:nvPr/>
          </p:nvSpPr>
          <p:spPr bwMode="auto">
            <a:xfrm>
              <a:off x="1316" y="1536"/>
              <a:ext cx="314" cy="383"/>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a:t>
              </a:r>
            </a:p>
          </p:txBody>
        </p:sp>
      </p:grpSp>
      <p:grpSp>
        <p:nvGrpSpPr>
          <p:cNvPr id="6" name="Group 19"/>
          <p:cNvGrpSpPr>
            <a:grpSpLocks/>
          </p:cNvGrpSpPr>
          <p:nvPr/>
        </p:nvGrpSpPr>
        <p:grpSpPr bwMode="auto">
          <a:xfrm>
            <a:off x="3563938" y="6235700"/>
            <a:ext cx="2460625" cy="388938"/>
            <a:chOff x="0" y="0"/>
            <a:chExt cx="2203" cy="349"/>
          </a:xfrm>
        </p:grpSpPr>
        <p:pic>
          <p:nvPicPr>
            <p:cNvPr id="43019" name="Picture 20"/>
            <p:cNvPicPr>
              <a:picLocks noChangeAspect="1" noChangeArrowheads="1"/>
            </p:cNvPicPr>
            <p:nvPr/>
          </p:nvPicPr>
          <p:blipFill>
            <a:blip r:embed="rId10"/>
            <a:srcRect/>
            <a:stretch>
              <a:fillRect/>
            </a:stretch>
          </p:blipFill>
          <p:spPr bwMode="auto">
            <a:xfrm>
              <a:off x="1539" y="68"/>
              <a:ext cx="664" cy="275"/>
            </a:xfrm>
            <a:prstGeom prst="rect">
              <a:avLst/>
            </a:prstGeom>
            <a:noFill/>
            <a:ln w="12700">
              <a:noFill/>
              <a:miter lim="800000"/>
              <a:headEnd/>
              <a:tailEnd/>
            </a:ln>
          </p:spPr>
        </p:pic>
        <p:sp>
          <p:nvSpPr>
            <p:cNvPr id="43020" name="Rectangle 21"/>
            <p:cNvSpPr>
              <a:spLocks/>
            </p:cNvSpPr>
            <p:nvPr/>
          </p:nvSpPr>
          <p:spPr bwMode="auto">
            <a:xfrm>
              <a:off x="0" y="0"/>
              <a:ext cx="1427"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Derivations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20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819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TP_tmp"/>
          <p:cNvPicPr>
            <a:picLocks noChangeAspect="1" noChangeArrowheads="1"/>
          </p:cNvPicPr>
          <p:nvPr>
            <p:custDataLst>
              <p:tags r:id="rId1"/>
            </p:custDataLst>
          </p:nvPr>
        </p:nvPicPr>
        <p:blipFill>
          <a:blip r:embed="rId5"/>
          <a:srcRect/>
          <a:stretch>
            <a:fillRect/>
          </a:stretch>
        </p:blipFill>
        <p:spPr bwMode="auto">
          <a:xfrm>
            <a:off x="3660775" y="1901825"/>
            <a:ext cx="1419225" cy="963613"/>
          </a:xfrm>
          <a:prstGeom prst="rect">
            <a:avLst/>
          </a:prstGeom>
          <a:noFill/>
          <a:ln w="9525">
            <a:noFill/>
            <a:miter lim="800000"/>
            <a:headEnd/>
            <a:tailEnd/>
          </a:ln>
        </p:spPr>
      </p:pic>
      <p:sp>
        <p:nvSpPr>
          <p:cNvPr id="45059" name="Rectangle 3"/>
          <p:cNvSpPr>
            <a:spLocks noGrp="1" noChangeArrowheads="1"/>
          </p:cNvSpPr>
          <p:nvPr>
            <p:ph type="title"/>
          </p:nvPr>
        </p:nvSpPr>
        <p:spPr/>
        <p:txBody>
          <a:bodyPr/>
          <a:lstStyle/>
          <a:p>
            <a:pPr eaLnBrk="1" hangingPunct="1"/>
            <a:r>
              <a:rPr lang="en-US"/>
              <a:t>Refinement of the DT tag</a:t>
            </a:r>
          </a:p>
        </p:txBody>
      </p:sp>
      <p:sp>
        <p:nvSpPr>
          <p:cNvPr id="45060" name="Text Box 4"/>
          <p:cNvSpPr txBox="1">
            <a:spLocks noChangeArrowheads="1"/>
          </p:cNvSpPr>
          <p:nvPr/>
        </p:nvSpPr>
        <p:spPr bwMode="auto">
          <a:xfrm>
            <a:off x="3878263" y="1403350"/>
            <a:ext cx="977900" cy="519113"/>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a:t>
            </a:r>
          </a:p>
        </p:txBody>
      </p:sp>
      <p:grpSp>
        <p:nvGrpSpPr>
          <p:cNvPr id="2" name="Group 5"/>
          <p:cNvGrpSpPr>
            <a:grpSpLocks/>
          </p:cNvGrpSpPr>
          <p:nvPr/>
        </p:nvGrpSpPr>
        <p:grpSpPr bwMode="auto">
          <a:xfrm>
            <a:off x="1247775" y="1905000"/>
            <a:ext cx="6337300" cy="3943350"/>
            <a:chOff x="786" y="1200"/>
            <a:chExt cx="3992" cy="2484"/>
          </a:xfrm>
        </p:grpSpPr>
        <p:pic>
          <p:nvPicPr>
            <p:cNvPr id="45062" name="Picture 6" descr="TP_tmp"/>
            <p:cNvPicPr>
              <a:picLocks noChangeAspect="1" noChangeArrowheads="1"/>
            </p:cNvPicPr>
            <p:nvPr>
              <p:custDataLst>
                <p:tags r:id="rId2"/>
              </p:custDataLst>
            </p:nvPr>
          </p:nvPicPr>
          <p:blipFill>
            <a:blip r:embed="rId6"/>
            <a:srcRect/>
            <a:stretch>
              <a:fillRect/>
            </a:stretch>
          </p:blipFill>
          <p:spPr bwMode="auto">
            <a:xfrm>
              <a:off x="786" y="1200"/>
              <a:ext cx="3992" cy="2092"/>
            </a:xfrm>
            <a:prstGeom prst="rect">
              <a:avLst/>
            </a:prstGeom>
            <a:noFill/>
            <a:ln w="9525">
              <a:noFill/>
              <a:miter lim="800000"/>
              <a:headEnd/>
              <a:tailEnd/>
            </a:ln>
          </p:spPr>
        </p:pic>
        <p:sp>
          <p:nvSpPr>
            <p:cNvPr id="45063" name="Text Box 7"/>
            <p:cNvSpPr txBox="1">
              <a:spLocks noChangeArrowheads="1"/>
            </p:cNvSpPr>
            <p:nvPr/>
          </p:nvSpPr>
          <p:spPr bwMode="auto">
            <a:xfrm>
              <a:off x="894" y="3357"/>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DT-1</a:t>
              </a:r>
            </a:p>
          </p:txBody>
        </p:sp>
        <p:sp>
          <p:nvSpPr>
            <p:cNvPr id="45064" name="Text Box 8"/>
            <p:cNvSpPr txBox="1">
              <a:spLocks noChangeArrowheads="1"/>
            </p:cNvSpPr>
            <p:nvPr/>
          </p:nvSpPr>
          <p:spPr bwMode="auto">
            <a:xfrm>
              <a:off x="1850" y="3353"/>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DT-2</a:t>
              </a:r>
            </a:p>
          </p:txBody>
        </p:sp>
        <p:sp>
          <p:nvSpPr>
            <p:cNvPr id="45065" name="Text Box 9"/>
            <p:cNvSpPr txBox="1">
              <a:spLocks noChangeArrowheads="1"/>
            </p:cNvSpPr>
            <p:nvPr/>
          </p:nvSpPr>
          <p:spPr bwMode="auto">
            <a:xfrm>
              <a:off x="2868" y="3354"/>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DT-3</a:t>
              </a:r>
            </a:p>
          </p:txBody>
        </p:sp>
        <p:sp>
          <p:nvSpPr>
            <p:cNvPr id="45066" name="Text Box 10"/>
            <p:cNvSpPr txBox="1">
              <a:spLocks noChangeArrowheads="1"/>
            </p:cNvSpPr>
            <p:nvPr/>
          </p:nvSpPr>
          <p:spPr bwMode="auto">
            <a:xfrm>
              <a:off x="3953" y="3357"/>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DT-4</a:t>
              </a:r>
            </a:p>
          </p:txBody>
        </p:sp>
      </p:grpSp>
    </p:spTree>
    <p:extLst>
      <p:ext uri="{BB962C8B-B14F-4D97-AF65-F5344CB8AC3E}">
        <p14:creationId xmlns:p14="http://schemas.microsoft.com/office/powerpoint/2010/main" val="1767488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a:t>Comparing trees</a:t>
            </a:r>
          </a:p>
        </p:txBody>
      </p:sp>
      <p:sp>
        <p:nvSpPr>
          <p:cNvPr id="64515" name="Text Box 94"/>
          <p:cNvSpPr txBox="1">
            <a:spLocks noChangeArrowheads="1"/>
          </p:cNvSpPr>
          <p:nvPr/>
        </p:nvSpPr>
        <p:spPr bwMode="auto">
          <a:xfrm>
            <a:off x="5029200" y="1621491"/>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655109"/>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1" name="TextBox 90"/>
          <p:cNvSpPr txBox="1"/>
          <p:nvPr/>
        </p:nvSpPr>
        <p:spPr>
          <a:xfrm>
            <a:off x="3251994" y="6096000"/>
            <a:ext cx="1728788" cy="646331"/>
          </a:xfrm>
          <a:prstGeom prst="rect">
            <a:avLst/>
          </a:prstGeom>
          <a:noFill/>
        </p:spPr>
        <p:txBody>
          <a:bodyPr wrap="square" rtlCol="0">
            <a:spAutoFit/>
          </a:bodyPr>
          <a:lstStyle/>
          <a:p>
            <a:r>
              <a:rPr lang="en-US" sz="3600" dirty="0">
                <a:solidFill>
                  <a:srgbClr val="FF0000"/>
                </a:solidFill>
              </a:rPr>
              <a:t>Ideas?</a:t>
            </a:r>
          </a:p>
        </p:txBody>
      </p:sp>
      <p:sp>
        <p:nvSpPr>
          <p:cNvPr id="92" name="TextBox 91"/>
          <p:cNvSpPr txBox="1"/>
          <p:nvPr/>
        </p:nvSpPr>
        <p:spPr>
          <a:xfrm>
            <a:off x="5334000" y="5481935"/>
            <a:ext cx="3733800" cy="461665"/>
          </a:xfrm>
          <a:prstGeom prst="rect">
            <a:avLst/>
          </a:prstGeom>
          <a:noFill/>
        </p:spPr>
        <p:txBody>
          <a:bodyPr wrap="square" rtlCol="0">
            <a:spAutoFit/>
          </a:bodyPr>
          <a:lstStyle/>
          <a:p>
            <a:r>
              <a:rPr lang="en-US" sz="2400" dirty="0"/>
              <a:t>I eat sushi with tuna</a:t>
            </a:r>
          </a:p>
        </p:txBody>
      </p:sp>
      <p:cxnSp>
        <p:nvCxnSpPr>
          <p:cNvPr id="93" name="Straight Connector 92"/>
          <p:cNvCxnSpPr/>
          <p:nvPr/>
        </p:nvCxnSpPr>
        <p:spPr>
          <a:xfrm rot="5400000">
            <a:off x="5295900" y="52914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643735"/>
            <a:ext cx="838200" cy="369332"/>
          </a:xfrm>
          <a:prstGeom prst="rect">
            <a:avLst/>
          </a:prstGeom>
          <a:noFill/>
        </p:spPr>
        <p:txBody>
          <a:bodyPr wrap="square" rtlCol="0">
            <a:spAutoFit/>
          </a:bodyPr>
          <a:lstStyle/>
          <a:p>
            <a:r>
              <a:rPr lang="en-US" dirty="0"/>
              <a:t>PRP</a:t>
            </a:r>
          </a:p>
        </p:txBody>
      </p:sp>
      <p:sp>
        <p:nvSpPr>
          <p:cNvPr id="95" name="TextBox 94"/>
          <p:cNvSpPr txBox="1"/>
          <p:nvPr/>
        </p:nvSpPr>
        <p:spPr>
          <a:xfrm>
            <a:off x="5257800" y="3893403"/>
            <a:ext cx="990600" cy="369332"/>
          </a:xfrm>
          <a:prstGeom prst="rect">
            <a:avLst/>
          </a:prstGeom>
          <a:noFill/>
        </p:spPr>
        <p:txBody>
          <a:bodyPr wrap="square" rtlCol="0">
            <a:spAutoFit/>
          </a:bodyPr>
          <a:lstStyle/>
          <a:p>
            <a:r>
              <a:rPr lang="en-US" dirty="0"/>
              <a:t>NP</a:t>
            </a:r>
          </a:p>
        </p:txBody>
      </p:sp>
      <p:cxnSp>
        <p:nvCxnSpPr>
          <p:cNvPr id="96" name="Straight Connector 95"/>
          <p:cNvCxnSpPr/>
          <p:nvPr/>
        </p:nvCxnSpPr>
        <p:spPr>
          <a:xfrm rot="5400000">
            <a:off x="5296694" y="44524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643735"/>
            <a:ext cx="990600" cy="369332"/>
          </a:xfrm>
          <a:prstGeom prst="rect">
            <a:avLst/>
          </a:prstGeom>
          <a:noFill/>
        </p:spPr>
        <p:txBody>
          <a:bodyPr wrap="square" rtlCol="0">
            <a:spAutoFit/>
          </a:bodyPr>
          <a:lstStyle/>
          <a:p>
            <a:r>
              <a:rPr lang="en-US" dirty="0"/>
              <a:t>V</a:t>
            </a:r>
          </a:p>
        </p:txBody>
      </p:sp>
      <p:cxnSp>
        <p:nvCxnSpPr>
          <p:cNvPr id="99" name="Straight Connector 98"/>
          <p:cNvCxnSpPr/>
          <p:nvPr/>
        </p:nvCxnSpPr>
        <p:spPr>
          <a:xfrm rot="5400000">
            <a:off x="6210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643735"/>
            <a:ext cx="381000" cy="369332"/>
          </a:xfrm>
          <a:prstGeom prst="rect">
            <a:avLst/>
          </a:prstGeom>
          <a:noFill/>
        </p:spPr>
        <p:txBody>
          <a:bodyPr wrap="square" rtlCol="0">
            <a:spAutoFit/>
          </a:bodyPr>
          <a:lstStyle/>
          <a:p>
            <a:r>
              <a:rPr lang="en-US" dirty="0"/>
              <a:t>N</a:t>
            </a:r>
          </a:p>
        </p:txBody>
      </p:sp>
      <p:cxnSp>
        <p:nvCxnSpPr>
          <p:cNvPr id="101" name="Straight Connector 100"/>
          <p:cNvCxnSpPr/>
          <p:nvPr/>
        </p:nvCxnSpPr>
        <p:spPr>
          <a:xfrm rot="5400000">
            <a:off x="6972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643735"/>
            <a:ext cx="533400" cy="369332"/>
          </a:xfrm>
          <a:prstGeom prst="rect">
            <a:avLst/>
          </a:prstGeom>
          <a:noFill/>
        </p:spPr>
        <p:txBody>
          <a:bodyPr wrap="square" rtlCol="0">
            <a:spAutoFit/>
          </a:bodyPr>
          <a:lstStyle/>
          <a:p>
            <a:r>
              <a:rPr lang="en-US" dirty="0"/>
              <a:t>IN</a:t>
            </a:r>
          </a:p>
        </p:txBody>
      </p:sp>
      <p:sp>
        <p:nvSpPr>
          <p:cNvPr id="103" name="TextBox 102"/>
          <p:cNvSpPr txBox="1"/>
          <p:nvPr/>
        </p:nvSpPr>
        <p:spPr>
          <a:xfrm>
            <a:off x="7696200" y="4643735"/>
            <a:ext cx="533400" cy="369332"/>
          </a:xfrm>
          <a:prstGeom prst="rect">
            <a:avLst/>
          </a:prstGeom>
          <a:noFill/>
        </p:spPr>
        <p:txBody>
          <a:bodyPr wrap="square" rtlCol="0">
            <a:spAutoFit/>
          </a:bodyPr>
          <a:lstStyle/>
          <a:p>
            <a:r>
              <a:rPr lang="en-US" dirty="0"/>
              <a:t>N</a:t>
            </a:r>
          </a:p>
        </p:txBody>
      </p:sp>
      <p:cxnSp>
        <p:nvCxnSpPr>
          <p:cNvPr id="104" name="Straight Connector 103"/>
          <p:cNvCxnSpPr/>
          <p:nvPr/>
        </p:nvCxnSpPr>
        <p:spPr>
          <a:xfrm rot="5400000">
            <a:off x="7658894" y="52906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893403"/>
            <a:ext cx="685800" cy="369332"/>
          </a:xfrm>
          <a:prstGeom prst="rect">
            <a:avLst/>
          </a:prstGeom>
          <a:noFill/>
        </p:spPr>
        <p:txBody>
          <a:bodyPr wrap="square" rtlCol="0">
            <a:spAutoFit/>
          </a:bodyPr>
          <a:lstStyle/>
          <a:p>
            <a:r>
              <a:rPr lang="en-US" dirty="0"/>
              <a:t>PP</a:t>
            </a:r>
          </a:p>
        </p:txBody>
      </p:sp>
      <p:cxnSp>
        <p:nvCxnSpPr>
          <p:cNvPr id="106" name="Straight Connector 105"/>
          <p:cNvCxnSpPr>
            <a:stCxn id="102" idx="0"/>
          </p:cNvCxnSpPr>
          <p:nvPr/>
        </p:nvCxnSpPr>
        <p:spPr>
          <a:xfrm rot="5400000" flipH="1" flipV="1">
            <a:off x="7219950" y="43198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43257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3283803"/>
            <a:ext cx="609600" cy="369332"/>
          </a:xfrm>
          <a:prstGeom prst="rect">
            <a:avLst/>
          </a:prstGeom>
          <a:noFill/>
        </p:spPr>
        <p:txBody>
          <a:bodyPr wrap="square" rtlCol="0">
            <a:spAutoFit/>
          </a:bodyPr>
          <a:lstStyle/>
          <a:p>
            <a:r>
              <a:rPr lang="en-US" dirty="0"/>
              <a:t>NP</a:t>
            </a:r>
          </a:p>
        </p:txBody>
      </p:sp>
      <p:cxnSp>
        <p:nvCxnSpPr>
          <p:cNvPr id="109" name="Straight Connector 108"/>
          <p:cNvCxnSpPr>
            <a:stCxn id="100" idx="0"/>
          </p:cNvCxnSpPr>
          <p:nvPr/>
        </p:nvCxnSpPr>
        <p:spPr>
          <a:xfrm rot="5400000" flipH="1" flipV="1">
            <a:off x="6076950" y="40150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6531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674203"/>
            <a:ext cx="609600" cy="369332"/>
          </a:xfrm>
          <a:prstGeom prst="rect">
            <a:avLst/>
          </a:prstGeom>
          <a:noFill/>
        </p:spPr>
        <p:txBody>
          <a:bodyPr wrap="square" rtlCol="0">
            <a:spAutoFit/>
          </a:bodyPr>
          <a:lstStyle/>
          <a:p>
            <a:r>
              <a:rPr lang="en-US" dirty="0"/>
              <a:t>VP</a:t>
            </a:r>
          </a:p>
        </p:txBody>
      </p:sp>
      <p:cxnSp>
        <p:nvCxnSpPr>
          <p:cNvPr id="112" name="Straight Connector 111"/>
          <p:cNvCxnSpPr/>
          <p:nvPr/>
        </p:nvCxnSpPr>
        <p:spPr>
          <a:xfrm rot="5400000" flipH="1" flipV="1">
            <a:off x="5258197" y="36535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30435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638800" y="1988403"/>
            <a:ext cx="609600" cy="369332"/>
          </a:xfrm>
          <a:prstGeom prst="rect">
            <a:avLst/>
          </a:prstGeom>
          <a:noFill/>
        </p:spPr>
        <p:txBody>
          <a:bodyPr wrap="square" rtlCol="0">
            <a:spAutoFit/>
          </a:bodyPr>
          <a:lstStyle/>
          <a:p>
            <a:r>
              <a:rPr lang="en-US" dirty="0"/>
              <a:t>S</a:t>
            </a:r>
          </a:p>
        </p:txBody>
      </p:sp>
      <p:cxnSp>
        <p:nvCxnSpPr>
          <p:cNvPr id="115" name="Straight Connector 114"/>
          <p:cNvCxnSpPr/>
          <p:nvPr/>
        </p:nvCxnSpPr>
        <p:spPr>
          <a:xfrm rot="5400000" flipH="1" flipV="1">
            <a:off x="4832469" y="30108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rot="10800000">
            <a:off x="5868194" y="23577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1342442" y="5558135"/>
            <a:ext cx="3733800" cy="461665"/>
          </a:xfrm>
          <a:prstGeom prst="rect">
            <a:avLst/>
          </a:prstGeom>
          <a:noFill/>
        </p:spPr>
        <p:txBody>
          <a:bodyPr wrap="square" rtlCol="0">
            <a:spAutoFit/>
          </a:bodyPr>
          <a:lstStyle/>
          <a:p>
            <a:r>
              <a:rPr lang="en-US" sz="2400" dirty="0"/>
              <a:t>I eat sushi with tuna</a:t>
            </a:r>
          </a:p>
        </p:txBody>
      </p:sp>
      <p:cxnSp>
        <p:nvCxnSpPr>
          <p:cNvPr id="57" name="Straight Connector 56"/>
          <p:cNvCxnSpPr/>
          <p:nvPr/>
        </p:nvCxnSpPr>
        <p:spPr>
          <a:xfrm rot="5400000">
            <a:off x="1228142" y="53993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1113842" y="4751626"/>
            <a:ext cx="838200" cy="369332"/>
          </a:xfrm>
          <a:prstGeom prst="rect">
            <a:avLst/>
          </a:prstGeom>
          <a:noFill/>
        </p:spPr>
        <p:txBody>
          <a:bodyPr wrap="square" rtlCol="0">
            <a:spAutoFit/>
          </a:bodyPr>
          <a:lstStyle/>
          <a:p>
            <a:r>
              <a:rPr lang="en-US" dirty="0"/>
              <a:t>PRP</a:t>
            </a:r>
          </a:p>
        </p:txBody>
      </p:sp>
      <p:sp>
        <p:nvSpPr>
          <p:cNvPr id="59" name="TextBox 58"/>
          <p:cNvSpPr txBox="1"/>
          <p:nvPr/>
        </p:nvSpPr>
        <p:spPr>
          <a:xfrm>
            <a:off x="1190042" y="4001294"/>
            <a:ext cx="990600" cy="369332"/>
          </a:xfrm>
          <a:prstGeom prst="rect">
            <a:avLst/>
          </a:prstGeom>
          <a:noFill/>
        </p:spPr>
        <p:txBody>
          <a:bodyPr wrap="square" rtlCol="0">
            <a:spAutoFit/>
          </a:bodyPr>
          <a:lstStyle/>
          <a:p>
            <a:r>
              <a:rPr lang="en-US" dirty="0"/>
              <a:t>NP</a:t>
            </a:r>
          </a:p>
        </p:txBody>
      </p:sp>
      <p:cxnSp>
        <p:nvCxnSpPr>
          <p:cNvPr id="60" name="Straight Connector 59"/>
          <p:cNvCxnSpPr/>
          <p:nvPr/>
        </p:nvCxnSpPr>
        <p:spPr>
          <a:xfrm rot="5400000">
            <a:off x="1228936" y="456033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rot="5400000">
            <a:off x="16091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1647242" y="4751626"/>
            <a:ext cx="990600" cy="369332"/>
          </a:xfrm>
          <a:prstGeom prst="rect">
            <a:avLst/>
          </a:prstGeom>
          <a:noFill/>
        </p:spPr>
        <p:txBody>
          <a:bodyPr wrap="square" rtlCol="0">
            <a:spAutoFit/>
          </a:bodyPr>
          <a:lstStyle/>
          <a:p>
            <a:r>
              <a:rPr lang="en-US" dirty="0"/>
              <a:t>V</a:t>
            </a:r>
          </a:p>
        </p:txBody>
      </p:sp>
      <p:cxnSp>
        <p:nvCxnSpPr>
          <p:cNvPr id="63" name="Straight Connector 62"/>
          <p:cNvCxnSpPr/>
          <p:nvPr/>
        </p:nvCxnSpPr>
        <p:spPr>
          <a:xfrm rot="5400000">
            <a:off x="2142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2180642" y="4751626"/>
            <a:ext cx="381000" cy="369332"/>
          </a:xfrm>
          <a:prstGeom prst="rect">
            <a:avLst/>
          </a:prstGeom>
          <a:noFill/>
        </p:spPr>
        <p:txBody>
          <a:bodyPr wrap="square" rtlCol="0">
            <a:spAutoFit/>
          </a:bodyPr>
          <a:lstStyle/>
          <a:p>
            <a:r>
              <a:rPr lang="en-US" dirty="0"/>
              <a:t>N</a:t>
            </a:r>
          </a:p>
        </p:txBody>
      </p:sp>
      <p:cxnSp>
        <p:nvCxnSpPr>
          <p:cNvPr id="65" name="Straight Connector 64"/>
          <p:cNvCxnSpPr/>
          <p:nvPr/>
        </p:nvCxnSpPr>
        <p:spPr>
          <a:xfrm rot="5400000">
            <a:off x="2904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2942642" y="4751626"/>
            <a:ext cx="533400" cy="369332"/>
          </a:xfrm>
          <a:prstGeom prst="rect">
            <a:avLst/>
          </a:prstGeom>
          <a:noFill/>
        </p:spPr>
        <p:txBody>
          <a:bodyPr wrap="square" rtlCol="0">
            <a:spAutoFit/>
          </a:bodyPr>
          <a:lstStyle/>
          <a:p>
            <a:r>
              <a:rPr lang="en-US" dirty="0"/>
              <a:t>IN</a:t>
            </a:r>
          </a:p>
        </p:txBody>
      </p:sp>
      <p:cxnSp>
        <p:nvCxnSpPr>
          <p:cNvPr id="67" name="Straight Connector 66"/>
          <p:cNvCxnSpPr/>
          <p:nvPr/>
        </p:nvCxnSpPr>
        <p:spPr>
          <a:xfrm rot="5400000">
            <a:off x="3591136" y="53985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3247442" y="4001294"/>
            <a:ext cx="685800" cy="369332"/>
          </a:xfrm>
          <a:prstGeom prst="rect">
            <a:avLst/>
          </a:prstGeom>
          <a:noFill/>
        </p:spPr>
        <p:txBody>
          <a:bodyPr wrap="square" rtlCol="0">
            <a:spAutoFit/>
          </a:bodyPr>
          <a:lstStyle/>
          <a:p>
            <a:r>
              <a:rPr lang="en-US" dirty="0"/>
              <a:t>PP</a:t>
            </a:r>
          </a:p>
        </p:txBody>
      </p:sp>
      <p:cxnSp>
        <p:nvCxnSpPr>
          <p:cNvPr id="69" name="Straight Connector 68"/>
          <p:cNvCxnSpPr>
            <a:stCxn id="66" idx="0"/>
          </p:cNvCxnSpPr>
          <p:nvPr/>
        </p:nvCxnSpPr>
        <p:spPr>
          <a:xfrm rot="5400000" flipH="1" flipV="1">
            <a:off x="3152192" y="442777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rot="16200000" flipV="1">
            <a:off x="3462826" y="443361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a:off x="2180642" y="3917891"/>
            <a:ext cx="609600" cy="369332"/>
          </a:xfrm>
          <a:prstGeom prst="rect">
            <a:avLst/>
          </a:prstGeom>
          <a:noFill/>
        </p:spPr>
        <p:txBody>
          <a:bodyPr wrap="square" rtlCol="0">
            <a:spAutoFit/>
          </a:bodyPr>
          <a:lstStyle/>
          <a:p>
            <a:r>
              <a:rPr lang="en-US" dirty="0"/>
              <a:t>NP</a:t>
            </a:r>
          </a:p>
        </p:txBody>
      </p:sp>
      <p:cxnSp>
        <p:nvCxnSpPr>
          <p:cNvPr id="72" name="Straight Connector 71"/>
          <p:cNvCxnSpPr>
            <a:stCxn id="64" idx="0"/>
          </p:cNvCxnSpPr>
          <p:nvPr/>
        </p:nvCxnSpPr>
        <p:spPr>
          <a:xfrm rot="5400000" flipH="1" flipV="1">
            <a:off x="2180642" y="45611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2209800" y="3228894"/>
            <a:ext cx="609600" cy="369332"/>
          </a:xfrm>
          <a:prstGeom prst="rect">
            <a:avLst/>
          </a:prstGeom>
          <a:noFill/>
        </p:spPr>
        <p:txBody>
          <a:bodyPr wrap="square" rtlCol="0">
            <a:spAutoFit/>
          </a:bodyPr>
          <a:lstStyle/>
          <a:p>
            <a:r>
              <a:rPr lang="en-US" dirty="0"/>
              <a:t>VP</a:t>
            </a:r>
          </a:p>
        </p:txBody>
      </p:sp>
      <p:cxnSp>
        <p:nvCxnSpPr>
          <p:cNvPr id="74" name="Straight Connector 73"/>
          <p:cNvCxnSpPr/>
          <p:nvPr/>
        </p:nvCxnSpPr>
        <p:spPr>
          <a:xfrm rot="5400000" flipH="1" flipV="1">
            <a:off x="1439061" y="4010045"/>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rot="5400000" flipH="1" flipV="1">
            <a:off x="2216688" y="3764231"/>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2683826"/>
            <a:ext cx="609600" cy="369332"/>
          </a:xfrm>
          <a:prstGeom prst="rect">
            <a:avLst/>
          </a:prstGeom>
          <a:noFill/>
        </p:spPr>
        <p:txBody>
          <a:bodyPr wrap="square" rtlCol="0">
            <a:spAutoFit/>
          </a:bodyPr>
          <a:lstStyle/>
          <a:p>
            <a:r>
              <a:rPr lang="en-US" dirty="0"/>
              <a:t>S</a:t>
            </a:r>
          </a:p>
        </p:txBody>
      </p:sp>
      <p:cxnSp>
        <p:nvCxnSpPr>
          <p:cNvPr id="77" name="Straight Connector 76"/>
          <p:cNvCxnSpPr/>
          <p:nvPr/>
        </p:nvCxnSpPr>
        <p:spPr>
          <a:xfrm rot="5400000" flipH="1" flipV="1">
            <a:off x="922945" y="3276997"/>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rot="10800000">
            <a:off x="1800436" y="2669738"/>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rot="10800000">
            <a:off x="2561642" y="3648670"/>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657600" y="4752894"/>
            <a:ext cx="533400" cy="369332"/>
          </a:xfrm>
          <a:prstGeom prst="rect">
            <a:avLst/>
          </a:prstGeom>
          <a:noFill/>
        </p:spPr>
        <p:txBody>
          <a:bodyPr wrap="square" rtlCol="0">
            <a:spAutoFit/>
          </a:bodyPr>
          <a:lstStyle/>
          <a:p>
            <a:r>
              <a:rPr lang="en-US" dirty="0"/>
              <a:t>N</a:t>
            </a:r>
          </a:p>
        </p:txBody>
      </p:sp>
      <p:sp>
        <p:nvSpPr>
          <p:cNvPr id="81" name="TextBox 80"/>
          <p:cNvSpPr txBox="1"/>
          <p:nvPr/>
        </p:nvSpPr>
        <p:spPr>
          <a:xfrm>
            <a:off x="1571042" y="2314494"/>
            <a:ext cx="609600" cy="369332"/>
          </a:xfrm>
          <a:prstGeom prst="rect">
            <a:avLst/>
          </a:prstGeom>
          <a:noFill/>
        </p:spPr>
        <p:txBody>
          <a:bodyPr wrap="square" rtlCol="0">
            <a:spAutoFit/>
          </a:bodyPr>
          <a:lstStyle/>
          <a:p>
            <a:r>
              <a:rPr lang="en-US" dirty="0"/>
              <a:t>S</a:t>
            </a:r>
          </a:p>
        </p:txBody>
      </p:sp>
      <p:cxnSp>
        <p:nvCxnSpPr>
          <p:cNvPr id="82" name="Straight Connector 81"/>
          <p:cNvCxnSpPr/>
          <p:nvPr/>
        </p:nvCxnSpPr>
        <p:spPr>
          <a:xfrm rot="16200000" flipV="1">
            <a:off x="2239840" y="3147157"/>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1066800" y="152400"/>
            <a:ext cx="7178675" cy="914400"/>
          </a:xfrm>
          <a:prstGeom prst="rect">
            <a:avLst/>
          </a:prstGeom>
          <a:noFill/>
          <a:ln w="9525">
            <a:noFill/>
            <a:miter lim="800000"/>
            <a:headEnd/>
            <a:tailEnd/>
          </a:ln>
        </p:spPr>
        <p:txBody>
          <a:bodyPr anchor="ctr">
            <a:prstTxWarp prst="textNoShape">
              <a:avLst/>
            </a:prstTxWarp>
          </a:bodyPr>
          <a:lstStyle/>
          <a:p>
            <a:pPr algn="ctr"/>
            <a:r>
              <a:rPr lang="en-US" sz="4000"/>
              <a:t>Learned Splits</a:t>
            </a:r>
          </a:p>
        </p:txBody>
      </p:sp>
      <p:sp>
        <p:nvSpPr>
          <p:cNvPr id="49155" name="Rectangle 3"/>
          <p:cNvSpPr>
            <a:spLocks noChangeArrowheads="1"/>
          </p:cNvSpPr>
          <p:nvPr/>
        </p:nvSpPr>
        <p:spPr bwMode="auto">
          <a:xfrm>
            <a:off x="685800" y="1447800"/>
            <a:ext cx="7983538" cy="4368800"/>
          </a:xfrm>
          <a:prstGeom prst="rect">
            <a:avLst/>
          </a:prstGeom>
          <a:noFill/>
          <a:ln w="9525">
            <a:noFill/>
            <a:miter lim="800000"/>
            <a:headEnd/>
            <a:tailEnd/>
          </a:ln>
        </p:spPr>
        <p:txBody>
          <a:bodyPr>
            <a:prstTxWarp prst="textNoShape">
              <a:avLst/>
            </a:prstTxWarp>
          </a:bodyPr>
          <a:lstStyle/>
          <a:p>
            <a:pPr>
              <a:spcBef>
                <a:spcPct val="20000"/>
              </a:spcBef>
            </a:pPr>
            <a:r>
              <a:rPr lang="en-US" sz="2400" dirty="0"/>
              <a:t>Proper Nouns (NNP):</a:t>
            </a:r>
          </a:p>
          <a:p>
            <a:pPr marL="742950" lvl="1" indent="-285750">
              <a:spcBef>
                <a:spcPct val="20000"/>
              </a:spcBef>
              <a:buFont typeface="Wingdings" pitchFamily="-106" charset="2"/>
              <a:buChar char="§"/>
            </a:pPr>
            <a:endParaRPr lang="en-US" sz="2400" dirty="0"/>
          </a:p>
          <a:p>
            <a:pPr marL="742950" lvl="1" indent="-285750">
              <a:spcBef>
                <a:spcPct val="20000"/>
              </a:spcBef>
              <a:buFont typeface="Wingdings" pitchFamily="-106" charset="2"/>
              <a:buChar char="§"/>
            </a:pPr>
            <a:endParaRPr lang="en-US" sz="2400" dirty="0"/>
          </a:p>
          <a:p>
            <a:pPr marL="742950" lvl="1" indent="-285750">
              <a:spcBef>
                <a:spcPct val="20000"/>
              </a:spcBef>
              <a:buFont typeface="Wingdings" pitchFamily="-106" charset="2"/>
              <a:buChar char="§"/>
            </a:pPr>
            <a:endParaRPr lang="en-US" sz="2800" dirty="0"/>
          </a:p>
          <a:p>
            <a:pPr marL="742950" lvl="1" indent="-285750">
              <a:spcBef>
                <a:spcPct val="20000"/>
              </a:spcBef>
              <a:buFont typeface="Wingdings" pitchFamily="-106" charset="2"/>
              <a:buChar char="§"/>
            </a:pPr>
            <a:endParaRPr lang="en-US" sz="2400" dirty="0"/>
          </a:p>
          <a:p>
            <a:pPr marL="342900" indent="-342900">
              <a:spcBef>
                <a:spcPct val="20000"/>
              </a:spcBef>
              <a:buFont typeface="Wingdings" pitchFamily="-106" charset="2"/>
              <a:buChar char="§"/>
            </a:pPr>
            <a:endParaRPr lang="en-US" sz="2000" dirty="0"/>
          </a:p>
          <a:p>
            <a:pPr marL="342900" indent="-342900">
              <a:spcBef>
                <a:spcPct val="20000"/>
              </a:spcBef>
              <a:buFont typeface="Wingdings" pitchFamily="-106" charset="2"/>
              <a:buChar char="§"/>
            </a:pPr>
            <a:endParaRPr lang="en-US" sz="2800" dirty="0"/>
          </a:p>
          <a:p>
            <a:pPr>
              <a:spcBef>
                <a:spcPct val="20000"/>
              </a:spcBef>
            </a:pPr>
            <a:r>
              <a:rPr lang="en-US" sz="2400" dirty="0"/>
              <a:t>Personal pronouns (PRP):</a:t>
            </a:r>
          </a:p>
          <a:p>
            <a:pPr marL="342900" indent="-342900">
              <a:spcBef>
                <a:spcPct val="20000"/>
              </a:spcBef>
              <a:buFont typeface="Wingdings" pitchFamily="-106" charset="2"/>
              <a:buChar char="§"/>
            </a:pPr>
            <a:endParaRPr lang="en-US" sz="2000" dirty="0"/>
          </a:p>
        </p:txBody>
      </p:sp>
      <p:graphicFrame>
        <p:nvGraphicFramePr>
          <p:cNvPr id="1864708" name="Group 4"/>
          <p:cNvGraphicFramePr>
            <a:graphicFrameLocks noGrp="1"/>
          </p:cNvGraphicFramePr>
          <p:nvPr/>
        </p:nvGraphicFramePr>
        <p:xfrm>
          <a:off x="1517650" y="1968500"/>
          <a:ext cx="5835650" cy="2560320"/>
        </p:xfrm>
        <a:graphic>
          <a:graphicData uri="http://schemas.openxmlformats.org/drawingml/2006/table">
            <a:tbl>
              <a:tblPr/>
              <a:tblGrid>
                <a:gridCol w="1458913">
                  <a:extLst>
                    <a:ext uri="{9D8B030D-6E8A-4147-A177-3AD203B41FA5}">
                      <a16:colId xmlns:a16="http://schemas.microsoft.com/office/drawing/2014/main" val="20000"/>
                    </a:ext>
                  </a:extLst>
                </a:gridCol>
                <a:gridCol w="1458912">
                  <a:extLst>
                    <a:ext uri="{9D8B030D-6E8A-4147-A177-3AD203B41FA5}">
                      <a16:colId xmlns:a16="http://schemas.microsoft.com/office/drawing/2014/main" val="20001"/>
                    </a:ext>
                  </a:extLst>
                </a:gridCol>
                <a:gridCol w="1539875">
                  <a:extLst>
                    <a:ext uri="{9D8B030D-6E8A-4147-A177-3AD203B41FA5}">
                      <a16:colId xmlns:a16="http://schemas.microsoft.com/office/drawing/2014/main" val="20002"/>
                    </a:ext>
                  </a:extLst>
                </a:gridCol>
                <a:gridCol w="1377950">
                  <a:extLst>
                    <a:ext uri="{9D8B030D-6E8A-4147-A177-3AD203B41FA5}">
                      <a16:colId xmlns:a16="http://schemas.microsoft.com/office/drawing/2014/main" val="20003"/>
                    </a:ext>
                  </a:extLst>
                </a:gridCol>
              </a:tblGrid>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Oct.</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Nov.</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Sept.</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4127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John</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Robert</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James</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4095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Bush</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Noriega</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Peters</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95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New</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San</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Wall</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3508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York</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Francisco</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Street</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1864738" name="Group 34"/>
          <p:cNvGraphicFramePr>
            <a:graphicFrameLocks noGrp="1"/>
          </p:cNvGraphicFramePr>
          <p:nvPr/>
        </p:nvGraphicFramePr>
        <p:xfrm>
          <a:off x="1517650" y="5124450"/>
          <a:ext cx="5835650" cy="1280160"/>
        </p:xfrm>
        <a:graphic>
          <a:graphicData uri="http://schemas.openxmlformats.org/drawingml/2006/table">
            <a:tbl>
              <a:tblPr/>
              <a:tblGrid>
                <a:gridCol w="1458913">
                  <a:extLst>
                    <a:ext uri="{9D8B030D-6E8A-4147-A177-3AD203B41FA5}">
                      <a16:colId xmlns:a16="http://schemas.microsoft.com/office/drawing/2014/main" val="20000"/>
                    </a:ext>
                  </a:extLst>
                </a:gridCol>
                <a:gridCol w="1458912">
                  <a:extLst>
                    <a:ext uri="{9D8B030D-6E8A-4147-A177-3AD203B41FA5}">
                      <a16:colId xmlns:a16="http://schemas.microsoft.com/office/drawing/2014/main" val="20001"/>
                    </a:ext>
                  </a:extLst>
                </a:gridCol>
                <a:gridCol w="1539875">
                  <a:extLst>
                    <a:ext uri="{9D8B030D-6E8A-4147-A177-3AD203B41FA5}">
                      <a16:colId xmlns:a16="http://schemas.microsoft.com/office/drawing/2014/main" val="20002"/>
                    </a:ext>
                  </a:extLst>
                </a:gridCol>
                <a:gridCol w="1377950">
                  <a:extLst>
                    <a:ext uri="{9D8B030D-6E8A-4147-A177-3AD203B41FA5}">
                      <a16:colId xmlns:a16="http://schemas.microsoft.com/office/drawing/2014/main" val="20003"/>
                    </a:ext>
                  </a:extLst>
                </a:gridCol>
              </a:tblGrid>
              <a:tr h="387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He</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3889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they</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them</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him</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595734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685800" y="1438275"/>
            <a:ext cx="7983538" cy="4368800"/>
          </a:xfrm>
        </p:spPr>
        <p:txBody>
          <a:bodyPr/>
          <a:lstStyle/>
          <a:p>
            <a:pPr marL="0" indent="0" eaLnBrk="1" hangingPunct="1">
              <a:buNone/>
            </a:pPr>
            <a:r>
              <a:rPr lang="en-US" sz="2400" dirty="0">
                <a:solidFill>
                  <a:schemeClr val="tx1"/>
                </a:solidFill>
              </a:rPr>
              <a:t>Relative adverbs (RBR):</a:t>
            </a:r>
          </a:p>
          <a:p>
            <a:pPr eaLnBrk="1" hangingPunct="1"/>
            <a:endParaRPr lang="en-US" sz="2400" dirty="0">
              <a:solidFill>
                <a:schemeClr val="tx1"/>
              </a:solidFill>
            </a:endParaRPr>
          </a:p>
          <a:p>
            <a:pPr eaLnBrk="1" hangingPunct="1"/>
            <a:endParaRPr lang="en-US" sz="2800" dirty="0">
              <a:solidFill>
                <a:schemeClr val="tx1"/>
              </a:solidFill>
            </a:endParaRPr>
          </a:p>
          <a:p>
            <a:pPr eaLnBrk="1" hangingPunct="1"/>
            <a:endParaRPr lang="en-US" sz="2800" dirty="0">
              <a:solidFill>
                <a:schemeClr val="tx1"/>
              </a:solidFill>
            </a:endParaRPr>
          </a:p>
          <a:p>
            <a:pPr marL="0" indent="0" eaLnBrk="1" hangingPunct="1">
              <a:buNone/>
            </a:pPr>
            <a:r>
              <a:rPr lang="en-US" sz="2400" dirty="0">
                <a:solidFill>
                  <a:schemeClr val="tx1"/>
                </a:solidFill>
              </a:rPr>
              <a:t>Cardinal Numbers (CD):</a:t>
            </a:r>
          </a:p>
          <a:p>
            <a:pPr lvl="1" eaLnBrk="1" hangingPunct="1"/>
            <a:endParaRPr lang="en-US" sz="2400" dirty="0"/>
          </a:p>
        </p:txBody>
      </p:sp>
      <p:graphicFrame>
        <p:nvGraphicFramePr>
          <p:cNvPr id="1866755" name="Group 3"/>
          <p:cNvGraphicFramePr>
            <a:graphicFrameLocks noGrp="1"/>
          </p:cNvGraphicFramePr>
          <p:nvPr/>
        </p:nvGraphicFramePr>
        <p:xfrm>
          <a:off x="1524000" y="1949450"/>
          <a:ext cx="5835650" cy="1280160"/>
        </p:xfrm>
        <a:graphic>
          <a:graphicData uri="http://schemas.openxmlformats.org/drawingml/2006/table">
            <a:tbl>
              <a:tblPr/>
              <a:tblGrid>
                <a:gridCol w="1458913">
                  <a:extLst>
                    <a:ext uri="{9D8B030D-6E8A-4147-A177-3AD203B41FA5}">
                      <a16:colId xmlns:a16="http://schemas.microsoft.com/office/drawing/2014/main" val="20000"/>
                    </a:ext>
                  </a:extLst>
                </a:gridCol>
                <a:gridCol w="1458912">
                  <a:extLst>
                    <a:ext uri="{9D8B030D-6E8A-4147-A177-3AD203B41FA5}">
                      <a16:colId xmlns:a16="http://schemas.microsoft.com/office/drawing/2014/main" val="20001"/>
                    </a:ext>
                  </a:extLst>
                </a:gridCol>
                <a:gridCol w="1458913">
                  <a:extLst>
                    <a:ext uri="{9D8B030D-6E8A-4147-A177-3AD203B41FA5}">
                      <a16:colId xmlns:a16="http://schemas.microsoft.com/office/drawing/2014/main" val="20002"/>
                    </a:ext>
                  </a:extLst>
                </a:gridCol>
                <a:gridCol w="1458912">
                  <a:extLst>
                    <a:ext uri="{9D8B030D-6E8A-4147-A177-3AD203B41FA5}">
                      <a16:colId xmlns:a16="http://schemas.microsoft.com/office/drawing/2014/main" val="20003"/>
                    </a:ext>
                  </a:extLst>
                </a:gridCol>
              </a:tblGrid>
              <a:tr h="36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further</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lower</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higher</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3698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more</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less</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More</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6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earlier</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Earlier</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later</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866773" name="Group 21"/>
          <p:cNvGraphicFramePr>
            <a:graphicFrameLocks noGrp="1"/>
          </p:cNvGraphicFramePr>
          <p:nvPr/>
        </p:nvGraphicFramePr>
        <p:xfrm>
          <a:off x="1517650" y="3848100"/>
          <a:ext cx="5835650" cy="2560320"/>
        </p:xfrm>
        <a:graphic>
          <a:graphicData uri="http://schemas.openxmlformats.org/drawingml/2006/table">
            <a:tbl>
              <a:tblPr/>
              <a:tblGrid>
                <a:gridCol w="1458913">
                  <a:extLst>
                    <a:ext uri="{9D8B030D-6E8A-4147-A177-3AD203B41FA5}">
                      <a16:colId xmlns:a16="http://schemas.microsoft.com/office/drawing/2014/main" val="20000"/>
                    </a:ext>
                  </a:extLst>
                </a:gridCol>
                <a:gridCol w="1458912">
                  <a:extLst>
                    <a:ext uri="{9D8B030D-6E8A-4147-A177-3AD203B41FA5}">
                      <a16:colId xmlns:a16="http://schemas.microsoft.com/office/drawing/2014/main" val="20001"/>
                    </a:ext>
                  </a:extLst>
                </a:gridCol>
                <a:gridCol w="1539875">
                  <a:extLst>
                    <a:ext uri="{9D8B030D-6E8A-4147-A177-3AD203B41FA5}">
                      <a16:colId xmlns:a16="http://schemas.microsoft.com/office/drawing/2014/main" val="20002"/>
                    </a:ext>
                  </a:extLst>
                </a:gridCol>
                <a:gridCol w="1377950">
                  <a:extLst>
                    <a:ext uri="{9D8B030D-6E8A-4147-A177-3AD203B41FA5}">
                      <a16:colId xmlns:a16="http://schemas.microsoft.com/office/drawing/2014/main" val="20003"/>
                    </a:ext>
                  </a:extLst>
                </a:gridCol>
              </a:tblGrid>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CD-7</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one</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two</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Three</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3905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1989</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1990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1988</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CD-11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million</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billion</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trillion</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50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100</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31</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CD-9</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78</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58</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34</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0227" name="Rectangle 51"/>
          <p:cNvSpPr>
            <a:spLocks noChangeArrowheads="1"/>
          </p:cNvSpPr>
          <p:nvPr/>
        </p:nvSpPr>
        <p:spPr bwMode="auto">
          <a:xfrm>
            <a:off x="1066800" y="152400"/>
            <a:ext cx="7178675" cy="914400"/>
          </a:xfrm>
          <a:prstGeom prst="rect">
            <a:avLst/>
          </a:prstGeom>
          <a:noFill/>
          <a:ln w="9525">
            <a:noFill/>
            <a:miter lim="800000"/>
            <a:headEnd/>
            <a:tailEnd/>
          </a:ln>
        </p:spPr>
        <p:txBody>
          <a:bodyPr anchor="ctr">
            <a:prstTxWarp prst="textNoShape">
              <a:avLst/>
            </a:prstTxWarp>
          </a:bodyPr>
          <a:lstStyle/>
          <a:p>
            <a:pPr algn="ctr"/>
            <a:r>
              <a:rPr lang="en-US" sz="4000"/>
              <a:t>Learned Splits</a:t>
            </a:r>
          </a:p>
        </p:txBody>
      </p:sp>
    </p:spTree>
    <p:extLst>
      <p:ext uri="{BB962C8B-B14F-4D97-AF65-F5344CB8AC3E}">
        <p14:creationId xmlns:p14="http://schemas.microsoft.com/office/powerpoint/2010/main" val="19523463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1066800" y="76200"/>
            <a:ext cx="717867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sz="4000"/>
              <a:t>Final Results</a:t>
            </a:r>
          </a:p>
        </p:txBody>
      </p:sp>
      <p:graphicFrame>
        <p:nvGraphicFramePr>
          <p:cNvPr id="1862659" name="Group 3"/>
          <p:cNvGraphicFramePr>
            <a:graphicFrameLocks noGrp="1"/>
          </p:cNvGraphicFramePr>
          <p:nvPr/>
        </p:nvGraphicFramePr>
        <p:xfrm>
          <a:off x="1066800" y="1524000"/>
          <a:ext cx="7216775" cy="4735515"/>
        </p:xfrm>
        <a:graphic>
          <a:graphicData uri="http://schemas.openxmlformats.org/drawingml/2006/table">
            <a:tbl>
              <a:tblPr/>
              <a:tblGrid>
                <a:gridCol w="3668713">
                  <a:extLst>
                    <a:ext uri="{9D8B030D-6E8A-4147-A177-3AD203B41FA5}">
                      <a16:colId xmlns:a16="http://schemas.microsoft.com/office/drawing/2014/main" val="20000"/>
                    </a:ext>
                  </a:extLst>
                </a:gridCol>
                <a:gridCol w="1860550">
                  <a:extLst>
                    <a:ext uri="{9D8B030D-6E8A-4147-A177-3AD203B41FA5}">
                      <a16:colId xmlns:a16="http://schemas.microsoft.com/office/drawing/2014/main" val="20001"/>
                    </a:ext>
                  </a:extLst>
                </a:gridCol>
                <a:gridCol w="1687512">
                  <a:extLst>
                    <a:ext uri="{9D8B030D-6E8A-4147-A177-3AD203B41FA5}">
                      <a16:colId xmlns:a16="http://schemas.microsoft.com/office/drawing/2014/main" val="20002"/>
                    </a:ext>
                  </a:extLst>
                </a:gridCol>
              </a:tblGrid>
              <a:tr h="6746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endParaRPr kumimoji="0" lang="en-US" sz="2400" b="0" i="1" u="none" strike="noStrike" cap="none" normalizeH="0" baseline="0">
                        <a:ln>
                          <a:noFill/>
                        </a:ln>
                        <a:solidFill>
                          <a:schemeClr val="accent2"/>
                        </a:solidFill>
                        <a:effectLst/>
                        <a:latin typeface="Arial" charset="0"/>
                        <a:ea typeface="ＭＳ Ｐゴシック" charset="0"/>
                      </a:endParaRPr>
                    </a:p>
                  </a:txBody>
                  <a:tcPr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F1</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1" u="none" strike="noStrike" cap="none" normalizeH="0" baseline="0">
                          <a:ln>
                            <a:noFill/>
                          </a:ln>
                          <a:solidFill>
                            <a:schemeClr val="accent2"/>
                          </a:solidFill>
                          <a:effectLst/>
                          <a:latin typeface="Arial" charset="0"/>
                          <a:ea typeface="ＭＳ Ｐゴシック" charset="0"/>
                          <a:cs typeface="Times New Roman" charset="0"/>
                        </a:rPr>
                        <a:t>≤ </a:t>
                      </a:r>
                      <a:r>
                        <a:rPr kumimoji="0" lang="en-US" sz="2400" b="0" i="1" u="none" strike="noStrike" cap="none" normalizeH="0" baseline="0">
                          <a:ln>
                            <a:noFill/>
                          </a:ln>
                          <a:solidFill>
                            <a:schemeClr val="accent2"/>
                          </a:solidFill>
                          <a:effectLst/>
                          <a:latin typeface="Arial" charset="0"/>
                          <a:ea typeface="ＭＳ Ｐゴシック" charset="0"/>
                        </a:rPr>
                        <a:t>40 words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F1</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all words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46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Parser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Klein &amp; Manning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85.7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Matsuzaki et al.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Collins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99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88.2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Charniak &amp; Johnson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90.1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89.6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Petrov et. al. 06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90.2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89.7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888509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t>Human Parsing</a:t>
            </a:r>
          </a:p>
        </p:txBody>
      </p:sp>
      <p:sp>
        <p:nvSpPr>
          <p:cNvPr id="72707" name="Content Placeholder 2"/>
          <p:cNvSpPr>
            <a:spLocks noGrp="1"/>
          </p:cNvSpPr>
          <p:nvPr>
            <p:ph idx="1"/>
          </p:nvPr>
        </p:nvSpPr>
        <p:spPr/>
        <p:txBody>
          <a:bodyPr>
            <a:normAutofit/>
          </a:bodyPr>
          <a:lstStyle/>
          <a:p>
            <a:pPr marL="0" indent="0">
              <a:buNone/>
            </a:pPr>
            <a:r>
              <a:rPr lang="en-US" sz="2800" dirty="0">
                <a:solidFill>
                  <a:srgbClr val="FF0000"/>
                </a:solidFill>
              </a:rPr>
              <a:t>How do humans do it?</a:t>
            </a:r>
          </a:p>
          <a:p>
            <a:endParaRPr lang="en-US" sz="2800" dirty="0">
              <a:solidFill>
                <a:srgbClr val="FF0000"/>
              </a:solidFill>
            </a:endParaRPr>
          </a:p>
          <a:p>
            <a:pPr marL="0" indent="0">
              <a:buNone/>
            </a:pPr>
            <a:r>
              <a:rPr lang="en-US" sz="2800" dirty="0">
                <a:solidFill>
                  <a:srgbClr val="FF0000"/>
                </a:solidFill>
              </a:rPr>
              <a:t>How might you try and figure it out computationally/experimentally?</a:t>
            </a:r>
          </a:p>
        </p:txBody>
      </p:sp>
    </p:spTree>
    <p:extLst>
      <p:ext uri="{BB962C8B-B14F-4D97-AF65-F5344CB8AC3E}">
        <p14:creationId xmlns:p14="http://schemas.microsoft.com/office/powerpoint/2010/main" val="4161622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Parsing</a:t>
            </a:r>
          </a:p>
        </p:txBody>
      </p:sp>
      <p:sp>
        <p:nvSpPr>
          <p:cNvPr id="3" name="Content Placeholder 2"/>
          <p:cNvSpPr>
            <a:spLocks noGrp="1"/>
          </p:cNvSpPr>
          <p:nvPr>
            <p:ph sz="quarter" idx="1"/>
          </p:nvPr>
        </p:nvSpPr>
        <p:spPr>
          <a:xfrm>
            <a:off x="612648" y="1600200"/>
            <a:ext cx="8153400" cy="1371600"/>
          </a:xfrm>
        </p:spPr>
        <p:txBody>
          <a:bodyPr>
            <a:normAutofit fontScale="92500" lnSpcReduction="20000"/>
          </a:bodyPr>
          <a:lstStyle/>
          <a:p>
            <a:pPr marL="0" indent="0">
              <a:buNone/>
            </a:pPr>
            <a:r>
              <a:rPr lang="en-US" dirty="0"/>
              <a:t>Read these sentences</a:t>
            </a:r>
          </a:p>
          <a:p>
            <a:pPr marL="0" indent="0">
              <a:buNone/>
            </a:pPr>
            <a:endParaRPr lang="en-US" dirty="0"/>
          </a:p>
          <a:p>
            <a:pPr marL="0" indent="0">
              <a:buNone/>
            </a:pPr>
            <a:r>
              <a:rPr lang="en-US" dirty="0">
                <a:solidFill>
                  <a:srgbClr val="FF0000"/>
                </a:solidFill>
              </a:rPr>
              <a:t>Which one was fastest/slowest?</a:t>
            </a:r>
          </a:p>
        </p:txBody>
      </p:sp>
      <p:sp>
        <p:nvSpPr>
          <p:cNvPr id="4" name="Rectangle 3"/>
          <p:cNvSpPr/>
          <p:nvPr/>
        </p:nvSpPr>
        <p:spPr>
          <a:xfrm>
            <a:off x="612648" y="3733800"/>
            <a:ext cx="7616952" cy="2677656"/>
          </a:xfrm>
          <a:prstGeom prst="rect">
            <a:avLst/>
          </a:prstGeom>
        </p:spPr>
        <p:txBody>
          <a:bodyPr wrap="square">
            <a:spAutoFit/>
          </a:bodyPr>
          <a:lstStyle/>
          <a:p>
            <a:pPr lvl="1"/>
            <a:r>
              <a:rPr lang="en-US" sz="2400" dirty="0"/>
              <a:t>John put the dog in the pen with a lock.</a:t>
            </a:r>
          </a:p>
          <a:p>
            <a:pPr lvl="1"/>
            <a:endParaRPr lang="en-US" sz="2400" dirty="0"/>
          </a:p>
          <a:p>
            <a:pPr lvl="1"/>
            <a:endParaRPr lang="en-US" sz="2400" dirty="0"/>
          </a:p>
          <a:p>
            <a:pPr lvl="1"/>
            <a:r>
              <a:rPr lang="en-US" sz="2400" dirty="0"/>
              <a:t>John carried the dog in the pen with a bone in the car.</a:t>
            </a:r>
          </a:p>
          <a:p>
            <a:pPr lvl="1"/>
            <a:endParaRPr lang="en-US" sz="2400" dirty="0"/>
          </a:p>
          <a:p>
            <a:pPr lvl="1"/>
            <a:endParaRPr lang="en-US" sz="2400" dirty="0"/>
          </a:p>
          <a:p>
            <a:pPr lvl="1"/>
            <a:r>
              <a:rPr lang="en-US" sz="2400" dirty="0"/>
              <a:t>John liked the dog in the pen with a bone.</a:t>
            </a:r>
          </a:p>
        </p:txBody>
      </p:sp>
    </p:spTree>
    <p:extLst>
      <p:ext uri="{BB962C8B-B14F-4D97-AF65-F5344CB8AC3E}">
        <p14:creationId xmlns:p14="http://schemas.microsoft.com/office/powerpoint/2010/main" val="29814500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t>Human Parsing</a:t>
            </a:r>
          </a:p>
        </p:txBody>
      </p:sp>
      <p:sp>
        <p:nvSpPr>
          <p:cNvPr id="72707" name="Content Placeholder 2"/>
          <p:cNvSpPr>
            <a:spLocks noGrp="1"/>
          </p:cNvSpPr>
          <p:nvPr>
            <p:ph idx="1"/>
          </p:nvPr>
        </p:nvSpPr>
        <p:spPr>
          <a:xfrm>
            <a:off x="612648" y="1600200"/>
            <a:ext cx="8153400" cy="4876800"/>
          </a:xfrm>
        </p:spPr>
        <p:txBody>
          <a:bodyPr>
            <a:normAutofit fontScale="85000" lnSpcReduction="10000"/>
          </a:bodyPr>
          <a:lstStyle/>
          <a:p>
            <a:pPr marL="0" indent="0">
              <a:buNone/>
            </a:pPr>
            <a:r>
              <a:rPr lang="en-US" sz="2800" dirty="0"/>
              <a:t>Computational parsers can be used to predict human reading time as measured by tracking the time taken to read each word in a sentence.</a:t>
            </a:r>
          </a:p>
          <a:p>
            <a:pPr marL="0" indent="0">
              <a:buNone/>
            </a:pPr>
            <a:endParaRPr lang="en-US" sz="2800" dirty="0"/>
          </a:p>
          <a:p>
            <a:pPr marL="0" indent="0">
              <a:buNone/>
            </a:pPr>
            <a:r>
              <a:rPr lang="en-US" sz="2800" dirty="0"/>
              <a:t>Psycholinguistic studies show that words that are more probable given the preceding lexical and syntactic context are read faster.</a:t>
            </a:r>
          </a:p>
          <a:p>
            <a:pPr lvl="1"/>
            <a:r>
              <a:rPr lang="en-US" sz="2400" dirty="0"/>
              <a:t>John put the dog in the pen with a </a:t>
            </a:r>
            <a:r>
              <a:rPr lang="en-US" sz="2400" dirty="0">
                <a:solidFill>
                  <a:srgbClr val="FF0000"/>
                </a:solidFill>
              </a:rPr>
              <a:t>lock</a:t>
            </a:r>
            <a:r>
              <a:rPr lang="en-US" sz="2400" dirty="0"/>
              <a:t>.</a:t>
            </a:r>
          </a:p>
          <a:p>
            <a:pPr lvl="1"/>
            <a:r>
              <a:rPr lang="en-US" sz="2400" dirty="0"/>
              <a:t>John carried the dog in the pen with a </a:t>
            </a:r>
            <a:r>
              <a:rPr lang="en-US" sz="2400" dirty="0">
                <a:solidFill>
                  <a:srgbClr val="FF0000"/>
                </a:solidFill>
              </a:rPr>
              <a:t>bone</a:t>
            </a:r>
            <a:r>
              <a:rPr lang="en-US" sz="2400" dirty="0"/>
              <a:t> in the car.</a:t>
            </a:r>
          </a:p>
          <a:p>
            <a:pPr lvl="1"/>
            <a:r>
              <a:rPr lang="en-US" sz="2400" dirty="0"/>
              <a:t>John liked the dog in the pen with a </a:t>
            </a:r>
            <a:r>
              <a:rPr lang="en-US" sz="2400" dirty="0">
                <a:solidFill>
                  <a:srgbClr val="FF0000"/>
                </a:solidFill>
              </a:rPr>
              <a:t>bone</a:t>
            </a:r>
            <a:r>
              <a:rPr lang="en-US" sz="2400" dirty="0"/>
              <a:t>.</a:t>
            </a:r>
          </a:p>
          <a:p>
            <a:pPr marL="0" indent="0">
              <a:buNone/>
            </a:pPr>
            <a:endParaRPr lang="en-US" sz="2800" dirty="0"/>
          </a:p>
          <a:p>
            <a:pPr marL="0" indent="0">
              <a:buNone/>
            </a:pPr>
            <a:r>
              <a:rPr lang="en-US" sz="2800" dirty="0"/>
              <a:t>Modeling these effects requires an </a:t>
            </a:r>
            <a:r>
              <a:rPr lang="en-US" sz="2800" b="1" i="1" dirty="0">
                <a:solidFill>
                  <a:srgbClr val="FF0000"/>
                </a:solidFill>
              </a:rPr>
              <a:t>incremental </a:t>
            </a:r>
            <a:r>
              <a:rPr lang="en-US" sz="2800" dirty="0"/>
              <a:t>statistical parser that incorporates one word at a time into a continuously growing parse tree.</a:t>
            </a:r>
          </a:p>
        </p:txBody>
      </p:sp>
    </p:spTree>
    <p:extLst>
      <p:ext uri="{BB962C8B-B14F-4D97-AF65-F5344CB8AC3E}">
        <p14:creationId xmlns:p14="http://schemas.microsoft.com/office/powerpoint/2010/main" val="41012193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a:t>Garden Path Sentences</a:t>
            </a:r>
          </a:p>
        </p:txBody>
      </p:sp>
      <p:sp>
        <p:nvSpPr>
          <p:cNvPr id="73731" name="Content Placeholder 2"/>
          <p:cNvSpPr>
            <a:spLocks noGrp="1"/>
          </p:cNvSpPr>
          <p:nvPr>
            <p:ph idx="1"/>
          </p:nvPr>
        </p:nvSpPr>
        <p:spPr>
          <a:xfrm>
            <a:off x="609600" y="1560512"/>
            <a:ext cx="7848600" cy="5068888"/>
          </a:xfrm>
        </p:spPr>
        <p:txBody>
          <a:bodyPr>
            <a:normAutofit fontScale="92500"/>
          </a:bodyPr>
          <a:lstStyle/>
          <a:p>
            <a:pPr marL="0" indent="0">
              <a:buNone/>
            </a:pPr>
            <a:r>
              <a:rPr lang="en-US" sz="2800" dirty="0"/>
              <a:t>People are confused by sentences that seem to have a particular syntactic structure but then suddenly violate this structure, so the  listener is “lead down the garden path”.</a:t>
            </a:r>
          </a:p>
          <a:p>
            <a:pPr lvl="1"/>
            <a:r>
              <a:rPr lang="en-US" sz="2400" dirty="0"/>
              <a:t>The horse raced past the barn fell.</a:t>
            </a:r>
          </a:p>
          <a:p>
            <a:pPr lvl="2"/>
            <a:r>
              <a:rPr lang="en-US" sz="2000" dirty="0"/>
              <a:t>vs. The horse raced past the barn broke his leg.</a:t>
            </a:r>
          </a:p>
          <a:p>
            <a:pPr lvl="1"/>
            <a:r>
              <a:rPr lang="en-US" sz="2400" dirty="0"/>
              <a:t>The complex houses married students.</a:t>
            </a:r>
          </a:p>
          <a:p>
            <a:pPr lvl="1"/>
            <a:r>
              <a:rPr lang="en-US" sz="2400" dirty="0"/>
              <a:t>The old man the sea.</a:t>
            </a:r>
          </a:p>
          <a:p>
            <a:pPr lvl="1"/>
            <a:r>
              <a:rPr lang="en-US" sz="2400" dirty="0"/>
              <a:t>While Anna dressed the baby spit up on the bed.</a:t>
            </a:r>
          </a:p>
          <a:p>
            <a:pPr marL="0" indent="0">
              <a:buNone/>
            </a:pPr>
            <a:endParaRPr lang="en-US" sz="2800" dirty="0"/>
          </a:p>
          <a:p>
            <a:pPr marL="0" indent="0">
              <a:buNone/>
            </a:pPr>
            <a:r>
              <a:rPr lang="en-US" sz="2800" dirty="0"/>
              <a:t>Incremental computational parsers can try to predict and explain the problems encountered parsing such sentences.</a:t>
            </a:r>
          </a:p>
        </p:txBody>
      </p:sp>
    </p:spTree>
    <p:extLst>
      <p:ext uri="{BB962C8B-B14F-4D97-AF65-F5344CB8AC3E}">
        <p14:creationId xmlns:p14="http://schemas.microsoft.com/office/powerpoint/2010/main" val="14155542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garden sentences</a:t>
            </a:r>
          </a:p>
        </p:txBody>
      </p:sp>
      <p:sp>
        <p:nvSpPr>
          <p:cNvPr id="4" name="Rectangle 3"/>
          <p:cNvSpPr/>
          <p:nvPr/>
        </p:nvSpPr>
        <p:spPr>
          <a:xfrm>
            <a:off x="533400" y="1593532"/>
            <a:ext cx="7775448" cy="5416868"/>
          </a:xfrm>
          <a:prstGeom prst="rect">
            <a:avLst/>
          </a:prstGeom>
        </p:spPr>
        <p:txBody>
          <a:bodyPr wrap="square">
            <a:spAutoFit/>
          </a:bodyPr>
          <a:lstStyle/>
          <a:p>
            <a:r>
              <a:rPr lang="en-US" sz="1600" dirty="0"/>
              <a:t>The prime number few.</a:t>
            </a:r>
          </a:p>
          <a:p>
            <a:r>
              <a:rPr lang="en-US" sz="1600" dirty="0"/>
              <a:t>Fat people eat accumulates.</a:t>
            </a:r>
          </a:p>
          <a:p>
            <a:r>
              <a:rPr lang="en-US" sz="1600" dirty="0"/>
              <a:t>The cotton clothing is usually made of grows in Mississippi.</a:t>
            </a:r>
          </a:p>
          <a:p>
            <a:r>
              <a:rPr lang="en-US" sz="1600" dirty="0"/>
              <a:t>Until the police arrest the drug dealers control the street.</a:t>
            </a:r>
          </a:p>
          <a:p>
            <a:r>
              <a:rPr lang="en-US" sz="1600" dirty="0"/>
              <a:t>The man who hunts ducks out on weekends.</a:t>
            </a:r>
          </a:p>
          <a:p>
            <a:r>
              <a:rPr lang="en-US" sz="1600" dirty="0"/>
              <a:t>When Fred eats food gets thrown.</a:t>
            </a:r>
          </a:p>
          <a:p>
            <a:r>
              <a:rPr lang="en-US" sz="1600" dirty="0"/>
              <a:t>Mary gave the child the dog bit a </a:t>
            </a:r>
            <a:r>
              <a:rPr lang="en-US" sz="1600" dirty="0" err="1"/>
              <a:t>bandaid</a:t>
            </a:r>
            <a:r>
              <a:rPr lang="en-US" sz="1600" dirty="0"/>
              <a:t>.</a:t>
            </a:r>
          </a:p>
          <a:p>
            <a:r>
              <a:rPr lang="en-US" sz="1600" dirty="0"/>
              <a:t>The girl told the story cried.</a:t>
            </a:r>
          </a:p>
          <a:p>
            <a:r>
              <a:rPr lang="en-US" sz="1600" dirty="0"/>
              <a:t>I convinced her children are noisy.</a:t>
            </a:r>
          </a:p>
          <a:p>
            <a:r>
              <a:rPr lang="en-US" sz="1600" dirty="0"/>
              <a:t>Helen is expecting tomorrow to be a bad day.</a:t>
            </a:r>
          </a:p>
          <a:p>
            <a:r>
              <a:rPr lang="en-US" sz="1600" dirty="0"/>
              <a:t>The horse raced past the barn fell.</a:t>
            </a:r>
          </a:p>
          <a:p>
            <a:r>
              <a:rPr lang="en-US" sz="1600" dirty="0"/>
              <a:t>I know the words to that song about the queen don't rhyme.</a:t>
            </a:r>
          </a:p>
          <a:p>
            <a:r>
              <a:rPr lang="en-US" sz="1600" dirty="0"/>
              <a:t>She told me a little white lie will come back to haunt me.</a:t>
            </a:r>
          </a:p>
          <a:p>
            <a:r>
              <a:rPr lang="en-US" sz="1600" dirty="0"/>
              <a:t>The dog that I had really loved bones.</a:t>
            </a:r>
          </a:p>
          <a:p>
            <a:r>
              <a:rPr lang="en-US" sz="1600" dirty="0"/>
              <a:t>That Jill is never here hurts.</a:t>
            </a:r>
          </a:p>
          <a:p>
            <a:r>
              <a:rPr lang="en-US" sz="1600" dirty="0"/>
              <a:t>The man who whistles tunes pianos.</a:t>
            </a:r>
          </a:p>
          <a:p>
            <a:r>
              <a:rPr lang="en-US" sz="1600" dirty="0"/>
              <a:t>The old man the boat.</a:t>
            </a:r>
          </a:p>
          <a:p>
            <a:r>
              <a:rPr lang="en-US" sz="1600" dirty="0"/>
              <a:t>Have the students who failed the exam take the supplementary.</a:t>
            </a:r>
          </a:p>
          <a:p>
            <a:r>
              <a:rPr lang="en-US" sz="1600" dirty="0"/>
              <a:t>The raft floated down the river sank.</a:t>
            </a:r>
          </a:p>
          <a:p>
            <a:r>
              <a:rPr lang="en-US" sz="1600" dirty="0"/>
              <a:t>We painted the wall with cracks.</a:t>
            </a:r>
          </a:p>
          <a:p>
            <a:r>
              <a:rPr lang="en-US" sz="1600" dirty="0"/>
              <a:t>The tycoon sold the offshore oil tracts for a lot of money wanted to kill JR.</a:t>
            </a:r>
          </a:p>
        </p:txBody>
      </p:sp>
      <p:sp>
        <p:nvSpPr>
          <p:cNvPr id="5" name="Rectangle 4"/>
          <p:cNvSpPr/>
          <p:nvPr/>
        </p:nvSpPr>
        <p:spPr>
          <a:xfrm>
            <a:off x="4419600" y="957590"/>
            <a:ext cx="4572000" cy="261610"/>
          </a:xfrm>
          <a:prstGeom prst="rect">
            <a:avLst/>
          </a:prstGeom>
        </p:spPr>
        <p:txBody>
          <a:bodyPr>
            <a:spAutoFit/>
          </a:bodyPr>
          <a:lstStyle/>
          <a:p>
            <a:r>
              <a:rPr lang="en-US" sz="1100" dirty="0"/>
              <a:t>http://</a:t>
            </a:r>
            <a:r>
              <a:rPr lang="en-US" sz="1100" dirty="0" err="1"/>
              <a:t>www.fun</a:t>
            </a:r>
            <a:r>
              <a:rPr lang="en-US" sz="1100" dirty="0"/>
              <a:t>-with-</a:t>
            </a:r>
            <a:r>
              <a:rPr lang="en-US" sz="1100" dirty="0" err="1"/>
              <a:t>words.com</a:t>
            </a:r>
            <a:r>
              <a:rPr lang="en-US" sz="1100" dirty="0"/>
              <a:t>/</a:t>
            </a:r>
            <a:r>
              <a:rPr lang="en-US" sz="1100" dirty="0" err="1"/>
              <a:t>ambiguous_garden_path.html</a:t>
            </a:r>
            <a:endParaRPr lang="en-US" sz="1100" dirty="0"/>
          </a:p>
        </p:txBody>
      </p:sp>
    </p:spTree>
    <p:extLst>
      <p:ext uri="{BB962C8B-B14F-4D97-AF65-F5344CB8AC3E}">
        <p14:creationId xmlns:p14="http://schemas.microsoft.com/office/powerpoint/2010/main" val="3659545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trees</a:t>
            </a:r>
          </a:p>
        </p:txBody>
      </p:sp>
      <p:sp>
        <p:nvSpPr>
          <p:cNvPr id="3" name="Content Placeholder 2"/>
          <p:cNvSpPr>
            <a:spLocks noGrp="1"/>
          </p:cNvSpPr>
          <p:nvPr>
            <p:ph sz="quarter" idx="1"/>
          </p:nvPr>
        </p:nvSpPr>
        <p:spPr/>
        <p:txBody>
          <a:bodyPr/>
          <a:lstStyle/>
          <a:p>
            <a:pPr marL="0" indent="0">
              <a:buNone/>
            </a:pPr>
            <a:r>
              <a:rPr lang="en-US" dirty="0"/>
              <a:t>Idea 1: see if the trees match exactly</a:t>
            </a:r>
          </a:p>
          <a:p>
            <a:pPr lvl="1"/>
            <a:r>
              <a:rPr lang="en-US" dirty="0">
                <a:solidFill>
                  <a:srgbClr val="FF0000"/>
                </a:solidFill>
              </a:rPr>
              <a:t>Problems?</a:t>
            </a:r>
          </a:p>
          <a:p>
            <a:pPr lvl="2"/>
            <a:r>
              <a:rPr lang="en-US" dirty="0"/>
              <a:t>Will have a low number of matches (people often disagree)</a:t>
            </a:r>
          </a:p>
          <a:p>
            <a:pPr lvl="2"/>
            <a:r>
              <a:rPr lang="en-US" dirty="0"/>
              <a:t>Doesn’t take into account getting it </a:t>
            </a:r>
            <a:r>
              <a:rPr lang="en-US" i="1" dirty="0"/>
              <a:t>almost</a:t>
            </a:r>
            <a:r>
              <a:rPr lang="en-US" dirty="0"/>
              <a:t> right</a:t>
            </a:r>
          </a:p>
          <a:p>
            <a:endParaRPr lang="en-US" dirty="0">
              <a:solidFill>
                <a:srgbClr val="000000"/>
              </a:solidFill>
            </a:endParaRPr>
          </a:p>
          <a:p>
            <a:pPr marL="0" indent="0">
              <a:buNone/>
            </a:pPr>
            <a:r>
              <a:rPr lang="en-US" dirty="0">
                <a:solidFill>
                  <a:srgbClr val="000000"/>
                </a:solidFill>
              </a:rPr>
              <a:t>Idea 2: compare the constituents</a:t>
            </a:r>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a:t>Comparing trees</a:t>
            </a:r>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a:t>I eat sushi with tuna</a:t>
            </a:r>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a:t>PRP</a:t>
            </a:r>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a:t>NP</a:t>
            </a:r>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a:t>V</a:t>
            </a:r>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a:t>N</a:t>
            </a:r>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a:t>IN</a:t>
            </a:r>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a:t>N</a:t>
            </a:r>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a:t>PP</a:t>
            </a:r>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a:t>NP</a:t>
            </a:r>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a:t>VP</a:t>
            </a:r>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a:t>S</a:t>
            </a:r>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sp>
        <p:nvSpPr>
          <p:cNvPr id="140" name="TextBox 139"/>
          <p:cNvSpPr txBox="1"/>
          <p:nvPr/>
        </p:nvSpPr>
        <p:spPr>
          <a:xfrm>
            <a:off x="1342442" y="5072441"/>
            <a:ext cx="3733800" cy="461665"/>
          </a:xfrm>
          <a:prstGeom prst="rect">
            <a:avLst/>
          </a:prstGeom>
          <a:noFill/>
        </p:spPr>
        <p:txBody>
          <a:bodyPr wrap="square" rtlCol="0">
            <a:spAutoFit/>
          </a:bodyPr>
          <a:lstStyle/>
          <a:p>
            <a:r>
              <a:rPr lang="en-US" sz="2400" dirty="0"/>
              <a:t>I eat sushi with tuna</a:t>
            </a:r>
          </a:p>
        </p:txBody>
      </p:sp>
      <p:cxnSp>
        <p:nvCxnSpPr>
          <p:cNvPr id="141" name="Straight Connector 140"/>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2" name="TextBox 141"/>
          <p:cNvSpPr txBox="1"/>
          <p:nvPr/>
        </p:nvSpPr>
        <p:spPr>
          <a:xfrm>
            <a:off x="1113842" y="4265932"/>
            <a:ext cx="838200" cy="369332"/>
          </a:xfrm>
          <a:prstGeom prst="rect">
            <a:avLst/>
          </a:prstGeom>
          <a:noFill/>
        </p:spPr>
        <p:txBody>
          <a:bodyPr wrap="square" rtlCol="0">
            <a:spAutoFit/>
          </a:bodyPr>
          <a:lstStyle/>
          <a:p>
            <a:r>
              <a:rPr lang="en-US" dirty="0"/>
              <a:t>PRP</a:t>
            </a:r>
          </a:p>
        </p:txBody>
      </p:sp>
      <p:sp>
        <p:nvSpPr>
          <p:cNvPr id="143" name="TextBox 142"/>
          <p:cNvSpPr txBox="1"/>
          <p:nvPr/>
        </p:nvSpPr>
        <p:spPr>
          <a:xfrm>
            <a:off x="1190042" y="3515600"/>
            <a:ext cx="990600" cy="369332"/>
          </a:xfrm>
          <a:prstGeom prst="rect">
            <a:avLst/>
          </a:prstGeom>
          <a:noFill/>
        </p:spPr>
        <p:txBody>
          <a:bodyPr wrap="square" rtlCol="0">
            <a:spAutoFit/>
          </a:bodyPr>
          <a:lstStyle/>
          <a:p>
            <a:r>
              <a:rPr lang="en-US" dirty="0"/>
              <a:t>NP</a:t>
            </a:r>
          </a:p>
        </p:txBody>
      </p:sp>
      <p:cxnSp>
        <p:nvCxnSpPr>
          <p:cNvPr id="144" name="Straight Connector 143"/>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6" name="TextBox 145"/>
          <p:cNvSpPr txBox="1"/>
          <p:nvPr/>
        </p:nvSpPr>
        <p:spPr>
          <a:xfrm>
            <a:off x="1647242" y="4265932"/>
            <a:ext cx="990600" cy="369332"/>
          </a:xfrm>
          <a:prstGeom prst="rect">
            <a:avLst/>
          </a:prstGeom>
          <a:noFill/>
        </p:spPr>
        <p:txBody>
          <a:bodyPr wrap="square" rtlCol="0">
            <a:spAutoFit/>
          </a:bodyPr>
          <a:lstStyle/>
          <a:p>
            <a:r>
              <a:rPr lang="en-US" dirty="0"/>
              <a:t>V</a:t>
            </a:r>
          </a:p>
        </p:txBody>
      </p:sp>
      <p:cxnSp>
        <p:nvCxnSpPr>
          <p:cNvPr id="147" name="Straight Connector 146"/>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8" name="TextBox 147"/>
          <p:cNvSpPr txBox="1"/>
          <p:nvPr/>
        </p:nvSpPr>
        <p:spPr>
          <a:xfrm>
            <a:off x="2180642" y="4265932"/>
            <a:ext cx="381000" cy="369332"/>
          </a:xfrm>
          <a:prstGeom prst="rect">
            <a:avLst/>
          </a:prstGeom>
          <a:noFill/>
        </p:spPr>
        <p:txBody>
          <a:bodyPr wrap="square" rtlCol="0">
            <a:spAutoFit/>
          </a:bodyPr>
          <a:lstStyle/>
          <a:p>
            <a:r>
              <a:rPr lang="en-US" dirty="0"/>
              <a:t>N</a:t>
            </a:r>
          </a:p>
        </p:txBody>
      </p:sp>
      <p:cxnSp>
        <p:nvCxnSpPr>
          <p:cNvPr id="149" name="Straight Connector 148"/>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0" name="TextBox 149"/>
          <p:cNvSpPr txBox="1"/>
          <p:nvPr/>
        </p:nvSpPr>
        <p:spPr>
          <a:xfrm>
            <a:off x="2942642" y="4265932"/>
            <a:ext cx="533400" cy="369332"/>
          </a:xfrm>
          <a:prstGeom prst="rect">
            <a:avLst/>
          </a:prstGeom>
          <a:noFill/>
        </p:spPr>
        <p:txBody>
          <a:bodyPr wrap="square" rtlCol="0">
            <a:spAutoFit/>
          </a:bodyPr>
          <a:lstStyle/>
          <a:p>
            <a:r>
              <a:rPr lang="en-US" dirty="0"/>
              <a:t>IN</a:t>
            </a:r>
          </a:p>
        </p:txBody>
      </p:sp>
      <p:cxnSp>
        <p:nvCxnSpPr>
          <p:cNvPr id="151" name="Straight Connector 150"/>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2" name="TextBox 151"/>
          <p:cNvSpPr txBox="1"/>
          <p:nvPr/>
        </p:nvSpPr>
        <p:spPr>
          <a:xfrm>
            <a:off x="3247442" y="3515600"/>
            <a:ext cx="685800" cy="369332"/>
          </a:xfrm>
          <a:prstGeom prst="rect">
            <a:avLst/>
          </a:prstGeom>
          <a:noFill/>
        </p:spPr>
        <p:txBody>
          <a:bodyPr wrap="square" rtlCol="0">
            <a:spAutoFit/>
          </a:bodyPr>
          <a:lstStyle/>
          <a:p>
            <a:r>
              <a:rPr lang="en-US" dirty="0"/>
              <a:t>PP</a:t>
            </a:r>
          </a:p>
        </p:txBody>
      </p:sp>
      <p:cxnSp>
        <p:nvCxnSpPr>
          <p:cNvPr id="153" name="Straight Connector 152"/>
          <p:cNvCxnSpPr>
            <a:stCxn id="150"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55" name="TextBox 154"/>
          <p:cNvSpPr txBox="1"/>
          <p:nvPr/>
        </p:nvSpPr>
        <p:spPr>
          <a:xfrm>
            <a:off x="2180642" y="3432197"/>
            <a:ext cx="609600" cy="369332"/>
          </a:xfrm>
          <a:prstGeom prst="rect">
            <a:avLst/>
          </a:prstGeom>
          <a:noFill/>
        </p:spPr>
        <p:txBody>
          <a:bodyPr wrap="square" rtlCol="0">
            <a:spAutoFit/>
          </a:bodyPr>
          <a:lstStyle/>
          <a:p>
            <a:r>
              <a:rPr lang="en-US" dirty="0"/>
              <a:t>NP</a:t>
            </a:r>
          </a:p>
        </p:txBody>
      </p:sp>
      <p:cxnSp>
        <p:nvCxnSpPr>
          <p:cNvPr id="156" name="Straight Connector 155"/>
          <p:cNvCxnSpPr>
            <a:stCxn id="148"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7" name="TextBox 156"/>
          <p:cNvSpPr txBox="1"/>
          <p:nvPr/>
        </p:nvSpPr>
        <p:spPr>
          <a:xfrm>
            <a:off x="2209800" y="2743200"/>
            <a:ext cx="609600" cy="369332"/>
          </a:xfrm>
          <a:prstGeom prst="rect">
            <a:avLst/>
          </a:prstGeom>
          <a:noFill/>
        </p:spPr>
        <p:txBody>
          <a:bodyPr wrap="square" rtlCol="0">
            <a:spAutoFit/>
          </a:bodyPr>
          <a:lstStyle/>
          <a:p>
            <a:r>
              <a:rPr lang="en-US" dirty="0"/>
              <a:t>VP</a:t>
            </a:r>
          </a:p>
        </p:txBody>
      </p:sp>
      <p:cxnSp>
        <p:nvCxnSpPr>
          <p:cNvPr id="158" name="Straight Connector 157"/>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160" name="TextBox 159"/>
          <p:cNvSpPr txBox="1"/>
          <p:nvPr/>
        </p:nvSpPr>
        <p:spPr>
          <a:xfrm>
            <a:off x="2180642" y="2198132"/>
            <a:ext cx="609600" cy="369332"/>
          </a:xfrm>
          <a:prstGeom prst="rect">
            <a:avLst/>
          </a:prstGeom>
          <a:noFill/>
        </p:spPr>
        <p:txBody>
          <a:bodyPr wrap="square" rtlCol="0">
            <a:spAutoFit/>
          </a:bodyPr>
          <a:lstStyle/>
          <a:p>
            <a:r>
              <a:rPr lang="en-US" dirty="0"/>
              <a:t>S</a:t>
            </a:r>
          </a:p>
        </p:txBody>
      </p:sp>
      <p:cxnSp>
        <p:nvCxnSpPr>
          <p:cNvPr id="161" name="Straight Connector 160"/>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2561642" y="6320135"/>
            <a:ext cx="4648200" cy="461665"/>
          </a:xfrm>
          <a:prstGeom prst="rect">
            <a:avLst/>
          </a:prstGeom>
          <a:noFill/>
        </p:spPr>
        <p:txBody>
          <a:bodyPr wrap="square" rtlCol="0">
            <a:spAutoFit/>
          </a:bodyPr>
          <a:lstStyle/>
          <a:p>
            <a:r>
              <a:rPr lang="en-US" sz="2400" dirty="0">
                <a:solidFill>
                  <a:srgbClr val="FF0000"/>
                </a:solidFill>
              </a:rPr>
              <a:t>How can we turn this into a score?</a:t>
            </a:r>
          </a:p>
        </p:txBody>
      </p:sp>
      <p:sp>
        <p:nvSpPr>
          <p:cNvPr id="56" name="TextBox 55"/>
          <p:cNvSpPr txBox="1"/>
          <p:nvPr/>
        </p:nvSpPr>
        <p:spPr>
          <a:xfrm>
            <a:off x="2590800" y="5867400"/>
            <a:ext cx="3937000" cy="461665"/>
          </a:xfrm>
          <a:prstGeom prst="rect">
            <a:avLst/>
          </a:prstGeom>
          <a:noFill/>
        </p:spPr>
        <p:txBody>
          <a:bodyPr wrap="square" rtlCol="0">
            <a:spAutoFit/>
          </a:bodyPr>
          <a:lstStyle/>
          <a:p>
            <a:r>
              <a:rPr lang="en-US" sz="2400" dirty="0">
                <a:solidFill>
                  <a:srgbClr val="FF0000"/>
                </a:solidFill>
              </a:rPr>
              <a:t>How many constituents match?</a:t>
            </a:r>
          </a:p>
        </p:txBody>
      </p: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3657600" y="4267200"/>
            <a:ext cx="533400" cy="369332"/>
          </a:xfrm>
          <a:prstGeom prst="rect">
            <a:avLst/>
          </a:prstGeom>
          <a:noFill/>
        </p:spPr>
        <p:txBody>
          <a:bodyPr wrap="square" rtlCol="0">
            <a:spAutoFit/>
          </a:bodyPr>
          <a:lstStyle/>
          <a:p>
            <a:r>
              <a:rPr lang="en-US" dirty="0"/>
              <a:t>N</a:t>
            </a:r>
          </a:p>
        </p:txBody>
      </p:sp>
      <p:sp>
        <p:nvSpPr>
          <p:cNvPr id="63" name="TextBox 62"/>
          <p:cNvSpPr txBox="1"/>
          <p:nvPr/>
        </p:nvSpPr>
        <p:spPr>
          <a:xfrm>
            <a:off x="1571042" y="1828800"/>
            <a:ext cx="609600" cy="369332"/>
          </a:xfrm>
          <a:prstGeom prst="rect">
            <a:avLst/>
          </a:prstGeom>
          <a:noFill/>
        </p:spPr>
        <p:txBody>
          <a:bodyPr wrap="square" rtlCol="0">
            <a:spAutoFit/>
          </a:bodyPr>
          <a:lstStyle/>
          <a:p>
            <a:r>
              <a:rPr lang="en-US" dirty="0"/>
              <a:t>S</a:t>
            </a:r>
          </a:p>
        </p:txBody>
      </p:sp>
      <p:cxnSp>
        <p:nvCxnSpPr>
          <p:cNvPr id="65" name="Straight Connector 64"/>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measures</a:t>
            </a:r>
          </a:p>
        </p:txBody>
      </p:sp>
      <p:sp>
        <p:nvSpPr>
          <p:cNvPr id="3" name="Content Placeholder 2"/>
          <p:cNvSpPr>
            <a:spLocks noGrp="1"/>
          </p:cNvSpPr>
          <p:nvPr>
            <p:ph sz="quarter" idx="1"/>
          </p:nvPr>
        </p:nvSpPr>
        <p:spPr/>
        <p:txBody>
          <a:bodyPr/>
          <a:lstStyle/>
          <a:p>
            <a:pPr marL="0" indent="0">
              <a:buNone/>
            </a:pPr>
            <a:r>
              <a:rPr lang="en-US" dirty="0"/>
              <a:t>Precision</a:t>
            </a:r>
          </a:p>
          <a:p>
            <a:endParaRPr lang="en-US" dirty="0"/>
          </a:p>
          <a:p>
            <a:endParaRPr lang="en-US" dirty="0"/>
          </a:p>
          <a:p>
            <a:pPr marL="0" indent="0">
              <a:buNone/>
            </a:pPr>
            <a:r>
              <a:rPr lang="en-US" dirty="0"/>
              <a:t>Recall</a:t>
            </a:r>
          </a:p>
          <a:p>
            <a:endParaRPr lang="en-US" dirty="0"/>
          </a:p>
          <a:p>
            <a:endParaRPr lang="en-US" dirty="0"/>
          </a:p>
          <a:p>
            <a:pPr marL="0" indent="0">
              <a:buNone/>
            </a:pPr>
            <a:r>
              <a:rPr lang="en-US" dirty="0"/>
              <a:t>F1</a:t>
            </a:r>
          </a:p>
        </p:txBody>
      </p:sp>
      <p:sp>
        <p:nvSpPr>
          <p:cNvPr id="4" name="TextBox 3"/>
          <p:cNvSpPr txBox="1"/>
          <p:nvPr/>
        </p:nvSpPr>
        <p:spPr>
          <a:xfrm>
            <a:off x="3733799" y="2057400"/>
            <a:ext cx="3638939" cy="400110"/>
          </a:xfrm>
          <a:prstGeom prst="rect">
            <a:avLst/>
          </a:prstGeom>
          <a:noFill/>
        </p:spPr>
        <p:txBody>
          <a:bodyPr wrap="square" rtlCol="0">
            <a:spAutoFit/>
          </a:bodyPr>
          <a:lstStyle/>
          <a:p>
            <a:r>
              <a:rPr lang="en-US" sz="2000" dirty="0"/>
              <a:t># of correct constituents</a:t>
            </a:r>
          </a:p>
        </p:txBody>
      </p:sp>
      <p:sp>
        <p:nvSpPr>
          <p:cNvPr id="5" name="TextBox 4"/>
          <p:cNvSpPr txBox="1"/>
          <p:nvPr/>
        </p:nvSpPr>
        <p:spPr>
          <a:xfrm>
            <a:off x="3200400" y="2590800"/>
            <a:ext cx="4572000" cy="400110"/>
          </a:xfrm>
          <a:prstGeom prst="rect">
            <a:avLst/>
          </a:prstGeom>
          <a:noFill/>
        </p:spPr>
        <p:txBody>
          <a:bodyPr wrap="square" rtlCol="0">
            <a:spAutoFit/>
          </a:bodyPr>
          <a:lstStyle/>
          <a:p>
            <a:r>
              <a:rPr lang="en-US" sz="2000" dirty="0"/>
              <a:t># of constituents in the </a:t>
            </a:r>
            <a:r>
              <a:rPr lang="en-US" sz="2000" dirty="0">
                <a:solidFill>
                  <a:srgbClr val="FF6600"/>
                </a:solidFill>
              </a:rPr>
              <a:t>computed</a:t>
            </a:r>
            <a:r>
              <a:rPr lang="en-US" sz="2000" dirty="0"/>
              <a:t> tree</a:t>
            </a:r>
          </a:p>
        </p:txBody>
      </p:sp>
      <p:cxnSp>
        <p:nvCxnSpPr>
          <p:cNvPr id="7" name="Straight Connector 6"/>
          <p:cNvCxnSpPr/>
          <p:nvPr/>
        </p:nvCxnSpPr>
        <p:spPr>
          <a:xfrm>
            <a:off x="3276600" y="251460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81399" y="3790890"/>
            <a:ext cx="3638939" cy="400110"/>
          </a:xfrm>
          <a:prstGeom prst="rect">
            <a:avLst/>
          </a:prstGeom>
          <a:noFill/>
        </p:spPr>
        <p:txBody>
          <a:bodyPr wrap="square" rtlCol="0">
            <a:spAutoFit/>
          </a:bodyPr>
          <a:lstStyle/>
          <a:p>
            <a:r>
              <a:rPr lang="en-US" sz="2000" dirty="0"/>
              <a:t># of correct constituents</a:t>
            </a:r>
          </a:p>
        </p:txBody>
      </p:sp>
      <p:sp>
        <p:nvSpPr>
          <p:cNvPr id="12" name="TextBox 11"/>
          <p:cNvSpPr txBox="1"/>
          <p:nvPr/>
        </p:nvSpPr>
        <p:spPr>
          <a:xfrm>
            <a:off x="3048000" y="4324290"/>
            <a:ext cx="4572000" cy="400110"/>
          </a:xfrm>
          <a:prstGeom prst="rect">
            <a:avLst/>
          </a:prstGeom>
          <a:noFill/>
        </p:spPr>
        <p:txBody>
          <a:bodyPr wrap="square" rtlCol="0">
            <a:spAutoFit/>
          </a:bodyPr>
          <a:lstStyle/>
          <a:p>
            <a:r>
              <a:rPr lang="en-US" sz="2000" dirty="0"/>
              <a:t># of constituents in the </a:t>
            </a:r>
            <a:r>
              <a:rPr lang="en-US" sz="2000" dirty="0">
                <a:solidFill>
                  <a:srgbClr val="FF6600"/>
                </a:solidFill>
              </a:rPr>
              <a:t>correct</a:t>
            </a:r>
            <a:r>
              <a:rPr lang="en-US" sz="2000" dirty="0"/>
              <a:t> tree</a:t>
            </a:r>
          </a:p>
        </p:txBody>
      </p:sp>
      <p:cxnSp>
        <p:nvCxnSpPr>
          <p:cNvPr id="13" name="Straight Connector 12"/>
          <p:cNvCxnSpPr/>
          <p:nvPr/>
        </p:nvCxnSpPr>
        <p:spPr>
          <a:xfrm>
            <a:off x="3124200" y="424809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28999" y="5314890"/>
            <a:ext cx="2362201" cy="400110"/>
          </a:xfrm>
          <a:prstGeom prst="rect">
            <a:avLst/>
          </a:prstGeom>
          <a:noFill/>
        </p:spPr>
        <p:txBody>
          <a:bodyPr wrap="square" rtlCol="0">
            <a:spAutoFit/>
          </a:bodyPr>
          <a:lstStyle/>
          <a:p>
            <a:r>
              <a:rPr lang="en-US" sz="2000" dirty="0"/>
              <a:t>2 * Precision * Recall</a:t>
            </a:r>
          </a:p>
        </p:txBody>
      </p:sp>
      <p:sp>
        <p:nvSpPr>
          <p:cNvPr id="15" name="TextBox 14"/>
          <p:cNvSpPr txBox="1"/>
          <p:nvPr/>
        </p:nvSpPr>
        <p:spPr>
          <a:xfrm>
            <a:off x="3581399" y="5848290"/>
            <a:ext cx="2057400" cy="400110"/>
          </a:xfrm>
          <a:prstGeom prst="rect">
            <a:avLst/>
          </a:prstGeom>
          <a:noFill/>
        </p:spPr>
        <p:txBody>
          <a:bodyPr wrap="square" rtlCol="0">
            <a:spAutoFit/>
          </a:bodyPr>
          <a:lstStyle/>
          <a:p>
            <a:r>
              <a:rPr lang="en-US" sz="2000" dirty="0"/>
              <a:t>Precision + Recall</a:t>
            </a:r>
          </a:p>
        </p:txBody>
      </p:sp>
      <p:cxnSp>
        <p:nvCxnSpPr>
          <p:cNvPr id="16" name="Straight Connector 15"/>
          <p:cNvCxnSpPr/>
          <p:nvPr/>
        </p:nvCxnSpPr>
        <p:spPr>
          <a:xfrm>
            <a:off x="3505200" y="5789612"/>
            <a:ext cx="22098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6111137" y="5604946"/>
            <a:ext cx="2218401" cy="369332"/>
          </a:xfrm>
          <a:prstGeom prst="rect">
            <a:avLst/>
          </a:prstGeom>
          <a:noFill/>
        </p:spPr>
        <p:txBody>
          <a:bodyPr wrap="none" rtlCol="0">
            <a:spAutoFit/>
          </a:bodyPr>
          <a:lstStyle/>
          <a:p>
            <a:r>
              <a:rPr lang="en-US" dirty="0">
                <a:solidFill>
                  <a:srgbClr val="FF0000"/>
                </a:solidFill>
              </a:rPr>
              <a:t>What does this favor?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a:t>Comparing trees</a:t>
            </a:r>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a:t>I eat sushi with tuna</a:t>
            </a:r>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a:t>PRP</a:t>
            </a:r>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a:t>NP</a:t>
            </a:r>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a:t>V</a:t>
            </a:r>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a:t>N</a:t>
            </a:r>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a:t>IN</a:t>
            </a:r>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a:t>N</a:t>
            </a:r>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a:t>PP</a:t>
            </a:r>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a:t>NP</a:t>
            </a:r>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a:t>VP</a:t>
            </a:r>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a:t>S</a:t>
            </a:r>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57" name="Text Box 111"/>
          <p:cNvSpPr txBox="1">
            <a:spLocks noChangeArrowheads="1"/>
          </p:cNvSpPr>
          <p:nvPr/>
        </p:nvSpPr>
        <p:spPr bwMode="auto">
          <a:xfrm>
            <a:off x="838200" y="5574268"/>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 11</a:t>
            </a:r>
          </a:p>
        </p:txBody>
      </p:sp>
      <p:sp>
        <p:nvSpPr>
          <p:cNvPr id="58" name="Text Box 112"/>
          <p:cNvSpPr txBox="1">
            <a:spLocks noChangeArrowheads="1"/>
          </p:cNvSpPr>
          <p:nvPr/>
        </p:nvSpPr>
        <p:spPr bwMode="auto">
          <a:xfrm>
            <a:off x="5822950" y="5576887"/>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 10</a:t>
            </a:r>
          </a:p>
        </p:txBody>
      </p:sp>
      <p:sp>
        <p:nvSpPr>
          <p:cNvPr id="59" name="Text Box 113"/>
          <p:cNvSpPr txBox="1">
            <a:spLocks noChangeArrowheads="1"/>
          </p:cNvSpPr>
          <p:nvPr/>
        </p:nvSpPr>
        <p:spPr bwMode="auto">
          <a:xfrm>
            <a:off x="2886075" y="5562600"/>
            <a:ext cx="2448807"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Correct Constituents: 9</a:t>
            </a:r>
          </a:p>
        </p:txBody>
      </p:sp>
      <p:sp>
        <p:nvSpPr>
          <p:cNvPr id="60" name="TextBox 59"/>
          <p:cNvSpPr txBox="1"/>
          <p:nvPr/>
        </p:nvSpPr>
        <p:spPr>
          <a:xfrm>
            <a:off x="533400" y="6172200"/>
            <a:ext cx="1244600" cy="400110"/>
          </a:xfrm>
          <a:prstGeom prst="rect">
            <a:avLst/>
          </a:prstGeom>
          <a:noFill/>
        </p:spPr>
        <p:txBody>
          <a:bodyPr wrap="square" rtlCol="0">
            <a:spAutoFit/>
          </a:bodyPr>
          <a:lstStyle/>
          <a:p>
            <a:r>
              <a:rPr lang="en-US" sz="2000" dirty="0"/>
              <a:t>Precision:</a:t>
            </a:r>
          </a:p>
        </p:txBody>
      </p:sp>
      <p:sp>
        <p:nvSpPr>
          <p:cNvPr id="61" name="TextBox 60"/>
          <p:cNvSpPr txBox="1"/>
          <p:nvPr/>
        </p:nvSpPr>
        <p:spPr>
          <a:xfrm>
            <a:off x="3270250" y="6172200"/>
            <a:ext cx="1011238" cy="400110"/>
          </a:xfrm>
          <a:prstGeom prst="rect">
            <a:avLst/>
          </a:prstGeom>
          <a:noFill/>
        </p:spPr>
        <p:txBody>
          <a:bodyPr wrap="square" rtlCol="0">
            <a:spAutoFit/>
          </a:bodyPr>
          <a:lstStyle/>
          <a:p>
            <a:r>
              <a:rPr lang="en-US" sz="2000" dirty="0"/>
              <a:t>Recall:</a:t>
            </a:r>
          </a:p>
        </p:txBody>
      </p:sp>
      <p:sp>
        <p:nvSpPr>
          <p:cNvPr id="62" name="TextBox 61"/>
          <p:cNvSpPr txBox="1"/>
          <p:nvPr/>
        </p:nvSpPr>
        <p:spPr>
          <a:xfrm>
            <a:off x="6115050" y="6172200"/>
            <a:ext cx="576263" cy="400110"/>
          </a:xfrm>
          <a:prstGeom prst="rect">
            <a:avLst/>
          </a:prstGeom>
          <a:noFill/>
        </p:spPr>
        <p:txBody>
          <a:bodyPr wrap="square" rtlCol="0">
            <a:spAutoFit/>
          </a:bodyPr>
          <a:lstStyle/>
          <a:p>
            <a:r>
              <a:rPr lang="en-US" sz="2000" dirty="0"/>
              <a:t>F1:</a:t>
            </a:r>
          </a:p>
        </p:txBody>
      </p:sp>
      <p:sp>
        <p:nvSpPr>
          <p:cNvPr id="63" name="TextBox 62"/>
          <p:cNvSpPr txBox="1"/>
          <p:nvPr/>
        </p:nvSpPr>
        <p:spPr>
          <a:xfrm>
            <a:off x="1752600" y="6172200"/>
            <a:ext cx="1244600" cy="400110"/>
          </a:xfrm>
          <a:prstGeom prst="rect">
            <a:avLst/>
          </a:prstGeom>
          <a:noFill/>
        </p:spPr>
        <p:txBody>
          <a:bodyPr wrap="square" rtlCol="0">
            <a:spAutoFit/>
          </a:bodyPr>
          <a:lstStyle/>
          <a:p>
            <a:r>
              <a:rPr lang="en-US" sz="2000" dirty="0"/>
              <a:t>9/11</a:t>
            </a:r>
          </a:p>
        </p:txBody>
      </p:sp>
      <p:sp>
        <p:nvSpPr>
          <p:cNvPr id="66" name="TextBox 65"/>
          <p:cNvSpPr txBox="1"/>
          <p:nvPr/>
        </p:nvSpPr>
        <p:spPr>
          <a:xfrm>
            <a:off x="4267200" y="6153090"/>
            <a:ext cx="1244600" cy="400110"/>
          </a:xfrm>
          <a:prstGeom prst="rect">
            <a:avLst/>
          </a:prstGeom>
          <a:noFill/>
        </p:spPr>
        <p:txBody>
          <a:bodyPr wrap="square" rtlCol="0">
            <a:spAutoFit/>
          </a:bodyPr>
          <a:lstStyle/>
          <a:p>
            <a:r>
              <a:rPr lang="en-US" sz="2000" dirty="0"/>
              <a:t>9/10</a:t>
            </a:r>
          </a:p>
        </p:txBody>
      </p:sp>
      <p:sp>
        <p:nvSpPr>
          <p:cNvPr id="67" name="TextBox 66"/>
          <p:cNvSpPr txBox="1"/>
          <p:nvPr/>
        </p:nvSpPr>
        <p:spPr>
          <a:xfrm>
            <a:off x="6858000" y="6153090"/>
            <a:ext cx="1244600" cy="400110"/>
          </a:xfrm>
          <a:prstGeom prst="rect">
            <a:avLst/>
          </a:prstGeom>
          <a:noFill/>
        </p:spPr>
        <p:txBody>
          <a:bodyPr wrap="square" rtlCol="0">
            <a:spAutoFit/>
          </a:bodyPr>
          <a:lstStyle/>
          <a:p>
            <a:r>
              <a:rPr lang="en-US" sz="2000" dirty="0"/>
              <a:t>0.857</a:t>
            </a:r>
          </a:p>
        </p:txBody>
      </p:sp>
      <p:sp>
        <p:nvSpPr>
          <p:cNvPr id="68" name="TextBox 67"/>
          <p:cNvSpPr txBox="1"/>
          <p:nvPr/>
        </p:nvSpPr>
        <p:spPr>
          <a:xfrm>
            <a:off x="1342442" y="5072441"/>
            <a:ext cx="3733800" cy="461665"/>
          </a:xfrm>
          <a:prstGeom prst="rect">
            <a:avLst/>
          </a:prstGeom>
          <a:noFill/>
        </p:spPr>
        <p:txBody>
          <a:bodyPr wrap="square" rtlCol="0">
            <a:spAutoFit/>
          </a:bodyPr>
          <a:lstStyle/>
          <a:p>
            <a:r>
              <a:rPr lang="en-US" sz="2400" dirty="0"/>
              <a:t>I eat sushi with tuna</a:t>
            </a:r>
          </a:p>
        </p:txBody>
      </p:sp>
      <p:cxnSp>
        <p:nvCxnSpPr>
          <p:cNvPr id="69" name="Straight Connector 68"/>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1113842" y="4265932"/>
            <a:ext cx="838200" cy="369332"/>
          </a:xfrm>
          <a:prstGeom prst="rect">
            <a:avLst/>
          </a:prstGeom>
          <a:noFill/>
        </p:spPr>
        <p:txBody>
          <a:bodyPr wrap="square" rtlCol="0">
            <a:spAutoFit/>
          </a:bodyPr>
          <a:lstStyle/>
          <a:p>
            <a:r>
              <a:rPr lang="en-US" dirty="0"/>
              <a:t>PRP</a:t>
            </a:r>
          </a:p>
        </p:txBody>
      </p:sp>
      <p:sp>
        <p:nvSpPr>
          <p:cNvPr id="71" name="TextBox 70"/>
          <p:cNvSpPr txBox="1"/>
          <p:nvPr/>
        </p:nvSpPr>
        <p:spPr>
          <a:xfrm>
            <a:off x="1190042" y="3515600"/>
            <a:ext cx="990600" cy="369332"/>
          </a:xfrm>
          <a:prstGeom prst="rect">
            <a:avLst/>
          </a:prstGeom>
          <a:noFill/>
        </p:spPr>
        <p:txBody>
          <a:bodyPr wrap="square" rtlCol="0">
            <a:spAutoFit/>
          </a:bodyPr>
          <a:lstStyle/>
          <a:p>
            <a:r>
              <a:rPr lang="en-US" dirty="0"/>
              <a:t>NP</a:t>
            </a:r>
          </a:p>
        </p:txBody>
      </p:sp>
      <p:cxnSp>
        <p:nvCxnSpPr>
          <p:cNvPr id="72" name="Straight Connector 71"/>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1647242" y="4265932"/>
            <a:ext cx="990600" cy="369332"/>
          </a:xfrm>
          <a:prstGeom prst="rect">
            <a:avLst/>
          </a:prstGeom>
          <a:noFill/>
        </p:spPr>
        <p:txBody>
          <a:bodyPr wrap="square" rtlCol="0">
            <a:spAutoFit/>
          </a:bodyPr>
          <a:lstStyle/>
          <a:p>
            <a:r>
              <a:rPr lang="en-US" dirty="0"/>
              <a:t>V</a:t>
            </a:r>
          </a:p>
        </p:txBody>
      </p:sp>
      <p:cxnSp>
        <p:nvCxnSpPr>
          <p:cNvPr id="75" name="Straight Connector 74"/>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4265932"/>
            <a:ext cx="381000" cy="369332"/>
          </a:xfrm>
          <a:prstGeom prst="rect">
            <a:avLst/>
          </a:prstGeom>
          <a:noFill/>
        </p:spPr>
        <p:txBody>
          <a:bodyPr wrap="square" rtlCol="0">
            <a:spAutoFit/>
          </a:bodyPr>
          <a:lstStyle/>
          <a:p>
            <a:r>
              <a:rPr lang="en-US" dirty="0"/>
              <a:t>N</a:t>
            </a:r>
          </a:p>
        </p:txBody>
      </p:sp>
      <p:cxnSp>
        <p:nvCxnSpPr>
          <p:cNvPr id="77" name="Straight Connector 76"/>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942642" y="4265932"/>
            <a:ext cx="533400" cy="369332"/>
          </a:xfrm>
          <a:prstGeom prst="rect">
            <a:avLst/>
          </a:prstGeom>
          <a:noFill/>
        </p:spPr>
        <p:txBody>
          <a:bodyPr wrap="square" rtlCol="0">
            <a:spAutoFit/>
          </a:bodyPr>
          <a:lstStyle/>
          <a:p>
            <a:r>
              <a:rPr lang="en-US" dirty="0"/>
              <a:t>IN</a:t>
            </a:r>
          </a:p>
        </p:txBody>
      </p:sp>
      <p:cxnSp>
        <p:nvCxnSpPr>
          <p:cNvPr id="79" name="Straight Connector 78"/>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247442" y="3515600"/>
            <a:ext cx="685800" cy="369332"/>
          </a:xfrm>
          <a:prstGeom prst="rect">
            <a:avLst/>
          </a:prstGeom>
          <a:noFill/>
        </p:spPr>
        <p:txBody>
          <a:bodyPr wrap="square" rtlCol="0">
            <a:spAutoFit/>
          </a:bodyPr>
          <a:lstStyle/>
          <a:p>
            <a:r>
              <a:rPr lang="en-US" dirty="0"/>
              <a:t>PP</a:t>
            </a:r>
          </a:p>
        </p:txBody>
      </p:sp>
      <p:cxnSp>
        <p:nvCxnSpPr>
          <p:cNvPr id="81" name="Straight Connector 80"/>
          <p:cNvCxnSpPr>
            <a:stCxn id="78"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83" name="TextBox 82"/>
          <p:cNvSpPr txBox="1"/>
          <p:nvPr/>
        </p:nvSpPr>
        <p:spPr>
          <a:xfrm>
            <a:off x="2180642" y="3432197"/>
            <a:ext cx="609600" cy="369332"/>
          </a:xfrm>
          <a:prstGeom prst="rect">
            <a:avLst/>
          </a:prstGeom>
          <a:noFill/>
        </p:spPr>
        <p:txBody>
          <a:bodyPr wrap="square" rtlCol="0">
            <a:spAutoFit/>
          </a:bodyPr>
          <a:lstStyle/>
          <a:p>
            <a:r>
              <a:rPr lang="en-US" dirty="0"/>
              <a:t>NP</a:t>
            </a:r>
          </a:p>
        </p:txBody>
      </p:sp>
      <p:cxnSp>
        <p:nvCxnSpPr>
          <p:cNvPr id="84" name="Straight Connector 83"/>
          <p:cNvCxnSpPr>
            <a:stCxn id="76"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2209800" y="2743200"/>
            <a:ext cx="609600" cy="369332"/>
          </a:xfrm>
          <a:prstGeom prst="rect">
            <a:avLst/>
          </a:prstGeom>
          <a:noFill/>
        </p:spPr>
        <p:txBody>
          <a:bodyPr wrap="square" rtlCol="0">
            <a:spAutoFit/>
          </a:bodyPr>
          <a:lstStyle/>
          <a:p>
            <a:r>
              <a:rPr lang="en-US" dirty="0"/>
              <a:t>VP</a:t>
            </a:r>
          </a:p>
        </p:txBody>
      </p:sp>
      <p:cxnSp>
        <p:nvCxnSpPr>
          <p:cNvPr id="86" name="Straight Connector 85"/>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88" name="TextBox 87"/>
          <p:cNvSpPr txBox="1"/>
          <p:nvPr/>
        </p:nvSpPr>
        <p:spPr>
          <a:xfrm>
            <a:off x="2180642" y="2198132"/>
            <a:ext cx="609600" cy="369332"/>
          </a:xfrm>
          <a:prstGeom prst="rect">
            <a:avLst/>
          </a:prstGeom>
          <a:noFill/>
        </p:spPr>
        <p:txBody>
          <a:bodyPr wrap="square" rtlCol="0">
            <a:spAutoFit/>
          </a:bodyPr>
          <a:lstStyle/>
          <a:p>
            <a:r>
              <a:rPr lang="en-US" dirty="0"/>
              <a:t>S</a:t>
            </a:r>
          </a:p>
        </p:txBody>
      </p:sp>
      <p:cxnSp>
        <p:nvCxnSpPr>
          <p:cNvPr id="89" name="Straight Connector 88"/>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116" name="TextBox 115"/>
          <p:cNvSpPr txBox="1"/>
          <p:nvPr/>
        </p:nvSpPr>
        <p:spPr>
          <a:xfrm>
            <a:off x="3657600" y="4267200"/>
            <a:ext cx="533400" cy="369332"/>
          </a:xfrm>
          <a:prstGeom prst="rect">
            <a:avLst/>
          </a:prstGeom>
          <a:noFill/>
        </p:spPr>
        <p:txBody>
          <a:bodyPr wrap="square" rtlCol="0">
            <a:spAutoFit/>
          </a:bodyPr>
          <a:lstStyle/>
          <a:p>
            <a:r>
              <a:rPr lang="en-US" dirty="0"/>
              <a:t>N</a:t>
            </a:r>
          </a:p>
        </p:txBody>
      </p:sp>
      <p:sp>
        <p:nvSpPr>
          <p:cNvPr id="117" name="TextBox 116"/>
          <p:cNvSpPr txBox="1"/>
          <p:nvPr/>
        </p:nvSpPr>
        <p:spPr>
          <a:xfrm>
            <a:off x="1571042" y="1828800"/>
            <a:ext cx="609600" cy="369332"/>
          </a:xfrm>
          <a:prstGeom prst="rect">
            <a:avLst/>
          </a:prstGeom>
          <a:noFill/>
        </p:spPr>
        <p:txBody>
          <a:bodyPr wrap="square" rtlCol="0">
            <a:spAutoFit/>
          </a:bodyPr>
          <a:lstStyle/>
          <a:p>
            <a:r>
              <a:rPr lang="en-US" dirty="0"/>
              <a:t>S</a:t>
            </a:r>
          </a:p>
        </p:txBody>
      </p:sp>
      <p:cxnSp>
        <p:nvCxnSpPr>
          <p:cNvPr id="118" name="Straight Connector 117"/>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6" grpId="0"/>
      <p:bldP spid="67" grpId="0"/>
    </p:bld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color}&#10;%\usepackage{amsmath,amsthm,amsfonts,amssymb,subfigure}&#10;&#10;\usepackage{trees}&#10;\usepackage{tree-dvips}&#10;\usepackage{pstricks}&#10;\sisterskip=1.1ex&#10;\daughterskip=13ex&#10;&#10;\begin{document}&#10;&#10;\tree&#10;{\ntnode{z1}{&#10;  \begin{tabular}{|c|}\hline the (0.50) \\ a (0.24) \\ The (0.08) \\ \hline \end{tabular}&#10;}&#10;}&#10;\end{document}&#10;"/>
  <p:tag name="EXTERNALNAME" val="TP_tmp"/>
  <p:tag name="BLEND" val="0"/>
  <p:tag name="TRANSPARENT" val="0"/>
  <p:tag name="RESOLUTION" val="2400"/>
  <p:tag name="WORKAROUNDTRANSPARENCYBUG" val="0"/>
  <p:tag name="ALLOWFONTSUBSTITUTION" val="0"/>
  <p:tag name="BITMAPFORMAT" val="pngmono"/>
  <p:tag name="ORIGWIDTH" val="56"/>
  <p:tag name="PICTUREFILESIZE" val="14680"/>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color}&#10;%\usepackage{amsmath,amsthm,amsfonts,amssymb,subfigure}&#10;&#10;\usepackage{trees}&#10;\usepackage{tree-dvips}&#10;\usepackage{pstricks}&#10;\sisterskip=1.1ex&#10;\daughterskip=13ex&#10;&#10;\begin{document}&#10;&#10;\tree&#10;{\ntnode{z1}{&#10;\color{gray} { \begin{tabular}{|c|}\hline the (0.50) \\ a (0.24) \\ The (0.08) \\ \hline \end{tabular}}&#10;},&#10;    {\ntnode{z8}{&#10;    \begin{tabular}{|c|} \hline  a (0.61) \\ the (0.19) \\ an (0.11)\\ \hline \end{tabular}}},&#10;      {\ntnode{z4}{&#10;    \begin{tabular}{|c|} \hline  the (0.80) \\ The (0.15) \\a (0.01) \\ \hline \end{tabular}&#10;  }},&#10;      {\ntnode{z3}{&#10;    \begin{tabular}{|c|} \hline  this (0.39) \\ that (0.28) \\That (0.11) \\ \hline \end{tabular}&#10;    }},&#10;    {\ntnode{z7}{&#10;    \begin{tabular}{|c|} \hline  some (0.20) \\ all (0.19) \\ those (0.12)\\ \hline \end{tabular}&#10;    }}&#10;}&#10;&#10;\color{gray} {   \anodeconnect{z1}{z3}&#10;  \anodeconnect{z1}{z7}&#10;\anodeconnect{z1}{z4}&#10;  \anodeconnect{z1}{z8}}&#10;\end{document}&#10;"/>
  <p:tag name="EXTERNALNAME" val="TP_tmp"/>
  <p:tag name="BLEND" val="0"/>
  <p:tag name="TRANSPARENT" val="0"/>
  <p:tag name="RESOLUTION" val="2400"/>
  <p:tag name="WORKAROUNDTRANSPARENCYBUG" val="0"/>
  <p:tag name="ALLOWFONTSUBSTITUTION" val="0"/>
  <p:tag name="BITMAPFORMAT" val="png256"/>
  <p:tag name="ORIGWIDTH" val="250"/>
  <p:tag name="PICTUREFILESIZE" val="20498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flat" cmpd="sng" algn="ctr">
          <a:solidFill>
            <a:schemeClr val="accent1"/>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6883</TotalTime>
  <Words>2905</Words>
  <Application>Microsoft Macintosh PowerPoint</Application>
  <PresentationFormat>On-screen Show (4:3)</PresentationFormat>
  <Paragraphs>737</Paragraphs>
  <Slides>57</Slides>
  <Notes>33</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3</vt:i4>
      </vt:variant>
      <vt:variant>
        <vt:lpstr>Slide Titles</vt:lpstr>
      </vt:variant>
      <vt:variant>
        <vt:i4>57</vt:i4>
      </vt:variant>
    </vt:vector>
  </HeadingPairs>
  <TitlesOfParts>
    <vt:vector size="74" baseType="lpstr">
      <vt:lpstr>ＭＳ Ｐゴシック</vt:lpstr>
      <vt:lpstr>ヒラギノ角ゴ Pro W3</vt:lpstr>
      <vt:lpstr>Arial</vt:lpstr>
      <vt:lpstr>Arial Narrow</vt:lpstr>
      <vt:lpstr>Calibri</vt:lpstr>
      <vt:lpstr>Lucida Grande</vt:lpstr>
      <vt:lpstr>Lucida Sans</vt:lpstr>
      <vt:lpstr>Symbol</vt:lpstr>
      <vt:lpstr>Tahoma</vt:lpstr>
      <vt:lpstr>Times New Roman</vt:lpstr>
      <vt:lpstr>Tw Cen MT</vt:lpstr>
      <vt:lpstr>Wingdings</vt:lpstr>
      <vt:lpstr>Wingdings 2</vt:lpstr>
      <vt:lpstr>Median</vt:lpstr>
      <vt:lpstr>Chart</vt:lpstr>
      <vt:lpstr>Photo Editor Photo</vt:lpstr>
      <vt:lpstr>Microsoft Excel 97 - 2004 Worksheet</vt:lpstr>
      <vt:lpstr>Advanced parsing</vt:lpstr>
      <vt:lpstr>Admin</vt:lpstr>
      <vt:lpstr>Parsing evaluation</vt:lpstr>
      <vt:lpstr>Parsing evaluation</vt:lpstr>
      <vt:lpstr>Comparing trees</vt:lpstr>
      <vt:lpstr>Comparing trees</vt:lpstr>
      <vt:lpstr>Comparing trees</vt:lpstr>
      <vt:lpstr>Evaluation measures</vt:lpstr>
      <vt:lpstr>Comparing trees</vt:lpstr>
      <vt:lpstr>Parsing evaluation</vt:lpstr>
      <vt:lpstr>Treebank PCFGs</vt:lpstr>
      <vt:lpstr>Generic PCFG Limitations</vt:lpstr>
      <vt:lpstr>Conditional Independence?</vt:lpstr>
      <vt:lpstr>Conditional Independence?</vt:lpstr>
      <vt:lpstr>Stong independence assumption</vt:lpstr>
      <vt:lpstr>Non-Independence</vt:lpstr>
      <vt:lpstr>Grammar Refinement</vt:lpstr>
      <vt:lpstr>Grammar Refinement</vt:lpstr>
      <vt:lpstr>Grammar Refinement</vt:lpstr>
      <vt:lpstr>Markovization</vt:lpstr>
      <vt:lpstr>Vertical Markovization</vt:lpstr>
      <vt:lpstr>Allows us to make finer grained distinctions</vt:lpstr>
      <vt:lpstr>Vertical Markovization</vt:lpstr>
      <vt:lpstr>Horizontal Markovization</vt:lpstr>
      <vt:lpstr>Horizontal Markovization</vt:lpstr>
      <vt:lpstr>Problems with PCFGs</vt:lpstr>
      <vt:lpstr>Example of Importance of Lexicalization</vt:lpstr>
      <vt:lpstr>Example of Importance of Lexicalization</vt:lpstr>
      <vt:lpstr>Lexicalized Trees</vt:lpstr>
      <vt:lpstr>Lexicalized Trees</vt:lpstr>
      <vt:lpstr>Lexicalized PCFGs?</vt:lpstr>
      <vt:lpstr>One approach</vt:lpstr>
      <vt:lpstr>One approach</vt:lpstr>
      <vt:lpstr>Sample Production Generation</vt:lpstr>
      <vt:lpstr>Sample Production Generation</vt:lpstr>
      <vt:lpstr>Sample Production Generation</vt:lpstr>
      <vt:lpstr>Sample Production Generation</vt:lpstr>
      <vt:lpstr>Sample Production Generation</vt:lpstr>
      <vt:lpstr>Sample Production Generation</vt:lpstr>
      <vt:lpstr>Sample Production Generation</vt:lpstr>
      <vt:lpstr>Estimating Production Generation Parameters</vt:lpstr>
      <vt:lpstr>Problems with lexicalization</vt:lpstr>
      <vt:lpstr>Pruning during search</vt:lpstr>
      <vt:lpstr>Pruning with a PCFG</vt:lpstr>
      <vt:lpstr>Tag splitting</vt:lpstr>
      <vt:lpstr>Tag Splits</vt:lpstr>
      <vt:lpstr>Other Tag Splits</vt:lpstr>
      <vt:lpstr>Learning good splits:  Latent Variable Grammars</vt:lpstr>
      <vt:lpstr>Refinement of the DT tag</vt:lpstr>
      <vt:lpstr>PowerPoint Presentation</vt:lpstr>
      <vt:lpstr>PowerPoint Presentation</vt:lpstr>
      <vt:lpstr>PowerPoint Presentation</vt:lpstr>
      <vt:lpstr>Human Parsing</vt:lpstr>
      <vt:lpstr>Human Parsing</vt:lpstr>
      <vt:lpstr>Human Parsing</vt:lpstr>
      <vt:lpstr>Garden Path Sentences</vt:lpstr>
      <vt:lpstr>More garden sentences</vt:lpstr>
    </vt:vector>
  </TitlesOfParts>
  <Company>Pomona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Robert Kauchak</cp:lastModifiedBy>
  <cp:revision>484</cp:revision>
  <cp:lastPrinted>2019-02-25T22:29:12Z</cp:lastPrinted>
  <dcterms:created xsi:type="dcterms:W3CDTF">2011-02-22T01:12:36Z</dcterms:created>
  <dcterms:modified xsi:type="dcterms:W3CDTF">2019-02-25T23:02:06Z</dcterms:modified>
</cp:coreProperties>
</file>