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7"/>
  </p:notesMasterIdLst>
  <p:sldIdLst>
    <p:sldId id="258" r:id="rId2"/>
    <p:sldId id="296" r:id="rId3"/>
    <p:sldId id="329" r:id="rId4"/>
    <p:sldId id="297" r:id="rId5"/>
    <p:sldId id="333" r:id="rId6"/>
    <p:sldId id="335" r:id="rId7"/>
    <p:sldId id="334" r:id="rId8"/>
    <p:sldId id="336" r:id="rId9"/>
    <p:sldId id="299" r:id="rId10"/>
    <p:sldId id="300" r:id="rId11"/>
    <p:sldId id="301" r:id="rId12"/>
    <p:sldId id="302" r:id="rId13"/>
    <p:sldId id="303" r:id="rId14"/>
    <p:sldId id="304" r:id="rId15"/>
    <p:sldId id="337" r:id="rId16"/>
    <p:sldId id="305" r:id="rId17"/>
    <p:sldId id="306" r:id="rId18"/>
    <p:sldId id="330" r:id="rId19"/>
    <p:sldId id="331" r:id="rId20"/>
    <p:sldId id="308" r:id="rId21"/>
    <p:sldId id="309" r:id="rId22"/>
    <p:sldId id="310" r:id="rId23"/>
    <p:sldId id="311" r:id="rId24"/>
    <p:sldId id="339" r:id="rId25"/>
    <p:sldId id="338" r:id="rId26"/>
    <p:sldId id="312" r:id="rId27"/>
    <p:sldId id="340" r:id="rId28"/>
    <p:sldId id="319" r:id="rId29"/>
    <p:sldId id="321" r:id="rId30"/>
    <p:sldId id="314" r:id="rId31"/>
    <p:sldId id="313" r:id="rId32"/>
    <p:sldId id="315" r:id="rId33"/>
    <p:sldId id="316" r:id="rId34"/>
    <p:sldId id="317" r:id="rId35"/>
    <p:sldId id="318" r:id="rId3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F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6"/>
    <p:restoredTop sz="94684"/>
  </p:normalViewPr>
  <p:slideViewPr>
    <p:cSldViewPr snapToGrid="0" snapToObjects="1">
      <p:cViewPr varScale="1">
        <p:scale>
          <a:sx n="106" d="100"/>
          <a:sy n="106" d="100"/>
        </p:scale>
        <p:origin x="156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2D55DF-C5CB-FF4F-B345-856E79FA9DEB}" type="datetimeFigureOut">
              <a:rPr lang="en-US" smtClean="0"/>
              <a:t>1/23/19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5BB1D7-A13C-814F-A06A-1ED852980B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180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5BB1D7-A13C-814F-A06A-1ED852980B9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1060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 match an actual ‘.’ you need to escape the character.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5BB1D7-A13C-814F-A06A-1ED852980B9C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0542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362180CE-EBAC-D54F-B0D8-81FB1A3661BD}" type="datetimeFigureOut">
              <a:rPr lang="en-US" smtClean="0"/>
              <a:t>1/23/19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D5C2218-431E-1D42-A4A7-EB53321C272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180CE-EBAC-D54F-B0D8-81FB1A3661BD}" type="datetimeFigureOut">
              <a:rPr lang="en-US" smtClean="0"/>
              <a:t>1/23/19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C2218-431E-1D42-A4A7-EB53321C27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362180CE-EBAC-D54F-B0D8-81FB1A3661BD}" type="datetimeFigureOut">
              <a:rPr lang="en-US" smtClean="0"/>
              <a:t>1/23/19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ED5C2218-431E-1D42-A4A7-EB53321C272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180CE-EBAC-D54F-B0D8-81FB1A3661BD}" type="datetimeFigureOut">
              <a:rPr lang="en-US" smtClean="0"/>
              <a:t>1/23/19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D5C2218-431E-1D42-A4A7-EB53321C272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180CE-EBAC-D54F-B0D8-81FB1A3661BD}" type="datetimeFigureOut">
              <a:rPr lang="en-US" smtClean="0"/>
              <a:t>1/23/19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ED5C2218-431E-1D42-A4A7-EB53321C2720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62180CE-EBAC-D54F-B0D8-81FB1A3661BD}" type="datetimeFigureOut">
              <a:rPr lang="en-US" smtClean="0"/>
              <a:t>1/23/19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D5C2218-431E-1D42-A4A7-EB53321C2720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62180CE-EBAC-D54F-B0D8-81FB1A3661BD}" type="datetimeFigureOut">
              <a:rPr lang="en-US" smtClean="0"/>
              <a:t>1/23/19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D5C2218-431E-1D42-A4A7-EB53321C2720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180CE-EBAC-D54F-B0D8-81FB1A3661BD}" type="datetimeFigureOut">
              <a:rPr lang="en-US" smtClean="0"/>
              <a:t>1/23/19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D5C2218-431E-1D42-A4A7-EB53321C27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180CE-EBAC-D54F-B0D8-81FB1A3661BD}" type="datetimeFigureOut">
              <a:rPr lang="en-US" smtClean="0"/>
              <a:t>1/23/19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D5C2218-431E-1D42-A4A7-EB53321C27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180CE-EBAC-D54F-B0D8-81FB1A3661BD}" type="datetimeFigureOut">
              <a:rPr lang="en-US" smtClean="0"/>
              <a:t>1/23/19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D5C2218-431E-1D42-A4A7-EB53321C2720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362180CE-EBAC-D54F-B0D8-81FB1A3661BD}" type="datetimeFigureOut">
              <a:rPr lang="en-US" smtClean="0"/>
              <a:t>1/23/19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ED5C2218-431E-1D42-A4A7-EB53321C2720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Drag picture to placeholder or click icon to add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62180CE-EBAC-D54F-B0D8-81FB1A3661BD}" type="datetimeFigureOut">
              <a:rPr lang="en-US" smtClean="0"/>
              <a:t>1/23/19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D5C2218-431E-1D42-A4A7-EB53321C272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file:////s+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download.oracle.com/javase/tutorial/essential/regex/" TargetMode="External"/><Relationship Id="rId2" Type="http://schemas.openxmlformats.org/officeDocument/2006/relationships/hyperlink" Target="http://www.regular-expressions.info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docs.python.org/library/re.html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perldoc.perl.org/perlre.html" TargetMode="External"/><Relationship Id="rId2" Type="http://schemas.openxmlformats.org/officeDocument/2006/relationships/hyperlink" Target="http://perldoc.perl.org/perlretut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panix.com/~elflord/unix/sed.html" TargetMode="External"/><Relationship Id="rId5" Type="http://schemas.openxmlformats.org/officeDocument/2006/relationships/hyperlink" Target="http://www.grymoire.com/Unix/Sed.html" TargetMode="External"/><Relationship Id="rId4" Type="http://schemas.openxmlformats.org/officeDocument/2006/relationships/hyperlink" Target="http://www.panix.com/~elflord/unix/grep.html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Regular expressions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David Kauchak</a:t>
            </a:r>
          </a:p>
          <a:p>
            <a:r>
              <a:rPr lang="en-US" dirty="0"/>
              <a:t>NLP – Fall 2019</a:t>
            </a:r>
          </a:p>
        </p:txBody>
      </p:sp>
    </p:spTree>
    <p:extLst>
      <p:ext uri="{BB962C8B-B14F-4D97-AF65-F5344CB8AC3E}">
        <p14:creationId xmlns:p14="http://schemas.microsoft.com/office/powerpoint/2010/main" val="2405443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Regular expressions: character classes</a:t>
            </a:r>
          </a:p>
        </p:txBody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US" dirty="0"/>
              <a:t>Meta-characters (not always available)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rgbClr val="00B050"/>
                </a:solidFill>
                <a:ea typeface="ＭＳ Ｐゴシック" charset="-128"/>
              </a:rPr>
              <a:t>\</a:t>
            </a:r>
            <a:r>
              <a:rPr lang="en-US" dirty="0" err="1">
                <a:solidFill>
                  <a:srgbClr val="00B050"/>
                </a:solidFill>
                <a:ea typeface="ＭＳ Ｐゴシック" charset="-128"/>
              </a:rPr>
              <a:t>w</a:t>
            </a:r>
            <a:r>
              <a:rPr lang="en-US" dirty="0">
                <a:solidFill>
                  <a:srgbClr val="00B050"/>
                </a:solidFill>
                <a:ea typeface="ＭＳ Ｐゴシック" charset="-128"/>
              </a:rPr>
              <a:t> </a:t>
            </a:r>
            <a:r>
              <a:rPr lang="en-US" dirty="0">
                <a:ea typeface="ＭＳ Ｐゴシック" charset="-128"/>
              </a:rPr>
              <a:t>- word character (a-zA-Z_0-9)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rgbClr val="00B050"/>
                </a:solidFill>
                <a:ea typeface="ＭＳ Ｐゴシック" charset="-128"/>
              </a:rPr>
              <a:t>\W </a:t>
            </a:r>
            <a:r>
              <a:rPr lang="en-US" dirty="0">
                <a:ea typeface="ＭＳ Ｐゴシック" charset="-128"/>
              </a:rPr>
              <a:t>- non word-character (i.e. everything else)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rgbClr val="00B050"/>
                </a:solidFill>
                <a:ea typeface="ＭＳ Ｐゴシック" charset="-128"/>
              </a:rPr>
              <a:t>\</a:t>
            </a:r>
            <a:r>
              <a:rPr lang="en-US" dirty="0" err="1">
                <a:solidFill>
                  <a:srgbClr val="00B050"/>
                </a:solidFill>
                <a:ea typeface="ＭＳ Ｐゴシック" charset="-128"/>
              </a:rPr>
              <a:t>d</a:t>
            </a:r>
            <a:r>
              <a:rPr lang="en-US" dirty="0">
                <a:solidFill>
                  <a:srgbClr val="00B050"/>
                </a:solidFill>
                <a:ea typeface="ＭＳ Ｐゴシック" charset="-128"/>
              </a:rPr>
              <a:t> </a:t>
            </a:r>
            <a:r>
              <a:rPr lang="en-US" dirty="0">
                <a:ea typeface="ＭＳ Ｐゴシック" charset="-128"/>
              </a:rPr>
              <a:t>- digit (0-9)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rgbClr val="00B050"/>
                </a:solidFill>
                <a:ea typeface="ＭＳ Ｐゴシック" charset="-128"/>
              </a:rPr>
              <a:t>\</a:t>
            </a:r>
            <a:r>
              <a:rPr lang="en-US" dirty="0" err="1">
                <a:solidFill>
                  <a:srgbClr val="00B050"/>
                </a:solidFill>
                <a:ea typeface="ＭＳ Ｐゴシック" charset="-128"/>
              </a:rPr>
              <a:t>s</a:t>
            </a:r>
            <a:r>
              <a:rPr lang="en-US" dirty="0">
                <a:solidFill>
                  <a:srgbClr val="00B050"/>
                </a:solidFill>
                <a:ea typeface="ＭＳ Ｐゴシック" charset="-128"/>
              </a:rPr>
              <a:t> </a:t>
            </a:r>
            <a:r>
              <a:rPr lang="en-US" dirty="0">
                <a:ea typeface="ＭＳ Ｐゴシック" charset="-128"/>
              </a:rPr>
              <a:t>- whitespace character (space, tab, </a:t>
            </a:r>
            <a:r>
              <a:rPr lang="en-US" dirty="0" err="1">
                <a:ea typeface="ＭＳ Ｐゴシック" charset="-128"/>
              </a:rPr>
              <a:t>endline</a:t>
            </a:r>
            <a:r>
              <a:rPr lang="en-US" dirty="0">
                <a:ea typeface="ＭＳ Ｐゴシック" charset="-128"/>
              </a:rPr>
              <a:t>, …)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rgbClr val="00B050"/>
                </a:solidFill>
                <a:ea typeface="ＭＳ Ｐゴシック" charset="-128"/>
              </a:rPr>
              <a:t>\S </a:t>
            </a:r>
            <a:r>
              <a:rPr lang="en-US" dirty="0">
                <a:ea typeface="ＭＳ Ｐゴシック" charset="-128"/>
              </a:rPr>
              <a:t>- non-whitespace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rgbClr val="00B050"/>
                </a:solidFill>
                <a:ea typeface="ＭＳ Ｐゴシック" charset="-128"/>
              </a:rPr>
              <a:t>\</a:t>
            </a:r>
            <a:r>
              <a:rPr lang="en-US" dirty="0" err="1">
                <a:solidFill>
                  <a:srgbClr val="00B050"/>
                </a:solidFill>
                <a:ea typeface="ＭＳ Ｐゴシック" charset="-128"/>
              </a:rPr>
              <a:t>b</a:t>
            </a:r>
            <a:r>
              <a:rPr lang="en-US" dirty="0">
                <a:solidFill>
                  <a:srgbClr val="00B050"/>
                </a:solidFill>
                <a:ea typeface="ＭＳ Ｐゴシック" charset="-128"/>
              </a:rPr>
              <a:t> </a:t>
            </a:r>
            <a:r>
              <a:rPr lang="en-US" dirty="0">
                <a:ea typeface="ＭＳ Ｐゴシック" charset="-128"/>
              </a:rPr>
              <a:t>matches a word boundary (whitespace, beginning or end of line)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rgbClr val="00B050"/>
                </a:solidFill>
                <a:ea typeface="ＭＳ Ｐゴシック" charset="-128"/>
              </a:rPr>
              <a:t>.</a:t>
            </a:r>
            <a:r>
              <a:rPr lang="en-US" dirty="0">
                <a:ea typeface="ＭＳ Ｐゴシック" charset="-128"/>
              </a:rPr>
              <a:t> matches any character</a:t>
            </a:r>
          </a:p>
          <a:p>
            <a:pPr lvl="1">
              <a:lnSpc>
                <a:spcPct val="90000"/>
              </a:lnSpc>
            </a:pPr>
            <a:endParaRPr lang="en-US" dirty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608558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What would the following match?</a:t>
            </a:r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FF7F00"/>
                </a:solidFill>
                <a:ea typeface="ＭＳ Ｐゴシック" charset="-128"/>
              </a:rPr>
              <a:t>/19\d\d/</a:t>
            </a:r>
          </a:p>
          <a:p>
            <a:pPr lvl="1"/>
            <a:r>
              <a:rPr lang="en-US" dirty="0">
                <a:solidFill>
                  <a:srgbClr val="000000"/>
                </a:solidFill>
                <a:ea typeface="ＭＳ Ｐゴシック" charset="-128"/>
              </a:rPr>
              <a:t>would match any 4 digits starting with 19</a:t>
            </a: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  <a:ea typeface="ＭＳ Ｐゴシック" charset="-128"/>
            </a:endParaRPr>
          </a:p>
          <a:p>
            <a:pPr marL="0" indent="0">
              <a:buNone/>
            </a:pPr>
            <a:r>
              <a:rPr lang="en-US" dirty="0">
                <a:solidFill>
                  <a:srgbClr val="FF7F00"/>
                </a:solidFill>
                <a:ea typeface="ＭＳ Ｐゴシック" charset="-128"/>
              </a:rPr>
              <a:t>/\s\s/</a:t>
            </a:r>
          </a:p>
          <a:p>
            <a:pPr lvl="1"/>
            <a:r>
              <a:rPr lang="en-US" dirty="0">
                <a:solidFill>
                  <a:srgbClr val="000000"/>
                </a:solidFill>
                <a:ea typeface="ＭＳ Ｐゴシック" charset="-128"/>
              </a:rPr>
              <a:t>matches anything with two adjacent whitespace characters (spaces, tabs, </a:t>
            </a:r>
            <a:r>
              <a:rPr lang="en-US" dirty="0" err="1">
                <a:solidFill>
                  <a:srgbClr val="000000"/>
                </a:solidFill>
                <a:ea typeface="ＭＳ Ｐゴシック" charset="-128"/>
              </a:rPr>
              <a:t>etc</a:t>
            </a:r>
            <a:r>
              <a:rPr lang="en-US" dirty="0">
                <a:solidFill>
                  <a:srgbClr val="000000"/>
                </a:solidFill>
                <a:ea typeface="ＭＳ Ｐゴシック" charset="-128"/>
              </a:rPr>
              <a:t>)</a:t>
            </a: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  <a:ea typeface="ＭＳ Ｐゴシック" charset="-128"/>
            </a:endParaRPr>
          </a:p>
          <a:p>
            <a:pPr marL="0" indent="0">
              <a:buNone/>
            </a:pPr>
            <a:r>
              <a:rPr lang="en-US" dirty="0">
                <a:solidFill>
                  <a:srgbClr val="FF7F00"/>
                </a:solidFill>
                <a:ea typeface="ＭＳ Ｐゴシック" charset="-128"/>
              </a:rPr>
              <a:t>/\s[</a:t>
            </a:r>
            <a:r>
              <a:rPr lang="en-US" dirty="0" err="1">
                <a:solidFill>
                  <a:srgbClr val="FF7F00"/>
                </a:solidFill>
                <a:ea typeface="ＭＳ Ｐゴシック" charset="-128"/>
              </a:rPr>
              <a:t>aeiou</a:t>
            </a:r>
            <a:r>
              <a:rPr lang="en-US" dirty="0">
                <a:solidFill>
                  <a:srgbClr val="FF7F00"/>
                </a:solidFill>
                <a:ea typeface="ＭＳ Ｐゴシック" charset="-128"/>
              </a:rPr>
              <a:t>]..\s/</a:t>
            </a:r>
          </a:p>
          <a:p>
            <a:pPr lvl="1"/>
            <a:r>
              <a:rPr lang="en-US" dirty="0">
                <a:solidFill>
                  <a:srgbClr val="000000"/>
                </a:solidFill>
                <a:ea typeface="ＭＳ Ｐゴシック" charset="-128"/>
              </a:rPr>
              <a:t>any three letter word that starts with a vowel</a:t>
            </a:r>
          </a:p>
        </p:txBody>
      </p:sp>
    </p:spTree>
    <p:extLst>
      <p:ext uri="{BB962C8B-B14F-4D97-AF65-F5344CB8AC3E}">
        <p14:creationId xmlns:p14="http://schemas.microsoft.com/office/powerpoint/2010/main" val="2515352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835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Regular expressions: repetition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*</a:t>
            </a:r>
            <a:r>
              <a:rPr lang="en-US" dirty="0"/>
              <a:t> matches zero or more of the preceding character</a:t>
            </a:r>
          </a:p>
          <a:p>
            <a:pPr marL="365760" lvl="1" indent="0">
              <a:buNone/>
            </a:pPr>
            <a:r>
              <a:rPr lang="en-US" dirty="0">
                <a:solidFill>
                  <a:srgbClr val="FF7F00"/>
                </a:solidFill>
              </a:rPr>
              <a:t>/</a:t>
            </a:r>
            <a:r>
              <a:rPr lang="en-US" dirty="0" err="1">
                <a:solidFill>
                  <a:srgbClr val="FF7F00"/>
                </a:solidFill>
              </a:rPr>
              <a:t>ba</a:t>
            </a:r>
            <a:r>
              <a:rPr lang="en-US" dirty="0">
                <a:solidFill>
                  <a:srgbClr val="FF7F00"/>
                </a:solidFill>
              </a:rPr>
              <a:t>*d/</a:t>
            </a:r>
          </a:p>
          <a:p>
            <a:pPr marL="365760" lvl="1" indent="0">
              <a:buNone/>
            </a:pPr>
            <a:r>
              <a:rPr lang="en-US" dirty="0"/>
              <a:t>matches any string with:</a:t>
            </a:r>
          </a:p>
          <a:p>
            <a:pPr lvl="3"/>
            <a:r>
              <a:rPr lang="en-US" dirty="0" err="1"/>
              <a:t>bd</a:t>
            </a:r>
            <a:endParaRPr lang="en-US" dirty="0"/>
          </a:p>
          <a:p>
            <a:pPr lvl="3"/>
            <a:r>
              <a:rPr lang="en-US" dirty="0"/>
              <a:t>bad</a:t>
            </a:r>
          </a:p>
          <a:p>
            <a:pPr lvl="3"/>
            <a:r>
              <a:rPr lang="en-US" dirty="0" err="1"/>
              <a:t>baad</a:t>
            </a:r>
            <a:endParaRPr lang="en-US" dirty="0"/>
          </a:p>
          <a:p>
            <a:pPr lvl="3"/>
            <a:r>
              <a:rPr lang="en-US" dirty="0" err="1"/>
              <a:t>baaad</a:t>
            </a:r>
            <a:endParaRPr lang="en-US" dirty="0"/>
          </a:p>
          <a:p>
            <a:pPr marL="365760" lvl="1" indent="0">
              <a:buNone/>
            </a:pPr>
            <a:r>
              <a:rPr lang="en-US" dirty="0">
                <a:solidFill>
                  <a:srgbClr val="FF7F00"/>
                </a:solidFill>
              </a:rPr>
              <a:t>/A.*A/</a:t>
            </a:r>
          </a:p>
          <a:p>
            <a:pPr marL="365760" lvl="1" indent="0">
              <a:buNone/>
            </a:pPr>
            <a:r>
              <a:rPr lang="en-US" dirty="0"/>
              <a:t>matches any string starts and ends with A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+</a:t>
            </a:r>
            <a:r>
              <a:rPr lang="en-US" dirty="0"/>
              <a:t> matches </a:t>
            </a:r>
            <a:r>
              <a:rPr lang="en-US" b="1" dirty="0"/>
              <a:t>one</a:t>
            </a:r>
            <a:r>
              <a:rPr lang="en-US" dirty="0"/>
              <a:t> or more of the preceding character</a:t>
            </a:r>
          </a:p>
          <a:p>
            <a:pPr marL="365760" lvl="1" indent="0">
              <a:buNone/>
            </a:pPr>
            <a:r>
              <a:rPr lang="en-US" dirty="0">
                <a:solidFill>
                  <a:srgbClr val="FF7F00"/>
                </a:solidFill>
              </a:rPr>
              <a:t>/</a:t>
            </a:r>
            <a:r>
              <a:rPr lang="en-US" dirty="0" err="1">
                <a:solidFill>
                  <a:srgbClr val="FF7F00"/>
                </a:solidFill>
              </a:rPr>
              <a:t>ba+d</a:t>
            </a:r>
            <a:r>
              <a:rPr lang="en-US" dirty="0">
                <a:solidFill>
                  <a:srgbClr val="FF7F00"/>
                </a:solidFill>
              </a:rPr>
              <a:t>/</a:t>
            </a:r>
          </a:p>
          <a:p>
            <a:pPr marL="365760" lvl="1" indent="0">
              <a:buNone/>
            </a:pPr>
            <a:r>
              <a:rPr lang="en-US" dirty="0"/>
              <a:t>matches any string with</a:t>
            </a:r>
          </a:p>
          <a:p>
            <a:pPr lvl="3"/>
            <a:r>
              <a:rPr lang="en-US" dirty="0"/>
              <a:t>bad</a:t>
            </a:r>
          </a:p>
          <a:p>
            <a:pPr lvl="3"/>
            <a:r>
              <a:rPr lang="en-US" dirty="0" err="1"/>
              <a:t>baad</a:t>
            </a:r>
            <a:endParaRPr lang="en-US" dirty="0"/>
          </a:p>
          <a:p>
            <a:pPr lvl="3"/>
            <a:r>
              <a:rPr lang="en-US" dirty="0" err="1"/>
              <a:t>baaad</a:t>
            </a:r>
            <a:endParaRPr lang="en-US" dirty="0"/>
          </a:p>
          <a:p>
            <a:pPr lvl="3"/>
            <a:r>
              <a:rPr lang="en-US" dirty="0" err="1"/>
              <a:t>baaaad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4698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Regular expressions: repetition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?</a:t>
            </a:r>
            <a:r>
              <a:rPr lang="en-US" dirty="0"/>
              <a:t> zero or 1 occurrence of the preceding</a:t>
            </a:r>
          </a:p>
          <a:p>
            <a:pPr marL="365760" lvl="1" indent="0">
              <a:buNone/>
            </a:pPr>
            <a:r>
              <a:rPr lang="en-US" dirty="0">
                <a:solidFill>
                  <a:srgbClr val="FF7F00"/>
                </a:solidFill>
              </a:rPr>
              <a:t>/fights?/</a:t>
            </a:r>
          </a:p>
          <a:p>
            <a:pPr marL="365760" lvl="1" indent="0">
              <a:buNone/>
            </a:pPr>
            <a:r>
              <a:rPr lang="en-US" dirty="0"/>
              <a:t>matches any string with “fight” or “fights” in it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{</a:t>
            </a:r>
            <a:r>
              <a:rPr lang="en-US" dirty="0" err="1">
                <a:solidFill>
                  <a:srgbClr val="00B050"/>
                </a:solidFill>
              </a:rPr>
              <a:t>n,m</a:t>
            </a:r>
            <a:r>
              <a:rPr lang="en-US" dirty="0">
                <a:solidFill>
                  <a:srgbClr val="00B050"/>
                </a:solidFill>
              </a:rPr>
              <a:t>}</a:t>
            </a:r>
            <a:r>
              <a:rPr lang="en-US" dirty="0"/>
              <a:t> matches n to m inclusive</a:t>
            </a:r>
          </a:p>
          <a:p>
            <a:pPr marL="365760" lvl="1" indent="0">
              <a:buNone/>
            </a:pPr>
            <a:r>
              <a:rPr lang="en-US" dirty="0">
                <a:solidFill>
                  <a:srgbClr val="FF7F00"/>
                </a:solidFill>
              </a:rPr>
              <a:t>/ba{3,4}d/</a:t>
            </a:r>
          </a:p>
          <a:p>
            <a:pPr marL="365760" lvl="1" indent="0">
              <a:buNone/>
            </a:pPr>
            <a:r>
              <a:rPr lang="en-US" dirty="0"/>
              <a:t>matches any string with</a:t>
            </a:r>
          </a:p>
          <a:p>
            <a:pPr lvl="2"/>
            <a:r>
              <a:rPr lang="en-US" dirty="0" err="1"/>
              <a:t>baaad</a:t>
            </a:r>
            <a:endParaRPr lang="en-US" dirty="0"/>
          </a:p>
          <a:p>
            <a:pPr lvl="2"/>
            <a:r>
              <a:rPr lang="en-US" dirty="0" err="1"/>
              <a:t>baaaad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2784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5764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en-US" dirty="0"/>
              <a:t>Regular expressions: </a:t>
            </a:r>
            <a:br>
              <a:rPr lang="en-US" dirty="0"/>
            </a:br>
            <a:r>
              <a:rPr lang="en-US" dirty="0"/>
              <a:t>beginning and end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^</a:t>
            </a:r>
            <a:r>
              <a:rPr lang="en-US" dirty="0"/>
              <a:t> marks the beginning of the line</a:t>
            </a: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$</a:t>
            </a:r>
            <a:r>
              <a:rPr lang="en-US" dirty="0"/>
              <a:t> marks the end of the line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7F00"/>
                </a:solidFill>
              </a:rPr>
              <a:t>/test/ </a:t>
            </a:r>
            <a:r>
              <a:rPr lang="en-US" dirty="0"/>
              <a:t>test can occur anywhere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7F00"/>
                </a:solidFill>
              </a:rPr>
              <a:t>/^test/ </a:t>
            </a:r>
            <a:r>
              <a:rPr lang="en-US" dirty="0"/>
              <a:t>must start with test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7F00"/>
                </a:solidFill>
              </a:rPr>
              <a:t>/test$/</a:t>
            </a:r>
            <a:r>
              <a:rPr lang="en-US" dirty="0"/>
              <a:t> must end with test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7F00"/>
                </a:solidFill>
              </a:rPr>
              <a:t>/^test$/ </a:t>
            </a:r>
            <a:r>
              <a:rPr lang="en-US" dirty="0">
                <a:solidFill>
                  <a:srgbClr val="FF0000"/>
                </a:solidFill>
              </a:rPr>
              <a:t>???</a:t>
            </a:r>
          </a:p>
        </p:txBody>
      </p:sp>
    </p:spTree>
    <p:extLst>
      <p:ext uri="{BB962C8B-B14F-4D97-AF65-F5344CB8AC3E}">
        <p14:creationId xmlns:p14="http://schemas.microsoft.com/office/powerpoint/2010/main" val="15517196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5764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en-US" dirty="0"/>
              <a:t>Regular expressions: </a:t>
            </a:r>
            <a:br>
              <a:rPr lang="en-US" dirty="0"/>
            </a:br>
            <a:r>
              <a:rPr lang="en-US" dirty="0"/>
              <a:t>beginning and end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^</a:t>
            </a:r>
            <a:r>
              <a:rPr lang="en-US" dirty="0"/>
              <a:t> marks the beginning of the line</a:t>
            </a: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$</a:t>
            </a:r>
            <a:r>
              <a:rPr lang="en-US" dirty="0"/>
              <a:t> marks the end of the line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7F00"/>
                </a:solidFill>
              </a:rPr>
              <a:t>/test/ </a:t>
            </a:r>
            <a:r>
              <a:rPr lang="en-US" dirty="0"/>
              <a:t>test can occur anywhere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7F00"/>
                </a:solidFill>
              </a:rPr>
              <a:t>/^test/ </a:t>
            </a:r>
            <a:r>
              <a:rPr lang="en-US" dirty="0"/>
              <a:t>must start with test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7F00"/>
                </a:solidFill>
              </a:rPr>
              <a:t>/test$/</a:t>
            </a:r>
            <a:r>
              <a:rPr lang="en-US" dirty="0"/>
              <a:t> must end with test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7F00"/>
                </a:solidFill>
              </a:rPr>
              <a:t>/^test$/ </a:t>
            </a:r>
            <a:r>
              <a:rPr lang="en-US" dirty="0"/>
              <a:t>must be exactly test</a:t>
            </a:r>
          </a:p>
        </p:txBody>
      </p:sp>
    </p:spTree>
    <p:extLst>
      <p:ext uri="{BB962C8B-B14F-4D97-AF65-F5344CB8AC3E}">
        <p14:creationId xmlns:p14="http://schemas.microsoft.com/office/powerpoint/2010/main" val="15223137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378952" cy="990600"/>
          </a:xfrm>
        </p:spPr>
        <p:txBody>
          <a:bodyPr>
            <a:normAutofit fontScale="90000"/>
          </a:bodyPr>
          <a:lstStyle/>
          <a:p>
            <a:r>
              <a:rPr lang="en-US" dirty="0"/>
              <a:t>Regular expressions: repetition revisited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What if we wanted to match:</a:t>
            </a:r>
          </a:p>
          <a:p>
            <a:pPr marL="365760" lvl="1" indent="0">
              <a:buNone/>
            </a:pPr>
            <a:r>
              <a:rPr lang="en-US" dirty="0"/>
              <a:t>This is very interesting</a:t>
            </a:r>
          </a:p>
          <a:p>
            <a:pPr marL="365760" lvl="1" indent="0">
              <a:buNone/>
            </a:pPr>
            <a:r>
              <a:rPr lang="en-US" dirty="0"/>
              <a:t>This is very very interesting</a:t>
            </a:r>
          </a:p>
          <a:p>
            <a:pPr marL="365760" lvl="1" indent="0">
              <a:buNone/>
            </a:pPr>
            <a:r>
              <a:rPr lang="en-US" dirty="0"/>
              <a:t>This is very very very interesting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Would /This is very+ interesting/ work?</a:t>
            </a:r>
          </a:p>
          <a:p>
            <a:pPr lvl="1"/>
            <a:r>
              <a:rPr lang="en-US" dirty="0"/>
              <a:t>No… </a:t>
            </a:r>
            <a:r>
              <a:rPr lang="en-US" dirty="0">
                <a:solidFill>
                  <a:srgbClr val="00B050"/>
                </a:solidFill>
              </a:rPr>
              <a:t>+</a:t>
            </a:r>
            <a:r>
              <a:rPr lang="en-US" dirty="0"/>
              <a:t> only corresponds to the ‘</a:t>
            </a:r>
            <a:r>
              <a:rPr lang="en-US" dirty="0" err="1"/>
              <a:t>y</a:t>
            </a:r>
            <a:r>
              <a:rPr lang="en-US" dirty="0"/>
              <a:t>’</a:t>
            </a:r>
          </a:p>
          <a:p>
            <a:pPr lvl="1"/>
            <a:r>
              <a:rPr lang="en-US" dirty="0">
                <a:solidFill>
                  <a:srgbClr val="FF7F00"/>
                </a:solidFill>
              </a:rPr>
              <a:t>/This is (very )+interesting/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433D71A-4E37-7F47-89D1-273B00AEBE50}"/>
              </a:ext>
            </a:extLst>
          </p:cNvPr>
          <p:cNvSpPr txBox="1"/>
          <p:nvPr/>
        </p:nvSpPr>
        <p:spPr>
          <a:xfrm>
            <a:off x="806116" y="5883442"/>
            <a:ext cx="673421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Repetition operators only apply to a single character.</a:t>
            </a:r>
          </a:p>
          <a:p>
            <a:r>
              <a:rPr lang="en-US" sz="2400" dirty="0">
                <a:solidFill>
                  <a:srgbClr val="0000FF"/>
                </a:solidFill>
              </a:rPr>
              <a:t>Use parentheses to group a string of characters.</a:t>
            </a:r>
          </a:p>
        </p:txBody>
      </p:sp>
    </p:spTree>
    <p:extLst>
      <p:ext uri="{BB962C8B-B14F-4D97-AF65-F5344CB8AC3E}">
        <p14:creationId xmlns:p14="http://schemas.microsoft.com/office/powerpoint/2010/main" val="1286429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Regular expressions: disjunction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|</a:t>
            </a:r>
            <a:r>
              <a:rPr lang="en-US" dirty="0"/>
              <a:t> has the lowest precedence and can be used</a:t>
            </a:r>
          </a:p>
          <a:p>
            <a:pPr marL="365760" lvl="1" indent="0">
              <a:buNone/>
            </a:pPr>
            <a:r>
              <a:rPr lang="en-US" dirty="0">
                <a:solidFill>
                  <a:srgbClr val="FF7F00"/>
                </a:solidFill>
              </a:rPr>
              <a:t>/</a:t>
            </a:r>
            <a:r>
              <a:rPr lang="en-US" dirty="0" err="1">
                <a:solidFill>
                  <a:srgbClr val="FF7F00"/>
                </a:solidFill>
              </a:rPr>
              <a:t>cats|dogs</a:t>
            </a:r>
            <a:r>
              <a:rPr lang="en-US" dirty="0">
                <a:solidFill>
                  <a:srgbClr val="FF7F00"/>
                </a:solidFill>
              </a:rPr>
              <a:t>/</a:t>
            </a:r>
          </a:p>
          <a:p>
            <a:pPr marL="685800" lvl="2" indent="0">
              <a:buNone/>
            </a:pPr>
            <a:r>
              <a:rPr lang="en-US" dirty="0"/>
              <a:t>matches:</a:t>
            </a:r>
          </a:p>
          <a:p>
            <a:pPr lvl="3"/>
            <a:r>
              <a:rPr lang="en-US" dirty="0"/>
              <a:t>cats</a:t>
            </a:r>
          </a:p>
          <a:p>
            <a:pPr lvl="3"/>
            <a:r>
              <a:rPr lang="en-US" dirty="0"/>
              <a:t>dogs</a:t>
            </a:r>
          </a:p>
          <a:p>
            <a:pPr marL="1143000" lvl="3" indent="0">
              <a:buNone/>
            </a:pPr>
            <a:endParaRPr lang="en-US" dirty="0"/>
          </a:p>
          <a:p>
            <a:pPr marL="685800" lvl="2" indent="0">
              <a:buNone/>
            </a:pPr>
            <a:r>
              <a:rPr lang="en-US" dirty="0"/>
              <a:t>does NOT match:</a:t>
            </a:r>
          </a:p>
          <a:p>
            <a:pPr lvl="3"/>
            <a:r>
              <a:rPr lang="en-US" dirty="0" err="1"/>
              <a:t>catsogs</a:t>
            </a:r>
            <a:endParaRPr lang="en-US" dirty="0"/>
          </a:p>
          <a:p>
            <a:pPr lvl="3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09140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Regular expressions: disjunction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en-US" dirty="0"/>
              <a:t>We want to match:</a:t>
            </a:r>
          </a:p>
          <a:p>
            <a:pPr marL="365760" lvl="1" indent="0">
              <a:buNone/>
            </a:pPr>
            <a:r>
              <a:rPr lang="en-US" dirty="0"/>
              <a:t>I like cats</a:t>
            </a:r>
          </a:p>
          <a:p>
            <a:pPr marL="365760" lvl="1" indent="0">
              <a:buNone/>
            </a:pPr>
            <a:r>
              <a:rPr lang="en-US" dirty="0"/>
              <a:t>I like dogs</a:t>
            </a:r>
          </a:p>
          <a:p>
            <a:pPr marL="4572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45720" indent="0">
              <a:buNone/>
            </a:pPr>
            <a:r>
              <a:rPr lang="en-US" dirty="0">
                <a:solidFill>
                  <a:srgbClr val="FF0000"/>
                </a:solidFill>
              </a:rPr>
              <a:t>Does /^I like </a:t>
            </a:r>
            <a:r>
              <a:rPr lang="en-US" dirty="0" err="1">
                <a:solidFill>
                  <a:srgbClr val="FF0000"/>
                </a:solidFill>
              </a:rPr>
              <a:t>cats|dogs</a:t>
            </a:r>
            <a:r>
              <a:rPr lang="en-US" dirty="0">
                <a:solidFill>
                  <a:srgbClr val="FF0000"/>
                </a:solidFill>
              </a:rPr>
              <a:t>$/ work?</a:t>
            </a:r>
          </a:p>
          <a:p>
            <a:pPr marL="685800" lvl="2" indent="0">
              <a:buNone/>
            </a:pPr>
            <a:r>
              <a:rPr lang="en-US" dirty="0"/>
              <a:t>No! Matches:</a:t>
            </a:r>
          </a:p>
          <a:p>
            <a:pPr lvl="3"/>
            <a:r>
              <a:rPr lang="en-US" dirty="0"/>
              <a:t>I like cats</a:t>
            </a:r>
          </a:p>
          <a:p>
            <a:pPr lvl="3"/>
            <a:r>
              <a:rPr lang="en-US" dirty="0"/>
              <a:t>dogs</a:t>
            </a:r>
          </a:p>
          <a:p>
            <a:pPr marL="685800" lvl="2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685800" lvl="2" indent="0">
              <a:buNone/>
            </a:pPr>
            <a:r>
              <a:rPr lang="en-US" dirty="0">
                <a:solidFill>
                  <a:srgbClr val="FF0000"/>
                </a:solidFill>
              </a:rPr>
              <a:t>Solution?</a:t>
            </a:r>
          </a:p>
          <a:p>
            <a:pPr lvl="3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5704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Regular expressions: disjunction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en-US" dirty="0"/>
              <a:t>We want to match:</a:t>
            </a:r>
          </a:p>
          <a:p>
            <a:pPr marL="365760" lvl="1" indent="0">
              <a:buNone/>
            </a:pPr>
            <a:r>
              <a:rPr lang="en-US" dirty="0"/>
              <a:t>I like cats</a:t>
            </a:r>
          </a:p>
          <a:p>
            <a:pPr marL="365760" lvl="1" indent="0">
              <a:buNone/>
            </a:pPr>
            <a:r>
              <a:rPr lang="en-US" dirty="0"/>
              <a:t>I like dogs</a:t>
            </a:r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dirty="0">
                <a:solidFill>
                  <a:srgbClr val="FF7F00"/>
                </a:solidFill>
              </a:rPr>
              <a:t>/^I like (</a:t>
            </a:r>
            <a:r>
              <a:rPr lang="en-US" dirty="0" err="1">
                <a:solidFill>
                  <a:srgbClr val="FF7F00"/>
                </a:solidFill>
              </a:rPr>
              <a:t>cats|dogs</a:t>
            </a:r>
            <a:r>
              <a:rPr lang="en-US" dirty="0">
                <a:solidFill>
                  <a:srgbClr val="FF7F00"/>
                </a:solidFill>
              </a:rPr>
              <a:t>)$/</a:t>
            </a:r>
          </a:p>
          <a:p>
            <a:pPr marL="685800" lvl="2" indent="0">
              <a:buNone/>
            </a:pPr>
            <a:r>
              <a:rPr lang="en-US" dirty="0"/>
              <a:t>matches:</a:t>
            </a:r>
          </a:p>
          <a:p>
            <a:pPr lvl="3"/>
            <a:r>
              <a:rPr lang="en-US" dirty="0"/>
              <a:t>I like cats</a:t>
            </a:r>
          </a:p>
          <a:p>
            <a:pPr lvl="3"/>
            <a:r>
              <a:rPr lang="en-US" dirty="0"/>
              <a:t>I like dogs</a:t>
            </a:r>
          </a:p>
        </p:txBody>
      </p:sp>
    </p:spTree>
    <p:extLst>
      <p:ext uri="{BB962C8B-B14F-4D97-AF65-F5344CB8AC3E}">
        <p14:creationId xmlns:p14="http://schemas.microsoft.com/office/powerpoint/2010/main" val="230329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Regular expressions</a:t>
            </a:r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752600"/>
            <a:ext cx="8153400" cy="4495800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dirty="0"/>
              <a:t>Regular expressions are a very powerful tool to do string matching and processing</a:t>
            </a:r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r>
              <a:rPr lang="en-US" dirty="0"/>
              <a:t>Allows you to do things like:</a:t>
            </a:r>
          </a:p>
          <a:p>
            <a:pPr lvl="1">
              <a:lnSpc>
                <a:spcPct val="90000"/>
              </a:lnSpc>
            </a:pPr>
            <a:r>
              <a:rPr lang="en-US" dirty="0">
                <a:ea typeface="ＭＳ Ｐゴシック" charset="-128"/>
              </a:rPr>
              <a:t>Tell me if a string starts with a lowercase letter, then is followed by 2 numbers and ends with “</a:t>
            </a:r>
            <a:r>
              <a:rPr lang="en-US" dirty="0" err="1">
                <a:ea typeface="ＭＳ Ｐゴシック" charset="-128"/>
              </a:rPr>
              <a:t>ing</a:t>
            </a:r>
            <a:r>
              <a:rPr lang="en-US" dirty="0">
                <a:ea typeface="ＭＳ Ｐゴシック" charset="-128"/>
              </a:rPr>
              <a:t>” or “ion”</a:t>
            </a:r>
          </a:p>
          <a:p>
            <a:pPr lvl="1">
              <a:lnSpc>
                <a:spcPct val="90000"/>
              </a:lnSpc>
            </a:pPr>
            <a:r>
              <a:rPr lang="en-US" dirty="0">
                <a:ea typeface="ＭＳ Ｐゴシック" charset="-128"/>
              </a:rPr>
              <a:t>Replace all occurrences of one or more spaces with a single space</a:t>
            </a:r>
          </a:p>
          <a:p>
            <a:pPr lvl="1">
              <a:lnSpc>
                <a:spcPct val="90000"/>
              </a:lnSpc>
            </a:pPr>
            <a:r>
              <a:rPr lang="en-US" dirty="0">
                <a:ea typeface="ＭＳ Ｐゴシック" charset="-128"/>
              </a:rPr>
              <a:t>Split up a string based on whitespace or periods or commas or …</a:t>
            </a:r>
          </a:p>
          <a:p>
            <a:pPr lvl="1">
              <a:lnSpc>
                <a:spcPct val="90000"/>
              </a:lnSpc>
            </a:pPr>
            <a:r>
              <a:rPr lang="en-US" dirty="0">
                <a:ea typeface="ＭＳ Ｐゴシック" charset="-128"/>
              </a:rPr>
              <a:t>Give me all parts of the string where a digit is proceeded by a letter and then the ‘#’ sign</a:t>
            </a:r>
          </a:p>
        </p:txBody>
      </p:sp>
    </p:spTree>
    <p:extLst>
      <p:ext uri="{BB962C8B-B14F-4D97-AF65-F5344CB8AC3E}">
        <p14:creationId xmlns:p14="http://schemas.microsoft.com/office/powerpoint/2010/main" val="1678669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199"/>
            <a:ext cx="8153400" cy="508115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All strings that start with a capital letter</a:t>
            </a:r>
          </a:p>
          <a:p>
            <a:pPr marL="0" indent="0">
              <a:buNone/>
            </a:pPr>
            <a:br>
              <a:rPr lang="en-US" dirty="0"/>
            </a:br>
            <a:r>
              <a:rPr lang="en-US" dirty="0"/>
              <a:t>IP addresses</a:t>
            </a:r>
          </a:p>
          <a:p>
            <a:pPr lvl="1"/>
            <a:r>
              <a:rPr lang="en-US" dirty="0"/>
              <a:t>255.255.122.122</a:t>
            </a:r>
          </a:p>
          <a:p>
            <a:pPr marL="0" indent="0">
              <a:buNone/>
            </a:pPr>
            <a:br>
              <a:rPr lang="en-US" dirty="0"/>
            </a:br>
            <a:r>
              <a:rPr lang="en-US" dirty="0"/>
              <a:t>Matching a decimal number</a:t>
            </a:r>
          </a:p>
          <a:p>
            <a:pPr marL="0" indent="0">
              <a:buNone/>
            </a:pPr>
            <a:br>
              <a:rPr lang="en-US" dirty="0"/>
            </a:br>
            <a:r>
              <a:rPr lang="en-US" dirty="0"/>
              <a:t>All strings that end in ‘</a:t>
            </a:r>
            <a:r>
              <a:rPr lang="en-US" dirty="0" err="1"/>
              <a:t>ing</a:t>
            </a:r>
            <a:r>
              <a:rPr lang="en-US" dirty="0"/>
              <a:t>’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All strings that end in ‘</a:t>
            </a:r>
            <a:r>
              <a:rPr lang="en-US" dirty="0" err="1"/>
              <a:t>ing</a:t>
            </a:r>
            <a:r>
              <a:rPr lang="en-US" dirty="0"/>
              <a:t>’ or ‘</a:t>
            </a:r>
            <a:r>
              <a:rPr lang="en-US" dirty="0" err="1"/>
              <a:t>ed</a:t>
            </a:r>
            <a:r>
              <a:rPr lang="en-US" dirty="0"/>
              <a:t>’</a:t>
            </a:r>
          </a:p>
          <a:p>
            <a:pPr marL="0" indent="0">
              <a:buNone/>
            </a:pPr>
            <a:br>
              <a:rPr lang="en-US" dirty="0"/>
            </a:br>
            <a:r>
              <a:rPr lang="en-US" dirty="0"/>
              <a:t>All strings that begin and end with the same character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1154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All strings that start with a capital letter</a:t>
            </a:r>
          </a:p>
          <a:p>
            <a:pPr marL="365760" lvl="1" indent="0">
              <a:buNone/>
            </a:pPr>
            <a:r>
              <a:rPr lang="en-US" dirty="0">
                <a:solidFill>
                  <a:srgbClr val="FF7F00"/>
                </a:solidFill>
              </a:rPr>
              <a:t>/^[A-Z]/</a:t>
            </a:r>
          </a:p>
          <a:p>
            <a:pPr marL="0" indent="0">
              <a:buNone/>
            </a:pPr>
            <a:r>
              <a:rPr lang="en-US" dirty="0"/>
              <a:t>IP addresses</a:t>
            </a:r>
          </a:p>
          <a:p>
            <a:pPr marL="365760" lvl="1" indent="0">
              <a:buNone/>
            </a:pPr>
            <a:r>
              <a:rPr lang="en-US" dirty="0">
                <a:solidFill>
                  <a:srgbClr val="FF7F00"/>
                </a:solidFill>
              </a:rPr>
              <a:t>/\b\d{1,3}\.\d{1,3}\.\d{1,3}\.\d{1,3}\b/</a:t>
            </a:r>
          </a:p>
          <a:p>
            <a:pPr marL="0" indent="0">
              <a:buNone/>
            </a:pPr>
            <a:r>
              <a:rPr lang="en-US" dirty="0"/>
              <a:t>Matching a decimal number</a:t>
            </a:r>
          </a:p>
          <a:p>
            <a:pPr marL="365760" lvl="1" indent="0">
              <a:buNone/>
            </a:pPr>
            <a:r>
              <a:rPr lang="en-US" dirty="0">
                <a:solidFill>
                  <a:srgbClr val="FF7F00"/>
                </a:solidFill>
              </a:rPr>
              <a:t>/[-+]?[0-9]*\.?[0-9]+/</a:t>
            </a:r>
          </a:p>
          <a:p>
            <a:pPr marL="0" indent="0">
              <a:buNone/>
            </a:pPr>
            <a:r>
              <a:rPr lang="en-US" dirty="0"/>
              <a:t>All strings that end in ‘</a:t>
            </a:r>
            <a:r>
              <a:rPr lang="en-US" dirty="0" err="1"/>
              <a:t>ing</a:t>
            </a:r>
            <a:r>
              <a:rPr lang="en-US" dirty="0"/>
              <a:t>’</a:t>
            </a:r>
          </a:p>
          <a:p>
            <a:pPr marL="365760" lvl="1" indent="0">
              <a:buNone/>
            </a:pPr>
            <a:r>
              <a:rPr lang="en-US" dirty="0">
                <a:solidFill>
                  <a:srgbClr val="FF7F00"/>
                </a:solidFill>
              </a:rPr>
              <a:t>/</a:t>
            </a:r>
            <a:r>
              <a:rPr lang="en-US" dirty="0" err="1">
                <a:solidFill>
                  <a:srgbClr val="FF7F00"/>
                </a:solidFill>
              </a:rPr>
              <a:t>ing</a:t>
            </a:r>
            <a:r>
              <a:rPr lang="en-US" dirty="0">
                <a:solidFill>
                  <a:srgbClr val="FF7F00"/>
                </a:solidFill>
              </a:rPr>
              <a:t>$/</a:t>
            </a:r>
          </a:p>
          <a:p>
            <a:pPr marL="0" indent="0">
              <a:buNone/>
            </a:pPr>
            <a:r>
              <a:rPr lang="en-US" dirty="0"/>
              <a:t>All strings that end in ‘</a:t>
            </a:r>
            <a:r>
              <a:rPr lang="en-US" dirty="0" err="1"/>
              <a:t>ing</a:t>
            </a:r>
            <a:r>
              <a:rPr lang="en-US" dirty="0"/>
              <a:t>’ or ‘</a:t>
            </a:r>
            <a:r>
              <a:rPr lang="en-US" dirty="0" err="1"/>
              <a:t>ed</a:t>
            </a:r>
            <a:r>
              <a:rPr lang="en-US" dirty="0"/>
              <a:t>’</a:t>
            </a:r>
          </a:p>
          <a:p>
            <a:pPr marL="365760" lvl="1" indent="0">
              <a:buNone/>
            </a:pPr>
            <a:r>
              <a:rPr lang="en-US" dirty="0">
                <a:solidFill>
                  <a:srgbClr val="FF7F00"/>
                </a:solidFill>
              </a:rPr>
              <a:t>/</a:t>
            </a:r>
            <a:r>
              <a:rPr lang="en-US" dirty="0" err="1">
                <a:solidFill>
                  <a:srgbClr val="FF7F00"/>
                </a:solidFill>
              </a:rPr>
              <a:t>ing|ed</a:t>
            </a:r>
            <a:r>
              <a:rPr lang="en-US" dirty="0">
                <a:solidFill>
                  <a:srgbClr val="FF7F00"/>
                </a:solidFill>
              </a:rPr>
              <a:t>$/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91306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Regular expressions: memory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All strings that begin and end with the same character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0000FF"/>
                </a:solidFill>
              </a:rPr>
              <a:t>Requires us to know what we matched already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()</a:t>
            </a:r>
          </a:p>
          <a:p>
            <a:pPr lvl="1"/>
            <a:r>
              <a:rPr lang="en-US" dirty="0"/>
              <a:t>used for precedence</a:t>
            </a:r>
          </a:p>
          <a:p>
            <a:pPr lvl="1"/>
            <a:r>
              <a:rPr lang="en-US" dirty="0"/>
              <a:t>also records a matched grouping, which can be referenced later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7F00"/>
                </a:solidFill>
              </a:rPr>
              <a:t>/^(.).*\1$/</a:t>
            </a:r>
          </a:p>
          <a:p>
            <a:pPr lvl="1"/>
            <a:r>
              <a:rPr lang="en-US" dirty="0"/>
              <a:t>all strings that begin and end with the same character</a:t>
            </a:r>
          </a:p>
        </p:txBody>
      </p:sp>
    </p:spTree>
    <p:extLst>
      <p:ext uri="{BB962C8B-B14F-4D97-AF65-F5344CB8AC3E}">
        <p14:creationId xmlns:p14="http://schemas.microsoft.com/office/powerpoint/2010/main" val="34884511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Regular expression: memory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524000"/>
            <a:ext cx="8153400" cy="449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rgbClr val="FF7F00"/>
                </a:solidFill>
              </a:rPr>
              <a:t>/She likes (\</a:t>
            </a:r>
            <a:r>
              <a:rPr lang="en-US" sz="2800" dirty="0" err="1">
                <a:solidFill>
                  <a:srgbClr val="FF7F00"/>
                </a:solidFill>
              </a:rPr>
              <a:t>w</a:t>
            </a:r>
            <a:r>
              <a:rPr lang="en-US" sz="2800" dirty="0">
                <a:solidFill>
                  <a:srgbClr val="FF7F00"/>
                </a:solidFill>
              </a:rPr>
              <a:t>+) and he likes \1/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>
                <a:solidFill>
                  <a:srgbClr val="FF0000"/>
                </a:solidFill>
              </a:rPr>
              <a:t>What would this match?</a:t>
            </a:r>
          </a:p>
        </p:txBody>
      </p:sp>
    </p:spTree>
    <p:extLst>
      <p:ext uri="{BB962C8B-B14F-4D97-AF65-F5344CB8AC3E}">
        <p14:creationId xmlns:p14="http://schemas.microsoft.com/office/powerpoint/2010/main" val="35770691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Regular expression: memory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524000"/>
            <a:ext cx="8153400" cy="449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rgbClr val="FF7F00"/>
                </a:solidFill>
              </a:rPr>
              <a:t>/She likes (\</a:t>
            </a:r>
            <a:r>
              <a:rPr lang="en-US" sz="2800" dirty="0" err="1">
                <a:solidFill>
                  <a:srgbClr val="FF7F00"/>
                </a:solidFill>
              </a:rPr>
              <a:t>w</a:t>
            </a:r>
            <a:r>
              <a:rPr lang="en-US" sz="2800" dirty="0">
                <a:solidFill>
                  <a:srgbClr val="FF7F00"/>
                </a:solidFill>
              </a:rPr>
              <a:t>+) and he likes \1/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FF0000"/>
                </a:solidFill>
              </a:rPr>
              <a:t>	</a:t>
            </a:r>
            <a:r>
              <a:rPr lang="en-US" sz="2800" dirty="0">
                <a:solidFill>
                  <a:srgbClr val="0000FF"/>
                </a:solidFill>
              </a:rPr>
              <a:t>She likes bananas and he likes bananas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00FF"/>
                </a:solidFill>
              </a:rPr>
              <a:t>	She likes movies and he likes movies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00FF"/>
                </a:solidFill>
              </a:rPr>
              <a:t>	…</a:t>
            </a:r>
          </a:p>
        </p:txBody>
      </p:sp>
    </p:spTree>
    <p:extLst>
      <p:ext uri="{BB962C8B-B14F-4D97-AF65-F5344CB8AC3E}">
        <p14:creationId xmlns:p14="http://schemas.microsoft.com/office/powerpoint/2010/main" val="42279767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Regular expression: memory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524000"/>
            <a:ext cx="8153400" cy="449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rgbClr val="FF7F00"/>
                </a:solidFill>
              </a:rPr>
              <a:t>/She likes (\</a:t>
            </a:r>
            <a:r>
              <a:rPr lang="en-US" sz="2800" dirty="0" err="1">
                <a:solidFill>
                  <a:srgbClr val="FF7F00"/>
                </a:solidFill>
              </a:rPr>
              <a:t>w</a:t>
            </a:r>
            <a:r>
              <a:rPr lang="en-US" sz="2800" dirty="0">
                <a:solidFill>
                  <a:srgbClr val="FF7F00"/>
                </a:solidFill>
              </a:rPr>
              <a:t>+) and he likes \1/</a:t>
            </a:r>
          </a:p>
          <a:p>
            <a:endParaRPr lang="en-US" sz="2800" dirty="0"/>
          </a:p>
          <a:p>
            <a:pPr marL="0" indent="0">
              <a:buNone/>
            </a:pPr>
            <a:r>
              <a:rPr lang="en-US" sz="2800" dirty="0"/>
              <a:t>We can use multiple matches</a:t>
            </a:r>
          </a:p>
          <a:p>
            <a:pPr marL="365760" lvl="1" indent="0">
              <a:buNone/>
            </a:pPr>
            <a:r>
              <a:rPr lang="en-US" sz="2400" dirty="0"/>
              <a:t>/She likes (\</a:t>
            </a:r>
            <a:r>
              <a:rPr lang="en-US" sz="2400" dirty="0" err="1"/>
              <a:t>w</a:t>
            </a:r>
            <a:r>
              <a:rPr lang="en-US" sz="2400" dirty="0"/>
              <a:t>+) and (\</a:t>
            </a:r>
            <a:r>
              <a:rPr lang="en-US" sz="2400" dirty="0" err="1"/>
              <a:t>w</a:t>
            </a:r>
            <a:r>
              <a:rPr lang="en-US" sz="2400" dirty="0"/>
              <a:t>+) and he also likes \1 and \2/</a:t>
            </a:r>
          </a:p>
        </p:txBody>
      </p:sp>
    </p:spTree>
    <p:extLst>
      <p:ext uri="{BB962C8B-B14F-4D97-AF65-F5344CB8AC3E}">
        <p14:creationId xmlns:p14="http://schemas.microsoft.com/office/powerpoint/2010/main" val="186996311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Regular expressions: substitution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199"/>
            <a:ext cx="8153400" cy="50652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Most languages also allow for substitution</a:t>
            </a:r>
          </a:p>
          <a:p>
            <a:pPr marL="365760" lvl="1" indent="0">
              <a:buNone/>
            </a:pPr>
            <a:r>
              <a:rPr lang="en-US" dirty="0" err="1">
                <a:solidFill>
                  <a:srgbClr val="FF7F00"/>
                </a:solidFill>
              </a:rPr>
              <a:t>s</a:t>
            </a:r>
            <a:r>
              <a:rPr lang="en-US" dirty="0">
                <a:solidFill>
                  <a:srgbClr val="FF7F00"/>
                </a:solidFill>
              </a:rPr>
              <a:t>/banana/apple/</a:t>
            </a:r>
          </a:p>
          <a:p>
            <a:pPr marL="685800" lvl="2" indent="0">
              <a:buNone/>
            </a:pPr>
            <a:r>
              <a:rPr lang="en-US" dirty="0"/>
              <a:t>substitute first occurrence banana for apple</a:t>
            </a:r>
          </a:p>
          <a:p>
            <a:pPr marL="685800" lvl="2" indent="0">
              <a:buNone/>
            </a:pPr>
            <a:endParaRPr lang="en-US" dirty="0"/>
          </a:p>
          <a:p>
            <a:pPr marL="365760" lvl="1" indent="0">
              <a:buNone/>
            </a:pPr>
            <a:r>
              <a:rPr lang="en-US" dirty="0" err="1">
                <a:solidFill>
                  <a:srgbClr val="FF7F00"/>
                </a:solidFill>
              </a:rPr>
              <a:t>s/banana/apple/g</a:t>
            </a:r>
            <a:endParaRPr lang="en-US" dirty="0">
              <a:solidFill>
                <a:srgbClr val="FF7F00"/>
              </a:solidFill>
            </a:endParaRPr>
          </a:p>
          <a:p>
            <a:pPr marL="685800" lvl="2" indent="0">
              <a:buNone/>
            </a:pPr>
            <a:r>
              <a:rPr lang="en-US" dirty="0"/>
              <a:t>substitute all occurrences (globally)</a:t>
            </a:r>
          </a:p>
          <a:p>
            <a:pPr marL="685800" lvl="2" indent="0">
              <a:buNone/>
            </a:pPr>
            <a:endParaRPr lang="en-US" dirty="0"/>
          </a:p>
          <a:p>
            <a:pPr marL="365760" lvl="1" indent="0">
              <a:buNone/>
            </a:pPr>
            <a:r>
              <a:rPr lang="en-US" dirty="0">
                <a:solidFill>
                  <a:srgbClr val="FF7F00"/>
                </a:solidFill>
              </a:rPr>
              <a:t>s/^(.*)$/\1 \1/</a:t>
            </a:r>
          </a:p>
          <a:p>
            <a:pPr marL="685800" lvl="2" indent="0">
              <a:buNone/>
            </a:pPr>
            <a:r>
              <a:rPr lang="en-US" sz="2600" dirty="0">
                <a:solidFill>
                  <a:srgbClr val="FF0000"/>
                </a:solidFill>
              </a:rPr>
              <a:t>???</a:t>
            </a:r>
          </a:p>
          <a:p>
            <a:pPr marL="365760" lvl="1" indent="0">
              <a:buNone/>
            </a:pPr>
            <a:r>
              <a:rPr lang="en-US" dirty="0">
                <a:solidFill>
                  <a:srgbClr val="FF7F00"/>
                </a:solidFill>
              </a:rPr>
              <a:t>s/\s+/ /g</a:t>
            </a:r>
          </a:p>
          <a:p>
            <a:pPr lvl="1"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FF0000"/>
                </a:solidFill>
              </a:rPr>
              <a:t>???</a:t>
            </a:r>
          </a:p>
        </p:txBody>
      </p:sp>
    </p:spTree>
    <p:extLst>
      <p:ext uri="{BB962C8B-B14F-4D97-AF65-F5344CB8AC3E}">
        <p14:creationId xmlns:p14="http://schemas.microsoft.com/office/powerpoint/2010/main" val="217389437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Regular expressions: substitution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199"/>
            <a:ext cx="8153400" cy="506529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Most languages also allow for substitution</a:t>
            </a:r>
          </a:p>
          <a:p>
            <a:pPr marL="365760" lvl="1" indent="0">
              <a:buNone/>
            </a:pPr>
            <a:r>
              <a:rPr lang="en-US" dirty="0" err="1">
                <a:solidFill>
                  <a:srgbClr val="FF7F00"/>
                </a:solidFill>
              </a:rPr>
              <a:t>s</a:t>
            </a:r>
            <a:r>
              <a:rPr lang="en-US" dirty="0">
                <a:solidFill>
                  <a:srgbClr val="FF7F00"/>
                </a:solidFill>
              </a:rPr>
              <a:t>/banana/apple/</a:t>
            </a:r>
          </a:p>
          <a:p>
            <a:pPr marL="685800" lvl="2" indent="0">
              <a:buNone/>
            </a:pPr>
            <a:r>
              <a:rPr lang="en-US" dirty="0"/>
              <a:t>substitute first occurrence banana for apple</a:t>
            </a:r>
          </a:p>
          <a:p>
            <a:pPr marL="685800" lvl="2" indent="0">
              <a:buNone/>
            </a:pPr>
            <a:endParaRPr lang="en-US" dirty="0"/>
          </a:p>
          <a:p>
            <a:pPr marL="365760" lvl="1" indent="0">
              <a:buNone/>
            </a:pPr>
            <a:r>
              <a:rPr lang="en-US" dirty="0" err="1">
                <a:solidFill>
                  <a:srgbClr val="FF7F00"/>
                </a:solidFill>
              </a:rPr>
              <a:t>s/banana/apple/g</a:t>
            </a:r>
            <a:endParaRPr lang="en-US" dirty="0">
              <a:solidFill>
                <a:srgbClr val="FF7F00"/>
              </a:solidFill>
            </a:endParaRPr>
          </a:p>
          <a:p>
            <a:pPr marL="685800" lvl="2" indent="0">
              <a:buNone/>
            </a:pPr>
            <a:r>
              <a:rPr lang="en-US" dirty="0"/>
              <a:t>substitute all occurrences (globally)</a:t>
            </a:r>
          </a:p>
          <a:p>
            <a:pPr marL="685800" lvl="2" indent="0">
              <a:buNone/>
            </a:pPr>
            <a:endParaRPr lang="en-US" dirty="0"/>
          </a:p>
          <a:p>
            <a:pPr marL="365760" lvl="1" indent="0">
              <a:buNone/>
            </a:pPr>
            <a:r>
              <a:rPr lang="en-US" dirty="0">
                <a:solidFill>
                  <a:srgbClr val="FF7F00"/>
                </a:solidFill>
              </a:rPr>
              <a:t>s/^(.*)$/\1 \1/</a:t>
            </a:r>
          </a:p>
          <a:p>
            <a:pPr marL="685800" lvl="2" indent="0">
              <a:buNone/>
            </a:pPr>
            <a:r>
              <a:rPr lang="en-US" dirty="0"/>
              <a:t>duplicate the string, separated by a space</a:t>
            </a:r>
          </a:p>
          <a:p>
            <a:pPr marL="685800" lvl="2" indent="0">
              <a:buNone/>
            </a:pPr>
            <a:endParaRPr lang="en-US" dirty="0"/>
          </a:p>
          <a:p>
            <a:pPr marL="365760" lvl="1" indent="0">
              <a:buNone/>
            </a:pPr>
            <a:r>
              <a:rPr lang="en-US" dirty="0">
                <a:solidFill>
                  <a:srgbClr val="FF7F00"/>
                </a:solidFill>
              </a:rPr>
              <a:t>s/\s+/ /g</a:t>
            </a:r>
          </a:p>
          <a:p>
            <a:pPr marL="685800" lvl="2" indent="0">
              <a:buNone/>
            </a:pPr>
            <a:r>
              <a:rPr lang="en-US" dirty="0"/>
              <a:t>substitute multiple spaces to a space</a:t>
            </a:r>
          </a:p>
          <a:p>
            <a:pPr lv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8861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Regular expressions by language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40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Java: as part of the String class</a:t>
            </a:r>
          </a:p>
          <a:p>
            <a:pPr marL="365760" lvl="1" indent="0">
              <a:buNone/>
            </a:pPr>
            <a:r>
              <a:rPr lang="en-US" dirty="0"/>
              <a:t>String s = “this is a test”</a:t>
            </a:r>
          </a:p>
          <a:p>
            <a:pPr marL="365760" lvl="1" indent="0">
              <a:buNone/>
            </a:pPr>
            <a:r>
              <a:rPr lang="en-US" dirty="0" err="1"/>
              <a:t>s.matches</a:t>
            </a:r>
            <a:r>
              <a:rPr lang="en-US" dirty="0"/>
              <a:t>(“test”)</a:t>
            </a:r>
          </a:p>
          <a:p>
            <a:pPr marL="365760" lvl="1" indent="0">
              <a:buNone/>
            </a:pPr>
            <a:r>
              <a:rPr lang="en-US" dirty="0" err="1"/>
              <a:t>s.matches</a:t>
            </a:r>
            <a:r>
              <a:rPr lang="en-US" dirty="0"/>
              <a:t>(“.*test.*”)</a:t>
            </a:r>
          </a:p>
          <a:p>
            <a:pPr marL="365760" lvl="1" indent="0">
              <a:buNone/>
            </a:pPr>
            <a:r>
              <a:rPr lang="en-US" dirty="0" err="1"/>
              <a:t>s.matches</a:t>
            </a:r>
            <a:r>
              <a:rPr lang="en-US" dirty="0"/>
              <a:t>(“this\\sis .* test”)</a:t>
            </a:r>
          </a:p>
          <a:p>
            <a:pPr marL="365760" lvl="1" indent="0">
              <a:buNone/>
            </a:pPr>
            <a:r>
              <a:rPr lang="en-US" dirty="0" err="1"/>
              <a:t>s.split</a:t>
            </a:r>
            <a:r>
              <a:rPr lang="en-US" dirty="0"/>
              <a:t>(</a:t>
            </a:r>
            <a:r>
              <a:rPr lang="en-US" dirty="0">
                <a:hlinkClick r:id="rId2" action="ppaction://hlinkfile"/>
              </a:rPr>
              <a:t>“\\s+</a:t>
            </a:r>
            <a:r>
              <a:rPr lang="en-US" dirty="0"/>
              <a:t>”)</a:t>
            </a:r>
          </a:p>
          <a:p>
            <a:pPr marL="365760" lvl="1" indent="0">
              <a:buNone/>
            </a:pPr>
            <a:r>
              <a:rPr lang="en-US" dirty="0" err="1"/>
              <a:t>s.replaceAll</a:t>
            </a:r>
            <a:r>
              <a:rPr lang="en-US" dirty="0"/>
              <a:t>(</a:t>
            </a:r>
            <a:r>
              <a:rPr lang="en-US" dirty="0">
                <a:hlinkClick r:id="rId2" action="ppaction://hlinkfile"/>
              </a:rPr>
              <a:t>“\\s+</a:t>
            </a:r>
            <a:r>
              <a:rPr lang="en-US" dirty="0"/>
              <a:t>”, “ “);</a:t>
            </a:r>
          </a:p>
          <a:p>
            <a:pPr marL="365760" lvl="1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dirty="0"/>
              <a:t>Be careful, matches must match the whole string (i.e. an implicit ^ and $)</a:t>
            </a:r>
          </a:p>
        </p:txBody>
      </p:sp>
    </p:spTree>
    <p:extLst>
      <p:ext uri="{BB962C8B-B14F-4D97-AF65-F5344CB8AC3E}">
        <p14:creationId xmlns:p14="http://schemas.microsoft.com/office/powerpoint/2010/main" val="272306693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Regular expressions by language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39564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Java: </a:t>
            </a:r>
            <a:r>
              <a:rPr lang="en-US" dirty="0" err="1"/>
              <a:t>java.util.regex</a:t>
            </a:r>
            <a:endParaRPr lang="en-US" dirty="0"/>
          </a:p>
          <a:p>
            <a:pPr marL="365760" lvl="1" indent="0">
              <a:buNone/>
            </a:pPr>
            <a:r>
              <a:rPr lang="en-US" dirty="0"/>
              <a:t>Full regular expression capabilities</a:t>
            </a:r>
          </a:p>
          <a:p>
            <a:pPr marL="365760" lvl="1" indent="0">
              <a:buNone/>
            </a:pPr>
            <a:r>
              <a:rPr lang="en-US" dirty="0"/>
              <a:t>Matcher class: create a matcher and then can use it</a:t>
            </a:r>
          </a:p>
          <a:p>
            <a:pPr lvl="1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02146" y="3050169"/>
            <a:ext cx="631443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400" dirty="0"/>
              <a:t>String s = “this is a test”</a:t>
            </a:r>
          </a:p>
          <a:p>
            <a:pPr lvl="1"/>
            <a:r>
              <a:rPr lang="en-US" sz="2400" dirty="0"/>
              <a:t>Pattern pattern = </a:t>
            </a:r>
            <a:r>
              <a:rPr lang="en-US" sz="2400" dirty="0" err="1"/>
              <a:t>Pattern.compile</a:t>
            </a:r>
            <a:r>
              <a:rPr lang="en-US" sz="2400" dirty="0"/>
              <a:t>(“is\\s+”)</a:t>
            </a:r>
          </a:p>
          <a:p>
            <a:pPr lvl="1"/>
            <a:r>
              <a:rPr lang="en-US" sz="2400" dirty="0"/>
              <a:t>Matcher matcher = </a:t>
            </a:r>
            <a:r>
              <a:rPr lang="en-US" sz="2400" dirty="0" err="1"/>
              <a:t>pattern.matcher</a:t>
            </a:r>
            <a:r>
              <a:rPr lang="en-US" sz="2400" dirty="0"/>
              <a:t>(s)</a:t>
            </a:r>
          </a:p>
          <a:p>
            <a:pPr lvl="1"/>
            <a:endParaRPr lang="en-US" sz="2400" dirty="0"/>
          </a:p>
          <a:p>
            <a:pPr marL="800100" lvl="1" indent="-342900">
              <a:buFont typeface="Arial"/>
              <a:buChar char="•"/>
            </a:pPr>
            <a:r>
              <a:rPr lang="en-US" sz="2400" dirty="0" err="1"/>
              <a:t>matcher.matches</a:t>
            </a:r>
            <a:r>
              <a:rPr lang="en-US" sz="2400" dirty="0"/>
              <a:t>()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 err="1"/>
              <a:t>matcher.find</a:t>
            </a:r>
            <a:r>
              <a:rPr lang="en-US" sz="2400" dirty="0"/>
              <a:t>()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 err="1"/>
              <a:t>matcher.replaceAll</a:t>
            </a:r>
            <a:r>
              <a:rPr lang="en-US" sz="2400" dirty="0"/>
              <a:t>(“blah”)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 err="1"/>
              <a:t>matcher.group</a:t>
            </a:r>
            <a:r>
              <a:rPr lang="en-US" sz="2400" dirty="0"/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2087088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1082254"/>
            <a:ext cx="9230085" cy="68870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6877" y="89441"/>
            <a:ext cx="6143937" cy="6215617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3121473" y="6392709"/>
            <a:ext cx="22749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http://</a:t>
            </a:r>
            <a:r>
              <a:rPr lang="en-US" dirty="0" err="1"/>
              <a:t>xkcd.com</a:t>
            </a:r>
            <a:r>
              <a:rPr lang="en-US" dirty="0"/>
              <a:t>/208/</a:t>
            </a:r>
          </a:p>
        </p:txBody>
      </p:sp>
    </p:spTree>
    <p:extLst>
      <p:ext uri="{BB962C8B-B14F-4D97-AF65-F5344CB8AC3E}">
        <p14:creationId xmlns:p14="http://schemas.microsoft.com/office/powerpoint/2010/main" val="285611110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Regular expressions by language</a:t>
            </a:r>
          </a:p>
        </p:txBody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dirty="0">
                <a:ea typeface="ＭＳ Ｐゴシック" charset="-128"/>
              </a:rPr>
              <a:t>Python:</a:t>
            </a:r>
          </a:p>
          <a:p>
            <a:pPr marL="365760" lvl="1" indent="0">
              <a:lnSpc>
                <a:spcPct val="90000"/>
              </a:lnSpc>
              <a:buNone/>
            </a:pPr>
            <a:r>
              <a:rPr lang="en-US" dirty="0">
                <a:ea typeface="ＭＳ Ｐゴシック" charset="-128"/>
              </a:rPr>
              <a:t>import re</a:t>
            </a:r>
          </a:p>
          <a:p>
            <a:pPr lvl="2">
              <a:lnSpc>
                <a:spcPct val="90000"/>
              </a:lnSpc>
            </a:pPr>
            <a:endParaRPr lang="en-US" dirty="0">
              <a:ea typeface="ＭＳ Ｐゴシック" charset="-128"/>
            </a:endParaRPr>
          </a:p>
          <a:p>
            <a:pPr marL="365760" lvl="1" indent="0">
              <a:lnSpc>
                <a:spcPct val="90000"/>
              </a:lnSpc>
              <a:buNone/>
            </a:pPr>
            <a:r>
              <a:rPr lang="en-US" dirty="0" err="1">
                <a:ea typeface="ＭＳ Ｐゴシック" charset="-128"/>
              </a:rPr>
              <a:t>s</a:t>
            </a:r>
            <a:r>
              <a:rPr lang="en-US" dirty="0">
                <a:ea typeface="ＭＳ Ｐゴシック" charset="-128"/>
              </a:rPr>
              <a:t> = “this is a test”</a:t>
            </a:r>
          </a:p>
          <a:p>
            <a:pPr marL="365760" lvl="1" indent="0">
              <a:lnSpc>
                <a:spcPct val="90000"/>
              </a:lnSpc>
              <a:buNone/>
            </a:pPr>
            <a:r>
              <a:rPr lang="en-US" dirty="0" err="1">
                <a:ea typeface="ＭＳ Ｐゴシック" charset="-128"/>
              </a:rPr>
              <a:t>p</a:t>
            </a:r>
            <a:r>
              <a:rPr lang="en-US" dirty="0">
                <a:ea typeface="ＭＳ Ｐゴシック" charset="-128"/>
              </a:rPr>
              <a:t> = </a:t>
            </a:r>
            <a:r>
              <a:rPr lang="en-US" dirty="0" err="1">
                <a:ea typeface="ＭＳ Ｐゴシック" charset="-128"/>
              </a:rPr>
              <a:t>re.compile(“test</a:t>
            </a:r>
            <a:r>
              <a:rPr lang="en-US" dirty="0">
                <a:ea typeface="ＭＳ Ｐゴシック" charset="-128"/>
              </a:rPr>
              <a:t>”)</a:t>
            </a:r>
          </a:p>
          <a:p>
            <a:pPr marL="365760" lvl="1" indent="0">
              <a:lnSpc>
                <a:spcPct val="90000"/>
              </a:lnSpc>
              <a:buNone/>
            </a:pPr>
            <a:r>
              <a:rPr lang="en-US" dirty="0" err="1">
                <a:ea typeface="ＭＳ Ｐゴシック" charset="-128"/>
              </a:rPr>
              <a:t>p.match(s</a:t>
            </a:r>
            <a:r>
              <a:rPr lang="en-US" dirty="0">
                <a:ea typeface="ＭＳ Ｐゴシック" charset="-128"/>
              </a:rPr>
              <a:t>)</a:t>
            </a:r>
          </a:p>
          <a:p>
            <a:pPr lvl="1">
              <a:lnSpc>
                <a:spcPct val="90000"/>
              </a:lnSpc>
            </a:pPr>
            <a:endParaRPr lang="en-US" dirty="0">
              <a:ea typeface="ＭＳ Ｐゴシック" charset="-128"/>
            </a:endParaRPr>
          </a:p>
          <a:p>
            <a:pPr marL="365760" lvl="1" indent="0">
              <a:lnSpc>
                <a:spcPct val="90000"/>
              </a:lnSpc>
              <a:buNone/>
            </a:pPr>
            <a:r>
              <a:rPr lang="en-US" dirty="0" err="1">
                <a:ea typeface="ＭＳ Ｐゴシック" charset="-128"/>
              </a:rPr>
              <a:t>p</a:t>
            </a:r>
            <a:r>
              <a:rPr lang="en-US" dirty="0">
                <a:ea typeface="ＭＳ Ｐゴシック" charset="-128"/>
              </a:rPr>
              <a:t> = </a:t>
            </a:r>
            <a:r>
              <a:rPr lang="en-US" dirty="0" err="1">
                <a:ea typeface="ＭＳ Ｐゴシック" charset="-128"/>
              </a:rPr>
              <a:t>re.compile</a:t>
            </a:r>
            <a:r>
              <a:rPr lang="en-US" dirty="0">
                <a:ea typeface="ＭＳ Ｐゴシック" charset="-128"/>
              </a:rPr>
              <a:t>(“.*test.*”)</a:t>
            </a:r>
          </a:p>
          <a:p>
            <a:pPr marL="365760" lvl="1" indent="0">
              <a:lnSpc>
                <a:spcPct val="90000"/>
              </a:lnSpc>
              <a:buNone/>
            </a:pPr>
            <a:r>
              <a:rPr lang="en-US" dirty="0" err="1">
                <a:ea typeface="ＭＳ Ｐゴシック" charset="-128"/>
              </a:rPr>
              <a:t>re.split(‘\s</a:t>
            </a:r>
            <a:r>
              <a:rPr lang="en-US" dirty="0">
                <a:ea typeface="ＭＳ Ｐゴシック" charset="-128"/>
              </a:rPr>
              <a:t>+’, </a:t>
            </a:r>
            <a:r>
              <a:rPr lang="en-US" dirty="0" err="1">
                <a:ea typeface="ＭＳ Ｐゴシック" charset="-128"/>
              </a:rPr>
              <a:t>s</a:t>
            </a:r>
            <a:r>
              <a:rPr lang="en-US" dirty="0">
                <a:ea typeface="ＭＳ Ｐゴシック" charset="-128"/>
              </a:rPr>
              <a:t>)</a:t>
            </a:r>
          </a:p>
          <a:p>
            <a:pPr marL="365760" lvl="1" indent="0">
              <a:lnSpc>
                <a:spcPct val="90000"/>
              </a:lnSpc>
              <a:buNone/>
            </a:pPr>
            <a:r>
              <a:rPr lang="en-US" dirty="0" err="1">
                <a:ea typeface="ＭＳ Ｐゴシック" charset="-128"/>
              </a:rPr>
              <a:t>re.sub(‘\s</a:t>
            </a:r>
            <a:r>
              <a:rPr lang="en-US" dirty="0">
                <a:ea typeface="ＭＳ Ｐゴシック" charset="-128"/>
              </a:rPr>
              <a:t>+’, ‘ ‘, </a:t>
            </a:r>
            <a:r>
              <a:rPr lang="en-US" dirty="0" err="1">
                <a:ea typeface="ＭＳ Ｐゴシック" charset="-128"/>
              </a:rPr>
              <a:t>s</a:t>
            </a:r>
            <a:r>
              <a:rPr lang="en-US" dirty="0">
                <a:ea typeface="ＭＳ Ｐゴシック" charset="-128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58609213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Regular expressions by language</a:t>
            </a:r>
          </a:p>
        </p:txBody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dirty="0" err="1">
                <a:ea typeface="ＭＳ Ｐゴシック" charset="-128"/>
              </a:rPr>
              <a:t>perl</a:t>
            </a:r>
            <a:r>
              <a:rPr lang="en-US" dirty="0">
                <a:ea typeface="ＭＳ Ｐゴシック" charset="-128"/>
              </a:rPr>
              <a:t>:</a:t>
            </a:r>
          </a:p>
          <a:p>
            <a:pPr marL="365760" lvl="1" indent="0">
              <a:lnSpc>
                <a:spcPct val="90000"/>
              </a:lnSpc>
              <a:buNone/>
            </a:pPr>
            <a:r>
              <a:rPr lang="en-US" dirty="0">
                <a:ea typeface="ＭＳ Ｐゴシック" charset="-128"/>
              </a:rPr>
              <a:t>$s = “this is a test”</a:t>
            </a:r>
          </a:p>
          <a:p>
            <a:pPr marL="365760" lvl="1" indent="0">
              <a:lnSpc>
                <a:spcPct val="90000"/>
              </a:lnSpc>
              <a:buNone/>
            </a:pPr>
            <a:r>
              <a:rPr lang="en-US" dirty="0">
                <a:ea typeface="ＭＳ Ｐゴシック" charset="-128"/>
              </a:rPr>
              <a:t>$s =~ /</a:t>
            </a:r>
            <a:r>
              <a:rPr lang="en-US" dirty="0">
                <a:solidFill>
                  <a:schemeClr val="hlink"/>
                </a:solidFill>
                <a:ea typeface="ＭＳ Ｐゴシック" charset="-128"/>
              </a:rPr>
              <a:t>test</a:t>
            </a:r>
            <a:r>
              <a:rPr lang="en-US" dirty="0">
                <a:ea typeface="ＭＳ Ｐゴシック" charset="-128"/>
              </a:rPr>
              <a:t>/</a:t>
            </a:r>
          </a:p>
          <a:p>
            <a:pPr marL="365760" lvl="1" indent="0">
              <a:lnSpc>
                <a:spcPct val="90000"/>
              </a:lnSpc>
              <a:buNone/>
            </a:pPr>
            <a:r>
              <a:rPr lang="en-US" dirty="0">
                <a:ea typeface="ＭＳ Ｐゴシック" charset="-128"/>
              </a:rPr>
              <a:t>$s =~ /^test$/</a:t>
            </a:r>
          </a:p>
          <a:p>
            <a:pPr marL="365760" lvl="1" indent="0">
              <a:lnSpc>
                <a:spcPct val="90000"/>
              </a:lnSpc>
              <a:buNone/>
            </a:pPr>
            <a:r>
              <a:rPr lang="en-US" dirty="0">
                <a:ea typeface="ＭＳ Ｐゴシック" charset="-128"/>
              </a:rPr>
              <a:t>$s =~ /this\sis .* test/</a:t>
            </a:r>
          </a:p>
          <a:p>
            <a:pPr marL="365760" lvl="1" indent="0">
              <a:lnSpc>
                <a:spcPct val="90000"/>
              </a:lnSpc>
              <a:buNone/>
            </a:pPr>
            <a:r>
              <a:rPr lang="en-US" dirty="0">
                <a:ea typeface="ＭＳ Ｐゴシック" charset="-128"/>
              </a:rPr>
              <a:t>split /\s+/, $s</a:t>
            </a:r>
          </a:p>
          <a:p>
            <a:pPr marL="365760" lvl="1" indent="0">
              <a:lnSpc>
                <a:spcPct val="90000"/>
              </a:lnSpc>
              <a:buNone/>
            </a:pPr>
            <a:r>
              <a:rPr lang="en-US" dirty="0">
                <a:ea typeface="ＭＳ Ｐゴシック" charset="-128"/>
              </a:rPr>
              <a:t>$s =~ s/\s+/ /g</a:t>
            </a:r>
          </a:p>
        </p:txBody>
      </p:sp>
    </p:spTree>
    <p:extLst>
      <p:ext uri="{BB962C8B-B14F-4D97-AF65-F5344CB8AC3E}">
        <p14:creationId xmlns:p14="http://schemas.microsoft.com/office/powerpoint/2010/main" val="209091841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Regular expression by language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grep</a:t>
            </a:r>
            <a:endParaRPr lang="en-US" dirty="0"/>
          </a:p>
          <a:p>
            <a:pPr lvl="1"/>
            <a:r>
              <a:rPr lang="en-US" dirty="0"/>
              <a:t>command-line tool for regular expressions (general regular expression print/parser)</a:t>
            </a:r>
          </a:p>
          <a:p>
            <a:pPr lvl="1"/>
            <a:r>
              <a:rPr lang="en-US" dirty="0"/>
              <a:t>returns all lines that match a regular expression</a:t>
            </a:r>
          </a:p>
          <a:p>
            <a:pPr lvl="1"/>
            <a:r>
              <a:rPr lang="en-US" dirty="0" err="1"/>
              <a:t>grep</a:t>
            </a:r>
            <a:r>
              <a:rPr lang="en-US" dirty="0"/>
              <a:t> “@” </a:t>
            </a:r>
            <a:r>
              <a:rPr lang="en-US" dirty="0" err="1"/>
              <a:t>twitter.posts</a:t>
            </a:r>
            <a:endParaRPr lang="en-US" dirty="0"/>
          </a:p>
          <a:p>
            <a:pPr lvl="1"/>
            <a:r>
              <a:rPr lang="en-US" dirty="0" err="1"/>
              <a:t>grep</a:t>
            </a:r>
            <a:r>
              <a:rPr lang="en-US" dirty="0"/>
              <a:t> “http:” </a:t>
            </a:r>
            <a:r>
              <a:rPr lang="en-US" dirty="0" err="1"/>
              <a:t>twiter.posts</a:t>
            </a:r>
            <a:endParaRPr lang="en-US" dirty="0"/>
          </a:p>
          <a:p>
            <a:pPr lvl="1"/>
            <a:r>
              <a:rPr lang="en-US" dirty="0"/>
              <a:t>can’t used </a:t>
            </a:r>
            <a:r>
              <a:rPr lang="en-US" dirty="0" err="1"/>
              <a:t>metacharacters</a:t>
            </a:r>
            <a:r>
              <a:rPr lang="en-US" dirty="0"/>
              <a:t> (\d, \w), use [] instead</a:t>
            </a:r>
          </a:p>
          <a:p>
            <a:pPr lvl="1"/>
            <a:r>
              <a:rPr lang="en-US" dirty="0"/>
              <a:t>Often want to use “</a:t>
            </a:r>
            <a:r>
              <a:rPr lang="en-US" dirty="0" err="1"/>
              <a:t>grep</a:t>
            </a:r>
            <a:r>
              <a:rPr lang="en-US" dirty="0"/>
              <a:t> –E” (for extended syntax)</a:t>
            </a:r>
          </a:p>
        </p:txBody>
      </p:sp>
    </p:spTree>
    <p:extLst>
      <p:ext uri="{BB962C8B-B14F-4D97-AF65-F5344CB8AC3E}">
        <p14:creationId xmlns:p14="http://schemas.microsoft.com/office/powerpoint/2010/main" val="305089143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Regular expression by language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sed</a:t>
            </a:r>
            <a:endParaRPr lang="en-US" dirty="0"/>
          </a:p>
          <a:p>
            <a:pPr lvl="1"/>
            <a:r>
              <a:rPr lang="en-US" dirty="0"/>
              <a:t>another command-line tool that uses </a:t>
            </a:r>
            <a:r>
              <a:rPr lang="en-US"/>
              <a:t>regular expressions </a:t>
            </a:r>
            <a:r>
              <a:rPr lang="en-US" dirty="0"/>
              <a:t>to print and manipulate strings</a:t>
            </a:r>
          </a:p>
          <a:p>
            <a:pPr lvl="1"/>
            <a:r>
              <a:rPr lang="en-US" dirty="0"/>
              <a:t>very powerful, though we’ll just play with it</a:t>
            </a:r>
          </a:p>
          <a:p>
            <a:pPr lvl="1"/>
            <a:r>
              <a:rPr lang="en-US" dirty="0"/>
              <a:t>Most common is substitution:</a:t>
            </a:r>
          </a:p>
          <a:p>
            <a:pPr lvl="2"/>
            <a:r>
              <a:rPr lang="en-US" dirty="0" err="1"/>
              <a:t>sed</a:t>
            </a:r>
            <a:r>
              <a:rPr lang="en-US" dirty="0"/>
              <a:t> “s/ is a / is not a /g” </a:t>
            </a:r>
            <a:r>
              <a:rPr lang="en-US" dirty="0" err="1"/>
              <a:t>twitter.posts</a:t>
            </a:r>
            <a:endParaRPr lang="en-US" dirty="0"/>
          </a:p>
          <a:p>
            <a:pPr lvl="2"/>
            <a:r>
              <a:rPr lang="en-US" dirty="0" err="1"/>
              <a:t>sed</a:t>
            </a:r>
            <a:r>
              <a:rPr lang="en-US" dirty="0"/>
              <a:t> “s/  */ /g” </a:t>
            </a:r>
            <a:r>
              <a:rPr lang="en-US" dirty="0" err="1"/>
              <a:t>twitter.posts</a:t>
            </a:r>
            <a:endParaRPr lang="en-US" dirty="0"/>
          </a:p>
          <a:p>
            <a:pPr lvl="3"/>
            <a:r>
              <a:rPr lang="en-US" dirty="0" err="1"/>
              <a:t>sed</a:t>
            </a:r>
            <a:r>
              <a:rPr lang="en-US" dirty="0"/>
              <a:t> doesn’t have +, but does have *</a:t>
            </a:r>
          </a:p>
          <a:p>
            <a:pPr lvl="1"/>
            <a:r>
              <a:rPr lang="en-US" dirty="0"/>
              <a:t>Can also do things like delete all that match, etc.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574638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Regular expression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400" dirty="0"/>
              <a:t>General regular expressions:</a:t>
            </a:r>
          </a:p>
          <a:p>
            <a:pPr lvl="1"/>
            <a:r>
              <a:rPr lang="en-US" sz="2000" dirty="0"/>
              <a:t>Ch 2.1 of the book</a:t>
            </a:r>
          </a:p>
          <a:p>
            <a:pPr lvl="1"/>
            <a:r>
              <a:rPr lang="en-US" sz="2000" dirty="0">
                <a:hlinkClick r:id="rId2"/>
              </a:rPr>
              <a:t>http://www.regular-expressions.info/</a:t>
            </a:r>
            <a:endParaRPr lang="en-US" sz="2000" dirty="0"/>
          </a:p>
          <a:p>
            <a:pPr lvl="2"/>
            <a:r>
              <a:rPr lang="en-US" sz="1700" dirty="0"/>
              <a:t>good general tutorials</a:t>
            </a:r>
          </a:p>
          <a:p>
            <a:pPr lvl="2"/>
            <a:r>
              <a:rPr lang="en-US" sz="1700" dirty="0"/>
              <a:t>many language specific examples as well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Java</a:t>
            </a:r>
          </a:p>
          <a:p>
            <a:pPr lvl="1"/>
            <a:r>
              <a:rPr lang="en-US" sz="2000" dirty="0">
                <a:hlinkClick r:id="rId3"/>
              </a:rPr>
              <a:t>http://download.oracle.com/javase/tutorial/essential/regex/</a:t>
            </a:r>
            <a:endParaRPr lang="en-US" sz="2000" dirty="0"/>
          </a:p>
          <a:p>
            <a:pPr lvl="1"/>
            <a:r>
              <a:rPr lang="en-US" sz="2000" dirty="0"/>
              <a:t>See also the documentation for </a:t>
            </a:r>
            <a:r>
              <a:rPr lang="en-US" sz="2000" dirty="0" err="1"/>
              <a:t>java.util.regex</a:t>
            </a:r>
            <a:endParaRPr lang="en-US" sz="2000" dirty="0"/>
          </a:p>
          <a:p>
            <a:pPr marL="0" indent="0">
              <a:buNone/>
            </a:pPr>
            <a:endParaRPr lang="en-US" sz="2300" dirty="0"/>
          </a:p>
          <a:p>
            <a:pPr marL="0" indent="0">
              <a:buNone/>
            </a:pPr>
            <a:r>
              <a:rPr lang="en-US" sz="2300" dirty="0"/>
              <a:t>Python</a:t>
            </a:r>
          </a:p>
          <a:p>
            <a:pPr lvl="1"/>
            <a:r>
              <a:rPr lang="en-US" sz="2000" dirty="0">
                <a:hlinkClick r:id="rId4"/>
              </a:rPr>
              <a:t>http://docs.python.org/howto/regex.html</a:t>
            </a:r>
          </a:p>
          <a:p>
            <a:pPr lvl="1"/>
            <a:r>
              <a:rPr lang="en-US" sz="2000" dirty="0">
                <a:hlinkClick r:id="rId4"/>
              </a:rPr>
              <a:t>http://docs.python.org/library/re.html</a:t>
            </a:r>
            <a:endParaRPr lang="en-US" sz="2000" dirty="0"/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7199818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Regular expression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/>
              <a:t>Perl</a:t>
            </a:r>
          </a:p>
          <a:p>
            <a:pPr lvl="1"/>
            <a:r>
              <a:rPr lang="en-US" sz="2000" dirty="0">
                <a:hlinkClick r:id="rId2"/>
              </a:rPr>
              <a:t>http://perldoc.perl.org/perlretut.html</a:t>
            </a:r>
            <a:endParaRPr lang="en-US" sz="2000" dirty="0"/>
          </a:p>
          <a:p>
            <a:pPr lvl="1"/>
            <a:r>
              <a:rPr lang="en-US" sz="2000" dirty="0">
                <a:hlinkClick r:id="rId3"/>
              </a:rPr>
              <a:t>http://perldoc.perl.org/perlre.html</a:t>
            </a:r>
            <a:endParaRPr lang="en-US" sz="2000" dirty="0"/>
          </a:p>
          <a:p>
            <a:pPr marL="0" indent="0">
              <a:buNone/>
            </a:pPr>
            <a:endParaRPr lang="en-US" sz="2300" dirty="0"/>
          </a:p>
          <a:p>
            <a:pPr marL="0" indent="0">
              <a:buNone/>
            </a:pPr>
            <a:r>
              <a:rPr lang="en-US" sz="2300" dirty="0" err="1"/>
              <a:t>grep</a:t>
            </a:r>
            <a:endParaRPr lang="en-US" sz="2300" dirty="0"/>
          </a:p>
          <a:p>
            <a:pPr lvl="1"/>
            <a:r>
              <a:rPr lang="en-US" sz="2000" dirty="0"/>
              <a:t>See the write-up at the end of Assignment 1</a:t>
            </a:r>
          </a:p>
          <a:p>
            <a:pPr lvl="1"/>
            <a:r>
              <a:rPr lang="en-US" sz="2000" dirty="0">
                <a:hlinkClick r:id="rId4"/>
              </a:rPr>
              <a:t>http://www.panix.com/~elflord/unix/grep.html</a:t>
            </a:r>
            <a:endParaRPr lang="en-US" sz="2000" dirty="0"/>
          </a:p>
          <a:p>
            <a:pPr marL="0" indent="0">
              <a:buNone/>
            </a:pPr>
            <a:endParaRPr lang="en-US" sz="2300" dirty="0"/>
          </a:p>
          <a:p>
            <a:pPr marL="0" indent="0">
              <a:buNone/>
            </a:pPr>
            <a:r>
              <a:rPr lang="en-US" sz="2300" dirty="0" err="1"/>
              <a:t>sed</a:t>
            </a:r>
            <a:endParaRPr lang="en-US" sz="2300" dirty="0"/>
          </a:p>
          <a:p>
            <a:pPr lvl="1"/>
            <a:r>
              <a:rPr lang="en-US" sz="2000" dirty="0"/>
              <a:t>See the write-up at the end of Assignment 1</a:t>
            </a:r>
          </a:p>
          <a:p>
            <a:pPr lvl="1"/>
            <a:r>
              <a:rPr lang="en-US" sz="2000" dirty="0">
                <a:hlinkClick r:id="rId5"/>
              </a:rPr>
              <a:t>http://www.grymoire.com/Unix/Sed.html</a:t>
            </a:r>
            <a:endParaRPr lang="en-US" sz="2000" dirty="0"/>
          </a:p>
          <a:p>
            <a:pPr lvl="1"/>
            <a:r>
              <a:rPr lang="en-US" sz="2000" dirty="0">
                <a:hlinkClick r:id="rId6"/>
              </a:rPr>
              <a:t>http://www.panix.com/~elflord/unix/sed.html</a:t>
            </a:r>
            <a:endParaRPr lang="en-US" sz="2000" dirty="0"/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58331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Regular expressions: literals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US" dirty="0"/>
              <a:t>We can put any string in a regular expression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rgbClr val="FF7F00"/>
                </a:solidFill>
              </a:rPr>
              <a:t>/test/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matches any string that has “test” in it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rgbClr val="FF7F00"/>
                </a:solidFill>
              </a:rPr>
              <a:t>/this class/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matches any string that has “this class” in it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rgbClr val="FF7F00"/>
                </a:solidFill>
              </a:rPr>
              <a:t>/Test/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case sensitive: matches any string that has “Test” in it</a:t>
            </a:r>
          </a:p>
        </p:txBody>
      </p:sp>
    </p:spTree>
    <p:extLst>
      <p:ext uri="{BB962C8B-B14F-4D97-AF65-F5344CB8AC3E}">
        <p14:creationId xmlns:p14="http://schemas.microsoft.com/office/powerpoint/2010/main" val="29590824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Regular expressions: character classes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 set of characters to match:</a:t>
            </a:r>
          </a:p>
          <a:p>
            <a:pPr lvl="1"/>
            <a:r>
              <a:rPr lang="en-US" dirty="0"/>
              <a:t>put in brackets: </a:t>
            </a:r>
            <a:r>
              <a:rPr lang="en-US" dirty="0">
                <a:solidFill>
                  <a:srgbClr val="00B050"/>
                </a:solidFill>
              </a:rPr>
              <a:t>[]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[</a:t>
            </a:r>
            <a:r>
              <a:rPr lang="en-US" dirty="0" err="1">
                <a:solidFill>
                  <a:srgbClr val="00B050"/>
                </a:solidFill>
              </a:rPr>
              <a:t>abc</a:t>
            </a:r>
            <a:r>
              <a:rPr lang="en-US" dirty="0">
                <a:solidFill>
                  <a:srgbClr val="00B050"/>
                </a:solidFill>
              </a:rPr>
              <a:t>] </a:t>
            </a:r>
            <a:r>
              <a:rPr lang="en-US" dirty="0"/>
              <a:t>matches a single character a or </a:t>
            </a:r>
            <a:r>
              <a:rPr lang="en-US" dirty="0" err="1"/>
              <a:t>b</a:t>
            </a:r>
            <a:r>
              <a:rPr lang="en-US" dirty="0"/>
              <a:t> or </a:t>
            </a:r>
            <a:r>
              <a:rPr lang="en-US" dirty="0" err="1"/>
              <a:t>c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What would the following match?</a:t>
            </a:r>
          </a:p>
          <a:p>
            <a:pPr marL="365760" lvl="1" indent="0">
              <a:buNone/>
            </a:pPr>
            <a:r>
              <a:rPr lang="en-US" dirty="0">
                <a:solidFill>
                  <a:srgbClr val="FF7F00"/>
                </a:solidFill>
              </a:rPr>
              <a:t>/[Tt]</a:t>
            </a:r>
            <a:r>
              <a:rPr lang="en-US" dirty="0" err="1">
                <a:solidFill>
                  <a:srgbClr val="FF7F00"/>
                </a:solidFill>
              </a:rPr>
              <a:t>est</a:t>
            </a:r>
            <a:r>
              <a:rPr lang="en-US" dirty="0">
                <a:solidFill>
                  <a:srgbClr val="FF7F00"/>
                </a:solidFill>
              </a:rPr>
              <a:t>/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EC7DDFA-124B-DE4B-A84D-7E705F0115DA}"/>
              </a:ext>
            </a:extLst>
          </p:cNvPr>
          <p:cNvSpPr/>
          <p:nvPr/>
        </p:nvSpPr>
        <p:spPr>
          <a:xfrm>
            <a:off x="2296547" y="4146704"/>
            <a:ext cx="43363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any string with “Test” or “test” in it</a:t>
            </a:r>
          </a:p>
        </p:txBody>
      </p:sp>
    </p:spTree>
    <p:extLst>
      <p:ext uri="{BB962C8B-B14F-4D97-AF65-F5344CB8AC3E}">
        <p14:creationId xmlns:p14="http://schemas.microsoft.com/office/powerpoint/2010/main" val="1459732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Regular expressions: character classes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 set of characters to match:</a:t>
            </a:r>
          </a:p>
          <a:p>
            <a:pPr lvl="1"/>
            <a:r>
              <a:rPr lang="en-US" dirty="0"/>
              <a:t>put in brackets: </a:t>
            </a:r>
            <a:r>
              <a:rPr lang="en-US" dirty="0">
                <a:solidFill>
                  <a:srgbClr val="00B050"/>
                </a:solidFill>
              </a:rPr>
              <a:t>[]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[</a:t>
            </a:r>
            <a:r>
              <a:rPr lang="en-US" dirty="0" err="1">
                <a:solidFill>
                  <a:srgbClr val="00B050"/>
                </a:solidFill>
              </a:rPr>
              <a:t>abc</a:t>
            </a:r>
            <a:r>
              <a:rPr lang="en-US" dirty="0">
                <a:solidFill>
                  <a:srgbClr val="00B050"/>
                </a:solidFill>
              </a:rPr>
              <a:t>] </a:t>
            </a:r>
            <a:r>
              <a:rPr lang="en-US" dirty="0"/>
              <a:t>matches a single character a or </a:t>
            </a:r>
            <a:r>
              <a:rPr lang="en-US" dirty="0" err="1"/>
              <a:t>b</a:t>
            </a:r>
            <a:r>
              <a:rPr lang="en-US" dirty="0"/>
              <a:t> or </a:t>
            </a:r>
            <a:r>
              <a:rPr lang="en-US" dirty="0" err="1"/>
              <a:t>c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Can use - to represent ranges</a:t>
            </a:r>
          </a:p>
          <a:p>
            <a:pPr lvl="2"/>
            <a:r>
              <a:rPr lang="en-US" dirty="0">
                <a:solidFill>
                  <a:srgbClr val="00B050"/>
                </a:solidFill>
              </a:rPr>
              <a:t>[a-z] </a:t>
            </a:r>
            <a:r>
              <a:rPr lang="en-US" dirty="0"/>
              <a:t>is equivalent to</a:t>
            </a:r>
            <a:endParaRPr lang="en-US" dirty="0">
              <a:solidFill>
                <a:srgbClr val="FF0000"/>
              </a:solidFill>
            </a:endParaRPr>
          </a:p>
          <a:p>
            <a:pPr lvl="2"/>
            <a:r>
              <a:rPr lang="en-US" dirty="0">
                <a:solidFill>
                  <a:srgbClr val="00B050"/>
                </a:solidFill>
              </a:rPr>
              <a:t>[A-D] </a:t>
            </a:r>
            <a:r>
              <a:rPr lang="en-US" dirty="0"/>
              <a:t>is equivalent to</a:t>
            </a:r>
            <a:endParaRPr lang="en-US" dirty="0">
              <a:solidFill>
                <a:srgbClr val="00B050"/>
              </a:solidFill>
            </a:endParaRPr>
          </a:p>
          <a:p>
            <a:pPr lvl="2"/>
            <a:r>
              <a:rPr lang="en-US" dirty="0">
                <a:solidFill>
                  <a:srgbClr val="00B050"/>
                </a:solidFill>
              </a:rPr>
              <a:t>[0-9] </a:t>
            </a:r>
            <a:r>
              <a:rPr lang="en-US" dirty="0"/>
              <a:t>is equivalent to</a:t>
            </a:r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98304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Regular expressions: character classes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 set of characters to match:</a:t>
            </a:r>
          </a:p>
          <a:p>
            <a:pPr lvl="1"/>
            <a:r>
              <a:rPr lang="en-US" dirty="0"/>
              <a:t>put in brackets: </a:t>
            </a:r>
            <a:r>
              <a:rPr lang="en-US" dirty="0">
                <a:solidFill>
                  <a:srgbClr val="00B050"/>
                </a:solidFill>
              </a:rPr>
              <a:t>[]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[</a:t>
            </a:r>
            <a:r>
              <a:rPr lang="en-US" dirty="0" err="1">
                <a:solidFill>
                  <a:srgbClr val="00B050"/>
                </a:solidFill>
              </a:rPr>
              <a:t>abc</a:t>
            </a:r>
            <a:r>
              <a:rPr lang="en-US" dirty="0">
                <a:solidFill>
                  <a:srgbClr val="00B050"/>
                </a:solidFill>
              </a:rPr>
              <a:t>] </a:t>
            </a:r>
            <a:r>
              <a:rPr lang="en-US" dirty="0"/>
              <a:t>matches a single character a or </a:t>
            </a:r>
            <a:r>
              <a:rPr lang="en-US" dirty="0" err="1"/>
              <a:t>b</a:t>
            </a:r>
            <a:r>
              <a:rPr lang="en-US" dirty="0"/>
              <a:t> or </a:t>
            </a:r>
            <a:r>
              <a:rPr lang="en-US" dirty="0" err="1"/>
              <a:t>c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Can use - to represent ranges</a:t>
            </a:r>
          </a:p>
          <a:p>
            <a:pPr lvl="2"/>
            <a:r>
              <a:rPr lang="en-US" dirty="0">
                <a:solidFill>
                  <a:srgbClr val="00B050"/>
                </a:solidFill>
              </a:rPr>
              <a:t>[a-z] </a:t>
            </a:r>
            <a:r>
              <a:rPr lang="en-US" dirty="0"/>
              <a:t>is equivalent to </a:t>
            </a:r>
            <a:r>
              <a:rPr lang="en-US" dirty="0">
                <a:solidFill>
                  <a:srgbClr val="00B050"/>
                </a:solidFill>
              </a:rPr>
              <a:t>[</a:t>
            </a:r>
            <a:r>
              <a:rPr lang="en-US" dirty="0" err="1">
                <a:solidFill>
                  <a:srgbClr val="00B050"/>
                </a:solidFill>
              </a:rPr>
              <a:t>abcdefghijklmnopqrstuvwxyz</a:t>
            </a:r>
            <a:r>
              <a:rPr lang="en-US" dirty="0">
                <a:solidFill>
                  <a:srgbClr val="00B050"/>
                </a:solidFill>
              </a:rPr>
              <a:t>]</a:t>
            </a:r>
          </a:p>
          <a:p>
            <a:pPr lvl="2"/>
            <a:r>
              <a:rPr lang="en-US" dirty="0">
                <a:solidFill>
                  <a:srgbClr val="00B050"/>
                </a:solidFill>
              </a:rPr>
              <a:t>[A-D] </a:t>
            </a:r>
            <a:r>
              <a:rPr lang="en-US" dirty="0"/>
              <a:t>is equivalent to </a:t>
            </a:r>
            <a:r>
              <a:rPr lang="en-US" dirty="0">
                <a:solidFill>
                  <a:srgbClr val="00B050"/>
                </a:solidFill>
              </a:rPr>
              <a:t>[ABCD]</a:t>
            </a:r>
          </a:p>
          <a:p>
            <a:pPr lvl="2"/>
            <a:r>
              <a:rPr lang="en-US" dirty="0">
                <a:solidFill>
                  <a:srgbClr val="00B050"/>
                </a:solidFill>
              </a:rPr>
              <a:t>[0-9] </a:t>
            </a:r>
            <a:r>
              <a:rPr lang="en-US" dirty="0"/>
              <a:t>is equivalent to </a:t>
            </a:r>
            <a:r>
              <a:rPr lang="en-US" dirty="0">
                <a:solidFill>
                  <a:srgbClr val="00B050"/>
                </a:solidFill>
              </a:rPr>
              <a:t>[0123456789]</a:t>
            </a:r>
          </a:p>
        </p:txBody>
      </p:sp>
    </p:spTree>
    <p:extLst>
      <p:ext uri="{BB962C8B-B14F-4D97-AF65-F5344CB8AC3E}">
        <p14:creationId xmlns:p14="http://schemas.microsoft.com/office/powerpoint/2010/main" val="18810900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Regular expressions: character classes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For example:</a:t>
            </a:r>
          </a:p>
          <a:p>
            <a:pPr marL="365760" lvl="1" indent="0">
              <a:buNone/>
            </a:pPr>
            <a:r>
              <a:rPr lang="en-US" sz="2400" dirty="0">
                <a:solidFill>
                  <a:srgbClr val="FF7F00"/>
                </a:solidFill>
              </a:rPr>
              <a:t>/[0-9][0-9][0-9][0-9]/</a:t>
            </a:r>
          </a:p>
          <a:p>
            <a:pPr marL="685800" lvl="2" indent="0">
              <a:buNone/>
            </a:pPr>
            <a:r>
              <a:rPr lang="en-US" sz="2000" dirty="0"/>
              <a:t>matches any four digits, e.g. a year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Can also specify a set NOT to match: </a:t>
            </a:r>
            <a:br>
              <a:rPr lang="en-US" sz="2800" dirty="0"/>
            </a:br>
            <a:r>
              <a:rPr lang="en-US" sz="2800" dirty="0">
                <a:solidFill>
                  <a:srgbClr val="00B050"/>
                </a:solidFill>
              </a:rPr>
              <a:t>^</a:t>
            </a:r>
            <a:r>
              <a:rPr lang="en-US" sz="2800" dirty="0"/>
              <a:t> means all characters EXCEPT those specified</a:t>
            </a:r>
          </a:p>
          <a:p>
            <a:pPr lvl="1"/>
            <a:r>
              <a:rPr lang="en-US" sz="2400" dirty="0">
                <a:solidFill>
                  <a:srgbClr val="00B050"/>
                </a:solidFill>
              </a:rPr>
              <a:t>[^a] </a:t>
            </a:r>
            <a:r>
              <a:rPr lang="en-US" sz="2400" dirty="0"/>
              <a:t>all characters except ‘a’</a:t>
            </a:r>
          </a:p>
          <a:p>
            <a:pPr lvl="1"/>
            <a:r>
              <a:rPr lang="en-US" sz="2400" dirty="0">
                <a:solidFill>
                  <a:srgbClr val="00B050"/>
                </a:solidFill>
              </a:rPr>
              <a:t>[^0-9] </a:t>
            </a:r>
            <a:r>
              <a:rPr lang="en-US" sz="2400" dirty="0"/>
              <a:t>all characters except numbers</a:t>
            </a:r>
          </a:p>
          <a:p>
            <a:pPr lvl="1"/>
            <a:r>
              <a:rPr lang="en-US" sz="2400" dirty="0">
                <a:solidFill>
                  <a:srgbClr val="00B050"/>
                </a:solidFill>
              </a:rPr>
              <a:t>[^A-Z] </a:t>
            </a:r>
            <a:r>
              <a:rPr lang="en-US" sz="2400" dirty="0">
                <a:solidFill>
                  <a:srgbClr val="FF0000"/>
                </a:solidFill>
              </a:rPr>
              <a:t>???</a:t>
            </a:r>
          </a:p>
        </p:txBody>
      </p:sp>
    </p:spTree>
    <p:extLst>
      <p:ext uri="{BB962C8B-B14F-4D97-AF65-F5344CB8AC3E}">
        <p14:creationId xmlns:p14="http://schemas.microsoft.com/office/powerpoint/2010/main" val="2047060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Regular expressions: character classes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199"/>
            <a:ext cx="8153400" cy="463215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For example:</a:t>
            </a:r>
          </a:p>
          <a:p>
            <a:pPr marL="365760" lvl="1" indent="0">
              <a:buNone/>
            </a:pPr>
            <a:r>
              <a:rPr lang="en-US" dirty="0">
                <a:solidFill>
                  <a:srgbClr val="FF7F00"/>
                </a:solidFill>
              </a:rPr>
              <a:t>/[0-9][0-9][0-9][0-9]/</a:t>
            </a:r>
          </a:p>
          <a:p>
            <a:pPr marL="685800" lvl="2" indent="0">
              <a:buNone/>
            </a:pPr>
            <a:r>
              <a:rPr lang="en-US" dirty="0"/>
              <a:t>matches any four digits, e.g. a year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Can also specify a set NOT to match: </a:t>
            </a:r>
            <a:br>
              <a:rPr lang="en-US" dirty="0"/>
            </a:br>
            <a:r>
              <a:rPr lang="en-US" dirty="0">
                <a:solidFill>
                  <a:srgbClr val="00B050"/>
                </a:solidFill>
              </a:rPr>
              <a:t>^</a:t>
            </a:r>
            <a:r>
              <a:rPr lang="en-US" dirty="0"/>
              <a:t> means all characters EXCEPT those specified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[^a] </a:t>
            </a:r>
            <a:r>
              <a:rPr lang="en-US" dirty="0"/>
              <a:t>all characters except ‘a’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[^0-9] </a:t>
            </a:r>
            <a:r>
              <a:rPr lang="en-US" dirty="0"/>
              <a:t>all characters except numbers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[^A-Z] </a:t>
            </a:r>
            <a:r>
              <a:rPr lang="en-US" dirty="0"/>
              <a:t>not an upper case letter (be careful, this will match </a:t>
            </a:r>
            <a:r>
              <a:rPr lang="en-US" b="1" dirty="0"/>
              <a:t>any</a:t>
            </a:r>
            <a:r>
              <a:rPr lang="en-US" dirty="0"/>
              <a:t> character that’s not uppercase, not just letters</a:t>
            </a:r>
          </a:p>
        </p:txBody>
      </p:sp>
    </p:spTree>
    <p:extLst>
      <p:ext uri="{BB962C8B-B14F-4D97-AF65-F5344CB8AC3E}">
        <p14:creationId xmlns:p14="http://schemas.microsoft.com/office/powerpoint/2010/main" val="15183986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323</TotalTime>
  <Words>1812</Words>
  <Application>Microsoft Macintosh PowerPoint</Application>
  <PresentationFormat>On-screen Show (4:3)</PresentationFormat>
  <Paragraphs>330</Paragraphs>
  <Slides>35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2" baseType="lpstr">
      <vt:lpstr>ＭＳ Ｐゴシック</vt:lpstr>
      <vt:lpstr>Arial</vt:lpstr>
      <vt:lpstr>Calibri</vt:lpstr>
      <vt:lpstr>Tw Cen MT</vt:lpstr>
      <vt:lpstr>Wingdings</vt:lpstr>
      <vt:lpstr>Wingdings 2</vt:lpstr>
      <vt:lpstr>Median</vt:lpstr>
      <vt:lpstr>Regular expressions</vt:lpstr>
      <vt:lpstr>Regular expressions</vt:lpstr>
      <vt:lpstr>PowerPoint Presentation</vt:lpstr>
      <vt:lpstr>Regular expressions: literals</vt:lpstr>
      <vt:lpstr>Regular expressions: character classes</vt:lpstr>
      <vt:lpstr>Regular expressions: character classes</vt:lpstr>
      <vt:lpstr>Regular expressions: character classes</vt:lpstr>
      <vt:lpstr>Regular expressions: character classes</vt:lpstr>
      <vt:lpstr>Regular expressions: character classes</vt:lpstr>
      <vt:lpstr>Regular expressions: character classes</vt:lpstr>
      <vt:lpstr>What would the following match?</vt:lpstr>
      <vt:lpstr>Regular expressions: repetition</vt:lpstr>
      <vt:lpstr>Regular expressions: repetition</vt:lpstr>
      <vt:lpstr>Regular expressions:  beginning and end</vt:lpstr>
      <vt:lpstr>Regular expressions:  beginning and end</vt:lpstr>
      <vt:lpstr>Regular expressions: repetition revisited</vt:lpstr>
      <vt:lpstr>Regular expressions: disjunction</vt:lpstr>
      <vt:lpstr>Regular expressions: disjunction</vt:lpstr>
      <vt:lpstr>Regular expressions: disjunction</vt:lpstr>
      <vt:lpstr>Some examples</vt:lpstr>
      <vt:lpstr>Some examples</vt:lpstr>
      <vt:lpstr>Regular expressions: memory</vt:lpstr>
      <vt:lpstr>Regular expression: memory</vt:lpstr>
      <vt:lpstr>Regular expression: memory</vt:lpstr>
      <vt:lpstr>Regular expression: memory</vt:lpstr>
      <vt:lpstr>Regular expressions: substitution</vt:lpstr>
      <vt:lpstr>Regular expressions: substitution</vt:lpstr>
      <vt:lpstr>Regular expressions by language</vt:lpstr>
      <vt:lpstr>Regular expressions by language</vt:lpstr>
      <vt:lpstr>Regular expressions by language</vt:lpstr>
      <vt:lpstr>Regular expressions by language</vt:lpstr>
      <vt:lpstr>Regular expression by language</vt:lpstr>
      <vt:lpstr>Regular expression by language</vt:lpstr>
      <vt:lpstr>Regular expression resources</vt:lpstr>
      <vt:lpstr>Regular expression resources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xkcd.com/208</dc:title>
  <dc:creator>David Kauchak</dc:creator>
  <cp:lastModifiedBy>David Robert Kauchak</cp:lastModifiedBy>
  <cp:revision>122</cp:revision>
  <dcterms:created xsi:type="dcterms:W3CDTF">2011-09-14T20:26:05Z</dcterms:created>
  <dcterms:modified xsi:type="dcterms:W3CDTF">2019-01-23T18:47:17Z</dcterms:modified>
</cp:coreProperties>
</file>