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2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-169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3063D-4522-B44B-AAED-CC5ECE82E2BE}" type="datetimeFigureOut">
              <a:rPr lang="en-US" smtClean="0"/>
              <a:t>2/2/17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670C3-D638-9343-979A-A4F836C28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582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3063D-4522-B44B-AAED-CC5ECE82E2BE}" type="datetimeFigureOut">
              <a:rPr lang="en-US" smtClean="0"/>
              <a:t>2/2/17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670C3-D638-9343-979A-A4F836C28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323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3063D-4522-B44B-AAED-CC5ECE82E2BE}" type="datetimeFigureOut">
              <a:rPr lang="en-US" smtClean="0"/>
              <a:t>2/2/17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670C3-D638-9343-979A-A4F836C28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658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3063D-4522-B44B-AAED-CC5ECE82E2BE}" type="datetimeFigureOut">
              <a:rPr lang="en-US" smtClean="0"/>
              <a:t>2/2/17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670C3-D638-9343-979A-A4F836C28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544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3063D-4522-B44B-AAED-CC5ECE82E2BE}" type="datetimeFigureOut">
              <a:rPr lang="en-US" smtClean="0"/>
              <a:t>2/2/17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670C3-D638-9343-979A-A4F836C28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033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3063D-4522-B44B-AAED-CC5ECE82E2BE}" type="datetimeFigureOut">
              <a:rPr lang="en-US" smtClean="0"/>
              <a:t>2/2/17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670C3-D638-9343-979A-A4F836C28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296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3063D-4522-B44B-AAED-CC5ECE82E2BE}" type="datetimeFigureOut">
              <a:rPr lang="en-US" smtClean="0"/>
              <a:t>2/2/17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670C3-D638-9343-979A-A4F836C28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355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3063D-4522-B44B-AAED-CC5ECE82E2BE}" type="datetimeFigureOut">
              <a:rPr lang="en-US" smtClean="0"/>
              <a:t>2/2/17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670C3-D638-9343-979A-A4F836C28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218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3063D-4522-B44B-AAED-CC5ECE82E2BE}" type="datetimeFigureOut">
              <a:rPr lang="en-US" smtClean="0"/>
              <a:t>2/2/17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670C3-D638-9343-979A-A4F836C28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853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3063D-4522-B44B-AAED-CC5ECE82E2BE}" type="datetimeFigureOut">
              <a:rPr lang="en-US" smtClean="0"/>
              <a:t>2/2/17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670C3-D638-9343-979A-A4F836C28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286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3063D-4522-B44B-AAED-CC5ECE82E2BE}" type="datetimeFigureOut">
              <a:rPr lang="en-US" smtClean="0"/>
              <a:t>2/2/17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670C3-D638-9343-979A-A4F836C28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446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F3063D-4522-B44B-AAED-CC5ECE82E2BE}" type="datetimeFigureOut">
              <a:rPr lang="en-US" smtClean="0"/>
              <a:t>2/2/17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E670C3-D638-9343-979A-A4F836C28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195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CS52: Recursion Patterns</a:t>
            </a:r>
          </a:p>
          <a:p>
            <a:r>
              <a:rPr lang="en-US" dirty="0" smtClean="0"/>
              <a:t>David Kauchak</a:t>
            </a:r>
          </a:p>
          <a:p>
            <a:r>
              <a:rPr lang="en-US" smtClean="0"/>
              <a:t>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965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Numeric recursion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334" y="1684865"/>
            <a:ext cx="8229600" cy="24807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fun </a:t>
            </a:r>
            <a:r>
              <a:rPr lang="en-US" sz="1800" dirty="0" err="1" smtClean="0">
                <a:latin typeface="Courier"/>
                <a:cs typeface="Courier"/>
              </a:rPr>
              <a:t>numrec</a:t>
            </a:r>
            <a:r>
              <a:rPr lang="en-US" sz="1800" dirty="0" smtClean="0">
                <a:latin typeface="Courier"/>
                <a:cs typeface="Courier"/>
              </a:rPr>
              <a:t> n = if n &lt; 0 then</a:t>
            </a:r>
          </a:p>
          <a:p>
            <a:pPr marL="0" indent="0">
              <a:buNone/>
            </a:pPr>
            <a:r>
              <a:rPr lang="en-US" sz="1800" dirty="0">
                <a:latin typeface="Courier"/>
                <a:cs typeface="Courier"/>
              </a:rPr>
              <a:t>	</a:t>
            </a:r>
            <a:r>
              <a:rPr lang="en-US" sz="1800" dirty="0" smtClean="0">
                <a:latin typeface="Courier"/>
                <a:cs typeface="Courier"/>
              </a:rPr>
              <a:t>				   </a:t>
            </a:r>
            <a:r>
              <a:rPr lang="en-US" sz="1800" dirty="0" err="1" smtClean="0">
                <a:solidFill>
                  <a:srgbClr val="0000FF"/>
                </a:solidFill>
                <a:latin typeface="Courier"/>
                <a:cs typeface="Courier"/>
              </a:rPr>
              <a:t>negative_case</a:t>
            </a:r>
            <a:r>
              <a:rPr lang="en-US" sz="1800" dirty="0" smtClean="0">
                <a:solidFill>
                  <a:srgbClr val="0000FF"/>
                </a:solidFill>
                <a:latin typeface="Courier"/>
                <a:cs typeface="Courier"/>
              </a:rPr>
              <a:t> – possibly an exception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rgbClr val="000000"/>
                </a:solidFill>
                <a:latin typeface="Courier"/>
                <a:cs typeface="Courier"/>
              </a:rPr>
              <a:t>				  else if n = 0 then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000000"/>
                </a:solidFill>
                <a:latin typeface="Courier"/>
                <a:cs typeface="Courier"/>
              </a:rPr>
              <a:t>	</a:t>
            </a:r>
            <a:r>
              <a:rPr lang="en-US" sz="1800" dirty="0" smtClean="0">
                <a:solidFill>
                  <a:srgbClr val="000000"/>
                </a:solidFill>
                <a:latin typeface="Courier"/>
                <a:cs typeface="Courier"/>
              </a:rPr>
              <a:t>					</a:t>
            </a:r>
            <a:r>
              <a:rPr lang="en-US" sz="1800" dirty="0" err="1" smtClean="0">
                <a:solidFill>
                  <a:srgbClr val="0000FF"/>
                </a:solidFill>
                <a:latin typeface="Courier"/>
                <a:cs typeface="Courier"/>
              </a:rPr>
              <a:t>base_case</a:t>
            </a:r>
            <a:endParaRPr lang="en-US" sz="1800" dirty="0" smtClean="0">
              <a:solidFill>
                <a:srgbClr val="0000FF"/>
              </a:solidFill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000000"/>
                </a:solidFill>
                <a:latin typeface="Courier"/>
                <a:cs typeface="Courier"/>
              </a:rPr>
              <a:t>	</a:t>
            </a:r>
            <a:r>
              <a:rPr lang="en-US" sz="1800" dirty="0" smtClean="0">
                <a:solidFill>
                  <a:srgbClr val="000000"/>
                </a:solidFill>
                <a:latin typeface="Courier"/>
                <a:cs typeface="Courier"/>
              </a:rPr>
              <a:t>			  else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000000"/>
                </a:solidFill>
                <a:latin typeface="Courier"/>
                <a:cs typeface="Courier"/>
              </a:rPr>
              <a:t>	</a:t>
            </a:r>
            <a:r>
              <a:rPr lang="en-US" sz="1800" dirty="0" smtClean="0">
                <a:solidFill>
                  <a:srgbClr val="000000"/>
                </a:solidFill>
                <a:latin typeface="Courier"/>
                <a:cs typeface="Courier"/>
              </a:rPr>
              <a:t>					</a:t>
            </a:r>
            <a:r>
              <a:rPr lang="en-US" sz="1800" dirty="0" err="1" smtClean="0">
                <a:solidFill>
                  <a:srgbClr val="0000FF"/>
                </a:solidFill>
                <a:latin typeface="Courier"/>
                <a:cs typeface="Courier"/>
              </a:rPr>
              <a:t>expression_involving_recursive_call</a:t>
            </a:r>
            <a:r>
              <a:rPr lang="en-US" sz="1800" dirty="0" smtClean="0">
                <a:solidFill>
                  <a:srgbClr val="000000"/>
                </a:solidFill>
                <a:latin typeface="Courier"/>
                <a:cs typeface="Courier"/>
              </a:rPr>
              <a:t>;</a:t>
            </a:r>
            <a:endParaRPr lang="en-US" sz="1800" dirty="0">
              <a:solidFill>
                <a:srgbClr val="000000"/>
              </a:solidFill>
              <a:latin typeface="Courier"/>
              <a:cs typeface="Courier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4783692"/>
            <a:ext cx="8229600" cy="32991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824713" y="5014629"/>
            <a:ext cx="379563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Examples:</a:t>
            </a:r>
          </a:p>
          <a:p>
            <a:r>
              <a:rPr lang="en-US" sz="2400" dirty="0" smtClean="0"/>
              <a:t> factorial</a:t>
            </a:r>
            <a:endParaRPr lang="en-US" sz="2400" dirty="0"/>
          </a:p>
          <a:p>
            <a:r>
              <a:rPr lang="en-US" sz="2400" dirty="0" smtClean="0"/>
              <a:t> </a:t>
            </a:r>
            <a:r>
              <a:rPr lang="en-US" sz="2400" dirty="0" err="1" smtClean="0"/>
              <a:t>numList</a:t>
            </a:r>
            <a:endParaRPr lang="en-US" sz="2400" dirty="0" smtClean="0"/>
          </a:p>
          <a:p>
            <a:r>
              <a:rPr lang="en-US" sz="2400" dirty="0"/>
              <a:t> </a:t>
            </a:r>
            <a:r>
              <a:rPr lang="en-US" sz="2400" dirty="0" err="1" smtClean="0"/>
              <a:t>sumList</a:t>
            </a:r>
            <a:r>
              <a:rPr lang="en-US" sz="2400" dirty="0" smtClean="0"/>
              <a:t> (from assignment 0)</a:t>
            </a:r>
          </a:p>
        </p:txBody>
      </p:sp>
    </p:spTree>
    <p:extLst>
      <p:ext uri="{BB962C8B-B14F-4D97-AF65-F5344CB8AC3E}">
        <p14:creationId xmlns:p14="http://schemas.microsoft.com/office/powerpoint/2010/main" val="13315037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Numeric recursion + baggage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954" y="1684865"/>
            <a:ext cx="8857412" cy="24807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fun </a:t>
            </a:r>
            <a:r>
              <a:rPr lang="en-US" sz="1800" dirty="0" err="1" smtClean="0">
                <a:latin typeface="Courier"/>
                <a:cs typeface="Courier"/>
              </a:rPr>
              <a:t>numrec</a:t>
            </a:r>
            <a:r>
              <a:rPr lang="en-US" sz="1800" dirty="0" smtClean="0">
                <a:latin typeface="Courier"/>
                <a:cs typeface="Courier"/>
              </a:rPr>
              <a:t> m n = if n &lt; 0 then</a:t>
            </a:r>
          </a:p>
          <a:p>
            <a:pPr marL="0" indent="0">
              <a:buNone/>
            </a:pPr>
            <a:r>
              <a:rPr lang="en-US" sz="1800" dirty="0">
                <a:latin typeface="Courier"/>
                <a:cs typeface="Courier"/>
              </a:rPr>
              <a:t>	</a:t>
            </a:r>
            <a:r>
              <a:rPr lang="en-US" sz="1800" dirty="0" smtClean="0">
                <a:latin typeface="Courier"/>
                <a:cs typeface="Courier"/>
              </a:rPr>
              <a:t>				   </a:t>
            </a:r>
            <a:r>
              <a:rPr lang="en-US" sz="1800" dirty="0" err="1" smtClean="0">
                <a:solidFill>
                  <a:srgbClr val="0000FF"/>
                </a:solidFill>
                <a:latin typeface="Courier"/>
                <a:cs typeface="Courier"/>
              </a:rPr>
              <a:t>negative_case</a:t>
            </a:r>
            <a:r>
              <a:rPr lang="en-US" sz="1800" dirty="0" smtClean="0">
                <a:solidFill>
                  <a:srgbClr val="0000FF"/>
                </a:solidFill>
                <a:latin typeface="Courier"/>
                <a:cs typeface="Courier"/>
              </a:rPr>
              <a:t> – possibly an exception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rgbClr val="000000"/>
                </a:solidFill>
                <a:latin typeface="Courier"/>
                <a:cs typeface="Courier"/>
              </a:rPr>
              <a:t>				    else if n = 0 then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000000"/>
                </a:solidFill>
                <a:latin typeface="Courier"/>
                <a:cs typeface="Courier"/>
              </a:rPr>
              <a:t>	</a:t>
            </a:r>
            <a:r>
              <a:rPr lang="en-US" sz="1800" dirty="0" smtClean="0">
                <a:solidFill>
                  <a:srgbClr val="000000"/>
                </a:solidFill>
                <a:latin typeface="Courier"/>
                <a:cs typeface="Courier"/>
              </a:rPr>
              <a:t>					</a:t>
            </a:r>
            <a:r>
              <a:rPr lang="en-US" sz="1800" dirty="0" err="1" smtClean="0">
                <a:solidFill>
                  <a:srgbClr val="0000FF"/>
                </a:solidFill>
                <a:latin typeface="Courier"/>
                <a:cs typeface="Courier"/>
              </a:rPr>
              <a:t>base_case</a:t>
            </a:r>
            <a:endParaRPr lang="en-US" sz="1800" dirty="0" smtClean="0">
              <a:solidFill>
                <a:srgbClr val="0000FF"/>
              </a:solidFill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000000"/>
                </a:solidFill>
                <a:latin typeface="Courier"/>
                <a:cs typeface="Courier"/>
              </a:rPr>
              <a:t>	</a:t>
            </a:r>
            <a:r>
              <a:rPr lang="en-US" sz="1800" dirty="0" smtClean="0">
                <a:solidFill>
                  <a:srgbClr val="000000"/>
                </a:solidFill>
                <a:latin typeface="Courier"/>
                <a:cs typeface="Courier"/>
              </a:rPr>
              <a:t>			    else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000000"/>
                </a:solidFill>
                <a:latin typeface="Courier"/>
                <a:cs typeface="Courier"/>
              </a:rPr>
              <a:t>	</a:t>
            </a:r>
            <a:r>
              <a:rPr lang="en-US" sz="1800" dirty="0" smtClean="0">
                <a:solidFill>
                  <a:srgbClr val="000000"/>
                </a:solidFill>
                <a:latin typeface="Courier"/>
                <a:cs typeface="Courier"/>
              </a:rPr>
              <a:t>					</a:t>
            </a:r>
            <a:r>
              <a:rPr lang="en-US" sz="1800" dirty="0" err="1" smtClean="0">
                <a:solidFill>
                  <a:srgbClr val="0000FF"/>
                </a:solidFill>
                <a:latin typeface="Courier"/>
                <a:cs typeface="Courier"/>
              </a:rPr>
              <a:t>expression_involving_</a:t>
            </a:r>
            <a:r>
              <a:rPr lang="en-US" sz="1800" dirty="0" err="1" smtClean="0">
                <a:solidFill>
                  <a:srgbClr val="000000"/>
                </a:solidFill>
                <a:latin typeface="Courier"/>
                <a:cs typeface="Courier"/>
              </a:rPr>
              <a:t>m</a:t>
            </a:r>
            <a:r>
              <a:rPr lang="en-US" sz="1800" dirty="0" err="1" smtClean="0">
                <a:solidFill>
                  <a:srgbClr val="0000FF"/>
                </a:solidFill>
                <a:latin typeface="Courier"/>
                <a:cs typeface="Courier"/>
              </a:rPr>
              <a:t>_and</a:t>
            </a:r>
            <a:r>
              <a:rPr lang="en-US" sz="1800" dirty="0" err="1">
                <a:solidFill>
                  <a:srgbClr val="0000FF"/>
                </a:solidFill>
                <a:latin typeface="Courier"/>
                <a:cs typeface="Courier"/>
              </a:rPr>
              <a:t>_</a:t>
            </a:r>
            <a:r>
              <a:rPr lang="en-US" sz="1800" dirty="0" err="1" smtClean="0">
                <a:solidFill>
                  <a:srgbClr val="0000FF"/>
                </a:solidFill>
                <a:latin typeface="Courier"/>
                <a:cs typeface="Courier"/>
              </a:rPr>
              <a:t>recursive_call</a:t>
            </a:r>
            <a:r>
              <a:rPr lang="en-US" sz="1800" dirty="0" smtClean="0">
                <a:solidFill>
                  <a:srgbClr val="000000"/>
                </a:solidFill>
                <a:latin typeface="Courier"/>
                <a:cs typeface="Courier"/>
              </a:rPr>
              <a:t>;</a:t>
            </a:r>
            <a:endParaRPr lang="en-US" sz="1800" dirty="0">
              <a:solidFill>
                <a:srgbClr val="000000"/>
              </a:solidFill>
              <a:latin typeface="Courier"/>
              <a:cs typeface="Courier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4783692"/>
            <a:ext cx="8229600" cy="32991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824713" y="5014629"/>
            <a:ext cx="144973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Examples:</a:t>
            </a:r>
          </a:p>
          <a:p>
            <a:r>
              <a:rPr lang="en-US" sz="2400" dirty="0" smtClean="0"/>
              <a:t> power</a:t>
            </a:r>
          </a:p>
          <a:p>
            <a:r>
              <a:rPr lang="en-US" sz="2400" dirty="0" smtClean="0"/>
              <a:t> interval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interval2</a:t>
            </a:r>
          </a:p>
        </p:txBody>
      </p:sp>
      <p:sp>
        <p:nvSpPr>
          <p:cNvPr id="7" name="Rectangle 6"/>
          <p:cNvSpPr/>
          <p:nvPr/>
        </p:nvSpPr>
        <p:spPr>
          <a:xfrm>
            <a:off x="1616433" y="1684865"/>
            <a:ext cx="394106" cy="360576"/>
          </a:xfrm>
          <a:prstGeom prst="rect">
            <a:avLst/>
          </a:prstGeom>
          <a:solidFill>
            <a:srgbClr val="FFFF00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760443" y="3420832"/>
            <a:ext cx="394106" cy="360576"/>
          </a:xfrm>
          <a:prstGeom prst="rect">
            <a:avLst/>
          </a:prstGeom>
          <a:solidFill>
            <a:srgbClr val="FFFF00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24713" y="3811655"/>
            <a:ext cx="71914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Some times we need additional information, </a:t>
            </a:r>
            <a:r>
              <a:rPr lang="en-US" sz="2000" i="1" dirty="0" smtClean="0"/>
              <a:t>but the recursion is still just on one of the numbers.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27430889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list recursion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3195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fun </a:t>
            </a:r>
            <a:r>
              <a:rPr lang="en-US" sz="2000" dirty="0" err="1" smtClean="0">
                <a:latin typeface="Courier"/>
                <a:cs typeface="Courier"/>
              </a:rPr>
              <a:t>listrec</a:t>
            </a:r>
            <a:r>
              <a:rPr lang="en-US" sz="2000" dirty="0" smtClean="0">
                <a:latin typeface="Courier"/>
                <a:cs typeface="Courier"/>
              </a:rPr>
              <a:t> []      = </a:t>
            </a:r>
            <a:r>
              <a:rPr lang="en-US" sz="2000" dirty="0" smtClean="0">
                <a:solidFill>
                  <a:srgbClr val="0000FF"/>
                </a:solidFill>
                <a:latin typeface="Courier"/>
                <a:cs typeface="Courier"/>
              </a:rPr>
              <a:t>base case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"/>
                <a:cs typeface="Courier"/>
              </a:rPr>
              <a:t>  | </a:t>
            </a:r>
            <a:r>
              <a:rPr lang="en-US" sz="2000" dirty="0" err="1" smtClean="0">
                <a:solidFill>
                  <a:srgbClr val="000000"/>
                </a:solidFill>
                <a:latin typeface="Courier"/>
                <a:cs typeface="Courier"/>
              </a:rPr>
              <a:t>listrec</a:t>
            </a:r>
            <a:r>
              <a:rPr lang="en-US" sz="2000" dirty="0" smtClean="0">
                <a:solidFill>
                  <a:srgbClr val="000000"/>
                </a:solidFill>
                <a:latin typeface="Courier"/>
                <a:cs typeface="Courier"/>
              </a:rPr>
              <a:t> (x::</a:t>
            </a:r>
            <a:r>
              <a:rPr lang="en-US" sz="2000" dirty="0" err="1" smtClean="0">
                <a:solidFill>
                  <a:srgbClr val="000000"/>
                </a:solidFill>
                <a:latin typeface="Courier"/>
                <a:cs typeface="Courier"/>
              </a:rPr>
              <a:t>xs</a:t>
            </a:r>
            <a:r>
              <a:rPr lang="en-US" sz="2000" dirty="0" smtClean="0">
                <a:solidFill>
                  <a:srgbClr val="000000"/>
                </a:solidFill>
                <a:latin typeface="Courier"/>
                <a:cs typeface="Courier"/>
              </a:rPr>
              <a:t>) =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"/>
                <a:cs typeface="Courier"/>
              </a:rPr>
              <a:t>		</a:t>
            </a:r>
            <a:r>
              <a:rPr lang="en-US" sz="2000" dirty="0">
                <a:solidFill>
                  <a:srgbClr val="000000"/>
                </a:solidFill>
                <a:latin typeface="Courier"/>
                <a:cs typeface="Courier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Courier"/>
                <a:cs typeface="Courier"/>
              </a:rPr>
              <a:t>expression_involving</a:t>
            </a:r>
            <a:r>
              <a:rPr lang="en-US" sz="2000" dirty="0" smtClean="0">
                <a:solidFill>
                  <a:srgbClr val="0000FF"/>
                </a:solidFill>
                <a:latin typeface="Courier"/>
                <a:cs typeface="Courier"/>
              </a:rPr>
              <a:t>_</a:t>
            </a:r>
            <a:r>
              <a:rPr lang="en-US" sz="2000" dirty="0" smtClean="0">
                <a:latin typeface="Courier"/>
                <a:cs typeface="Courier"/>
              </a:rPr>
              <a:t>(</a:t>
            </a:r>
            <a:r>
              <a:rPr lang="en-US" sz="2000" dirty="0" err="1" smtClean="0">
                <a:latin typeface="Courier"/>
                <a:cs typeface="Courier"/>
              </a:rPr>
              <a:t>listrec</a:t>
            </a:r>
            <a:r>
              <a:rPr lang="en-US" sz="2000" dirty="0" smtClean="0">
                <a:latin typeface="Courier"/>
                <a:cs typeface="Courier"/>
              </a:rPr>
              <a:t> </a:t>
            </a:r>
            <a:r>
              <a:rPr lang="en-US" sz="2000" dirty="0" err="1" smtClean="0">
                <a:latin typeface="Courier"/>
                <a:cs typeface="Courier"/>
              </a:rPr>
              <a:t>xs</a:t>
            </a:r>
            <a:r>
              <a:rPr lang="en-US" sz="2000" dirty="0" smtClean="0">
                <a:latin typeface="Courier"/>
                <a:cs typeface="Courier"/>
              </a:rPr>
              <a:t>);</a:t>
            </a:r>
            <a:endParaRPr lang="en-US" sz="2000" dirty="0">
              <a:latin typeface="Courier"/>
              <a:cs typeface="Courier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4713" y="5047620"/>
            <a:ext cx="748838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Examples:</a:t>
            </a:r>
          </a:p>
          <a:p>
            <a:r>
              <a:rPr lang="en-US" sz="2000" dirty="0" smtClean="0"/>
              <a:t> </a:t>
            </a:r>
            <a:r>
              <a:rPr lang="en-US" sz="2000" dirty="0" err="1" smtClean="0"/>
              <a:t>appendAll</a:t>
            </a:r>
            <a:r>
              <a:rPr lang="en-US" sz="2000" dirty="0" smtClean="0"/>
              <a:t>							</a:t>
            </a:r>
            <a:r>
              <a:rPr lang="en-US" sz="2000" dirty="0" err="1" smtClean="0"/>
              <a:t>myLength</a:t>
            </a:r>
            <a:endParaRPr lang="en-US" sz="2000" dirty="0" smtClean="0"/>
          </a:p>
          <a:p>
            <a:r>
              <a:rPr lang="en-US" sz="2000" dirty="0"/>
              <a:t> </a:t>
            </a:r>
            <a:r>
              <a:rPr lang="en-US" sz="2000" dirty="0" err="1" smtClean="0"/>
              <a:t>sumList</a:t>
            </a:r>
            <a:r>
              <a:rPr lang="en-US" sz="2000" dirty="0" smtClean="0"/>
              <a:t> (from lecture)			</a:t>
            </a:r>
            <a:r>
              <a:rPr lang="en-US" sz="2000" dirty="0" err="1" smtClean="0"/>
              <a:t>cubeAll</a:t>
            </a:r>
            <a:endParaRPr lang="en-US" sz="2000" dirty="0" smtClean="0"/>
          </a:p>
          <a:p>
            <a:r>
              <a:rPr lang="en-US" sz="2000" dirty="0"/>
              <a:t> </a:t>
            </a:r>
            <a:r>
              <a:rPr lang="en-US" sz="2000" dirty="0" smtClean="0"/>
              <a:t>rev (version 1.0)					</a:t>
            </a:r>
            <a:r>
              <a:rPr lang="en-US" sz="2000" dirty="0" err="1" smtClean="0"/>
              <a:t>uniquify</a:t>
            </a:r>
            <a:endParaRPr lang="en-US" sz="2000" dirty="0" smtClean="0"/>
          </a:p>
          <a:p>
            <a:r>
              <a:rPr lang="en-US" sz="2000" dirty="0" smtClean="0"/>
              <a:t>duplicate						</a:t>
            </a:r>
            <a:r>
              <a:rPr lang="en-US" sz="2000" dirty="0" err="1" smtClean="0"/>
              <a:t>myAppend</a:t>
            </a:r>
            <a:endParaRPr lang="en-US" sz="2000" dirty="0" smtClean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4783692"/>
            <a:ext cx="8229600" cy="32991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50299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list recursion + baggage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3195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fun </a:t>
            </a:r>
            <a:r>
              <a:rPr lang="en-US" sz="2000" dirty="0" err="1" smtClean="0">
                <a:latin typeface="Courier"/>
                <a:cs typeface="Courier"/>
              </a:rPr>
              <a:t>listrec</a:t>
            </a:r>
            <a:r>
              <a:rPr lang="en-US" sz="2000" dirty="0" smtClean="0">
                <a:latin typeface="Courier"/>
                <a:cs typeface="Courier"/>
              </a:rPr>
              <a:t> y []      = </a:t>
            </a:r>
            <a:r>
              <a:rPr lang="en-US" sz="2000" dirty="0" smtClean="0">
                <a:solidFill>
                  <a:srgbClr val="0000FF"/>
                </a:solidFill>
                <a:latin typeface="Courier"/>
                <a:cs typeface="Courier"/>
              </a:rPr>
              <a:t>base case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"/>
                <a:cs typeface="Courier"/>
              </a:rPr>
              <a:t>  | </a:t>
            </a:r>
            <a:r>
              <a:rPr lang="en-US" sz="2000" dirty="0" err="1" smtClean="0">
                <a:solidFill>
                  <a:srgbClr val="000000"/>
                </a:solidFill>
                <a:latin typeface="Courier"/>
                <a:cs typeface="Courier"/>
              </a:rPr>
              <a:t>listrec</a:t>
            </a:r>
            <a:r>
              <a:rPr lang="en-US" sz="2000" dirty="0" smtClean="0">
                <a:solidFill>
                  <a:srgbClr val="000000"/>
                </a:solidFill>
                <a:latin typeface="Courier"/>
                <a:cs typeface="Courier"/>
              </a:rPr>
              <a:t> y (x::</a:t>
            </a:r>
            <a:r>
              <a:rPr lang="en-US" sz="2000" dirty="0" err="1" smtClean="0">
                <a:solidFill>
                  <a:srgbClr val="000000"/>
                </a:solidFill>
                <a:latin typeface="Courier"/>
                <a:cs typeface="Courier"/>
              </a:rPr>
              <a:t>xs</a:t>
            </a:r>
            <a:r>
              <a:rPr lang="en-US" sz="2000" dirty="0" smtClean="0">
                <a:solidFill>
                  <a:srgbClr val="000000"/>
                </a:solidFill>
                <a:latin typeface="Courier"/>
                <a:cs typeface="Courier"/>
              </a:rPr>
              <a:t>) =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"/>
                <a:cs typeface="Courier"/>
              </a:rPr>
              <a:t>		</a:t>
            </a:r>
            <a:r>
              <a:rPr lang="en-US" sz="2000" dirty="0">
                <a:solidFill>
                  <a:srgbClr val="000000"/>
                </a:solidFill>
                <a:latin typeface="Courier"/>
                <a:cs typeface="Courier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Courier"/>
                <a:cs typeface="Courier"/>
              </a:rPr>
              <a:t>expression_involving_</a:t>
            </a:r>
            <a:r>
              <a:rPr lang="en-US" sz="2000" dirty="0" err="1" smtClean="0">
                <a:solidFill>
                  <a:srgbClr val="000000"/>
                </a:solidFill>
                <a:latin typeface="Courier"/>
                <a:cs typeface="Courier"/>
              </a:rPr>
              <a:t>y</a:t>
            </a:r>
            <a:r>
              <a:rPr lang="en-US" sz="2000" dirty="0" err="1" smtClean="0">
                <a:solidFill>
                  <a:srgbClr val="0000FF"/>
                </a:solidFill>
                <a:latin typeface="Courier"/>
                <a:cs typeface="Courier"/>
              </a:rPr>
              <a:t>_and</a:t>
            </a:r>
            <a:r>
              <a:rPr lang="en-US" sz="2000" dirty="0" smtClean="0">
                <a:solidFill>
                  <a:srgbClr val="0000FF"/>
                </a:solidFill>
                <a:latin typeface="Courier"/>
                <a:cs typeface="Courier"/>
              </a:rPr>
              <a:t>_</a:t>
            </a:r>
            <a:r>
              <a:rPr lang="en-US" sz="2000" dirty="0" smtClean="0">
                <a:latin typeface="Courier"/>
                <a:cs typeface="Courier"/>
              </a:rPr>
              <a:t>(</a:t>
            </a:r>
            <a:r>
              <a:rPr lang="en-US" sz="2000" dirty="0" err="1" smtClean="0">
                <a:latin typeface="Courier"/>
                <a:cs typeface="Courier"/>
              </a:rPr>
              <a:t>listrec</a:t>
            </a:r>
            <a:r>
              <a:rPr lang="en-US" sz="2000" dirty="0" smtClean="0">
                <a:latin typeface="Courier"/>
                <a:cs typeface="Courier"/>
              </a:rPr>
              <a:t> </a:t>
            </a:r>
            <a:r>
              <a:rPr lang="en-US" sz="2000" dirty="0" err="1" smtClean="0">
                <a:latin typeface="Courier"/>
                <a:cs typeface="Courier"/>
              </a:rPr>
              <a:t>xs</a:t>
            </a:r>
            <a:r>
              <a:rPr lang="en-US" sz="2000" dirty="0" smtClean="0">
                <a:latin typeface="Courier"/>
                <a:cs typeface="Courier"/>
              </a:rPr>
              <a:t>);</a:t>
            </a:r>
            <a:endParaRPr lang="en-US" sz="2000" dirty="0">
              <a:latin typeface="Courier"/>
              <a:cs typeface="Courier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4713" y="5047620"/>
            <a:ext cx="748838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Examples:</a:t>
            </a:r>
          </a:p>
          <a:p>
            <a:r>
              <a:rPr lang="en-US" sz="2400" dirty="0" smtClean="0"/>
              <a:t> </a:t>
            </a:r>
            <a:r>
              <a:rPr lang="en-US" sz="2400" dirty="0" err="1" smtClean="0"/>
              <a:t>lessThanList</a:t>
            </a:r>
            <a:r>
              <a:rPr lang="en-US" sz="2400" dirty="0" smtClean="0"/>
              <a:t>					member</a:t>
            </a:r>
          </a:p>
          <a:p>
            <a:r>
              <a:rPr lang="en-US" sz="2400" dirty="0"/>
              <a:t> </a:t>
            </a:r>
            <a:r>
              <a:rPr lang="en-US" sz="2400" dirty="0" err="1" smtClean="0"/>
              <a:t>myFilter</a:t>
            </a:r>
            <a:r>
              <a:rPr lang="en-US" sz="2400" dirty="0" smtClean="0"/>
              <a:t>						</a:t>
            </a:r>
            <a:r>
              <a:rPr lang="en-US" sz="2400" dirty="0" err="1" smtClean="0"/>
              <a:t>funPairs</a:t>
            </a:r>
            <a:endParaRPr lang="en-US" sz="2400" dirty="0" smtClean="0"/>
          </a:p>
          <a:p>
            <a:r>
              <a:rPr lang="en-US" sz="2400" dirty="0"/>
              <a:t> </a:t>
            </a:r>
            <a:r>
              <a:rPr lang="en-US" sz="2400" dirty="0" smtClean="0"/>
              <a:t>map							</a:t>
            </a:r>
            <a:r>
              <a:rPr lang="en-US" sz="2400" dirty="0" err="1" smtClean="0"/>
              <a:t>consAll</a:t>
            </a:r>
            <a:endParaRPr lang="en-US" sz="2400" dirty="0" smtClean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4783692"/>
            <a:ext cx="8229600" cy="32991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2325689" y="1600201"/>
            <a:ext cx="263908" cy="758654"/>
          </a:xfrm>
          <a:prstGeom prst="rect">
            <a:avLst/>
          </a:prstGeom>
          <a:solidFill>
            <a:srgbClr val="FFFF00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754296" y="2358855"/>
            <a:ext cx="263908" cy="329910"/>
          </a:xfrm>
          <a:prstGeom prst="rect">
            <a:avLst/>
          </a:prstGeom>
          <a:solidFill>
            <a:srgbClr val="FFFF00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24713" y="3694990"/>
            <a:ext cx="71914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Some times we need additional information, </a:t>
            </a:r>
            <a:r>
              <a:rPr lang="en-US" sz="2000" i="1" dirty="0" smtClean="0"/>
              <a:t>but the recursion is still just on the list.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34202394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Simultaneous list recursion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9628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fun </a:t>
            </a:r>
            <a:r>
              <a:rPr lang="en-US" sz="2000" dirty="0" err="1" smtClean="0">
                <a:latin typeface="Courier"/>
                <a:cs typeface="Courier"/>
              </a:rPr>
              <a:t>sumulrec</a:t>
            </a:r>
            <a:r>
              <a:rPr lang="en-US" sz="2000" dirty="0" smtClean="0">
                <a:latin typeface="Courier"/>
                <a:cs typeface="Courier"/>
              </a:rPr>
              <a:t> []      _       = </a:t>
            </a:r>
            <a:r>
              <a:rPr lang="en-US" sz="2000" dirty="0" smtClean="0">
                <a:solidFill>
                  <a:srgbClr val="0000FF"/>
                </a:solidFill>
                <a:latin typeface="Courier"/>
                <a:cs typeface="Courier"/>
              </a:rPr>
              <a:t>base case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"/>
                <a:cs typeface="Courier"/>
              </a:rPr>
              <a:t>  | </a:t>
            </a:r>
            <a:r>
              <a:rPr lang="en-US" sz="2000" dirty="0" err="1" smtClean="0">
                <a:latin typeface="Courier"/>
                <a:cs typeface="Courier"/>
              </a:rPr>
              <a:t>sumulr</a:t>
            </a:r>
            <a:r>
              <a:rPr lang="en-US" sz="2000" dirty="0" err="1" smtClean="0">
                <a:solidFill>
                  <a:srgbClr val="000000"/>
                </a:solidFill>
                <a:latin typeface="Courier"/>
                <a:cs typeface="Courier"/>
              </a:rPr>
              <a:t>ec</a:t>
            </a:r>
            <a:r>
              <a:rPr lang="en-US" sz="2000" dirty="0" smtClean="0">
                <a:solidFill>
                  <a:srgbClr val="000000"/>
                </a:solidFill>
                <a:latin typeface="Courier"/>
                <a:cs typeface="Courier"/>
              </a:rPr>
              <a:t> _       []      = </a:t>
            </a:r>
            <a:r>
              <a:rPr lang="en-US" sz="2000" dirty="0" smtClean="0">
                <a:solidFill>
                  <a:srgbClr val="0000FF"/>
                </a:solidFill>
                <a:latin typeface="Courier"/>
                <a:cs typeface="Courier"/>
              </a:rPr>
              <a:t>base case2</a:t>
            </a:r>
            <a:endParaRPr lang="en-US" sz="2000" dirty="0" smtClean="0">
              <a:solidFill>
                <a:srgbClr val="000000"/>
              </a:solidFill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"/>
                <a:cs typeface="Courier"/>
              </a:rPr>
              <a:t>  | </a:t>
            </a:r>
            <a:r>
              <a:rPr lang="en-US" sz="2000" dirty="0" err="1" smtClean="0">
                <a:latin typeface="Courier"/>
                <a:cs typeface="Courier"/>
              </a:rPr>
              <a:t>sumul</a:t>
            </a:r>
            <a:r>
              <a:rPr lang="en-US" sz="2000" dirty="0" err="1" smtClean="0">
                <a:solidFill>
                  <a:srgbClr val="000000"/>
                </a:solidFill>
                <a:latin typeface="Courier"/>
                <a:cs typeface="Courier"/>
              </a:rPr>
              <a:t>rec</a:t>
            </a:r>
            <a:r>
              <a:rPr lang="en-US" sz="2000" dirty="0" smtClean="0">
                <a:solidFill>
                  <a:srgbClr val="000000"/>
                </a:solidFill>
                <a:latin typeface="Courier"/>
                <a:cs typeface="Courier"/>
              </a:rPr>
              <a:t> (x::</a:t>
            </a:r>
            <a:r>
              <a:rPr lang="en-US" sz="2000" dirty="0" err="1" smtClean="0">
                <a:solidFill>
                  <a:srgbClr val="000000"/>
                </a:solidFill>
                <a:latin typeface="Courier"/>
                <a:cs typeface="Courier"/>
              </a:rPr>
              <a:t>xs</a:t>
            </a:r>
            <a:r>
              <a:rPr lang="en-US" sz="2000" dirty="0" smtClean="0">
                <a:solidFill>
                  <a:srgbClr val="000000"/>
                </a:solidFill>
                <a:latin typeface="Courier"/>
                <a:cs typeface="Courier"/>
              </a:rPr>
              <a:t>) (y::</a:t>
            </a:r>
            <a:r>
              <a:rPr lang="en-US" sz="2000" dirty="0" err="1" smtClean="0">
                <a:solidFill>
                  <a:srgbClr val="000000"/>
                </a:solidFill>
                <a:latin typeface="Courier"/>
                <a:cs typeface="Courier"/>
              </a:rPr>
              <a:t>ys</a:t>
            </a:r>
            <a:r>
              <a:rPr lang="en-US" sz="2000" dirty="0" smtClean="0">
                <a:solidFill>
                  <a:srgbClr val="000000"/>
                </a:solidFill>
                <a:latin typeface="Courier"/>
                <a:cs typeface="Courier"/>
              </a:rPr>
              <a:t>) =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"/>
                <a:cs typeface="Courier"/>
              </a:rPr>
              <a:t>		</a:t>
            </a:r>
            <a:r>
              <a:rPr lang="en-US" sz="2000" dirty="0" err="1" smtClean="0">
                <a:solidFill>
                  <a:srgbClr val="0000FF"/>
                </a:solidFill>
                <a:latin typeface="Courier"/>
                <a:cs typeface="Courier"/>
              </a:rPr>
              <a:t>expression_involving</a:t>
            </a:r>
            <a:r>
              <a:rPr lang="en-US" sz="2000" dirty="0" smtClean="0">
                <a:solidFill>
                  <a:srgbClr val="0000FF"/>
                </a:solidFill>
                <a:latin typeface="Courier"/>
                <a:cs typeface="Courier"/>
              </a:rPr>
              <a:t>_</a:t>
            </a:r>
            <a:r>
              <a:rPr lang="en-US" sz="2000" dirty="0" smtClean="0">
                <a:latin typeface="Courier"/>
                <a:cs typeface="Courier"/>
              </a:rPr>
              <a:t>(</a:t>
            </a:r>
            <a:r>
              <a:rPr lang="en-US" sz="2000" dirty="0" err="1" smtClean="0">
                <a:latin typeface="Courier"/>
                <a:cs typeface="Courier"/>
              </a:rPr>
              <a:t>smulrec</a:t>
            </a:r>
            <a:r>
              <a:rPr lang="en-US" sz="2000" dirty="0" smtClean="0">
                <a:latin typeface="Courier"/>
                <a:cs typeface="Courier"/>
              </a:rPr>
              <a:t> </a:t>
            </a:r>
            <a:r>
              <a:rPr lang="en-US" sz="2000" dirty="0" err="1" smtClean="0">
                <a:latin typeface="Courier"/>
                <a:cs typeface="Courier"/>
              </a:rPr>
              <a:t>xs</a:t>
            </a:r>
            <a:r>
              <a:rPr lang="en-US" sz="2000" dirty="0" smtClean="0">
                <a:latin typeface="Courier"/>
                <a:cs typeface="Courier"/>
              </a:rPr>
              <a:t> </a:t>
            </a:r>
            <a:r>
              <a:rPr lang="en-US" sz="2000" dirty="0" err="1" smtClean="0">
                <a:latin typeface="Courier"/>
                <a:cs typeface="Courier"/>
              </a:rPr>
              <a:t>ys</a:t>
            </a:r>
            <a:r>
              <a:rPr lang="en-US" sz="2000" dirty="0" smtClean="0">
                <a:latin typeface="Courier"/>
                <a:cs typeface="Courier"/>
              </a:rPr>
              <a:t>);</a:t>
            </a:r>
            <a:endParaRPr lang="en-US" sz="2000" dirty="0" smtClean="0">
              <a:solidFill>
                <a:srgbClr val="000000"/>
              </a:solidFill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"/>
                <a:cs typeface="Courier"/>
              </a:rPr>
              <a:t>		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24713" y="5047620"/>
            <a:ext cx="7488389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Examples:</a:t>
            </a:r>
          </a:p>
          <a:p>
            <a:r>
              <a:rPr lang="en-US" sz="2400" dirty="0" smtClean="0"/>
              <a:t> </a:t>
            </a:r>
            <a:r>
              <a:rPr lang="en-US" sz="2400" dirty="0" err="1" smtClean="0"/>
              <a:t>sameValues</a:t>
            </a:r>
            <a:endParaRPr lang="en-US" sz="2400" dirty="0" smtClean="0"/>
          </a:p>
          <a:p>
            <a:r>
              <a:rPr lang="en-US" sz="2400" dirty="0"/>
              <a:t> </a:t>
            </a:r>
            <a:r>
              <a:rPr lang="en-US" sz="2400" dirty="0" err="1" smtClean="0"/>
              <a:t>myZip</a:t>
            </a:r>
            <a:r>
              <a:rPr lang="en-US" sz="2400" dirty="0" smtClean="0"/>
              <a:t> 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4783692"/>
            <a:ext cx="8229600" cy="32991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824713" y="3694990"/>
            <a:ext cx="71914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Some times we need additional information, </a:t>
            </a:r>
            <a:r>
              <a:rPr lang="en-US" sz="2000" i="1" dirty="0" smtClean="0"/>
              <a:t>but the recursion is still just on the list.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13430605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Recursion with an accumulator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9628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fun </a:t>
            </a:r>
            <a:r>
              <a:rPr lang="en-US" sz="2000" dirty="0" err="1" smtClean="0">
                <a:latin typeface="Courier"/>
                <a:cs typeface="Courier"/>
              </a:rPr>
              <a:t>accumrec</a:t>
            </a:r>
            <a:r>
              <a:rPr lang="en-US" sz="2000" dirty="0" smtClean="0">
                <a:latin typeface="Courier"/>
                <a:cs typeface="Courier"/>
              </a:rPr>
              <a:t> </a:t>
            </a:r>
            <a:r>
              <a:rPr lang="en-US" sz="2000" dirty="0" err="1" smtClean="0">
                <a:latin typeface="Courier"/>
                <a:cs typeface="Courier"/>
              </a:rPr>
              <a:t>acc</a:t>
            </a:r>
            <a:r>
              <a:rPr lang="en-US" sz="2000" dirty="0" smtClean="0">
                <a:latin typeface="Courier"/>
                <a:cs typeface="Courier"/>
              </a:rPr>
              <a:t> </a:t>
            </a:r>
            <a:r>
              <a:rPr lang="en-US" sz="2000" dirty="0" smtClean="0">
                <a:latin typeface="Courier"/>
                <a:cs typeface="Courier"/>
              </a:rPr>
              <a:t>[]      </a:t>
            </a:r>
            <a:r>
              <a:rPr lang="en-US" sz="2000" dirty="0" smtClean="0">
                <a:latin typeface="Courier"/>
                <a:cs typeface="Courier"/>
              </a:rPr>
              <a:t>= </a:t>
            </a:r>
            <a:r>
              <a:rPr lang="en-US" sz="2000" dirty="0" err="1" smtClean="0">
                <a:solidFill>
                  <a:srgbClr val="0000FF"/>
                </a:solidFill>
                <a:latin typeface="Courier"/>
                <a:cs typeface="Courier"/>
              </a:rPr>
              <a:t>expression_involving_acc</a:t>
            </a:r>
            <a:endParaRPr lang="en-US" sz="2000" dirty="0" smtClean="0">
              <a:solidFill>
                <a:srgbClr val="0000FF"/>
              </a:solidFill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"/>
                <a:cs typeface="Courier"/>
              </a:rPr>
              <a:t>  | </a:t>
            </a:r>
            <a:r>
              <a:rPr lang="en-US" sz="2000" dirty="0" err="1" smtClean="0">
                <a:latin typeface="Courier"/>
                <a:cs typeface="Courier"/>
              </a:rPr>
              <a:t>accumrec</a:t>
            </a:r>
            <a:r>
              <a:rPr lang="en-US" sz="2000" dirty="0" smtClean="0">
                <a:latin typeface="Courier"/>
                <a:cs typeface="Courier"/>
              </a:rPr>
              <a:t> </a:t>
            </a:r>
            <a:r>
              <a:rPr lang="en-US" sz="2000" dirty="0" err="1" smtClean="0">
                <a:latin typeface="Courier"/>
                <a:cs typeface="Courier"/>
              </a:rPr>
              <a:t>acc</a:t>
            </a:r>
            <a:r>
              <a:rPr lang="en-US" sz="2000" dirty="0" smtClean="0">
                <a:latin typeface="Courier"/>
                <a:cs typeface="Courier"/>
              </a:rPr>
              <a:t> (x::</a:t>
            </a:r>
            <a:r>
              <a:rPr lang="en-US" sz="2000" dirty="0" err="1" smtClean="0">
                <a:latin typeface="Courier"/>
                <a:cs typeface="Courier"/>
              </a:rPr>
              <a:t>xs</a:t>
            </a:r>
            <a:r>
              <a:rPr lang="en-US" sz="2000" dirty="0" smtClean="0">
                <a:latin typeface="Courier"/>
                <a:cs typeface="Courier"/>
              </a:rPr>
              <a:t>) =</a:t>
            </a:r>
            <a:endParaRPr lang="en-US" sz="2000" dirty="0" smtClean="0">
              <a:solidFill>
                <a:srgbClr val="000000"/>
              </a:solidFill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"/>
                <a:cs typeface="Courier"/>
              </a:rPr>
              <a:t>		</a:t>
            </a:r>
            <a:r>
              <a:rPr lang="en-US" sz="2000" dirty="0" err="1" smtClean="0">
                <a:solidFill>
                  <a:srgbClr val="0000FF"/>
                </a:solidFill>
                <a:latin typeface="Courier"/>
                <a:cs typeface="Courier"/>
              </a:rPr>
              <a:t>expression_with_recursive_call_x_xs_and_acc</a:t>
            </a:r>
            <a:r>
              <a:rPr lang="en-US" sz="2000" dirty="0" smtClean="0">
                <a:solidFill>
                  <a:srgbClr val="0000FF"/>
                </a:solidFill>
                <a:latin typeface="Courier"/>
                <a:cs typeface="Courier"/>
              </a:rPr>
              <a:t/>
            </a:r>
            <a:br>
              <a:rPr lang="en-US" sz="2000" dirty="0" smtClean="0">
                <a:solidFill>
                  <a:srgbClr val="0000FF"/>
                </a:solidFill>
                <a:latin typeface="Courier"/>
                <a:cs typeface="Courier"/>
              </a:rPr>
            </a:br>
            <a:r>
              <a:rPr lang="en-US" sz="2000" dirty="0" smtClean="0">
                <a:solidFill>
                  <a:srgbClr val="0000FF"/>
                </a:solidFill>
                <a:latin typeface="Courier"/>
                <a:cs typeface="Courier"/>
              </a:rPr>
              <a:t>		(</a:t>
            </a:r>
            <a:r>
              <a:rPr lang="en-US" sz="2000" dirty="0" err="1" smtClean="0">
                <a:solidFill>
                  <a:srgbClr val="0000FF"/>
                </a:solidFill>
                <a:latin typeface="Courier"/>
                <a:cs typeface="Courier"/>
              </a:rPr>
              <a:t>acc</a:t>
            </a:r>
            <a:r>
              <a:rPr lang="en-US" sz="2000" dirty="0" smtClean="0">
                <a:solidFill>
                  <a:srgbClr val="0000FF"/>
                </a:solidFill>
                <a:latin typeface="Courier"/>
                <a:cs typeface="Courier"/>
              </a:rPr>
              <a:t> should be “added to” in the call)</a:t>
            </a:r>
            <a:endParaRPr lang="en-US" sz="2000" dirty="0" smtClean="0">
              <a:solidFill>
                <a:srgbClr val="000000"/>
              </a:solidFill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"/>
                <a:cs typeface="Courier"/>
              </a:rPr>
              <a:t>		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24713" y="5047620"/>
            <a:ext cx="7488389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Examples:</a:t>
            </a:r>
          </a:p>
          <a:p>
            <a:r>
              <a:rPr lang="en-US" sz="2400" dirty="0" smtClean="0"/>
              <a:t> </a:t>
            </a:r>
            <a:r>
              <a:rPr lang="en-US" sz="2400" dirty="0" err="1" smtClean="0"/>
              <a:t>revAux</a:t>
            </a:r>
            <a:endParaRPr lang="en-US" sz="2400" dirty="0" smtClean="0"/>
          </a:p>
          <a:p>
            <a:r>
              <a:rPr lang="en-US" sz="2400" dirty="0"/>
              <a:t> </a:t>
            </a:r>
            <a:r>
              <a:rPr lang="en-US" sz="2400" dirty="0" err="1" smtClean="0"/>
              <a:t>addAllAux</a:t>
            </a:r>
            <a:r>
              <a:rPr lang="en-US" sz="2400" dirty="0" smtClean="0"/>
              <a:t> (from Intro to SML)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4783692"/>
            <a:ext cx="8229600" cy="32991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01572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1949</TotalTime>
  <Words>236</Words>
  <Application>Microsoft Macintosh PowerPoint</Application>
  <PresentationFormat>On-screen Show (4:3)</PresentationFormat>
  <Paragraphs>63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 </vt:lpstr>
      <vt:lpstr>Numeric recursion</vt:lpstr>
      <vt:lpstr>Numeric recursion + baggage</vt:lpstr>
      <vt:lpstr>Simple list recursion</vt:lpstr>
      <vt:lpstr>Simple list recursion + baggage</vt:lpstr>
      <vt:lpstr>Simultaneous list recursion</vt:lpstr>
      <vt:lpstr>Recursion with an accumulator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David Kauchak</dc:creator>
  <cp:lastModifiedBy>David Kauchak</cp:lastModifiedBy>
  <cp:revision>44</cp:revision>
  <dcterms:created xsi:type="dcterms:W3CDTF">2017-02-01T19:35:21Z</dcterms:created>
  <dcterms:modified xsi:type="dcterms:W3CDTF">2017-02-03T18:53:51Z</dcterms:modified>
</cp:coreProperties>
</file>