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8"/>
  </p:notesMasterIdLst>
  <p:handoutMasterIdLst>
    <p:handoutMasterId r:id="rId209"/>
  </p:handoutMasterIdLst>
  <p:sldIdLst>
    <p:sldId id="256" r:id="rId2"/>
    <p:sldId id="336" r:id="rId3"/>
    <p:sldId id="578" r:id="rId4"/>
    <p:sldId id="267" r:id="rId5"/>
    <p:sldId id="353" r:id="rId6"/>
    <p:sldId id="354" r:id="rId7"/>
    <p:sldId id="355" r:id="rId8"/>
    <p:sldId id="621" r:id="rId9"/>
    <p:sldId id="622" r:id="rId10"/>
    <p:sldId id="623" r:id="rId11"/>
    <p:sldId id="624" r:id="rId12"/>
    <p:sldId id="625" r:id="rId13"/>
    <p:sldId id="626" r:id="rId14"/>
    <p:sldId id="627" r:id="rId15"/>
    <p:sldId id="628" r:id="rId16"/>
    <p:sldId id="629" r:id="rId17"/>
    <p:sldId id="630" r:id="rId18"/>
    <p:sldId id="631" r:id="rId19"/>
    <p:sldId id="632" r:id="rId20"/>
    <p:sldId id="633" r:id="rId21"/>
    <p:sldId id="634" r:id="rId22"/>
    <p:sldId id="635" r:id="rId23"/>
    <p:sldId id="636" r:id="rId24"/>
    <p:sldId id="637" r:id="rId25"/>
    <p:sldId id="638" r:id="rId26"/>
    <p:sldId id="639" r:id="rId27"/>
    <p:sldId id="640" r:id="rId28"/>
    <p:sldId id="641" r:id="rId29"/>
    <p:sldId id="642" r:id="rId30"/>
    <p:sldId id="643" r:id="rId31"/>
    <p:sldId id="644" r:id="rId32"/>
    <p:sldId id="645" r:id="rId33"/>
    <p:sldId id="646" r:id="rId34"/>
    <p:sldId id="647" r:id="rId35"/>
    <p:sldId id="648" r:id="rId36"/>
    <p:sldId id="649" r:id="rId37"/>
    <p:sldId id="650" r:id="rId38"/>
    <p:sldId id="651" r:id="rId39"/>
    <p:sldId id="652" r:id="rId40"/>
    <p:sldId id="653" r:id="rId41"/>
    <p:sldId id="654" r:id="rId42"/>
    <p:sldId id="655" r:id="rId43"/>
    <p:sldId id="656" r:id="rId44"/>
    <p:sldId id="657" r:id="rId45"/>
    <p:sldId id="658" r:id="rId46"/>
    <p:sldId id="659" r:id="rId47"/>
    <p:sldId id="660" r:id="rId48"/>
    <p:sldId id="661" r:id="rId49"/>
    <p:sldId id="662" r:id="rId50"/>
    <p:sldId id="663" r:id="rId51"/>
    <p:sldId id="664" r:id="rId52"/>
    <p:sldId id="665" r:id="rId53"/>
    <p:sldId id="666" r:id="rId54"/>
    <p:sldId id="667" r:id="rId55"/>
    <p:sldId id="668" r:id="rId56"/>
    <p:sldId id="669" r:id="rId57"/>
    <p:sldId id="670" r:id="rId58"/>
    <p:sldId id="671" r:id="rId59"/>
    <p:sldId id="672" r:id="rId60"/>
    <p:sldId id="673" r:id="rId61"/>
    <p:sldId id="674" r:id="rId62"/>
    <p:sldId id="675" r:id="rId63"/>
    <p:sldId id="676" r:id="rId64"/>
    <p:sldId id="677" r:id="rId65"/>
    <p:sldId id="678" r:id="rId66"/>
    <p:sldId id="679" r:id="rId67"/>
    <p:sldId id="680" r:id="rId68"/>
    <p:sldId id="681" r:id="rId69"/>
    <p:sldId id="682" r:id="rId70"/>
    <p:sldId id="683" r:id="rId71"/>
    <p:sldId id="684" r:id="rId72"/>
    <p:sldId id="685" r:id="rId73"/>
    <p:sldId id="686" r:id="rId74"/>
    <p:sldId id="687" r:id="rId75"/>
    <p:sldId id="339" r:id="rId76"/>
    <p:sldId id="375" r:id="rId77"/>
    <p:sldId id="376" r:id="rId78"/>
    <p:sldId id="500" r:id="rId79"/>
    <p:sldId id="377" r:id="rId80"/>
    <p:sldId id="406" r:id="rId81"/>
    <p:sldId id="407" r:id="rId82"/>
    <p:sldId id="508" r:id="rId83"/>
    <p:sldId id="576" r:id="rId84"/>
    <p:sldId id="509" r:id="rId85"/>
    <p:sldId id="409" r:id="rId86"/>
    <p:sldId id="410" r:id="rId87"/>
    <p:sldId id="412" r:id="rId88"/>
    <p:sldId id="411" r:id="rId89"/>
    <p:sldId id="413" r:id="rId90"/>
    <p:sldId id="502" r:id="rId91"/>
    <p:sldId id="414" r:id="rId92"/>
    <p:sldId id="415" r:id="rId93"/>
    <p:sldId id="416" r:id="rId94"/>
    <p:sldId id="417" r:id="rId95"/>
    <p:sldId id="418" r:id="rId96"/>
    <p:sldId id="511" r:id="rId97"/>
    <p:sldId id="512" r:id="rId98"/>
    <p:sldId id="513" r:id="rId99"/>
    <p:sldId id="514" r:id="rId100"/>
    <p:sldId id="517" r:id="rId101"/>
    <p:sldId id="515" r:id="rId102"/>
    <p:sldId id="516" r:id="rId103"/>
    <p:sldId id="518" r:id="rId104"/>
    <p:sldId id="519" r:id="rId105"/>
    <p:sldId id="520" r:id="rId106"/>
    <p:sldId id="521" r:id="rId107"/>
    <p:sldId id="522" r:id="rId108"/>
    <p:sldId id="523" r:id="rId109"/>
    <p:sldId id="524" r:id="rId110"/>
    <p:sldId id="525" r:id="rId111"/>
    <p:sldId id="526" r:id="rId112"/>
    <p:sldId id="527" r:id="rId113"/>
    <p:sldId id="573" r:id="rId114"/>
    <p:sldId id="528" r:id="rId115"/>
    <p:sldId id="529" r:id="rId116"/>
    <p:sldId id="530" r:id="rId117"/>
    <p:sldId id="531" r:id="rId118"/>
    <p:sldId id="532" r:id="rId119"/>
    <p:sldId id="533" r:id="rId120"/>
    <p:sldId id="534" r:id="rId121"/>
    <p:sldId id="535" r:id="rId122"/>
    <p:sldId id="536" r:id="rId123"/>
    <p:sldId id="537" r:id="rId124"/>
    <p:sldId id="538" r:id="rId125"/>
    <p:sldId id="539" r:id="rId126"/>
    <p:sldId id="540" r:id="rId127"/>
    <p:sldId id="541" r:id="rId128"/>
    <p:sldId id="574" r:id="rId129"/>
    <p:sldId id="542" r:id="rId130"/>
    <p:sldId id="575" r:id="rId131"/>
    <p:sldId id="543" r:id="rId132"/>
    <p:sldId id="544" r:id="rId133"/>
    <p:sldId id="545" r:id="rId134"/>
    <p:sldId id="546" r:id="rId135"/>
    <p:sldId id="547" r:id="rId136"/>
    <p:sldId id="548" r:id="rId137"/>
    <p:sldId id="549" r:id="rId138"/>
    <p:sldId id="550" r:id="rId139"/>
    <p:sldId id="551" r:id="rId140"/>
    <p:sldId id="552" r:id="rId141"/>
    <p:sldId id="572" r:id="rId142"/>
    <p:sldId id="553" r:id="rId143"/>
    <p:sldId id="554" r:id="rId144"/>
    <p:sldId id="555" r:id="rId145"/>
    <p:sldId id="558" r:id="rId146"/>
    <p:sldId id="559" r:id="rId147"/>
    <p:sldId id="560" r:id="rId148"/>
    <p:sldId id="561" r:id="rId149"/>
    <p:sldId id="562" r:id="rId150"/>
    <p:sldId id="563" r:id="rId151"/>
    <p:sldId id="564" r:id="rId152"/>
    <p:sldId id="565" r:id="rId153"/>
    <p:sldId id="566" r:id="rId154"/>
    <p:sldId id="569" r:id="rId155"/>
    <p:sldId id="570" r:id="rId156"/>
    <p:sldId id="571" r:id="rId157"/>
    <p:sldId id="492" r:id="rId158"/>
    <p:sldId id="493" r:id="rId159"/>
    <p:sldId id="494" r:id="rId160"/>
    <p:sldId id="495" r:id="rId161"/>
    <p:sldId id="496" r:id="rId162"/>
    <p:sldId id="577" r:id="rId163"/>
    <p:sldId id="606" r:id="rId164"/>
    <p:sldId id="607" r:id="rId165"/>
    <p:sldId id="608" r:id="rId166"/>
    <p:sldId id="609" r:id="rId167"/>
    <p:sldId id="610" r:id="rId168"/>
    <p:sldId id="611" r:id="rId169"/>
    <p:sldId id="612" r:id="rId170"/>
    <p:sldId id="613" r:id="rId171"/>
    <p:sldId id="614" r:id="rId172"/>
    <p:sldId id="615" r:id="rId173"/>
    <p:sldId id="616" r:id="rId174"/>
    <p:sldId id="617" r:id="rId175"/>
    <p:sldId id="618" r:id="rId176"/>
    <p:sldId id="619" r:id="rId177"/>
    <p:sldId id="620" r:id="rId178"/>
    <p:sldId id="498" r:id="rId179"/>
    <p:sldId id="506" r:id="rId180"/>
    <p:sldId id="579" r:id="rId181"/>
    <p:sldId id="580" r:id="rId182"/>
    <p:sldId id="581" r:id="rId183"/>
    <p:sldId id="582" r:id="rId184"/>
    <p:sldId id="583" r:id="rId185"/>
    <p:sldId id="584" r:id="rId186"/>
    <p:sldId id="585" r:id="rId187"/>
    <p:sldId id="586" r:id="rId188"/>
    <p:sldId id="587" r:id="rId189"/>
    <p:sldId id="588" r:id="rId190"/>
    <p:sldId id="589" r:id="rId191"/>
    <p:sldId id="590" r:id="rId192"/>
    <p:sldId id="591" r:id="rId193"/>
    <p:sldId id="592" r:id="rId194"/>
    <p:sldId id="593" r:id="rId195"/>
    <p:sldId id="594" r:id="rId196"/>
    <p:sldId id="595" r:id="rId197"/>
    <p:sldId id="596" r:id="rId198"/>
    <p:sldId id="597" r:id="rId199"/>
    <p:sldId id="598" r:id="rId200"/>
    <p:sldId id="599" r:id="rId201"/>
    <p:sldId id="600" r:id="rId202"/>
    <p:sldId id="601" r:id="rId203"/>
    <p:sldId id="602" r:id="rId204"/>
    <p:sldId id="603" r:id="rId205"/>
    <p:sldId id="604" r:id="rId206"/>
    <p:sldId id="605" r:id="rId20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D8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7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328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180" Type="http://schemas.openxmlformats.org/officeDocument/2006/relationships/slide" Target="slides/slide179.xml"/><Relationship Id="rId181" Type="http://schemas.openxmlformats.org/officeDocument/2006/relationships/slide" Target="slides/slide180.xml"/><Relationship Id="rId182" Type="http://schemas.openxmlformats.org/officeDocument/2006/relationships/slide" Target="slides/slide18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83" Type="http://schemas.openxmlformats.org/officeDocument/2006/relationships/slide" Target="slides/slide182.xml"/><Relationship Id="rId184" Type="http://schemas.openxmlformats.org/officeDocument/2006/relationships/slide" Target="slides/slide183.xml"/><Relationship Id="rId185" Type="http://schemas.openxmlformats.org/officeDocument/2006/relationships/slide" Target="slides/slide184.xml"/><Relationship Id="rId186" Type="http://schemas.openxmlformats.org/officeDocument/2006/relationships/slide" Target="slides/slide185.xml"/><Relationship Id="rId187" Type="http://schemas.openxmlformats.org/officeDocument/2006/relationships/slide" Target="slides/slide186.xml"/><Relationship Id="rId188" Type="http://schemas.openxmlformats.org/officeDocument/2006/relationships/slide" Target="slides/slide187.xml"/><Relationship Id="rId189" Type="http://schemas.openxmlformats.org/officeDocument/2006/relationships/slide" Target="slides/slide18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190" Type="http://schemas.openxmlformats.org/officeDocument/2006/relationships/slide" Target="slides/slide189.xml"/><Relationship Id="rId191" Type="http://schemas.openxmlformats.org/officeDocument/2006/relationships/slide" Target="slides/slide190.xml"/><Relationship Id="rId192" Type="http://schemas.openxmlformats.org/officeDocument/2006/relationships/slide" Target="slides/slide19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93" Type="http://schemas.openxmlformats.org/officeDocument/2006/relationships/slide" Target="slides/slide192.xml"/><Relationship Id="rId194" Type="http://schemas.openxmlformats.org/officeDocument/2006/relationships/slide" Target="slides/slide193.xml"/><Relationship Id="rId195" Type="http://schemas.openxmlformats.org/officeDocument/2006/relationships/slide" Target="slides/slide194.xml"/><Relationship Id="rId196" Type="http://schemas.openxmlformats.org/officeDocument/2006/relationships/slide" Target="slides/slide195.xml"/><Relationship Id="rId197" Type="http://schemas.openxmlformats.org/officeDocument/2006/relationships/slide" Target="slides/slide196.xml"/><Relationship Id="rId198" Type="http://schemas.openxmlformats.org/officeDocument/2006/relationships/slide" Target="slides/slide197.xml"/><Relationship Id="rId199" Type="http://schemas.openxmlformats.org/officeDocument/2006/relationships/slide" Target="slides/slide19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200" Type="http://schemas.openxmlformats.org/officeDocument/2006/relationships/slide" Target="slides/slide199.xml"/><Relationship Id="rId201" Type="http://schemas.openxmlformats.org/officeDocument/2006/relationships/slide" Target="slides/slide200.xml"/><Relationship Id="rId202" Type="http://schemas.openxmlformats.org/officeDocument/2006/relationships/slide" Target="slides/slide201.xml"/><Relationship Id="rId203" Type="http://schemas.openxmlformats.org/officeDocument/2006/relationships/slide" Target="slides/slide202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204" Type="http://schemas.openxmlformats.org/officeDocument/2006/relationships/slide" Target="slides/slide203.xml"/><Relationship Id="rId205" Type="http://schemas.openxmlformats.org/officeDocument/2006/relationships/slide" Target="slides/slide204.xml"/><Relationship Id="rId206" Type="http://schemas.openxmlformats.org/officeDocument/2006/relationships/slide" Target="slides/slide205.xml"/><Relationship Id="rId207" Type="http://schemas.openxmlformats.org/officeDocument/2006/relationships/slide" Target="slides/slide206.xml"/><Relationship Id="rId208" Type="http://schemas.openxmlformats.org/officeDocument/2006/relationships/notesMaster" Target="notesMasters/notesMaster1.xml"/><Relationship Id="rId209" Type="http://schemas.openxmlformats.org/officeDocument/2006/relationships/handoutMaster" Target="handoutMasters/handoutMaster1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210" Type="http://schemas.openxmlformats.org/officeDocument/2006/relationships/printerSettings" Target="printerSettings/printerSettings1.bin"/><Relationship Id="rId211" Type="http://schemas.openxmlformats.org/officeDocument/2006/relationships/presProps" Target="presProps.xml"/><Relationship Id="rId212" Type="http://schemas.openxmlformats.org/officeDocument/2006/relationships/viewProps" Target="viewProps.xml"/><Relationship Id="rId213" Type="http://schemas.openxmlformats.org/officeDocument/2006/relationships/theme" Target="theme/theme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F6DBD-60BB-0249-A5EA-09B56A9130B9}" type="datetimeFigureOut">
              <a:rPr lang="en-US" smtClean="0"/>
              <a:t>2/16/17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1E706-B18D-A847-A296-392B92B5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22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2/16/17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2/16/17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2/16/17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2/16/17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2/16/17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2/16/17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2/16/17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omona.edu/~dkauchak/classes/cs52/examples/cs41b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omona.edu/~dkauchak/classes/cs52/examples/cs52machine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CS52 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52 –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777" y="821690"/>
            <a:ext cx="6039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sum</a:t>
            </a:r>
          </a:p>
          <a:p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</a:t>
            </a:r>
            <a:r>
              <a:rPr lang="en-US" dirty="0" smtClean="0"/>
              <a:t>    ; </a:t>
            </a:r>
            <a:r>
              <a:rPr lang="en-US" dirty="0"/>
              <a:t>save the return address on the stack</a:t>
            </a:r>
          </a:p>
          <a:p>
            <a:r>
              <a:rPr lang="en-US" dirty="0"/>
              <a:t>        </a:t>
            </a:r>
            <a:r>
              <a:rPr lang="en-US" dirty="0" err="1"/>
              <a:t>bgt</a:t>
            </a:r>
            <a:r>
              <a:rPr lang="en-US" dirty="0"/>
              <a:t> r3 r0 </a:t>
            </a:r>
            <a:r>
              <a:rPr lang="en-US" dirty="0" err="1"/>
              <a:t>recurse</a:t>
            </a:r>
            <a:r>
              <a:rPr lang="en-US" dirty="0"/>
              <a:t>   ; check base case</a:t>
            </a:r>
          </a:p>
          <a:p>
            <a:r>
              <a:rPr lang="en-US" dirty="0"/>
              <a:t>        add r3 r0 0         </a:t>
            </a:r>
            <a:r>
              <a:rPr lang="en-US" dirty="0" smtClean="0"/>
              <a:t> ; </a:t>
            </a:r>
            <a:r>
              <a:rPr lang="en-US" dirty="0"/>
              <a:t>if n &lt;= 0, result is 0</a:t>
            </a:r>
          </a:p>
          <a:p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done</a:t>
            </a:r>
          </a:p>
          <a:p>
            <a:endParaRPr lang="en-US" dirty="0"/>
          </a:p>
          <a:p>
            <a:r>
              <a:rPr lang="en-US" dirty="0" err="1"/>
              <a:t>recurse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 </a:t>
            </a:r>
            <a:r>
              <a:rPr lang="en-US" dirty="0" smtClean="0"/>
              <a:t>    ; </a:t>
            </a:r>
            <a:r>
              <a:rPr lang="en-US" dirty="0"/>
              <a:t>save n on the stack</a:t>
            </a:r>
          </a:p>
          <a:p>
            <a:r>
              <a:rPr lang="en-US" dirty="0"/>
              <a:t>        sub r3 r3 1        </a:t>
            </a:r>
            <a:r>
              <a:rPr lang="en-US" dirty="0" smtClean="0"/>
              <a:t>   </a:t>
            </a:r>
            <a:r>
              <a:rPr lang="en-US" dirty="0"/>
              <a:t>; n = n-1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sum          </a:t>
            </a:r>
            <a:r>
              <a:rPr lang="en-US" dirty="0" smtClean="0"/>
              <a:t>  ; </a:t>
            </a:r>
            <a:r>
              <a:rPr lang="en-US" dirty="0"/>
              <a:t>make recursive call</a:t>
            </a:r>
          </a:p>
          <a:p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          </a:t>
            </a:r>
            <a:r>
              <a:rPr lang="en-US" dirty="0" smtClean="0"/>
              <a:t>    </a:t>
            </a:r>
            <a:r>
              <a:rPr lang="en-US" dirty="0"/>
              <a:t>; sum(n-1), answer should be in r3</a:t>
            </a:r>
          </a:p>
          <a:p>
            <a:endParaRPr lang="en-US" dirty="0"/>
          </a:p>
          <a:p>
            <a:r>
              <a:rPr lang="en-US" dirty="0"/>
              <a:t>        pop r2             </a:t>
            </a:r>
            <a:r>
              <a:rPr lang="en-US" dirty="0" smtClean="0"/>
              <a:t>    </a:t>
            </a:r>
            <a:r>
              <a:rPr lang="en-US" dirty="0"/>
              <a:t>; get n into r2</a:t>
            </a:r>
          </a:p>
          <a:p>
            <a:r>
              <a:rPr lang="en-US" dirty="0"/>
              <a:t>        add r3 r3 r2        ; r3 = n + sum(n-1)</a:t>
            </a:r>
          </a:p>
          <a:p>
            <a:r>
              <a:rPr lang="en-US" dirty="0"/>
              <a:t>done</a:t>
            </a:r>
          </a:p>
          <a:p>
            <a:r>
              <a:rPr lang="en-US" dirty="0"/>
              <a:t>        pop r2              </a:t>
            </a:r>
            <a:r>
              <a:rPr lang="en-US" dirty="0" smtClean="0"/>
              <a:t>   ; </a:t>
            </a:r>
            <a:r>
              <a:rPr lang="en-US" dirty="0"/>
              <a:t>get the return address</a:t>
            </a:r>
          </a:p>
          <a:p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</a:t>
            </a:r>
            <a:r>
              <a:rPr lang="en-US" dirty="0" smtClean="0"/>
              <a:t>    </a:t>
            </a:r>
            <a:r>
              <a:rPr lang="en-US" dirty="0"/>
              <a:t>; go back to where we were called from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0221" y="1171222"/>
            <a:ext cx="515055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0221" y="2778329"/>
            <a:ext cx="3711223" cy="296333"/>
          </a:xfrm>
          <a:prstGeom prst="rect">
            <a:avLst/>
          </a:prstGeom>
          <a:solidFill>
            <a:srgbClr val="0000FF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84890" y="2231998"/>
            <a:ext cx="4192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Notice symmetry of </a:t>
            </a:r>
            <a:r>
              <a:rPr lang="en-US" sz="2400" dirty="0" err="1" smtClean="0">
                <a:solidFill>
                  <a:srgbClr val="FF6600"/>
                </a:solidFill>
              </a:rPr>
              <a:t>psh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smtClean="0">
                <a:solidFill>
                  <a:srgbClr val="FF6600"/>
                </a:solidFill>
              </a:rPr>
              <a:t>and pop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0221" y="5246511"/>
            <a:ext cx="410633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0221" y="4440618"/>
            <a:ext cx="3711223" cy="296333"/>
          </a:xfrm>
          <a:prstGeom prst="rect">
            <a:avLst/>
          </a:prstGeom>
          <a:solidFill>
            <a:srgbClr val="0000FF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25518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3217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783666" y="4899594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3450521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larger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32223" y="5236670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32223" y="5649838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+4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11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9904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119662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38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45561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33962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81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1937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33962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018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8807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8899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593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59164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26850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8899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7301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99000" y="2596444"/>
            <a:ext cx="1742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</a:t>
            </a:r>
            <a:r>
              <a:rPr lang="en-US" sz="2400" dirty="0" err="1" smtClean="0">
                <a:solidFill>
                  <a:srgbClr val="FF0000"/>
                </a:solidFill>
              </a:rPr>
              <a:t>psh</a:t>
            </a:r>
            <a:r>
              <a:rPr lang="en-US" sz="2400" dirty="0" smtClean="0">
                <a:solidFill>
                  <a:srgbClr val="FF0000"/>
                </a:solidFill>
              </a:rPr>
              <a:t> r3?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8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63588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26850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8899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7301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13668" y="2271887"/>
            <a:ext cx="5023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We’re about to make a function call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The result of that call will go into r3 so we’ll lose what’s in there if we don’t save it!</a:t>
            </a:r>
          </a:p>
        </p:txBody>
      </p:sp>
    </p:spTree>
    <p:extLst>
      <p:ext uri="{BB962C8B-B14F-4D97-AF65-F5344CB8AC3E}">
        <p14:creationId xmlns:p14="http://schemas.microsoft.com/office/powerpoint/2010/main" val="259660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0010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26850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20039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0072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1862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3828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20039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5532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17720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49673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7174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 </a:t>
            </a:r>
            <a:r>
              <a:rPr lang="en-US" sz="2000" dirty="0" err="1" smtClean="0">
                <a:latin typeface="Courier New"/>
                <a:cs typeface="Courier New"/>
              </a:rPr>
              <a:t>loa</a:t>
            </a:r>
            <a:r>
              <a:rPr lang="en-US" sz="2000" dirty="0" smtClean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sum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r2</a:t>
            </a:r>
            <a:endParaRPr lang="en-US" sz="2000" dirty="0">
              <a:latin typeface="Courier New"/>
              <a:cs typeface="Courier New"/>
            </a:endParaRP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</a:t>
            </a:r>
            <a:r>
              <a:rPr lang="en-US" sz="2000" dirty="0" smtClean="0">
                <a:latin typeface="Courier New"/>
                <a:cs typeface="Courier New"/>
              </a:rPr>
              <a:t>r0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        </a:t>
            </a:r>
            <a:r>
              <a:rPr lang="en-US" sz="2000" dirty="0" err="1" smtClean="0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Calling sum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5025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897586" y="1049783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5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10375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49673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6003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3514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77267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886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0640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5682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9793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44813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4784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loc</a:t>
            </a:r>
            <a:r>
              <a:rPr lang="en-US" sz="2400" dirty="0" smtClean="0">
                <a:solidFill>
                  <a:srgbClr val="0000FF"/>
                </a:solidFill>
              </a:rPr>
              <a:t>: cal</a:t>
            </a:r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803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7521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5475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2830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02311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5475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8976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3738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120508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1052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04005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31986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0295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32209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31986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3066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 </a:t>
            </a:r>
            <a:r>
              <a:rPr lang="en-US" sz="2000" dirty="0" err="1" smtClean="0">
                <a:latin typeface="Courier New"/>
                <a:cs typeface="Courier New"/>
              </a:rPr>
              <a:t>loa</a:t>
            </a:r>
            <a:r>
              <a:rPr lang="en-US" sz="2000" dirty="0" smtClean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sum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r2</a:t>
            </a:r>
            <a:endParaRPr lang="en-US" sz="2000" dirty="0">
              <a:latin typeface="Courier New"/>
              <a:cs typeface="Courier New"/>
            </a:endParaRP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</a:t>
            </a:r>
            <a:r>
              <a:rPr lang="en-US" sz="2000" dirty="0" smtClean="0">
                <a:latin typeface="Courier New"/>
                <a:cs typeface="Courier New"/>
              </a:rPr>
              <a:t>r0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        </a:t>
            </a:r>
            <a:r>
              <a:rPr lang="en-US" sz="2000" dirty="0" err="1" smtClean="0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Calling sum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39674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897586" y="1049783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2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60545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89779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5252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76849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8977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89779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2371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3272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8977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19412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8004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73117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19412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5318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7113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4864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0991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51042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4864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7284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01589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72922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4208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83404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7253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16018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4049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7253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67806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76247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7253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loc</a:t>
            </a:r>
            <a:r>
              <a:rPr lang="en-US" sz="2400" dirty="0" smtClean="0">
                <a:solidFill>
                  <a:srgbClr val="0000FF"/>
                </a:solidFill>
              </a:rPr>
              <a:t>: cal</a:t>
            </a:r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2359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 </a:t>
            </a:r>
            <a:r>
              <a:rPr lang="en-US" sz="2000" dirty="0" err="1" smtClean="0">
                <a:latin typeface="Courier New"/>
                <a:cs typeface="Courier New"/>
              </a:rPr>
              <a:t>loa</a:t>
            </a:r>
            <a:r>
              <a:rPr lang="en-US" sz="2000" dirty="0" smtClean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sum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r2</a:t>
            </a:r>
            <a:endParaRPr lang="en-US" sz="2000" dirty="0">
              <a:latin typeface="Courier New"/>
              <a:cs typeface="Courier New"/>
            </a:endParaRP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</a:t>
            </a:r>
            <a:r>
              <a:rPr lang="en-US" sz="2000" dirty="0" smtClean="0">
                <a:latin typeface="Courier New"/>
                <a:cs typeface="Courier New"/>
              </a:rPr>
              <a:t>r0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        </a:t>
            </a:r>
            <a:r>
              <a:rPr lang="en-US" sz="2000" dirty="0" err="1" smtClean="0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Calling sum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2125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11697" y="1684783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77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42139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03111" y="66886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5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8014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6886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5056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27272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124460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5578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53913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149154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8161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102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149154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0183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5492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178787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6805" y="2536082"/>
            <a:ext cx="1763889" cy="893760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22333" y="3516696"/>
            <a:ext cx="1763889" cy="1307114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22333" y="4924778"/>
            <a:ext cx="1763889" cy="1196878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91192" y="1787877"/>
            <a:ext cx="1837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Stack frames!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53097" y="5192889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6600"/>
                </a:solidFill>
              </a:rPr>
              <a:t>mult</a:t>
            </a:r>
            <a:r>
              <a:rPr lang="en-US" dirty="0" smtClean="0">
                <a:solidFill>
                  <a:srgbClr val="FF6600"/>
                </a:solidFill>
              </a:rPr>
              <a:t>(6,2)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52041" y="3969729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6600"/>
                </a:solidFill>
              </a:rPr>
              <a:t>mult</a:t>
            </a:r>
            <a:r>
              <a:rPr lang="en-US" dirty="0" smtClean="0">
                <a:solidFill>
                  <a:srgbClr val="FF6600"/>
                </a:solidFill>
              </a:rPr>
              <a:t>(6,1)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53097" y="2797791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6600"/>
                </a:solidFill>
              </a:rPr>
              <a:t>mult</a:t>
            </a:r>
            <a:r>
              <a:rPr lang="en-US" dirty="0" smtClean="0">
                <a:solidFill>
                  <a:srgbClr val="FF6600"/>
                </a:solidFill>
              </a:rPr>
              <a:t>(6,0)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6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368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549143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50678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1176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079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03111" y="549143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3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57211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079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574543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87453" y="637299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Returning with answer in r3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3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9391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079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405683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267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 </a:t>
            </a:r>
            <a:r>
              <a:rPr lang="en-US" sz="2000" dirty="0" err="1" smtClean="0">
                <a:latin typeface="Courier New"/>
                <a:cs typeface="Courier New"/>
              </a:rPr>
              <a:t>loa</a:t>
            </a:r>
            <a:r>
              <a:rPr lang="en-US" sz="2000" dirty="0" smtClean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sum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r2</a:t>
            </a:r>
            <a:endParaRPr lang="en-US" sz="2000" dirty="0">
              <a:latin typeface="Courier New"/>
              <a:cs typeface="Courier New"/>
            </a:endParaRP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</a:t>
            </a:r>
            <a:r>
              <a:rPr lang="en-US" sz="2000" dirty="0" smtClean="0">
                <a:latin typeface="Courier New"/>
                <a:cs typeface="Courier New"/>
              </a:rPr>
              <a:t>r0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        </a:t>
            </a:r>
            <a:r>
              <a:rPr lang="en-US" sz="2000" dirty="0" err="1" smtClean="0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Calling sum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3074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11697" y="1684783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3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0262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92584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03111" y="405683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5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41043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92584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462433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8984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7291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308907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462433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01313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26288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488834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618112" y="3308907"/>
            <a:ext cx="1717891" cy="461665"/>
            <a:chOff x="6674556" y="5600891"/>
            <a:chExt cx="1717891" cy="461665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69270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34899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488834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618112" y="3308907"/>
            <a:ext cx="1717891" cy="461665"/>
            <a:chOff x="6674556" y="5600891"/>
            <a:chExt cx="1717891" cy="461665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6452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04047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42179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547755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2144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1521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82625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03111" y="547755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0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10066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82625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8452" y="580211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87453" y="637299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Returning with answer in r3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5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99632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82625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406736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9274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2614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28792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406736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2635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 </a:t>
            </a:r>
            <a:r>
              <a:rPr lang="en-US" sz="2000" dirty="0" err="1" smtClean="0">
                <a:latin typeface="Courier New"/>
                <a:cs typeface="Courier New"/>
              </a:rPr>
              <a:t>loa</a:t>
            </a:r>
            <a:r>
              <a:rPr lang="en-US" sz="2000" dirty="0" smtClean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sum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r2</a:t>
            </a:r>
            <a:endParaRPr lang="en-US" sz="2000" dirty="0">
              <a:latin typeface="Courier New"/>
              <a:cs typeface="Courier New"/>
            </a:endParaRP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</a:t>
            </a:r>
            <a:r>
              <a:rPr lang="en-US" sz="2000" dirty="0" smtClean="0">
                <a:latin typeface="Courier New"/>
                <a:cs typeface="Courier New"/>
              </a:rPr>
              <a:t>r0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        </a:t>
            </a:r>
            <a:r>
              <a:rPr lang="en-US" sz="2000" dirty="0" err="1" smtClean="0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Calling sum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33327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loc:sum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11697" y="1981116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8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4942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28792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460141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0748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59029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74958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460141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9103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1004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489775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618112" y="4749585"/>
            <a:ext cx="1717891" cy="461665"/>
            <a:chOff x="6674556" y="5600891"/>
            <a:chExt cx="1717891" cy="461665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8789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1512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489775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618112" y="4749585"/>
            <a:ext cx="1717891" cy="461665"/>
            <a:chOff x="6674556" y="5600891"/>
            <a:chExt cx="1717891" cy="461665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7422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83808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547711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514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29757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51306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4341" y="547711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7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15818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51306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575977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87453" y="637299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Returning with answer in r3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3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45493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13311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296712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2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422577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296712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0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571802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350334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9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49191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1349141" y="1148561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1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376648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350334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82489" y="2906889"/>
            <a:ext cx="2687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Print the answer: 12!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58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437085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379968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82489" y="2906889"/>
            <a:ext cx="2687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Print the answer: 12!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3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 the </a:t>
            </a:r>
            <a:r>
              <a:rPr lang="en-US" smtClean="0"/>
              <a:t>easy way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 at mult_easy.a52 code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can import libraries (really just functions in other files) using the “</a:t>
            </a:r>
            <a:r>
              <a:rPr lang="en-US" dirty="0" err="1" smtClean="0"/>
              <a:t>inc</a:t>
            </a:r>
            <a:r>
              <a:rPr lang="en-US" dirty="0" smtClean="0"/>
              <a:t>” command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included files must be in the same directory as the .a52 file running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8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final aside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24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10101</a:t>
            </a:r>
            <a:r>
              <a:rPr lang="en-US" sz="2800" baseline="-25000" dirty="0" smtClean="0"/>
              <a:t>2</a:t>
            </a:r>
          </a:p>
          <a:p>
            <a:pPr marL="0" indent="0">
              <a:buNone/>
            </a:pPr>
            <a:r>
              <a:rPr lang="en-US" sz="2800" dirty="0" smtClean="0"/>
              <a:t>10</a:t>
            </a:r>
            <a:r>
              <a:rPr lang="en-US" sz="2800" baseline="-25000" dirty="0"/>
              <a:t>2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11</a:t>
            </a:r>
            <a:r>
              <a:rPr lang="en-US" sz="2800" baseline="-25000" dirty="0"/>
              <a:t>2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1010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101010010010010010000111111101001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34444" y="5249333"/>
            <a:ext cx="502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of these binary numbers is even?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39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aside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395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10101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21</a:t>
            </a:r>
            <a:endParaRPr lang="en-US" sz="2800" baseline="-250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10</a:t>
            </a:r>
            <a:r>
              <a:rPr lang="en-US" sz="2800" baseline="-25000" dirty="0" smtClean="0">
                <a:solidFill>
                  <a:srgbClr val="0000FF"/>
                </a:solidFill>
              </a:rPr>
              <a:t>2 </a:t>
            </a:r>
            <a:r>
              <a:rPr lang="en-US" sz="2800" dirty="0" smtClean="0">
                <a:solidFill>
                  <a:srgbClr val="0000FF"/>
                </a:solidFill>
              </a:rPr>
              <a:t>= 2</a:t>
            </a:r>
          </a:p>
          <a:p>
            <a:pPr marL="0" indent="0">
              <a:buNone/>
            </a:pPr>
            <a:r>
              <a:rPr lang="en-US" sz="2800" dirty="0" smtClean="0"/>
              <a:t>11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3</a:t>
            </a:r>
          </a:p>
          <a:p>
            <a:pPr marL="0" indent="0">
              <a:buNone/>
            </a:pPr>
            <a:r>
              <a:rPr lang="en-US" sz="2800" dirty="0" smtClean="0"/>
              <a:t>1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1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1010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 = 10</a:t>
            </a:r>
          </a:p>
          <a:p>
            <a:pPr marL="0" indent="0">
              <a:buNone/>
            </a:pPr>
            <a:r>
              <a:rPr lang="en-US" sz="2800" dirty="0" smtClean="0"/>
              <a:t>101010010010010010000111111101001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5,675,487,209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46666" y="5710998"/>
            <a:ext cx="7449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there an easier way to tell than just calculating the value?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3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aside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last digit represents the 2</a:t>
            </a:r>
            <a:r>
              <a:rPr lang="en-US" baseline="30000" dirty="0" smtClean="0"/>
              <a:t>0</a:t>
            </a:r>
            <a:r>
              <a:rPr lang="en-US" dirty="0" smtClean="0"/>
              <a:t> = 1s digit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0000FF"/>
                </a:solidFill>
              </a:rPr>
              <a:t>All other digits represent even values since they are powers of 2</a:t>
            </a:r>
            <a:endParaRPr lang="en-US" b="1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Therefore:</a:t>
            </a:r>
          </a:p>
          <a:p>
            <a:pPr marL="777240" lvl="1" indent="-457200"/>
            <a:r>
              <a:rPr lang="en-US" dirty="0" smtClean="0"/>
              <a:t>If the rightmost digit is 1 = odd number</a:t>
            </a:r>
          </a:p>
          <a:p>
            <a:pPr marL="777240" lvl="1" indent="-457200"/>
            <a:r>
              <a:rPr lang="en-US" dirty="0" smtClean="0"/>
              <a:t>If the rightmost digit is 0 = even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9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logical operators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98" y="2672645"/>
            <a:ext cx="3862210" cy="27883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5189" y="2130778"/>
            <a:ext cx="2122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instruction name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4144" y="2127956"/>
            <a:ext cx="1441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arguments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97000" y="3866444"/>
            <a:ext cx="846667" cy="1397000"/>
          </a:xfrm>
          <a:prstGeom prst="rect">
            <a:avLst/>
          </a:prstGeom>
          <a:solidFill>
            <a:srgbClr val="FF6600">
              <a:alpha val="5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01889" y="5712558"/>
            <a:ext cx="6781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Perform </a:t>
            </a:r>
            <a:r>
              <a:rPr lang="en-US" sz="2800" b="1" dirty="0" smtClean="0"/>
              <a:t>and</a:t>
            </a:r>
            <a:r>
              <a:rPr lang="en-US" sz="2800" dirty="0" smtClean="0"/>
              <a:t>, </a:t>
            </a:r>
            <a:r>
              <a:rPr lang="en-US" sz="2800" b="1" dirty="0" smtClean="0"/>
              <a:t>or</a:t>
            </a:r>
            <a:r>
              <a:rPr lang="en-US" sz="2800" dirty="0" smtClean="0"/>
              <a:t> and </a:t>
            </a:r>
            <a:r>
              <a:rPr lang="en-US" sz="2800" b="1" dirty="0" err="1" smtClean="0"/>
              <a:t>xor</a:t>
            </a:r>
            <a:r>
              <a:rPr lang="en-US" sz="2800" dirty="0" smtClean="0"/>
              <a:t> </a:t>
            </a:r>
            <a:r>
              <a:rPr lang="en-US" sz="2800" i="1" dirty="0" smtClean="0"/>
              <a:t>per bit of the number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866941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r2 r0 3</a:t>
            </a:r>
          </a:p>
          <a:p>
            <a:pPr marL="0" indent="0">
              <a:buNone/>
            </a:pPr>
            <a:r>
              <a:rPr lang="en-US" dirty="0" smtClean="0"/>
              <a:t>add r3 r0 6</a:t>
            </a:r>
          </a:p>
          <a:p>
            <a:pPr marL="0" indent="0">
              <a:buNone/>
            </a:pPr>
            <a:r>
              <a:rPr lang="en-US" dirty="0" smtClean="0"/>
              <a:t>and r3 r3 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89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r2 r0 3</a:t>
            </a:r>
          </a:p>
          <a:p>
            <a:pPr marL="0" indent="0">
              <a:buNone/>
            </a:pPr>
            <a:r>
              <a:rPr lang="en-US" dirty="0" smtClean="0"/>
              <a:t>add r3 r0 6</a:t>
            </a:r>
          </a:p>
          <a:p>
            <a:pPr marL="0" indent="0">
              <a:buNone/>
            </a:pPr>
            <a:r>
              <a:rPr lang="en-US" dirty="0" smtClean="0"/>
              <a:t>and r3 r3 r2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2122311"/>
            <a:ext cx="1997908" cy="10668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12627" y="4148667"/>
            <a:ext cx="6741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r2 and r3 in binary after these instructions?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4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r2 r0 3</a:t>
            </a:r>
          </a:p>
          <a:p>
            <a:pPr marL="0" indent="0">
              <a:buNone/>
            </a:pPr>
            <a:r>
              <a:rPr lang="en-US" dirty="0" smtClean="0"/>
              <a:t>add r3 r0 6</a:t>
            </a:r>
          </a:p>
          <a:p>
            <a:pPr marL="0" indent="0">
              <a:buNone/>
            </a:pPr>
            <a:r>
              <a:rPr lang="en-US" dirty="0" smtClean="0"/>
              <a:t>and r3 r3 r2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2122311"/>
            <a:ext cx="1997908" cy="10668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2: 	  11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3:	110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610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65797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1349141" y="1148561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1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r2 r0 3</a:t>
            </a:r>
          </a:p>
          <a:p>
            <a:pPr marL="0" indent="0">
              <a:buNone/>
            </a:pPr>
            <a:r>
              <a:rPr lang="en-US" dirty="0" smtClean="0"/>
              <a:t>add r3 r0 6</a:t>
            </a:r>
          </a:p>
          <a:p>
            <a:pPr marL="0" indent="0">
              <a:buNone/>
            </a:pPr>
            <a:r>
              <a:rPr lang="en-US" dirty="0" smtClean="0"/>
              <a:t>and r3 r3 r2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2: 	  11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3:	110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Perform </a:t>
            </a:r>
            <a:r>
              <a:rPr lang="en-US" sz="2400" b="1" dirty="0" smtClean="0"/>
              <a:t>and</a:t>
            </a:r>
            <a:r>
              <a:rPr lang="en-US" sz="2400" dirty="0" smtClean="0"/>
              <a:t>, </a:t>
            </a:r>
            <a:r>
              <a:rPr lang="en-US" sz="2400" b="1" dirty="0" smtClean="0"/>
              <a:t>or</a:t>
            </a:r>
            <a:r>
              <a:rPr lang="en-US" sz="2400" dirty="0" smtClean="0"/>
              <a:t> and </a:t>
            </a:r>
            <a:r>
              <a:rPr lang="en-US" sz="2400" b="1" dirty="0" err="1" smtClean="0"/>
              <a:t>xor</a:t>
            </a:r>
            <a:r>
              <a:rPr lang="en-US" sz="2400" dirty="0" smtClean="0"/>
              <a:t> </a:t>
            </a:r>
            <a:r>
              <a:rPr lang="en-US" sz="2400" i="1" dirty="0" smtClean="0"/>
              <a:t>per bit of the number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0447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r2 r0 3</a:t>
            </a:r>
          </a:p>
          <a:p>
            <a:pPr marL="0" indent="0">
              <a:buNone/>
            </a:pPr>
            <a:r>
              <a:rPr lang="en-US" dirty="0" smtClean="0"/>
              <a:t>add r3 r0 6</a:t>
            </a:r>
          </a:p>
          <a:p>
            <a:pPr marL="0" indent="0">
              <a:buNone/>
            </a:pPr>
            <a:r>
              <a:rPr lang="en-US" dirty="0" smtClean="0"/>
              <a:t>and r3 r3 r2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2: 	  11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3:	110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Perform </a:t>
            </a:r>
            <a:r>
              <a:rPr lang="en-US" sz="2400" b="1" dirty="0" smtClean="0"/>
              <a:t>and</a:t>
            </a:r>
            <a:r>
              <a:rPr lang="en-US" sz="2400" dirty="0" smtClean="0"/>
              <a:t>, </a:t>
            </a:r>
            <a:r>
              <a:rPr lang="en-US" sz="2400" b="1" dirty="0" smtClean="0"/>
              <a:t>or</a:t>
            </a:r>
            <a:r>
              <a:rPr lang="en-US" sz="2400" dirty="0" smtClean="0"/>
              <a:t> and </a:t>
            </a:r>
            <a:r>
              <a:rPr lang="en-US" sz="2400" b="1" dirty="0" err="1" smtClean="0"/>
              <a:t>xor</a:t>
            </a:r>
            <a:r>
              <a:rPr lang="en-US" sz="2400" dirty="0" smtClean="0"/>
              <a:t> </a:t>
            </a:r>
            <a:r>
              <a:rPr lang="en-US" sz="2400" i="1" dirty="0" smtClean="0"/>
              <a:t>per bit of the number</a:t>
            </a:r>
            <a:endParaRPr lang="en-US" sz="2400" i="1" dirty="0"/>
          </a:p>
        </p:txBody>
      </p:sp>
      <p:sp>
        <p:nvSpPr>
          <p:cNvPr id="8" name="Rectangle 7"/>
          <p:cNvSpPr/>
          <p:nvPr/>
        </p:nvSpPr>
        <p:spPr>
          <a:xfrm>
            <a:off x="3996380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80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r2 r0 3</a:t>
            </a:r>
          </a:p>
          <a:p>
            <a:pPr marL="0" indent="0">
              <a:buNone/>
            </a:pPr>
            <a:r>
              <a:rPr lang="en-US" dirty="0" smtClean="0"/>
              <a:t>add r3 r0 6</a:t>
            </a:r>
          </a:p>
          <a:p>
            <a:pPr marL="0" indent="0">
              <a:buNone/>
            </a:pPr>
            <a:r>
              <a:rPr lang="en-US" dirty="0" smtClean="0"/>
              <a:t>and r3 r3 r2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2: 	  11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3:	110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Perform </a:t>
            </a:r>
            <a:r>
              <a:rPr lang="en-US" sz="2400" b="1" dirty="0" smtClean="0"/>
              <a:t>and</a:t>
            </a:r>
            <a:r>
              <a:rPr lang="en-US" sz="2400" dirty="0" smtClean="0"/>
              <a:t>, </a:t>
            </a:r>
            <a:r>
              <a:rPr lang="en-US" sz="2400" b="1" dirty="0" smtClean="0"/>
              <a:t>or</a:t>
            </a:r>
            <a:r>
              <a:rPr lang="en-US" sz="2400" dirty="0" smtClean="0"/>
              <a:t> and </a:t>
            </a:r>
            <a:r>
              <a:rPr lang="en-US" sz="2400" b="1" dirty="0" err="1" smtClean="0"/>
              <a:t>xor</a:t>
            </a:r>
            <a:r>
              <a:rPr lang="en-US" sz="2400" dirty="0" smtClean="0"/>
              <a:t> </a:t>
            </a:r>
            <a:r>
              <a:rPr lang="en-US" sz="2400" i="1" dirty="0" smtClean="0"/>
              <a:t>per bit of the number</a:t>
            </a:r>
            <a:endParaRPr lang="en-US" sz="24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39936" y="513644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96380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22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r2 r0 3</a:t>
            </a:r>
          </a:p>
          <a:p>
            <a:pPr marL="0" indent="0">
              <a:buNone/>
            </a:pPr>
            <a:r>
              <a:rPr lang="en-US" dirty="0" smtClean="0"/>
              <a:t>add r3 r0 6</a:t>
            </a:r>
          </a:p>
          <a:p>
            <a:pPr marL="0" indent="0">
              <a:buNone/>
            </a:pPr>
            <a:r>
              <a:rPr lang="en-US" dirty="0" smtClean="0"/>
              <a:t>and r3 r3 r2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2: 	  11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3:	110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Perform </a:t>
            </a:r>
            <a:r>
              <a:rPr lang="en-US" sz="2400" b="1" dirty="0" smtClean="0"/>
              <a:t>and</a:t>
            </a:r>
            <a:r>
              <a:rPr lang="en-US" sz="2400" dirty="0" smtClean="0"/>
              <a:t>, </a:t>
            </a:r>
            <a:r>
              <a:rPr lang="en-US" sz="2400" b="1" dirty="0" smtClean="0"/>
              <a:t>or</a:t>
            </a:r>
            <a:r>
              <a:rPr lang="en-US" sz="2400" dirty="0" smtClean="0"/>
              <a:t> and </a:t>
            </a:r>
            <a:r>
              <a:rPr lang="en-US" sz="2400" b="1" dirty="0" err="1" smtClean="0"/>
              <a:t>xor</a:t>
            </a:r>
            <a:r>
              <a:rPr lang="en-US" sz="2400" dirty="0" smtClean="0"/>
              <a:t> </a:t>
            </a:r>
            <a:r>
              <a:rPr lang="en-US" sz="2400" i="1" dirty="0" smtClean="0"/>
              <a:t>per bit of the number</a:t>
            </a:r>
            <a:endParaRPr lang="en-US" sz="24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11714" y="510822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59427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8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r2 r0 3</a:t>
            </a:r>
          </a:p>
          <a:p>
            <a:pPr marL="0" indent="0">
              <a:buNone/>
            </a:pPr>
            <a:r>
              <a:rPr lang="en-US" dirty="0" smtClean="0"/>
              <a:t>add r3 r0 6</a:t>
            </a:r>
          </a:p>
          <a:p>
            <a:pPr marL="0" indent="0">
              <a:buNone/>
            </a:pPr>
            <a:r>
              <a:rPr lang="en-US" dirty="0" smtClean="0"/>
              <a:t>and r3 r3 r2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2: 	  11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3:	110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Perform </a:t>
            </a:r>
            <a:r>
              <a:rPr lang="en-US" sz="2400" b="1" dirty="0" smtClean="0"/>
              <a:t>and</a:t>
            </a:r>
            <a:r>
              <a:rPr lang="en-US" sz="2400" dirty="0" smtClean="0"/>
              <a:t>, </a:t>
            </a:r>
            <a:r>
              <a:rPr lang="en-US" sz="2400" b="1" dirty="0" smtClean="0"/>
              <a:t>or</a:t>
            </a:r>
            <a:r>
              <a:rPr lang="en-US" sz="2400" dirty="0" smtClean="0"/>
              <a:t> and </a:t>
            </a:r>
            <a:r>
              <a:rPr lang="en-US" sz="2400" b="1" dirty="0" err="1" smtClean="0"/>
              <a:t>xor</a:t>
            </a:r>
            <a:r>
              <a:rPr lang="en-US" sz="2400" dirty="0" smtClean="0"/>
              <a:t> </a:t>
            </a:r>
            <a:r>
              <a:rPr lang="en-US" sz="2400" i="1" dirty="0" smtClean="0"/>
              <a:t>per bit of the number</a:t>
            </a:r>
            <a:endParaRPr lang="en-US" sz="24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4160" y="5108223"/>
            <a:ext cx="58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59427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5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r2 r0 3</a:t>
            </a:r>
          </a:p>
          <a:p>
            <a:pPr marL="0" indent="0">
              <a:buNone/>
            </a:pPr>
            <a:r>
              <a:rPr lang="en-US" dirty="0" smtClean="0"/>
              <a:t>add r3 r0 6</a:t>
            </a:r>
          </a:p>
          <a:p>
            <a:pPr marL="0" indent="0">
              <a:buNone/>
            </a:pPr>
            <a:r>
              <a:rPr lang="en-US" dirty="0" smtClean="0"/>
              <a:t>and r3 r3 r2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2: 	  11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3:	110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Perform </a:t>
            </a:r>
            <a:r>
              <a:rPr lang="en-US" sz="2400" b="1" dirty="0" smtClean="0"/>
              <a:t>and</a:t>
            </a:r>
            <a:r>
              <a:rPr lang="en-US" sz="2400" dirty="0" smtClean="0"/>
              <a:t>, </a:t>
            </a:r>
            <a:r>
              <a:rPr lang="en-US" sz="2400" b="1" dirty="0" smtClean="0"/>
              <a:t>or</a:t>
            </a:r>
            <a:r>
              <a:rPr lang="en-US" sz="2400" dirty="0" smtClean="0"/>
              <a:t> and </a:t>
            </a:r>
            <a:r>
              <a:rPr lang="en-US" sz="2400" b="1" dirty="0" err="1" smtClean="0"/>
              <a:t>xor</a:t>
            </a:r>
            <a:r>
              <a:rPr lang="en-US" sz="2400" dirty="0" smtClean="0"/>
              <a:t> </a:t>
            </a:r>
            <a:r>
              <a:rPr lang="en-US" sz="2400" i="1" dirty="0" smtClean="0"/>
              <a:t>per bit of the number</a:t>
            </a:r>
            <a:endParaRPr lang="en-US" sz="24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4160" y="5108223"/>
            <a:ext cx="58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95683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8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r2 r0 3</a:t>
            </a:r>
          </a:p>
          <a:p>
            <a:pPr marL="0" indent="0">
              <a:buNone/>
            </a:pPr>
            <a:r>
              <a:rPr lang="en-US" dirty="0" smtClean="0"/>
              <a:t>add r3 r0 6</a:t>
            </a:r>
          </a:p>
          <a:p>
            <a:pPr marL="0" indent="0">
              <a:buNone/>
            </a:pPr>
            <a:r>
              <a:rPr lang="en-US" dirty="0" smtClean="0"/>
              <a:t>and r3 r3 r2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2: 	011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3:	110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Perform </a:t>
            </a:r>
            <a:r>
              <a:rPr lang="en-US" sz="2400" b="1" dirty="0" smtClean="0"/>
              <a:t>and</a:t>
            </a:r>
            <a:r>
              <a:rPr lang="en-US" sz="2400" dirty="0" smtClean="0"/>
              <a:t>, </a:t>
            </a:r>
            <a:r>
              <a:rPr lang="en-US" sz="2400" b="1" dirty="0" smtClean="0"/>
              <a:t>or</a:t>
            </a:r>
            <a:r>
              <a:rPr lang="en-US" sz="2400" dirty="0" smtClean="0"/>
              <a:t> and </a:t>
            </a:r>
            <a:r>
              <a:rPr lang="en-US" sz="2400" b="1" dirty="0" err="1" smtClean="0"/>
              <a:t>xor</a:t>
            </a:r>
            <a:r>
              <a:rPr lang="en-US" sz="2400" dirty="0" smtClean="0"/>
              <a:t> </a:t>
            </a:r>
            <a:r>
              <a:rPr lang="en-US" sz="2400" i="1" dirty="0" smtClean="0"/>
              <a:t>per bit of the number</a:t>
            </a:r>
            <a:endParaRPr lang="en-US" sz="24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4160" y="5108223"/>
            <a:ext cx="58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95683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5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r2 r0 3</a:t>
            </a:r>
          </a:p>
          <a:p>
            <a:pPr marL="0" indent="0">
              <a:buNone/>
            </a:pPr>
            <a:r>
              <a:rPr lang="en-US" dirty="0" smtClean="0"/>
              <a:t>add r3 r0 6</a:t>
            </a:r>
          </a:p>
          <a:p>
            <a:pPr marL="0" indent="0">
              <a:buNone/>
            </a:pPr>
            <a:r>
              <a:rPr lang="en-US" dirty="0" smtClean="0"/>
              <a:t>and r3 r3 r2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2: 	011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3:	110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Perform </a:t>
            </a:r>
            <a:r>
              <a:rPr lang="en-US" sz="2400" b="1" dirty="0" smtClean="0"/>
              <a:t>and</a:t>
            </a:r>
            <a:r>
              <a:rPr lang="en-US" sz="2400" dirty="0" smtClean="0"/>
              <a:t>, </a:t>
            </a:r>
            <a:r>
              <a:rPr lang="en-US" sz="2400" b="1" dirty="0" smtClean="0"/>
              <a:t>or</a:t>
            </a:r>
            <a:r>
              <a:rPr lang="en-US" sz="2400" dirty="0" smtClean="0"/>
              <a:t> and </a:t>
            </a:r>
            <a:r>
              <a:rPr lang="en-US" sz="2400" b="1" dirty="0" err="1" smtClean="0"/>
              <a:t>xor</a:t>
            </a:r>
            <a:r>
              <a:rPr lang="en-US" sz="2400" dirty="0" smtClean="0"/>
              <a:t> </a:t>
            </a:r>
            <a:r>
              <a:rPr lang="en-US" sz="2400" i="1" dirty="0" smtClean="0"/>
              <a:t>per bit of the number</a:t>
            </a:r>
            <a:endParaRPr lang="en-US" sz="24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11017" y="5108223"/>
            <a:ext cx="779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010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95683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9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CS52 programming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Match your </a:t>
            </a:r>
            <a:r>
              <a:rPr lang="en-US" dirty="0" err="1" smtClean="0"/>
              <a:t>psh</a:t>
            </a:r>
            <a:r>
              <a:rPr lang="en-US" dirty="0" smtClean="0"/>
              <a:t> and pops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Follow the register conventions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Develop code incrementally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Debugging: write out stack, registers, etc. on paper and compare against system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700867"/>
            <a:ext cx="8531352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http://www.cs.pomona.edu/~dkauchak/classes/cs52/</a:t>
            </a:r>
            <a:r>
              <a:rPr lang="en-US" sz="2000" dirty="0" smtClean="0">
                <a:hlinkClick r:id="rId2"/>
              </a:rPr>
              <a:t>examples/cs41b/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75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6375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674556" y="5161004"/>
            <a:ext cx="1717891" cy="461665"/>
            <a:chOff x="6674556" y="5600891"/>
            <a:chExt cx="1717891" cy="461665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349141" y="1148561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loc:cal0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95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didn’t have time to cover the next example in class, but left it in the notes as another example of a function that takes two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1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95574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5778" y="3541889"/>
            <a:ext cx="3733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code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396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95574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5778" y="3541889"/>
            <a:ext cx="2857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max, as a function!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84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8093" y="1600200"/>
            <a:ext cx="3578351" cy="513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loa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r3 </a:t>
            </a:r>
            <a:r>
              <a:rPr lang="en-US" sz="2400" dirty="0" smtClean="0">
                <a:latin typeface="Courier New"/>
                <a:cs typeface="Courier New"/>
              </a:rPr>
              <a:t>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loa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r2 </a:t>
            </a:r>
            <a:r>
              <a:rPr lang="en-US" sz="2400" dirty="0" smtClean="0">
                <a:latin typeface="Courier New"/>
                <a:cs typeface="Courier New"/>
              </a:rPr>
              <a:t>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psh</a:t>
            </a:r>
            <a:r>
              <a:rPr lang="en-US" sz="2400" dirty="0" smtClean="0">
                <a:latin typeface="Courier New"/>
                <a:cs typeface="Courier New"/>
              </a:rPr>
              <a:t> r2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lcw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r2 </a:t>
            </a:r>
            <a:r>
              <a:rPr lang="en-US" sz="2400" dirty="0" smtClean="0">
                <a:latin typeface="Courier New"/>
                <a:cs typeface="Courier New"/>
              </a:rPr>
              <a:t>max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cal</a:t>
            </a:r>
            <a:r>
              <a:rPr lang="en-US" sz="2400" dirty="0">
                <a:latin typeface="Courier New"/>
                <a:cs typeface="Courier New"/>
              </a:rPr>
              <a:t> r2 </a:t>
            </a:r>
            <a:r>
              <a:rPr lang="en-US" sz="2400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pop 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sto</a:t>
            </a:r>
            <a:r>
              <a:rPr lang="en-US" sz="2400" dirty="0" smtClean="0">
                <a:latin typeface="Courier New"/>
                <a:cs typeface="Courier New"/>
              </a:rPr>
              <a:t> r3 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hlt</a:t>
            </a: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29667" y="2497667"/>
            <a:ext cx="2514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Anything different?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0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8093" y="1600200"/>
            <a:ext cx="3578351" cy="513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loa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r3 </a:t>
            </a:r>
            <a:r>
              <a:rPr lang="en-US" sz="2400" dirty="0" smtClean="0">
                <a:latin typeface="Courier New"/>
                <a:cs typeface="Courier New"/>
              </a:rPr>
              <a:t>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loa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r2 </a:t>
            </a:r>
            <a:r>
              <a:rPr lang="en-US" sz="2400" dirty="0" smtClean="0">
                <a:latin typeface="Courier New"/>
                <a:cs typeface="Courier New"/>
              </a:rPr>
              <a:t>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psh</a:t>
            </a:r>
            <a:r>
              <a:rPr lang="en-US" sz="2400" dirty="0" smtClean="0">
                <a:latin typeface="Courier New"/>
                <a:cs typeface="Courier New"/>
              </a:rPr>
              <a:t> r2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lcw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r2 </a:t>
            </a:r>
            <a:r>
              <a:rPr lang="en-US" sz="2400" dirty="0" smtClean="0">
                <a:latin typeface="Courier New"/>
                <a:cs typeface="Courier New"/>
              </a:rPr>
              <a:t>max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cal</a:t>
            </a:r>
            <a:r>
              <a:rPr lang="en-US" sz="2400" dirty="0">
                <a:latin typeface="Courier New"/>
                <a:cs typeface="Courier New"/>
              </a:rPr>
              <a:t> r2 </a:t>
            </a:r>
            <a:r>
              <a:rPr lang="en-US" sz="2400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pop 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sto</a:t>
            </a:r>
            <a:r>
              <a:rPr lang="en-US" sz="2400" dirty="0" smtClean="0">
                <a:latin typeface="Courier New"/>
                <a:cs typeface="Courier New"/>
              </a:rPr>
              <a:t> r3 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hlt</a:t>
            </a: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8667" y="2913165"/>
            <a:ext cx="3826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For the second argument, </a:t>
            </a:r>
            <a:r>
              <a:rPr lang="en-US" sz="2800" dirty="0" err="1" smtClean="0">
                <a:solidFill>
                  <a:srgbClr val="0000FF"/>
                </a:solidFill>
              </a:rPr>
              <a:t>psh</a:t>
            </a:r>
            <a:r>
              <a:rPr lang="en-US" sz="2800" dirty="0" smtClean="0">
                <a:solidFill>
                  <a:srgbClr val="0000FF"/>
                </a:solidFill>
              </a:rPr>
              <a:t> it on the stac</a:t>
            </a:r>
            <a:r>
              <a:rPr lang="en-US" sz="2800" dirty="0">
                <a:solidFill>
                  <a:srgbClr val="0000FF"/>
                </a:solidFill>
              </a:rPr>
              <a:t>k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7111" y="3048000"/>
            <a:ext cx="2257778" cy="395111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14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5345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60779" y="127000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6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6722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60779" y="488245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98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36306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066800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0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7581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066800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8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77252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428044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040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84072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435100"/>
            <a:ext cx="246085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74556" y="5161004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7309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69898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max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428044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57079" y="2342444"/>
            <a:ext cx="35983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Notice that we overwrote the value in r2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If we hadn’t saved it on the stack, it would have been lost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8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90972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789288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628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44873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832557" y="1789288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6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30184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3778955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697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7119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3778955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loc</a:t>
            </a:r>
            <a:r>
              <a:rPr lang="en-US" sz="2800" dirty="0" smtClean="0">
                <a:solidFill>
                  <a:srgbClr val="0000FF"/>
                </a:solidFill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</a:rPr>
              <a:t>cal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6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1301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4140199"/>
            <a:ext cx="1834443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309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7614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4140199"/>
            <a:ext cx="1834443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60333" y="4854222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097743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larger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74556" y="5134116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74556" y="562911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+4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210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00453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4140199"/>
            <a:ext cx="1834443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60333" y="4854222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097743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larger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74556" y="5134116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74556" y="562911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+4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32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08552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5" y="4772872"/>
            <a:ext cx="2427111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223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19200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5777088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955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 grade</a:t>
            </a:r>
          </a:p>
          <a:p>
            <a:endParaRPr lang="en-US" dirty="0"/>
          </a:p>
          <a:p>
            <a:r>
              <a:rPr lang="en-US" dirty="0" smtClean="0"/>
              <a:t>Assignment grading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Assignment 4</a:t>
            </a:r>
          </a:p>
          <a:p>
            <a:endParaRPr lang="en-US" dirty="0"/>
          </a:p>
          <a:p>
            <a:r>
              <a:rPr lang="en-US" dirty="0" smtClean="0"/>
              <a:t>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7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34458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2803878"/>
            <a:ext cx="103563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74556" y="5161004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61118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709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2400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5777088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9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64813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2400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6138332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2490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4216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2400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116666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043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9214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116666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2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89728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793999"/>
            <a:ext cx="142522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5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27324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793999"/>
            <a:ext cx="142522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90444" y="2906889"/>
            <a:ext cx="7274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10!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4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98621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3130421"/>
            <a:ext cx="142522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3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01565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2803878"/>
            <a:ext cx="103563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9000" y="2596444"/>
            <a:ext cx="1742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</a:t>
            </a:r>
            <a:r>
              <a:rPr lang="en-US" sz="2400" dirty="0" err="1" smtClean="0">
                <a:solidFill>
                  <a:srgbClr val="FF0000"/>
                </a:solidFill>
              </a:rPr>
              <a:t>psh</a:t>
            </a:r>
            <a:r>
              <a:rPr lang="en-US" sz="2400" dirty="0" smtClean="0">
                <a:solidFill>
                  <a:srgbClr val="FF0000"/>
                </a:solidFill>
              </a:rPr>
              <a:t> r3?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9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9467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2803878"/>
            <a:ext cx="103563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13668" y="2271887"/>
            <a:ext cx="50235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We’re about to make a function call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The result of that call will go into r3 so we’ll lose what’s in there if we don’t save it!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x + sum (x-1)</a:t>
            </a:r>
          </a:p>
        </p:txBody>
      </p:sp>
    </p:spTree>
    <p:extLst>
      <p:ext uri="{BB962C8B-B14F-4D97-AF65-F5344CB8AC3E}">
        <p14:creationId xmlns:p14="http://schemas.microsoft.com/office/powerpoint/2010/main" val="370123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41260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100211"/>
            <a:ext cx="1600081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2800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0072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100211"/>
            <a:ext cx="1600081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2597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14918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636433"/>
            <a:ext cx="1600081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1536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16129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636433"/>
            <a:ext cx="1600081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8252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2183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918655"/>
            <a:ext cx="1600081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6017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6348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918655"/>
            <a:ext cx="1600081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0444" y="2779889"/>
            <a:ext cx="2854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Make a recursive call:</a:t>
            </a:r>
          </a:p>
          <a:p>
            <a:r>
              <a:rPr lang="en-US" sz="2400" dirty="0" smtClean="0"/>
              <a:t>sum 1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54222" y="1583267"/>
            <a:ext cx="1340556" cy="161995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28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58474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2" y="1138766"/>
            <a:ext cx="1021526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2707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700867"/>
            <a:ext cx="8531352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http://www.cs.pomona.edu/~dkauchak/classes/cs52/</a:t>
            </a:r>
            <a:r>
              <a:rPr lang="en-US" sz="2000" dirty="0" smtClean="0">
                <a:hlinkClick r:id="rId2"/>
              </a:rPr>
              <a:t>examples/cs52machine/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7586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32517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2" y="1138766"/>
            <a:ext cx="1021526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52493" y="3943613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loc:cal1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9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28018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2" y="1435100"/>
            <a:ext cx="2432636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52493" y="3943613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10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5370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2" y="2817989"/>
            <a:ext cx="100741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52493" y="3943613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828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6131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2" y="2817989"/>
            <a:ext cx="100741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32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93287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082835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8142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55090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082835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8989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22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586833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8382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74851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586833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914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5329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869055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738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96676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869055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20444" y="2779889"/>
            <a:ext cx="2854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Make a recursive call:</a:t>
            </a:r>
          </a:p>
          <a:p>
            <a:r>
              <a:rPr lang="en-US" sz="2400" dirty="0" smtClean="0"/>
              <a:t>sum 0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854222" y="1583267"/>
            <a:ext cx="1340556" cy="161995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94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CS52 machine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5221" y="2712961"/>
            <a:ext cx="2709334" cy="327900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41090" y="2111689"/>
            <a:ext cx="812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CPU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61" y="3176666"/>
            <a:ext cx="2240131" cy="15916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7461" y="2767444"/>
            <a:ext cx="10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2609" y="2877513"/>
            <a:ext cx="2240131" cy="189082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75045" y="4951484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5667" y="4948663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36289" y="4945842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22555" y="4945842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03177" y="4943021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48332" y="5625075"/>
            <a:ext cx="963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19453970">
            <a:off x="2480917" y="4731023"/>
            <a:ext cx="1828136" cy="386203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92958" y="2808549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57728" y="2795667"/>
            <a:ext cx="3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ic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292958" y="3525394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657728" y="3512512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318359" y="4255483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83129" y="4242601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333529" y="4909097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698299" y="4896215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358930" y="5639186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723700" y="5626304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99671" y="2504516"/>
            <a:ext cx="3031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instruction counter</a:t>
            </a:r>
          </a:p>
          <a:p>
            <a:r>
              <a:rPr lang="en-US" dirty="0" smtClean="0"/>
              <a:t>(location in memory of the next</a:t>
            </a:r>
          </a:p>
          <a:p>
            <a:r>
              <a:rPr lang="en-US" dirty="0" smtClean="0"/>
              <a:t> instruction in memory)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813782" y="3541918"/>
            <a:ext cx="282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holds the value 0 (read only)</a:t>
            </a:r>
            <a:endParaRPr lang="en-US" dirty="0"/>
          </a:p>
        </p:txBody>
      </p:sp>
      <p:sp>
        <p:nvSpPr>
          <p:cNvPr id="36" name="Right Brace 35"/>
          <p:cNvSpPr/>
          <p:nvPr/>
        </p:nvSpPr>
        <p:spPr>
          <a:xfrm>
            <a:off x="5799671" y="4233175"/>
            <a:ext cx="578551" cy="1820089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589889" y="4705066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general purpose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read/write</a:t>
            </a:r>
          </a:p>
        </p:txBody>
      </p:sp>
    </p:spTree>
    <p:extLst>
      <p:ext uri="{BB962C8B-B14F-4D97-AF65-F5344CB8AC3E}">
        <p14:creationId xmlns:p14="http://schemas.microsoft.com/office/powerpoint/2010/main" val="427589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77419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145611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488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17241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145611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34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87475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145611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loc:cal1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2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52393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435100"/>
            <a:ext cx="2503192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636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66377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731433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744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09373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731433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179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87807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2027766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602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88390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5277285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985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4519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5219131" y="3488222"/>
            <a:ext cx="1320106" cy="504840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8677" y="1867572"/>
            <a:ext cx="23877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Stack frames!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17460" y="3534346"/>
            <a:ext cx="70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sum 0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19129" y="4105906"/>
            <a:ext cx="1320107" cy="951225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17460" y="4343777"/>
            <a:ext cx="70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sum 1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35591" y="5171452"/>
            <a:ext cx="1320107" cy="907460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50788" y="5438003"/>
            <a:ext cx="70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sum 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82277" y="2679003"/>
            <a:ext cx="2282945" cy="101566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sum:</a:t>
            </a:r>
          </a:p>
          <a:p>
            <a:r>
              <a:rPr lang="en-US" sz="2000" dirty="0" smtClean="0"/>
              <a:t>x = 0</a:t>
            </a:r>
          </a:p>
          <a:p>
            <a:r>
              <a:rPr lang="en-US" sz="2000" dirty="0" smtClean="0"/>
              <a:t>return: sum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line)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85584" y="3040398"/>
            <a:ext cx="881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sum 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682277" y="5261451"/>
            <a:ext cx="2282944" cy="101566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sum:</a:t>
            </a:r>
          </a:p>
          <a:p>
            <a:r>
              <a:rPr lang="en-US" sz="2000" dirty="0" smtClean="0"/>
              <a:t>x = 2</a:t>
            </a:r>
          </a:p>
          <a:p>
            <a:r>
              <a:rPr lang="en-US" sz="2000" dirty="0" smtClean="0"/>
              <a:t>return: shell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682276" y="3961517"/>
            <a:ext cx="2282945" cy="101566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sum:</a:t>
            </a:r>
          </a:p>
          <a:p>
            <a:r>
              <a:rPr lang="en-US" sz="2000" dirty="0" smtClean="0"/>
              <a:t>x = 1</a:t>
            </a:r>
          </a:p>
          <a:p>
            <a:r>
              <a:rPr lang="en-US" sz="2000" dirty="0" smtClean="0"/>
              <a:t>return: sum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line)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585583" y="5609846"/>
            <a:ext cx="881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sum 2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585583" y="4322912"/>
            <a:ext cx="881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sum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62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03818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5277285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635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1109" y="1930335"/>
            <a:ext cx="3255223" cy="4278554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919" y="17033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51109" y="1930335"/>
            <a:ext cx="3255223" cy="1018887"/>
          </a:xfrm>
          <a:prstGeom prst="rect">
            <a:avLst/>
          </a:prstGeom>
          <a:solidFill>
            <a:srgbClr val="008000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47334" y="2141557"/>
            <a:ext cx="958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Code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51109" y="2949222"/>
            <a:ext cx="3255223" cy="1018887"/>
          </a:xfrm>
          <a:prstGeom prst="rect">
            <a:avLst/>
          </a:prstGeom>
          <a:solidFill>
            <a:srgbClr val="FF6600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47334" y="3134123"/>
            <a:ext cx="977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Heap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51109" y="5190002"/>
            <a:ext cx="3255223" cy="1018887"/>
          </a:xfrm>
          <a:prstGeom prst="rect">
            <a:avLst/>
          </a:prstGeom>
          <a:solidFill>
            <a:srgbClr val="0000FF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47334" y="5409689"/>
            <a:ext cx="962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Stack</a:t>
            </a:r>
            <a:endParaRPr lang="en-US" sz="2800" dirty="0"/>
          </a:p>
        </p:txBody>
      </p:sp>
      <p:cxnSp>
        <p:nvCxnSpPr>
          <p:cNvPr id="13" name="Straight Arrow Connector 12"/>
          <p:cNvCxnSpPr>
            <a:stCxn id="10" idx="0"/>
          </p:cNvCxnSpPr>
          <p:nvPr/>
        </p:nvCxnSpPr>
        <p:spPr>
          <a:xfrm flipV="1">
            <a:off x="2478721" y="4684889"/>
            <a:ext cx="0" cy="505113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78721" y="3968109"/>
            <a:ext cx="0" cy="505113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75666" y="3063801"/>
            <a:ext cx="3767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dynamically allocated program data is stored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275666" y="5154895"/>
            <a:ext cx="3767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program/function execution information is stored, parameters, and local variables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115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65966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5277285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43249" y="3496059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5901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41607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5573618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43249" y="3496059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5259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96778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5573618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43249" y="3496059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85268" y="613310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Returning with answer in r3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0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30336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4432449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43249" y="3496059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19919" y="2963333"/>
            <a:ext cx="3096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are we doing this?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9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42452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4432449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43249" y="3496059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52963" y="2547834"/>
            <a:ext cx="42799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- Need to calculate x + sum (x-1)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- Saved x on the stack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633703" y="4028279"/>
            <a:ext cx="597881" cy="570719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90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97226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4432449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27345" y="411741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142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18638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4728782"/>
            <a:ext cx="182585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27345" y="411741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5668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7965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4728782"/>
            <a:ext cx="182585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27345" y="411741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243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65214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298114"/>
            <a:ext cx="102152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27345" y="411741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535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0829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298114"/>
            <a:ext cx="102152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4647827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99425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1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unit for keeping track of a function call</a:t>
            </a:r>
          </a:p>
          <a:p>
            <a:pPr>
              <a:buFontTx/>
              <a:buChar char="-"/>
            </a:pPr>
            <a:r>
              <a:rPr lang="en-US" dirty="0" smtClean="0"/>
              <a:t>return address (where to go when we’re done executing)</a:t>
            </a:r>
          </a:p>
          <a:p>
            <a:pPr>
              <a:buFontTx/>
              <a:buChar char="-"/>
            </a:pPr>
            <a:r>
              <a:rPr lang="en-US" dirty="0" smtClean="0"/>
              <a:t>parameters</a:t>
            </a:r>
          </a:p>
          <a:p>
            <a:pPr>
              <a:buFontTx/>
              <a:buChar char="-"/>
            </a:pPr>
            <a:r>
              <a:rPr lang="en-US" dirty="0" smtClean="0"/>
              <a:t>local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3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7847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527283"/>
            <a:ext cx="102152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4647827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6436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4915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527283"/>
            <a:ext cx="102152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4647827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5268" y="613310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Returning with answer in r3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8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62745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4436160"/>
            <a:ext cx="102152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4647827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8312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42416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4436160"/>
            <a:ext cx="102152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5115984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9551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871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4732493"/>
            <a:ext cx="179763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5115984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85442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6210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4732493"/>
            <a:ext cx="179763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5115984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3340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22017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279482"/>
            <a:ext cx="104974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loc:cal0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5115984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5631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95084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279482"/>
            <a:ext cx="104974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9753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64811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531650"/>
            <a:ext cx="104974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7391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 smtClean="0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</a:t>
            </a: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sub r3 r3 1       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4115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531650"/>
            <a:ext cx="104974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85268" y="613310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Returning with answer in r3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795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CS52 function call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r1: reserved for the stack pointer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r2: contains the return address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r3: contains the first parameter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additional parameters go on the stack (more on this)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result (i.e. the return value) should go in r3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6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 </a:t>
            </a:r>
            <a:r>
              <a:rPr lang="en-US" sz="2000" dirty="0" err="1" smtClean="0">
                <a:latin typeface="Courier New"/>
                <a:cs typeface="Courier New"/>
              </a:rPr>
              <a:t>loa</a:t>
            </a:r>
            <a:r>
              <a:rPr lang="en-US" sz="2000" dirty="0" smtClean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sum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r2</a:t>
            </a:r>
            <a:endParaRPr lang="en-US" sz="2000" dirty="0">
              <a:latin typeface="Courier New"/>
              <a:cs typeface="Courier New"/>
            </a:endParaRP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</a:t>
            </a:r>
            <a:r>
              <a:rPr lang="en-US" sz="2000" dirty="0" smtClean="0">
                <a:latin typeface="Courier New"/>
                <a:cs typeface="Courier New"/>
              </a:rPr>
              <a:t>r0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        </a:t>
            </a:r>
            <a:r>
              <a:rPr lang="en-US" sz="2000" dirty="0" err="1" smtClean="0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Calling sum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20284" y="2602005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4885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3505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 </a:t>
            </a:r>
            <a:r>
              <a:rPr lang="en-US" sz="2000" dirty="0" err="1" smtClean="0">
                <a:latin typeface="Courier New"/>
                <a:cs typeface="Courier New"/>
              </a:rPr>
              <a:t>loa</a:t>
            </a:r>
            <a:r>
              <a:rPr lang="en-US" sz="2000" dirty="0" smtClean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sum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r2</a:t>
            </a:r>
            <a:endParaRPr lang="en-US" sz="2000" dirty="0">
              <a:latin typeface="Courier New"/>
              <a:cs typeface="Courier New"/>
            </a:endParaRP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</a:t>
            </a:r>
            <a:r>
              <a:rPr lang="en-US" sz="2000" dirty="0" smtClean="0">
                <a:latin typeface="Courier New"/>
                <a:cs typeface="Courier New"/>
              </a:rPr>
              <a:t>r0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        </a:t>
            </a:r>
            <a:r>
              <a:rPr lang="en-US" sz="2000" dirty="0" err="1" smtClean="0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Calling sum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20284" y="2602005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12292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54757" y="2912449"/>
            <a:ext cx="2517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Print the answer: </a:t>
            </a:r>
            <a:r>
              <a:rPr lang="en-US" sz="2400" dirty="0">
                <a:solidFill>
                  <a:srgbClr val="0000FF"/>
                </a:solidFill>
              </a:rPr>
              <a:t>3</a:t>
            </a:r>
            <a:r>
              <a:rPr lang="en-US" sz="2400" dirty="0" smtClean="0">
                <a:solidFill>
                  <a:srgbClr val="0000FF"/>
                </a:solidFill>
              </a:rPr>
              <a:t>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9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 </a:t>
            </a:r>
            <a:r>
              <a:rPr lang="en-US" sz="2000" dirty="0" err="1" smtClean="0">
                <a:latin typeface="Courier New"/>
                <a:cs typeface="Courier New"/>
              </a:rPr>
              <a:t>loa</a:t>
            </a:r>
            <a:r>
              <a:rPr lang="en-US" sz="2000" dirty="0" smtClean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sum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r2</a:t>
            </a:r>
            <a:endParaRPr lang="en-US" sz="2000" dirty="0">
              <a:latin typeface="Courier New"/>
              <a:cs typeface="Courier New"/>
            </a:endParaRP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</a:t>
            </a:r>
            <a:r>
              <a:rPr lang="en-US" sz="2000" dirty="0" smtClean="0">
                <a:latin typeface="Courier New"/>
                <a:cs typeface="Courier New"/>
              </a:rPr>
              <a:t>r0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        </a:t>
            </a:r>
            <a:r>
              <a:rPr lang="en-US" sz="2000" dirty="0" err="1" smtClean="0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Calling sum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20284" y="2898338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1332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6759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 </a:t>
            </a:r>
            <a:r>
              <a:rPr lang="en-US" sz="2000" dirty="0" err="1" smtClean="0">
                <a:latin typeface="Courier New"/>
                <a:cs typeface="Courier New"/>
              </a:rPr>
              <a:t>loa</a:t>
            </a:r>
            <a:r>
              <a:rPr lang="en-US" sz="2000" dirty="0" smtClean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sum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</a:t>
            </a:r>
            <a:r>
              <a:rPr lang="en-US" sz="2000" dirty="0" smtClean="0">
                <a:latin typeface="Courier New"/>
                <a:cs typeface="Courier New"/>
              </a:rPr>
              <a:t>r2</a:t>
            </a:r>
            <a:endParaRPr lang="en-US" sz="2000" dirty="0">
              <a:latin typeface="Courier New"/>
              <a:cs typeface="Courier New"/>
            </a:endParaRP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</a:t>
            </a:r>
            <a:r>
              <a:rPr lang="en-US" sz="2000" dirty="0" smtClean="0">
                <a:latin typeface="Courier New"/>
                <a:cs typeface="Courier New"/>
              </a:rPr>
              <a:t>r0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        </a:t>
            </a:r>
            <a:r>
              <a:rPr lang="en-US" sz="2000" dirty="0" err="1" smtClean="0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Calling sum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20284" y="2898338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4966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loc:cal0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49200" y="4189778"/>
            <a:ext cx="6404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Notice that when we’re all done, the stack is empty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809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Real</a:t>
            </a:r>
            <a:r>
              <a:rPr lang="en-US" sz="3600" dirty="0" smtClean="0"/>
              <a:t> structure of CS52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60" y="1797755"/>
            <a:ext cx="5582130" cy="4947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; great comments at the top!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lcw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r1 stack        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instruction1		; comment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instruction2		; comment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</a:t>
            </a: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</a:t>
            </a: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 stack area: 50 </a:t>
            </a:r>
            <a:r>
              <a:rPr lang="nl-NL" sz="1800" dirty="0" err="1">
                <a:latin typeface="Courier New"/>
                <a:cs typeface="Courier New"/>
              </a:rPr>
              <a:t>words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        dat 100</a:t>
            </a:r>
          </a:p>
          <a:p>
            <a:pPr marL="0" indent="0">
              <a:buNone/>
            </a:pPr>
            <a:r>
              <a:rPr lang="nl-NL" sz="1800" dirty="0" smtClean="0">
                <a:latin typeface="Courier New"/>
                <a:cs typeface="Courier New"/>
              </a:rPr>
              <a:t>stack</a:t>
            </a:r>
            <a:r>
              <a:rPr lang="en-US" sz="1800" dirty="0" smtClean="0">
                <a:latin typeface="Courier New"/>
                <a:cs typeface="Courier New"/>
              </a:rPr>
              <a:t>			 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035778" y="5164667"/>
            <a:ext cx="338666" cy="1453444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52622" y="2217830"/>
            <a:ext cx="368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Save address of highest end (highest address) of the stack in r1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2622" y="5773508"/>
            <a:ext cx="3339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Reserve 50 words for the stack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36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Structure of a single parameter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as argument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445" y="4783667"/>
            <a:ext cx="63914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conventions: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argument is in r3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r1 is off-limits since it’s used for the stack pointer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return value goes in r3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8339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arguments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loa</a:t>
            </a:r>
            <a:r>
              <a:rPr lang="en-US" sz="1800" dirty="0" smtClean="0">
                <a:latin typeface="Courier New"/>
                <a:cs typeface="Courier New"/>
              </a:rPr>
              <a:t> r2 r1 4         ; load the second parameter into r2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445" y="4783667"/>
            <a:ext cx="540404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conventions: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first argument is in r3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r1 is off-limits since it’s used for the stack pointer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return value goes in r3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428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arguments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loa</a:t>
            </a:r>
            <a:r>
              <a:rPr lang="en-US" sz="1800" dirty="0" smtClean="0">
                <a:latin typeface="Courier New"/>
                <a:cs typeface="Courier New"/>
              </a:rPr>
              <a:t> r2 r1 4         ; load the second parameter into r2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7778" y="5771444"/>
            <a:ext cx="6599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operation do? What is the 4?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7778" y="2342444"/>
            <a:ext cx="1806222" cy="4092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90889" y="5037666"/>
            <a:ext cx="4681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6600"/>
                </a:solidFill>
              </a:rPr>
              <a:t>loa</a:t>
            </a:r>
            <a:r>
              <a:rPr lang="en-US" sz="2800" dirty="0" smtClean="0">
                <a:solidFill>
                  <a:srgbClr val="FF6600"/>
                </a:solidFill>
              </a:rPr>
              <a:t> R</a:t>
            </a:r>
            <a:r>
              <a:rPr lang="en-US" sz="2800" baseline="-25000" dirty="0" smtClean="0">
                <a:solidFill>
                  <a:srgbClr val="FF6600"/>
                </a:solidFill>
              </a:rPr>
              <a:t>a </a:t>
            </a:r>
            <a:r>
              <a:rPr lang="en-US" sz="2800" dirty="0" err="1" smtClean="0">
                <a:solidFill>
                  <a:srgbClr val="FF6600"/>
                </a:solidFill>
              </a:rPr>
              <a:t>R</a:t>
            </a:r>
            <a:r>
              <a:rPr lang="en-US" sz="2800" baseline="-25000" dirty="0" err="1" smtClean="0">
                <a:solidFill>
                  <a:srgbClr val="FF6600"/>
                </a:solidFill>
              </a:rPr>
              <a:t>b</a:t>
            </a:r>
            <a:r>
              <a:rPr lang="en-US" sz="2800" baseline="-250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S:    R</a:t>
            </a:r>
            <a:r>
              <a:rPr lang="en-US" sz="2800" baseline="-25000" dirty="0" smtClean="0">
                <a:solidFill>
                  <a:srgbClr val="FF6600"/>
                </a:solidFill>
              </a:rPr>
              <a:t>a</a:t>
            </a:r>
            <a:r>
              <a:rPr lang="en-US" sz="2800" dirty="0" smtClean="0">
                <a:solidFill>
                  <a:srgbClr val="FF6600"/>
                </a:solidFill>
              </a:rPr>
              <a:t> = </a:t>
            </a:r>
            <a:r>
              <a:rPr lang="en-US" sz="2800" dirty="0" err="1" smtClean="0">
                <a:solidFill>
                  <a:srgbClr val="FF6600"/>
                </a:solidFill>
              </a:rPr>
              <a:t>mem</a:t>
            </a:r>
            <a:r>
              <a:rPr lang="en-US" sz="2800" dirty="0" smtClean="0">
                <a:solidFill>
                  <a:srgbClr val="FF6600"/>
                </a:solidFill>
              </a:rPr>
              <a:t>[</a:t>
            </a:r>
            <a:r>
              <a:rPr lang="en-US" sz="2800" dirty="0" err="1" smtClean="0">
                <a:solidFill>
                  <a:srgbClr val="FF6600"/>
                </a:solidFill>
              </a:rPr>
              <a:t>R</a:t>
            </a:r>
            <a:r>
              <a:rPr lang="en-US" sz="2800" baseline="-25000" dirty="0" err="1">
                <a:solidFill>
                  <a:srgbClr val="FF6600"/>
                </a:solidFill>
              </a:rPr>
              <a:t>b</a:t>
            </a:r>
            <a:r>
              <a:rPr lang="en-US" sz="2800" dirty="0" smtClean="0">
                <a:solidFill>
                  <a:srgbClr val="FF6600"/>
                </a:solidFill>
              </a:rPr>
              <a:t> + S]</a:t>
            </a:r>
            <a:endParaRPr lang="en-US" sz="2800" baseline="-250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8556" y="4522057"/>
            <a:ext cx="4115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6600"/>
                </a:solidFill>
              </a:rPr>
              <a:t>loa</a:t>
            </a:r>
            <a:r>
              <a:rPr lang="en-US" sz="2800" dirty="0" smtClean="0">
                <a:solidFill>
                  <a:srgbClr val="FF6600"/>
                </a:solidFill>
              </a:rPr>
              <a:t> R</a:t>
            </a:r>
            <a:r>
              <a:rPr lang="en-US" sz="2800" baseline="-25000" dirty="0" smtClean="0">
                <a:solidFill>
                  <a:srgbClr val="FF6600"/>
                </a:solidFill>
              </a:rPr>
              <a:t>a </a:t>
            </a:r>
            <a:r>
              <a:rPr lang="en-US" sz="2800" dirty="0" err="1" smtClean="0">
                <a:solidFill>
                  <a:srgbClr val="FF6600"/>
                </a:solidFill>
              </a:rPr>
              <a:t>R</a:t>
            </a:r>
            <a:r>
              <a:rPr lang="en-US" sz="2800" baseline="-25000" dirty="0" err="1" smtClean="0">
                <a:solidFill>
                  <a:srgbClr val="FF6600"/>
                </a:solidFill>
              </a:rPr>
              <a:t>b</a:t>
            </a:r>
            <a:r>
              <a:rPr lang="en-US" sz="2800" dirty="0" smtClean="0">
                <a:solidFill>
                  <a:srgbClr val="FF6600"/>
                </a:solidFill>
              </a:rPr>
              <a:t>:       R</a:t>
            </a:r>
            <a:r>
              <a:rPr lang="en-US" sz="2800" baseline="-25000" dirty="0" smtClean="0">
                <a:solidFill>
                  <a:srgbClr val="FF6600"/>
                </a:solidFill>
              </a:rPr>
              <a:t>a</a:t>
            </a:r>
            <a:r>
              <a:rPr lang="en-US" sz="2800" dirty="0" smtClean="0">
                <a:solidFill>
                  <a:srgbClr val="FF6600"/>
                </a:solidFill>
              </a:rPr>
              <a:t> = </a:t>
            </a:r>
            <a:r>
              <a:rPr lang="en-US" sz="2800" dirty="0" err="1" smtClean="0">
                <a:solidFill>
                  <a:srgbClr val="FF6600"/>
                </a:solidFill>
              </a:rPr>
              <a:t>mem</a:t>
            </a:r>
            <a:r>
              <a:rPr lang="en-US" sz="2800" dirty="0" smtClean="0">
                <a:solidFill>
                  <a:srgbClr val="FF6600"/>
                </a:solidFill>
              </a:rPr>
              <a:t>[</a:t>
            </a:r>
            <a:r>
              <a:rPr lang="en-US" sz="2800" dirty="0" err="1" smtClean="0">
                <a:solidFill>
                  <a:srgbClr val="FF6600"/>
                </a:solidFill>
              </a:rPr>
              <a:t>R</a:t>
            </a:r>
            <a:r>
              <a:rPr lang="en-US" sz="2800" baseline="-25000" dirty="0" err="1" smtClean="0">
                <a:solidFill>
                  <a:srgbClr val="FF6600"/>
                </a:solidFill>
              </a:rPr>
              <a:t>b</a:t>
            </a:r>
            <a:r>
              <a:rPr lang="en-US" sz="2800" dirty="0" smtClean="0">
                <a:solidFill>
                  <a:srgbClr val="FF6600"/>
                </a:solidFill>
              </a:rPr>
              <a:t>]</a:t>
            </a:r>
            <a:endParaRPr lang="en-US" sz="28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0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arguments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loa</a:t>
            </a:r>
            <a:r>
              <a:rPr lang="en-US" sz="1800" dirty="0" smtClean="0">
                <a:latin typeface="Courier New"/>
                <a:cs typeface="Courier New"/>
              </a:rPr>
              <a:t> r2 r1 4         ; load the second parameter into r2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315" y="5644438"/>
            <a:ext cx="82509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r1 is the stack pointer and points at the top (next) slot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stacks grow towards smaller memory values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87778" y="2342444"/>
            <a:ext cx="1806222" cy="4092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0" y="5037666"/>
            <a:ext cx="4681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6600"/>
                </a:solidFill>
              </a:rPr>
              <a:t>loa</a:t>
            </a:r>
            <a:r>
              <a:rPr lang="en-US" sz="2800" dirty="0" smtClean="0">
                <a:solidFill>
                  <a:srgbClr val="FF6600"/>
                </a:solidFill>
              </a:rPr>
              <a:t> R</a:t>
            </a:r>
            <a:r>
              <a:rPr lang="en-US" sz="2800" baseline="-25000" dirty="0" smtClean="0">
                <a:solidFill>
                  <a:srgbClr val="FF6600"/>
                </a:solidFill>
              </a:rPr>
              <a:t>a </a:t>
            </a:r>
            <a:r>
              <a:rPr lang="en-US" sz="2800" dirty="0" err="1" smtClean="0">
                <a:solidFill>
                  <a:srgbClr val="FF6600"/>
                </a:solidFill>
              </a:rPr>
              <a:t>R</a:t>
            </a:r>
            <a:r>
              <a:rPr lang="en-US" sz="2800" baseline="-25000" dirty="0" err="1" smtClean="0">
                <a:solidFill>
                  <a:srgbClr val="FF6600"/>
                </a:solidFill>
              </a:rPr>
              <a:t>b</a:t>
            </a:r>
            <a:r>
              <a:rPr lang="en-US" sz="2800" baseline="-250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S:    R</a:t>
            </a:r>
            <a:r>
              <a:rPr lang="en-US" sz="2800" baseline="-25000" dirty="0" smtClean="0">
                <a:solidFill>
                  <a:srgbClr val="FF6600"/>
                </a:solidFill>
              </a:rPr>
              <a:t>a</a:t>
            </a:r>
            <a:r>
              <a:rPr lang="en-US" sz="2800" dirty="0" smtClean="0">
                <a:solidFill>
                  <a:srgbClr val="FF6600"/>
                </a:solidFill>
              </a:rPr>
              <a:t> = </a:t>
            </a:r>
            <a:r>
              <a:rPr lang="en-US" sz="2800" dirty="0" err="1" smtClean="0">
                <a:solidFill>
                  <a:srgbClr val="FF6600"/>
                </a:solidFill>
              </a:rPr>
              <a:t>mem</a:t>
            </a:r>
            <a:r>
              <a:rPr lang="en-US" sz="2800" dirty="0" smtClean="0">
                <a:solidFill>
                  <a:srgbClr val="FF6600"/>
                </a:solidFill>
              </a:rPr>
              <a:t>[</a:t>
            </a:r>
            <a:r>
              <a:rPr lang="en-US" sz="2800" dirty="0" err="1" smtClean="0">
                <a:solidFill>
                  <a:srgbClr val="FF6600"/>
                </a:solidFill>
              </a:rPr>
              <a:t>R</a:t>
            </a:r>
            <a:r>
              <a:rPr lang="en-US" sz="2800" baseline="-25000" dirty="0" err="1">
                <a:solidFill>
                  <a:srgbClr val="FF6600"/>
                </a:solidFill>
              </a:rPr>
              <a:t>b</a:t>
            </a:r>
            <a:r>
              <a:rPr lang="en-US" sz="2800" dirty="0" smtClean="0">
                <a:solidFill>
                  <a:srgbClr val="FF6600"/>
                </a:solidFill>
              </a:rPr>
              <a:t> + S]</a:t>
            </a:r>
            <a:endParaRPr lang="en-US" sz="2800" baseline="-250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8556" y="4522057"/>
            <a:ext cx="4115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6600"/>
                </a:solidFill>
              </a:rPr>
              <a:t>loa</a:t>
            </a:r>
            <a:r>
              <a:rPr lang="en-US" sz="2800" dirty="0" smtClean="0">
                <a:solidFill>
                  <a:srgbClr val="FF6600"/>
                </a:solidFill>
              </a:rPr>
              <a:t> R</a:t>
            </a:r>
            <a:r>
              <a:rPr lang="en-US" sz="2800" baseline="-25000" dirty="0" smtClean="0">
                <a:solidFill>
                  <a:srgbClr val="FF6600"/>
                </a:solidFill>
              </a:rPr>
              <a:t>a </a:t>
            </a:r>
            <a:r>
              <a:rPr lang="en-US" sz="2800" dirty="0" err="1" smtClean="0">
                <a:solidFill>
                  <a:srgbClr val="FF6600"/>
                </a:solidFill>
              </a:rPr>
              <a:t>R</a:t>
            </a:r>
            <a:r>
              <a:rPr lang="en-US" sz="2800" baseline="-25000" dirty="0" err="1" smtClean="0">
                <a:solidFill>
                  <a:srgbClr val="FF6600"/>
                </a:solidFill>
              </a:rPr>
              <a:t>b</a:t>
            </a:r>
            <a:r>
              <a:rPr lang="en-US" sz="2800" dirty="0" smtClean="0">
                <a:solidFill>
                  <a:srgbClr val="FF6600"/>
                </a:solidFill>
              </a:rPr>
              <a:t>:       R</a:t>
            </a:r>
            <a:r>
              <a:rPr lang="en-US" sz="2800" baseline="-25000" dirty="0" smtClean="0">
                <a:solidFill>
                  <a:srgbClr val="FF6600"/>
                </a:solidFill>
              </a:rPr>
              <a:t>a</a:t>
            </a:r>
            <a:r>
              <a:rPr lang="en-US" sz="2800" dirty="0" smtClean="0">
                <a:solidFill>
                  <a:srgbClr val="FF6600"/>
                </a:solidFill>
              </a:rPr>
              <a:t> = </a:t>
            </a:r>
            <a:r>
              <a:rPr lang="en-US" sz="2800" dirty="0" err="1" smtClean="0">
                <a:solidFill>
                  <a:srgbClr val="FF6600"/>
                </a:solidFill>
              </a:rPr>
              <a:t>mem</a:t>
            </a:r>
            <a:r>
              <a:rPr lang="en-US" sz="2800" dirty="0" smtClean="0">
                <a:solidFill>
                  <a:srgbClr val="FF6600"/>
                </a:solidFill>
              </a:rPr>
              <a:t>[</a:t>
            </a:r>
            <a:r>
              <a:rPr lang="en-US" sz="2800" dirty="0" err="1" smtClean="0">
                <a:solidFill>
                  <a:srgbClr val="FF6600"/>
                </a:solidFill>
              </a:rPr>
              <a:t>R</a:t>
            </a:r>
            <a:r>
              <a:rPr lang="en-US" sz="2800" baseline="-25000" dirty="0" err="1" smtClean="0">
                <a:solidFill>
                  <a:srgbClr val="FF6600"/>
                </a:solidFill>
              </a:rPr>
              <a:t>b</a:t>
            </a:r>
            <a:r>
              <a:rPr lang="en-US" sz="2800" dirty="0" smtClean="0">
                <a:solidFill>
                  <a:srgbClr val="FF6600"/>
                </a:solidFill>
              </a:rPr>
              <a:t>]</a:t>
            </a:r>
            <a:endParaRPr lang="en-US" sz="28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9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arguments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loa</a:t>
            </a:r>
            <a:r>
              <a:rPr lang="en-US" sz="1800" dirty="0" smtClean="0">
                <a:latin typeface="Courier New"/>
                <a:cs typeface="Courier New"/>
              </a:rPr>
              <a:t> r2 r1 4         ; load the second parameter into r2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315" y="4854222"/>
            <a:ext cx="82509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r1 is the stack pointer and points at the top (next) slot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stacks grow towards smaller memory values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r1+2 is then the top value of the stack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r1+4 is the 2</a:t>
            </a:r>
            <a:r>
              <a:rPr lang="en-US" sz="2800" baseline="30000" dirty="0" smtClean="0">
                <a:solidFill>
                  <a:srgbClr val="0000FF"/>
                </a:solidFill>
              </a:rPr>
              <a:t>nd</a:t>
            </a:r>
            <a:r>
              <a:rPr lang="en-US" sz="2800" dirty="0" smtClean="0">
                <a:solidFill>
                  <a:srgbClr val="0000FF"/>
                </a:solidFill>
              </a:rPr>
              <a:t> value of the stack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7778" y="2342444"/>
            <a:ext cx="1806222" cy="4092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revisited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2648" y="6208889"/>
            <a:ext cx="7740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Note to future Dave from past Dave: write the function up on the board </a:t>
            </a:r>
            <a:r>
              <a:rPr lang="en-US" sz="2000" dirty="0" smtClean="0">
                <a:solidFill>
                  <a:srgbClr val="FF6600"/>
                </a:solidFill>
                <a:sym typeface="Wingdings"/>
              </a:rPr>
              <a:t>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endParaRPr lang="en-US" sz="2000" dirty="0">
              <a:solidFill>
                <a:srgbClr val="FF66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423" y="2874433"/>
            <a:ext cx="34036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6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recursive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24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mystery(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if( b &lt;= 0 ){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return a + </a:t>
            </a:r>
            <a:r>
              <a:rPr lang="en-US" dirty="0" smtClean="0"/>
              <a:t>mystery(</a:t>
            </a:r>
            <a:r>
              <a:rPr lang="en-US" dirty="0"/>
              <a:t>a, b-1)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1890" y="5359779"/>
            <a:ext cx="4123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function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6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24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mystery(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if( b &lt;= 0 ){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return a + </a:t>
            </a:r>
            <a:r>
              <a:rPr lang="en-US" dirty="0" smtClean="0"/>
              <a:t>mystery(</a:t>
            </a:r>
            <a:r>
              <a:rPr lang="en-US" dirty="0"/>
              <a:t>a, b-1)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5223" y="5359779"/>
            <a:ext cx="6426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Multiplication… a*b (assuming b is positive)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" y="6208889"/>
            <a:ext cx="7740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Note to future Dave from past Dave: write the function up on the board </a:t>
            </a:r>
            <a:r>
              <a:rPr lang="en-US" sz="2000" dirty="0" smtClean="0">
                <a:solidFill>
                  <a:srgbClr val="FF6600"/>
                </a:solidFill>
                <a:sym typeface="Wingdings"/>
              </a:rPr>
              <a:t>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5711" y="76200"/>
            <a:ext cx="6544734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mult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	</a:t>
            </a:r>
            <a:r>
              <a:rPr lang="en-US" dirty="0" smtClean="0"/>
              <a:t>; </a:t>
            </a:r>
            <a:r>
              <a:rPr lang="en-US" dirty="0"/>
              <a:t>save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4      </a:t>
            </a:r>
            <a:r>
              <a:rPr lang="en-US" dirty="0" smtClean="0"/>
              <a:t>	; </a:t>
            </a:r>
            <a:r>
              <a:rPr lang="en-US" dirty="0"/>
              <a:t>get at the 2nd argument, b</a:t>
            </a:r>
          </a:p>
          <a:p>
            <a:pPr marL="0" indent="0">
              <a:buNone/>
            </a:pPr>
            <a:r>
              <a:rPr lang="en-US" dirty="0"/>
              <a:t>                           </a:t>
            </a:r>
            <a:r>
              <a:rPr lang="en-US" dirty="0" smtClean="0"/>
              <a:t>   	; a </a:t>
            </a:r>
            <a:r>
              <a:rPr lang="en-US" dirty="0"/>
              <a:t>= r3, b = </a:t>
            </a:r>
            <a:r>
              <a:rPr lang="en-US" dirty="0" smtClean="0"/>
              <a:t>r2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 smtClean="0"/>
              <a:t>bgt</a:t>
            </a:r>
            <a:r>
              <a:rPr lang="en-US" dirty="0" smtClean="0"/>
              <a:t> r2 r0 </a:t>
            </a:r>
            <a:r>
              <a:rPr lang="en-US" dirty="0"/>
              <a:t>else   </a:t>
            </a:r>
            <a:r>
              <a:rPr lang="en-US" dirty="0" smtClean="0"/>
              <a:t>	; r2 &gt; 0, </a:t>
            </a:r>
            <a:r>
              <a:rPr lang="en-US" dirty="0"/>
              <a:t>i.e. recursive case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add </a:t>
            </a:r>
            <a:r>
              <a:rPr lang="en-US" dirty="0"/>
              <a:t>r3 r0 0     </a:t>
            </a:r>
            <a:r>
              <a:rPr lang="en-US" dirty="0" smtClean="0"/>
              <a:t>	;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sub </a:t>
            </a:r>
            <a:r>
              <a:rPr lang="en-US" dirty="0"/>
              <a:t>r2 r2 1      </a:t>
            </a:r>
            <a:r>
              <a:rPr lang="en-US" dirty="0" smtClean="0"/>
              <a:t>	; </a:t>
            </a:r>
            <a:r>
              <a:rPr lang="en-US" dirty="0"/>
              <a:t>r2 = </a:t>
            </a:r>
            <a:r>
              <a:rPr lang="en-US" dirty="0" smtClean="0"/>
              <a:t>b-</a:t>
            </a:r>
            <a:r>
              <a:rPr lang="en-US" dirty="0"/>
              <a:t>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</a:t>
            </a:r>
            <a:r>
              <a:rPr lang="en-US" dirty="0" smtClean="0"/>
              <a:t>	; </a:t>
            </a:r>
            <a:r>
              <a:rPr lang="en-US" dirty="0"/>
              <a:t>save first argument, a, on stack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; (</a:t>
            </a:r>
            <a:r>
              <a:rPr lang="en-US" dirty="0"/>
              <a:t>it's going to get overwritten by the return!)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add r2 as 2nd argument, r3 shouldn't have changed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</a:t>
            </a:r>
            <a:r>
              <a:rPr lang="en-US" dirty="0" err="1"/>
              <a:t>mult</a:t>
            </a:r>
            <a:r>
              <a:rPr lang="en-US" dirty="0"/>
              <a:t>         ; call </a:t>
            </a:r>
            <a:r>
              <a:rPr lang="en-US" dirty="0" err="1"/>
              <a:t>mult</a:t>
            </a:r>
            <a:r>
              <a:rPr lang="en-US" dirty="0"/>
              <a:t> recursively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</a:t>
            </a:r>
          </a:p>
          <a:p>
            <a:pPr marL="0" indent="0">
              <a:buNone/>
            </a:pPr>
            <a:r>
              <a:rPr lang="en-US" dirty="0"/>
              <a:t>        pop </a:t>
            </a:r>
            <a:r>
              <a:rPr lang="en-US" dirty="0" smtClean="0"/>
              <a:t>r0              	; </a:t>
            </a:r>
            <a:r>
              <a:rPr lang="en-US" dirty="0"/>
              <a:t>pop 2nd argument off stack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pop r2</a:t>
            </a:r>
            <a:r>
              <a:rPr lang="en-US" dirty="0" smtClean="0"/>
              <a:t>       </a:t>
            </a:r>
            <a:r>
              <a:rPr lang="en-US" dirty="0" smtClean="0"/>
              <a:t>	; </a:t>
            </a:r>
            <a:r>
              <a:rPr lang="en-US" dirty="0" smtClean="0"/>
              <a:t>pop</a:t>
            </a:r>
            <a:r>
              <a:rPr lang="en-US" dirty="0" smtClean="0"/>
              <a:t> ‘a’ </a:t>
            </a:r>
            <a:r>
              <a:rPr lang="en-US" dirty="0"/>
              <a:t>into r2 off of the stack</a:t>
            </a:r>
          </a:p>
          <a:p>
            <a:pPr marL="0" indent="0">
              <a:buNone/>
            </a:pPr>
            <a:r>
              <a:rPr lang="en-US" dirty="0"/>
              <a:t>        add r3 r3 r2      </a:t>
            </a:r>
            <a:r>
              <a:rPr lang="en-US" dirty="0" smtClean="0"/>
              <a:t>	; </a:t>
            </a:r>
            <a:r>
              <a:rPr lang="en-US" dirty="0"/>
              <a:t>r3 = a + </a:t>
            </a:r>
            <a:r>
              <a:rPr lang="en-US" dirty="0" err="1"/>
              <a:t>mult</a:t>
            </a:r>
            <a:r>
              <a:rPr lang="en-US" dirty="0"/>
              <a:t>(a, b-1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pop r2              </a:t>
            </a:r>
            <a:r>
              <a:rPr lang="en-US" dirty="0" smtClean="0"/>
              <a:t>	; </a:t>
            </a:r>
            <a:r>
              <a:rPr lang="en-US" dirty="0"/>
              <a:t>get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return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29430" y="625059"/>
            <a:ext cx="208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Function startup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3558" y="1798515"/>
            <a:ext cx="1394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Base case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6788" y="3924716"/>
            <a:ext cx="192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Recursive case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136" y="5094872"/>
            <a:ext cx="1671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answer calculation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6788" y="4047827"/>
            <a:ext cx="126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Recursive call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8013" y="5989515"/>
            <a:ext cx="3543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Function cleanup and return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675136" y="239889"/>
            <a:ext cx="629363" cy="959555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4675136" y="1509889"/>
            <a:ext cx="629363" cy="88900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6116671" y="2566160"/>
            <a:ext cx="629363" cy="3261729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4827536" y="5989515"/>
            <a:ext cx="629363" cy="668106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2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5711" y="76200"/>
            <a:ext cx="6544734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mult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	</a:t>
            </a:r>
            <a:r>
              <a:rPr lang="en-US" dirty="0" smtClean="0"/>
              <a:t>; </a:t>
            </a:r>
            <a:r>
              <a:rPr lang="en-US" dirty="0"/>
              <a:t>save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4      </a:t>
            </a:r>
            <a:r>
              <a:rPr lang="en-US" dirty="0" smtClean="0"/>
              <a:t>	; </a:t>
            </a:r>
            <a:r>
              <a:rPr lang="en-US" dirty="0"/>
              <a:t>get at the 2nd argument, b</a:t>
            </a:r>
          </a:p>
          <a:p>
            <a:pPr marL="0" indent="0">
              <a:buNone/>
            </a:pPr>
            <a:r>
              <a:rPr lang="en-US" dirty="0"/>
              <a:t>                           </a:t>
            </a:r>
            <a:r>
              <a:rPr lang="en-US" dirty="0" smtClean="0"/>
              <a:t>   	; </a:t>
            </a:r>
            <a:r>
              <a:rPr lang="en-US" dirty="0"/>
              <a:t>a = r3, b = r2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 smtClean="0"/>
              <a:t>bgt</a:t>
            </a:r>
            <a:r>
              <a:rPr lang="en-US" dirty="0" smtClean="0"/>
              <a:t> r2 r0 </a:t>
            </a:r>
            <a:r>
              <a:rPr lang="en-US" dirty="0"/>
              <a:t>else   </a:t>
            </a:r>
            <a:r>
              <a:rPr lang="en-US" dirty="0" smtClean="0"/>
              <a:t>	; r2 &gt; 0, </a:t>
            </a:r>
            <a:r>
              <a:rPr lang="en-US" dirty="0"/>
              <a:t>i.e. recursive case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add </a:t>
            </a:r>
            <a:r>
              <a:rPr lang="en-US" dirty="0"/>
              <a:t>r3 r0 0     </a:t>
            </a:r>
            <a:r>
              <a:rPr lang="en-US" dirty="0" smtClean="0"/>
              <a:t>	;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sub </a:t>
            </a:r>
            <a:r>
              <a:rPr lang="en-US" dirty="0"/>
              <a:t>r2 r2 1      </a:t>
            </a:r>
            <a:r>
              <a:rPr lang="en-US" dirty="0" smtClean="0"/>
              <a:t>	; </a:t>
            </a:r>
            <a:r>
              <a:rPr lang="en-US" dirty="0"/>
              <a:t>r2 = </a:t>
            </a:r>
            <a:r>
              <a:rPr lang="en-US" dirty="0" smtClean="0"/>
              <a:t>b-</a:t>
            </a:r>
            <a:r>
              <a:rPr lang="en-US" dirty="0"/>
              <a:t>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</a:t>
            </a:r>
            <a:r>
              <a:rPr lang="en-US" dirty="0" smtClean="0"/>
              <a:t>	; </a:t>
            </a:r>
            <a:r>
              <a:rPr lang="en-US" dirty="0"/>
              <a:t>save first argument, a, on stack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; (</a:t>
            </a:r>
            <a:r>
              <a:rPr lang="en-US" dirty="0"/>
              <a:t>it's going to get overwritten by the return!)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add r2 as 2nd argument, r3 shouldn't have changed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</a:t>
            </a:r>
            <a:r>
              <a:rPr lang="en-US" dirty="0" err="1"/>
              <a:t>mult</a:t>
            </a:r>
            <a:r>
              <a:rPr lang="en-US" dirty="0"/>
              <a:t>         ; call </a:t>
            </a:r>
            <a:r>
              <a:rPr lang="en-US" dirty="0" err="1"/>
              <a:t>mult</a:t>
            </a:r>
            <a:r>
              <a:rPr lang="en-US" dirty="0"/>
              <a:t> recursively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</a:t>
            </a:r>
          </a:p>
          <a:p>
            <a:pPr marL="0" indent="0">
              <a:buNone/>
            </a:pPr>
            <a:r>
              <a:rPr lang="en-US" dirty="0"/>
              <a:t>        pop </a:t>
            </a:r>
            <a:r>
              <a:rPr lang="en-US" dirty="0" smtClean="0"/>
              <a:t>r0              	; </a:t>
            </a:r>
            <a:r>
              <a:rPr lang="en-US" dirty="0"/>
              <a:t>pop 2nd argument off stack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pop r2       	; pop ‘a’ </a:t>
            </a:r>
            <a:r>
              <a:rPr lang="en-US" dirty="0"/>
              <a:t>into r2 off of the stack</a:t>
            </a:r>
          </a:p>
          <a:p>
            <a:pPr marL="0" indent="0">
              <a:buNone/>
            </a:pPr>
            <a:r>
              <a:rPr lang="en-US" dirty="0"/>
              <a:t>        add r3 r3 r2      </a:t>
            </a:r>
            <a:r>
              <a:rPr lang="en-US" dirty="0" smtClean="0"/>
              <a:t>	; </a:t>
            </a:r>
            <a:r>
              <a:rPr lang="en-US" dirty="0"/>
              <a:t>r3 = a + </a:t>
            </a:r>
            <a:r>
              <a:rPr lang="en-US" dirty="0" err="1"/>
              <a:t>mult</a:t>
            </a:r>
            <a:r>
              <a:rPr lang="en-US" dirty="0"/>
              <a:t>(a, b-1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pop r2              </a:t>
            </a:r>
            <a:r>
              <a:rPr lang="en-US" dirty="0" smtClean="0"/>
              <a:t>	; </a:t>
            </a:r>
            <a:r>
              <a:rPr lang="en-US" dirty="0"/>
              <a:t>get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return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29430" y="625059"/>
            <a:ext cx="208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Function startup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9590" y="1365459"/>
            <a:ext cx="1696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 if( b &lt;= 0 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8013" y="5989515"/>
            <a:ext cx="3543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Function cleanup and return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675136" y="239889"/>
            <a:ext cx="629363" cy="959555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4827536" y="5989515"/>
            <a:ext cx="629363" cy="668106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70943" y="1763360"/>
            <a:ext cx="1157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 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64918" y="3474214"/>
            <a:ext cx="2064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mystery(a, b-1)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19997" y="5080761"/>
            <a:ext cx="260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 + </a:t>
            </a:r>
            <a:r>
              <a:rPr lang="en-US" sz="2400" dirty="0">
                <a:solidFill>
                  <a:srgbClr val="0000FF"/>
                </a:solidFill>
              </a:rPr>
              <a:t>mystery(a, b-1)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57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5711" y="76200"/>
            <a:ext cx="6544734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mult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	</a:t>
            </a:r>
            <a:r>
              <a:rPr lang="en-US" dirty="0" smtClean="0"/>
              <a:t>; </a:t>
            </a:r>
            <a:r>
              <a:rPr lang="en-US" dirty="0"/>
              <a:t>save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4      </a:t>
            </a:r>
            <a:r>
              <a:rPr lang="en-US" dirty="0" smtClean="0"/>
              <a:t>	; </a:t>
            </a:r>
            <a:r>
              <a:rPr lang="en-US" dirty="0"/>
              <a:t>get at the 2nd argument, b</a:t>
            </a:r>
          </a:p>
          <a:p>
            <a:pPr marL="0" indent="0">
              <a:buNone/>
            </a:pPr>
            <a:r>
              <a:rPr lang="en-US" dirty="0" smtClean="0"/>
              <a:t>                              	; a = r3, b = r2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 smtClean="0"/>
              <a:t>bgt</a:t>
            </a:r>
            <a:r>
              <a:rPr lang="en-US" dirty="0" smtClean="0"/>
              <a:t> r2 r0 </a:t>
            </a:r>
            <a:r>
              <a:rPr lang="en-US" dirty="0"/>
              <a:t>else   </a:t>
            </a:r>
            <a:r>
              <a:rPr lang="en-US" dirty="0" smtClean="0"/>
              <a:t>	; r2 &gt; 0, </a:t>
            </a:r>
            <a:r>
              <a:rPr lang="en-US" dirty="0"/>
              <a:t>i.e. recursive case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add </a:t>
            </a:r>
            <a:r>
              <a:rPr lang="en-US" dirty="0"/>
              <a:t>r3 r0 0     </a:t>
            </a:r>
            <a:r>
              <a:rPr lang="en-US" dirty="0" smtClean="0"/>
              <a:t>	;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sub </a:t>
            </a:r>
            <a:r>
              <a:rPr lang="en-US" dirty="0"/>
              <a:t>r2 r2 1      </a:t>
            </a:r>
            <a:r>
              <a:rPr lang="en-US" dirty="0" smtClean="0"/>
              <a:t>	; </a:t>
            </a:r>
            <a:r>
              <a:rPr lang="en-US" dirty="0"/>
              <a:t>r2 = a-1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</a:t>
            </a:r>
            <a:r>
              <a:rPr lang="en-US" dirty="0" smtClean="0"/>
              <a:t>	; </a:t>
            </a:r>
            <a:r>
              <a:rPr lang="en-US" dirty="0"/>
              <a:t>save first argument, a, on stack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; (</a:t>
            </a:r>
            <a:r>
              <a:rPr lang="en-US" dirty="0"/>
              <a:t>it's going to get overwritten by the return!)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add r2 as 2nd argument, r3 shouldn't have changed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</a:t>
            </a:r>
            <a:r>
              <a:rPr lang="en-US" dirty="0" err="1"/>
              <a:t>mult</a:t>
            </a:r>
            <a:r>
              <a:rPr lang="en-US" dirty="0"/>
              <a:t>         ; call </a:t>
            </a:r>
            <a:r>
              <a:rPr lang="en-US" dirty="0" err="1"/>
              <a:t>mult</a:t>
            </a:r>
            <a:r>
              <a:rPr lang="en-US" dirty="0"/>
              <a:t> recursively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</a:t>
            </a:r>
          </a:p>
          <a:p>
            <a:pPr marL="0" indent="0">
              <a:buNone/>
            </a:pPr>
            <a:r>
              <a:rPr lang="en-US" dirty="0"/>
              <a:t>        pop </a:t>
            </a:r>
            <a:r>
              <a:rPr lang="en-US" dirty="0" smtClean="0"/>
              <a:t>r0              	; </a:t>
            </a:r>
            <a:r>
              <a:rPr lang="en-US" dirty="0"/>
              <a:t>pop 2nd argument off stack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pop r2       	; </a:t>
            </a:r>
            <a:r>
              <a:rPr lang="en-US" dirty="0"/>
              <a:t>load a into r2 off of the stack</a:t>
            </a:r>
          </a:p>
          <a:p>
            <a:pPr marL="0" indent="0">
              <a:buNone/>
            </a:pPr>
            <a:r>
              <a:rPr lang="en-US" dirty="0"/>
              <a:t>        add r3 r3 r2      </a:t>
            </a:r>
            <a:r>
              <a:rPr lang="en-US" dirty="0" smtClean="0"/>
              <a:t>	; </a:t>
            </a:r>
            <a:r>
              <a:rPr lang="en-US" dirty="0"/>
              <a:t>r3 = a + </a:t>
            </a:r>
            <a:r>
              <a:rPr lang="en-US" dirty="0" err="1"/>
              <a:t>mult</a:t>
            </a:r>
            <a:r>
              <a:rPr lang="en-US" dirty="0"/>
              <a:t>(a, b-1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pop r2              </a:t>
            </a:r>
            <a:r>
              <a:rPr lang="en-US" dirty="0" smtClean="0"/>
              <a:t>	; </a:t>
            </a:r>
            <a:r>
              <a:rPr lang="en-US" dirty="0"/>
              <a:t>get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return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4999" y="366889"/>
            <a:ext cx="351366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5000" y="6184899"/>
            <a:ext cx="3400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4998" y="4564181"/>
            <a:ext cx="3866445" cy="296333"/>
          </a:xfrm>
          <a:prstGeom prst="rect">
            <a:avLst/>
          </a:prstGeom>
          <a:solidFill>
            <a:srgbClr val="0000FF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4997" y="3628383"/>
            <a:ext cx="5711690" cy="296333"/>
          </a:xfrm>
          <a:prstGeom prst="rect">
            <a:avLst/>
          </a:prstGeom>
          <a:solidFill>
            <a:srgbClr val="0000FF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5000" y="3247383"/>
            <a:ext cx="4933013" cy="381000"/>
          </a:xfrm>
          <a:prstGeom prst="rect">
            <a:avLst/>
          </a:prstGeom>
          <a:solidFill>
            <a:srgbClr val="FF66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2425" y="5128737"/>
            <a:ext cx="4528131" cy="296333"/>
          </a:xfrm>
          <a:prstGeom prst="rect">
            <a:avLst/>
          </a:prstGeom>
          <a:solidFill>
            <a:srgbClr val="FF66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84890" y="2288442"/>
            <a:ext cx="4192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Notice symmetry of </a:t>
            </a:r>
            <a:r>
              <a:rPr lang="en-US" sz="2400" dirty="0" err="1" smtClean="0">
                <a:solidFill>
                  <a:srgbClr val="FF6600"/>
                </a:solidFill>
              </a:rPr>
              <a:t>psh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smtClean="0">
                <a:solidFill>
                  <a:srgbClr val="FF6600"/>
                </a:solidFill>
              </a:rPr>
              <a:t>and pop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7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79646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761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8131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99157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6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98240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99157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4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92647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128790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9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88273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931333" y="128790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4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777" y="821690"/>
            <a:ext cx="6039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sum</a:t>
            </a:r>
          </a:p>
          <a:p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</a:t>
            </a:r>
            <a:r>
              <a:rPr lang="en-US" dirty="0" smtClean="0"/>
              <a:t>    ; </a:t>
            </a:r>
            <a:r>
              <a:rPr lang="en-US" dirty="0"/>
              <a:t>save the return address on the stack</a:t>
            </a:r>
          </a:p>
          <a:p>
            <a:r>
              <a:rPr lang="en-US" dirty="0"/>
              <a:t>        </a:t>
            </a:r>
            <a:r>
              <a:rPr lang="en-US" dirty="0" err="1"/>
              <a:t>bgt</a:t>
            </a:r>
            <a:r>
              <a:rPr lang="en-US" dirty="0"/>
              <a:t> r3 r0 </a:t>
            </a:r>
            <a:r>
              <a:rPr lang="en-US" dirty="0" err="1"/>
              <a:t>recurse</a:t>
            </a:r>
            <a:r>
              <a:rPr lang="en-US" dirty="0"/>
              <a:t>   ; check base case</a:t>
            </a:r>
          </a:p>
          <a:p>
            <a:r>
              <a:rPr lang="en-US" dirty="0"/>
              <a:t>        add r3 r0 0         </a:t>
            </a:r>
            <a:r>
              <a:rPr lang="en-US" dirty="0" smtClean="0"/>
              <a:t> ; </a:t>
            </a:r>
            <a:r>
              <a:rPr lang="en-US" dirty="0"/>
              <a:t>if </a:t>
            </a:r>
            <a:r>
              <a:rPr lang="en-US" dirty="0" smtClean="0"/>
              <a:t>x </a:t>
            </a:r>
            <a:r>
              <a:rPr lang="en-US" dirty="0"/>
              <a:t>&lt;= 0, result is 0</a:t>
            </a:r>
          </a:p>
          <a:p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done</a:t>
            </a:r>
          </a:p>
          <a:p>
            <a:endParaRPr lang="en-US" dirty="0"/>
          </a:p>
          <a:p>
            <a:r>
              <a:rPr lang="en-US" dirty="0" err="1"/>
              <a:t>recurse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 </a:t>
            </a:r>
            <a:r>
              <a:rPr lang="en-US" dirty="0" smtClean="0"/>
              <a:t>    ; </a:t>
            </a:r>
            <a:r>
              <a:rPr lang="en-US" dirty="0"/>
              <a:t>save n on the stack</a:t>
            </a:r>
          </a:p>
          <a:p>
            <a:r>
              <a:rPr lang="en-US" dirty="0"/>
              <a:t>        sub r3 r3 1        </a:t>
            </a:r>
            <a:r>
              <a:rPr lang="en-US" dirty="0" smtClean="0"/>
              <a:t>   </a:t>
            </a:r>
            <a:r>
              <a:rPr lang="en-US" dirty="0"/>
              <a:t>; </a:t>
            </a:r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smtClean="0"/>
              <a:t>x-</a:t>
            </a:r>
            <a:r>
              <a:rPr lang="en-US" dirty="0"/>
              <a:t>1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sum          </a:t>
            </a:r>
            <a:r>
              <a:rPr lang="en-US" dirty="0" smtClean="0"/>
              <a:t>  ; </a:t>
            </a:r>
            <a:r>
              <a:rPr lang="en-US" dirty="0"/>
              <a:t>make recursive call</a:t>
            </a:r>
          </a:p>
          <a:p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          </a:t>
            </a:r>
            <a:r>
              <a:rPr lang="en-US" dirty="0" smtClean="0"/>
              <a:t>    </a:t>
            </a:r>
            <a:r>
              <a:rPr lang="en-US" dirty="0"/>
              <a:t>; </a:t>
            </a:r>
            <a:r>
              <a:rPr lang="en-US" dirty="0" smtClean="0"/>
              <a:t>sum (x-</a:t>
            </a:r>
            <a:r>
              <a:rPr lang="en-US" dirty="0"/>
              <a:t>1), answer should be in r3</a:t>
            </a:r>
          </a:p>
          <a:p>
            <a:endParaRPr lang="en-US" dirty="0"/>
          </a:p>
          <a:p>
            <a:r>
              <a:rPr lang="en-US" dirty="0"/>
              <a:t>        pop r2             </a:t>
            </a:r>
            <a:r>
              <a:rPr lang="en-US" dirty="0" smtClean="0"/>
              <a:t>    </a:t>
            </a:r>
            <a:r>
              <a:rPr lang="en-US" dirty="0"/>
              <a:t>; get n into r2</a:t>
            </a:r>
          </a:p>
          <a:p>
            <a:r>
              <a:rPr lang="en-US" dirty="0"/>
              <a:t>        add r3 r3 r2        ; r3 = n + </a:t>
            </a:r>
            <a:r>
              <a:rPr lang="en-US" dirty="0" smtClean="0"/>
              <a:t>sum (x-</a:t>
            </a:r>
            <a:r>
              <a:rPr lang="en-US" dirty="0"/>
              <a:t>1)</a:t>
            </a:r>
          </a:p>
          <a:p>
            <a:r>
              <a:rPr lang="en-US" dirty="0"/>
              <a:t>done</a:t>
            </a:r>
          </a:p>
          <a:p>
            <a:r>
              <a:rPr lang="en-US" dirty="0"/>
              <a:t>        pop r2              </a:t>
            </a:r>
            <a:r>
              <a:rPr lang="en-US" dirty="0" smtClean="0"/>
              <a:t>   ; </a:t>
            </a:r>
            <a:r>
              <a:rPr lang="en-US" dirty="0"/>
              <a:t>get the return address</a:t>
            </a:r>
          </a:p>
          <a:p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</a:t>
            </a:r>
            <a:r>
              <a:rPr lang="en-US" dirty="0" smtClean="0"/>
              <a:t>    </a:t>
            </a:r>
            <a:r>
              <a:rPr lang="en-US" dirty="0"/>
              <a:t>; go back to where we were called from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72430" y="1048562"/>
            <a:ext cx="208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Function startup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818136" y="1105006"/>
            <a:ext cx="629363" cy="38517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818136" y="1532847"/>
            <a:ext cx="629363" cy="71082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14763" y="1528339"/>
            <a:ext cx="1512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base cases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457748" y="2356555"/>
            <a:ext cx="629363" cy="2610555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29444" y="3345851"/>
            <a:ext cx="187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recursive case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3311" y="3511058"/>
            <a:ext cx="1364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recursive call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7920" y="4496013"/>
            <a:ext cx="1857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answer calculation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08569" y="5164922"/>
            <a:ext cx="2235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Function cleanup and return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6143067" y="5231898"/>
            <a:ext cx="629363" cy="668106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7911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182412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7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7022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182412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8940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6698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17222" y="214868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28596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45861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17222" y="214868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390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r3 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56782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mult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17222" y="241679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1230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6195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smtClean="0">
                <a:latin typeface="Courier New"/>
                <a:cs typeface="Courier New"/>
              </a:rPr>
              <a:t>pop r2        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0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51147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3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13168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loc</a:t>
            </a:r>
            <a:r>
              <a:rPr lang="en-US" sz="2400" dirty="0" smtClean="0">
                <a:solidFill>
                  <a:srgbClr val="0000FF"/>
                </a:solidFill>
              </a:rPr>
              <a:t>: cal0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76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76821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3217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537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6108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sub </a:t>
            </a:r>
            <a:r>
              <a:rPr lang="en-US" dirty="0">
                <a:latin typeface="Courier New"/>
                <a:cs typeface="Courier New"/>
              </a:rPr>
              <a:t>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3217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783666" y="4899594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3450521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larger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32223" y="5236670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32223" y="5649838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+4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3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13002</TotalTime>
  <Words>8680</Words>
  <Application>Microsoft Macintosh PowerPoint</Application>
  <PresentationFormat>On-screen Show (4:3)</PresentationFormat>
  <Paragraphs>4842</Paragraphs>
  <Slides>206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206</vt:i4>
      </vt:variant>
    </vt:vector>
  </HeadingPairs>
  <TitlesOfParts>
    <vt:vector size="207" baseType="lpstr">
      <vt:lpstr>Median</vt:lpstr>
      <vt:lpstr>CS52 recursion</vt:lpstr>
      <vt:lpstr>Admin</vt:lpstr>
      <vt:lpstr>Examples from this lecture</vt:lpstr>
      <vt:lpstr>CS52 machine</vt:lpstr>
      <vt:lpstr>Memory layout</vt:lpstr>
      <vt:lpstr>Stack frame</vt:lpstr>
      <vt:lpstr>CS52 function call conventions</vt:lpstr>
      <vt:lpstr>Sum revisited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Real structure of CS52 program</vt:lpstr>
      <vt:lpstr>Structure of a single parameter function</vt:lpstr>
      <vt:lpstr>Functions with multiple arguments</vt:lpstr>
      <vt:lpstr>Functions with multiple arguments</vt:lpstr>
      <vt:lpstr>Functions with multiple arguments</vt:lpstr>
      <vt:lpstr>Functions with multiple arguments</vt:lpstr>
      <vt:lpstr>Another recursive example</vt:lpstr>
      <vt:lpstr>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multiply the easy way</vt:lpstr>
      <vt:lpstr>A final aside</vt:lpstr>
      <vt:lpstr>A quick aside</vt:lpstr>
      <vt:lpstr>A quick aside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CS52 programming advice</vt:lpstr>
      <vt:lpstr>Examples from this lecture</vt:lpstr>
      <vt:lpstr>Another example</vt:lpstr>
      <vt:lpstr>Another example</vt:lpstr>
      <vt:lpstr>Another example</vt:lpstr>
      <vt:lpstr>Calling max</vt:lpstr>
      <vt:lpstr>Calling max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2758</cp:revision>
  <cp:lastPrinted>2015-10-06T18:14:53Z</cp:lastPrinted>
  <dcterms:created xsi:type="dcterms:W3CDTF">2013-09-08T20:10:23Z</dcterms:created>
  <dcterms:modified xsi:type="dcterms:W3CDTF">2017-02-16T15:59:53Z</dcterms:modified>
</cp:coreProperties>
</file>