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384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67" r:id="rId21"/>
    <p:sldId id="387" r:id="rId22"/>
    <p:sldId id="274" r:id="rId23"/>
    <p:sldId id="385" r:id="rId24"/>
    <p:sldId id="313" r:id="rId25"/>
    <p:sldId id="326" r:id="rId26"/>
    <p:sldId id="327" r:id="rId27"/>
    <p:sldId id="328" r:id="rId28"/>
    <p:sldId id="314" r:id="rId29"/>
    <p:sldId id="329" r:id="rId30"/>
    <p:sldId id="320" r:id="rId31"/>
    <p:sldId id="330" r:id="rId32"/>
    <p:sldId id="322" r:id="rId33"/>
    <p:sldId id="331" r:id="rId34"/>
    <p:sldId id="388" r:id="rId35"/>
    <p:sldId id="340" r:id="rId36"/>
    <p:sldId id="342" r:id="rId37"/>
    <p:sldId id="343" r:id="rId38"/>
    <p:sldId id="344" r:id="rId39"/>
    <p:sldId id="345" r:id="rId40"/>
    <p:sldId id="347" r:id="rId41"/>
    <p:sldId id="348" r:id="rId42"/>
    <p:sldId id="349" r:id="rId43"/>
    <p:sldId id="350" r:id="rId44"/>
    <p:sldId id="351" r:id="rId45"/>
    <p:sldId id="386" r:id="rId46"/>
    <p:sldId id="352" r:id="rId47"/>
    <p:sldId id="35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7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2/9/17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2/9/17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cs52machine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CS52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52 –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CPU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1276" y="251316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7145" y="1911896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16" y="2976873"/>
            <a:ext cx="2240131" cy="1591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3516" y="2567651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8664" y="2677720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8664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9286" y="475733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9908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96174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76796" y="475169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7418" y="474887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87243" y="48100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80140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4387" y="5425282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19223" y="3259666"/>
            <a:ext cx="42174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processor: does the work</a:t>
            </a:r>
          </a:p>
          <a:p>
            <a:endParaRPr lang="en-US" sz="2400" dirty="0"/>
          </a:p>
          <a:p>
            <a:r>
              <a:rPr lang="en-US" sz="2400" dirty="0" smtClean="0"/>
              <a:t>registers: local, fast memory slots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6025444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all these levels of memory?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1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speed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27096"/>
              </p:ext>
            </p:extLst>
          </p:nvPr>
        </p:nvGraphicFramePr>
        <p:xfrm>
          <a:off x="866648" y="2427112"/>
          <a:ext cx="733190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77"/>
                <a:gridCol w="1832977"/>
                <a:gridCol w="1832977"/>
                <a:gridCol w="18329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times</a:t>
                      </a:r>
                      <a:r>
                        <a:rPr lang="en-US" sz="2400" baseline="0" dirty="0" smtClean="0"/>
                        <a:t> slower than register 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 comparison…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 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 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min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Hard disk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month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google.com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r>
                        <a:rPr lang="en-US" sz="2400" baseline="0" dirty="0" smtClean="0"/>
                        <a:t> years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010101111000101000010010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7889" y="5253504"/>
            <a:ext cx="246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a byte?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38" y="4356593"/>
            <a:ext cx="2671233" cy="17938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1699" y="5301699"/>
            <a:ext cx="342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01010111 10001010 00010010 …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692869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699000"/>
            <a:ext cx="3208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byte = 8 bits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byte is abbreviated as 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31" y="5825446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My laptop has 16GB (gigabytes) of memory.  How many bits is that?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1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6044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2^10 bytes =</a:t>
                      </a:r>
                      <a:r>
                        <a:rPr lang="en-US" baseline="0" dirty="0" smtClean="0"/>
                        <a:t> ~8,000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r>
                        <a:rPr lang="en-US" baseline="0" dirty="0" smtClean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2^20</a:t>
                      </a:r>
                      <a:r>
                        <a:rPr lang="en-US" baseline="0" dirty="0" smtClean="0"/>
                        <a:t> =~ </a:t>
                      </a:r>
                      <a:r>
                        <a:rPr lang="en-US" dirty="0" smtClean="0"/>
                        <a:t>8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r>
                        <a:rPr lang="en-US" baseline="0" dirty="0" smtClean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2^30</a:t>
                      </a:r>
                      <a:r>
                        <a:rPr lang="en-US" baseline="0" dirty="0" smtClean="0"/>
                        <a:t> = ~8 billion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831" y="5321448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My laptop has 16GB (gigabytes) of memory.  How many bits is that?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7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0636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2^10 bytes =</a:t>
                      </a:r>
                      <a:r>
                        <a:rPr lang="en-US" baseline="0" dirty="0" smtClean="0"/>
                        <a:t> ~8,000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r>
                        <a:rPr lang="en-US" baseline="0" dirty="0" smtClean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2^20</a:t>
                      </a:r>
                      <a:r>
                        <a:rPr lang="en-US" baseline="0" dirty="0" smtClean="0"/>
                        <a:t> =~ </a:t>
                      </a:r>
                      <a:r>
                        <a:rPr lang="en-US" dirty="0" smtClean="0"/>
                        <a:t>8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r>
                        <a:rPr lang="en-US" baseline="0" dirty="0" smtClean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2^30</a:t>
                      </a:r>
                      <a:r>
                        <a:rPr lang="en-US" baseline="0" dirty="0" smtClean="0"/>
                        <a:t> = ~8 billion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5387" y="5073008"/>
            <a:ext cx="228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~128 billion bits!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5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01010111 </a:t>
            </a:r>
          </a:p>
          <a:p>
            <a:r>
              <a:rPr lang="en-US" sz="2400" dirty="0" smtClean="0"/>
              <a:t>10001010 </a:t>
            </a:r>
          </a:p>
          <a:p>
            <a:r>
              <a:rPr lang="en-US" sz="2400" dirty="0" smtClean="0"/>
              <a:t>00010010 </a:t>
            </a:r>
          </a:p>
          <a:p>
            <a:r>
              <a:rPr lang="en-US" sz="2400" dirty="0" smtClean="0"/>
              <a:t>01011010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69603" y="5292719"/>
            <a:ext cx="427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 is byte addressable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63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01010111 </a:t>
            </a:r>
          </a:p>
          <a:p>
            <a:r>
              <a:rPr lang="en-US" sz="2400" dirty="0" smtClean="0"/>
              <a:t>10001010 </a:t>
            </a:r>
          </a:p>
          <a:p>
            <a:r>
              <a:rPr lang="en-US" sz="2400" dirty="0" smtClean="0"/>
              <a:t>00010010 </a:t>
            </a:r>
          </a:p>
          <a:p>
            <a:r>
              <a:rPr lang="en-US" sz="2400" dirty="0" smtClean="0"/>
              <a:t>01011010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1346" y="5010496"/>
            <a:ext cx="598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Memory is organized into “words”, which is the most common functional unit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10101011 10001010 00010010 01011010</a:t>
            </a:r>
          </a:p>
          <a:p>
            <a:r>
              <a:rPr lang="en-US" sz="2000" dirty="0" smtClean="0"/>
              <a:t>11001011 00001110 01010010 01010110</a:t>
            </a:r>
            <a:endParaRPr lang="en-US" sz="2000" dirty="0"/>
          </a:p>
          <a:p>
            <a:r>
              <a:rPr lang="en-US" sz="2000" dirty="0" smtClean="0"/>
              <a:t>10111011 10010010 00000000 01110100</a:t>
            </a:r>
            <a:endParaRPr lang="en-US" sz="2000" dirty="0"/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modern computers use 32-bit (4 byte) or 64-bit (8 byte) words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/>
              <a:t>4</a:t>
            </a:r>
            <a:endParaRPr lang="en-US" sz="2000" dirty="0" smtClean="0"/>
          </a:p>
          <a:p>
            <a:r>
              <a:rPr lang="en-US" sz="2000" dirty="0"/>
              <a:t>8</a:t>
            </a:r>
            <a:endParaRPr lang="en-US" sz="2000" dirty="0" smtClean="0"/>
          </a:p>
          <a:p>
            <a:r>
              <a:rPr lang="en-US" sz="2000" dirty="0" smtClean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32-bit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in the CS52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10101011 10001010</a:t>
            </a:r>
          </a:p>
          <a:p>
            <a:r>
              <a:rPr lang="en-US" sz="2000" dirty="0" smtClean="0"/>
              <a:t>00010010 01011010</a:t>
            </a:r>
          </a:p>
          <a:p>
            <a:r>
              <a:rPr lang="en-US" sz="2000" dirty="0" smtClean="0"/>
              <a:t>11001011 00001110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use 16-bit words for our model (the CS52 machine)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4</a:t>
            </a:r>
          </a:p>
          <a:p>
            <a:r>
              <a:rPr lang="en-US" sz="2000" dirty="0" smtClean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16-bit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30022"/>
          </a:xfrm>
        </p:spPr>
        <p:txBody>
          <a:bodyPr>
            <a:normAutofit/>
          </a:bodyPr>
          <a:lstStyle/>
          <a:p>
            <a:r>
              <a:rPr lang="en-US" dirty="0" smtClean="0"/>
              <a:t>Midterm 1</a:t>
            </a:r>
          </a:p>
          <a:p>
            <a:r>
              <a:rPr lang="en-US" dirty="0" smtClean="0"/>
              <a:t>Assignment 3</a:t>
            </a:r>
          </a:p>
          <a:p>
            <a:r>
              <a:rPr lang="en-US" dirty="0" smtClean="0"/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32761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counter</a:t>
            </a:r>
          </a:p>
          <a:p>
            <a:r>
              <a:rPr lang="en-US" dirty="0" smtClean="0"/>
              <a:t>(location in memory of the next</a:t>
            </a:r>
          </a:p>
          <a:p>
            <a:r>
              <a:rPr lang="en-US" dirty="0" smtClean="0"/>
              <a:t> instruction in memory)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the value 0 (read only)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427589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539"/>
          <a:stretch/>
        </p:blipFill>
        <p:spPr>
          <a:xfrm>
            <a:off x="288093" y="239891"/>
            <a:ext cx="8635426" cy="1820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counter</a:t>
            </a:r>
          </a:p>
          <a:p>
            <a:r>
              <a:rPr lang="en-US" dirty="0" smtClean="0"/>
              <a:t>(location in memory of the next</a:t>
            </a:r>
          </a:p>
          <a:p>
            <a:r>
              <a:rPr lang="en-US" dirty="0" smtClean="0"/>
              <a:t> instruction in memory)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the value 0 (read only)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read/write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8093" y="239891"/>
            <a:ext cx="3394907" cy="35277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machine instructions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2333" y="3838222"/>
            <a:ext cx="438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types of operations might we want to do (think really basic)?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machine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main types of instructions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math</a:t>
            </a:r>
          </a:p>
          <a:p>
            <a:pPr marL="514350" indent="-514350">
              <a:buAutoNum type="arabicPeriod"/>
            </a:pPr>
            <a:r>
              <a:rPr lang="en-US" dirty="0" smtClean="0"/>
              <a:t>branch/conditionals</a:t>
            </a:r>
          </a:p>
          <a:p>
            <a:pPr marL="514350" indent="-514350">
              <a:buAutoNum type="arabicPeriod"/>
            </a:pPr>
            <a:r>
              <a:rPr lang="en-US" dirty="0" smtClean="0"/>
              <a:t>memory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control the machine (e.g. stop it)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5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instruction name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arguments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instruction name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arguments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22122" y="936978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550" y="4500223"/>
            <a:ext cx="4009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instruction/operation name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(always three characters)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instruction name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arguments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65434" y="1439333"/>
            <a:ext cx="2182677" cy="131233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4661" y="4232112"/>
            <a:ext cx="3813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operation arguments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R = register (e.g. r0)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S = signed number (byte)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instruction name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arguments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381304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r2 r3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330614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r2 r3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07517" y="1544612"/>
            <a:ext cx="201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r1 = r2 + r3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Add contents of registers r2 and r3 and store the result in r1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23303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this lecture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4604" y="2764389"/>
            <a:ext cx="831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http://www.cs.pomona.edu/~dkauchak/classes/cs52/examples/cs52machine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r2 r1 10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10863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r2 r1 10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07517" y="1544612"/>
            <a:ext cx="209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r2 = r1 + 10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Add 10 to the contents of register r1 and store in r2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208387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6444" y="2370667"/>
            <a:ext cx="333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in r2?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13914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777" y="309223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4888" y="79911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-8, 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3110" y="1265942"/>
            <a:ext cx="117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16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16152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471" y="3064891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sto</a:t>
            </a:r>
            <a:r>
              <a:rPr lang="en-US" sz="2800" dirty="0" smtClean="0">
                <a:solidFill>
                  <a:srgbClr val="0000FF"/>
                </a:solidFill>
              </a:rPr>
              <a:t> = save data in register TO memory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loa</a:t>
            </a:r>
            <a:r>
              <a:rPr lang="en-US" sz="2800" dirty="0" smtClean="0">
                <a:solidFill>
                  <a:srgbClr val="0000FF"/>
                </a:solidFill>
              </a:rPr>
              <a:t> = put data FROM memory into a register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4" y="1811867"/>
            <a:ext cx="2095500" cy="1104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memory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7871" y="4586069"/>
            <a:ext cx="7281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sto</a:t>
            </a:r>
            <a:r>
              <a:rPr lang="en-US" sz="2800" dirty="0" smtClean="0">
                <a:solidFill>
                  <a:srgbClr val="0000FF"/>
                </a:solidFill>
              </a:rPr>
              <a:t> r1 r2  ; store the contents of r1 to </a:t>
            </a:r>
            <a:r>
              <a:rPr lang="en-US" sz="2800" dirty="0" err="1" smtClean="0">
                <a:solidFill>
                  <a:srgbClr val="0000FF"/>
                </a:solidFill>
              </a:rPr>
              <a:t>mem</a:t>
            </a:r>
            <a:r>
              <a:rPr lang="en-US" sz="2800" dirty="0" smtClean="0">
                <a:solidFill>
                  <a:srgbClr val="0000FF"/>
                </a:solidFill>
              </a:rPr>
              <a:t>[r2]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loa</a:t>
            </a:r>
            <a:r>
              <a:rPr lang="en-US" sz="2800" dirty="0" smtClean="0">
                <a:solidFill>
                  <a:srgbClr val="0000FF"/>
                </a:solidFill>
              </a:rPr>
              <a:t> r1 r2 ; get data from </a:t>
            </a:r>
            <a:r>
              <a:rPr lang="en-US" sz="2800" dirty="0" err="1" smtClean="0">
                <a:solidFill>
                  <a:srgbClr val="0000FF"/>
                </a:solidFill>
              </a:rPr>
              <a:t>mem</a:t>
            </a:r>
            <a:r>
              <a:rPr lang="en-US" sz="2800" dirty="0" smtClean="0">
                <a:solidFill>
                  <a:srgbClr val="0000FF"/>
                </a:solidFill>
              </a:rPr>
              <a:t>[r2] and put into r1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4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471" y="3064891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sto</a:t>
            </a:r>
            <a:r>
              <a:rPr lang="en-US" sz="2800" dirty="0" smtClean="0">
                <a:solidFill>
                  <a:srgbClr val="0000FF"/>
                </a:solidFill>
              </a:rPr>
              <a:t> = save data in register TO memory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loa</a:t>
            </a:r>
            <a:r>
              <a:rPr lang="en-US" sz="2800" dirty="0" smtClean="0">
                <a:solidFill>
                  <a:srgbClr val="0000FF"/>
                </a:solidFill>
              </a:rPr>
              <a:t> = put data FROM memory into a register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71" y="4329668"/>
            <a:ext cx="7686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Special cases: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saving TO (</a:t>
            </a:r>
            <a:r>
              <a:rPr lang="en-US" sz="2800" dirty="0" err="1" smtClean="0">
                <a:solidFill>
                  <a:srgbClr val="0000FF"/>
                </a:solidFill>
              </a:rPr>
              <a:t>sto</a:t>
            </a:r>
            <a:r>
              <a:rPr lang="en-US" sz="2800" dirty="0" smtClean="0">
                <a:solidFill>
                  <a:srgbClr val="0000FF"/>
                </a:solidFill>
              </a:rPr>
              <a:t>) address 0 prints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reading from (</a:t>
            </a:r>
            <a:r>
              <a:rPr lang="en-US" sz="2800" dirty="0" err="1" smtClean="0">
                <a:solidFill>
                  <a:srgbClr val="0000FF"/>
                </a:solidFill>
              </a:rPr>
              <a:t>loa</a:t>
            </a:r>
            <a:r>
              <a:rPr lang="en-US" sz="2800" dirty="0" smtClean="0">
                <a:solidFill>
                  <a:srgbClr val="0000FF"/>
                </a:solidFill>
              </a:rPr>
              <a:t>) address 0 gets input from user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4" y="1811867"/>
            <a:ext cx="2095500" cy="1104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8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structure of CS52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264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			 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4092223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4767112"/>
            <a:ext cx="400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whitespace before operations/instructions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CS52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subtract.a52</a:t>
            </a:r>
          </a:p>
          <a:p>
            <a:pPr>
              <a:buFontTx/>
              <a:buChar char="-"/>
            </a:pPr>
            <a:r>
              <a:rPr lang="en-US" dirty="0" smtClean="0"/>
              <a:t>load two numbers from the user</a:t>
            </a:r>
          </a:p>
          <a:p>
            <a:pPr>
              <a:buFontTx/>
              <a:buChar char="-"/>
            </a:pPr>
            <a:r>
              <a:rPr lang="en-US" dirty="0" smtClean="0"/>
              <a:t>subtract</a:t>
            </a:r>
          </a:p>
          <a:p>
            <a:pPr>
              <a:buFontTx/>
              <a:buChar char="-"/>
            </a:pPr>
            <a:r>
              <a:rPr lang="en-US" dirty="0" smtClean="0"/>
              <a:t>print the result</a:t>
            </a:r>
          </a:p>
        </p:txBody>
      </p:sp>
    </p:spTree>
    <p:extLst>
      <p:ext uri="{BB962C8B-B14F-4D97-AF65-F5344CB8AC3E}">
        <p14:creationId xmlns:p14="http://schemas.microsoft.com/office/powerpoint/2010/main" val="409678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 windows</a:t>
            </a:r>
          </a:p>
          <a:p>
            <a:pPr lvl="1"/>
            <a:r>
              <a:rPr lang="en-US" dirty="0" smtClean="0"/>
              <a:t>Memory (left)</a:t>
            </a:r>
          </a:p>
          <a:p>
            <a:pPr lvl="1"/>
            <a:r>
              <a:rPr lang="en-US" dirty="0" smtClean="0"/>
              <a:t>Instruction execution (right)</a:t>
            </a:r>
          </a:p>
          <a:p>
            <a:pPr lvl="1"/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I/O and running program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660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22" y="633589"/>
            <a:ext cx="18796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25871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1679222"/>
            <a:ext cx="6735704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4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beq</a:t>
            </a:r>
            <a:r>
              <a:rPr lang="en-US" sz="2800" dirty="0" smtClean="0"/>
              <a:t> r3 r0 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1778" y="154461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367736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4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beq</a:t>
            </a:r>
            <a:r>
              <a:rPr lang="en-US" sz="2800" dirty="0" smtClean="0"/>
              <a:t> r3 r0 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48834" y="1424113"/>
            <a:ext cx="630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r3 = 0, branch to the label “done”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if not (else) </a:t>
            </a:r>
            <a:r>
              <a:rPr lang="en-US" sz="2800" dirty="0" err="1" smtClean="0">
                <a:solidFill>
                  <a:srgbClr val="0000FF"/>
                </a:solidFill>
              </a:rPr>
              <a:t>ic</a:t>
            </a:r>
            <a:r>
              <a:rPr lang="en-US" sz="2800" dirty="0" smtClean="0">
                <a:solidFill>
                  <a:srgbClr val="0000FF"/>
                </a:solidFill>
              </a:rPr>
              <a:t> is incremented as normal to the next instruction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288182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ble</a:t>
            </a:r>
            <a:r>
              <a:rPr lang="en-US" sz="2800" dirty="0" smtClean="0"/>
              <a:t> r2 r3 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1778" y="154461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212575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ble</a:t>
            </a:r>
            <a:r>
              <a:rPr lang="en-US" sz="2800" smtClean="0"/>
              <a:t> r2 r3 </a:t>
            </a:r>
            <a:r>
              <a:rPr lang="en-US" sz="2800" dirty="0" smtClean="0"/>
              <a:t>done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39219" y="1806222"/>
            <a:ext cx="551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r2 &lt;= r3, branch to the label done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1</a:t>
            </a:r>
            <a:r>
              <a:rPr lang="en-US" sz="3200" baseline="30000" dirty="0" smtClean="0">
                <a:solidFill>
                  <a:srgbClr val="FF6600"/>
                </a:solidFill>
              </a:rPr>
              <a:t>st</a:t>
            </a:r>
            <a:r>
              <a:rPr lang="en-US" sz="3200" dirty="0" smtClean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2</a:t>
            </a:r>
            <a:r>
              <a:rPr lang="en-US" sz="3200" baseline="30000" dirty="0" smtClean="0">
                <a:solidFill>
                  <a:srgbClr val="FF6600"/>
                </a:solidFill>
              </a:rPr>
              <a:t>nd</a:t>
            </a:r>
            <a:r>
              <a:rPr lang="en-US" sz="3200" dirty="0" smtClean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3</a:t>
            </a:r>
            <a:r>
              <a:rPr lang="en-US" sz="3200" baseline="30000" dirty="0" smtClean="0">
                <a:solidFill>
                  <a:srgbClr val="FF6600"/>
                </a:solidFill>
              </a:rPr>
              <a:t>rd</a:t>
            </a:r>
            <a:r>
              <a:rPr lang="en-US" sz="3200" dirty="0" smtClean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354269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388" y="4301672"/>
            <a:ext cx="611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Conditionals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Loops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Change the order that instructions are executed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22" y="633589"/>
            <a:ext cx="1879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CS52 machine execution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3" y="2607733"/>
            <a:ext cx="8635426" cy="2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structure of CS52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3944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...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label1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instruction		; comment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label2</a:t>
            </a: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...</a:t>
            </a: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hlt</a:t>
            </a:r>
            <a:r>
              <a:rPr lang="en-US" sz="1800" dirty="0" smtClean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end			 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5487944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5995944"/>
            <a:ext cx="458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whitespace before operations/instructions</a:t>
            </a:r>
          </a:p>
          <a:p>
            <a:r>
              <a:rPr lang="en-US" sz="2000" dirty="0" smtClean="0"/>
              <a:t>- labels go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482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CS52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max_simple.a52</a:t>
            </a:r>
          </a:p>
          <a:p>
            <a:pPr>
              <a:buFontTx/>
              <a:buChar char="-"/>
            </a:pPr>
            <a:r>
              <a:rPr lang="en-US" dirty="0" smtClean="0"/>
              <a:t>Get two values from the user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ompare them</a:t>
            </a:r>
          </a:p>
          <a:p>
            <a:pPr>
              <a:buFontTx/>
              <a:buChar char="-"/>
            </a:pPr>
            <a:r>
              <a:rPr lang="en-US" dirty="0" smtClean="0"/>
              <a:t>Use a branch to distinguish between the two cases</a:t>
            </a:r>
          </a:p>
          <a:p>
            <a:pPr lvl="1">
              <a:buFontTx/>
              <a:buChar char="-"/>
            </a:pPr>
            <a:r>
              <a:rPr lang="en-US" dirty="0" smtClean="0"/>
              <a:t>Goal is to get largest value in r3</a:t>
            </a:r>
          </a:p>
          <a:p>
            <a:pPr>
              <a:buFontTx/>
              <a:buChar char="-"/>
            </a:pPr>
            <a:r>
              <a:rPr lang="en-US" dirty="0" smtClean="0"/>
              <a:t>print largest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3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it stand for?</a:t>
            </a:r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What does it do?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8286" y="3908778"/>
            <a:ext cx="145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it stand for?</a:t>
            </a:r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What does it do?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C</a:t>
            </a:r>
            <a:r>
              <a:rPr lang="en-US" sz="2000" dirty="0" smtClean="0"/>
              <a:t>entral </a:t>
            </a:r>
            <a:r>
              <a:rPr lang="en-US" sz="2000" b="1" dirty="0" smtClean="0"/>
              <a:t>P</a:t>
            </a:r>
            <a:r>
              <a:rPr lang="en-US" sz="2000" dirty="0" smtClean="0"/>
              <a:t>rocessing </a:t>
            </a:r>
            <a:r>
              <a:rPr lang="en-US" sz="2000" b="1" dirty="0" smtClean="0"/>
              <a:t>U</a:t>
            </a:r>
            <a:r>
              <a:rPr lang="en-US" sz="2000" dirty="0" smtClean="0"/>
              <a:t>nit, </a:t>
            </a:r>
          </a:p>
          <a:p>
            <a:r>
              <a:rPr lang="en-US" sz="2000" dirty="0" smtClean="0"/>
              <a:t>aka “</a:t>
            </a:r>
            <a:r>
              <a:rPr lang="en-US" sz="2000" i="1" dirty="0" smtClean="0"/>
              <a:t>the processor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22332" y="3908778"/>
            <a:ext cx="187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R</a:t>
            </a:r>
            <a:r>
              <a:rPr lang="en-US" sz="2000" dirty="0" smtClean="0"/>
              <a:t>andom </a:t>
            </a:r>
            <a:r>
              <a:rPr lang="en-US" sz="2000" b="1" dirty="0" smtClean="0"/>
              <a:t>A</a:t>
            </a:r>
            <a:r>
              <a:rPr lang="en-US" sz="2000" dirty="0" smtClean="0"/>
              <a:t>ccess </a:t>
            </a:r>
            <a:r>
              <a:rPr lang="en-US" sz="2000" b="1" dirty="0" smtClean="0"/>
              <a:t>M</a:t>
            </a:r>
            <a:r>
              <a:rPr lang="en-US" sz="2000" dirty="0" smtClean="0"/>
              <a:t>emory, </a:t>
            </a:r>
          </a:p>
          <a:p>
            <a:r>
              <a:rPr lang="en-US" sz="2000" dirty="0" smtClean="0"/>
              <a:t>aka “</a:t>
            </a:r>
            <a:r>
              <a:rPr lang="en-US" sz="2000" i="1" dirty="0" smtClean="0"/>
              <a:t>memory</a:t>
            </a:r>
            <a:r>
              <a:rPr lang="en-US" sz="2000" dirty="0" smtClean="0"/>
              <a:t>” or “</a:t>
            </a:r>
            <a:r>
              <a:rPr lang="en-US" sz="2000" i="1" dirty="0" smtClean="0"/>
              <a:t>main memory”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0997" y="6237112"/>
            <a:ext cx="237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Does all the work!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285" y="62230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Temporary storage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90334" y="5785556"/>
            <a:ext cx="47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we need a hard drive?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0513" y="5523945"/>
            <a:ext cx="660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Persistent memory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RAM only stores data while it has power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2333" y="2187222"/>
            <a:ext cx="3033889" cy="3019778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simplified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8" y="2074335"/>
            <a:ext cx="1519830" cy="1519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6596" y="1689165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99" y="3851236"/>
            <a:ext cx="1635542" cy="163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8589" y="5500890"/>
            <a:ext cx="128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 drive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614334"/>
            <a:ext cx="1954389" cy="1954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94704" y="2074335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26647" y="2840505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5803" y="2102554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7580" y="2868725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61469" y="310444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61469" y="3355623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11262" y="1594556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9851" y="1648559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10404" y="6384057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4" y="2702278"/>
            <a:ext cx="1266571" cy="1306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918" y="410171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935" y="5058001"/>
            <a:ext cx="1110545" cy="11105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3952" y="6023391"/>
            <a:ext cx="136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0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12528</TotalTime>
  <Words>1041</Words>
  <Application>Microsoft Macintosh PowerPoint</Application>
  <PresentationFormat>On-screen Show (4:3)</PresentationFormat>
  <Paragraphs>335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Median</vt:lpstr>
      <vt:lpstr>CS52 machine</vt:lpstr>
      <vt:lpstr>Admin</vt:lpstr>
      <vt:lpstr>Examples from this lecture</vt:lpstr>
      <vt:lpstr>Computer internals</vt:lpstr>
      <vt:lpstr>Computer internals simplified</vt:lpstr>
      <vt:lpstr>Computer internals simplified</vt:lpstr>
      <vt:lpstr>Computer internals simplified</vt:lpstr>
      <vt:lpstr>Computer internals simplified</vt:lpstr>
      <vt:lpstr>Computer simplified</vt:lpstr>
      <vt:lpstr>Inside the CPU</vt:lpstr>
      <vt:lpstr>Memory speed</vt:lpstr>
      <vt:lpstr>Memory</vt:lpstr>
      <vt:lpstr>Memory</vt:lpstr>
      <vt:lpstr>Memory sizes</vt:lpstr>
      <vt:lpstr>Memory sizes</vt:lpstr>
      <vt:lpstr>Memory</vt:lpstr>
      <vt:lpstr>Memory</vt:lpstr>
      <vt:lpstr>Memory</vt:lpstr>
      <vt:lpstr>Memory in the CS52 Machine</vt:lpstr>
      <vt:lpstr>CS52 machine</vt:lpstr>
      <vt:lpstr>PowerPoint Presentation</vt:lpstr>
      <vt:lpstr>CS52 machine instructions</vt:lpstr>
      <vt:lpstr>CS52 machine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memory</vt:lpstr>
      <vt:lpstr>Accessing memory</vt:lpstr>
      <vt:lpstr>Basic structure of CS52 program</vt:lpstr>
      <vt:lpstr>Running the CS52 machine</vt:lpstr>
      <vt:lpstr>CS52 simulator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CS52 machine execution</vt:lpstr>
      <vt:lpstr>Basic structure of CS52 program</vt:lpstr>
      <vt:lpstr>More CS52 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2193</cp:revision>
  <cp:lastPrinted>2013-09-17T22:01:58Z</cp:lastPrinted>
  <dcterms:created xsi:type="dcterms:W3CDTF">2013-09-08T20:10:23Z</dcterms:created>
  <dcterms:modified xsi:type="dcterms:W3CDTF">2017-02-09T22:28:09Z</dcterms:modified>
</cp:coreProperties>
</file>