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508" r:id="rId3"/>
    <p:sldId id="665" r:id="rId4"/>
    <p:sldId id="666" r:id="rId5"/>
    <p:sldId id="667" r:id="rId6"/>
    <p:sldId id="668" r:id="rId7"/>
    <p:sldId id="669" r:id="rId8"/>
    <p:sldId id="670" r:id="rId9"/>
    <p:sldId id="671" r:id="rId10"/>
    <p:sldId id="672" r:id="rId11"/>
    <p:sldId id="673" r:id="rId12"/>
    <p:sldId id="674" r:id="rId13"/>
    <p:sldId id="675" r:id="rId14"/>
    <p:sldId id="676" r:id="rId15"/>
    <p:sldId id="677" r:id="rId16"/>
    <p:sldId id="664" r:id="rId17"/>
    <p:sldId id="687" r:id="rId18"/>
    <p:sldId id="688" r:id="rId19"/>
    <p:sldId id="689" r:id="rId20"/>
    <p:sldId id="691" r:id="rId21"/>
    <p:sldId id="697" r:id="rId22"/>
    <p:sldId id="696" r:id="rId23"/>
    <p:sldId id="698" r:id="rId24"/>
    <p:sldId id="695" r:id="rId25"/>
    <p:sldId id="699" r:id="rId26"/>
    <p:sldId id="700" r:id="rId27"/>
    <p:sldId id="702" r:id="rId28"/>
    <p:sldId id="701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B8A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32" autoAdjust="0"/>
    <p:restoredTop sz="88614" autoAdjust="0"/>
  </p:normalViewPr>
  <p:slideViewPr>
    <p:cSldViewPr snapToObjects="1">
      <p:cViewPr>
        <p:scale>
          <a:sx n="95" d="100"/>
          <a:sy n="95" d="100"/>
        </p:scale>
        <p:origin x="-232" y="5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EA8CC-ED10-6C4B-A27F-337266596776}" type="datetimeFigureOut">
              <a:rPr lang="en-US" smtClean="0"/>
              <a:t>4/16/17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60157-9BA7-1C49-B285-EFD360B82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20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32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mastermind: last details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CS52 – Spring 2017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14486" y="166747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818641" y="2129135"/>
            <a:ext cx="2161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8" name="Straight Arrow Connector 7"/>
          <p:cNvCxnSpPr>
            <a:endCxn id="7" idx="0"/>
          </p:cNvCxnSpPr>
          <p:nvPr/>
        </p:nvCxnSpPr>
        <p:spPr>
          <a:xfrm flipH="1">
            <a:off x="2055696" y="2511684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14600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10" name="Straight Arrow Connector 9"/>
          <p:cNvCxnSpPr>
            <a:endCxn id="9" idx="0"/>
          </p:cNvCxnSpPr>
          <p:nvPr/>
        </p:nvCxnSpPr>
        <p:spPr>
          <a:xfrm flipH="1">
            <a:off x="2893896" y="2511684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73191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035191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797191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559191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6321191" y="3532696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7086600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7848600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18" name="Straight Arrow Connector 17"/>
          <p:cNvCxnSpPr>
            <a:endCxn id="11" idx="0"/>
          </p:cNvCxnSpPr>
          <p:nvPr/>
        </p:nvCxnSpPr>
        <p:spPr>
          <a:xfrm flipH="1">
            <a:off x="3652487" y="2511684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2" idx="0"/>
          </p:cNvCxnSpPr>
          <p:nvPr/>
        </p:nvCxnSpPr>
        <p:spPr>
          <a:xfrm flipH="1">
            <a:off x="4414487" y="2511684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3" idx="0"/>
          </p:cNvCxnSpPr>
          <p:nvPr/>
        </p:nvCxnSpPr>
        <p:spPr>
          <a:xfrm>
            <a:off x="4721609" y="2511684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721609" y="2511684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721609" y="2511684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721609" y="2511684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721609" y="2511684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828800" y="411677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697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079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343400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05400" y="4121236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8177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153400" y="41148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47266" y="41148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6559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2400" y="3330714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2833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37218" y="4582901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80607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67251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948470" y="4582901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63644" y="4593802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391400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629400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151206" y="4606498"/>
            <a:ext cx="69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Win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676400" y="5486400"/>
            <a:ext cx="579413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Use lose to indicate we don’t have any options left (this shouldn’t happen if we use a reasonable strategy)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2400" y="1611868"/>
            <a:ext cx="2526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Parent: [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Red,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Green</a:t>
            </a:r>
            <a:r>
              <a:rPr lang="en-US" dirty="0" smtClean="0"/>
              <a:t>] 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331633" y="1430179"/>
            <a:ext cx="23553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(26 guesses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 1 candidate answer)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582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6009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5" name="Straight Arrow Connector 4"/>
          <p:cNvCxnSpPr>
            <a:endCxn id="4" idx="0"/>
          </p:cNvCxnSpPr>
          <p:nvPr/>
        </p:nvCxnSpPr>
        <p:spPr>
          <a:xfrm flipH="1">
            <a:off x="2135305" y="2511684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94209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7" name="Straight Arrow Connector 6"/>
          <p:cNvCxnSpPr>
            <a:endCxn id="6" idx="0"/>
          </p:cNvCxnSpPr>
          <p:nvPr/>
        </p:nvCxnSpPr>
        <p:spPr>
          <a:xfrm flipH="1">
            <a:off x="2973505" y="2511684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52800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114800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876800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638800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0" y="3532696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166209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928209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15" name="Straight Arrow Connector 14"/>
          <p:cNvCxnSpPr>
            <a:endCxn id="8" idx="0"/>
          </p:cNvCxnSpPr>
          <p:nvPr/>
        </p:nvCxnSpPr>
        <p:spPr>
          <a:xfrm flipH="1">
            <a:off x="3732096" y="2511684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2400" y="3330714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cxnSp>
        <p:nvCxnSpPr>
          <p:cNvPr id="17" name="Straight Arrow Connector 16"/>
          <p:cNvCxnSpPr>
            <a:endCxn id="9" idx="0"/>
          </p:cNvCxnSpPr>
          <p:nvPr/>
        </p:nvCxnSpPr>
        <p:spPr>
          <a:xfrm flipH="1">
            <a:off x="4494096" y="2511684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0" idx="0"/>
          </p:cNvCxnSpPr>
          <p:nvPr/>
        </p:nvCxnSpPr>
        <p:spPr>
          <a:xfrm>
            <a:off x="4801218" y="2511684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801218" y="2511684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01218" y="2511684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801218" y="2511684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801218" y="2511684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733800" y="1882914"/>
            <a:ext cx="2375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400800" y="1975247"/>
            <a:ext cx="183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(“best” first guess)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81200" y="42627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922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760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958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257800" y="4267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970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4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305800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99666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808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556777" y="3546341"/>
            <a:ext cx="796023" cy="1304635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40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57600" y="167640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1501914"/>
            <a:ext cx="24407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(26 guesses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 4 candidate answers)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9830" y="2205335"/>
            <a:ext cx="2446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611868"/>
            <a:ext cx="2526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Parent: [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Red,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Green</a:t>
            </a:r>
            <a:r>
              <a:rPr lang="en-US" dirty="0" smtClean="0"/>
              <a:t>]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26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18588" y="167640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607916" y="2050019"/>
            <a:ext cx="2446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611868"/>
            <a:ext cx="2526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Parent: [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Red,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Green</a:t>
            </a:r>
            <a:r>
              <a:rPr lang="en-US" dirty="0" smtClean="0"/>
              <a:t>]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514600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273191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035191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797191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559191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321191" y="3532696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086600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848600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828800" y="411677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697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079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43400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05400" y="4121236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8177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153400" y="41148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47266" y="41148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6559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135305" y="2511684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973505" y="2511684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3732096" y="2511684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4494096" y="2511684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801218" y="2511684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801218" y="2511684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801218" y="2511684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801218" y="2511684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801218" y="2511684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458534" y="5496580"/>
            <a:ext cx="17992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now?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31633" y="1430179"/>
            <a:ext cx="24407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(26 guesses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 4 candidate answers)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604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18588" y="167640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607916" y="2050019"/>
            <a:ext cx="2446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611868"/>
            <a:ext cx="2526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Parent: [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Red,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Green</a:t>
            </a:r>
            <a:r>
              <a:rPr lang="en-US" dirty="0" smtClean="0"/>
              <a:t>]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514600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273191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035191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797191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559191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321191" y="3532696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086600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848600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828800" y="411677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697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079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43400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05400" y="4121236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8177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153400" y="41148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47266" y="41148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6559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135305" y="2511684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973505" y="2511684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3732096" y="2511684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4494096" y="2511684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801218" y="2511684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801218" y="2511684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801218" y="2511684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801218" y="2511684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801218" y="2511684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612833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37218" y="4582901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80607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67251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151206" y="4606498"/>
            <a:ext cx="69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Win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25444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29026" y="4652665"/>
            <a:ext cx="34256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331633" y="1430179"/>
            <a:ext cx="24407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(26 guesses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 4 candidate answers)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523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18588" y="167640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607916" y="2050019"/>
            <a:ext cx="2446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611868"/>
            <a:ext cx="2526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Parent: [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Red,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Green</a:t>
            </a:r>
            <a:r>
              <a:rPr lang="en-US" dirty="0" smtClean="0"/>
              <a:t>]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514600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273191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035191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797191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559191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321191" y="3532696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086600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848600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828800" y="411677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697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079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43400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05400" y="4121236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8177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153400" y="41148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47266" y="41148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6559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135305" y="2511684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973505" y="2511684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3732096" y="2511684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4494096" y="2511684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801218" y="2511684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801218" y="2511684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801218" y="2511684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801218" y="2511684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801218" y="2511684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612833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37218" y="4582901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80607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67251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151206" y="4606498"/>
            <a:ext cx="69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Win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25444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400482" y="4893172"/>
            <a:ext cx="1095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Recurse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331633" y="1430179"/>
            <a:ext cx="24407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(26 guesses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 4 candidate answers)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530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the game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461248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If 0 options then Lose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If 1 option and the response </a:t>
            </a:r>
            <a:r>
              <a:rPr lang="en-US" sz="2400" b="1" i="1" dirty="0" smtClean="0"/>
              <a:t>was</a:t>
            </a:r>
            <a:r>
              <a:rPr lang="en-US" sz="2400" dirty="0" smtClean="0"/>
              <a:t> (</a:t>
            </a:r>
            <a:r>
              <a:rPr lang="en-US" sz="2400" dirty="0" err="1" smtClean="0"/>
              <a:t>num_pegs</a:t>
            </a:r>
            <a:r>
              <a:rPr lang="en-US" sz="2400" dirty="0" smtClean="0"/>
              <a:t>, 0) then Win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Otherwise, build another Tree:</a:t>
            </a:r>
          </a:p>
          <a:p>
            <a:pPr marL="662940" lvl="1" indent="-342900">
              <a:buFontTx/>
              <a:buChar char="-"/>
            </a:pPr>
            <a:r>
              <a:rPr lang="en-US" sz="2400" dirty="0" smtClean="0"/>
              <a:t>Guess = one that minimizes the </a:t>
            </a:r>
            <a:r>
              <a:rPr lang="en-US" sz="2400" dirty="0"/>
              <a:t>maximum </a:t>
            </a:r>
            <a:r>
              <a:rPr lang="en-US" sz="2400" dirty="0" smtClean="0"/>
              <a:t>remaining candidates over all responses</a:t>
            </a:r>
          </a:p>
          <a:p>
            <a:pPr marL="1051560" lvl="2" indent="-457200">
              <a:buFontTx/>
              <a:buChar char="-"/>
            </a:pPr>
            <a:r>
              <a:rPr lang="en-US" sz="2400" dirty="0" smtClean="0"/>
              <a:t>Break ties by 1) those that are still valid codes and 2) found first in </a:t>
            </a:r>
            <a:r>
              <a:rPr lang="en-US" sz="2400" dirty="0" smtClean="0"/>
              <a:t>candidate (valid)</a:t>
            </a:r>
            <a:r>
              <a:rPr lang="en-US" sz="2400" dirty="0" smtClean="0"/>
              <a:t> </a:t>
            </a:r>
            <a:r>
              <a:rPr lang="en-US" sz="2400" dirty="0" smtClean="0"/>
              <a:t>list</a:t>
            </a:r>
          </a:p>
          <a:p>
            <a:pPr marL="777240" lvl="1" indent="-457200">
              <a:buFontTx/>
              <a:buChar char="-"/>
            </a:pPr>
            <a:r>
              <a:rPr lang="en-US" sz="2700" dirty="0" err="1" smtClean="0"/>
              <a:t>Recurse</a:t>
            </a:r>
            <a:r>
              <a:rPr lang="en-US" sz="2700" dirty="0"/>
              <a:t> </a:t>
            </a:r>
            <a:r>
              <a:rPr lang="en-US" sz="2700" dirty="0" smtClean="0"/>
              <a:t>on responses</a:t>
            </a:r>
            <a:endParaRPr lang="en-US" sz="2700" dirty="0"/>
          </a:p>
          <a:p>
            <a:pPr marL="320040" lvl="1" indent="0">
              <a:buNone/>
            </a:pPr>
            <a:endParaRPr lang="en-US" sz="2400" dirty="0" smtClean="0"/>
          </a:p>
          <a:p>
            <a:pPr marL="777240" lvl="1" indent="-457200">
              <a:buFontTx/>
              <a:buChar char="-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467585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the 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6009" y="33936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5" name="Straight Arrow Connector 4"/>
          <p:cNvCxnSpPr>
            <a:endCxn id="4" idx="0"/>
          </p:cNvCxnSpPr>
          <p:nvPr/>
        </p:nvCxnSpPr>
        <p:spPr>
          <a:xfrm flipH="1">
            <a:off x="2135305" y="2381370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94209" y="33852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7" name="Straight Arrow Connector 6"/>
          <p:cNvCxnSpPr>
            <a:endCxn id="6" idx="0"/>
          </p:cNvCxnSpPr>
          <p:nvPr/>
        </p:nvCxnSpPr>
        <p:spPr>
          <a:xfrm flipH="1">
            <a:off x="2973505" y="2381370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52800" y="33936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114800" y="33852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876800" y="33852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638800" y="33936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0" y="340238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166209" y="34245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928209" y="34245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15" name="Straight Arrow Connector 14"/>
          <p:cNvCxnSpPr>
            <a:endCxn id="8" idx="0"/>
          </p:cNvCxnSpPr>
          <p:nvPr/>
        </p:nvCxnSpPr>
        <p:spPr>
          <a:xfrm flipH="1">
            <a:off x="3732096" y="2381370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2400" y="3200400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cxnSp>
        <p:nvCxnSpPr>
          <p:cNvPr id="17" name="Straight Arrow Connector 16"/>
          <p:cNvCxnSpPr>
            <a:endCxn id="9" idx="0"/>
          </p:cNvCxnSpPr>
          <p:nvPr/>
        </p:nvCxnSpPr>
        <p:spPr>
          <a:xfrm flipH="1">
            <a:off x="4494096" y="2381370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0" idx="0"/>
          </p:cNvCxnSpPr>
          <p:nvPr/>
        </p:nvCxnSpPr>
        <p:spPr>
          <a:xfrm>
            <a:off x="4801218" y="2381370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801218" y="2381370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01218" y="2381370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801218" y="2381370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801218" y="2381370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733800" y="1752600"/>
            <a:ext cx="2375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304800" y="4191000"/>
            <a:ext cx="83058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718782" y="5080000"/>
            <a:ext cx="3418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store this tree?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594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the 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6009" y="33936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5" name="Straight Arrow Connector 4"/>
          <p:cNvCxnSpPr>
            <a:endCxn id="4" idx="0"/>
          </p:cNvCxnSpPr>
          <p:nvPr/>
        </p:nvCxnSpPr>
        <p:spPr>
          <a:xfrm flipH="1">
            <a:off x="2135305" y="2381370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94209" y="33852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7" name="Straight Arrow Connector 6"/>
          <p:cNvCxnSpPr>
            <a:endCxn id="6" idx="0"/>
          </p:cNvCxnSpPr>
          <p:nvPr/>
        </p:nvCxnSpPr>
        <p:spPr>
          <a:xfrm flipH="1">
            <a:off x="2973505" y="2381370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52800" y="33936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114800" y="33852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876800" y="33852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638800" y="33936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0" y="340238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166209" y="34245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928209" y="34245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15" name="Straight Arrow Connector 14"/>
          <p:cNvCxnSpPr>
            <a:endCxn id="8" idx="0"/>
          </p:cNvCxnSpPr>
          <p:nvPr/>
        </p:nvCxnSpPr>
        <p:spPr>
          <a:xfrm flipH="1">
            <a:off x="3732096" y="2381370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2400" y="3200400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cxnSp>
        <p:nvCxnSpPr>
          <p:cNvPr id="17" name="Straight Arrow Connector 16"/>
          <p:cNvCxnSpPr>
            <a:endCxn id="9" idx="0"/>
          </p:cNvCxnSpPr>
          <p:nvPr/>
        </p:nvCxnSpPr>
        <p:spPr>
          <a:xfrm flipH="1">
            <a:off x="4494096" y="2381370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0" idx="0"/>
          </p:cNvCxnSpPr>
          <p:nvPr/>
        </p:nvCxnSpPr>
        <p:spPr>
          <a:xfrm>
            <a:off x="4801218" y="2381370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801218" y="2381370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01218" y="2381370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801218" y="2381370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801218" y="2381370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733800" y="1752600"/>
            <a:ext cx="2375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304800" y="4191000"/>
            <a:ext cx="83058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744" y="4987420"/>
            <a:ext cx="6834618" cy="1032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895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the 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6009" y="33936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5" name="Straight Arrow Connector 4"/>
          <p:cNvCxnSpPr>
            <a:endCxn id="4" idx="0"/>
          </p:cNvCxnSpPr>
          <p:nvPr/>
        </p:nvCxnSpPr>
        <p:spPr>
          <a:xfrm flipH="1">
            <a:off x="2135305" y="2381370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94209" y="33852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7" name="Straight Arrow Connector 6"/>
          <p:cNvCxnSpPr>
            <a:endCxn id="6" idx="0"/>
          </p:cNvCxnSpPr>
          <p:nvPr/>
        </p:nvCxnSpPr>
        <p:spPr>
          <a:xfrm flipH="1">
            <a:off x="2973505" y="2381370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52800" y="33936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114800" y="33852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876800" y="33852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638800" y="33936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0" y="340238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166209" y="34245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928209" y="34245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15" name="Straight Arrow Connector 14"/>
          <p:cNvCxnSpPr>
            <a:endCxn id="8" idx="0"/>
          </p:cNvCxnSpPr>
          <p:nvPr/>
        </p:nvCxnSpPr>
        <p:spPr>
          <a:xfrm flipH="1">
            <a:off x="3732096" y="2381370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9" idx="0"/>
          </p:cNvCxnSpPr>
          <p:nvPr/>
        </p:nvCxnSpPr>
        <p:spPr>
          <a:xfrm flipH="1">
            <a:off x="4494096" y="2381370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0" idx="0"/>
          </p:cNvCxnSpPr>
          <p:nvPr/>
        </p:nvCxnSpPr>
        <p:spPr>
          <a:xfrm>
            <a:off x="4801218" y="2381370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801218" y="2381370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01218" y="2381370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801218" y="2381370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801218" y="2381370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733800" y="1752600"/>
            <a:ext cx="2375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304800" y="4191000"/>
            <a:ext cx="83058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744" y="4987420"/>
            <a:ext cx="6834618" cy="103238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3351096" y="5292220"/>
            <a:ext cx="4954704" cy="304800"/>
          </a:xfrm>
          <a:prstGeom prst="rect">
            <a:avLst/>
          </a:prstGeom>
          <a:solidFill>
            <a:srgbClr val="FFFF00">
              <a:alpha val="5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-4624" y="2967762"/>
            <a:ext cx="2139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</a:rPr>
              <a:t>knuth_tree</a:t>
            </a:r>
            <a:r>
              <a:rPr lang="en-US" sz="2800" dirty="0" smtClean="0">
                <a:solidFill>
                  <a:srgbClr val="0000FF"/>
                </a:solidFill>
              </a:rPr>
              <a:t> list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4600" y="1828800"/>
            <a:ext cx="880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code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116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 smtClean="0"/>
              <a:t>Assignment 7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Assignment 8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Midterm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Course registration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4752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the 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6009" y="33936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5" name="Straight Arrow Connector 4"/>
          <p:cNvCxnSpPr>
            <a:endCxn id="4" idx="0"/>
          </p:cNvCxnSpPr>
          <p:nvPr/>
        </p:nvCxnSpPr>
        <p:spPr>
          <a:xfrm flipH="1">
            <a:off x="2135305" y="2381370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94209" y="33852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7" name="Straight Arrow Connector 6"/>
          <p:cNvCxnSpPr>
            <a:endCxn id="6" idx="0"/>
          </p:cNvCxnSpPr>
          <p:nvPr/>
        </p:nvCxnSpPr>
        <p:spPr>
          <a:xfrm flipH="1">
            <a:off x="2973505" y="2381370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52800" y="33936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114800" y="33852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876800" y="33852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638800" y="33936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0" y="340238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166209" y="34245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928209" y="34245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15" name="Straight Arrow Connector 14"/>
          <p:cNvCxnSpPr>
            <a:endCxn id="8" idx="0"/>
          </p:cNvCxnSpPr>
          <p:nvPr/>
        </p:nvCxnSpPr>
        <p:spPr>
          <a:xfrm flipH="1">
            <a:off x="3732096" y="2381370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9" idx="0"/>
          </p:cNvCxnSpPr>
          <p:nvPr/>
        </p:nvCxnSpPr>
        <p:spPr>
          <a:xfrm flipH="1">
            <a:off x="4494096" y="2381370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0" idx="0"/>
          </p:cNvCxnSpPr>
          <p:nvPr/>
        </p:nvCxnSpPr>
        <p:spPr>
          <a:xfrm>
            <a:off x="4801218" y="2381370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801218" y="2381370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01218" y="2381370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801218" y="2381370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801218" y="2381370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733800" y="1752600"/>
            <a:ext cx="2375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304800" y="4191000"/>
            <a:ext cx="83058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182" y="5638800"/>
            <a:ext cx="6834618" cy="10323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4624" y="2967762"/>
            <a:ext cx="2139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</a:rPr>
              <a:t>knuth_tree</a:t>
            </a:r>
            <a:r>
              <a:rPr lang="en-US" sz="2800" dirty="0" smtClean="0">
                <a:solidFill>
                  <a:srgbClr val="0000FF"/>
                </a:solidFill>
              </a:rPr>
              <a:t> list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4600" y="1828800"/>
            <a:ext cx="880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code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76400" y="3490982"/>
            <a:ext cx="7010400" cy="395218"/>
          </a:xfrm>
          <a:prstGeom prst="rect">
            <a:avLst/>
          </a:prstGeom>
          <a:solidFill>
            <a:srgbClr val="FFFF00">
              <a:alpha val="3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73242" y="4318337"/>
            <a:ext cx="70893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responses aren’t explicitly stored in the tree</a:t>
            </a:r>
          </a:p>
          <a:p>
            <a:endParaRPr lang="en-US" sz="2000" dirty="0"/>
          </a:p>
          <a:p>
            <a:r>
              <a:rPr lang="en-US" sz="2000" dirty="0" smtClean="0"/>
              <a:t>There is an </a:t>
            </a:r>
            <a:r>
              <a:rPr lang="en-US" sz="2000" i="1" dirty="0" smtClean="0"/>
              <a:t>implicit</a:t>
            </a:r>
            <a:r>
              <a:rPr lang="en-US" sz="2000" dirty="0" smtClean="0"/>
              <a:t> ordering to the </a:t>
            </a:r>
            <a:r>
              <a:rPr lang="en-US" sz="2000" dirty="0" err="1" smtClean="0"/>
              <a:t>subtrees</a:t>
            </a:r>
            <a:r>
              <a:rPr lang="en-US" sz="2000" dirty="0" smtClean="0"/>
              <a:t> that correspond to these</a:t>
            </a:r>
          </a:p>
        </p:txBody>
      </p:sp>
    </p:spTree>
    <p:extLst>
      <p:ext uri="{BB962C8B-B14F-4D97-AF65-F5344CB8AC3E}">
        <p14:creationId xmlns:p14="http://schemas.microsoft.com/office/powerpoint/2010/main" val="1242936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the game tree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8641" y="1447800"/>
            <a:ext cx="2161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284261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8" name="Straight Arrow Connector 7"/>
          <p:cNvCxnSpPr>
            <a:endCxn id="7" idx="0"/>
          </p:cNvCxnSpPr>
          <p:nvPr/>
        </p:nvCxnSpPr>
        <p:spPr>
          <a:xfrm flipH="1">
            <a:off x="2055696" y="1830349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14600" y="283422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10" name="Straight Arrow Connector 9"/>
          <p:cNvCxnSpPr>
            <a:endCxn id="9" idx="0"/>
          </p:cNvCxnSpPr>
          <p:nvPr/>
        </p:nvCxnSpPr>
        <p:spPr>
          <a:xfrm flipH="1">
            <a:off x="2893896" y="1830349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73191" y="284261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035191" y="283422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797191" y="283422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559191" y="284261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6321191" y="2851361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7086600" y="2873514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7848600" y="2873514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18" name="Straight Arrow Connector 17"/>
          <p:cNvCxnSpPr>
            <a:endCxn id="11" idx="0"/>
          </p:cNvCxnSpPr>
          <p:nvPr/>
        </p:nvCxnSpPr>
        <p:spPr>
          <a:xfrm flipH="1">
            <a:off x="3652487" y="1830349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2" idx="0"/>
          </p:cNvCxnSpPr>
          <p:nvPr/>
        </p:nvCxnSpPr>
        <p:spPr>
          <a:xfrm flipH="1">
            <a:off x="4414487" y="1830349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3" idx="0"/>
          </p:cNvCxnSpPr>
          <p:nvPr/>
        </p:nvCxnSpPr>
        <p:spPr>
          <a:xfrm>
            <a:off x="4721609" y="1830349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721609" y="1830349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721609" y="1830349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721609" y="1830349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721609" y="1830349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828800" y="3435436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69716" y="343686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07916" y="343686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343400" y="343686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05400" y="343990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817716" y="343686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153400" y="343346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47266" y="343346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655916" y="343686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2400" y="2649379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04800" y="3509665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2833" y="3890665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37218" y="3901566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80607" y="3890665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67251" y="3890665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948470" y="3901566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63644" y="3912467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391400" y="3890665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629400" y="3890665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151206" y="3925163"/>
            <a:ext cx="69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Win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4824" y="5634335"/>
            <a:ext cx="4490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Write some SML to create this tree.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211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the game tree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8641" y="1447800"/>
            <a:ext cx="2161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284261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8" name="Straight Arrow Connector 7"/>
          <p:cNvCxnSpPr>
            <a:endCxn id="7" idx="0"/>
          </p:cNvCxnSpPr>
          <p:nvPr/>
        </p:nvCxnSpPr>
        <p:spPr>
          <a:xfrm flipH="1">
            <a:off x="2055696" y="1830349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14600" y="283422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10" name="Straight Arrow Connector 9"/>
          <p:cNvCxnSpPr>
            <a:endCxn id="9" idx="0"/>
          </p:cNvCxnSpPr>
          <p:nvPr/>
        </p:nvCxnSpPr>
        <p:spPr>
          <a:xfrm flipH="1">
            <a:off x="2893896" y="1830349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73191" y="284261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035191" y="283422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797191" y="283422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559191" y="284261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6321191" y="2851361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7086600" y="2873514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7848600" y="2873514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18" name="Straight Arrow Connector 17"/>
          <p:cNvCxnSpPr>
            <a:endCxn id="11" idx="0"/>
          </p:cNvCxnSpPr>
          <p:nvPr/>
        </p:nvCxnSpPr>
        <p:spPr>
          <a:xfrm flipH="1">
            <a:off x="3652487" y="1830349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2" idx="0"/>
          </p:cNvCxnSpPr>
          <p:nvPr/>
        </p:nvCxnSpPr>
        <p:spPr>
          <a:xfrm flipH="1">
            <a:off x="4414487" y="1830349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3" idx="0"/>
          </p:cNvCxnSpPr>
          <p:nvPr/>
        </p:nvCxnSpPr>
        <p:spPr>
          <a:xfrm>
            <a:off x="4721609" y="1830349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721609" y="1830349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721609" y="1830349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721609" y="1830349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721609" y="1830349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828800" y="3435436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69716" y="343686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07916" y="343686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343400" y="343686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05400" y="343990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817716" y="343686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153400" y="343346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47266" y="343346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655916" y="343686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2400" y="2649379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04800" y="3509665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2833" y="3890665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37218" y="3901566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80607" y="3890665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67251" y="3890665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948470" y="3901566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63644" y="3912467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391400" y="3890665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629400" y="3890665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151206" y="3925163"/>
            <a:ext cx="69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Win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51100" y="6096000"/>
            <a:ext cx="4490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Write some SML to create this tree.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382" y="4800600"/>
            <a:ext cx="6834618" cy="1032380"/>
          </a:xfrm>
          <a:prstGeom prst="rect">
            <a:avLst/>
          </a:prstGeom>
        </p:spPr>
      </p:pic>
      <p:sp>
        <p:nvSpPr>
          <p:cNvPr id="45" name="Rectangle 44"/>
          <p:cNvSpPr/>
          <p:nvPr/>
        </p:nvSpPr>
        <p:spPr>
          <a:xfrm>
            <a:off x="3691875" y="1514247"/>
            <a:ext cx="2327925" cy="395218"/>
          </a:xfrm>
          <a:prstGeom prst="rect">
            <a:avLst/>
          </a:prstGeom>
          <a:solidFill>
            <a:srgbClr val="FF6600">
              <a:alpha val="3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76800" y="5029200"/>
            <a:ext cx="662693" cy="395218"/>
          </a:xfrm>
          <a:prstGeom prst="rect">
            <a:avLst/>
          </a:prstGeom>
          <a:solidFill>
            <a:srgbClr val="FF6600">
              <a:alpha val="3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1566264" y="3935370"/>
            <a:ext cx="7199784" cy="395218"/>
          </a:xfrm>
          <a:prstGeom prst="rect">
            <a:avLst/>
          </a:prstGeom>
          <a:solidFill>
            <a:srgbClr val="008000">
              <a:alpha val="3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791200" y="5029200"/>
            <a:ext cx="2056284" cy="395218"/>
          </a:xfrm>
          <a:prstGeom prst="rect">
            <a:avLst/>
          </a:prstGeom>
          <a:solidFill>
            <a:srgbClr val="008000">
              <a:alpha val="3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7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the game tree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8641" y="1447800"/>
            <a:ext cx="2161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284261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8" name="Straight Arrow Connector 7"/>
          <p:cNvCxnSpPr>
            <a:endCxn id="7" idx="0"/>
          </p:cNvCxnSpPr>
          <p:nvPr/>
        </p:nvCxnSpPr>
        <p:spPr>
          <a:xfrm flipH="1">
            <a:off x="2055696" y="1830349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14600" y="283422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10" name="Straight Arrow Connector 9"/>
          <p:cNvCxnSpPr>
            <a:endCxn id="9" idx="0"/>
          </p:cNvCxnSpPr>
          <p:nvPr/>
        </p:nvCxnSpPr>
        <p:spPr>
          <a:xfrm flipH="1">
            <a:off x="2893896" y="1830349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73191" y="284261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035191" y="283422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797191" y="283422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559191" y="284261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6321191" y="2851361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7086600" y="2873514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7848600" y="2873514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18" name="Straight Arrow Connector 17"/>
          <p:cNvCxnSpPr>
            <a:endCxn id="11" idx="0"/>
          </p:cNvCxnSpPr>
          <p:nvPr/>
        </p:nvCxnSpPr>
        <p:spPr>
          <a:xfrm flipH="1">
            <a:off x="3652487" y="1830349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2" idx="0"/>
          </p:cNvCxnSpPr>
          <p:nvPr/>
        </p:nvCxnSpPr>
        <p:spPr>
          <a:xfrm flipH="1">
            <a:off x="4414487" y="1830349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3" idx="0"/>
          </p:cNvCxnSpPr>
          <p:nvPr/>
        </p:nvCxnSpPr>
        <p:spPr>
          <a:xfrm>
            <a:off x="4721609" y="1830349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721609" y="1830349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721609" y="1830349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721609" y="1830349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721609" y="1830349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828800" y="3435436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69716" y="343686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07916" y="343686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343400" y="343686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05400" y="343990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817716" y="343686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153400" y="343346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47266" y="343346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655916" y="343686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2400" y="2649379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04800" y="3509665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2833" y="3890665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37218" y="3901566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80607" y="3890665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67251" y="3890665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948470" y="3901566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63644" y="3912467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391400" y="3890665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629400" y="3890665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151206" y="3925163"/>
            <a:ext cx="69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Win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691875" y="1514247"/>
            <a:ext cx="2327925" cy="395218"/>
          </a:xfrm>
          <a:prstGeom prst="rect">
            <a:avLst/>
          </a:prstGeom>
          <a:solidFill>
            <a:srgbClr val="FF6600">
              <a:alpha val="3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1566264" y="3935370"/>
            <a:ext cx="7199784" cy="395218"/>
          </a:xfrm>
          <a:prstGeom prst="rect">
            <a:avLst/>
          </a:prstGeom>
          <a:solidFill>
            <a:srgbClr val="008000">
              <a:alpha val="3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72604" y="5996226"/>
            <a:ext cx="84505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Step </a:t>
            </a:r>
            <a:r>
              <a:rPr lang="en-US" sz="2200" dirty="0"/>
              <a:t>([Blue, Blue, Blue], [Lose, Lose, Lose, Lose, Lose, Lose, Lose, Lose, Win])</a:t>
            </a:r>
            <a:r>
              <a:rPr lang="en-US" sz="2200" dirty="0" smtClean="0"/>
              <a:t>;</a:t>
            </a:r>
            <a:endParaRPr lang="en-US" sz="2200" dirty="0"/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4572000"/>
            <a:ext cx="6834618" cy="1032380"/>
          </a:xfrm>
          <a:prstGeom prst="rect">
            <a:avLst/>
          </a:prstGeom>
        </p:spPr>
      </p:pic>
      <p:sp>
        <p:nvSpPr>
          <p:cNvPr id="50" name="Rectangle 49"/>
          <p:cNvSpPr/>
          <p:nvPr/>
        </p:nvSpPr>
        <p:spPr>
          <a:xfrm>
            <a:off x="4980418" y="4800600"/>
            <a:ext cx="662693" cy="395218"/>
          </a:xfrm>
          <a:prstGeom prst="rect">
            <a:avLst/>
          </a:prstGeom>
          <a:solidFill>
            <a:srgbClr val="FF6600">
              <a:alpha val="3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5894818" y="4800600"/>
            <a:ext cx="2056284" cy="395218"/>
          </a:xfrm>
          <a:prstGeom prst="rect">
            <a:avLst/>
          </a:prstGeom>
          <a:solidFill>
            <a:srgbClr val="008000">
              <a:alpha val="3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234917" y="6058570"/>
            <a:ext cx="1889283" cy="395218"/>
          </a:xfrm>
          <a:prstGeom prst="rect">
            <a:avLst/>
          </a:prstGeom>
          <a:solidFill>
            <a:srgbClr val="FF6600">
              <a:alpha val="3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3154429" y="6081782"/>
            <a:ext cx="5452761" cy="395218"/>
          </a:xfrm>
          <a:prstGeom prst="rect">
            <a:avLst/>
          </a:prstGeom>
          <a:solidFill>
            <a:srgbClr val="008000">
              <a:alpha val="3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71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example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23474" y="4785895"/>
            <a:ext cx="5399135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type signature of this function?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What does it do?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28800"/>
            <a:ext cx="85217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982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example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2648" y="4343400"/>
            <a:ext cx="7696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</a:rPr>
              <a:t>knuth_tree</a:t>
            </a:r>
            <a:r>
              <a:rPr lang="en-US" sz="2800" dirty="0" smtClean="0">
                <a:solidFill>
                  <a:srgbClr val="0000FF"/>
                </a:solidFill>
              </a:rPr>
              <a:t> -&gt; (code * </a:t>
            </a:r>
            <a:r>
              <a:rPr lang="en-US" sz="2800" dirty="0" err="1" smtClean="0">
                <a:solidFill>
                  <a:srgbClr val="0000FF"/>
                </a:solidFill>
              </a:rPr>
              <a:t>knuth_tree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  <a:p>
            <a:endParaRPr lang="en-US" sz="2800" dirty="0">
              <a:solidFill>
                <a:srgbClr val="0000FF"/>
              </a:solidFill>
            </a:endParaRPr>
          </a:p>
          <a:p>
            <a:r>
              <a:rPr lang="en-US" sz="2800" dirty="0" smtClean="0">
                <a:solidFill>
                  <a:srgbClr val="0000FF"/>
                </a:solidFill>
              </a:rPr>
              <a:t>Returns the next code and then always chooses the first element in the </a:t>
            </a:r>
            <a:r>
              <a:rPr lang="en-US" sz="2800" dirty="0" err="1" smtClean="0">
                <a:solidFill>
                  <a:srgbClr val="0000FF"/>
                </a:solidFill>
              </a:rPr>
              <a:t>knuth</a:t>
            </a:r>
            <a:r>
              <a:rPr lang="en-US" sz="2800" dirty="0" smtClean="0">
                <a:solidFill>
                  <a:srgbClr val="0000FF"/>
                </a:solidFill>
              </a:rPr>
              <a:t> tree (i.e. associated with response (0,0))</a:t>
            </a:r>
            <a:endParaRPr lang="en-US" sz="2800" dirty="0">
              <a:solidFill>
                <a:srgbClr val="0000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28800"/>
            <a:ext cx="85217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652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SML</a:t>
            </a:r>
            <a:endParaRPr lang="en-US" dirty="0"/>
          </a:p>
          <a:p>
            <a:pPr lvl="1"/>
            <a:r>
              <a:rPr lang="en-US" dirty="0" err="1" smtClean="0"/>
              <a:t>datatypes</a:t>
            </a:r>
            <a:r>
              <a:rPr lang="en-US" dirty="0" smtClean="0"/>
              <a:t> </a:t>
            </a:r>
            <a:r>
              <a:rPr lang="en-US" dirty="0"/>
              <a:t>(with non-zero constructors, recursive </a:t>
            </a:r>
            <a:r>
              <a:rPr lang="en-US" dirty="0" err="1"/>
              <a:t>datatypes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mutual recursion</a:t>
            </a:r>
          </a:p>
          <a:p>
            <a:pPr lvl="1"/>
            <a:r>
              <a:rPr lang="en-US" dirty="0" smtClean="0"/>
              <a:t>handling </a:t>
            </a:r>
            <a:r>
              <a:rPr lang="en-US" dirty="0"/>
              <a:t>exceptions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Binary </a:t>
            </a:r>
            <a:r>
              <a:rPr lang="en-US" dirty="0"/>
              <a:t>numbers</a:t>
            </a:r>
          </a:p>
          <a:p>
            <a:pPr lvl="1"/>
            <a:r>
              <a:rPr lang="en-US" dirty="0" smtClean="0"/>
              <a:t>signed </a:t>
            </a:r>
            <a:r>
              <a:rPr lang="en-US" dirty="0"/>
              <a:t>representation</a:t>
            </a:r>
          </a:p>
          <a:p>
            <a:pPr lvl="1"/>
            <a:r>
              <a:rPr lang="en-US" dirty="0" smtClean="0"/>
              <a:t>adding</a:t>
            </a:r>
            <a:endParaRPr lang="en-US" dirty="0"/>
          </a:p>
          <a:p>
            <a:pPr lvl="1"/>
            <a:r>
              <a:rPr lang="en-US" dirty="0" smtClean="0"/>
              <a:t>shifting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Parsing</a:t>
            </a:r>
            <a:r>
              <a:rPr lang="en-US" dirty="0"/>
              <a:t>: EBNF grammars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Circuits</a:t>
            </a:r>
            <a:endParaRPr lang="en-US" dirty="0"/>
          </a:p>
          <a:p>
            <a:pPr lvl="1"/>
            <a:r>
              <a:rPr lang="en-US" dirty="0" smtClean="0"/>
              <a:t>general </a:t>
            </a:r>
            <a:r>
              <a:rPr lang="en-US" dirty="0"/>
              <a:t>ideas (building circuits, truth tables, etc.)</a:t>
            </a:r>
          </a:p>
          <a:p>
            <a:pPr lvl="1"/>
            <a:r>
              <a:rPr lang="en-US" dirty="0" err="1" smtClean="0"/>
              <a:t>minterm</a:t>
            </a:r>
            <a:r>
              <a:rPr lang="en-US" dirty="0" smtClean="0"/>
              <a:t> </a:t>
            </a:r>
            <a:r>
              <a:rPr lang="en-US" dirty="0"/>
              <a:t>expansion</a:t>
            </a:r>
          </a:p>
          <a:p>
            <a:pPr lvl="1"/>
            <a:r>
              <a:rPr lang="en-US" dirty="0" smtClean="0"/>
              <a:t>specific </a:t>
            </a:r>
            <a:r>
              <a:rPr lang="en-US" dirty="0"/>
              <a:t>circuits (decoders, multiplexers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047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Encryption</a:t>
            </a:r>
            <a:endParaRPr lang="en-US" dirty="0"/>
          </a:p>
          <a:p>
            <a:pPr lvl="1"/>
            <a:r>
              <a:rPr lang="en-US" dirty="0" smtClean="0"/>
              <a:t>encryption</a:t>
            </a:r>
            <a:r>
              <a:rPr lang="en-US" dirty="0"/>
              <a:t>/decryption</a:t>
            </a:r>
          </a:p>
          <a:p>
            <a:pPr lvl="1"/>
            <a:r>
              <a:rPr lang="en-US" dirty="0" smtClean="0"/>
              <a:t>modular </a:t>
            </a:r>
            <a:r>
              <a:rPr lang="en-US" dirty="0"/>
              <a:t>arithmetic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Resources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will provide you with the graphical pictures for the gates.</a:t>
            </a:r>
          </a:p>
          <a:p>
            <a:pPr lvl="1"/>
            <a:r>
              <a:rPr lang="en-US" dirty="0" smtClean="0"/>
              <a:t>Like </a:t>
            </a:r>
            <a:r>
              <a:rPr lang="en-US" dirty="0"/>
              <a:t>the previous midterms, you may bring one single-sided, 8.5" x 11" piece of paper with notes.</a:t>
            </a:r>
          </a:p>
        </p:txBody>
      </p:sp>
    </p:spTree>
    <p:extLst>
      <p:ext uri="{BB962C8B-B14F-4D97-AF65-F5344CB8AC3E}">
        <p14:creationId xmlns:p14="http://schemas.microsoft.com/office/powerpoint/2010/main" val="3824705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697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heuristic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142" y="2883932"/>
            <a:ext cx="1936212" cy="444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34071" y="2412694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107513" y="2412694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236479" y="2350532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912250" y="2262847"/>
            <a:ext cx="886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0" name="Left Brace 9"/>
          <p:cNvSpPr/>
          <p:nvPr/>
        </p:nvSpPr>
        <p:spPr>
          <a:xfrm rot="5400000">
            <a:off x="4823479" y="-673723"/>
            <a:ext cx="428011" cy="5873143"/>
          </a:xfrm>
          <a:prstGeom prst="leftBrac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112279" y="1600200"/>
            <a:ext cx="2500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codes not yet guessed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867" y="2883932"/>
            <a:ext cx="1936212" cy="4445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5825" y="2814082"/>
            <a:ext cx="1936212" cy="444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7142" y="3460235"/>
            <a:ext cx="78248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 one that minimizes the maximum remaining candidates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Max (</a:t>
            </a:r>
            <a:r>
              <a:rPr lang="en-US" sz="2000" dirty="0" err="1" smtClean="0">
                <a:solidFill>
                  <a:srgbClr val="0000FF"/>
                </a:solidFill>
              </a:rPr>
              <a:t>codemaker</a:t>
            </a:r>
            <a:r>
              <a:rPr lang="en-US" sz="2000" dirty="0" smtClean="0">
                <a:solidFill>
                  <a:srgbClr val="0000FF"/>
                </a:solidFill>
              </a:rPr>
              <a:t> response): assume we get the response with the largest remaining candidate set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Min (our guess): pick the one that, worst case, results in the smallest candidate set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3014703"/>
            <a:ext cx="58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0261" y="2444750"/>
            <a:ext cx="49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438400" y="6069263"/>
            <a:ext cx="3327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calculate this?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59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heuristic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142" y="2883932"/>
            <a:ext cx="1936212" cy="444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34071" y="2412694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107513" y="2412694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236479" y="2350532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912250" y="2262847"/>
            <a:ext cx="886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0" name="Left Brace 9"/>
          <p:cNvSpPr/>
          <p:nvPr/>
        </p:nvSpPr>
        <p:spPr>
          <a:xfrm rot="5400000">
            <a:off x="4823479" y="-673723"/>
            <a:ext cx="428011" cy="5873143"/>
          </a:xfrm>
          <a:prstGeom prst="leftBrac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112279" y="1600200"/>
            <a:ext cx="2500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codes not yet guessed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867" y="2883932"/>
            <a:ext cx="1936212" cy="4445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5825" y="2814082"/>
            <a:ext cx="1936212" cy="444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7142" y="3460235"/>
            <a:ext cx="7824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 one that minimizes the maximum remaining candidates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3014703"/>
            <a:ext cx="58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0261" y="2444750"/>
            <a:ext cx="49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31123" y="4488120"/>
            <a:ext cx="55393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For all codes not yet guessed: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Consider all possible responses: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Calculate the size of the remaining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candidates if we guessed that code 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and got that response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557142" y="4038600"/>
            <a:ext cx="8208906" cy="762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ight Brace 17"/>
          <p:cNvSpPr/>
          <p:nvPr/>
        </p:nvSpPr>
        <p:spPr>
          <a:xfrm>
            <a:off x="5722362" y="4875812"/>
            <a:ext cx="297439" cy="1243524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096001" y="4945742"/>
            <a:ext cx="1600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response with largest remaining for that code</a:t>
            </a:r>
            <a:endParaRPr lang="en-US" dirty="0"/>
          </a:p>
        </p:txBody>
      </p:sp>
      <p:sp>
        <p:nvSpPr>
          <p:cNvPr id="20" name="Left Brace 19"/>
          <p:cNvSpPr/>
          <p:nvPr/>
        </p:nvSpPr>
        <p:spPr>
          <a:xfrm>
            <a:off x="1367743" y="4875812"/>
            <a:ext cx="232458" cy="1270259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38201" y="5345668"/>
            <a:ext cx="58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</a:t>
            </a:r>
            <a:endParaRPr lang="en-US" dirty="0"/>
          </a:p>
        </p:txBody>
      </p:sp>
      <p:sp>
        <p:nvSpPr>
          <p:cNvPr id="22" name="Left Brace 21"/>
          <p:cNvSpPr/>
          <p:nvPr/>
        </p:nvSpPr>
        <p:spPr>
          <a:xfrm>
            <a:off x="653752" y="4488120"/>
            <a:ext cx="232458" cy="1657951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2343" y="5172488"/>
            <a:ext cx="49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</a:t>
            </a:r>
            <a:endParaRPr lang="en-US" dirty="0"/>
          </a:p>
        </p:txBody>
      </p:sp>
      <p:sp>
        <p:nvSpPr>
          <p:cNvPr id="24" name="Right Brace 23"/>
          <p:cNvSpPr/>
          <p:nvPr/>
        </p:nvSpPr>
        <p:spPr>
          <a:xfrm>
            <a:off x="7547480" y="4488120"/>
            <a:ext cx="297439" cy="1657951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8001000" y="4724400"/>
            <a:ext cx="1180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code with smallest max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144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can </a:t>
            </a:r>
            <a:r>
              <a:rPr lang="en-US" dirty="0" err="1" smtClean="0"/>
              <a:t>precompute</a:t>
            </a:r>
            <a:r>
              <a:rPr lang="en-US" dirty="0" smtClean="0"/>
              <a:t> the entire tree of possibilities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Expensive upfront to compute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Playing</a:t>
            </a:r>
            <a:r>
              <a:rPr lang="en-US" dirty="0"/>
              <a:t> </a:t>
            </a:r>
            <a:r>
              <a:rPr lang="en-US" dirty="0" smtClean="0"/>
              <a:t>becomes fast</a:t>
            </a:r>
          </a:p>
        </p:txBody>
      </p:sp>
    </p:spTree>
    <p:extLst>
      <p:ext uri="{BB962C8B-B14F-4D97-AF65-F5344CB8AC3E}">
        <p14:creationId xmlns:p14="http://schemas.microsoft.com/office/powerpoint/2010/main" val="868728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6009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5" name="Straight Arrow Connector 4"/>
          <p:cNvCxnSpPr>
            <a:endCxn id="4" idx="0"/>
          </p:cNvCxnSpPr>
          <p:nvPr/>
        </p:nvCxnSpPr>
        <p:spPr>
          <a:xfrm flipH="1">
            <a:off x="2135305" y="2511684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94209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7" name="Straight Arrow Connector 6"/>
          <p:cNvCxnSpPr>
            <a:endCxn id="6" idx="0"/>
          </p:cNvCxnSpPr>
          <p:nvPr/>
        </p:nvCxnSpPr>
        <p:spPr>
          <a:xfrm flipH="1">
            <a:off x="2973505" y="2511684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52800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114800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876800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638800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0" y="3532696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166209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928209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15" name="Straight Arrow Connector 14"/>
          <p:cNvCxnSpPr>
            <a:endCxn id="8" idx="0"/>
          </p:cNvCxnSpPr>
          <p:nvPr/>
        </p:nvCxnSpPr>
        <p:spPr>
          <a:xfrm flipH="1">
            <a:off x="3732096" y="2511684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2400" y="3330714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cxnSp>
        <p:nvCxnSpPr>
          <p:cNvPr id="17" name="Straight Arrow Connector 16"/>
          <p:cNvCxnSpPr>
            <a:endCxn id="9" idx="0"/>
          </p:cNvCxnSpPr>
          <p:nvPr/>
        </p:nvCxnSpPr>
        <p:spPr>
          <a:xfrm flipH="1">
            <a:off x="4494096" y="2511684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0" idx="0"/>
          </p:cNvCxnSpPr>
          <p:nvPr/>
        </p:nvCxnSpPr>
        <p:spPr>
          <a:xfrm>
            <a:off x="4801218" y="2511684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801218" y="2511684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01218" y="2511684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801218" y="2511684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801218" y="2511684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733800" y="1882914"/>
            <a:ext cx="2375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400800" y="1975247"/>
            <a:ext cx="183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(“best” first guess)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812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922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760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958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257800" y="4267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970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4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305800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99666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808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02809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6009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5" name="Straight Arrow Connector 4"/>
          <p:cNvCxnSpPr>
            <a:endCxn id="4" idx="0"/>
          </p:cNvCxnSpPr>
          <p:nvPr/>
        </p:nvCxnSpPr>
        <p:spPr>
          <a:xfrm flipH="1">
            <a:off x="2135305" y="2511684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94209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7" name="Straight Arrow Connector 6"/>
          <p:cNvCxnSpPr>
            <a:endCxn id="6" idx="0"/>
          </p:cNvCxnSpPr>
          <p:nvPr/>
        </p:nvCxnSpPr>
        <p:spPr>
          <a:xfrm flipH="1">
            <a:off x="2973505" y="2511684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52800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114800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876800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638800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0" y="3532696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166209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928209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15" name="Straight Arrow Connector 14"/>
          <p:cNvCxnSpPr>
            <a:endCxn id="8" idx="0"/>
          </p:cNvCxnSpPr>
          <p:nvPr/>
        </p:nvCxnSpPr>
        <p:spPr>
          <a:xfrm flipH="1">
            <a:off x="3732096" y="2511684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2400" y="3330714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cxnSp>
        <p:nvCxnSpPr>
          <p:cNvPr id="17" name="Straight Arrow Connector 16"/>
          <p:cNvCxnSpPr>
            <a:endCxn id="9" idx="0"/>
          </p:cNvCxnSpPr>
          <p:nvPr/>
        </p:nvCxnSpPr>
        <p:spPr>
          <a:xfrm flipH="1">
            <a:off x="4494096" y="2511684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0" idx="0"/>
          </p:cNvCxnSpPr>
          <p:nvPr/>
        </p:nvCxnSpPr>
        <p:spPr>
          <a:xfrm>
            <a:off x="4801218" y="2511684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801218" y="2511684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01218" y="2511684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801218" y="2511684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801218" y="2511684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733800" y="1882914"/>
            <a:ext cx="2375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400800" y="1975247"/>
            <a:ext cx="183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(“best” first guess)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81200" y="42627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922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760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958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257800" y="4267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970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4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305800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99666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808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169025" y="5547895"/>
            <a:ext cx="1162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Recurse</a:t>
            </a:r>
            <a:r>
              <a:rPr lang="en-US" sz="2400" dirty="0" smtClean="0">
                <a:solidFill>
                  <a:srgbClr val="0000FF"/>
                </a:solidFill>
              </a:rPr>
              <a:t>!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12833" y="3546341"/>
            <a:ext cx="901767" cy="1304635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83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57600" y="167640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019830" y="2205335"/>
            <a:ext cx="2161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1611868"/>
            <a:ext cx="2526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Parent: [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Red,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Green</a:t>
            </a:r>
            <a:r>
              <a:rPr lang="en-US" dirty="0" smtClean="0"/>
              <a:t>]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1633" y="1430179"/>
            <a:ext cx="23553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(26 guesses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 1 candidate answer)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258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14486" y="166747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818641" y="2129135"/>
            <a:ext cx="2161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8" name="Straight Arrow Connector 7"/>
          <p:cNvCxnSpPr>
            <a:endCxn id="7" idx="0"/>
          </p:cNvCxnSpPr>
          <p:nvPr/>
        </p:nvCxnSpPr>
        <p:spPr>
          <a:xfrm flipH="1">
            <a:off x="2055696" y="2511684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14600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10" name="Straight Arrow Connector 9"/>
          <p:cNvCxnSpPr>
            <a:endCxn id="9" idx="0"/>
          </p:cNvCxnSpPr>
          <p:nvPr/>
        </p:nvCxnSpPr>
        <p:spPr>
          <a:xfrm flipH="1">
            <a:off x="2893896" y="2511684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73191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035191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797191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559191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6321191" y="3532696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7086600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7848600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18" name="Straight Arrow Connector 17"/>
          <p:cNvCxnSpPr>
            <a:endCxn id="11" idx="0"/>
          </p:cNvCxnSpPr>
          <p:nvPr/>
        </p:nvCxnSpPr>
        <p:spPr>
          <a:xfrm flipH="1">
            <a:off x="3652487" y="2511684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2" idx="0"/>
          </p:cNvCxnSpPr>
          <p:nvPr/>
        </p:nvCxnSpPr>
        <p:spPr>
          <a:xfrm flipH="1">
            <a:off x="4414487" y="2511684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3" idx="0"/>
          </p:cNvCxnSpPr>
          <p:nvPr/>
        </p:nvCxnSpPr>
        <p:spPr>
          <a:xfrm>
            <a:off x="4721609" y="2511684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721609" y="2511684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721609" y="2511684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721609" y="2511684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721609" y="2511684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828800" y="411677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697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079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343400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05400" y="4121236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8177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153400" y="41148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47266" y="41148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6559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2400" y="3330714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58534" y="5496580"/>
            <a:ext cx="17992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now?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2400" y="1611868"/>
            <a:ext cx="2526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Parent: [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Red,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Green</a:t>
            </a:r>
            <a:r>
              <a:rPr lang="en-US" dirty="0" smtClean="0"/>
              <a:t>] 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331633" y="1430179"/>
            <a:ext cx="23553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(26 guesses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 1 candidate answer)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0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17306</TotalTime>
  <Words>1391</Words>
  <Application>Microsoft Macintosh PowerPoint</Application>
  <PresentationFormat>On-screen Show (4:3)</PresentationFormat>
  <Paragraphs>477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Median</vt:lpstr>
      <vt:lpstr>mastermind: last details</vt:lpstr>
      <vt:lpstr>Admin</vt:lpstr>
      <vt:lpstr>Key heuristic</vt:lpstr>
      <vt:lpstr>Key heuristic</vt:lpstr>
      <vt:lpstr>Game tree</vt:lpstr>
      <vt:lpstr>Game tree</vt:lpstr>
      <vt:lpstr>Game tree</vt:lpstr>
      <vt:lpstr>Game tree</vt:lpstr>
      <vt:lpstr>Game tree</vt:lpstr>
      <vt:lpstr>Game tree</vt:lpstr>
      <vt:lpstr>Game tree</vt:lpstr>
      <vt:lpstr>Game tree</vt:lpstr>
      <vt:lpstr>Game tree</vt:lpstr>
      <vt:lpstr>Game tree</vt:lpstr>
      <vt:lpstr>Game tree</vt:lpstr>
      <vt:lpstr>Building the game tree</vt:lpstr>
      <vt:lpstr>Representing the game tree</vt:lpstr>
      <vt:lpstr>Representing the game tree</vt:lpstr>
      <vt:lpstr>Representing the game tree</vt:lpstr>
      <vt:lpstr>Representing the game tree</vt:lpstr>
      <vt:lpstr>Representing the game tree</vt:lpstr>
      <vt:lpstr>Representing the game tree</vt:lpstr>
      <vt:lpstr>Representing the game tree</vt:lpstr>
      <vt:lpstr>A simple example</vt:lpstr>
      <vt:lpstr>A simple example</vt:lpstr>
      <vt:lpstr>Midterm</vt:lpstr>
      <vt:lpstr>Midterm</vt:lpstr>
      <vt:lpstr>Course registration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2093</cp:revision>
  <cp:lastPrinted>2017-04-07T17:59:14Z</cp:lastPrinted>
  <dcterms:created xsi:type="dcterms:W3CDTF">2011-02-02T19:47:14Z</dcterms:created>
  <dcterms:modified xsi:type="dcterms:W3CDTF">2017-04-17T00:03:50Z</dcterms:modified>
</cp:coreProperties>
</file>