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7"/>
  </p:notesMasterIdLst>
  <p:handoutMasterIdLst>
    <p:handoutMasterId r:id="rId78"/>
  </p:handoutMasterIdLst>
  <p:sldIdLst>
    <p:sldId id="256" r:id="rId2"/>
    <p:sldId id="508" r:id="rId3"/>
    <p:sldId id="594" r:id="rId4"/>
    <p:sldId id="509" r:id="rId5"/>
    <p:sldId id="532" r:id="rId6"/>
    <p:sldId id="513" r:id="rId7"/>
    <p:sldId id="514" r:id="rId8"/>
    <p:sldId id="515" r:id="rId9"/>
    <p:sldId id="516" r:id="rId10"/>
    <p:sldId id="517" r:id="rId11"/>
    <p:sldId id="518" r:id="rId12"/>
    <p:sldId id="519" r:id="rId13"/>
    <p:sldId id="521" r:id="rId14"/>
    <p:sldId id="522" r:id="rId15"/>
    <p:sldId id="523" r:id="rId16"/>
    <p:sldId id="525" r:id="rId17"/>
    <p:sldId id="526" r:id="rId18"/>
    <p:sldId id="527" r:id="rId19"/>
    <p:sldId id="528" r:id="rId20"/>
    <p:sldId id="529" r:id="rId21"/>
    <p:sldId id="530" r:id="rId22"/>
    <p:sldId id="531" r:id="rId23"/>
    <p:sldId id="598" r:id="rId24"/>
    <p:sldId id="605" r:id="rId25"/>
    <p:sldId id="606" r:id="rId26"/>
    <p:sldId id="607" r:id="rId27"/>
    <p:sldId id="534" r:id="rId28"/>
    <p:sldId id="535" r:id="rId29"/>
    <p:sldId id="603" r:id="rId30"/>
    <p:sldId id="536" r:id="rId31"/>
    <p:sldId id="608" r:id="rId32"/>
    <p:sldId id="610" r:id="rId33"/>
    <p:sldId id="658" r:id="rId34"/>
    <p:sldId id="656" r:id="rId35"/>
    <p:sldId id="657" r:id="rId36"/>
    <p:sldId id="660" r:id="rId37"/>
    <p:sldId id="662" r:id="rId38"/>
    <p:sldId id="663" r:id="rId39"/>
    <p:sldId id="611" r:id="rId40"/>
    <p:sldId id="612" r:id="rId41"/>
    <p:sldId id="613" r:id="rId42"/>
    <p:sldId id="614" r:id="rId43"/>
    <p:sldId id="616" r:id="rId44"/>
    <p:sldId id="617" r:id="rId45"/>
    <p:sldId id="618" r:id="rId46"/>
    <p:sldId id="619" r:id="rId47"/>
    <p:sldId id="624" r:id="rId48"/>
    <p:sldId id="625" r:id="rId49"/>
    <p:sldId id="626" r:id="rId50"/>
    <p:sldId id="627" r:id="rId51"/>
    <p:sldId id="628" r:id="rId52"/>
    <p:sldId id="631" r:id="rId53"/>
    <p:sldId id="633" r:id="rId54"/>
    <p:sldId id="639" r:id="rId55"/>
    <p:sldId id="640" r:id="rId56"/>
    <p:sldId id="630" r:id="rId57"/>
    <p:sldId id="635" r:id="rId58"/>
    <p:sldId id="636" r:id="rId59"/>
    <p:sldId id="637" r:id="rId60"/>
    <p:sldId id="641" r:id="rId61"/>
    <p:sldId id="634" r:id="rId62"/>
    <p:sldId id="642" r:id="rId63"/>
    <p:sldId id="643" r:id="rId64"/>
    <p:sldId id="629" r:id="rId65"/>
    <p:sldId id="644" r:id="rId66"/>
    <p:sldId id="645" r:id="rId67"/>
    <p:sldId id="646" r:id="rId68"/>
    <p:sldId id="647" r:id="rId69"/>
    <p:sldId id="648" r:id="rId70"/>
    <p:sldId id="649" r:id="rId71"/>
    <p:sldId id="650" r:id="rId72"/>
    <p:sldId id="651" r:id="rId73"/>
    <p:sldId id="652" r:id="rId74"/>
    <p:sldId id="653" r:id="rId75"/>
    <p:sldId id="654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32" autoAdjust="0"/>
    <p:restoredTop sz="88614" autoAdjust="0"/>
  </p:normalViewPr>
  <p:slideViewPr>
    <p:cSldViewPr snapToObjects="1">
      <p:cViewPr>
        <p:scale>
          <a:sx n="95" d="100"/>
          <a:sy n="95" d="100"/>
        </p:scale>
        <p:origin x="-232" y="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presProps" Target="presProps.xml"/><Relationship Id="rId81" Type="http://schemas.openxmlformats.org/officeDocument/2006/relationships/viewProps" Target="viewProps.xml"/><Relationship Id="rId82" Type="http://schemas.openxmlformats.org/officeDocument/2006/relationships/theme" Target="theme/theme1.xml"/><Relationship Id="rId83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notesMaster" Target="notesMasters/notesMaster1.xml"/><Relationship Id="rId78" Type="http://schemas.openxmlformats.org/officeDocument/2006/relationships/handoutMaster" Target="handoutMasters/handoutMaster1.xml"/><Relationship Id="rId79" Type="http://schemas.openxmlformats.org/officeDocument/2006/relationships/printerSettings" Target="printerSettings/printerSettings1.bin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EA8CC-ED10-6C4B-A27F-337266596776}" type="datetimeFigureOut">
              <a:rPr lang="en-US" smtClean="0"/>
              <a:t>4/16/17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0157-9BA7-1C49-B285-EFD360B82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2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mastermind revisited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CS52 – Spring 2017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7968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1905000"/>
            <a:ext cx="3199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300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0" y="6296526"/>
            <a:ext cx="433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Any with red in them: 19 removed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2679680"/>
            <a:ext cx="2667000" cy="341632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46608" y="2832080"/>
            <a:ext cx="2667000" cy="143512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55681" y="4953000"/>
            <a:ext cx="2667000" cy="38100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98195" y="2746522"/>
            <a:ext cx="2667000" cy="1520678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246321" y="4953000"/>
            <a:ext cx="2667000" cy="38100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60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1905000"/>
            <a:ext cx="565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 our naïve approach guess next?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6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900535"/>
            <a:ext cx="4141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2: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58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900535"/>
            <a:ext cx="4141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2: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0" y="6296526"/>
            <a:ext cx="384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Which ones can we eliminate?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1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900535"/>
            <a:ext cx="4141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2: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3124200" y="4114800"/>
            <a:ext cx="2913244" cy="83820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48400" y="4114800"/>
            <a:ext cx="2625037" cy="4698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172201" y="5651480"/>
            <a:ext cx="2209800" cy="4698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86000" y="6296526"/>
            <a:ext cx="4284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Must have one green: removed 5.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24200" y="5257800"/>
            <a:ext cx="2913244" cy="3936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74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24464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4464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47800" y="1905000"/>
            <a:ext cx="565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 our naïve approach guess next?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526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24464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4464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837" y="1900535"/>
            <a:ext cx="3584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3: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0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24464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4464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837" y="1900535"/>
            <a:ext cx="3584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3: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0" y="6296526"/>
            <a:ext cx="384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ones can we eliminate?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601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24464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4464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837" y="1900535"/>
            <a:ext cx="3584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3: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38905" y="5670196"/>
            <a:ext cx="2431698" cy="3936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33800" y="6296526"/>
            <a:ext cx="1100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Only 1!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72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4464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447800" y="1905000"/>
            <a:ext cx="565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 our naïve approach guess next?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234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Assignment 7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CS52 mixer</a:t>
            </a: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475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4464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837" y="1900535"/>
            <a:ext cx="3584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4: [</a:t>
            </a:r>
            <a:r>
              <a:rPr lang="en-US" sz="2400" dirty="0" smtClean="0">
                <a:solidFill>
                  <a:srgbClr val="0000FF"/>
                </a:solidFill>
              </a:rPr>
              <a:t>Blue,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1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4464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837" y="1900535"/>
            <a:ext cx="3584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4: [</a:t>
            </a:r>
            <a:r>
              <a:rPr lang="en-US" sz="2400" dirty="0" smtClean="0">
                <a:solidFill>
                  <a:srgbClr val="0000FF"/>
                </a:solidFill>
              </a:rPr>
              <a:t>Blue,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84887" y="4495800"/>
            <a:ext cx="2431698" cy="3936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22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43408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837" y="1900535"/>
            <a:ext cx="357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5: [</a:t>
            </a:r>
            <a:r>
              <a:rPr lang="en-US" sz="2400" dirty="0" smtClean="0">
                <a:solidFill>
                  <a:srgbClr val="0000FF"/>
                </a:solidFill>
              </a:rPr>
              <a:t>Blue, Blue,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61057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 took us 5 guesses.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9737" y="2411663"/>
            <a:ext cx="41414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/>
              <a:t>Guess 2: 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/>
              <a:t>Guess 3: 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/>
              <a:t>Guess4: [</a:t>
            </a:r>
            <a:r>
              <a:rPr lang="en-US" sz="2400" dirty="0">
                <a:solidFill>
                  <a:srgbClr val="0000FF"/>
                </a:solidFill>
              </a:rPr>
              <a:t>Blue,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  <a:p>
            <a:r>
              <a:rPr lang="en-US" sz="2400" dirty="0"/>
              <a:t>Guess 5: [</a:t>
            </a:r>
            <a:r>
              <a:rPr lang="en-US" sz="2400" dirty="0">
                <a:solidFill>
                  <a:srgbClr val="0000FF"/>
                </a:solidFill>
              </a:rPr>
              <a:t>Blue, Blue,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5481053"/>
            <a:ext cx="4816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we do better (less guesses)?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1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Mastermind as adversarial 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We’re the </a:t>
            </a:r>
            <a:r>
              <a:rPr lang="en-US" sz="2400" dirty="0" err="1" smtClean="0"/>
              <a:t>codebreaker</a:t>
            </a:r>
            <a:r>
              <a:rPr lang="en-US" sz="2400" dirty="0" smtClean="0"/>
              <a:t> (i.e. the person trying to guess the code)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70221" y="2514600"/>
            <a:ext cx="34819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 1: [</a:t>
            </a:r>
            <a:r>
              <a:rPr lang="en-US" sz="2000" dirty="0" smtClean="0">
                <a:solidFill>
                  <a:srgbClr val="FF0000"/>
                </a:solidFill>
              </a:rPr>
              <a:t>Red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Red,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Red</a:t>
            </a:r>
            <a:r>
              <a:rPr lang="en-US" sz="2000" dirty="0" smtClean="0"/>
              <a:t>]</a:t>
            </a:r>
          </a:p>
          <a:p>
            <a:r>
              <a:rPr lang="en-US" sz="2000" dirty="0"/>
              <a:t>Guess 2: [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 smtClean="0"/>
              <a:t>]</a:t>
            </a:r>
          </a:p>
          <a:p>
            <a:r>
              <a:rPr lang="en-US" sz="2000" dirty="0"/>
              <a:t>Guess 3: [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 smtClean="0"/>
              <a:t>]</a:t>
            </a:r>
          </a:p>
          <a:p>
            <a:r>
              <a:rPr lang="en-US" sz="2000" dirty="0"/>
              <a:t>Guess4: [</a:t>
            </a:r>
            <a:r>
              <a:rPr lang="en-US" sz="2000" dirty="0">
                <a:solidFill>
                  <a:srgbClr val="0000FF"/>
                </a:solidFill>
              </a:rPr>
              <a:t>Blue,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 smtClean="0"/>
              <a:t>]</a:t>
            </a:r>
            <a:endParaRPr lang="en-US" sz="2000" dirty="0"/>
          </a:p>
          <a:p>
            <a:r>
              <a:rPr lang="en-US" sz="2000" dirty="0"/>
              <a:t>Guess 5: [</a:t>
            </a:r>
            <a:r>
              <a:rPr lang="en-US" sz="2000" dirty="0">
                <a:solidFill>
                  <a:srgbClr val="0000FF"/>
                </a:solidFill>
              </a:rPr>
              <a:t>Blue, Blue,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 smtClean="0"/>
              <a:t>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5300124"/>
            <a:ext cx="6770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codes that </a:t>
            </a:r>
            <a:r>
              <a:rPr lang="en-US" sz="2400" i="1" dirty="0" smtClean="0">
                <a:solidFill>
                  <a:srgbClr val="FF0000"/>
                </a:solidFill>
              </a:rPr>
              <a:t>we can </a:t>
            </a:r>
            <a:r>
              <a:rPr lang="en-US" sz="2400" dirty="0" smtClean="0">
                <a:solidFill>
                  <a:srgbClr val="FF0000"/>
                </a:solidFill>
              </a:rPr>
              <a:t>guess to get information?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What codes does the naïve algorithm pick from?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14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Mastermind as adversarial 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We’re the </a:t>
            </a:r>
            <a:r>
              <a:rPr lang="en-US" sz="2400" dirty="0" err="1" smtClean="0"/>
              <a:t>codebreaker</a:t>
            </a:r>
            <a:r>
              <a:rPr lang="en-US" sz="2400" dirty="0" smtClean="0"/>
              <a:t> (i.e. the person trying to guess the code)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70221" y="2514600"/>
            <a:ext cx="34819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 1: [</a:t>
            </a:r>
            <a:r>
              <a:rPr lang="en-US" sz="2000" dirty="0" smtClean="0">
                <a:solidFill>
                  <a:srgbClr val="FF0000"/>
                </a:solidFill>
              </a:rPr>
              <a:t>Red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Red,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Red</a:t>
            </a:r>
            <a:r>
              <a:rPr lang="en-US" sz="2000" dirty="0" smtClean="0"/>
              <a:t>]</a:t>
            </a:r>
          </a:p>
          <a:p>
            <a:r>
              <a:rPr lang="en-US" sz="2000" dirty="0"/>
              <a:t>Guess 2: [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 smtClean="0"/>
              <a:t>]</a:t>
            </a:r>
          </a:p>
          <a:p>
            <a:r>
              <a:rPr lang="en-US" sz="2000" dirty="0"/>
              <a:t>Guess 3: [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 smtClean="0"/>
              <a:t>]</a:t>
            </a:r>
          </a:p>
          <a:p>
            <a:r>
              <a:rPr lang="en-US" sz="2000" dirty="0"/>
              <a:t>Guess4: [</a:t>
            </a:r>
            <a:r>
              <a:rPr lang="en-US" sz="2000" dirty="0">
                <a:solidFill>
                  <a:srgbClr val="0000FF"/>
                </a:solidFill>
              </a:rPr>
              <a:t>Blue,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 smtClean="0"/>
              <a:t>]</a:t>
            </a:r>
            <a:endParaRPr lang="en-US" sz="2000" dirty="0"/>
          </a:p>
          <a:p>
            <a:r>
              <a:rPr lang="en-US" sz="2000" dirty="0"/>
              <a:t>Guess 5: [</a:t>
            </a:r>
            <a:r>
              <a:rPr lang="en-US" sz="2000" dirty="0">
                <a:solidFill>
                  <a:srgbClr val="0000FF"/>
                </a:solidFill>
              </a:rPr>
              <a:t>Blue, Blue,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 smtClean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572000"/>
            <a:ext cx="83850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can guess </a:t>
            </a:r>
            <a:r>
              <a:rPr lang="en-US" sz="2400" b="1" i="1" dirty="0" smtClean="0">
                <a:solidFill>
                  <a:srgbClr val="0000FF"/>
                </a:solidFill>
              </a:rPr>
              <a:t>any</a:t>
            </a:r>
            <a:r>
              <a:rPr lang="en-US" sz="2400" dirty="0" smtClean="0">
                <a:solidFill>
                  <a:srgbClr val="0000FF"/>
                </a:solidFill>
              </a:rPr>
              <a:t> code that we haven’t previously guessed!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400" dirty="0" smtClean="0">
                <a:solidFill>
                  <a:srgbClr val="0000FF"/>
                </a:solidFill>
              </a:rPr>
              <a:t>For our last guess, we must guess the code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400" dirty="0" smtClean="0">
                <a:solidFill>
                  <a:srgbClr val="0000FF"/>
                </a:solidFill>
              </a:rPr>
              <a:t>For the other guesses, our goal is to gather information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The naïve algorithm only picks from codes that </a:t>
            </a:r>
            <a:r>
              <a:rPr lang="en-US" sz="2400" i="1" dirty="0" smtClean="0">
                <a:solidFill>
                  <a:srgbClr val="0000FF"/>
                </a:solidFill>
              </a:rPr>
              <a:t>could be the solution</a:t>
            </a:r>
            <a:endParaRPr lang="en-US" sz="2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996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Mastermind as adversarial search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735221"/>
            <a:ext cx="7275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 our turn we could guess </a:t>
            </a:r>
            <a:r>
              <a:rPr lang="en-US" sz="2400" i="1" dirty="0" smtClean="0"/>
              <a:t>any</a:t>
            </a:r>
            <a:r>
              <a:rPr lang="en-US" sz="2400" dirty="0" smtClean="0"/>
              <a:t> code not already guessed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34071" y="3448259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3448259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3386097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3298412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361842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2635765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876800"/>
            <a:ext cx="6916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Challenge: we don’t know what response we will get for a given guess</a:t>
            </a:r>
          </a:p>
          <a:p>
            <a:endParaRPr lang="en-US" sz="2400" dirty="0"/>
          </a:p>
          <a:p>
            <a:r>
              <a:rPr lang="en-US" sz="2400" dirty="0" smtClean="0"/>
              <a:t>But we know we will get </a:t>
            </a:r>
            <a:r>
              <a:rPr lang="en-US" sz="2400" i="1" dirty="0" smtClean="0"/>
              <a:t>a response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44348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Mastermind: a better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67157" y="2417802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29495" y="1960602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87851" y="2722602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1" y="4391981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all the possible responses to a guess (for 3 colors, 3 pegs)?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951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Mastermind: a better approach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67157" y="2417802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29495" y="1960602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87851" y="2722602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6600" y="2607543"/>
            <a:ext cx="35448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2607543"/>
            <a:ext cx="35448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0</a:t>
            </a:r>
          </a:p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89851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Mastermind as adversarial 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3919497"/>
            <a:ext cx="1936212" cy="444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735221"/>
            <a:ext cx="7275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 our turn we could guess </a:t>
            </a:r>
            <a:r>
              <a:rPr lang="en-US" sz="2400" i="1" dirty="0" smtClean="0"/>
              <a:t>any</a:t>
            </a:r>
            <a:r>
              <a:rPr lang="en-US" sz="2400" dirty="0" smtClean="0"/>
              <a:t> code not already guessed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34071" y="3448259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3448259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3386097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3298412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361842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2635765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3919497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3849647"/>
            <a:ext cx="1936212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71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Mastermind revisited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981200"/>
            <a:ext cx="3276600" cy="34719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5922211"/>
            <a:ext cx="6909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Leverage some of these ideas for Mastermind!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0861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closer at a guess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207210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21" name="Straight Arrow Connector 20"/>
          <p:cNvCxnSpPr>
            <a:stCxn id="4" idx="2"/>
            <a:endCxn id="14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0" name="Straight Arrow Connector 29"/>
          <p:cNvCxnSpPr>
            <a:stCxn id="4" idx="2"/>
            <a:endCxn id="15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" idx="2"/>
            <a:endCxn id="16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" idx="2"/>
          </p:cNvCxnSpPr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</p:cNvCxnSpPr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2"/>
          </p:cNvCxnSpPr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2"/>
          </p:cNvCxnSpPr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72440" y="5133473"/>
            <a:ext cx="7148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information does the </a:t>
            </a:r>
            <a:r>
              <a:rPr lang="en-US" sz="2400" dirty="0" err="1" smtClean="0">
                <a:solidFill>
                  <a:srgbClr val="FF0000"/>
                </a:solidFill>
              </a:rPr>
              <a:t>codemaker</a:t>
            </a:r>
            <a:r>
              <a:rPr lang="en-US" sz="2400" dirty="0" smtClean="0">
                <a:solidFill>
                  <a:srgbClr val="FF0000"/>
                </a:solidFill>
              </a:rPr>
              <a:t> response give us?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746609" y="3589849"/>
            <a:ext cx="758591" cy="448751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72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closer at a guess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207210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21" name="Straight Arrow Connector 20"/>
          <p:cNvCxnSpPr>
            <a:stCxn id="4" idx="2"/>
            <a:endCxn id="14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0" name="Straight Arrow Connector 29"/>
          <p:cNvCxnSpPr>
            <a:stCxn id="4" idx="2"/>
            <a:endCxn id="15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" idx="2"/>
            <a:endCxn id="16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" idx="2"/>
          </p:cNvCxnSpPr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</p:cNvCxnSpPr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2"/>
          </p:cNvCxnSpPr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2"/>
          </p:cNvCxnSpPr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727554" y="5133473"/>
            <a:ext cx="4974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Helps us prune the possible valid codes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746609" y="3589849"/>
            <a:ext cx="758591" cy="448751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462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93674" y="129540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solidFill>
                <a:srgbClr val="A6A6A6"/>
              </a:solidFill>
            </a:endParaRPr>
          </a:p>
          <a:p>
            <a:endParaRPr lang="en-US" sz="2400" dirty="0">
              <a:solidFill>
                <a:srgbClr val="A6A6A6"/>
              </a:solidFill>
            </a:endParaRPr>
          </a:p>
          <a:p>
            <a:endParaRPr lang="en-US" sz="2400" dirty="0" smtClean="0">
              <a:solidFill>
                <a:srgbClr val="A6A6A6"/>
              </a:solidFill>
            </a:endParaRPr>
          </a:p>
          <a:p>
            <a:endParaRPr lang="en-US" sz="2400" dirty="0">
              <a:solidFill>
                <a:srgbClr val="A6A6A6"/>
              </a:solidFill>
            </a:endParaRPr>
          </a:p>
          <a:p>
            <a:r>
              <a:rPr lang="en-US" sz="2400" dirty="0" smtClean="0">
                <a:solidFill>
                  <a:srgbClr val="A6A6A6"/>
                </a:solidFill>
              </a:rPr>
              <a:t>[Green, Green, Green]</a:t>
            </a:r>
          </a:p>
          <a:p>
            <a:r>
              <a:rPr lang="en-US" sz="2400" dirty="0" smtClean="0">
                <a:solidFill>
                  <a:srgbClr val="A6A6A6"/>
                </a:solidFill>
              </a:rPr>
              <a:t>[Green, Green, Blue]</a:t>
            </a:r>
          </a:p>
          <a:p>
            <a:endParaRPr lang="en-US" sz="2400" dirty="0" smtClean="0">
              <a:solidFill>
                <a:srgbClr val="A6A6A6"/>
              </a:solidFill>
            </a:endParaRPr>
          </a:p>
          <a:p>
            <a:r>
              <a:rPr lang="en-US" sz="2400" dirty="0" smtClean="0">
                <a:solidFill>
                  <a:srgbClr val="A6A6A6"/>
                </a:solidFill>
              </a:rPr>
              <a:t>[Green, Blue, Green]</a:t>
            </a:r>
          </a:p>
          <a:p>
            <a:r>
              <a:rPr lang="en-US" sz="2400" dirty="0" smtClean="0">
                <a:solidFill>
                  <a:srgbClr val="A6A6A6"/>
                </a:solidFill>
              </a:rPr>
              <a:t>[Green, Blue, Blue]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64082" y="129540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solidFill>
                <a:srgbClr val="A6A6A6"/>
              </a:solidFill>
            </a:endParaRPr>
          </a:p>
          <a:p>
            <a:endParaRPr lang="en-US" sz="2400" dirty="0">
              <a:solidFill>
                <a:srgbClr val="A6A6A6"/>
              </a:solidFill>
            </a:endParaRPr>
          </a:p>
          <a:p>
            <a:endParaRPr lang="en-US" sz="2400" dirty="0" smtClean="0">
              <a:solidFill>
                <a:srgbClr val="A6A6A6"/>
              </a:solidFill>
            </a:endParaRPr>
          </a:p>
          <a:p>
            <a:endParaRPr lang="en-US" sz="2400" dirty="0">
              <a:solidFill>
                <a:srgbClr val="A6A6A6"/>
              </a:solidFill>
            </a:endParaRPr>
          </a:p>
          <a:p>
            <a:r>
              <a:rPr lang="en-US" sz="2400" dirty="0" smtClean="0">
                <a:solidFill>
                  <a:srgbClr val="A6A6A6"/>
                </a:solidFill>
              </a:rPr>
              <a:t>[Blue, Green, Green]</a:t>
            </a:r>
          </a:p>
          <a:p>
            <a:r>
              <a:rPr lang="en-US" sz="2400" dirty="0" smtClean="0">
                <a:solidFill>
                  <a:srgbClr val="A6A6A6"/>
                </a:solidFill>
              </a:rPr>
              <a:t>[Blue, Green, Blue]</a:t>
            </a:r>
          </a:p>
          <a:p>
            <a:endParaRPr lang="en-US" sz="2400" dirty="0" smtClean="0">
              <a:solidFill>
                <a:srgbClr val="A6A6A6"/>
              </a:solidFill>
            </a:endParaRPr>
          </a:p>
          <a:p>
            <a:r>
              <a:rPr lang="en-US" sz="2400" dirty="0" smtClean="0">
                <a:solidFill>
                  <a:srgbClr val="A6A6A6"/>
                </a:solidFill>
              </a:rPr>
              <a:t>[Blue, Blue, Green]</a:t>
            </a:r>
          </a:p>
          <a:p>
            <a:r>
              <a:rPr lang="en-US" sz="2400" dirty="0" smtClean="0">
                <a:solidFill>
                  <a:srgbClr val="A6A6A6"/>
                </a:solidFill>
              </a:rPr>
              <a:t>[Blue, Blue, 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900535"/>
            <a:ext cx="4141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A6A6A6"/>
                </a:solidFill>
              </a:rPr>
              <a:t>Guess 2: </a:t>
            </a:r>
            <a:r>
              <a:rPr lang="en-US" sz="2400" dirty="0">
                <a:solidFill>
                  <a:srgbClr val="A6A6A6"/>
                </a:solidFill>
              </a:rPr>
              <a:t>[Green, Green, Green]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A6A6A6"/>
                </a:solidFill>
              </a:rPr>
              <a:t>Response?</a:t>
            </a:r>
            <a:endParaRPr lang="en-US" sz="2400" dirty="0">
              <a:solidFill>
                <a:srgbClr val="A6A6A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A6A6A6"/>
                </a:solidFill>
              </a:rPr>
              <a:t>Exact  Inexact</a:t>
            </a:r>
            <a:endParaRPr lang="en-US" sz="2400" dirty="0">
              <a:solidFill>
                <a:srgbClr val="A6A6A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(</a:t>
            </a:r>
            <a:r>
              <a:rPr lang="en-US" dirty="0" err="1" smtClean="0">
                <a:solidFill>
                  <a:srgbClr val="A6A6A6"/>
                </a:solidFill>
              </a:rPr>
              <a:t>codemaker</a:t>
            </a:r>
            <a:r>
              <a:rPr lang="en-US" dirty="0" smtClean="0">
                <a:solidFill>
                  <a:srgbClr val="A6A6A6"/>
                </a:solidFill>
              </a:rPr>
              <a:t>)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6A6A6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A6A6A6"/>
                </a:solidFill>
              </a:rPr>
              <a:t>0</a:t>
            </a:r>
            <a:endParaRPr lang="en-US" sz="2400" dirty="0">
              <a:solidFill>
                <a:srgbClr val="A6A6A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93674" y="2730520"/>
            <a:ext cx="2913244" cy="83820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6A6A6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17874" y="2730520"/>
            <a:ext cx="2625037" cy="4698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6A6A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41675" y="4267200"/>
            <a:ext cx="2209800" cy="4698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6A6A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55474" y="4912246"/>
            <a:ext cx="4284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A6A6A6"/>
                </a:solidFill>
              </a:rPr>
              <a:t>Must have one green: removed 5.</a:t>
            </a:r>
            <a:endParaRPr lang="en-US" sz="2400" dirty="0">
              <a:solidFill>
                <a:srgbClr val="A6A6A6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93674" y="3873520"/>
            <a:ext cx="2913244" cy="393680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5562600"/>
            <a:ext cx="88392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" y="5562600"/>
            <a:ext cx="8610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a given code and response, we can calculate how many candidates are removed (e.g. 5 above) or, conversely, how many would still remain (e.g. 3 above)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6037444" y="4912246"/>
            <a:ext cx="502526" cy="461665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31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closer at a guess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207210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21" name="Straight Arrow Connector 20"/>
          <p:cNvCxnSpPr>
            <a:stCxn id="4" idx="2"/>
            <a:endCxn id="14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0" name="Straight Arrow Connector 29"/>
          <p:cNvCxnSpPr>
            <a:stCxn id="4" idx="2"/>
            <a:endCxn id="15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" idx="2"/>
            <a:endCxn id="16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" idx="2"/>
          </p:cNvCxnSpPr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</p:cNvCxnSpPr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2"/>
          </p:cNvCxnSpPr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2"/>
          </p:cNvCxnSpPr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061" y="5181600"/>
            <a:ext cx="814656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a given guess, we can then calculate how many candidates would remain </a:t>
            </a:r>
            <a:r>
              <a:rPr lang="en-US" sz="2400" i="1" dirty="0" smtClean="0">
                <a:solidFill>
                  <a:srgbClr val="FF6600"/>
                </a:solidFill>
              </a:rPr>
              <a:t>if we got that response from the </a:t>
            </a:r>
            <a:r>
              <a:rPr lang="en-US" sz="2400" i="1" dirty="0" err="1" smtClean="0">
                <a:solidFill>
                  <a:srgbClr val="FF6600"/>
                </a:solidFill>
              </a:rPr>
              <a:t>codemaker</a:t>
            </a:r>
            <a:r>
              <a:rPr lang="en-US" sz="2400" dirty="0" smtClean="0">
                <a:solidFill>
                  <a:srgbClr val="FF6600"/>
                </a:solidFill>
              </a:rPr>
              <a:t> </a:t>
            </a:r>
            <a:r>
              <a:rPr lang="en-US" sz="2400" dirty="0" smtClean="0"/>
              <a:t>for every possible response code</a:t>
            </a:r>
            <a:endParaRPr lang="en-US" sz="2400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21336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94482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better: option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9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86200" y="1905000"/>
            <a:ext cx="2061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05400" y="4267200"/>
            <a:ext cx="524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93579" y="39971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128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better: option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86200" y="1905000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9133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6" name="Straight Arrow Connector 5"/>
          <p:cNvCxnSpPr>
            <a:endCxn id="5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6" name="Straight Arrow Connector 15"/>
          <p:cNvCxnSpPr>
            <a:endCxn id="9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8" name="Straight Arrow Connector 17"/>
          <p:cNvCxnSpPr>
            <a:endCxn id="10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1336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4267200"/>
            <a:ext cx="524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86200" y="1905000"/>
            <a:ext cx="2061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1895968" y="4961930"/>
            <a:ext cx="947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8/27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(30%)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951889" y="4964966"/>
            <a:ext cx="1018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12/27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(44%)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153400" y="4958530"/>
            <a:ext cx="848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1/27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(4%)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62800" y="4958530"/>
            <a:ext cx="947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6/27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(22%)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52400" y="49530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percentage of codes with this response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66800" y="5867400"/>
            <a:ext cx="7334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Can view this as a distribution over possible codes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Ideally, we’d like it to be as evenly distributed as possible. 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846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6" name="Straight Arrow Connector 5"/>
          <p:cNvCxnSpPr>
            <a:endCxn id="5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6" name="Straight Arrow Connector 15"/>
          <p:cNvCxnSpPr>
            <a:endCxn id="9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8" name="Straight Arrow Connector 17"/>
          <p:cNvCxnSpPr>
            <a:endCxn id="10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1336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86200" y="1905000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2133600" y="5257800"/>
            <a:ext cx="504837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Much more evenly distributed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Also, in the worst case, only 6 remaining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471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 distribution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207210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21" name="Straight Arrow Connector 20"/>
          <p:cNvCxnSpPr>
            <a:stCxn id="4" idx="2"/>
            <a:endCxn id="14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0" name="Straight Arrow Connector 29"/>
          <p:cNvCxnSpPr>
            <a:stCxn id="4" idx="2"/>
            <a:endCxn id="15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" idx="2"/>
            <a:endCxn id="16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" idx="2"/>
          </p:cNvCxnSpPr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</p:cNvCxnSpPr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2"/>
          </p:cNvCxnSpPr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2"/>
          </p:cNvCxnSpPr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336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32079" y="5648611"/>
            <a:ext cx="6067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quantify the “quality” of the guess?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42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closer at a guess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207210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21" name="Straight Arrow Connector 20"/>
          <p:cNvCxnSpPr>
            <a:stCxn id="4" idx="2"/>
            <a:endCxn id="14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0" name="Straight Arrow Connector 29"/>
          <p:cNvCxnSpPr>
            <a:stCxn id="4" idx="2"/>
            <a:endCxn id="15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" idx="2"/>
            <a:endCxn id="16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" idx="2"/>
          </p:cNvCxnSpPr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</p:cNvCxnSpPr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2"/>
          </p:cNvCxnSpPr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2"/>
          </p:cNvCxnSpPr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061" y="5181600"/>
            <a:ext cx="81465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One heuristic uses the </a:t>
            </a:r>
            <a:r>
              <a:rPr lang="en-US" sz="2400" dirty="0" err="1" smtClean="0"/>
              <a:t>minimax</a:t>
            </a:r>
            <a:r>
              <a:rPr lang="en-US" sz="2400" dirty="0" smtClean="0"/>
              <a:t> idea: view </a:t>
            </a:r>
            <a:r>
              <a:rPr lang="en-US" sz="2400" dirty="0" err="1" smtClean="0"/>
              <a:t>codemaker</a:t>
            </a:r>
            <a:r>
              <a:rPr lang="en-US" sz="2400" dirty="0" smtClean="0"/>
              <a:t> as the “opponent”</a:t>
            </a:r>
          </a:p>
          <a:p>
            <a:endParaRPr lang="en-US" sz="2400" i="1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What is the worst case scenario if we make this guess?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336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4384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colors, 3 pegs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985664"/>
            <a:ext cx="3963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 Colors: </a:t>
            </a:r>
            <a:r>
              <a:rPr lang="en-US" sz="2800" dirty="0" smtClean="0">
                <a:solidFill>
                  <a:srgbClr val="FF0000"/>
                </a:solidFill>
              </a:rPr>
              <a:t>Red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8000"/>
                </a:solidFill>
              </a:rPr>
              <a:t>Green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</a:rPr>
              <a:t>Blue</a:t>
            </a: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66800" y="2667000"/>
            <a:ext cx="4059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 pegs: [____, ____, ____]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4505158"/>
            <a:ext cx="4073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many different codes?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092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closer at a guess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207210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08409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2287705" y="2533770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6609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 flipH="1">
            <a:off x="3125905" y="2533770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5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353764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54603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355478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18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080609" y="357693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21" name="Straight Arrow Connector 20"/>
          <p:cNvCxnSpPr>
            <a:stCxn id="4" idx="2"/>
            <a:endCxn id="14" idx="0"/>
          </p:cNvCxnSpPr>
          <p:nvPr/>
        </p:nvCxnSpPr>
        <p:spPr>
          <a:xfrm flipH="1">
            <a:off x="3884496" y="2533770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3352800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0" name="Straight Arrow Connector 29"/>
          <p:cNvCxnSpPr>
            <a:stCxn id="4" idx="2"/>
            <a:endCxn id="15" idx="0"/>
          </p:cNvCxnSpPr>
          <p:nvPr/>
        </p:nvCxnSpPr>
        <p:spPr>
          <a:xfrm flipH="1">
            <a:off x="4646496" y="2533770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" idx="2"/>
            <a:endCxn id="16" idx="0"/>
          </p:cNvCxnSpPr>
          <p:nvPr/>
        </p:nvCxnSpPr>
        <p:spPr>
          <a:xfrm>
            <a:off x="4953618" y="2533770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" idx="2"/>
          </p:cNvCxnSpPr>
          <p:nvPr/>
        </p:nvCxnSpPr>
        <p:spPr>
          <a:xfrm>
            <a:off x="4953618" y="2533770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</p:cNvCxnSpPr>
          <p:nvPr/>
        </p:nvCxnSpPr>
        <p:spPr>
          <a:xfrm>
            <a:off x="4953618" y="2533770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2"/>
          </p:cNvCxnSpPr>
          <p:nvPr/>
        </p:nvCxnSpPr>
        <p:spPr>
          <a:xfrm>
            <a:off x="4953618" y="2533770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2"/>
          </p:cNvCxnSpPr>
          <p:nvPr/>
        </p:nvCxnSpPr>
        <p:spPr>
          <a:xfrm>
            <a:off x="4953618" y="2533770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061" y="5181600"/>
            <a:ext cx="814656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Minimax</a:t>
            </a:r>
            <a:r>
              <a:rPr lang="en-US" sz="2400" dirty="0" smtClean="0"/>
              <a:t> idea: view </a:t>
            </a:r>
            <a:r>
              <a:rPr lang="en-US" sz="2400" dirty="0" err="1" smtClean="0"/>
              <a:t>codemaker</a:t>
            </a:r>
            <a:r>
              <a:rPr lang="en-US" sz="2400" dirty="0" smtClean="0"/>
              <a:t> as the “opponent”</a:t>
            </a:r>
          </a:p>
          <a:p>
            <a:endParaRPr lang="en-US" sz="2400" i="1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Worse case, the response is (1,0) and there are </a:t>
            </a:r>
            <a:r>
              <a:rPr lang="en-US" sz="2400" dirty="0">
                <a:solidFill>
                  <a:srgbClr val="0000FF"/>
                </a:solidFill>
              </a:rPr>
              <a:t>6</a:t>
            </a:r>
            <a:r>
              <a:rPr lang="en-US" sz="2400" dirty="0" smtClean="0">
                <a:solidFill>
                  <a:srgbClr val="0000FF"/>
                </a:solidFill>
              </a:rPr>
              <a:t> remaining.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200" y="3591820"/>
            <a:ext cx="758591" cy="113258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336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82723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Mastermind as adversarial 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3919497"/>
            <a:ext cx="1936212" cy="444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735221"/>
            <a:ext cx="7275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 our turn we could guess </a:t>
            </a:r>
            <a:r>
              <a:rPr lang="en-US" sz="2400" i="1" dirty="0" smtClean="0"/>
              <a:t>any</a:t>
            </a:r>
            <a:r>
              <a:rPr lang="en-US" sz="2400" dirty="0" smtClean="0"/>
              <a:t> code not already guessed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34071" y="3448259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3448259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3386097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3298412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361842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2635765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3919497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3849647"/>
            <a:ext cx="1936212" cy="44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38400" y="5257800"/>
            <a:ext cx="4467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guess should we make?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28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Mastermind as adversarial 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3919497"/>
            <a:ext cx="1936212" cy="444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735221"/>
            <a:ext cx="7275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 our turn we could guess </a:t>
            </a:r>
            <a:r>
              <a:rPr lang="en-US" sz="2400" i="1" dirty="0" smtClean="0"/>
              <a:t>any</a:t>
            </a:r>
            <a:r>
              <a:rPr lang="en-US" sz="2400" dirty="0" smtClean="0"/>
              <a:t> code not already guessed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34071" y="3448259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3448259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3386097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3298412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361842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2635765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3919497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3849647"/>
            <a:ext cx="1936212" cy="44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7142" y="4495800"/>
            <a:ext cx="7824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one that minimizes the maximum remaining candidates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Max (</a:t>
            </a:r>
            <a:r>
              <a:rPr lang="en-US" sz="2000" dirty="0" err="1" smtClean="0">
                <a:solidFill>
                  <a:srgbClr val="0000FF"/>
                </a:solidFill>
              </a:rPr>
              <a:t>codemaker</a:t>
            </a:r>
            <a:r>
              <a:rPr lang="en-US" sz="2000" dirty="0" smtClean="0">
                <a:solidFill>
                  <a:srgbClr val="0000FF"/>
                </a:solidFill>
              </a:rPr>
              <a:t> response): assume we get the response with the largest remaining candidate set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Min (our guess): pick the one that, worst case, results in the smallest candidate set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050268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61" y="3480315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1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905000"/>
            <a:ext cx="3513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03603" y="1890295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89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905000"/>
            <a:ext cx="3513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03603" y="1890295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0" y="6296526"/>
            <a:ext cx="384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ones can we eliminate?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97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905000"/>
            <a:ext cx="3513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03603" y="1890295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9179" y="2667000"/>
            <a:ext cx="2675021" cy="303532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00400" y="2667000"/>
            <a:ext cx="2837044" cy="16002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00400" y="4572000"/>
            <a:ext cx="2837044" cy="6858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66979" y="5702320"/>
            <a:ext cx="2837044" cy="3810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29575" y="2743200"/>
            <a:ext cx="2609625" cy="7620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29575" y="3810000"/>
            <a:ext cx="2609625" cy="4572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72200" y="5715000"/>
            <a:ext cx="2609625" cy="29212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7549" y="4572000"/>
            <a:ext cx="2609625" cy="68580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44842" y="6283158"/>
            <a:ext cx="4686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Filtered out 21: only 6 codes remain!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033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13246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905000"/>
            <a:ext cx="3321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2: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03603" y="1890295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15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13246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905000"/>
            <a:ext cx="3321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2: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03603" y="1890295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0" y="6296526"/>
            <a:ext cx="384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ones can we eliminate?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346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13246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905000"/>
            <a:ext cx="3321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2: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03603" y="1890295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49180" y="5562600"/>
            <a:ext cx="2140486" cy="52072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89448" y="4114800"/>
            <a:ext cx="2947995" cy="52072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96134" y="5212347"/>
            <a:ext cx="2726548" cy="52072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88852" y="3365480"/>
            <a:ext cx="2116948" cy="52072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65051" y="4114800"/>
            <a:ext cx="2648269" cy="520720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44842" y="6283158"/>
            <a:ext cx="5319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All of them except the answer are filtered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1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Improved approach (3 colors, 3 pegs)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752600"/>
            <a:ext cx="2587752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Naïve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5034" y="2362200"/>
            <a:ext cx="41414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/>
              <a:t>Guess 2: 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/>
              <a:t>Guess 3: [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Guess 4: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0000FF"/>
                </a:solidFill>
              </a:rPr>
              <a:t>Blue,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  <a:p>
            <a:r>
              <a:rPr lang="en-US" sz="2400" dirty="0"/>
              <a:t>Guess 5: [</a:t>
            </a:r>
            <a:r>
              <a:rPr lang="en-US" sz="2400" dirty="0">
                <a:solidFill>
                  <a:srgbClr val="0000FF"/>
                </a:solidFill>
              </a:rPr>
              <a:t>Blue, Blue,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410200" y="1752600"/>
            <a:ext cx="3121152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6745" y="2667000"/>
            <a:ext cx="357216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Red,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Guess </a:t>
            </a:r>
            <a:r>
              <a:rPr lang="en-US" sz="2400" dirty="0"/>
              <a:t>2: [</a:t>
            </a:r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]</a:t>
            </a:r>
            <a:endParaRPr lang="en-US" sz="2400" dirty="0" smtClean="0"/>
          </a:p>
          <a:p>
            <a:r>
              <a:rPr lang="en-US" sz="2400" dirty="0" smtClean="0"/>
              <a:t>Guess </a:t>
            </a:r>
            <a:r>
              <a:rPr lang="en-US" sz="2400" dirty="0"/>
              <a:t>3</a:t>
            </a:r>
            <a:r>
              <a:rPr lang="en-US" sz="2400" dirty="0" smtClean="0"/>
              <a:t>: </a:t>
            </a:r>
            <a:r>
              <a:rPr lang="en-US" sz="2400" dirty="0"/>
              <a:t>[</a:t>
            </a:r>
            <a:r>
              <a:rPr lang="en-US" sz="2400" dirty="0">
                <a:solidFill>
                  <a:srgbClr val="0000FF"/>
                </a:solidFill>
              </a:rPr>
              <a:t>Blue, Blue,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36334" y="4415135"/>
            <a:ext cx="1359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 guesses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5318476"/>
            <a:ext cx="3005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Guaranteed: at most 4</a:t>
            </a:r>
          </a:p>
          <a:p>
            <a:r>
              <a:rPr lang="en-US" sz="2400" dirty="0" smtClean="0"/>
              <a:t>On average: 2.74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4419600"/>
            <a:ext cx="1359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 guesses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5105400"/>
            <a:ext cx="828340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642" y="5318476"/>
            <a:ext cx="2982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Guaranteed: at most 5</a:t>
            </a:r>
          </a:p>
          <a:p>
            <a:r>
              <a:rPr lang="en-US" sz="2400" dirty="0" smtClean="0"/>
              <a:t>On average: 3.30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761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colors, 3 pegs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1752600"/>
            <a:ext cx="34019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27! (</a:t>
            </a:r>
            <a:r>
              <a:rPr lang="en-US" sz="3200" dirty="0" err="1" smtClean="0">
                <a:solidFill>
                  <a:srgbClr val="0000FF"/>
                </a:solidFill>
              </a:rPr>
              <a:t>colors</a:t>
            </a:r>
            <a:r>
              <a:rPr lang="en-US" sz="3200" baseline="30000" dirty="0" err="1" smtClean="0">
                <a:solidFill>
                  <a:srgbClr val="0000FF"/>
                </a:solidFill>
              </a:rPr>
              <a:t>pegs</a:t>
            </a:r>
            <a:r>
              <a:rPr lang="en-US" sz="3200" dirty="0" smtClean="0">
                <a:solidFill>
                  <a:srgbClr val="0000FF"/>
                </a:solidFill>
              </a:rPr>
              <a:t> = 3</a:t>
            </a:r>
            <a:r>
              <a:rPr lang="en-US" sz="3200" baseline="30000" dirty="0" smtClean="0">
                <a:solidFill>
                  <a:srgbClr val="0000FF"/>
                </a:solidFill>
              </a:rPr>
              <a:t>3</a:t>
            </a:r>
            <a:r>
              <a:rPr lang="en-US" sz="3200" dirty="0" smtClean="0">
                <a:solidFill>
                  <a:srgbClr val="0000FF"/>
                </a:solidFill>
              </a:rPr>
              <a:t>)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060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Improved approach (6 colors, 4 pegs)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6 colors and 4 pegs:</a:t>
            </a:r>
            <a:endParaRPr lang="en-US" dirty="0"/>
          </a:p>
          <a:p>
            <a:pPr marL="320040" lvl="1" indent="0">
              <a:buNone/>
            </a:pPr>
            <a:r>
              <a:rPr lang="en-US" dirty="0" smtClean="0"/>
              <a:t>Naïve approach</a:t>
            </a:r>
          </a:p>
          <a:p>
            <a:pPr lvl="1"/>
            <a:r>
              <a:rPr lang="en-US" dirty="0" smtClean="0"/>
              <a:t>Worst case: 9 guesses</a:t>
            </a:r>
          </a:p>
          <a:p>
            <a:pPr lvl="1"/>
            <a:r>
              <a:rPr lang="en-US" dirty="0" smtClean="0"/>
              <a:t>On average: 5.765 guesses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Improved approach</a:t>
            </a:r>
          </a:p>
          <a:p>
            <a:pPr marL="822960" lvl="1" indent="-457200"/>
            <a:r>
              <a:rPr lang="en-US" dirty="0" smtClean="0"/>
              <a:t>Worst case: 5 guesses</a:t>
            </a:r>
          </a:p>
          <a:p>
            <a:pPr marL="822960" lvl="1" indent="-457200"/>
            <a:r>
              <a:rPr lang="en-US" dirty="0" smtClean="0"/>
              <a:t>On average: 4.476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28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Published by Donald Knuth in 1977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https://</a:t>
            </a:r>
            <a:r>
              <a:rPr lang="en-US" dirty="0" err="1"/>
              <a:t>sakai.claremont.edu</a:t>
            </a:r>
            <a:r>
              <a:rPr lang="en-US" dirty="0"/>
              <a:t>/access/content/group/CX_mtg_94136/resources/</a:t>
            </a:r>
            <a:r>
              <a:rPr lang="en-US" dirty="0" err="1"/>
              <a:t>knuth-mastermind.pdf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18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heuristic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2883932"/>
            <a:ext cx="1936212" cy="444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4071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2350532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2262847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-673723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1600200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2883932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2814082"/>
            <a:ext cx="1936212" cy="44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7142" y="3460235"/>
            <a:ext cx="7824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one that minimizes the maximum remaining candidates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Max (</a:t>
            </a:r>
            <a:r>
              <a:rPr lang="en-US" sz="2000" dirty="0" err="1" smtClean="0">
                <a:solidFill>
                  <a:srgbClr val="0000FF"/>
                </a:solidFill>
              </a:rPr>
              <a:t>codemaker</a:t>
            </a:r>
            <a:r>
              <a:rPr lang="en-US" sz="2000" dirty="0" smtClean="0">
                <a:solidFill>
                  <a:srgbClr val="0000FF"/>
                </a:solidFill>
              </a:rPr>
              <a:t> response): assume we get the response with the largest remaining candidate set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Min (our guess): pick the one that, worst case, results in the smallest candidate set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3014703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61" y="2444750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38400" y="6069263"/>
            <a:ext cx="3327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98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heuristic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2883932"/>
            <a:ext cx="1936212" cy="444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4071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2350532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2262847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-673723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1600200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2883932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2814082"/>
            <a:ext cx="1936212" cy="44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7142" y="3460235"/>
            <a:ext cx="782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one that minimizes the maximum remaining candidates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3014703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61" y="2444750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31123" y="4488120"/>
            <a:ext cx="55393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all codes not yet guessed: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Consider all possible responses: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Calculate the size of the remaining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candidates if we guessed that code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and got that response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57142" y="4038600"/>
            <a:ext cx="8208906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5722362" y="4875812"/>
            <a:ext cx="297439" cy="124352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96001" y="4945742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response with largest remaining for that code</a:t>
            </a:r>
            <a:endParaRPr lang="en-US" dirty="0"/>
          </a:p>
        </p:txBody>
      </p:sp>
      <p:sp>
        <p:nvSpPr>
          <p:cNvPr id="20" name="Left Brace 19"/>
          <p:cNvSpPr/>
          <p:nvPr/>
        </p:nvSpPr>
        <p:spPr>
          <a:xfrm>
            <a:off x="1367743" y="4875812"/>
            <a:ext cx="232458" cy="1270259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38201" y="5345668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>
            <a:off x="653752" y="4488120"/>
            <a:ext cx="232458" cy="165795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2343" y="5172488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24" name="Right Brace 23"/>
          <p:cNvSpPr/>
          <p:nvPr/>
        </p:nvSpPr>
        <p:spPr>
          <a:xfrm>
            <a:off x="7547480" y="4488120"/>
            <a:ext cx="297439" cy="165795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001000" y="4724400"/>
            <a:ext cx="118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code with smallest max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357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heuristic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62791" y="1828800"/>
            <a:ext cx="55393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all codes not yet guessed: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Consider all possible responses: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Calculate the size of the remaining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candidates if we guessed that code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and got that response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5654030" y="2216492"/>
            <a:ext cx="297439" cy="124352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27669" y="2286422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response with largest remaining for that code</a:t>
            </a:r>
            <a:endParaRPr lang="en-US" dirty="0"/>
          </a:p>
        </p:txBody>
      </p:sp>
      <p:sp>
        <p:nvSpPr>
          <p:cNvPr id="20" name="Left Brace 19"/>
          <p:cNvSpPr/>
          <p:nvPr/>
        </p:nvSpPr>
        <p:spPr>
          <a:xfrm>
            <a:off x="1299411" y="2216492"/>
            <a:ext cx="232458" cy="1270259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69869" y="2686348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>
            <a:off x="585420" y="1828800"/>
            <a:ext cx="232458" cy="165795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011" y="2513168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24" name="Right Brace 23"/>
          <p:cNvSpPr/>
          <p:nvPr/>
        </p:nvSpPr>
        <p:spPr>
          <a:xfrm>
            <a:off x="7479148" y="1828800"/>
            <a:ext cx="297439" cy="165795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932668" y="2065080"/>
            <a:ext cx="118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code with smallest max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31869" y="1828800"/>
            <a:ext cx="2582931" cy="387692"/>
          </a:xfrm>
          <a:prstGeom prst="rect">
            <a:avLst/>
          </a:prstGeom>
          <a:solidFill>
            <a:srgbClr val="FF6600">
              <a:alpha val="2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50565" y="2743200"/>
            <a:ext cx="1149836" cy="387692"/>
          </a:xfrm>
          <a:prstGeom prst="rect">
            <a:avLst/>
          </a:prstGeom>
          <a:solidFill>
            <a:srgbClr val="008000">
              <a:alpha val="2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95800" y="2507908"/>
            <a:ext cx="1149836" cy="387692"/>
          </a:xfrm>
          <a:prstGeom prst="rect">
            <a:avLst/>
          </a:prstGeom>
          <a:solidFill>
            <a:srgbClr val="008000">
              <a:alpha val="2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4350" y="4333860"/>
            <a:ext cx="331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 possible codes.  Only reduces by 1 each time.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45166" y="4333860"/>
            <a:ext cx="3513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 possible </a:t>
            </a:r>
            <a:r>
              <a:rPr lang="en-US" sz="2400" i="1" dirty="0" smtClean="0"/>
              <a:t>valid</a:t>
            </a:r>
            <a:r>
              <a:rPr lang="en-US" sz="2400" dirty="0" smtClean="0"/>
              <a:t> codes given the responses so far.</a:t>
            </a:r>
            <a:endParaRPr lang="en-US" sz="2400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1351278" y="2286422"/>
            <a:ext cx="325122" cy="20474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4658361" y="2895600"/>
            <a:ext cx="1369308" cy="14382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828800" y="5638800"/>
            <a:ext cx="4375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 we consider codes that are not possible candidates?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73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heuristic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62791" y="1828800"/>
            <a:ext cx="55393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all codes not yet guessed: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Consider all possible responses: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Calculate the size of the remaining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candidates if we guessed that code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and got that response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5654030" y="2216492"/>
            <a:ext cx="297439" cy="124352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27669" y="2286422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response with largest remaining for that code</a:t>
            </a:r>
            <a:endParaRPr lang="en-US" dirty="0"/>
          </a:p>
        </p:txBody>
      </p:sp>
      <p:sp>
        <p:nvSpPr>
          <p:cNvPr id="20" name="Left Brace 19"/>
          <p:cNvSpPr/>
          <p:nvPr/>
        </p:nvSpPr>
        <p:spPr>
          <a:xfrm>
            <a:off x="1299411" y="2216492"/>
            <a:ext cx="232458" cy="1270259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69869" y="2686348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>
            <a:off x="585420" y="1828800"/>
            <a:ext cx="232458" cy="165795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011" y="2513168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24" name="Right Brace 23"/>
          <p:cNvSpPr/>
          <p:nvPr/>
        </p:nvSpPr>
        <p:spPr>
          <a:xfrm>
            <a:off x="7479148" y="1828800"/>
            <a:ext cx="297439" cy="165795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932668" y="2065080"/>
            <a:ext cx="118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code with smallest max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31869" y="1828800"/>
            <a:ext cx="2582931" cy="387692"/>
          </a:xfrm>
          <a:prstGeom prst="rect">
            <a:avLst/>
          </a:prstGeom>
          <a:solidFill>
            <a:srgbClr val="FF6600">
              <a:alpha val="2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50565" y="2743200"/>
            <a:ext cx="1149836" cy="387692"/>
          </a:xfrm>
          <a:prstGeom prst="rect">
            <a:avLst/>
          </a:prstGeom>
          <a:solidFill>
            <a:srgbClr val="008000">
              <a:alpha val="2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95800" y="2507908"/>
            <a:ext cx="1149836" cy="387692"/>
          </a:xfrm>
          <a:prstGeom prst="rect">
            <a:avLst/>
          </a:prstGeom>
          <a:solidFill>
            <a:srgbClr val="008000">
              <a:alpha val="2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4350" y="4333860"/>
            <a:ext cx="331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 possible codes.  Only reduces by 1 each time.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45166" y="4333860"/>
            <a:ext cx="3513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 possible </a:t>
            </a:r>
            <a:r>
              <a:rPr lang="en-US" sz="2400" i="1" dirty="0" smtClean="0"/>
              <a:t>valid</a:t>
            </a:r>
            <a:r>
              <a:rPr lang="en-US" sz="2400" dirty="0" smtClean="0"/>
              <a:t> codes given the responses so far.</a:t>
            </a:r>
            <a:endParaRPr lang="en-US" sz="2400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1351278" y="2286422"/>
            <a:ext cx="325122" cy="20474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4658361" y="2895600"/>
            <a:ext cx="1369308" cy="14382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17878" y="5569803"/>
            <a:ext cx="7259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Even though we know they’re not correct, they might still be helpful in reducing the set of possible candidates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64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2963256"/>
            <a:ext cx="1936212" cy="444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34071" y="2492018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107513" y="2492018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2429856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2342171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-594399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1679524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2963256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2893406"/>
            <a:ext cx="1936212" cy="4445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3094027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61" y="2524074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261" y="3886200"/>
            <a:ext cx="782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selection one (the one with the smallest max)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07513" y="2556178"/>
            <a:ext cx="737577" cy="337228"/>
          </a:xfrm>
          <a:prstGeom prst="rect">
            <a:avLst/>
          </a:prstGeom>
          <a:solidFill>
            <a:srgbClr val="0000FF">
              <a:alpha val="26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39112" y="5077846"/>
            <a:ext cx="2720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happens next?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35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261" y="1676400"/>
            <a:ext cx="782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make a guess and get a response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68839" y="5334000"/>
            <a:ext cx="153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Now what?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86442" y="2514172"/>
            <a:ext cx="84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</a:t>
            </a:r>
            <a:r>
              <a:rPr lang="en-US" sz="2400" dirty="0" smtClean="0"/>
              <a:t>uess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899051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22" name="Straight Arrow Connector 21"/>
          <p:cNvCxnSpPr>
            <a:stCxn id="20" idx="2"/>
            <a:endCxn id="21" idx="0"/>
          </p:cNvCxnSpPr>
          <p:nvPr/>
        </p:nvCxnSpPr>
        <p:spPr>
          <a:xfrm flipH="1">
            <a:off x="2278347" y="2975837"/>
            <a:ext cx="2632175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37251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20" idx="2"/>
            <a:endCxn id="23" idx="0"/>
          </p:cNvCxnSpPr>
          <p:nvPr/>
        </p:nvCxnSpPr>
        <p:spPr>
          <a:xfrm flipH="1">
            <a:off x="3116547" y="2975837"/>
            <a:ext cx="1793975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95842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257842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019842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781842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543842" y="3996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309251" y="401900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071251" y="401900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32" name="Straight Arrow Connector 31"/>
          <p:cNvCxnSpPr>
            <a:stCxn id="20" idx="2"/>
            <a:endCxn id="25" idx="0"/>
          </p:cNvCxnSpPr>
          <p:nvPr/>
        </p:nvCxnSpPr>
        <p:spPr>
          <a:xfrm flipH="1">
            <a:off x="3875138" y="2975837"/>
            <a:ext cx="1035384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95442" y="3794867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4" name="Straight Arrow Connector 33"/>
          <p:cNvCxnSpPr>
            <a:stCxn id="20" idx="2"/>
            <a:endCxn id="26" idx="0"/>
          </p:cNvCxnSpPr>
          <p:nvPr/>
        </p:nvCxnSpPr>
        <p:spPr>
          <a:xfrm flipH="1">
            <a:off x="4637138" y="2975837"/>
            <a:ext cx="273384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  <a:endCxn id="27" idx="0"/>
          </p:cNvCxnSpPr>
          <p:nvPr/>
        </p:nvCxnSpPr>
        <p:spPr>
          <a:xfrm>
            <a:off x="4910522" y="2975837"/>
            <a:ext cx="488616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2"/>
          </p:cNvCxnSpPr>
          <p:nvPr/>
        </p:nvCxnSpPr>
        <p:spPr>
          <a:xfrm>
            <a:off x="4910522" y="2975837"/>
            <a:ext cx="1157022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2"/>
          </p:cNvCxnSpPr>
          <p:nvPr/>
        </p:nvCxnSpPr>
        <p:spPr>
          <a:xfrm>
            <a:off x="4910522" y="2975837"/>
            <a:ext cx="1994604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0" idx="2"/>
          </p:cNvCxnSpPr>
          <p:nvPr/>
        </p:nvCxnSpPr>
        <p:spPr>
          <a:xfrm>
            <a:off x="4910522" y="2975837"/>
            <a:ext cx="2679786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</p:cNvCxnSpPr>
          <p:nvPr/>
        </p:nvCxnSpPr>
        <p:spPr>
          <a:xfrm>
            <a:off x="4910522" y="2975837"/>
            <a:ext cx="3513959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95800" y="2634572"/>
            <a:ext cx="814378" cy="337228"/>
          </a:xfrm>
          <a:prstGeom prst="rect">
            <a:avLst/>
          </a:prstGeom>
          <a:solidFill>
            <a:srgbClr val="0000FF">
              <a:alpha val="26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13221" y="4104152"/>
            <a:ext cx="741212" cy="337228"/>
          </a:xfrm>
          <a:prstGeom prst="rect">
            <a:avLst/>
          </a:prstGeom>
          <a:solidFill>
            <a:srgbClr val="0000FF">
              <a:alpha val="26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22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261" y="1676400"/>
            <a:ext cx="782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Just like before, we filter the list of possible candidates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86442" y="2514172"/>
            <a:ext cx="84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</a:t>
            </a:r>
            <a:r>
              <a:rPr lang="en-US" sz="2400" dirty="0" smtClean="0"/>
              <a:t>uess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899051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22" name="Straight Arrow Connector 21"/>
          <p:cNvCxnSpPr>
            <a:stCxn id="20" idx="2"/>
            <a:endCxn id="21" idx="0"/>
          </p:cNvCxnSpPr>
          <p:nvPr/>
        </p:nvCxnSpPr>
        <p:spPr>
          <a:xfrm flipH="1">
            <a:off x="2278347" y="2975837"/>
            <a:ext cx="2632175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37251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20" idx="2"/>
            <a:endCxn id="23" idx="0"/>
          </p:cNvCxnSpPr>
          <p:nvPr/>
        </p:nvCxnSpPr>
        <p:spPr>
          <a:xfrm flipH="1">
            <a:off x="3116547" y="2975837"/>
            <a:ext cx="1793975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95842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257842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019842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781842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543842" y="3996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309251" y="401900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071251" y="401900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32" name="Straight Arrow Connector 31"/>
          <p:cNvCxnSpPr>
            <a:stCxn id="20" idx="2"/>
            <a:endCxn id="25" idx="0"/>
          </p:cNvCxnSpPr>
          <p:nvPr/>
        </p:nvCxnSpPr>
        <p:spPr>
          <a:xfrm flipH="1">
            <a:off x="3875138" y="2975837"/>
            <a:ext cx="1035384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95442" y="3794867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4" name="Straight Arrow Connector 33"/>
          <p:cNvCxnSpPr>
            <a:stCxn id="20" idx="2"/>
            <a:endCxn id="26" idx="0"/>
          </p:cNvCxnSpPr>
          <p:nvPr/>
        </p:nvCxnSpPr>
        <p:spPr>
          <a:xfrm flipH="1">
            <a:off x="4637138" y="2975837"/>
            <a:ext cx="273384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  <a:endCxn id="27" idx="0"/>
          </p:cNvCxnSpPr>
          <p:nvPr/>
        </p:nvCxnSpPr>
        <p:spPr>
          <a:xfrm>
            <a:off x="4910522" y="2975837"/>
            <a:ext cx="488616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2"/>
          </p:cNvCxnSpPr>
          <p:nvPr/>
        </p:nvCxnSpPr>
        <p:spPr>
          <a:xfrm>
            <a:off x="4910522" y="2975837"/>
            <a:ext cx="1157022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2"/>
          </p:cNvCxnSpPr>
          <p:nvPr/>
        </p:nvCxnSpPr>
        <p:spPr>
          <a:xfrm>
            <a:off x="4910522" y="2975837"/>
            <a:ext cx="1994604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0" idx="2"/>
          </p:cNvCxnSpPr>
          <p:nvPr/>
        </p:nvCxnSpPr>
        <p:spPr>
          <a:xfrm>
            <a:off x="4910522" y="2975837"/>
            <a:ext cx="2679786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</p:cNvCxnSpPr>
          <p:nvPr/>
        </p:nvCxnSpPr>
        <p:spPr>
          <a:xfrm>
            <a:off x="4910522" y="2975837"/>
            <a:ext cx="3513959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95800" y="2634572"/>
            <a:ext cx="814378" cy="337228"/>
          </a:xfrm>
          <a:prstGeom prst="rect">
            <a:avLst/>
          </a:prstGeom>
          <a:solidFill>
            <a:srgbClr val="0000FF">
              <a:alpha val="26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13221" y="4104152"/>
            <a:ext cx="741212" cy="337228"/>
          </a:xfrm>
          <a:prstGeom prst="rect">
            <a:avLst/>
          </a:prstGeom>
          <a:solidFill>
            <a:srgbClr val="0000FF">
              <a:alpha val="26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729146" y="2590800"/>
            <a:ext cx="1831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27 possible codes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96813" y="4545532"/>
            <a:ext cx="170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 possible codes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99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261" y="1676400"/>
            <a:ext cx="782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Just like before, we filter the list of possible candidates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86442" y="2514172"/>
            <a:ext cx="84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</a:t>
            </a:r>
            <a:r>
              <a:rPr lang="en-US" sz="2400" dirty="0" smtClean="0"/>
              <a:t>uess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899051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22" name="Straight Arrow Connector 21"/>
          <p:cNvCxnSpPr>
            <a:stCxn id="20" idx="2"/>
            <a:endCxn id="21" idx="0"/>
          </p:cNvCxnSpPr>
          <p:nvPr/>
        </p:nvCxnSpPr>
        <p:spPr>
          <a:xfrm flipH="1">
            <a:off x="2278347" y="2975837"/>
            <a:ext cx="2632175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37251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20" idx="2"/>
            <a:endCxn id="23" idx="0"/>
          </p:cNvCxnSpPr>
          <p:nvPr/>
        </p:nvCxnSpPr>
        <p:spPr>
          <a:xfrm flipH="1">
            <a:off x="3116547" y="2975837"/>
            <a:ext cx="1793975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95842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257842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019842" y="3979715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781842" y="39881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543842" y="3996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309251" y="401900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071251" y="401900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32" name="Straight Arrow Connector 31"/>
          <p:cNvCxnSpPr>
            <a:stCxn id="20" idx="2"/>
            <a:endCxn id="25" idx="0"/>
          </p:cNvCxnSpPr>
          <p:nvPr/>
        </p:nvCxnSpPr>
        <p:spPr>
          <a:xfrm flipH="1">
            <a:off x="3875138" y="2975837"/>
            <a:ext cx="1035384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95442" y="3794867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34" name="Straight Arrow Connector 33"/>
          <p:cNvCxnSpPr>
            <a:stCxn id="20" idx="2"/>
            <a:endCxn id="26" idx="0"/>
          </p:cNvCxnSpPr>
          <p:nvPr/>
        </p:nvCxnSpPr>
        <p:spPr>
          <a:xfrm flipH="1">
            <a:off x="4637138" y="2975837"/>
            <a:ext cx="273384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  <a:endCxn id="27" idx="0"/>
          </p:cNvCxnSpPr>
          <p:nvPr/>
        </p:nvCxnSpPr>
        <p:spPr>
          <a:xfrm>
            <a:off x="4910522" y="2975837"/>
            <a:ext cx="488616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2"/>
          </p:cNvCxnSpPr>
          <p:nvPr/>
        </p:nvCxnSpPr>
        <p:spPr>
          <a:xfrm>
            <a:off x="4910522" y="2975837"/>
            <a:ext cx="1157022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2"/>
          </p:cNvCxnSpPr>
          <p:nvPr/>
        </p:nvCxnSpPr>
        <p:spPr>
          <a:xfrm>
            <a:off x="4910522" y="2975837"/>
            <a:ext cx="1994604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0" idx="2"/>
          </p:cNvCxnSpPr>
          <p:nvPr/>
        </p:nvCxnSpPr>
        <p:spPr>
          <a:xfrm>
            <a:off x="4910522" y="2975837"/>
            <a:ext cx="2679786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</p:cNvCxnSpPr>
          <p:nvPr/>
        </p:nvCxnSpPr>
        <p:spPr>
          <a:xfrm>
            <a:off x="4910522" y="2975837"/>
            <a:ext cx="3513959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95800" y="2634572"/>
            <a:ext cx="814378" cy="337228"/>
          </a:xfrm>
          <a:prstGeom prst="rect">
            <a:avLst/>
          </a:prstGeom>
          <a:solidFill>
            <a:srgbClr val="0000FF">
              <a:alpha val="26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13221" y="4104152"/>
            <a:ext cx="741212" cy="337228"/>
          </a:xfrm>
          <a:prstGeom prst="rect">
            <a:avLst/>
          </a:prstGeom>
          <a:solidFill>
            <a:srgbClr val="0000FF">
              <a:alpha val="26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729146" y="2590800"/>
            <a:ext cx="1831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27 possible codes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96813" y="4545532"/>
            <a:ext cx="170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 possible codes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68839" y="5334000"/>
            <a:ext cx="153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Now what?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04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colors, 3 pegs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3" name="Rectangle 2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08524" y="6172200"/>
            <a:ext cx="3779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6600"/>
                </a:solidFill>
              </a:rPr>
              <a:t>Codemaker</a:t>
            </a:r>
            <a:r>
              <a:rPr lang="en-US" sz="2400" dirty="0" smtClean="0">
                <a:solidFill>
                  <a:srgbClr val="FF6600"/>
                </a:solidFill>
              </a:rPr>
              <a:t> chooses this code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15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2963256"/>
            <a:ext cx="1936212" cy="444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34071" y="2492018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107513" y="2492018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2429856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2342171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-594399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49670" y="1676400"/>
            <a:ext cx="3927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all codes not yet guessed (reduced by 1)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2963256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2893406"/>
            <a:ext cx="1936212" cy="4445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3094027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61" y="2524074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76400" y="3581400"/>
            <a:ext cx="6179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selection one (the one with the smallest max)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00782" y="4267200"/>
            <a:ext cx="84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</a:t>
            </a:r>
            <a:r>
              <a:rPr lang="en-US" sz="2400" dirty="0" smtClean="0"/>
              <a:t>uess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13391" y="574112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22" name="Straight Arrow Connector 21"/>
          <p:cNvCxnSpPr>
            <a:stCxn id="20" idx="2"/>
            <a:endCxn id="21" idx="0"/>
          </p:cNvCxnSpPr>
          <p:nvPr/>
        </p:nvCxnSpPr>
        <p:spPr>
          <a:xfrm flipH="1">
            <a:off x="1392687" y="4728865"/>
            <a:ext cx="2632175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51591" y="573274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20" idx="2"/>
            <a:endCxn id="23" idx="0"/>
          </p:cNvCxnSpPr>
          <p:nvPr/>
        </p:nvCxnSpPr>
        <p:spPr>
          <a:xfrm flipH="1">
            <a:off x="2230887" y="4728865"/>
            <a:ext cx="1793975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610182" y="574112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372182" y="573274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134182" y="5732743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896182" y="5741128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658182" y="574987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423591" y="577203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185591" y="577203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32" name="Straight Arrow Connector 31"/>
          <p:cNvCxnSpPr>
            <a:stCxn id="20" idx="2"/>
            <a:endCxn id="25" idx="0"/>
          </p:cNvCxnSpPr>
          <p:nvPr/>
        </p:nvCxnSpPr>
        <p:spPr>
          <a:xfrm flipH="1">
            <a:off x="2989478" y="4728865"/>
            <a:ext cx="1035384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0" idx="2"/>
            <a:endCxn id="26" idx="0"/>
          </p:cNvCxnSpPr>
          <p:nvPr/>
        </p:nvCxnSpPr>
        <p:spPr>
          <a:xfrm flipH="1">
            <a:off x="3751478" y="4728865"/>
            <a:ext cx="273384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2"/>
            <a:endCxn id="27" idx="0"/>
          </p:cNvCxnSpPr>
          <p:nvPr/>
        </p:nvCxnSpPr>
        <p:spPr>
          <a:xfrm>
            <a:off x="4024862" y="4728865"/>
            <a:ext cx="488616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</p:cNvCxnSpPr>
          <p:nvPr/>
        </p:nvCxnSpPr>
        <p:spPr>
          <a:xfrm>
            <a:off x="4024862" y="4728865"/>
            <a:ext cx="1157022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2"/>
          </p:cNvCxnSpPr>
          <p:nvPr/>
        </p:nvCxnSpPr>
        <p:spPr>
          <a:xfrm>
            <a:off x="4024862" y="4728865"/>
            <a:ext cx="1994604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2"/>
          </p:cNvCxnSpPr>
          <p:nvPr/>
        </p:nvCxnSpPr>
        <p:spPr>
          <a:xfrm>
            <a:off x="4024862" y="4728865"/>
            <a:ext cx="2679786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0" idx="2"/>
          </p:cNvCxnSpPr>
          <p:nvPr/>
        </p:nvCxnSpPr>
        <p:spPr>
          <a:xfrm>
            <a:off x="4024862" y="4728865"/>
            <a:ext cx="3513959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219200" y="2556178"/>
            <a:ext cx="2381582" cy="907181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843280" y="4163423"/>
            <a:ext cx="7233920" cy="2694577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219200" y="623633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07716" y="623633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45916" y="623633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81400" y="623633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293716" y="623936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055716" y="623633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91400" y="623293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85266" y="623293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93916" y="623633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49670" y="1676400"/>
            <a:ext cx="3786809" cy="369332"/>
          </a:xfrm>
          <a:prstGeom prst="rect">
            <a:avLst/>
          </a:prstGeom>
          <a:solidFill>
            <a:srgbClr val="FF6600">
              <a:alpha val="3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219200" y="6331700"/>
            <a:ext cx="6526684" cy="369332"/>
          </a:xfrm>
          <a:prstGeom prst="rect">
            <a:avLst/>
          </a:prstGeom>
          <a:solidFill>
            <a:srgbClr val="008000">
              <a:alpha val="3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1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efficient solution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2" y="2883932"/>
            <a:ext cx="1936212" cy="444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4071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07513" y="2412694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6479" y="2350532"/>
            <a:ext cx="737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guess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12250" y="2262847"/>
            <a:ext cx="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823479" y="-673723"/>
            <a:ext cx="428011" cy="5873143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2279" y="1600200"/>
            <a:ext cx="250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codes not yet guessed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867" y="2883932"/>
            <a:ext cx="1936212" cy="444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25" y="2814082"/>
            <a:ext cx="1936212" cy="444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7142" y="3460235"/>
            <a:ext cx="782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one that minimizes the maximum remaining candidates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3014703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261" y="2444750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31123" y="4488120"/>
            <a:ext cx="55393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all codes not yet guessed: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Consider all possible responses: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Calculate the size of the remaining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candidates if we guessed that code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and got that response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57142" y="4038600"/>
            <a:ext cx="8208906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5722362" y="4875812"/>
            <a:ext cx="297439" cy="124352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96001" y="4945742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response with largest remaining for that code</a:t>
            </a:r>
            <a:endParaRPr lang="en-US" dirty="0"/>
          </a:p>
        </p:txBody>
      </p:sp>
      <p:sp>
        <p:nvSpPr>
          <p:cNvPr id="20" name="Left Brace 19"/>
          <p:cNvSpPr/>
          <p:nvPr/>
        </p:nvSpPr>
        <p:spPr>
          <a:xfrm>
            <a:off x="1367743" y="4875812"/>
            <a:ext cx="232458" cy="1270259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38201" y="5345668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>
            <a:off x="653752" y="4488120"/>
            <a:ext cx="232458" cy="165795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2343" y="5172488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24" name="Right Brace 23"/>
          <p:cNvSpPr/>
          <p:nvPr/>
        </p:nvSpPr>
        <p:spPr>
          <a:xfrm>
            <a:off x="7547480" y="4488120"/>
            <a:ext cx="297439" cy="165795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001000" y="4724400"/>
            <a:ext cx="118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code with smallest max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667000" y="6248400"/>
            <a:ext cx="4421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expensive is this computation?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45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efficient solution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93986" y="1524000"/>
            <a:ext cx="55393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all codes not yet guessed: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Consider all possible responses: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Calculate the size of the remaining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candidates if we guessed that code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and got that response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5685225" y="1911692"/>
            <a:ext cx="297439" cy="124352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58864" y="1981622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response with largest remaining for that code</a:t>
            </a:r>
            <a:endParaRPr lang="en-US" dirty="0"/>
          </a:p>
        </p:txBody>
      </p:sp>
      <p:sp>
        <p:nvSpPr>
          <p:cNvPr id="20" name="Left Brace 19"/>
          <p:cNvSpPr/>
          <p:nvPr/>
        </p:nvSpPr>
        <p:spPr>
          <a:xfrm>
            <a:off x="1330606" y="1911692"/>
            <a:ext cx="232458" cy="1270259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01064" y="2381548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>
            <a:off x="616615" y="1524000"/>
            <a:ext cx="232458" cy="165795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206" y="2208368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24" name="Right Brace 23"/>
          <p:cNvSpPr/>
          <p:nvPr/>
        </p:nvSpPr>
        <p:spPr>
          <a:xfrm>
            <a:off x="7510343" y="1524000"/>
            <a:ext cx="297439" cy="165795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963863" y="1760280"/>
            <a:ext cx="118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code with smallest max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81000" y="3505200"/>
            <a:ext cx="85344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" y="3729335"/>
            <a:ext cx="7985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num_codes</a:t>
            </a:r>
            <a:r>
              <a:rPr lang="en-US" sz="2400" dirty="0" smtClean="0"/>
              <a:t> * </a:t>
            </a:r>
            <a:r>
              <a:rPr lang="en-US" sz="2400" dirty="0" err="1" smtClean="0"/>
              <a:t>num_responses</a:t>
            </a:r>
            <a:r>
              <a:rPr lang="en-US" sz="2400" dirty="0" smtClean="0"/>
              <a:t> * </a:t>
            </a:r>
            <a:r>
              <a:rPr lang="en-US" sz="2400" dirty="0" err="1" smtClean="0"/>
              <a:t>cost_to_calculate_remaining_size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329423" y="4419600"/>
            <a:ext cx="7290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</a:t>
            </a:r>
            <a:r>
              <a:rPr lang="en-US" sz="2400" dirty="0" err="1" smtClean="0"/>
              <a:t>num_codes</a:t>
            </a:r>
            <a:r>
              <a:rPr lang="en-US" sz="2400" dirty="0" smtClean="0"/>
              <a:t> * </a:t>
            </a:r>
            <a:r>
              <a:rPr lang="en-US" sz="2400" dirty="0" err="1" smtClean="0"/>
              <a:t>num_responses</a:t>
            </a:r>
            <a:r>
              <a:rPr lang="en-US" sz="2400" dirty="0" smtClean="0"/>
              <a:t> * </a:t>
            </a:r>
            <a:r>
              <a:rPr lang="en-US" sz="2400" dirty="0" err="1" smtClean="0"/>
              <a:t>cost_to_filter_candidates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5181600"/>
            <a:ext cx="7900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</a:t>
            </a:r>
            <a:r>
              <a:rPr lang="en-US" sz="2400" dirty="0" err="1" smtClean="0"/>
              <a:t>num_codes</a:t>
            </a:r>
            <a:r>
              <a:rPr lang="en-US" sz="2400" dirty="0" smtClean="0"/>
              <a:t> * </a:t>
            </a:r>
            <a:r>
              <a:rPr lang="en-US" sz="2400" dirty="0" err="1" smtClean="0"/>
              <a:t>num_responses</a:t>
            </a:r>
            <a:r>
              <a:rPr lang="en-US" sz="2400" dirty="0" smtClean="0"/>
              <a:t> * </a:t>
            </a:r>
            <a:r>
              <a:rPr lang="en-US" sz="2400" dirty="0" err="1" smtClean="0"/>
              <a:t>current_remaining_candidates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6031650"/>
            <a:ext cx="4982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large is this at the top of the tree?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68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efficient solution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93986" y="1524000"/>
            <a:ext cx="55393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all codes not yet guessed: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Consider all possible responses: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Calculate the size of the remaining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candidates if we guessed that code 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and got that response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5685225" y="1911692"/>
            <a:ext cx="297439" cy="1243524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58864" y="1981622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response with largest remaining for that code</a:t>
            </a:r>
            <a:endParaRPr lang="en-US" dirty="0"/>
          </a:p>
        </p:txBody>
      </p:sp>
      <p:sp>
        <p:nvSpPr>
          <p:cNvPr id="20" name="Left Brace 19"/>
          <p:cNvSpPr/>
          <p:nvPr/>
        </p:nvSpPr>
        <p:spPr>
          <a:xfrm>
            <a:off x="1330606" y="1911692"/>
            <a:ext cx="232458" cy="1270259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01064" y="2381548"/>
            <a:ext cx="58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>
            <a:off x="616615" y="1524000"/>
            <a:ext cx="232458" cy="165795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206" y="2208368"/>
            <a:ext cx="49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24" name="Right Brace 23"/>
          <p:cNvSpPr/>
          <p:nvPr/>
        </p:nvSpPr>
        <p:spPr>
          <a:xfrm>
            <a:off x="7510343" y="1524000"/>
            <a:ext cx="297439" cy="165795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963863" y="1760280"/>
            <a:ext cx="118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code with smallest max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81000" y="3505200"/>
            <a:ext cx="85344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" y="3729335"/>
            <a:ext cx="7985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num_codes</a:t>
            </a:r>
            <a:r>
              <a:rPr lang="en-US" sz="2400" dirty="0" smtClean="0"/>
              <a:t> * </a:t>
            </a:r>
            <a:r>
              <a:rPr lang="en-US" sz="2400" dirty="0" err="1" smtClean="0"/>
              <a:t>num_responses</a:t>
            </a:r>
            <a:r>
              <a:rPr lang="en-US" sz="2400" dirty="0" smtClean="0"/>
              <a:t> * </a:t>
            </a:r>
            <a:r>
              <a:rPr lang="en-US" sz="2400" dirty="0" err="1" smtClean="0"/>
              <a:t>cost_to_calculate_remaining_size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329423" y="4419600"/>
            <a:ext cx="7290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</a:t>
            </a:r>
            <a:r>
              <a:rPr lang="en-US" sz="2400" dirty="0" err="1" smtClean="0"/>
              <a:t>num_codes</a:t>
            </a:r>
            <a:r>
              <a:rPr lang="en-US" sz="2400" dirty="0" smtClean="0"/>
              <a:t> * </a:t>
            </a:r>
            <a:r>
              <a:rPr lang="en-US" sz="2400" dirty="0" err="1" smtClean="0"/>
              <a:t>num_responses</a:t>
            </a:r>
            <a:r>
              <a:rPr lang="en-US" sz="2400" dirty="0" smtClean="0"/>
              <a:t> * </a:t>
            </a:r>
            <a:r>
              <a:rPr lang="en-US" sz="2400" dirty="0" err="1" smtClean="0"/>
              <a:t>cost_to_filter_candidates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5181600"/>
            <a:ext cx="7900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</a:t>
            </a:r>
            <a:r>
              <a:rPr lang="en-US" sz="2400" dirty="0" err="1" smtClean="0"/>
              <a:t>num_codes</a:t>
            </a:r>
            <a:r>
              <a:rPr lang="en-US" sz="2400" dirty="0" smtClean="0"/>
              <a:t> * </a:t>
            </a:r>
            <a:r>
              <a:rPr lang="en-US" sz="2400" dirty="0" err="1" smtClean="0"/>
              <a:t>num_responses</a:t>
            </a:r>
            <a:r>
              <a:rPr lang="en-US" sz="2400" dirty="0" smtClean="0"/>
              <a:t> * </a:t>
            </a:r>
            <a:r>
              <a:rPr lang="en-US" sz="2400" dirty="0" err="1" smtClean="0"/>
              <a:t>current_remaining_candidates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986892" y="5786735"/>
            <a:ext cx="863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1296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5786735"/>
            <a:ext cx="524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13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23074" y="5784944"/>
            <a:ext cx="863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1296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82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can </a:t>
            </a:r>
            <a:r>
              <a:rPr lang="en-US" dirty="0" err="1" smtClean="0"/>
              <a:t>precompute</a:t>
            </a:r>
            <a:r>
              <a:rPr lang="en-US" dirty="0" smtClean="0"/>
              <a:t> the entire tree of possibilities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Expensive upfront to compute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Playing, though, becomes fast</a:t>
            </a:r>
          </a:p>
        </p:txBody>
      </p:sp>
    </p:spTree>
    <p:extLst>
      <p:ext uri="{BB962C8B-B14F-4D97-AF65-F5344CB8AC3E}">
        <p14:creationId xmlns:p14="http://schemas.microsoft.com/office/powerpoint/2010/main" val="3223785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882914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1975247"/>
            <a:ext cx="183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(“best” first guess)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812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169025" y="5547895"/>
            <a:ext cx="1162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Recurse</a:t>
            </a:r>
            <a:r>
              <a:rPr lang="en-US" sz="2400" dirty="0" smtClean="0">
                <a:solidFill>
                  <a:srgbClr val="0000FF"/>
                </a:solidFill>
              </a:rPr>
              <a:t>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101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882914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1975247"/>
            <a:ext cx="183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(“best” first guess)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81200" y="42627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169025" y="5547895"/>
            <a:ext cx="1162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Recurse</a:t>
            </a:r>
            <a:r>
              <a:rPr lang="en-US" sz="2400" dirty="0" smtClean="0">
                <a:solidFill>
                  <a:srgbClr val="0000FF"/>
                </a:solidFill>
              </a:rPr>
              <a:t>!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12833" y="3546341"/>
            <a:ext cx="901767" cy="130463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15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19830" y="2205335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1633" y="1430179"/>
            <a:ext cx="2355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1 candidate answer)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906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4486" y="166747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8641" y="2129135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2055696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2893896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1" idx="0"/>
          </p:cNvCxnSpPr>
          <p:nvPr/>
        </p:nvCxnSpPr>
        <p:spPr>
          <a:xfrm flipH="1">
            <a:off x="3652487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0"/>
          </p:cNvCxnSpPr>
          <p:nvPr/>
        </p:nvCxnSpPr>
        <p:spPr>
          <a:xfrm flipH="1">
            <a:off x="4414487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0"/>
          </p:cNvCxnSpPr>
          <p:nvPr/>
        </p:nvCxnSpPr>
        <p:spPr>
          <a:xfrm>
            <a:off x="4721609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1609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21609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1609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1609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58534" y="5496580"/>
            <a:ext cx="1799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now?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331633" y="1430179"/>
            <a:ext cx="2355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1 candidate answer)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5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4486" y="166747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8641" y="2129135"/>
            <a:ext cx="2161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>
          <a:xfrm flipH="1">
            <a:off x="2055696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2893896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1" idx="0"/>
          </p:cNvCxnSpPr>
          <p:nvPr/>
        </p:nvCxnSpPr>
        <p:spPr>
          <a:xfrm flipH="1">
            <a:off x="3652487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0"/>
          </p:cNvCxnSpPr>
          <p:nvPr/>
        </p:nvCxnSpPr>
        <p:spPr>
          <a:xfrm flipH="1">
            <a:off x="4414487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3" idx="0"/>
          </p:cNvCxnSpPr>
          <p:nvPr/>
        </p:nvCxnSpPr>
        <p:spPr>
          <a:xfrm>
            <a:off x="4721609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1609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21609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1609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1609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2833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4582901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48470" y="4582901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63644" y="4593802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91400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9400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51206" y="4606498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76400" y="5486400"/>
            <a:ext cx="579413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Use lose to indicate we don’t have any options left (this shouldn’t happen if we use a reasonable strategy)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31633" y="1430179"/>
            <a:ext cx="2355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1 candidate answer)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993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1905000"/>
            <a:ext cx="5596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 our naïve approach guess first?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78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6009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4209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cxnSp>
        <p:nvCxnSpPr>
          <p:cNvPr id="7" name="Straight Arrow Connector 6"/>
          <p:cNvCxnSpPr>
            <a:endCxn id="6" idx="0"/>
          </p:cNvCxnSpPr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6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28209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3330714"/>
            <a:ext cx="190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codemaker</a:t>
            </a:r>
            <a:r>
              <a:rPr lang="en-US" sz="2000" dirty="0" smtClean="0"/>
              <a:t> response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endCxn id="9" idx="0"/>
          </p:cNvCxnSpPr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33800" y="1882914"/>
            <a:ext cx="237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1975247"/>
            <a:ext cx="183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(“best” first guess)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81200" y="42627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22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60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95800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57800" y="4267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701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4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05800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99666" y="42607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08316" y="426416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56777" y="3546341"/>
            <a:ext cx="796023" cy="130463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501914"/>
            <a:ext cx="244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4 candidate answers)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9830" y="2205335"/>
            <a:ext cx="244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6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18588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07916" y="2050019"/>
            <a:ext cx="244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458534" y="5496580"/>
            <a:ext cx="1799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now?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31633" y="1430179"/>
            <a:ext cx="244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4 candidate answers)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432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18588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07916" y="2050019"/>
            <a:ext cx="244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12833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4582901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51206" y="4606498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25444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29026" y="4652665"/>
            <a:ext cx="34256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31633" y="1430179"/>
            <a:ext cx="244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4 candidate answers)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6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18588" y="1676400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07916" y="2050019"/>
            <a:ext cx="244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11868"/>
            <a:ext cx="2526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Parent: [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Red,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(0,1)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3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(0,2)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35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(0,3)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97191" y="3515562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(1,0)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59191" y="3523947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(1,1)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21191" y="3532696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(1,2)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(2,0)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848600" y="3554849"/>
            <a:ext cx="758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(3,0)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41167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9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7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3400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5400" y="41212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177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3400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47266" y="41148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55916" y="411820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4191000"/>
            <a:ext cx="1308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candidates remaining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135305" y="2511684"/>
            <a:ext cx="2665913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973505" y="2511684"/>
            <a:ext cx="1827713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732096" y="2511684"/>
            <a:ext cx="1069122" cy="10122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94096" y="2511684"/>
            <a:ext cx="307122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801218" y="2511684"/>
            <a:ext cx="454878" cy="100387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01218" y="2511684"/>
            <a:ext cx="1123284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01218" y="2511684"/>
            <a:ext cx="1960866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801218" y="2511684"/>
            <a:ext cx="2646048" cy="1048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801218" y="2511684"/>
            <a:ext cx="3480221" cy="105607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12833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37218" y="4582901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80607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67251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51206" y="4606498"/>
            <a:ext cx="6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25444" y="4572000"/>
            <a:ext cx="713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00482" y="4893172"/>
            <a:ext cx="1095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Recurse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31633" y="1430179"/>
            <a:ext cx="244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(26 guesses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4 candidate answers)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00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the game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If 0 options then Lose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If 1 option and the response </a:t>
            </a:r>
            <a:r>
              <a:rPr lang="en-US" sz="2400" b="1" i="1" dirty="0" smtClean="0"/>
              <a:t>was</a:t>
            </a:r>
            <a:r>
              <a:rPr lang="en-US" sz="2400" dirty="0" smtClean="0"/>
              <a:t> (</a:t>
            </a:r>
            <a:r>
              <a:rPr lang="en-US" sz="2400" dirty="0" err="1" smtClean="0"/>
              <a:t>num_pegs</a:t>
            </a:r>
            <a:r>
              <a:rPr lang="en-US" sz="2400" dirty="0" smtClean="0"/>
              <a:t>, 0) then Win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Otherwise, build another Tree:</a:t>
            </a:r>
          </a:p>
          <a:p>
            <a:pPr marL="662940" lvl="1" indent="-342900">
              <a:buFontTx/>
              <a:buChar char="-"/>
            </a:pPr>
            <a:r>
              <a:rPr lang="en-US" sz="2400" dirty="0" smtClean="0"/>
              <a:t>Guess = one that minimizes the </a:t>
            </a:r>
            <a:r>
              <a:rPr lang="en-US" sz="2400" dirty="0"/>
              <a:t>maximum </a:t>
            </a:r>
            <a:r>
              <a:rPr lang="en-US" sz="2400" dirty="0" smtClean="0"/>
              <a:t>remaining candidates over all responses</a:t>
            </a:r>
          </a:p>
          <a:p>
            <a:pPr marL="1051560" lvl="2" indent="-457200">
              <a:buFontTx/>
              <a:buChar char="-"/>
            </a:pPr>
            <a:r>
              <a:rPr lang="en-US" sz="2400" dirty="0" smtClean="0"/>
              <a:t>Break ties by 1) those that are still valid codes and 2) found first in </a:t>
            </a:r>
            <a:r>
              <a:rPr lang="en-US" sz="2400" dirty="0" smtClean="0"/>
              <a:t>candidate </a:t>
            </a:r>
            <a:r>
              <a:rPr lang="en-US" sz="2400" smtClean="0"/>
              <a:t>(valid)</a:t>
            </a:r>
            <a:r>
              <a:rPr lang="en-US" sz="2400" smtClean="0"/>
              <a:t> </a:t>
            </a:r>
            <a:r>
              <a:rPr lang="en-US" sz="2400" dirty="0" smtClean="0"/>
              <a:t>list</a:t>
            </a:r>
          </a:p>
          <a:p>
            <a:pPr marL="777240" lvl="1" indent="-457200">
              <a:buFontTx/>
              <a:buChar char="-"/>
            </a:pPr>
            <a:r>
              <a:rPr lang="en-US" sz="2700" dirty="0" err="1" smtClean="0"/>
              <a:t>Recurse</a:t>
            </a:r>
            <a:r>
              <a:rPr lang="en-US" sz="2700" dirty="0"/>
              <a:t> </a:t>
            </a:r>
            <a:r>
              <a:rPr lang="en-US" sz="2700" dirty="0" smtClean="0"/>
              <a:t>on responses</a:t>
            </a:r>
            <a:endParaRPr lang="en-US" sz="2700" dirty="0"/>
          </a:p>
          <a:p>
            <a:pPr marL="320040" lvl="1" indent="0">
              <a:buNone/>
            </a:pPr>
            <a:endParaRPr lang="en-US" sz="2400" dirty="0" smtClean="0"/>
          </a:p>
          <a:p>
            <a:pPr marL="777240" lvl="1" indent="-457200">
              <a:buFontTx/>
              <a:buChar char="-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40392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6700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1905000"/>
            <a:ext cx="3199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41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71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approach (assignment 3)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79680"/>
            <a:ext cx="26894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679680"/>
            <a:ext cx="30033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4608" y="2679680"/>
            <a:ext cx="27187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8000"/>
                </a:solidFill>
              </a:rPr>
              <a:t>Green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Blue]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1905000"/>
            <a:ext cx="3199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Guess 1: [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Red,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75106" y="1905000"/>
            <a:ext cx="1300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Response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37444" y="1447800"/>
            <a:ext cx="1887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Exact  Inexact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2209800"/>
            <a:ext cx="132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codemaker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9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113116" y="1900535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0" y="6296526"/>
            <a:ext cx="384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ones can we eliminate?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94608" y="5257800"/>
            <a:ext cx="2362200" cy="444520"/>
          </a:xfrm>
          <a:prstGeom prst="rect">
            <a:avLst/>
          </a:prstGeom>
          <a:solidFill>
            <a:srgbClr val="FF6600">
              <a:alpha val="2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6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15558</TotalTime>
  <Words>5543</Words>
  <Application>Microsoft Macintosh PowerPoint</Application>
  <PresentationFormat>On-screen Show (4:3)</PresentationFormat>
  <Paragraphs>1457</Paragraphs>
  <Slides>75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Median</vt:lpstr>
      <vt:lpstr>mastermind revisited</vt:lpstr>
      <vt:lpstr>Admin</vt:lpstr>
      <vt:lpstr>Mastermind revisited</vt:lpstr>
      <vt:lpstr>3 colors, 3 pegs</vt:lpstr>
      <vt:lpstr>3 colors, 3 pegs</vt:lpstr>
      <vt:lpstr>3 colors, 3 pegs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Naïve approach (assignment 3)</vt:lpstr>
      <vt:lpstr>Mastermind as adversarial search</vt:lpstr>
      <vt:lpstr>Mastermind as adversarial search</vt:lpstr>
      <vt:lpstr>Mastermind as adversarial search</vt:lpstr>
      <vt:lpstr>Mastermind: a better approach</vt:lpstr>
      <vt:lpstr>Mastermind: a better approach</vt:lpstr>
      <vt:lpstr>Mastermind as adversarial search</vt:lpstr>
      <vt:lpstr>Looking closer at a guess</vt:lpstr>
      <vt:lpstr>Looking closer at a guess</vt:lpstr>
      <vt:lpstr>Naïve approach (assignment 3)</vt:lpstr>
      <vt:lpstr>Looking closer at a guess</vt:lpstr>
      <vt:lpstr>Which is better: option 1</vt:lpstr>
      <vt:lpstr>Which is better: option 2</vt:lpstr>
      <vt:lpstr>Naïve approach</vt:lpstr>
      <vt:lpstr>Improved approach</vt:lpstr>
      <vt:lpstr>Quantifying distribution</vt:lpstr>
      <vt:lpstr>Looking closer at a guess</vt:lpstr>
      <vt:lpstr>Looking closer at a guess</vt:lpstr>
      <vt:lpstr>Mastermind as adversarial search</vt:lpstr>
      <vt:lpstr>Mastermind as adversarial search</vt:lpstr>
      <vt:lpstr>Improved approach</vt:lpstr>
      <vt:lpstr>Improved approach</vt:lpstr>
      <vt:lpstr>Improved approach</vt:lpstr>
      <vt:lpstr>Improved approach</vt:lpstr>
      <vt:lpstr>Improved approach</vt:lpstr>
      <vt:lpstr>Improved approach</vt:lpstr>
      <vt:lpstr>Improved approach (3 colors, 3 pegs)</vt:lpstr>
      <vt:lpstr>Improved approach (6 colors, 4 pegs)</vt:lpstr>
      <vt:lpstr>Improved approach</vt:lpstr>
      <vt:lpstr>Key heuristic</vt:lpstr>
      <vt:lpstr>Key heuristic</vt:lpstr>
      <vt:lpstr>Key heuristic</vt:lpstr>
      <vt:lpstr>Key heuristic</vt:lpstr>
      <vt:lpstr>Playing</vt:lpstr>
      <vt:lpstr>Playing</vt:lpstr>
      <vt:lpstr>Playing</vt:lpstr>
      <vt:lpstr>Playing</vt:lpstr>
      <vt:lpstr>Playing</vt:lpstr>
      <vt:lpstr>A more efficient solution</vt:lpstr>
      <vt:lpstr>A more efficient solution</vt:lpstr>
      <vt:lpstr>A more efficient solution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Game tree</vt:lpstr>
      <vt:lpstr>Building the game tree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2053</cp:revision>
  <cp:lastPrinted>2017-03-27T18:20:00Z</cp:lastPrinted>
  <dcterms:created xsi:type="dcterms:W3CDTF">2011-02-02T19:47:14Z</dcterms:created>
  <dcterms:modified xsi:type="dcterms:W3CDTF">2017-04-17T00:02:44Z</dcterms:modified>
</cp:coreProperties>
</file>