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36" r:id="rId3"/>
    <p:sldId id="459" r:id="rId4"/>
    <p:sldId id="267" r:id="rId5"/>
    <p:sldId id="340" r:id="rId6"/>
    <p:sldId id="341" r:id="rId7"/>
    <p:sldId id="313" r:id="rId8"/>
    <p:sldId id="316" r:id="rId9"/>
    <p:sldId id="317" r:id="rId10"/>
    <p:sldId id="318" r:id="rId11"/>
    <p:sldId id="322" r:id="rId12"/>
    <p:sldId id="323" r:id="rId13"/>
    <p:sldId id="324" r:id="rId14"/>
    <p:sldId id="327" r:id="rId15"/>
    <p:sldId id="342" r:id="rId16"/>
    <p:sldId id="328" r:id="rId17"/>
    <p:sldId id="344" r:id="rId18"/>
    <p:sldId id="325" r:id="rId19"/>
    <p:sldId id="326" r:id="rId20"/>
    <p:sldId id="330" r:id="rId21"/>
    <p:sldId id="331" r:id="rId22"/>
    <p:sldId id="332" r:id="rId23"/>
    <p:sldId id="333" r:id="rId24"/>
    <p:sldId id="335" r:id="rId25"/>
    <p:sldId id="343" r:id="rId26"/>
    <p:sldId id="329" r:id="rId27"/>
    <p:sldId id="345" r:id="rId28"/>
    <p:sldId id="347" r:id="rId29"/>
    <p:sldId id="346" r:id="rId30"/>
    <p:sldId id="348" r:id="rId31"/>
    <p:sldId id="349" r:id="rId32"/>
    <p:sldId id="353" r:id="rId33"/>
    <p:sldId id="356" r:id="rId34"/>
    <p:sldId id="354" r:id="rId35"/>
    <p:sldId id="355" r:id="rId36"/>
    <p:sldId id="339" r:id="rId37"/>
    <p:sldId id="357" r:id="rId38"/>
    <p:sldId id="358" r:id="rId39"/>
    <p:sldId id="359" r:id="rId40"/>
    <p:sldId id="360" r:id="rId41"/>
    <p:sldId id="362" r:id="rId42"/>
    <p:sldId id="361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461" r:id="rId56"/>
    <p:sldId id="46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0" y="1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DC93-86DB-B94F-9AEC-FF1163CF3020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C0D9-C43C-CD49-99D6-A5AC53F2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5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2/16/16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2/16/16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omona.edu/~dkauchak/classes/cs52/examples/cs41b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omona.edu/~dkauchak/classes/cs52/examples/cs41b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CS41B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52 – </a:t>
            </a:r>
            <a:r>
              <a:rPr lang="en-US" dirty="0" smtClean="0"/>
              <a:t>Spring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37000" y="1213556"/>
            <a:ext cx="2878667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6772" y="4232112"/>
            <a:ext cx="37156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function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dest</a:t>
            </a:r>
            <a:r>
              <a:rPr lang="en-US" sz="2800" dirty="0" smtClean="0">
                <a:solidFill>
                  <a:srgbClr val="0000FF"/>
                </a:solidFill>
              </a:rPr>
              <a:t> = first register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src0 = second register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src1 = third register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arg</a:t>
            </a:r>
            <a:r>
              <a:rPr lang="en-US" sz="2800" dirty="0" smtClean="0">
                <a:solidFill>
                  <a:srgbClr val="0000FF"/>
                </a:solidFill>
              </a:rPr>
              <a:t> = number/argument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1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4" y="2370667"/>
            <a:ext cx="333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in r2?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777" y="309223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888" y="799110"/>
            <a:ext cx="207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-8, 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110" y="1265942"/>
            <a:ext cx="117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16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5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959555"/>
            <a:ext cx="5867400" cy="176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189" y="3022558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sto</a:t>
            </a:r>
            <a:r>
              <a:rPr lang="en-US" sz="2800" dirty="0" smtClean="0">
                <a:solidFill>
                  <a:srgbClr val="0000FF"/>
                </a:solidFill>
              </a:rPr>
              <a:t> = save data in register TO memory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loa</a:t>
            </a:r>
            <a:r>
              <a:rPr lang="en-US" sz="2800" dirty="0" smtClean="0">
                <a:solidFill>
                  <a:srgbClr val="0000FF"/>
                </a:solidFill>
              </a:rPr>
              <a:t> = put data FROM memory into a register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71" y="4329668"/>
            <a:ext cx="76867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Special cases: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saving TO (</a:t>
            </a:r>
            <a:r>
              <a:rPr lang="en-US" sz="2800" dirty="0" err="1" smtClean="0">
                <a:solidFill>
                  <a:srgbClr val="0000FF"/>
                </a:solidFill>
              </a:rPr>
              <a:t>sto</a:t>
            </a:r>
            <a:r>
              <a:rPr lang="en-US" sz="2800" dirty="0" smtClean="0">
                <a:solidFill>
                  <a:srgbClr val="0000FF"/>
                </a:solidFill>
              </a:rPr>
              <a:t>) address 0 prints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reading from (</a:t>
            </a:r>
            <a:r>
              <a:rPr lang="en-US" sz="2800" dirty="0" err="1" smtClean="0">
                <a:solidFill>
                  <a:srgbClr val="0000FF"/>
                </a:solidFill>
              </a:rPr>
              <a:t>loa</a:t>
            </a:r>
            <a:r>
              <a:rPr lang="en-US" sz="2800" dirty="0" smtClean="0">
                <a:solidFill>
                  <a:srgbClr val="0000FF"/>
                </a:solidFill>
              </a:rPr>
              <a:t>) address 0 gets input from user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454855"/>
            <a:ext cx="58674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structure of CS41B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264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r>
              <a:rPr lang="en-US" sz="1800" dirty="0" smtClean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end			 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4092223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4767112"/>
            <a:ext cx="400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whitespace before operations/instructions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8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CS41B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subtract.a41</a:t>
            </a:r>
          </a:p>
          <a:p>
            <a:pPr>
              <a:buFontTx/>
              <a:buChar char="-"/>
            </a:pPr>
            <a:r>
              <a:rPr lang="en-US" dirty="0" smtClean="0"/>
              <a:t>load two numbers from the user</a:t>
            </a:r>
          </a:p>
          <a:p>
            <a:pPr>
              <a:buFontTx/>
              <a:buChar char="-"/>
            </a:pPr>
            <a:r>
              <a:rPr lang="en-US" dirty="0" smtClean="0"/>
              <a:t>subtract</a:t>
            </a:r>
          </a:p>
          <a:p>
            <a:pPr>
              <a:buFontTx/>
              <a:buChar char="-"/>
            </a:pPr>
            <a:r>
              <a:rPr lang="en-US" dirty="0" smtClean="0"/>
              <a:t>print the result</a:t>
            </a:r>
          </a:p>
        </p:txBody>
      </p:sp>
    </p:spTree>
    <p:extLst>
      <p:ext uri="{BB962C8B-B14F-4D97-AF65-F5344CB8AC3E}">
        <p14:creationId xmlns:p14="http://schemas.microsoft.com/office/powerpoint/2010/main" val="210226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</a:t>
            </a:r>
            <a:r>
              <a:rPr lang="en-US" dirty="0" err="1" smtClean="0"/>
              <a:t>simulater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 windows</a:t>
            </a:r>
          </a:p>
          <a:p>
            <a:pPr lvl="1"/>
            <a:r>
              <a:rPr lang="en-US" dirty="0" smtClean="0"/>
              <a:t>Memory (left)</a:t>
            </a:r>
          </a:p>
          <a:p>
            <a:pPr lvl="1"/>
            <a:r>
              <a:rPr lang="en-US" dirty="0" smtClean="0"/>
              <a:t>Instruction execution (right)</a:t>
            </a:r>
          </a:p>
          <a:p>
            <a:pPr lvl="1"/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I/O and running program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33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51366"/>
            <a:ext cx="5981700" cy="353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7222" y="4783667"/>
            <a:ext cx="452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 these operations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51366"/>
            <a:ext cx="5981700" cy="353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5555" y="4260447"/>
            <a:ext cx="5824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Modify </a:t>
            </a:r>
            <a:r>
              <a:rPr lang="en-US" sz="2800" dirty="0" err="1" smtClean="0">
                <a:solidFill>
                  <a:srgbClr val="0000FF"/>
                </a:solidFill>
              </a:rPr>
              <a:t>ic</a:t>
            </a:r>
            <a:r>
              <a:rPr lang="en-US" sz="2800" dirty="0" smtClean="0">
                <a:solidFill>
                  <a:srgbClr val="0000FF"/>
                </a:solidFill>
              </a:rPr>
              <a:t>, the instruction counter…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which changes the flow of the program!</a:t>
            </a:r>
          </a:p>
        </p:txBody>
      </p:sp>
    </p:spTree>
    <p:extLst>
      <p:ext uri="{BB962C8B-B14F-4D97-AF65-F5344CB8AC3E}">
        <p14:creationId xmlns:p14="http://schemas.microsoft.com/office/powerpoint/2010/main" val="4567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Midterm Thursday</a:t>
            </a:r>
          </a:p>
          <a:p>
            <a:pPr lvl="1"/>
            <a:r>
              <a:rPr lang="en-US" dirty="0" smtClean="0"/>
              <a:t>Review question sessions tonight and Wednesday</a:t>
            </a:r>
          </a:p>
          <a:p>
            <a:endParaRPr lang="en-US" dirty="0"/>
          </a:p>
          <a:p>
            <a:r>
              <a:rPr lang="en-US" dirty="0" smtClean="0"/>
              <a:t>Assignment 3?</a:t>
            </a:r>
          </a:p>
          <a:p>
            <a:endParaRPr lang="en-US" dirty="0"/>
          </a:p>
          <a:p>
            <a:r>
              <a:rPr lang="en-US" dirty="0" smtClean="0"/>
              <a:t>Assignment 4 out soon</a:t>
            </a:r>
          </a:p>
          <a:p>
            <a:pPr lvl="1"/>
            <a:r>
              <a:rPr lang="en-US" dirty="0" smtClean="0"/>
              <a:t>Due Monday </a:t>
            </a:r>
            <a:r>
              <a:rPr lang="en-US" dirty="0" smtClean="0"/>
              <a:t>2/29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7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933699"/>
            <a:ext cx="5981700" cy="353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9890" y="719667"/>
            <a:ext cx="24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beq</a:t>
            </a:r>
            <a:r>
              <a:rPr lang="en-US" sz="2800" dirty="0" smtClean="0"/>
              <a:t> r3 r0 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1778" y="154461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5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933699"/>
            <a:ext cx="5981700" cy="353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9890" y="719667"/>
            <a:ext cx="24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beq</a:t>
            </a:r>
            <a:r>
              <a:rPr lang="en-US" sz="2800" dirty="0" smtClean="0"/>
              <a:t> r3 r0 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48834" y="1424113"/>
            <a:ext cx="630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r3 = 0, branch to the label “done”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if not (else) </a:t>
            </a:r>
            <a:r>
              <a:rPr lang="en-US" sz="2800" dirty="0" err="1" smtClean="0">
                <a:solidFill>
                  <a:srgbClr val="0000FF"/>
                </a:solidFill>
              </a:rPr>
              <a:t>ic</a:t>
            </a:r>
            <a:r>
              <a:rPr lang="en-US" sz="2800" dirty="0" smtClean="0">
                <a:solidFill>
                  <a:srgbClr val="0000FF"/>
                </a:solidFill>
              </a:rPr>
              <a:t> is incremented as normal to the next instruction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933699"/>
            <a:ext cx="5981700" cy="353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9890" y="719667"/>
            <a:ext cx="228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ble</a:t>
            </a:r>
            <a:r>
              <a:rPr lang="en-US" sz="2800" dirty="0" smtClean="0"/>
              <a:t> r2 r3 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1778" y="154461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933699"/>
            <a:ext cx="5981700" cy="353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9890" y="719667"/>
            <a:ext cx="228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ble</a:t>
            </a:r>
            <a:r>
              <a:rPr lang="en-US" sz="2800" smtClean="0"/>
              <a:t> r2 r3 </a:t>
            </a:r>
            <a:r>
              <a:rPr lang="en-US" sz="2800" dirty="0" smtClean="0"/>
              <a:t>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39219" y="1806222"/>
            <a:ext cx="551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r2 &lt;= r3, branch to the label done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9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51366"/>
            <a:ext cx="5981700" cy="353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388" y="4301672"/>
            <a:ext cx="6110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Conditionals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Loops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Change the order that instructions are executed</a:t>
            </a:r>
          </a:p>
        </p:txBody>
      </p:sp>
    </p:spTree>
    <p:extLst>
      <p:ext uri="{BB962C8B-B14F-4D97-AF65-F5344CB8AC3E}">
        <p14:creationId xmlns:p14="http://schemas.microsoft.com/office/powerpoint/2010/main" val="364147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structure of CS41B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3944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label1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instruction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instruction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label2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r>
              <a:rPr lang="en-US" sz="1800" dirty="0" smtClean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end			 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5487944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5995944"/>
            <a:ext cx="458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whitespace before operations/instructions</a:t>
            </a:r>
          </a:p>
          <a:p>
            <a:r>
              <a:rPr lang="en-US" sz="2000" dirty="0" smtClean="0"/>
              <a:t>- labels go 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406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CS41B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max_simple.a41</a:t>
            </a:r>
          </a:p>
          <a:p>
            <a:pPr>
              <a:buFontTx/>
              <a:buChar char="-"/>
            </a:pPr>
            <a:r>
              <a:rPr lang="en-US" dirty="0" smtClean="0"/>
              <a:t>Get two values from the user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ompare them</a:t>
            </a:r>
          </a:p>
          <a:p>
            <a:pPr>
              <a:buFontTx/>
              <a:buChar char="-"/>
            </a:pPr>
            <a:r>
              <a:rPr lang="en-US" dirty="0" smtClean="0"/>
              <a:t>Use a branch to distinguish between the two cases</a:t>
            </a:r>
          </a:p>
          <a:p>
            <a:pPr lvl="1">
              <a:buFontTx/>
              <a:buChar char="-"/>
            </a:pPr>
            <a:r>
              <a:rPr lang="en-US" dirty="0" smtClean="0"/>
              <a:t>Goal is to get largest value in r3</a:t>
            </a:r>
          </a:p>
          <a:p>
            <a:pPr>
              <a:buFontTx/>
              <a:buChar char="-"/>
            </a:pPr>
            <a:r>
              <a:rPr lang="en-US" dirty="0" smtClean="0"/>
              <a:t>print largest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277352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bge</a:t>
            </a:r>
            <a:r>
              <a:rPr lang="en-US" sz="1800" dirty="0">
                <a:latin typeface="Courier New"/>
                <a:cs typeface="Courier New"/>
              </a:rPr>
              <a:t> r3 r0 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sbc</a:t>
            </a:r>
            <a:r>
              <a:rPr lang="en-US" sz="1800" dirty="0">
                <a:latin typeface="Courier New"/>
                <a:cs typeface="Courier New"/>
              </a:rPr>
              <a:t> r2 r0 </a:t>
            </a:r>
            <a:r>
              <a:rPr lang="en-US" sz="18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beq</a:t>
            </a:r>
            <a:r>
              <a:rPr lang="en-US" sz="1800" dirty="0">
                <a:latin typeface="Courier New"/>
                <a:cs typeface="Courier New"/>
              </a:rPr>
              <a:t> r3 r0 </a:t>
            </a:r>
            <a:r>
              <a:rPr lang="en-US" sz="1800" dirty="0" smtClean="0">
                <a:latin typeface="Courier New"/>
                <a:cs typeface="Courier New"/>
              </a:rPr>
              <a:t>else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adc</a:t>
            </a:r>
            <a:r>
              <a:rPr lang="en-US" sz="1800" dirty="0">
                <a:latin typeface="Courier New"/>
                <a:cs typeface="Courier New"/>
              </a:rPr>
              <a:t> r2 r0 </a:t>
            </a:r>
            <a:r>
              <a:rPr lang="en-US" sz="18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</a:t>
            </a:r>
            <a:r>
              <a:rPr lang="en-US" sz="1800" dirty="0" smtClean="0">
                <a:latin typeface="Courier New"/>
                <a:cs typeface="Courier New"/>
              </a:rPr>
              <a:t>r0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sto</a:t>
            </a:r>
            <a:r>
              <a:rPr lang="en-US" sz="1800" dirty="0">
                <a:latin typeface="Courier New"/>
                <a:cs typeface="Courier New"/>
              </a:rPr>
              <a:t> r0 </a:t>
            </a:r>
            <a:r>
              <a:rPr lang="en-US" sz="1800" dirty="0" smtClean="0">
                <a:latin typeface="Courier New"/>
                <a:cs typeface="Courier New"/>
              </a:rPr>
              <a:t>r2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end</a:t>
            </a:r>
            <a:r>
              <a:rPr lang="en-US" sz="1800" dirty="0" smtClean="0">
                <a:latin typeface="Courier New"/>
                <a:cs typeface="Courier New"/>
              </a:rPr>
              <a:t>			 </a:t>
            </a:r>
            <a:endParaRPr lang="en-US" sz="1800" dirty="0">
              <a:latin typeface="Courier New"/>
              <a:cs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017"/>
          <a:stretch/>
        </p:blipFill>
        <p:spPr>
          <a:xfrm>
            <a:off x="3578578" y="2159000"/>
            <a:ext cx="4550212" cy="19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2109"/>
            <a:ext cx="3318420" cy="5235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bge</a:t>
            </a:r>
            <a:r>
              <a:rPr lang="en-US" sz="1800" dirty="0" smtClean="0">
                <a:latin typeface="Courier New"/>
                <a:cs typeface="Courier New"/>
              </a:rPr>
              <a:t> r3 </a:t>
            </a:r>
            <a:r>
              <a:rPr lang="en-US" sz="1800" dirty="0">
                <a:latin typeface="Courier New"/>
                <a:cs typeface="Courier New"/>
              </a:rPr>
              <a:t>r0 </a:t>
            </a:r>
            <a:r>
              <a:rPr lang="en-US" sz="1800" dirty="0" err="1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sbc</a:t>
            </a:r>
            <a:r>
              <a:rPr lang="en-US" sz="1800" dirty="0">
                <a:latin typeface="Courier New"/>
                <a:cs typeface="Courier New"/>
              </a:rPr>
              <a:t> r2 r0 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elif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beq</a:t>
            </a:r>
            <a:r>
              <a:rPr lang="en-US" sz="1800" dirty="0">
                <a:latin typeface="Courier New"/>
                <a:cs typeface="Courier New"/>
              </a:rPr>
              <a:t> r3 r0 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adc</a:t>
            </a:r>
            <a:r>
              <a:rPr lang="en-US" sz="1800" dirty="0">
                <a:latin typeface="Courier New"/>
                <a:cs typeface="Courier New"/>
              </a:rPr>
              <a:t> r2 r0 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brs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add r2 r0 r0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sto</a:t>
            </a:r>
            <a:r>
              <a:rPr lang="en-US" sz="1800" dirty="0">
                <a:latin typeface="Courier New"/>
                <a:cs typeface="Courier New"/>
              </a:rPr>
              <a:t> r0 r2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end</a:t>
            </a:r>
            <a:r>
              <a:rPr lang="en-US" sz="1800" dirty="0" smtClean="0">
                <a:latin typeface="Courier New"/>
                <a:cs typeface="Courier New"/>
              </a:rPr>
              <a:t>	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7179" y="1783645"/>
            <a:ext cx="23442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if( r3 &lt; 0 ){</a:t>
            </a:r>
          </a:p>
          <a:p>
            <a:r>
              <a:rPr lang="en-US" sz="2400" dirty="0" smtClean="0"/>
              <a:t>  r2 = -1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}else if( r3 != 0 ){</a:t>
            </a:r>
          </a:p>
          <a:p>
            <a:r>
              <a:rPr lang="en-US" sz="2400" dirty="0" smtClean="0"/>
              <a:t>  r2 = 1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}else{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r2 = 0</a:t>
            </a:r>
            <a:endParaRPr lang="en-US" sz="2400" dirty="0"/>
          </a:p>
          <a:p>
            <a:r>
              <a:rPr lang="en-US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97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277352" cy="496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bge</a:t>
            </a:r>
            <a:r>
              <a:rPr lang="en-US" sz="1800" dirty="0" smtClean="0">
                <a:latin typeface="Courier New"/>
                <a:cs typeface="Courier New"/>
              </a:rPr>
              <a:t> r3 r0 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r>
              <a:rPr lang="en-US" sz="1800" dirty="0" smtClean="0">
                <a:latin typeface="Courier New"/>
                <a:cs typeface="Courier New"/>
              </a:rPr>
              <a:t>	; if r3 &gt;= 0 go to 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sbc</a:t>
            </a:r>
            <a:r>
              <a:rPr lang="en-US" sz="1800" dirty="0" smtClean="0">
                <a:latin typeface="Courier New"/>
                <a:cs typeface="Courier New"/>
              </a:rPr>
              <a:t> r2 r0 1		; r3 &lt; 0: r2 = -1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brs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r>
              <a:rPr lang="en-US" sz="1800" dirty="0" smtClean="0">
                <a:latin typeface="Courier New"/>
                <a:cs typeface="Courier New"/>
              </a:rPr>
              <a:t>		; jump to end of if/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r>
              <a:rPr lang="en-US" sz="1800" dirty="0" smtClean="0">
                <a:latin typeface="Courier New"/>
                <a:cs typeface="Courier New"/>
              </a:rPr>
              <a:t>/else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beq</a:t>
            </a:r>
            <a:r>
              <a:rPr lang="en-US" sz="1800" dirty="0" smtClean="0">
                <a:latin typeface="Courier New"/>
                <a:cs typeface="Courier New"/>
              </a:rPr>
              <a:t> r3 r0 else	; if r3 = 0 go to 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adc</a:t>
            </a:r>
            <a:r>
              <a:rPr lang="en-US" sz="1800" dirty="0" smtClean="0">
                <a:latin typeface="Courier New"/>
                <a:cs typeface="Courier New"/>
              </a:rPr>
              <a:t> r2 r0 1		; r3 &gt; 0: r2 = 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brs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r>
              <a:rPr lang="en-US" sz="1800" dirty="0" smtClean="0">
                <a:latin typeface="Courier New"/>
                <a:cs typeface="Courier New"/>
              </a:rPr>
              <a:t>		; jump to end of if/</a:t>
            </a:r>
            <a:r>
              <a:rPr lang="en-US" sz="1800" dirty="0" err="1" smtClean="0">
                <a:latin typeface="Courier New"/>
                <a:cs typeface="Courier New"/>
              </a:rPr>
              <a:t>elif</a:t>
            </a:r>
            <a:r>
              <a:rPr lang="en-US" sz="1800" dirty="0" smtClean="0">
                <a:latin typeface="Courier New"/>
                <a:cs typeface="Courier New"/>
              </a:rPr>
              <a:t>/else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add r2 r0 r0		; r3 = 0: r2 = 0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endif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sto</a:t>
            </a:r>
            <a:r>
              <a:rPr lang="en-US" sz="1800" dirty="0" smtClean="0">
                <a:latin typeface="Courier New"/>
                <a:cs typeface="Courier New"/>
              </a:rPr>
              <a:t> r0 r2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; print out r2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r>
              <a:rPr lang="en-US" sz="1800" dirty="0" smtClean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end			 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6760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00867"/>
            <a:ext cx="853135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http://www.cs.pomona.edu/~dkauchak/classes/cs52/</a:t>
            </a:r>
            <a:r>
              <a:rPr lang="en-US" sz="2000" dirty="0" smtClean="0">
                <a:hlinkClick r:id="rId2"/>
              </a:rPr>
              <a:t>examples/cs41b/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37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5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some code that prints out abs(r3)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219"/>
          <a:stretch/>
        </p:blipFill>
        <p:spPr>
          <a:xfrm>
            <a:off x="1730023" y="2159000"/>
            <a:ext cx="5367866" cy="2305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3476" b="26660"/>
          <a:stretch/>
        </p:blipFill>
        <p:spPr>
          <a:xfrm>
            <a:off x="1730023" y="4704829"/>
            <a:ext cx="5386238" cy="19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8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abs.a41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2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09" y="1930335"/>
            <a:ext cx="3255223" cy="4278554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919" y="170333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51109" y="1930335"/>
            <a:ext cx="3255223" cy="1018887"/>
          </a:xfrm>
          <a:prstGeom prst="rect">
            <a:avLst/>
          </a:prstGeom>
          <a:solidFill>
            <a:srgbClr val="008000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7334" y="2141557"/>
            <a:ext cx="95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1109" y="2949222"/>
            <a:ext cx="3255223" cy="1018887"/>
          </a:xfrm>
          <a:prstGeom prst="rect">
            <a:avLst/>
          </a:prstGeom>
          <a:solidFill>
            <a:srgbClr val="FF6600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47334" y="3134123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Heap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1109" y="5190002"/>
            <a:ext cx="3255223" cy="1018887"/>
          </a:xfrm>
          <a:prstGeom prst="rect">
            <a:avLst/>
          </a:prstGeom>
          <a:solidFill>
            <a:srgbClr val="0000FF">
              <a:alpha val="21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47334" y="5409689"/>
            <a:ext cx="962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Stack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2478721" y="4684889"/>
            <a:ext cx="0" cy="50511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78721" y="3968109"/>
            <a:ext cx="0" cy="50511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5666" y="3063801"/>
            <a:ext cx="376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dynamically allocated program data is stored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75666" y="5154895"/>
            <a:ext cx="3767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program/function execution information is stored, parameters, and local variables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15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0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operations</a:t>
            </a:r>
          </a:p>
          <a:p>
            <a:pPr lvl="1"/>
            <a:r>
              <a:rPr lang="en-US" dirty="0" smtClean="0"/>
              <a:t>push: add a value in the register to the top of the stack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pop: remove a value from the top of the stack and put it in the register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642554"/>
            <a:ext cx="7344976" cy="9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1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unit for keeping track of a function call</a:t>
            </a:r>
          </a:p>
          <a:p>
            <a:pPr>
              <a:buFontTx/>
              <a:buChar char="-"/>
            </a:pPr>
            <a:r>
              <a:rPr lang="en-US" dirty="0" smtClean="0"/>
              <a:t>return address (where to go when we’re done executing)</a:t>
            </a:r>
          </a:p>
          <a:p>
            <a:pPr>
              <a:buFontTx/>
              <a:buChar char="-"/>
            </a:pPr>
            <a:r>
              <a:rPr lang="en-US" dirty="0" smtClean="0"/>
              <a:t>parameters</a:t>
            </a:r>
          </a:p>
          <a:p>
            <a:pPr>
              <a:buFontTx/>
              <a:buChar char="-"/>
            </a:pPr>
            <a:r>
              <a:rPr lang="en-US" dirty="0" smtClean="0"/>
              <a:t>local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3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function call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r1 is reserved for the stack pointer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r2 contains the return address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r3 contains the first parameter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parameters go on the stack (more on this)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result should go in r3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6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Structure of a single parameter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600200"/>
            <a:ext cx="8855907" cy="3014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fname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psh</a:t>
            </a:r>
            <a:r>
              <a:rPr lang="en-US" sz="1800" dirty="0" smtClean="0">
                <a:latin typeface="Courier New"/>
                <a:cs typeface="Courier New"/>
              </a:rPr>
              <a:t> r2			; save return address on stack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			; do work using r3 as argument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	; put result in r3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pop r2			; restore return address from stack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jmp</a:t>
            </a:r>
            <a:r>
              <a:rPr lang="en-US" sz="1800" dirty="0" smtClean="0">
                <a:latin typeface="Courier New"/>
                <a:cs typeface="Courier New"/>
              </a:rPr>
              <a:t> r2			; return to caller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445" y="4783667"/>
            <a:ext cx="54040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conventions: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argument is in r3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r1 is off-limits since it’s used for the stack pointer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return value goes </a:t>
            </a:r>
            <a:r>
              <a:rPr lang="en-US" sz="2000" smtClean="0"/>
              <a:t>in r3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33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61639" y="1727200"/>
            <a:ext cx="8993971" cy="4622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r0         </a:t>
            </a:r>
            <a:r>
              <a:rPr lang="en-US" dirty="0" smtClean="0">
                <a:latin typeface="Courier New"/>
                <a:cs typeface="Courier New"/>
              </a:rPr>
              <a:t>; </a:t>
            </a:r>
            <a:r>
              <a:rPr lang="en-US" dirty="0">
                <a:latin typeface="Courier New"/>
                <a:cs typeface="Courier New"/>
              </a:rPr>
              <a:t>get variable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increment  </a:t>
            </a:r>
            <a:r>
              <a:rPr lang="en-US" dirty="0" smtClean="0">
                <a:latin typeface="Courier New"/>
                <a:cs typeface="Courier New"/>
              </a:rPr>
              <a:t>; </a:t>
            </a:r>
            <a:r>
              <a:rPr lang="en-US" dirty="0">
                <a:latin typeface="Courier New"/>
                <a:cs typeface="Courier New"/>
              </a:rPr>
              <a:t>call 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r3         </a:t>
            </a:r>
            <a:r>
              <a:rPr lang="en-US" dirty="0" smtClean="0">
                <a:latin typeface="Courier New"/>
                <a:cs typeface="Courier New"/>
              </a:rPr>
              <a:t>; </a:t>
            </a:r>
            <a:r>
              <a:rPr lang="en-US" dirty="0">
                <a:latin typeface="Courier New"/>
                <a:cs typeface="Courier New"/>
              </a:rPr>
              <a:t>write result,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r>
              <a:rPr lang="en-US" dirty="0" smtClean="0">
                <a:latin typeface="Courier New"/>
                <a:cs typeface="Courier New"/>
              </a:rPr>
              <a:t>               ;    </a:t>
            </a:r>
            <a:r>
              <a:rPr lang="en-US" dirty="0">
                <a:latin typeface="Courier New"/>
                <a:cs typeface="Courier New"/>
              </a:rPr>
              <a:t>and halt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          </a:t>
            </a:r>
            <a:r>
              <a:rPr lang="en-US" dirty="0" smtClean="0">
                <a:latin typeface="Courier New"/>
                <a:cs typeface="Courier New"/>
              </a:rPr>
              <a:t> ; </a:t>
            </a:r>
            <a:r>
              <a:rPr lang="en-US" dirty="0">
                <a:latin typeface="Courier New"/>
                <a:cs typeface="Courier New"/>
              </a:rPr>
              <a:t>save the return address on the stack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     </a:t>
            </a:r>
            <a:r>
              <a:rPr lang="en-US" dirty="0" smtClean="0">
                <a:latin typeface="Courier New"/>
                <a:cs typeface="Courier New"/>
              </a:rPr>
              <a:t>  ; </a:t>
            </a:r>
            <a:r>
              <a:rPr lang="en-US" dirty="0">
                <a:latin typeface="Courier New"/>
                <a:cs typeface="Courier New"/>
              </a:rPr>
              <a:t>add 1 to the input parameter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         </a:t>
            </a:r>
            <a:r>
              <a:rPr lang="en-US" dirty="0" smtClean="0">
                <a:latin typeface="Courier New"/>
                <a:cs typeface="Courier New"/>
              </a:rPr>
              <a:t>  ; </a:t>
            </a:r>
            <a:r>
              <a:rPr lang="en-US" dirty="0">
                <a:latin typeface="Courier New"/>
                <a:cs typeface="Courier New"/>
              </a:rPr>
              <a:t>get the return address from </a:t>
            </a:r>
            <a:r>
              <a:rPr lang="en-US" dirty="0" smtClean="0">
                <a:latin typeface="Courier New"/>
                <a:cs typeface="Courier New"/>
              </a:rPr>
              <a:t>stack       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        </a:t>
            </a:r>
            <a:r>
              <a:rPr lang="en-US" dirty="0" smtClean="0">
                <a:latin typeface="Courier New"/>
                <a:cs typeface="Courier New"/>
              </a:rPr>
              <a:t>   ; </a:t>
            </a:r>
            <a:r>
              <a:rPr lang="en-US" dirty="0">
                <a:latin typeface="Courier New"/>
                <a:cs typeface="Courier New"/>
              </a:rPr>
              <a:t>go back to where we were called </a:t>
            </a:r>
            <a:r>
              <a:rPr lang="en-US" dirty="0" smtClean="0">
                <a:latin typeface="Courier New"/>
                <a:cs typeface="Courier New"/>
              </a:rPr>
              <a:t>from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4053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21756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898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85089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172720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9453970">
            <a:off x="2480917" y="4731023"/>
            <a:ext cx="1828136" cy="386203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counter</a:t>
            </a:r>
          </a:p>
          <a:p>
            <a:r>
              <a:rPr lang="en-US" dirty="0" smtClean="0"/>
              <a:t>(location in memory of the next</a:t>
            </a:r>
          </a:p>
          <a:p>
            <a:r>
              <a:rPr lang="en-US" dirty="0" smtClean="0"/>
              <a:t> instruction in memory)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holds the value 0 (read only)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read/write</a:t>
            </a:r>
          </a:p>
        </p:txBody>
      </p:sp>
    </p:spTree>
    <p:extLst>
      <p:ext uri="{BB962C8B-B14F-4D97-AF65-F5344CB8AC3E}">
        <p14:creationId xmlns:p14="http://schemas.microsoft.com/office/powerpoint/2010/main" val="427589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83867"/>
              </p:ext>
            </p:extLst>
          </p:nvPr>
        </p:nvGraphicFramePr>
        <p:xfrm>
          <a:off x="4967111" y="1727200"/>
          <a:ext cx="1975555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3223"/>
                <a:gridCol w="1312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172720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20354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350911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95" y="3759199"/>
            <a:ext cx="5262532" cy="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48084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increment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350911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7771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increment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2726266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263900"/>
            <a:ext cx="5067300" cy="31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8550" y="3824112"/>
            <a:ext cx="5186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Go to instruction address in r2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r2)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Save current instruction address in r2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44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33638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263900"/>
            <a:ext cx="5067300" cy="31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8550" y="3824112"/>
            <a:ext cx="5186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Go to instruction address in r2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r2)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Save current </a:t>
            </a:r>
            <a:r>
              <a:rPr lang="en-US" sz="2400" dirty="0" smtClean="0"/>
              <a:t>instruction </a:t>
            </a:r>
            <a:r>
              <a:rPr lang="en-US" sz="2400" dirty="0" smtClean="0"/>
              <a:t>address in r2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32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570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12245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sp</a:t>
              </a:r>
              <a:r>
                <a:rPr lang="en-US" sz="2400" dirty="0" smtClean="0">
                  <a:solidFill>
                    <a:srgbClr val="0000FF"/>
                  </a:solidFill>
                </a:rPr>
                <a:t> (r1)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4697442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loc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</a:rPr>
              <a:t>sto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33825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04327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 smtClean="0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15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92538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04327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 smtClean="0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83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72215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loc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sto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139226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39040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7597" y="5626669"/>
            <a:ext cx="10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loc</a:t>
            </a:r>
            <a:r>
              <a:rPr lang="en-US" sz="2400" dirty="0"/>
              <a:t>: </a:t>
            </a:r>
            <a:r>
              <a:rPr lang="en-US" sz="2400" dirty="0" err="1" smtClean="0"/>
              <a:t>sto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99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main types of operations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math</a:t>
            </a:r>
          </a:p>
          <a:p>
            <a:pPr marL="514350" indent="-514350">
              <a:buAutoNum type="arabicPeriod"/>
            </a:pPr>
            <a:r>
              <a:rPr lang="en-US" dirty="0" smtClean="0"/>
              <a:t>branch/conditionals</a:t>
            </a:r>
          </a:p>
          <a:p>
            <a:pPr marL="514350" indent="-514350">
              <a:buAutoNum type="arabicPeriod"/>
            </a:pPr>
            <a:r>
              <a:rPr lang="en-US" dirty="0" smtClean="0"/>
              <a:t>memory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control the machine (e.g. stop it)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8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92330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39040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3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28064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5712560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00028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34189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9794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341893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9384" y="3703137"/>
            <a:ext cx="121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 </a:t>
            </a:r>
            <a:r>
              <a:rPr lang="en-US" sz="3600" dirty="0" smtClean="0">
                <a:solidFill>
                  <a:srgbClr val="0000FF"/>
                </a:solidFill>
                <a:sym typeface="Wingdings"/>
              </a:rPr>
              <a:t>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5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092" y="1727200"/>
            <a:ext cx="3634797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loa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</a:t>
            </a:r>
            <a:r>
              <a:rPr lang="en-US" dirty="0" smtClean="0">
                <a:latin typeface="Courier New"/>
                <a:cs typeface="Courier New"/>
              </a:rPr>
              <a:t>r0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lcw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</a:t>
            </a:r>
            <a:r>
              <a:rPr lang="en-US" dirty="0" smtClean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cal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r2 r2        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sto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r0 </a:t>
            </a:r>
            <a:r>
              <a:rPr lang="en-US" dirty="0" smtClean="0">
                <a:latin typeface="Courier New"/>
                <a:cs typeface="Courier New"/>
              </a:rPr>
              <a:t>r3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hlt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increment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psh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err="1" smtClean="0">
                <a:latin typeface="Courier New"/>
                <a:cs typeface="Courier New"/>
              </a:rPr>
              <a:t>adc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r3 r3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</a:t>
            </a:r>
            <a:r>
              <a:rPr lang="en-US" dirty="0" smtClean="0">
                <a:latin typeface="Courier New"/>
                <a:cs typeface="Courier New"/>
              </a:rPr>
              <a:t>pop </a:t>
            </a:r>
            <a:r>
              <a:rPr lang="en-US" dirty="0">
                <a:latin typeface="Courier New"/>
                <a:cs typeface="Courier New"/>
              </a:rPr>
              <a:t>r2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jmp</a:t>
            </a:r>
            <a:r>
              <a:rPr lang="en-US" dirty="0" smtClean="0">
                <a:latin typeface="Courier New"/>
                <a:cs typeface="Courier New"/>
              </a:rPr>
              <a:t> r2</a:t>
            </a:r>
            <a:endParaRPr lang="en-US" dirty="0">
              <a:latin typeface="Courier New"/>
              <a:cs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23779"/>
              </p:ext>
            </p:extLst>
          </p:nvPr>
        </p:nvGraphicFramePr>
        <p:xfrm>
          <a:off x="4967111" y="1727200"/>
          <a:ext cx="2332069" cy="9144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82910"/>
                <a:gridCol w="1549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2957" y="616655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7111" y="6138332"/>
            <a:ext cx="1707445" cy="1411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74556" y="5600891"/>
            <a:ext cx="1717891" cy="461665"/>
            <a:chOff x="6674556" y="5600891"/>
            <a:chExt cx="1717891" cy="46166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674556" y="5912556"/>
              <a:ext cx="6246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11439" y="5600891"/>
              <a:ext cx="98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</a:t>
              </a:r>
              <a:r>
                <a:rPr lang="en-US" sz="2400" dirty="0" smtClean="0"/>
                <a:t> (r1)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9000" y="3703137"/>
            <a:ext cx="2906889" cy="361244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simulator!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1423"/>
            <a:ext cx="9144000" cy="28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700867"/>
            <a:ext cx="853135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http://www.cs.pomona.edu/~dkauchak/classes/cs52/</a:t>
            </a:r>
            <a:r>
              <a:rPr lang="en-US" sz="2000" dirty="0" smtClean="0">
                <a:hlinkClick r:id="rId2"/>
              </a:rPr>
              <a:t>examples/cs41b/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012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4" y="2348089"/>
            <a:ext cx="843949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94555" y="1213556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550" y="4500223"/>
            <a:ext cx="3778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name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(always three characters)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64555" y="1213556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4661" y="4232112"/>
            <a:ext cx="38137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arguments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R = register (e.g. r0)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 = signed number (byte)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12612</TotalTime>
  <Words>1608</Words>
  <Application>Microsoft Macintosh PowerPoint</Application>
  <PresentationFormat>On-screen Show (4:3)</PresentationFormat>
  <Paragraphs>570</Paragraphs>
  <Slides>56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Median</vt:lpstr>
      <vt:lpstr>CS41B machine</vt:lpstr>
      <vt:lpstr>Admin</vt:lpstr>
      <vt:lpstr>Examples from this lecture</vt:lpstr>
      <vt:lpstr>CS41B machine</vt:lpstr>
      <vt:lpstr>CS41B code</vt:lpstr>
      <vt:lpstr>CS41B execution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structure of CS41B program</vt:lpstr>
      <vt:lpstr>Running the CS41B machine</vt:lpstr>
      <vt:lpstr>CS41B simulater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structure of CS41B program</vt:lpstr>
      <vt:lpstr>More CS41B examples</vt:lpstr>
      <vt:lpstr>What does this code do?</vt:lpstr>
      <vt:lpstr>What does this code do?</vt:lpstr>
      <vt:lpstr>What does this code do?</vt:lpstr>
      <vt:lpstr>Your turn </vt:lpstr>
      <vt:lpstr>abs</vt:lpstr>
      <vt:lpstr>Memory layout</vt:lpstr>
      <vt:lpstr>Stacks</vt:lpstr>
      <vt:lpstr>Stack frame</vt:lpstr>
      <vt:lpstr>CS41B function call conventions</vt:lpstr>
      <vt:lpstr>Structure of a single parameter function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Our first function call</vt:lpstr>
      <vt:lpstr>To the simulator!</vt:lpstr>
      <vt:lpstr>Examples from this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2435</cp:revision>
  <cp:lastPrinted>2016-02-16T19:07:39Z</cp:lastPrinted>
  <dcterms:created xsi:type="dcterms:W3CDTF">2013-09-08T20:10:23Z</dcterms:created>
  <dcterms:modified xsi:type="dcterms:W3CDTF">2016-02-16T19:07:44Z</dcterms:modified>
</cp:coreProperties>
</file>