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57" r:id="rId3"/>
    <p:sldId id="337" r:id="rId4"/>
    <p:sldId id="258" r:id="rId5"/>
    <p:sldId id="33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283" r:id="rId14"/>
    <p:sldId id="286" r:id="rId15"/>
    <p:sldId id="289" r:id="rId16"/>
    <p:sldId id="290" r:id="rId17"/>
    <p:sldId id="291" r:id="rId18"/>
    <p:sldId id="292" r:id="rId19"/>
    <p:sldId id="293" r:id="rId20"/>
    <p:sldId id="294" r:id="rId21"/>
    <p:sldId id="287" r:id="rId22"/>
    <p:sldId id="295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288" r:id="rId34"/>
    <p:sldId id="308" r:id="rId35"/>
    <p:sldId id="309" r:id="rId36"/>
    <p:sldId id="310" r:id="rId37"/>
    <p:sldId id="311" r:id="rId38"/>
    <p:sldId id="312" r:id="rId39"/>
    <p:sldId id="259" r:id="rId40"/>
    <p:sldId id="260" r:id="rId41"/>
    <p:sldId id="263" r:id="rId42"/>
    <p:sldId id="261" r:id="rId43"/>
    <p:sldId id="264" r:id="rId44"/>
    <p:sldId id="262" r:id="rId45"/>
    <p:sldId id="265" r:id="rId46"/>
    <p:sldId id="266" r:id="rId47"/>
    <p:sldId id="268" r:id="rId48"/>
    <p:sldId id="269" r:id="rId49"/>
    <p:sldId id="270" r:id="rId50"/>
    <p:sldId id="271" r:id="rId51"/>
    <p:sldId id="272" r:id="rId52"/>
    <p:sldId id="273" r:id="rId53"/>
    <p:sldId id="275" r:id="rId54"/>
    <p:sldId id="276" r:id="rId55"/>
    <p:sldId id="267" r:id="rId56"/>
    <p:sldId id="274" r:id="rId57"/>
    <p:sldId id="313" r:id="rId58"/>
    <p:sldId id="316" r:id="rId59"/>
    <p:sldId id="317" r:id="rId60"/>
    <p:sldId id="318" r:id="rId61"/>
    <p:sldId id="314" r:id="rId62"/>
    <p:sldId id="319" r:id="rId63"/>
    <p:sldId id="320" r:id="rId64"/>
    <p:sldId id="321" r:id="rId65"/>
    <p:sldId id="322" r:id="rId66"/>
    <p:sldId id="32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64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2/11/16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2/11/16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CS41B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52 – </a:t>
            </a:r>
            <a:r>
              <a:rPr lang="en-US" dirty="0" smtClean="0"/>
              <a:t>Spring</a:t>
            </a:r>
            <a:r>
              <a:rPr lang="en-US" dirty="0" smtClean="0"/>
              <a:t>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12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-4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numbers can we represent with each approach using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5993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16 (2</a:t>
            </a:r>
            <a:r>
              <a:rPr lang="en-US" sz="2800" baseline="300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0000FF"/>
                </a:solidFill>
              </a:rPr>
              <a:t>) numbers, 0000, 0001, …., 1111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Doesn’t matter the representation!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numbers can we represent with each approach using 32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157146" y="2906890"/>
            <a:ext cx="359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2</a:t>
            </a:r>
            <a:r>
              <a:rPr lang="en-US" sz="2800" baseline="30000" dirty="0" smtClean="0">
                <a:solidFill>
                  <a:srgbClr val="0000FF"/>
                </a:solidFill>
              </a:rPr>
              <a:t>32</a:t>
            </a:r>
            <a:r>
              <a:rPr lang="en-US" sz="2800" dirty="0" smtClean="0">
                <a:solidFill>
                  <a:srgbClr val="0000FF"/>
                </a:solidFill>
              </a:rPr>
              <a:t> ≈ 4 billion numbers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range of numbers we can represent for each </a:t>
            </a:r>
            <a:r>
              <a:rPr lang="en-US" sz="2800" dirty="0" smtClean="0">
                <a:solidFill>
                  <a:srgbClr val="FF0000"/>
                </a:solidFill>
              </a:rPr>
              <a:t>approach with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3214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unsigned: 0, 1, … 15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signed: -8, -7, …, 7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68485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95535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9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01991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1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38379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59298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90145"/>
              </p:ext>
            </p:extLst>
          </p:nvPr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17888"/>
            <a:ext cx="251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can you tell if a number is negative?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30022"/>
          </a:xfrm>
        </p:spPr>
        <p:txBody>
          <a:bodyPr>
            <a:normAutofit/>
          </a:bodyPr>
          <a:lstStyle/>
          <a:p>
            <a:r>
              <a:rPr lang="en-US" dirty="0" smtClean="0"/>
              <a:t>Assignment 3 </a:t>
            </a:r>
          </a:p>
          <a:p>
            <a:pPr lvl="1"/>
            <a:r>
              <a:rPr lang="en-US" dirty="0" smtClean="0"/>
              <a:t>due Monday at 11:</a:t>
            </a:r>
            <a:r>
              <a:rPr lang="en-US" dirty="0" smtClean="0"/>
              <a:t>59pm</a:t>
            </a:r>
          </a:p>
          <a:p>
            <a:r>
              <a:rPr lang="en-US" dirty="0" smtClean="0"/>
              <a:t>Academic honesty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330222"/>
            <a:ext cx="881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81087"/>
              </p:ext>
            </p:extLst>
          </p:nvPr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88443"/>
            <a:ext cx="251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High order bit!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the bits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</a:t>
            </a:r>
            <a:r>
              <a:rPr lang="en-US" sz="32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1110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the bits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0001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-2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5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33333" y="21332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0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1011?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1011?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4081" y="2533219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4081" y="3119062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8996" y="3915994"/>
            <a:ext cx="52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44" y="5085054"/>
            <a:ext cx="856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Overflow!  We cannot represent this number (it’s too large)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3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0011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Midterm </a:t>
            </a:r>
            <a:r>
              <a:rPr lang="en-US" dirty="0" smtClean="0"/>
              <a:t>next Thursday in-class </a:t>
            </a:r>
            <a:r>
              <a:rPr lang="en-US" dirty="0" smtClean="0"/>
              <a:t>(</a:t>
            </a:r>
            <a:r>
              <a:rPr lang="en-US" dirty="0" smtClean="0"/>
              <a:t>2/18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Comprehensive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/>
              <a:t>Closed books, notes, computers, etc.</a:t>
            </a:r>
          </a:p>
          <a:p>
            <a:pPr lvl="1"/>
            <a:r>
              <a:rPr lang="en-US" b="1" i="1" dirty="0" smtClean="0"/>
              <a:t>Except</a:t>
            </a:r>
            <a:r>
              <a:rPr lang="en-US" dirty="0" smtClean="0"/>
              <a:t>, may bring up to 2 pages of notes</a:t>
            </a:r>
          </a:p>
          <a:p>
            <a:pPr lvl="1"/>
            <a:r>
              <a:rPr lang="en-US" dirty="0" smtClean="0"/>
              <a:t>Practice problems posted</a:t>
            </a:r>
          </a:p>
          <a:p>
            <a:pPr lvl="2"/>
            <a:r>
              <a:rPr lang="en-US" dirty="0" smtClean="0"/>
              <a:t>Also some practice problems in the Intro SML reading</a:t>
            </a:r>
          </a:p>
          <a:p>
            <a:pPr lvl="1"/>
            <a:r>
              <a:rPr lang="en-US" dirty="0" smtClean="0"/>
              <a:t>Midterm review sessions </a:t>
            </a:r>
            <a:r>
              <a:rPr lang="en-US" dirty="0" smtClean="0"/>
              <a:t>(will announce on piazza soon)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6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0011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9223" y="247761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5856" y="3113219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4096" y="382621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10" y="2913164"/>
            <a:ext cx="2250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ignore the last carry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2511778" y="2407061"/>
            <a:ext cx="785036" cy="6356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4870" y="3251200"/>
            <a:ext cx="1362908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6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Negate the 2</a:t>
            </a:r>
            <a:r>
              <a:rPr lang="en-US" baseline="30000" dirty="0" smtClean="0"/>
              <a:t>nd</a:t>
            </a:r>
            <a:r>
              <a:rPr lang="en-US" dirty="0" smtClean="0"/>
              <a:t> number (flip the bits and add 1)</a:t>
            </a:r>
          </a:p>
          <a:p>
            <a:r>
              <a:rPr lang="en-US" dirty="0" smtClean="0"/>
              <a:t>Add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048" y="2849033"/>
            <a:ext cx="3902908" cy="5729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FF0000"/>
                </a:solidFill>
              </a:rPr>
              <a:t>What will be the digits?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9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4556" y="3498335"/>
            <a:ext cx="327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1ad?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0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563" y="3236725"/>
            <a:ext cx="5660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/>
            </a:pPr>
            <a:r>
              <a:rPr lang="en-US" sz="3600" dirty="0" smtClean="0">
                <a:solidFill>
                  <a:srgbClr val="0000FF"/>
                </a:solidFill>
              </a:rPr>
              <a:t>a  d = 256+10*16+13=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 = 429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821" y="4078111"/>
            <a:ext cx="5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817630" y="4074067"/>
            <a:ext cx="5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0995" y="4064000"/>
            <a:ext cx="5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425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668" y="3021281"/>
            <a:ext cx="449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Hexadecimal is common in CS.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668" y="3021281"/>
            <a:ext cx="449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Hexadecimal is common in CS.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4 bits = 1 hexadecimal digit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112" y="4345001"/>
            <a:ext cx="469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following number in hex?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35" y="5136444"/>
            <a:ext cx="365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0110 </a:t>
            </a:r>
            <a:r>
              <a:rPr lang="en-US" sz="2800" dirty="0"/>
              <a:t>1</a:t>
            </a:r>
            <a:r>
              <a:rPr lang="en-US" sz="2800" dirty="0" smtClean="0"/>
              <a:t>101 0101 0001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82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668" y="3021281"/>
            <a:ext cx="449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Hexadecimal is common in CS.</a:t>
            </a:r>
          </a:p>
          <a:p>
            <a:r>
              <a:rPr lang="en-US" sz="2800" dirty="0" smtClean="0"/>
              <a:t>4 bits = 1 hexadecimal digit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64112" y="4345001"/>
            <a:ext cx="469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following number in hex?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35" y="5136444"/>
            <a:ext cx="365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0110 </a:t>
            </a:r>
            <a:r>
              <a:rPr lang="en-US" sz="2800" dirty="0"/>
              <a:t>1</a:t>
            </a:r>
            <a:r>
              <a:rPr lang="en-US" sz="2800" dirty="0" smtClean="0"/>
              <a:t>101 0101 0001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9778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1290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7724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1030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120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1679222"/>
            <a:ext cx="6735704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recursion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8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it stand for?</a:t>
            </a:r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What does it do?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8286" y="3908778"/>
            <a:ext cx="145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it stand for?</a:t>
            </a:r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What does it do?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C</a:t>
            </a:r>
            <a:r>
              <a:rPr lang="en-US" sz="2000" dirty="0" smtClean="0"/>
              <a:t>entral </a:t>
            </a:r>
            <a:r>
              <a:rPr lang="en-US" sz="2000" b="1" dirty="0" smtClean="0"/>
              <a:t>P</a:t>
            </a:r>
            <a:r>
              <a:rPr lang="en-US" sz="2000" dirty="0" smtClean="0"/>
              <a:t>rocessing </a:t>
            </a:r>
            <a:r>
              <a:rPr lang="en-US" sz="2000" b="1" dirty="0" smtClean="0"/>
              <a:t>U</a:t>
            </a:r>
            <a:r>
              <a:rPr lang="en-US" sz="2000" dirty="0" smtClean="0"/>
              <a:t>nit, </a:t>
            </a:r>
          </a:p>
          <a:p>
            <a:r>
              <a:rPr lang="en-US" sz="2000" dirty="0" smtClean="0"/>
              <a:t>aka “</a:t>
            </a:r>
            <a:r>
              <a:rPr lang="en-US" sz="2000" i="1" dirty="0" smtClean="0"/>
              <a:t>the processor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22332" y="3908778"/>
            <a:ext cx="187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R</a:t>
            </a:r>
            <a:r>
              <a:rPr lang="en-US" sz="2000" dirty="0" smtClean="0"/>
              <a:t>andom </a:t>
            </a:r>
            <a:r>
              <a:rPr lang="en-US" sz="2000" b="1" dirty="0" smtClean="0"/>
              <a:t>A</a:t>
            </a:r>
            <a:r>
              <a:rPr lang="en-US" sz="2000" dirty="0" smtClean="0"/>
              <a:t>ccess </a:t>
            </a:r>
            <a:r>
              <a:rPr lang="en-US" sz="2000" b="1" dirty="0" smtClean="0"/>
              <a:t>M</a:t>
            </a:r>
            <a:r>
              <a:rPr lang="en-US" sz="2000" dirty="0" smtClean="0"/>
              <a:t>emory, </a:t>
            </a:r>
          </a:p>
          <a:p>
            <a:r>
              <a:rPr lang="en-US" sz="2000" dirty="0" smtClean="0"/>
              <a:t>aka “</a:t>
            </a:r>
            <a:r>
              <a:rPr lang="en-US" sz="2000" i="1" dirty="0" smtClean="0"/>
              <a:t>memory</a:t>
            </a:r>
            <a:r>
              <a:rPr lang="en-US" sz="2000" dirty="0" smtClean="0"/>
              <a:t>” or “</a:t>
            </a:r>
            <a:r>
              <a:rPr lang="en-US" sz="2000" i="1" dirty="0" smtClean="0"/>
              <a:t>main memory”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0997" y="6237112"/>
            <a:ext cx="237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Does all the work!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285" y="62230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Temporary storage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90334" y="5785556"/>
            <a:ext cx="47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we need a hard drive?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0513" y="5523945"/>
            <a:ext cx="660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Persistent memory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RAM only stores data while it has power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2333" y="2187222"/>
            <a:ext cx="3033889" cy="3019778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simplified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8" y="2074335"/>
            <a:ext cx="1519830" cy="1519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6596" y="1689165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99" y="3851236"/>
            <a:ext cx="1635542" cy="163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8589" y="5500890"/>
            <a:ext cx="128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 drive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614334"/>
            <a:ext cx="1954389" cy="1954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94704" y="2074335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26647" y="2840505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5803" y="2102554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7580" y="2868725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61469" y="310444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61469" y="3355623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11262" y="1594556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9851" y="1648559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10404" y="6384057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4" y="2702278"/>
            <a:ext cx="1266571" cy="1306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918" y="410171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935" y="5058001"/>
            <a:ext cx="1110545" cy="11105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3952" y="6023391"/>
            <a:ext cx="136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0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CPU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1276" y="251316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7145" y="1911896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16" y="2976873"/>
            <a:ext cx="2240131" cy="1591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3516" y="2567651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8664" y="2677720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8664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9286" y="475733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9908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96174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76796" y="475169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7418" y="474887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87243" y="48100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80140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4387" y="5425282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19223" y="3259666"/>
            <a:ext cx="42174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processor: does the work</a:t>
            </a:r>
          </a:p>
          <a:p>
            <a:endParaRPr lang="en-US" sz="2400" dirty="0"/>
          </a:p>
          <a:p>
            <a:r>
              <a:rPr lang="en-US" sz="2400" dirty="0" smtClean="0"/>
              <a:t>registers: local, fast memory slots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6025444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all these levels of memory?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1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speed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27096"/>
              </p:ext>
            </p:extLst>
          </p:nvPr>
        </p:nvGraphicFramePr>
        <p:xfrm>
          <a:off x="866648" y="2427112"/>
          <a:ext cx="733190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77"/>
                <a:gridCol w="1832977"/>
                <a:gridCol w="1832977"/>
                <a:gridCol w="18329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times</a:t>
                      </a:r>
                      <a:r>
                        <a:rPr lang="en-US" sz="2400" baseline="0" dirty="0" smtClean="0"/>
                        <a:t> slower than register 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 comparison…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 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 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min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Hard disk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month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google.com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r>
                        <a:rPr lang="en-US" sz="2400" baseline="0" dirty="0" smtClean="0"/>
                        <a:t> years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010101111000101000010010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7889" y="5253504"/>
            <a:ext cx="246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a byte?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38" y="4356593"/>
            <a:ext cx="2671233" cy="17938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1699" y="5301699"/>
            <a:ext cx="342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01010111 10001010 00010010 …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692869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699000"/>
            <a:ext cx="3208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byte = 8 bits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byte is abbreviated as 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31" y="5825446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My laptop has 16GB (gigabytes) of memory.  How many bits is that?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1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6044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2^10 bytes =</a:t>
                      </a:r>
                      <a:r>
                        <a:rPr lang="en-US" baseline="0" dirty="0" smtClean="0"/>
                        <a:t> ~8,000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r>
                        <a:rPr lang="en-US" baseline="0" dirty="0" smtClean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2^20</a:t>
                      </a:r>
                      <a:r>
                        <a:rPr lang="en-US" baseline="0" dirty="0" smtClean="0"/>
                        <a:t> =~ </a:t>
                      </a:r>
                      <a:r>
                        <a:rPr lang="en-US" dirty="0" smtClean="0"/>
                        <a:t>8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r>
                        <a:rPr lang="en-US" baseline="0" dirty="0" smtClean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2^30</a:t>
                      </a:r>
                      <a:r>
                        <a:rPr lang="en-US" baseline="0" dirty="0" smtClean="0"/>
                        <a:t> = ~8 billion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831" y="5321448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My laptop has 16GB (gigabytes) of memory.  How many bits is that?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7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257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Basic syntax</a:t>
            </a:r>
          </a:p>
          <a:p>
            <a:r>
              <a:rPr lang="en-US" dirty="0" smtClean="0"/>
              <a:t>SML built-in types</a:t>
            </a:r>
          </a:p>
          <a:p>
            <a:r>
              <a:rPr lang="en-US" dirty="0" smtClean="0"/>
              <a:t>Defining function</a:t>
            </a:r>
          </a:p>
          <a:p>
            <a:pPr lvl="1"/>
            <a:r>
              <a:rPr lang="en-US" dirty="0" smtClean="0"/>
              <a:t>pattern matching</a:t>
            </a:r>
          </a:p>
          <a:p>
            <a:r>
              <a:rPr lang="en-US" dirty="0" smtClean="0"/>
              <a:t>Function type signatures</a:t>
            </a:r>
          </a:p>
          <a:p>
            <a:r>
              <a:rPr lang="en-US" dirty="0" smtClean="0"/>
              <a:t>Recursion!</a:t>
            </a:r>
          </a:p>
          <a:p>
            <a:r>
              <a:rPr lang="en-US" dirty="0" smtClean="0"/>
              <a:t>map</a:t>
            </a:r>
          </a:p>
          <a:p>
            <a:r>
              <a:rPr lang="en-US" dirty="0" smtClean="0"/>
              <a:t>exceptions</a:t>
            </a:r>
          </a:p>
          <a:p>
            <a:r>
              <a:rPr lang="en-US" dirty="0" smtClean="0"/>
              <a:t>Defining </a:t>
            </a:r>
            <a:r>
              <a:rPr lang="en-US" dirty="0" err="1" smtClean="0"/>
              <a:t>datatypes</a:t>
            </a:r>
            <a:endParaRPr lang="en-US" dirty="0" smtClean="0"/>
          </a:p>
          <a:p>
            <a:r>
              <a:rPr lang="en-US" dirty="0" smtClean="0"/>
              <a:t>addition, subtraction, multiplication manually and on list digits</a:t>
            </a:r>
          </a:p>
          <a:p>
            <a:r>
              <a:rPr lang="en-US" dirty="0" smtClean="0"/>
              <a:t>Numbers in different bases</a:t>
            </a:r>
          </a:p>
          <a:p>
            <a:r>
              <a:rPr lang="en-US" dirty="0" smtClean="0"/>
              <a:t>Binary number representation (first part of today’s lecture)</a:t>
            </a:r>
          </a:p>
          <a:p>
            <a:r>
              <a:rPr lang="en-US" i="1" dirty="0" smtClean="0"/>
              <a:t>NOT CS41B material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888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0636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2^10 bytes =</a:t>
                      </a:r>
                      <a:r>
                        <a:rPr lang="en-US" baseline="0" dirty="0" smtClean="0"/>
                        <a:t> ~8,000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r>
                        <a:rPr lang="en-US" baseline="0" dirty="0" smtClean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2^20</a:t>
                      </a:r>
                      <a:r>
                        <a:rPr lang="en-US" baseline="0" dirty="0" smtClean="0"/>
                        <a:t> =~ </a:t>
                      </a:r>
                      <a:r>
                        <a:rPr lang="en-US" dirty="0" smtClean="0"/>
                        <a:t>8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r>
                        <a:rPr lang="en-US" baseline="0" dirty="0" smtClean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2^30</a:t>
                      </a:r>
                      <a:r>
                        <a:rPr lang="en-US" baseline="0" dirty="0" smtClean="0"/>
                        <a:t> = ~8 billion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5387" y="5073008"/>
            <a:ext cx="228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~128 billion bits!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5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01010111 </a:t>
            </a:r>
          </a:p>
          <a:p>
            <a:r>
              <a:rPr lang="en-US" sz="2400" dirty="0" smtClean="0"/>
              <a:t>10001010 </a:t>
            </a:r>
          </a:p>
          <a:p>
            <a:r>
              <a:rPr lang="en-US" sz="2400" dirty="0" smtClean="0"/>
              <a:t>00010010 </a:t>
            </a:r>
          </a:p>
          <a:p>
            <a:r>
              <a:rPr lang="en-US" sz="2400" dirty="0" smtClean="0"/>
              <a:t>01011010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69603" y="5292719"/>
            <a:ext cx="427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 is byte addressable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63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01010111 </a:t>
            </a:r>
          </a:p>
          <a:p>
            <a:r>
              <a:rPr lang="en-US" sz="2400" dirty="0" smtClean="0"/>
              <a:t>10001010 </a:t>
            </a:r>
          </a:p>
          <a:p>
            <a:r>
              <a:rPr lang="en-US" sz="2400" dirty="0" smtClean="0"/>
              <a:t>00010010 </a:t>
            </a:r>
          </a:p>
          <a:p>
            <a:r>
              <a:rPr lang="en-US" sz="2400" dirty="0" smtClean="0"/>
              <a:t>01011010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1346" y="5010496"/>
            <a:ext cx="598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Memory is organized into “words”, which is the most common functional unit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10101011 10001010 00010010 01011010</a:t>
            </a:r>
          </a:p>
          <a:p>
            <a:r>
              <a:rPr lang="en-US" sz="2000" dirty="0" smtClean="0"/>
              <a:t>11001011 00001110 01010010 01010110</a:t>
            </a:r>
            <a:endParaRPr lang="en-US" sz="2000" dirty="0"/>
          </a:p>
          <a:p>
            <a:r>
              <a:rPr lang="en-US" sz="2000" dirty="0" smtClean="0"/>
              <a:t>10111011 10010010 00000000 01110100</a:t>
            </a:r>
            <a:endParaRPr lang="en-US" sz="2000" dirty="0"/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modern computers use 32-bit (4 byte) or 64-bit (8 byte) words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/>
              <a:t>4</a:t>
            </a:r>
            <a:endParaRPr lang="en-US" sz="2000" dirty="0" smtClean="0"/>
          </a:p>
          <a:p>
            <a:r>
              <a:rPr lang="en-US" sz="2000" dirty="0"/>
              <a:t>8</a:t>
            </a:r>
            <a:endParaRPr lang="en-US" sz="2000" dirty="0" smtClean="0"/>
          </a:p>
          <a:p>
            <a:r>
              <a:rPr lang="en-US" sz="2000" dirty="0" smtClean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32-bit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in the CS41B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10101011 10001010</a:t>
            </a:r>
          </a:p>
          <a:p>
            <a:r>
              <a:rPr lang="en-US" sz="2000" dirty="0" smtClean="0"/>
              <a:t>00010010 01011010</a:t>
            </a:r>
          </a:p>
          <a:p>
            <a:r>
              <a:rPr lang="en-US" sz="2000" dirty="0" smtClean="0"/>
              <a:t>11001011 00001110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use 16-bit words for our model (the CS41B machine)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4</a:t>
            </a:r>
          </a:p>
          <a:p>
            <a:r>
              <a:rPr lang="en-US" sz="2000" dirty="0" smtClean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16-bit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counter</a:t>
            </a:r>
          </a:p>
          <a:p>
            <a:r>
              <a:rPr lang="en-US" dirty="0" smtClean="0"/>
              <a:t>(location in memory of the next</a:t>
            </a:r>
          </a:p>
          <a:p>
            <a:r>
              <a:rPr lang="en-US" dirty="0" smtClean="0"/>
              <a:t> instruction in memory)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the value 0 (read only)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427589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instructions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2333" y="3838222"/>
            <a:ext cx="438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types of operations might we want to do (think really basic)?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4555" y="1213556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550" y="4500223"/>
            <a:ext cx="3778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name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(always three characters)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64555" y="1213556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4661" y="4232112"/>
            <a:ext cx="3813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arguments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 = register (e.g. r0)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 = signed number (byte)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8334" y="2687612"/>
            <a:ext cx="676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does 1001 represent in binary?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447" y="3864002"/>
            <a:ext cx="6742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Depends!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Is it a signed number or unsigned?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If signed, what convention are we using?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3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37000" y="1213556"/>
            <a:ext cx="2878667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6772" y="4232112"/>
            <a:ext cx="37156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function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dest</a:t>
            </a:r>
            <a:r>
              <a:rPr lang="en-US" sz="2800" dirty="0" smtClean="0">
                <a:solidFill>
                  <a:srgbClr val="0000FF"/>
                </a:solidFill>
              </a:rPr>
              <a:t> = first register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src0 = second register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src1 = third register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arg</a:t>
            </a:r>
            <a:r>
              <a:rPr lang="en-US" sz="2800" dirty="0" smtClean="0">
                <a:solidFill>
                  <a:srgbClr val="0000FF"/>
                </a:solidFill>
              </a:rPr>
              <a:t> = number/argument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1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r2 r3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r2 r3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7517" y="1544612"/>
            <a:ext cx="201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r1 = r2 + r3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Add contents of registers r2 and r3 and store the result in r1</a:t>
            </a:r>
          </a:p>
        </p:txBody>
      </p:sp>
    </p:spTree>
    <p:extLst>
      <p:ext uri="{BB962C8B-B14F-4D97-AF65-F5344CB8AC3E}">
        <p14:creationId xmlns:p14="http://schemas.microsoft.com/office/powerpoint/2010/main" val="283463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14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r2 r1 10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14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r2 r1 10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7517" y="1544612"/>
            <a:ext cx="209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r2 = r1 + 10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Add 10 to the contents of register r1 and store in r2</a:t>
            </a:r>
          </a:p>
        </p:txBody>
      </p:sp>
    </p:spTree>
    <p:extLst>
      <p:ext uri="{BB962C8B-B14F-4D97-AF65-F5344CB8AC3E}">
        <p14:creationId xmlns:p14="http://schemas.microsoft.com/office/powerpoint/2010/main" val="354157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4" y="2370667"/>
            <a:ext cx="333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in r2?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777" y="309223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888" y="79911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-8, 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110" y="1265942"/>
            <a:ext cx="117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16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5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a number with </a:t>
            </a:r>
            <a:r>
              <a:rPr lang="en-US" sz="2800" i="1" dirty="0" smtClean="0"/>
              <a:t>n</a:t>
            </a:r>
            <a:r>
              <a:rPr lang="en-US" sz="2800" dirty="0" smtClean="0"/>
              <a:t> digits high order bit represents -2</a:t>
            </a:r>
            <a:r>
              <a:rPr lang="en-US" sz="2800" baseline="30000" dirty="0" smtClean="0"/>
              <a:t>n-1</a:t>
            </a:r>
            <a:endParaRPr lang="en-US" sz="28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5508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467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9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-7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15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-1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5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11254</TotalTime>
  <Words>1930</Words>
  <Application>Microsoft Macintosh PowerPoint</Application>
  <PresentationFormat>On-screen Show (4:3)</PresentationFormat>
  <Paragraphs>847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Median</vt:lpstr>
      <vt:lpstr>CS41B machine</vt:lpstr>
      <vt:lpstr>Admin</vt:lpstr>
      <vt:lpstr>Admin</vt:lpstr>
      <vt:lpstr>Midterm topics</vt:lpstr>
      <vt:lpstr>Midterm topics</vt:lpstr>
      <vt:lpstr>Binary number revisited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two’s complement trick</vt:lpstr>
      <vt:lpstr>A two’s complement trick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Subtraction</vt:lpstr>
      <vt:lpstr>Subtraction</vt:lpstr>
      <vt:lpstr>Hexadecimal numbers</vt:lpstr>
      <vt:lpstr>Hexadecimal numbers</vt:lpstr>
      <vt:lpstr>Hexadecimal numbers</vt:lpstr>
      <vt:lpstr>Hexadecimal numbers</vt:lpstr>
      <vt:lpstr>Hexadecimal numbers</vt:lpstr>
      <vt:lpstr>Hexadecimal numbers</vt:lpstr>
      <vt:lpstr>Computer internals</vt:lpstr>
      <vt:lpstr>Computer internals simplified</vt:lpstr>
      <vt:lpstr>Computer internals simplified</vt:lpstr>
      <vt:lpstr>Computer internals simplified</vt:lpstr>
      <vt:lpstr>Computer internals simplified</vt:lpstr>
      <vt:lpstr>Computer simplified</vt:lpstr>
      <vt:lpstr>Inside the CPU</vt:lpstr>
      <vt:lpstr>Memory speed</vt:lpstr>
      <vt:lpstr>Memory</vt:lpstr>
      <vt:lpstr>Memory</vt:lpstr>
      <vt:lpstr>Memory sizes</vt:lpstr>
      <vt:lpstr>Memory sizes</vt:lpstr>
      <vt:lpstr>Memory</vt:lpstr>
      <vt:lpstr>Memory</vt:lpstr>
      <vt:lpstr>Memory</vt:lpstr>
      <vt:lpstr>Memory in the CS41B Machine</vt:lpstr>
      <vt:lpstr>CS41B machine</vt:lpstr>
      <vt:lpstr>CS41B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2156</cp:revision>
  <cp:lastPrinted>2013-09-17T22:01:58Z</cp:lastPrinted>
  <dcterms:created xsi:type="dcterms:W3CDTF">2013-09-08T20:10:23Z</dcterms:created>
  <dcterms:modified xsi:type="dcterms:W3CDTF">2016-02-11T19:33:51Z</dcterms:modified>
</cp:coreProperties>
</file>