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56" r:id="rId2"/>
    <p:sldId id="508" r:id="rId3"/>
    <p:sldId id="526" r:id="rId4"/>
    <p:sldId id="546" r:id="rId5"/>
    <p:sldId id="587" r:id="rId6"/>
    <p:sldId id="588" r:id="rId7"/>
    <p:sldId id="589" r:id="rId8"/>
    <p:sldId id="577" r:id="rId9"/>
    <p:sldId id="578" r:id="rId10"/>
    <p:sldId id="579" r:id="rId11"/>
    <p:sldId id="580" r:id="rId12"/>
    <p:sldId id="581" r:id="rId13"/>
    <p:sldId id="586" r:id="rId14"/>
    <p:sldId id="585" r:id="rId15"/>
    <p:sldId id="631" r:id="rId16"/>
    <p:sldId id="630" r:id="rId17"/>
    <p:sldId id="591" r:id="rId18"/>
    <p:sldId id="590" r:id="rId19"/>
    <p:sldId id="595" r:id="rId20"/>
    <p:sldId id="596" r:id="rId21"/>
    <p:sldId id="597" r:id="rId22"/>
    <p:sldId id="598" r:id="rId23"/>
    <p:sldId id="599" r:id="rId24"/>
    <p:sldId id="601" r:id="rId25"/>
    <p:sldId id="600" r:id="rId26"/>
    <p:sldId id="606" r:id="rId27"/>
    <p:sldId id="607" r:id="rId28"/>
    <p:sldId id="608" r:id="rId29"/>
    <p:sldId id="605" r:id="rId30"/>
    <p:sldId id="609" r:id="rId31"/>
    <p:sldId id="610" r:id="rId32"/>
    <p:sldId id="611" r:id="rId33"/>
    <p:sldId id="593" r:id="rId34"/>
    <p:sldId id="612" r:id="rId35"/>
    <p:sldId id="613" r:id="rId36"/>
    <p:sldId id="614" r:id="rId37"/>
    <p:sldId id="615" r:id="rId38"/>
    <p:sldId id="616" r:id="rId39"/>
    <p:sldId id="617" r:id="rId40"/>
    <p:sldId id="618" r:id="rId41"/>
    <p:sldId id="620" r:id="rId42"/>
    <p:sldId id="628" r:id="rId43"/>
    <p:sldId id="619" r:id="rId44"/>
    <p:sldId id="621" r:id="rId45"/>
    <p:sldId id="623" r:id="rId46"/>
    <p:sldId id="624" r:id="rId47"/>
    <p:sldId id="625" r:id="rId48"/>
    <p:sldId id="626" r:id="rId49"/>
    <p:sldId id="627" r:id="rId50"/>
    <p:sldId id="583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30" autoAdjust="0"/>
    <p:restoredTop sz="88614" autoAdjust="0"/>
  </p:normalViewPr>
  <p:slideViewPr>
    <p:cSldViewPr snapToObjects="1">
      <p:cViewPr>
        <p:scale>
          <a:sx n="95" d="100"/>
          <a:sy n="95" d="100"/>
        </p:scale>
        <p:origin x="-48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A8CC-ED10-6C4B-A27F-337266596776}" type="datetimeFigureOut">
              <a:rPr lang="en-US" smtClean="0"/>
              <a:t>3/24/16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0157-9BA7-1C49-B285-EFD360B82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2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option.sml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Encryption Take 2:</a:t>
            </a:r>
            <a:br>
              <a:rPr lang="en-US" dirty="0" smtClean="0"/>
            </a:br>
            <a:r>
              <a:rPr lang="en-US" dirty="0" smtClean="0"/>
              <a:t>Practical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7865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Already know e and n.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If we could figure out p and q, then we could figure out the rest (i.e. d)!</a:t>
            </a:r>
          </a:p>
        </p:txBody>
      </p:sp>
    </p:spTree>
    <p:extLst>
      <p:ext uri="{BB962C8B-B14F-4D97-AF65-F5344CB8AC3E}">
        <p14:creationId xmlns:p14="http://schemas.microsoft.com/office/powerpoint/2010/main" val="51975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would you do figure out p and q?</a:t>
            </a:r>
          </a:p>
        </p:txBody>
      </p:sp>
    </p:spTree>
    <p:extLst>
      <p:ext uri="{BB962C8B-B14F-4D97-AF65-F5344CB8AC3E}">
        <p14:creationId xmlns:p14="http://schemas.microsoft.com/office/powerpoint/2010/main" val="406961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prime p (2, 3, 5, 7 …):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If </a:t>
            </a:r>
            <a:r>
              <a:rPr lang="en-US" sz="2400" dirty="0" smtClean="0">
                <a:solidFill>
                  <a:srgbClr val="0000FF"/>
                </a:solidFill>
              </a:rPr>
              <a:t>n mod p = 0 then </a:t>
            </a:r>
            <a:r>
              <a:rPr lang="en-US" sz="2400" dirty="0" smtClean="0">
                <a:solidFill>
                  <a:srgbClr val="0000FF"/>
                </a:solidFill>
              </a:rPr>
              <a:t>q = n / p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3763706" y="4361919"/>
            <a:ext cx="337579" cy="131179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33434" y="5363229"/>
            <a:ext cx="4678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Why do we know that this </a:t>
            </a:r>
            <a:r>
              <a:rPr lang="en-US" sz="2000" i="1" dirty="0" smtClean="0">
                <a:solidFill>
                  <a:srgbClr val="FF0000"/>
                </a:solidFill>
              </a:rPr>
              <a:t>must</a:t>
            </a:r>
            <a:r>
              <a:rPr lang="en-US" sz="2000" dirty="0" smtClean="0">
                <a:solidFill>
                  <a:srgbClr val="FF0000"/>
                </a:solidFill>
              </a:rPr>
              <a:t> be p and q?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1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prime p (2, 3, 5, 7 …):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If </a:t>
            </a:r>
            <a:r>
              <a:rPr lang="en-US" sz="2400" dirty="0" smtClean="0">
                <a:solidFill>
                  <a:srgbClr val="0000FF"/>
                </a:solidFill>
              </a:rPr>
              <a:t>n mod p = 0 then </a:t>
            </a:r>
            <a:r>
              <a:rPr lang="en-US" sz="2400" dirty="0" smtClean="0">
                <a:solidFill>
                  <a:srgbClr val="0000FF"/>
                </a:solidFill>
              </a:rPr>
              <a:t>q = n / p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3763706" y="4356915"/>
            <a:ext cx="337579" cy="131179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91491" y="5363228"/>
            <a:ext cx="599050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Since p and q are both prime, there are no other numbers that divide them evenly, therefore no other numbers divide n evenly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07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</a:t>
            </a:r>
            <a:r>
              <a:rPr lang="en-US" sz="2400" i="1" dirty="0" smtClean="0">
                <a:solidFill>
                  <a:srgbClr val="FF6600"/>
                </a:solidFill>
              </a:rPr>
              <a:t>every number </a:t>
            </a:r>
            <a:r>
              <a:rPr lang="en-US" sz="2400" dirty="0" smtClean="0">
                <a:solidFill>
                  <a:srgbClr val="0000FF"/>
                </a:solidFill>
              </a:rPr>
              <a:t>p (2, 3, 4, 5, 6, 7 …):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If </a:t>
            </a:r>
            <a:r>
              <a:rPr lang="en-US" sz="2400" dirty="0">
                <a:solidFill>
                  <a:srgbClr val="0000FF"/>
                </a:solidFill>
              </a:rPr>
              <a:t>n mod p = </a:t>
            </a:r>
            <a:r>
              <a:rPr lang="en-US" sz="2400" dirty="0" smtClean="0">
                <a:solidFill>
                  <a:srgbClr val="0000FF"/>
                </a:solidFill>
              </a:rPr>
              <a:t>0 </a:t>
            </a:r>
            <a:r>
              <a:rPr lang="en-US" sz="2400" dirty="0">
                <a:solidFill>
                  <a:srgbClr val="0000FF"/>
                </a:solidFill>
              </a:rPr>
              <a:t>then q = n / p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5352872"/>
            <a:ext cx="6629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long does this take?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I.e. how many p do we need to check in the worst case assuming n has k bits?</a:t>
            </a:r>
          </a:p>
        </p:txBody>
      </p:sp>
    </p:spTree>
    <p:extLst>
      <p:ext uri="{BB962C8B-B14F-4D97-AF65-F5344CB8AC3E}">
        <p14:creationId xmlns:p14="http://schemas.microsoft.com/office/powerpoint/2010/main" val="72295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22003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For every number p (2, 3, 4, 5, 6, 7 …):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FF6600"/>
                </a:solidFill>
              </a:rPr>
              <a:t>If n </a:t>
            </a:r>
            <a:r>
              <a:rPr lang="en-US" sz="2400" dirty="0" smtClean="0">
                <a:solidFill>
                  <a:srgbClr val="FF6600"/>
                </a:solidFill>
              </a:rPr>
              <a:t>mod </a:t>
            </a:r>
            <a:r>
              <a:rPr lang="en-US" sz="2400" dirty="0">
                <a:solidFill>
                  <a:srgbClr val="FF6600"/>
                </a:solidFill>
              </a:rPr>
              <a:t>p </a:t>
            </a:r>
            <a:r>
              <a:rPr lang="en-US" sz="2400" dirty="0" smtClean="0">
                <a:solidFill>
                  <a:srgbClr val="FF6600"/>
                </a:solidFill>
              </a:rPr>
              <a:t>= 0 </a:t>
            </a:r>
            <a:r>
              <a:rPr lang="en-US" sz="2400" dirty="0">
                <a:solidFill>
                  <a:srgbClr val="FF6600"/>
                </a:solidFill>
              </a:rPr>
              <a:t>then q = n / p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1752" y="5105400"/>
            <a:ext cx="65325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With k bits we can represent numbers up to 2</a:t>
            </a:r>
            <a:r>
              <a:rPr lang="en-US" sz="2400" baseline="30000" dirty="0" smtClean="0">
                <a:solidFill>
                  <a:srgbClr val="0000FF"/>
                </a:solidFill>
              </a:rPr>
              <a:t>k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We only need to count up to </a:t>
            </a:r>
            <a:r>
              <a:rPr lang="en-US" sz="2400" dirty="0" err="1" smtClean="0">
                <a:solidFill>
                  <a:srgbClr val="0000FF"/>
                </a:solidFill>
              </a:rPr>
              <a:t>sqrt</a:t>
            </a:r>
            <a:r>
              <a:rPr lang="en-US" sz="2400" dirty="0" smtClean="0">
                <a:solidFill>
                  <a:srgbClr val="0000FF"/>
                </a:solidFill>
              </a:rPr>
              <a:t> = (2</a:t>
            </a:r>
            <a:r>
              <a:rPr lang="en-US" sz="2400" baseline="30000" dirty="0" smtClean="0">
                <a:solidFill>
                  <a:srgbClr val="0000FF"/>
                </a:solidFill>
              </a:rPr>
              <a:t>k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  <a:r>
              <a:rPr lang="en-US" sz="2400" baseline="30000" dirty="0" smtClean="0">
                <a:solidFill>
                  <a:srgbClr val="0000FF"/>
                </a:solidFill>
              </a:rPr>
              <a:t>1/2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Which is still 2</a:t>
            </a:r>
            <a:r>
              <a:rPr lang="en-US" sz="2400" baseline="30000" dirty="0" smtClean="0">
                <a:solidFill>
                  <a:srgbClr val="0000FF"/>
                </a:solidFill>
              </a:rPr>
              <a:t>k/2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For large k (e.g. 1024) this is a very big number!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0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number p (2, 3, 4, 5, 6, 7 …):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If n </a:t>
            </a:r>
            <a:r>
              <a:rPr lang="en-US" sz="2400" dirty="0" smtClean="0">
                <a:solidFill>
                  <a:srgbClr val="0000FF"/>
                </a:solidFill>
              </a:rPr>
              <a:t>mod p = 0 then </a:t>
            </a:r>
            <a:r>
              <a:rPr lang="en-US" sz="2400" dirty="0">
                <a:solidFill>
                  <a:srgbClr val="0000FF"/>
                </a:solidFill>
              </a:rPr>
              <a:t>q = n / p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894" y="5168205"/>
            <a:ext cx="71473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Currently, there are no known “efficient” methods for factoring a number into it’s primes.</a:t>
            </a:r>
          </a:p>
          <a:p>
            <a:r>
              <a:rPr lang="en-US" sz="2800" b="1" dirty="0" smtClean="0">
                <a:solidFill>
                  <a:srgbClr val="008000"/>
                </a:solidFill>
              </a:rPr>
              <a:t>This is the key to why RSA works! </a:t>
            </a:r>
            <a:endParaRPr lang="en-US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762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Choose a bit-length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272135"/>
            <a:ext cx="776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generating the keys, this is the only input the algorithm has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550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3505200"/>
            <a:ext cx="1357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5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343400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check if a number is prime?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9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6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Midterm reviews Tue &amp; </a:t>
            </a:r>
            <a:r>
              <a:rPr lang="en-US" dirty="0" smtClean="0"/>
              <a:t>Wed</a:t>
            </a:r>
          </a:p>
          <a:p>
            <a:pPr marL="822960" lvl="1" indent="-457200"/>
            <a:r>
              <a:rPr lang="en-US" dirty="0" smtClean="0"/>
              <a:t>Will post sample questions soon</a:t>
            </a:r>
          </a:p>
          <a:p>
            <a:pPr marL="822960" lvl="1" indent="-457200"/>
            <a:endParaRPr lang="en-US" dirty="0"/>
          </a:p>
          <a:p>
            <a:pPr marL="45720" indent="0">
              <a:buNone/>
            </a:pPr>
            <a:r>
              <a:rPr lang="en-US" dirty="0" smtClean="0"/>
              <a:t>Assignment 7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Office hours end today at 3:40 (instead of 4)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75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3810000"/>
            <a:ext cx="33103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isPrime</a:t>
            </a:r>
            <a:r>
              <a:rPr lang="en-US" sz="2400" dirty="0" smtClean="0"/>
              <a:t>(</a:t>
            </a:r>
            <a:r>
              <a:rPr lang="en-US" sz="2400" dirty="0" err="1" smtClean="0"/>
              <a:t>num</a:t>
            </a:r>
            <a:r>
              <a:rPr lang="en-US" sz="2400" dirty="0" smtClean="0"/>
              <a:t>):</a:t>
            </a:r>
            <a:endParaRPr lang="en-US" sz="2400" dirty="0"/>
          </a:p>
          <a:p>
            <a:r>
              <a:rPr lang="en-US" sz="2400" dirty="0" smtClean="0"/>
              <a:t>     for </a:t>
            </a:r>
            <a:r>
              <a:rPr lang="en-US" sz="2400" dirty="0" err="1" smtClean="0"/>
              <a:t>i</a:t>
            </a:r>
            <a:r>
              <a:rPr lang="en-US" sz="2400" dirty="0" smtClean="0"/>
              <a:t> = </a:t>
            </a:r>
            <a:r>
              <a:rPr lang="en-US" sz="2400" dirty="0" smtClean="0"/>
              <a:t>2 </a:t>
            </a:r>
            <a:r>
              <a:rPr lang="en-US" sz="2400" dirty="0" smtClean="0"/>
              <a:t>… </a:t>
            </a:r>
            <a:r>
              <a:rPr lang="en-US" sz="2400" dirty="0" err="1" smtClean="0"/>
              <a:t>sqrt</a:t>
            </a:r>
            <a:r>
              <a:rPr lang="en-US" sz="2400" dirty="0" smtClean="0"/>
              <a:t>(</a:t>
            </a:r>
            <a:r>
              <a:rPr lang="en-US" sz="2400" dirty="0" err="1" smtClean="0"/>
              <a:t>num</a:t>
            </a:r>
            <a:r>
              <a:rPr lang="en-US" sz="2400" dirty="0" smtClean="0"/>
              <a:t>):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if </a:t>
            </a:r>
            <a:r>
              <a:rPr lang="en-US" sz="2400" dirty="0" err="1" smtClean="0"/>
              <a:t>num</a:t>
            </a:r>
            <a:r>
              <a:rPr lang="en-US" sz="2400" dirty="0" smtClean="0"/>
              <a:t> % </a:t>
            </a:r>
            <a:r>
              <a:rPr lang="en-US" sz="2400" dirty="0" err="1" smtClean="0"/>
              <a:t>i</a:t>
            </a:r>
            <a:r>
              <a:rPr lang="en-US" sz="2400" dirty="0" smtClean="0"/>
              <a:t> == 0: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return false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return true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9400" y="5748992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If the number is k bits, how many numbers (worst case) might we need to examine?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7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962400"/>
            <a:ext cx="6942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Again: with k bits we can represent numbers up to 2</a:t>
            </a:r>
            <a:r>
              <a:rPr lang="en-US" sz="2400" baseline="30000" dirty="0" smtClean="0"/>
              <a:t>k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C</a:t>
            </a:r>
            <a:r>
              <a:rPr lang="en-US" sz="2400" dirty="0" smtClean="0"/>
              <a:t>ounting up to </a:t>
            </a:r>
            <a:r>
              <a:rPr lang="en-US" sz="2400" dirty="0" err="1" smtClean="0"/>
              <a:t>sqrt</a:t>
            </a:r>
            <a:r>
              <a:rPr lang="en-US" sz="2400" dirty="0" smtClean="0"/>
              <a:t> = (2</a:t>
            </a:r>
            <a:r>
              <a:rPr lang="en-US" sz="2400" baseline="30000" dirty="0" smtClean="0"/>
              <a:t>k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1/2</a:t>
            </a:r>
            <a:r>
              <a:rPr lang="en-US" sz="2400" dirty="0" smtClean="0"/>
              <a:t> = 2</a:t>
            </a:r>
            <a:r>
              <a:rPr lang="en-US" sz="2400" baseline="30000" dirty="0" smtClean="0"/>
              <a:t>k/2</a:t>
            </a:r>
          </a:p>
        </p:txBody>
      </p:sp>
    </p:spTree>
    <p:extLst>
      <p:ext uri="{BB962C8B-B14F-4D97-AF65-F5344CB8AC3E}">
        <p14:creationId xmlns:p14="http://schemas.microsoft.com/office/powerpoint/2010/main" val="519714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fails,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>
                <a:solidFill>
                  <a:srgbClr val="000000"/>
                </a:solidFill>
              </a:rPr>
              <a:t> is not prime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passes, 1/2 chance that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>
                <a:solidFill>
                  <a:srgbClr val="000000"/>
                </a:solidFill>
              </a:rPr>
              <a:t> is prime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0781" y="5106737"/>
            <a:ext cx="265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this help us?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4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passes: </a:t>
            </a: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Primality</a:t>
            </a:r>
            <a:r>
              <a:rPr lang="en-US" dirty="0"/>
              <a:t> test for </a:t>
            </a:r>
            <a:r>
              <a:rPr lang="en-US" i="1" dirty="0" err="1">
                <a:solidFill>
                  <a:srgbClr val="FF6600"/>
                </a:solidFill>
              </a:rPr>
              <a:t>num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pick a random number </a:t>
            </a:r>
            <a:r>
              <a:rPr lang="en-US" i="1" dirty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perform </a:t>
            </a:r>
            <a:r>
              <a:rPr lang="en-US" i="1" dirty="0">
                <a:solidFill>
                  <a:srgbClr val="000090"/>
                </a:solidFill>
              </a:rPr>
              <a:t>test</a:t>
            </a:r>
            <a:r>
              <a:rPr lang="en-US" i="1" dirty="0">
                <a:solidFill>
                  <a:srgbClr val="000000"/>
                </a:solidFill>
              </a:rPr>
              <a:t>(</a:t>
            </a:r>
            <a:r>
              <a:rPr lang="en-US" i="1" dirty="0" err="1">
                <a:solidFill>
                  <a:srgbClr val="FF6600"/>
                </a:solidFill>
              </a:rPr>
              <a:t>num</a:t>
            </a:r>
            <a:r>
              <a:rPr lang="en-US" i="1" dirty="0">
                <a:solidFill>
                  <a:srgbClr val="000000"/>
                </a:solidFill>
              </a:rPr>
              <a:t>, </a:t>
            </a:r>
            <a:r>
              <a:rPr lang="en-US" i="1" dirty="0">
                <a:solidFill>
                  <a:srgbClr val="FF6600"/>
                </a:solidFill>
              </a:rPr>
              <a:t>a</a:t>
            </a:r>
            <a:r>
              <a:rPr lang="en-US" i="1" dirty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if test fails: </a:t>
            </a:r>
            <a:r>
              <a:rPr lang="en-US" dirty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if test passes: </a:t>
            </a:r>
            <a:r>
              <a:rPr lang="en-US" dirty="0">
                <a:solidFill>
                  <a:srgbClr val="008000"/>
                </a:solidFill>
              </a:rPr>
              <a:t>return true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648200"/>
            <a:ext cx="190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0.5 (50%)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485" y="5600135"/>
            <a:ext cx="453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do any better?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8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2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4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passes: </a:t>
            </a: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343400"/>
            <a:ext cx="76961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p(0.25)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Half the time we catch it on the first test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Of the remaining half, again, half (i.e. a quarter total) we catch it on the second test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¼ we don’t catch it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9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3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5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3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60501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p(1/8)</a:t>
            </a:r>
          </a:p>
        </p:txBody>
      </p:sp>
    </p:spTree>
    <p:extLst>
      <p:ext uri="{BB962C8B-B14F-4D97-AF65-F5344CB8AC3E}">
        <p14:creationId xmlns:p14="http://schemas.microsoft.com/office/powerpoint/2010/main" val="1977727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are the chances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/>
              <a:t>m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2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14905"/>
            <a:ext cx="1121494" cy="2743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33534" y="4109934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16200000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703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encrypted 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81145" y="4017692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6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8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1784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/>
              <a:t>m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60501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p(1/2</a:t>
            </a:r>
            <a:r>
              <a:rPr lang="en-US" sz="2800" baseline="30000" dirty="0" smtClean="0">
                <a:solidFill>
                  <a:srgbClr val="0000FF"/>
                </a:solidFill>
              </a:rPr>
              <a:t>m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For example, m = 20: p(1/2</a:t>
            </a:r>
            <a:r>
              <a:rPr lang="en-US" sz="2800" baseline="30000" dirty="0" smtClean="0">
                <a:solidFill>
                  <a:srgbClr val="0000FF"/>
                </a:solidFill>
              </a:rPr>
              <a:t>20</a:t>
            </a:r>
            <a:r>
              <a:rPr lang="en-US" sz="2800" dirty="0" smtClean="0">
                <a:solidFill>
                  <a:srgbClr val="0000FF"/>
                </a:solidFill>
              </a:rPr>
              <a:t>) = p(1/1,000,000) </a:t>
            </a:r>
          </a:p>
        </p:txBody>
      </p:sp>
    </p:spTree>
    <p:extLst>
      <p:ext uri="{BB962C8B-B14F-4D97-AF65-F5344CB8AC3E}">
        <p14:creationId xmlns:p14="http://schemas.microsoft.com/office/powerpoint/2010/main" val="363002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/>
              <a:t>m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3048000"/>
            <a:ext cx="3200400" cy="38100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33400" y="4495800"/>
            <a:ext cx="7848600" cy="1569660"/>
            <a:chOff x="533400" y="4495800"/>
            <a:chExt cx="7848600" cy="1569660"/>
          </a:xfrm>
        </p:grpSpPr>
        <p:sp>
          <p:nvSpPr>
            <p:cNvPr id="4" name="TextBox 3"/>
            <p:cNvSpPr txBox="1"/>
            <p:nvPr/>
          </p:nvSpPr>
          <p:spPr>
            <a:xfrm>
              <a:off x="533400" y="44958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6600"/>
                  </a:solidFill>
                </a:rPr>
                <a:t>Fermat’s little theorem: </a:t>
              </a:r>
              <a:r>
                <a:rPr lang="en-US" sz="2400" dirty="0" smtClean="0"/>
                <a:t>If </a:t>
              </a:r>
              <a:r>
                <a:rPr lang="en-US" sz="2400" i="1" dirty="0" smtClean="0"/>
                <a:t>p</a:t>
              </a:r>
              <a:r>
                <a:rPr lang="en-US" sz="2400" dirty="0" smtClean="0"/>
                <a:t> is a prime number, then for all integers </a:t>
              </a:r>
              <a:r>
                <a:rPr lang="en-US" sz="2400" i="1" dirty="0" smtClean="0"/>
                <a:t>a</a:t>
              </a:r>
              <a:r>
                <a:rPr lang="en-US" sz="2400" dirty="0" smtClean="0"/>
                <a:t>:</a:t>
              </a:r>
            </a:p>
            <a:p>
              <a:endParaRPr lang="en-US" sz="2400" dirty="0"/>
            </a:p>
            <a:p>
              <a:r>
                <a:rPr lang="en-US" sz="2400" dirty="0"/>
                <a:t>a</a:t>
              </a:r>
              <a:r>
                <a:rPr lang="en-US" sz="2400" dirty="0" smtClean="0"/>
                <a:t>     </a:t>
              </a:r>
              <a:r>
                <a:rPr lang="en-US" sz="2400" dirty="0" err="1"/>
                <a:t>a</a:t>
              </a:r>
              <a:r>
                <a:rPr lang="en-US" sz="2400" baseline="30000" dirty="0" err="1" smtClean="0"/>
                <a:t>p</a:t>
              </a:r>
              <a:r>
                <a:rPr lang="en-US" sz="2400" dirty="0" smtClean="0"/>
                <a:t> </a:t>
              </a:r>
              <a:r>
                <a:rPr lang="en-US" sz="2400" i="1" dirty="0">
                  <a:solidFill>
                    <a:srgbClr val="660066"/>
                  </a:solidFill>
                </a:rPr>
                <a:t>(mod </a:t>
              </a:r>
              <a:r>
                <a:rPr lang="en-US" sz="2400" i="1" dirty="0" smtClean="0">
                  <a:solidFill>
                    <a:srgbClr val="660066"/>
                  </a:solidFill>
                </a:rPr>
                <a:t>p)</a:t>
              </a:r>
              <a:r>
                <a:rPr lang="en-US" sz="2400" i="1" dirty="0" smtClean="0"/>
                <a:t> </a:t>
              </a:r>
              <a:endParaRPr lang="en-US" sz="2400" i="1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5668879"/>
              <a:ext cx="368300" cy="3429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286000" y="6272281"/>
            <a:ext cx="2910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does this help us?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8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676400"/>
            <a:ext cx="7848600" cy="1569660"/>
            <a:chOff x="533400" y="4495800"/>
            <a:chExt cx="7848600" cy="1569660"/>
          </a:xfrm>
        </p:grpSpPr>
        <p:sp>
          <p:nvSpPr>
            <p:cNvPr id="4" name="TextBox 3"/>
            <p:cNvSpPr txBox="1"/>
            <p:nvPr/>
          </p:nvSpPr>
          <p:spPr>
            <a:xfrm>
              <a:off x="533400" y="44958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6600"/>
                  </a:solidFill>
                </a:rPr>
                <a:t>Fermat’s little theorem: </a:t>
              </a:r>
              <a:r>
                <a:rPr lang="en-US" sz="2400" dirty="0" smtClean="0"/>
                <a:t>If </a:t>
              </a:r>
              <a:r>
                <a:rPr lang="en-US" sz="2400" i="1" dirty="0" smtClean="0"/>
                <a:t>p</a:t>
              </a:r>
              <a:r>
                <a:rPr lang="en-US" sz="2400" dirty="0" smtClean="0"/>
                <a:t> is a prime number, then for all integers </a:t>
              </a:r>
              <a:r>
                <a:rPr lang="en-US" sz="2400" i="1" dirty="0" smtClean="0"/>
                <a:t>a</a:t>
              </a:r>
              <a:r>
                <a:rPr lang="en-US" sz="2400" dirty="0" smtClean="0"/>
                <a:t>:</a:t>
              </a:r>
            </a:p>
            <a:p>
              <a:endParaRPr lang="en-US" sz="2400" dirty="0"/>
            </a:p>
            <a:p>
              <a:r>
                <a:rPr lang="en-US" sz="2400" dirty="0"/>
                <a:t>a</a:t>
              </a:r>
              <a:r>
                <a:rPr lang="en-US" sz="2400" dirty="0" smtClean="0"/>
                <a:t>     </a:t>
              </a:r>
              <a:r>
                <a:rPr lang="en-US" sz="2400" dirty="0" err="1"/>
                <a:t>a</a:t>
              </a:r>
              <a:r>
                <a:rPr lang="en-US" sz="2400" baseline="30000" dirty="0" err="1" smtClean="0"/>
                <a:t>p</a:t>
              </a:r>
              <a:r>
                <a:rPr lang="en-US" sz="2400" dirty="0" smtClean="0"/>
                <a:t> </a:t>
              </a:r>
              <a:r>
                <a:rPr lang="en-US" sz="2400" i="1" dirty="0">
                  <a:solidFill>
                    <a:srgbClr val="660066"/>
                  </a:solidFill>
                </a:rPr>
                <a:t>(mod </a:t>
              </a:r>
              <a:r>
                <a:rPr lang="en-US" sz="2400" i="1" dirty="0" smtClean="0">
                  <a:solidFill>
                    <a:srgbClr val="660066"/>
                  </a:solidFill>
                </a:rPr>
                <a:t>p)</a:t>
              </a:r>
              <a:r>
                <a:rPr lang="en-US" sz="2400" i="1" dirty="0" smtClean="0"/>
                <a:t> </a:t>
              </a:r>
              <a:endParaRPr lang="en-US" sz="2400" i="1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5668879"/>
              <a:ext cx="368300" cy="3429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89005" y="3657600"/>
            <a:ext cx="53783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test(</a:t>
            </a:r>
            <a:r>
              <a:rPr lang="en-US" sz="2800" dirty="0" err="1" smtClean="0">
                <a:solidFill>
                  <a:srgbClr val="0000FF"/>
                </a:solidFill>
              </a:rPr>
              <a:t>num</a:t>
            </a:r>
            <a:r>
              <a:rPr lang="en-US" sz="2800" dirty="0" smtClean="0">
                <a:solidFill>
                  <a:srgbClr val="0000FF"/>
                </a:solidFill>
              </a:rPr>
              <a:t>, a</a:t>
            </a:r>
            <a:r>
              <a:rPr lang="en-US" sz="2800" dirty="0" smtClean="0">
                <a:solidFill>
                  <a:srgbClr val="0000FF"/>
                </a:solidFill>
              </a:rPr>
              <a:t>):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generate a random number a &lt; p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check if </a:t>
            </a:r>
            <a:r>
              <a:rPr lang="en-US" sz="2800" dirty="0" err="1" smtClean="0">
                <a:solidFill>
                  <a:srgbClr val="0000FF"/>
                </a:solidFill>
              </a:rPr>
              <a:t>a</a:t>
            </a:r>
            <a:r>
              <a:rPr lang="en-US" sz="2800" baseline="30000" dirty="0" err="1" smtClean="0">
                <a:solidFill>
                  <a:srgbClr val="0000FF"/>
                </a:solidFill>
              </a:rPr>
              <a:t>p</a:t>
            </a:r>
            <a:r>
              <a:rPr lang="en-US" sz="2800" dirty="0" smtClean="0">
                <a:solidFill>
                  <a:srgbClr val="0000FF"/>
                </a:solidFill>
              </a:rPr>
              <a:t> mod p = a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08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20574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Choose a bit-length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</a:t>
            </a:r>
          </a:p>
          <a:p>
            <a:pPr marL="594360" lvl="2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Choose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two primes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which can be represented with at most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bits</a:t>
            </a:r>
            <a:endParaRPr lang="en-US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FF66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6600"/>
                </a:solidFill>
              </a:rPr>
              <a:t>pq</a:t>
            </a:r>
            <a:r>
              <a:rPr lang="en-US" dirty="0" smtClean="0"/>
              <a:t> and 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 smtClean="0">
                <a:solidFill>
                  <a:srgbClr val="FF6600"/>
                </a:solidFill>
              </a:rPr>
              <a:t>(n)</a:t>
            </a:r>
            <a:r>
              <a:rPr lang="en-US" dirty="0" smtClean="0">
                <a:solidFill>
                  <a:srgbClr val="FF6600"/>
                </a:solidFill>
              </a:rPr>
              <a:t> = (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>
                <a:solidFill>
                  <a:srgbClr val="FF6600"/>
                </a:solidFill>
              </a:rPr>
              <a:t>-1)(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>
                <a:solidFill>
                  <a:srgbClr val="FF6600"/>
                </a:solidFill>
              </a:rPr>
              <a:t>-1)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1684" y="4435824"/>
            <a:ext cx="2964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do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57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455152" cy="1752600"/>
          </a:xfrm>
        </p:spPr>
        <p:txBody>
          <a:bodyPr>
            <a:normAutofit fontScale="92500" lnSpcReduction="20000"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3505200"/>
            <a:ext cx="4057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do these steps?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6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useful property: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two numbers are relatively prime (i.e.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), then there exists a </a:t>
            </a:r>
            <a:r>
              <a:rPr lang="en-US" i="1" dirty="0" smtClean="0">
                <a:solidFill>
                  <a:srgbClr val="FF6600"/>
                </a:solidFill>
              </a:rPr>
              <a:t>c</a:t>
            </a:r>
            <a:r>
              <a:rPr lang="en-US" dirty="0" smtClean="0"/>
              <a:t> such that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4412401"/>
            <a:ext cx="2327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a*c mod b = 1  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97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more useful property: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two numbers are relatively prime (i.e.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iff</a:t>
            </a:r>
            <a:r>
              <a:rPr lang="en-US" dirty="0" smtClean="0"/>
              <a:t> there exists a </a:t>
            </a:r>
            <a:r>
              <a:rPr lang="en-US" i="1" dirty="0" smtClean="0">
                <a:solidFill>
                  <a:srgbClr val="FF6600"/>
                </a:solidFill>
              </a:rPr>
              <a:t>c</a:t>
            </a:r>
            <a:r>
              <a:rPr lang="en-US" dirty="0" smtClean="0"/>
              <a:t> such that </a:t>
            </a:r>
            <a:r>
              <a:rPr lang="en-US" sz="3200" dirty="0">
                <a:solidFill>
                  <a:srgbClr val="FF6600"/>
                </a:solidFill>
              </a:rPr>
              <a:t>a*c mod b = 1  </a:t>
            </a:r>
            <a:endParaRPr lang="en-US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4790879"/>
            <a:ext cx="3211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</a:t>
            </a:r>
            <a:r>
              <a:rPr lang="en-US" sz="2800" dirty="0" err="1" smtClean="0">
                <a:solidFill>
                  <a:srgbClr val="FF0000"/>
                </a:solidFill>
              </a:rPr>
              <a:t>iff</a:t>
            </a:r>
            <a:r>
              <a:rPr lang="en-US" sz="2800" dirty="0" smtClean="0">
                <a:solidFill>
                  <a:srgbClr val="FF0000"/>
                </a:solidFill>
              </a:rPr>
              <a:t> mean?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0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more useful property: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I</a:t>
            </a:r>
            <a:r>
              <a:rPr lang="en-US" dirty="0" smtClean="0"/>
              <a:t>f two numbers are relatively prime (i.e.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), then there exists a </a:t>
            </a:r>
            <a:r>
              <a:rPr lang="en-US" i="1" dirty="0" smtClean="0">
                <a:solidFill>
                  <a:srgbClr val="FF6600"/>
                </a:solidFill>
              </a:rPr>
              <a:t>c</a:t>
            </a:r>
            <a:r>
              <a:rPr lang="en-US" dirty="0" smtClean="0"/>
              <a:t> such that </a:t>
            </a:r>
            <a:r>
              <a:rPr lang="en-US" sz="3200" dirty="0">
                <a:solidFill>
                  <a:srgbClr val="FF6600"/>
                </a:solidFill>
              </a:rPr>
              <a:t>a*c mod b = 1  </a:t>
            </a:r>
            <a:endParaRPr lang="en-US" sz="3200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sz="32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there exists a </a:t>
            </a:r>
            <a:r>
              <a:rPr lang="en-US" i="1" dirty="0">
                <a:solidFill>
                  <a:srgbClr val="FF6600"/>
                </a:solidFill>
              </a:rPr>
              <a:t>c</a:t>
            </a:r>
            <a:r>
              <a:rPr lang="en-US" dirty="0"/>
              <a:t> such that </a:t>
            </a:r>
            <a:r>
              <a:rPr lang="en-US" sz="3200" dirty="0">
                <a:solidFill>
                  <a:srgbClr val="FF6600"/>
                </a:solidFill>
              </a:rPr>
              <a:t>a*c mod b = </a:t>
            </a:r>
            <a:r>
              <a:rPr lang="en-US" sz="3200" dirty="0" smtClean="0">
                <a:solidFill>
                  <a:srgbClr val="FF6600"/>
                </a:solidFill>
              </a:rPr>
              <a:t>1</a:t>
            </a:r>
            <a:r>
              <a:rPr lang="en-US" sz="3200" dirty="0" smtClean="0"/>
              <a:t>, then</a:t>
            </a:r>
            <a:r>
              <a:rPr lang="en-US" dirty="0" smtClean="0"/>
              <a:t> the two </a:t>
            </a:r>
            <a:r>
              <a:rPr lang="en-US" dirty="0"/>
              <a:t>numbers are relatively prime (i.e. </a:t>
            </a:r>
            <a:r>
              <a:rPr lang="en-US" dirty="0" err="1">
                <a:solidFill>
                  <a:srgbClr val="FF6600"/>
                </a:solidFill>
              </a:rPr>
              <a:t>gcd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a,b</a:t>
            </a:r>
            <a:r>
              <a:rPr lang="en-US" dirty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4191000"/>
            <a:ext cx="8839200" cy="12954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5879068"/>
            <a:ext cx="6073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We’re going to leverage this second part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90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455152" cy="1752600"/>
          </a:xfrm>
        </p:spPr>
        <p:txBody>
          <a:bodyPr>
            <a:normAutofit fontScale="92500" lnSpcReduction="20000"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200400"/>
            <a:ext cx="7745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there exists a </a:t>
            </a:r>
            <a:r>
              <a:rPr lang="en-US" sz="2800" i="1" dirty="0">
                <a:solidFill>
                  <a:srgbClr val="FF6600"/>
                </a:solidFill>
              </a:rPr>
              <a:t>c</a:t>
            </a:r>
            <a:r>
              <a:rPr lang="en-US" sz="2800" dirty="0"/>
              <a:t> such that </a:t>
            </a:r>
            <a:r>
              <a:rPr lang="en-US" sz="2800" dirty="0">
                <a:solidFill>
                  <a:srgbClr val="FF6600"/>
                </a:solidFill>
              </a:rPr>
              <a:t>a*c mod b = </a:t>
            </a:r>
            <a:r>
              <a:rPr lang="en-US" sz="2800" dirty="0" smtClean="0">
                <a:solidFill>
                  <a:srgbClr val="FF6600"/>
                </a:solidFill>
              </a:rPr>
              <a:t>1</a:t>
            </a:r>
            <a:r>
              <a:rPr lang="en-US" sz="2800" dirty="0" smtClean="0"/>
              <a:t>, </a:t>
            </a:r>
            <a:r>
              <a:rPr lang="en-US" sz="2800" dirty="0"/>
              <a:t>then the two numbers are relatively prime (i.e. </a:t>
            </a:r>
            <a:r>
              <a:rPr lang="en-US" sz="2800" dirty="0" err="1">
                <a:solidFill>
                  <a:srgbClr val="FF6600"/>
                </a:solidFill>
              </a:rPr>
              <a:t>gcd</a:t>
            </a:r>
            <a:r>
              <a:rPr lang="en-US" sz="2800" dirty="0">
                <a:solidFill>
                  <a:srgbClr val="FF6600"/>
                </a:solidFill>
              </a:rPr>
              <a:t>(</a:t>
            </a:r>
            <a:r>
              <a:rPr lang="en-US" sz="2800" dirty="0" err="1">
                <a:solidFill>
                  <a:srgbClr val="FF6600"/>
                </a:solidFill>
              </a:rPr>
              <a:t>a,b</a:t>
            </a:r>
            <a:r>
              <a:rPr lang="en-US" sz="2800" dirty="0">
                <a:solidFill>
                  <a:srgbClr val="FF6600"/>
                </a:solidFill>
              </a:rPr>
              <a:t>) = 1</a:t>
            </a:r>
            <a:r>
              <a:rPr lang="en-US" sz="2800" dirty="0"/>
              <a:t>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3200400"/>
            <a:ext cx="830275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614208"/>
            <a:ext cx="60195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 find d and e: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pick a random </a:t>
            </a:r>
            <a:r>
              <a:rPr lang="en-US" sz="2400" i="1" dirty="0" smtClean="0"/>
              <a:t>d</a:t>
            </a:r>
            <a:r>
              <a:rPr lang="en-US" sz="2400" dirty="0" smtClean="0"/>
              <a:t>, 0 &lt; </a:t>
            </a:r>
            <a:r>
              <a:rPr lang="en-US" sz="2400" i="1" dirty="0" smtClean="0"/>
              <a:t>d</a:t>
            </a:r>
            <a:r>
              <a:rPr lang="en-US" sz="2400" dirty="0" smtClean="0"/>
              <a:t> &lt; </a:t>
            </a:r>
            <a:r>
              <a:rPr lang="en-US" sz="2400" i="1" dirty="0" smtClean="0"/>
              <a:t>n</a:t>
            </a:r>
          </a:p>
          <a:p>
            <a:pPr marL="342900" indent="-342900">
              <a:buFontTx/>
              <a:buChar char="-"/>
            </a:pPr>
            <a:r>
              <a:rPr lang="en-US" sz="2400" i="1" dirty="0" smtClean="0"/>
              <a:t>try</a:t>
            </a:r>
            <a:r>
              <a:rPr lang="en-US" sz="2400" dirty="0" smtClean="0"/>
              <a:t> and find </a:t>
            </a:r>
            <a:r>
              <a:rPr lang="en-US" sz="2400" dirty="0" smtClean="0"/>
              <a:t>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e such that </a:t>
            </a:r>
            <a:r>
              <a:rPr lang="en-US" sz="2400" i="1" dirty="0">
                <a:solidFill>
                  <a:srgbClr val="FF6600"/>
                </a:solidFill>
              </a:rPr>
              <a:t>de</a:t>
            </a:r>
            <a:r>
              <a:rPr lang="en-US" sz="2400" dirty="0">
                <a:solidFill>
                  <a:srgbClr val="FF6600"/>
                </a:solidFill>
              </a:rPr>
              <a:t> mod </a:t>
            </a:r>
            <a:r>
              <a:rPr lang="en-US" sz="2400" i="1" dirty="0" err="1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 = </a:t>
            </a:r>
            <a:r>
              <a:rPr lang="en-US" sz="2400" i="1" dirty="0" smtClean="0">
                <a:solidFill>
                  <a:srgbClr val="FF6600"/>
                </a:solidFill>
              </a:rPr>
              <a:t>1</a:t>
            </a:r>
            <a:endParaRPr lang="en-US" sz="2400" i="1" dirty="0" smtClean="0"/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if none exists, try another d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if one exists, we’re done!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4267200"/>
            <a:ext cx="830275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30624" y="5410200"/>
            <a:ext cx="5427376" cy="38100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1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2400"/>
            <a:ext cx="8457560" cy="39624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481094"/>
            <a:ext cx="8153400" cy="18435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Known problem with known solutions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the assignment, I’ve provided you with a function: </a:t>
            </a:r>
            <a:r>
              <a:rPr lang="en-US" i="1" dirty="0" err="1" smtClean="0"/>
              <a:t>inversemod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68503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 public 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4953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Choose a bit-length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</a:p>
          <a:p>
            <a:pPr marL="594360" lvl="2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Choose </a:t>
            </a:r>
            <a:r>
              <a:rPr lang="en-US" dirty="0" smtClean="0"/>
              <a:t>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FF66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6600"/>
                </a:solidFill>
              </a:rPr>
              <a:t>pq</a:t>
            </a:r>
            <a:r>
              <a:rPr lang="en-US" dirty="0" smtClean="0"/>
              <a:t> and 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 smtClean="0">
                <a:solidFill>
                  <a:srgbClr val="FF6600"/>
                </a:solidFill>
              </a:rPr>
              <a:t>(n)</a:t>
            </a:r>
            <a:r>
              <a:rPr lang="en-US" dirty="0" smtClean="0">
                <a:solidFill>
                  <a:srgbClr val="FF6600"/>
                </a:solidFill>
              </a:rPr>
              <a:t> = (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>
                <a:solidFill>
                  <a:srgbClr val="FF6600"/>
                </a:solidFill>
              </a:rPr>
              <a:t>-1)(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>
                <a:solidFill>
                  <a:srgbClr val="FF6600"/>
                </a:solidFill>
              </a:rPr>
              <a:t>-1)</a:t>
            </a:r>
          </a:p>
          <a:p>
            <a:pPr marL="594360" lvl="2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private key = (</a:t>
            </a:r>
            <a:r>
              <a:rPr lang="en-US" dirty="0" err="1" smtClean="0">
                <a:solidFill>
                  <a:srgbClr val="000000"/>
                </a:solidFill>
              </a:rPr>
              <a:t>d,n</a:t>
            </a:r>
            <a:r>
              <a:rPr lang="en-US" dirty="0" smtClean="0">
                <a:solidFill>
                  <a:srgbClr val="000000"/>
                </a:solidFill>
              </a:rPr>
              <a:t>) and public key = (e, n)</a:t>
            </a:r>
          </a:p>
          <a:p>
            <a:pPr marL="514350" indent="-514350"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Font typeface="Wingdings"/>
              <a:buAutoNum type="arabicPeriod"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   decrypt(z) = </a:t>
            </a:r>
            <a:r>
              <a:rPr lang="en-US" sz="2800" dirty="0" err="1" smtClean="0"/>
              <a:t>z</a:t>
            </a:r>
            <a:r>
              <a:rPr lang="en-US" sz="2800" baseline="30000" dirty="0" err="1" smtClean="0"/>
              <a:t>d</a:t>
            </a:r>
            <a:r>
              <a:rPr lang="en-US" sz="2800" dirty="0" smtClean="0"/>
              <a:t> mod n</a:t>
            </a:r>
            <a:endParaRPr lang="en-US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7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inversemod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69353"/>
          <a:stretch/>
        </p:blipFill>
        <p:spPr>
          <a:xfrm>
            <a:off x="228600" y="2514600"/>
            <a:ext cx="7961134" cy="7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Look at </a:t>
            </a:r>
            <a:r>
              <a:rPr lang="en-US" dirty="0" err="1" smtClean="0"/>
              <a:t>option.sml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://www.cs.pomona.edu/~dkauchak/classes/cs52/examples/</a:t>
            </a:r>
            <a:r>
              <a:rPr lang="en-US" dirty="0" smtClean="0">
                <a:hlinkClick r:id="rId2"/>
              </a:rPr>
              <a:t>option.sml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option type has two constructors:</a:t>
            </a:r>
          </a:p>
          <a:p>
            <a:pPr>
              <a:buFontTx/>
              <a:buChar char="-"/>
            </a:pPr>
            <a:r>
              <a:rPr lang="en-US" dirty="0" smtClean="0"/>
              <a:t>NONE     (representing no value)</a:t>
            </a:r>
          </a:p>
          <a:p>
            <a:pPr>
              <a:buFontTx/>
              <a:buChar char="-"/>
            </a:pPr>
            <a:r>
              <a:rPr lang="en-US" dirty="0" smtClean="0"/>
              <a:t>SOME v   (representing the value 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6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case</a:t>
            </a:r>
            <a:r>
              <a:rPr lang="en-US" dirty="0" smtClean="0"/>
              <a:t> _______ </a:t>
            </a:r>
            <a:r>
              <a:rPr lang="en-US" dirty="0" smtClean="0">
                <a:solidFill>
                  <a:srgbClr val="0000FF"/>
                </a:solidFill>
              </a:rPr>
              <a:t>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pattern1 </a:t>
            </a:r>
            <a:r>
              <a:rPr lang="en-US" dirty="0" smtClean="0">
                <a:solidFill>
                  <a:srgbClr val="0000FF"/>
                </a:solidFill>
              </a:rPr>
              <a:t>=&gt;</a:t>
            </a:r>
            <a:r>
              <a:rPr lang="en-US" dirty="0" smtClean="0"/>
              <a:t> value</a:t>
            </a:r>
          </a:p>
          <a:p>
            <a:pPr marL="0" indent="0">
              <a:buNone/>
            </a:pPr>
            <a:r>
              <a:rPr lang="en-US" dirty="0" smtClean="0"/>
              <a:t>| pattern2 </a:t>
            </a:r>
            <a:r>
              <a:rPr lang="en-US" dirty="0" smtClean="0">
                <a:solidFill>
                  <a:srgbClr val="0000FF"/>
                </a:solidFill>
              </a:rPr>
              <a:t>=&gt;</a:t>
            </a:r>
            <a:r>
              <a:rPr lang="en-US" dirty="0" smtClean="0"/>
              <a:t> value</a:t>
            </a:r>
          </a:p>
          <a:p>
            <a:pPr marL="0" indent="0">
              <a:buNone/>
            </a:pPr>
            <a:r>
              <a:rPr lang="en-US" dirty="0" smtClean="0"/>
              <a:t>| pattern3 </a:t>
            </a:r>
            <a:r>
              <a:rPr lang="en-US" dirty="0" smtClean="0">
                <a:solidFill>
                  <a:srgbClr val="0000FF"/>
                </a:solidFill>
              </a:rPr>
              <a:t>=&gt;</a:t>
            </a:r>
            <a:r>
              <a:rPr lang="en-US" dirty="0" smtClean="0"/>
              <a:t> value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9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inversemod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7961134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8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8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1676400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a message is encrypted with the </a:t>
            </a:r>
            <a:r>
              <a:rPr lang="en-US" sz="2800" i="1" dirty="0" smtClean="0">
                <a:solidFill>
                  <a:srgbClr val="FF0000"/>
                </a:solidFill>
              </a:rPr>
              <a:t>private key </a:t>
            </a:r>
            <a:r>
              <a:rPr lang="en-US" sz="2800" dirty="0" smtClean="0">
                <a:solidFill>
                  <a:srgbClr val="FF0000"/>
                </a:solidFill>
              </a:rPr>
              <a:t>how can it be decrypted?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657600"/>
            <a:ext cx="535274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Hint: 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(m</a:t>
            </a:r>
            <a:r>
              <a:rPr lang="en-US" sz="3200" baseline="30000" dirty="0" smtClean="0"/>
              <a:t>e</a:t>
            </a:r>
            <a:r>
              <a:rPr lang="en-US" sz="3200" dirty="0" smtClean="0"/>
              <a:t>)</a:t>
            </a:r>
            <a:r>
              <a:rPr lang="en-US" sz="3200" baseline="30000" dirty="0" smtClean="0"/>
              <a:t>d</a:t>
            </a:r>
            <a:r>
              <a:rPr lang="en-US" sz="3200" dirty="0" smtClean="0"/>
              <a:t> = m</a:t>
            </a:r>
            <a:r>
              <a:rPr lang="en-US" sz="3200" baseline="30000" dirty="0" smtClean="0"/>
              <a:t>ed</a:t>
            </a:r>
            <a:r>
              <a:rPr lang="en-US" sz="3200" dirty="0" smtClean="0"/>
              <a:t> = m (mod n)</a:t>
            </a:r>
          </a:p>
          <a:p>
            <a:pPr marL="457200" indent="-457200">
              <a:buFontTx/>
              <a:buChar char="-"/>
            </a:pPr>
            <a:r>
              <a:rPr lang="en-US" sz="3200" dirty="0"/>
              <a:t>encrypt(</a:t>
            </a:r>
            <a:r>
              <a:rPr lang="en-US" sz="3200" dirty="0" smtClean="0"/>
              <a:t>m, (e, n)) </a:t>
            </a:r>
            <a:r>
              <a:rPr lang="en-US" sz="3200" dirty="0"/>
              <a:t>= m</a:t>
            </a:r>
            <a:r>
              <a:rPr lang="en-US" sz="3200" baseline="30000" dirty="0"/>
              <a:t>e</a:t>
            </a:r>
            <a:r>
              <a:rPr lang="en-US" sz="3200" dirty="0"/>
              <a:t> mod n</a:t>
            </a:r>
          </a:p>
          <a:p>
            <a:pPr marL="457200" indent="-457200">
              <a:buFontTx/>
              <a:buChar char="-"/>
            </a:pPr>
            <a:r>
              <a:rPr lang="en-US" sz="3200" dirty="0"/>
              <a:t>decrypt(</a:t>
            </a:r>
            <a:r>
              <a:rPr lang="en-US" sz="3200" dirty="0" smtClean="0"/>
              <a:t>z, (d, n)) </a:t>
            </a:r>
            <a:r>
              <a:rPr lang="en-US" sz="3200" dirty="0"/>
              <a:t>= </a:t>
            </a:r>
            <a:r>
              <a:rPr lang="en-US" sz="3200" dirty="0" err="1"/>
              <a:t>z</a:t>
            </a:r>
            <a:r>
              <a:rPr lang="en-US" sz="3200" baseline="30000" dirty="0" err="1"/>
              <a:t>d</a:t>
            </a:r>
            <a:r>
              <a:rPr lang="en-US" sz="3200" dirty="0"/>
              <a:t> mod </a:t>
            </a:r>
            <a:r>
              <a:rPr lang="en-US" sz="3200" dirty="0" smtClean="0"/>
              <a:t>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23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43000" y="1600200"/>
            <a:ext cx="47756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/>
              <a:t>(m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= m</a:t>
            </a:r>
            <a:r>
              <a:rPr lang="en-US" sz="2800" baseline="30000" dirty="0" smtClean="0"/>
              <a:t>ed</a:t>
            </a:r>
            <a:r>
              <a:rPr lang="en-US" sz="2800" dirty="0" smtClean="0"/>
              <a:t> = m (mod n)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encrypt(</a:t>
            </a:r>
            <a:r>
              <a:rPr lang="en-US" sz="2800" dirty="0" smtClean="0"/>
              <a:t>m, (e, n)) </a:t>
            </a:r>
            <a:r>
              <a:rPr lang="en-US" sz="2800" dirty="0"/>
              <a:t>= m</a:t>
            </a:r>
            <a:r>
              <a:rPr lang="en-US" sz="2800" baseline="30000" dirty="0"/>
              <a:t>e</a:t>
            </a:r>
            <a:r>
              <a:rPr lang="en-US" sz="2800" dirty="0"/>
              <a:t> mod n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decrypt(</a:t>
            </a:r>
            <a:r>
              <a:rPr lang="en-US" sz="2800" dirty="0" smtClean="0"/>
              <a:t>z, (d, n)) </a:t>
            </a:r>
            <a:r>
              <a:rPr lang="en-US" sz="2800" dirty="0"/>
              <a:t>= </a:t>
            </a:r>
            <a:r>
              <a:rPr lang="en-US" sz="2800" dirty="0" err="1"/>
              <a:t>z</a:t>
            </a:r>
            <a:r>
              <a:rPr lang="en-US" sz="2800" baseline="30000" dirty="0" err="1"/>
              <a:t>d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3200400"/>
            <a:ext cx="88392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3352800"/>
            <a:ext cx="4276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encrypt(m, (</a:t>
            </a:r>
            <a:r>
              <a:rPr lang="en-US" sz="2800" dirty="0" err="1" smtClean="0"/>
              <a:t>d,n</a:t>
            </a:r>
            <a:r>
              <a:rPr lang="en-US" sz="2800" dirty="0" smtClean="0"/>
              <a:t>)) = 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mod </a:t>
            </a:r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05063" y="4343400"/>
            <a:ext cx="4243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decrypt( 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mod </a:t>
            </a:r>
            <a:r>
              <a:rPr lang="en-US" sz="2800" dirty="0" smtClean="0"/>
              <a:t>n , (e, n)) = 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4343400"/>
            <a:ext cx="184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4953000"/>
            <a:ext cx="1987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r>
              <a:rPr lang="en-US" sz="2800" dirty="0" err="1" smtClean="0"/>
              <a:t>m</a:t>
            </a:r>
            <a:r>
              <a:rPr lang="en-US" sz="2800" baseline="30000" dirty="0" err="1" smtClean="0"/>
              <a:t>de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4191000" y="5572780"/>
            <a:ext cx="1987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m</a:t>
            </a:r>
            <a:r>
              <a:rPr lang="en-US" sz="2800" baseline="30000" dirty="0" smtClean="0"/>
              <a:t>ed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4191000" y="6182380"/>
            <a:ext cx="762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m</a:t>
            </a:r>
            <a:endParaRPr lang="en-US" sz="2800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5735053" y="6260068"/>
            <a:ext cx="104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(if m &lt; n)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45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84279" y="4017692"/>
            <a:ext cx="1918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encrypt</a:t>
            </a:r>
            <a:r>
              <a:rPr lang="en-US" sz="2000" dirty="0" smtClean="0"/>
              <a:t>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3484632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do for us?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1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8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52926" y="2551244"/>
            <a:ext cx="48006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If the message can be decrypted with the public key then the sender must have had the private key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This is a way to digitally sign a document!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1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14905"/>
            <a:ext cx="1121494" cy="2743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 flipV="1"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18945" y="4109934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 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5400000" flipH="1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335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signed 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6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6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8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51054" y="1305580"/>
            <a:ext cx="497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Confirmed: batman likes bananas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 animBg="1"/>
      <p:bldP spid="14" grpId="0"/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 flipV="1"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18945" y="4109934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 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5400000" flipH="1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335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signed 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6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5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7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51054" y="1305580"/>
            <a:ext cx="497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Confirmed: batman likes bananas</a:t>
            </a:r>
            <a:endParaRPr lang="en-US" sz="2800" dirty="0">
              <a:solidFill>
                <a:srgbClr val="008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" y="1879600"/>
            <a:ext cx="1570114" cy="235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86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05800" cy="3886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sz="2000" dirty="0" smtClean="0"/>
              <a:t>Choose a bit-length </a:t>
            </a:r>
            <a:r>
              <a:rPr lang="en-US" sz="2000" i="1" dirty="0" smtClean="0">
                <a:solidFill>
                  <a:srgbClr val="FF6600"/>
                </a:solidFill>
              </a:rPr>
              <a:t>k</a:t>
            </a:r>
          </a:p>
          <a:p>
            <a:pPr marL="594360" lvl="2" indent="0">
              <a:buNone/>
            </a:pPr>
            <a:endParaRPr lang="en-US" sz="1600" dirty="0"/>
          </a:p>
          <a:p>
            <a:pPr marL="514350" indent="-514350">
              <a:buAutoNum type="arabicPeriod"/>
            </a:pPr>
            <a:r>
              <a:rPr lang="en-US" sz="2000" dirty="0" smtClean="0"/>
              <a:t>Choose </a:t>
            </a:r>
            <a:r>
              <a:rPr lang="en-US" sz="2000" dirty="0" smtClean="0"/>
              <a:t>two primes </a:t>
            </a:r>
            <a:r>
              <a:rPr lang="en-US" sz="2000" i="1" dirty="0" smtClean="0">
                <a:solidFill>
                  <a:srgbClr val="FF6600"/>
                </a:solidFill>
              </a:rPr>
              <a:t>p</a:t>
            </a:r>
            <a:r>
              <a:rPr lang="en-US" sz="2000" dirty="0" smtClean="0"/>
              <a:t> and </a:t>
            </a:r>
            <a:r>
              <a:rPr lang="en-US" sz="2000" i="1" dirty="0" smtClean="0">
                <a:solidFill>
                  <a:srgbClr val="FF6600"/>
                </a:solidFill>
              </a:rPr>
              <a:t>q</a:t>
            </a:r>
            <a:r>
              <a:rPr lang="en-US" sz="2000" dirty="0" smtClean="0"/>
              <a:t> which can be represented with at most </a:t>
            </a:r>
            <a:r>
              <a:rPr lang="en-US" sz="2000" i="1" dirty="0" smtClean="0">
                <a:solidFill>
                  <a:srgbClr val="FF6600"/>
                </a:solidFill>
              </a:rPr>
              <a:t>k</a:t>
            </a:r>
            <a:r>
              <a:rPr lang="en-US" sz="2000" i="1" dirty="0" smtClean="0"/>
              <a:t> </a:t>
            </a:r>
            <a:r>
              <a:rPr lang="en-US" sz="2000" dirty="0" smtClean="0"/>
              <a:t>bits</a:t>
            </a:r>
            <a:endParaRPr lang="en-US" sz="2000" i="1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sz="2000" i="1" dirty="0"/>
          </a:p>
          <a:p>
            <a:pPr marL="514350" indent="-514350">
              <a:buAutoNum type="arabicPeriod"/>
            </a:pP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FF6600"/>
                </a:solidFill>
              </a:rPr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6600"/>
                </a:solidFill>
              </a:rPr>
              <a:t>=</a:t>
            </a:r>
            <a:r>
              <a:rPr lang="en-US" sz="2000" dirty="0" smtClean="0"/>
              <a:t> </a:t>
            </a:r>
            <a:r>
              <a:rPr lang="en-US" sz="2000" i="1" dirty="0" err="1" smtClean="0">
                <a:solidFill>
                  <a:srgbClr val="FF6600"/>
                </a:solidFill>
              </a:rPr>
              <a:t>pq</a:t>
            </a:r>
            <a:r>
              <a:rPr lang="en-US" sz="2000" dirty="0" smtClean="0"/>
              <a:t> and </a:t>
            </a:r>
            <a:r>
              <a:rPr lang="en-US" sz="2000" i="1" dirty="0" err="1" smtClean="0">
                <a:solidFill>
                  <a:srgbClr val="FF6600"/>
                </a:solidFill>
              </a:rPr>
              <a:t>ϕ</a:t>
            </a:r>
            <a:r>
              <a:rPr lang="en-US" sz="2000" i="1" dirty="0" smtClean="0">
                <a:solidFill>
                  <a:srgbClr val="FF6600"/>
                </a:solidFill>
              </a:rPr>
              <a:t>(n)</a:t>
            </a:r>
            <a:r>
              <a:rPr lang="en-US" sz="2000" dirty="0" smtClean="0">
                <a:solidFill>
                  <a:srgbClr val="FF6600"/>
                </a:solidFill>
              </a:rPr>
              <a:t> = (</a:t>
            </a:r>
            <a:r>
              <a:rPr lang="en-US" sz="2000" i="1" dirty="0" smtClean="0">
                <a:solidFill>
                  <a:srgbClr val="FF6600"/>
                </a:solidFill>
              </a:rPr>
              <a:t>p</a:t>
            </a:r>
            <a:r>
              <a:rPr lang="en-US" sz="2000" dirty="0" smtClean="0">
                <a:solidFill>
                  <a:srgbClr val="FF6600"/>
                </a:solidFill>
              </a:rPr>
              <a:t>-1)(</a:t>
            </a:r>
            <a:r>
              <a:rPr lang="en-US" sz="2000" i="1" dirty="0" smtClean="0">
                <a:solidFill>
                  <a:srgbClr val="FF6600"/>
                </a:solidFill>
              </a:rPr>
              <a:t>q</a:t>
            </a:r>
            <a:r>
              <a:rPr lang="en-US" sz="2000" dirty="0" smtClean="0">
                <a:solidFill>
                  <a:srgbClr val="FF6600"/>
                </a:solidFill>
              </a:rPr>
              <a:t>-1)</a:t>
            </a:r>
          </a:p>
          <a:p>
            <a:pPr marL="594360" lvl="2" indent="0">
              <a:buNone/>
            </a:pPr>
            <a:endParaRPr lang="en-US" sz="1600" dirty="0"/>
          </a:p>
          <a:p>
            <a:pPr marL="514350" indent="-514350">
              <a:buAutoNum type="arabicPeriod"/>
            </a:pPr>
            <a:r>
              <a:rPr lang="en-US" sz="2000" dirty="0" smtClean="0"/>
              <a:t>Find </a:t>
            </a:r>
            <a:r>
              <a:rPr lang="en-US" sz="2000" i="1" dirty="0" smtClean="0">
                <a:solidFill>
                  <a:srgbClr val="FF6600"/>
                </a:solidFill>
              </a:rPr>
              <a:t>d</a:t>
            </a:r>
            <a:r>
              <a:rPr lang="en-US" sz="2000" dirty="0" smtClean="0"/>
              <a:t> such that </a:t>
            </a:r>
            <a:r>
              <a:rPr lang="en-US" sz="2000" dirty="0" smtClean="0">
                <a:solidFill>
                  <a:srgbClr val="FF6600"/>
                </a:solidFill>
              </a:rPr>
              <a:t>0 &lt; d &lt; n </a:t>
            </a:r>
            <a:r>
              <a:rPr lang="en-US" sz="2000" dirty="0" smtClean="0"/>
              <a:t>and </a:t>
            </a:r>
            <a:r>
              <a:rPr lang="en-US" sz="2000" dirty="0" err="1" smtClean="0">
                <a:solidFill>
                  <a:srgbClr val="FF6600"/>
                </a:solidFill>
              </a:rPr>
              <a:t>gcd</a:t>
            </a:r>
            <a:r>
              <a:rPr lang="en-US" sz="2000" dirty="0" smtClean="0">
                <a:solidFill>
                  <a:srgbClr val="FF6600"/>
                </a:solidFill>
              </a:rPr>
              <a:t>(</a:t>
            </a:r>
            <a:r>
              <a:rPr lang="en-US" sz="2000" i="1" dirty="0" err="1" smtClean="0">
                <a:solidFill>
                  <a:srgbClr val="FF6600"/>
                </a:solidFill>
              </a:rPr>
              <a:t>d</a:t>
            </a:r>
            <a:r>
              <a:rPr lang="en-US" sz="2000" dirty="0" err="1" smtClean="0">
                <a:solidFill>
                  <a:srgbClr val="FF6600"/>
                </a:solidFill>
              </a:rPr>
              <a:t>,</a:t>
            </a:r>
            <a:r>
              <a:rPr lang="en-US" sz="2000" i="1" dirty="0" err="1" smtClean="0">
                <a:solidFill>
                  <a:srgbClr val="FF6600"/>
                </a:solidFill>
              </a:rPr>
              <a:t>ϕ</a:t>
            </a:r>
            <a:r>
              <a:rPr lang="en-US" sz="2000" i="1" dirty="0">
                <a:solidFill>
                  <a:srgbClr val="FF6600"/>
                </a:solidFill>
              </a:rPr>
              <a:t>(n</a:t>
            </a:r>
            <a:r>
              <a:rPr lang="en-US" sz="2000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/>
            </a:pPr>
            <a:endParaRPr lang="en-US" sz="2000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Find e such that </a:t>
            </a:r>
            <a:r>
              <a:rPr lang="en-US" sz="2000" i="1" dirty="0" smtClean="0">
                <a:solidFill>
                  <a:srgbClr val="FF6600"/>
                </a:solidFill>
              </a:rPr>
              <a:t>de</a:t>
            </a:r>
            <a:r>
              <a:rPr lang="en-US" sz="2000" dirty="0" smtClean="0">
                <a:solidFill>
                  <a:srgbClr val="FF6600"/>
                </a:solidFill>
              </a:rPr>
              <a:t> mod </a:t>
            </a:r>
            <a:r>
              <a:rPr lang="en-US" sz="2000" i="1" dirty="0" err="1">
                <a:solidFill>
                  <a:srgbClr val="FF6600"/>
                </a:solidFill>
              </a:rPr>
              <a:t>ϕ</a:t>
            </a:r>
            <a:r>
              <a:rPr lang="en-US" sz="2000" i="1" dirty="0">
                <a:solidFill>
                  <a:srgbClr val="FF6600"/>
                </a:solidFill>
              </a:rPr>
              <a:t>(n</a:t>
            </a:r>
            <a:r>
              <a:rPr lang="en-US" sz="2000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/>
            </a:pPr>
            <a:endParaRPr lang="en-US" sz="2000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private key = (</a:t>
            </a:r>
            <a:r>
              <a:rPr lang="en-US" sz="2000" dirty="0" err="1" smtClean="0">
                <a:solidFill>
                  <a:srgbClr val="000000"/>
                </a:solidFill>
              </a:rPr>
              <a:t>d,n</a:t>
            </a:r>
            <a:r>
              <a:rPr lang="en-US" sz="2000" dirty="0" smtClean="0">
                <a:solidFill>
                  <a:srgbClr val="000000"/>
                </a:solidFill>
              </a:rPr>
              <a:t>) and public key = (e, n)</a:t>
            </a:r>
          </a:p>
          <a:p>
            <a:pPr marL="514350" indent="-514350"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514350" indent="-514350">
              <a:buFont typeface="Wingdings"/>
              <a:buAutoNum type="arabicPeriod"/>
            </a:pPr>
            <a:r>
              <a:rPr lang="en-US" sz="2000" dirty="0"/>
              <a:t>encrypt(m) = m</a:t>
            </a:r>
            <a:r>
              <a:rPr lang="en-US" sz="2000" baseline="30000" dirty="0"/>
              <a:t>e</a:t>
            </a:r>
            <a:r>
              <a:rPr lang="en-US" sz="2000" dirty="0"/>
              <a:t> mod </a:t>
            </a:r>
            <a:r>
              <a:rPr lang="en-US" sz="2000" dirty="0" smtClean="0"/>
              <a:t>n   decrypt(z) = </a:t>
            </a:r>
            <a:r>
              <a:rPr lang="en-US" sz="2000" dirty="0" err="1" smtClean="0"/>
              <a:t>z</a:t>
            </a:r>
            <a:r>
              <a:rPr lang="en-US" sz="2000" baseline="30000" dirty="0" err="1" smtClean="0"/>
              <a:t>d</a:t>
            </a:r>
            <a:r>
              <a:rPr lang="en-US" sz="2000" dirty="0" smtClean="0"/>
              <a:t> mod n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486400"/>
            <a:ext cx="80741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Say I maliciously intercept an encrypted message.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How could I decrypt it? (Note, you can also assume that we have the public key (e, n).)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5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120" y="2653632"/>
            <a:ext cx="1487094" cy="1905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2905920" y="1834148"/>
            <a:ext cx="2057400" cy="150528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905920" y="2806032"/>
            <a:ext cx="2514600" cy="533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15896" y="3783469"/>
            <a:ext cx="5369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Share your public key with everyone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191920" y="1802064"/>
            <a:ext cx="1767211" cy="851568"/>
            <a:chOff x="5191920" y="1802064"/>
            <a:chExt cx="1767211" cy="85156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2133600" y="3962400"/>
            <a:ext cx="466345" cy="228600"/>
            <a:chOff x="5683102" y="3505200"/>
            <a:chExt cx="2149005" cy="105343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1043730" y="5105400"/>
            <a:ext cx="52046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does this happen?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Anything we have to be careful of?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4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Idea 1</a:t>
            </a:r>
            <a:r>
              <a:rPr lang="en-US" sz="2800" dirty="0" smtClean="0"/>
              <a:t>: undo the mod operation , i.e. mod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If we knew 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and e, we could figure out 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02105" y="4911194"/>
            <a:ext cx="4171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 you think this is possible?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370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Idea 1</a:t>
            </a:r>
            <a:r>
              <a:rPr lang="en-US" sz="2800" dirty="0" smtClean="0"/>
              <a:t>: undo the mod operation , i.e. mod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If we knew 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and e, we could figure out 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49705" y="4678740"/>
            <a:ext cx="7579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Generally, no, if we don’t know anything about the message.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The challenge is that the mod operator maps many, many numbers to a single </a:t>
            </a:r>
            <a:r>
              <a:rPr lang="en-US" sz="2400" dirty="0" smtClean="0">
                <a:solidFill>
                  <a:srgbClr val="0000FF"/>
                </a:solidFill>
              </a:rPr>
              <a:t>value.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8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you can’t break the encryption itself (i.e. you cannot decrypt an encrypted message without the private key)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else might you try and figure out the encrypted message?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03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you can’t break the encryption itself (i.e. you cannot decrypt an encrypted message without the private key)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Idea 2: Try and figure out the private key!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would you do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49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10658</TotalTime>
  <Words>2946</Words>
  <Application>Microsoft Macintosh PowerPoint</Application>
  <PresentationFormat>On-screen Show (4:3)</PresentationFormat>
  <Paragraphs>426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Median</vt:lpstr>
      <vt:lpstr>Encryption Take 2: Practical details</vt:lpstr>
      <vt:lpstr>Admin</vt:lpstr>
      <vt:lpstr>Public key encryption</vt:lpstr>
      <vt:lpstr>RSA public key encryption</vt:lpstr>
      <vt:lpstr>Cracking RSA</vt:lpstr>
      <vt:lpstr>Cracking RSA</vt:lpstr>
      <vt:lpstr>Cracking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Implementing RSA</vt:lpstr>
      <vt:lpstr>Implementing RSA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Implementing RSA</vt:lpstr>
      <vt:lpstr>Implementing RSA</vt:lpstr>
      <vt:lpstr>Greatest Common Divisor</vt:lpstr>
      <vt:lpstr>Greatest Common Divisor</vt:lpstr>
      <vt:lpstr>Greatest Common Divisor</vt:lpstr>
      <vt:lpstr>Implementing RSA</vt:lpstr>
      <vt:lpstr>PowerPoint Presentation</vt:lpstr>
      <vt:lpstr>inversemod</vt:lpstr>
      <vt:lpstr>Option type</vt:lpstr>
      <vt:lpstr>case statement</vt:lpstr>
      <vt:lpstr>inversemod</vt:lpstr>
      <vt:lpstr>Signing documents</vt:lpstr>
      <vt:lpstr>Signing documents</vt:lpstr>
      <vt:lpstr>Signing documents</vt:lpstr>
      <vt:lpstr>Signing documents</vt:lpstr>
      <vt:lpstr>Signing documents</vt:lpstr>
      <vt:lpstr>Signing documents</vt:lpstr>
      <vt:lpstr>Public key encryption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1694</cp:revision>
  <cp:lastPrinted>2016-03-24T18:25:38Z</cp:lastPrinted>
  <dcterms:created xsi:type="dcterms:W3CDTF">2011-02-02T19:47:14Z</dcterms:created>
  <dcterms:modified xsi:type="dcterms:W3CDTF">2016-03-24T18:25:41Z</dcterms:modified>
</cp:coreProperties>
</file>