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508" r:id="rId3"/>
    <p:sldId id="510" r:id="rId4"/>
    <p:sldId id="511" r:id="rId5"/>
    <p:sldId id="512" r:id="rId6"/>
    <p:sldId id="513" r:id="rId7"/>
    <p:sldId id="516" r:id="rId8"/>
    <p:sldId id="517" r:id="rId9"/>
    <p:sldId id="519" r:id="rId10"/>
    <p:sldId id="520" r:id="rId11"/>
    <p:sldId id="525" r:id="rId12"/>
    <p:sldId id="521" r:id="rId13"/>
    <p:sldId id="522" r:id="rId14"/>
    <p:sldId id="523" r:id="rId15"/>
    <p:sldId id="524" r:id="rId16"/>
    <p:sldId id="527" r:id="rId17"/>
    <p:sldId id="526" r:id="rId18"/>
    <p:sldId id="528" r:id="rId19"/>
    <p:sldId id="529" r:id="rId20"/>
    <p:sldId id="530" r:id="rId21"/>
    <p:sldId id="531" r:id="rId22"/>
    <p:sldId id="532" r:id="rId23"/>
    <p:sldId id="545" r:id="rId24"/>
    <p:sldId id="534" r:id="rId25"/>
    <p:sldId id="536" r:id="rId26"/>
    <p:sldId id="535" r:id="rId27"/>
    <p:sldId id="537" r:id="rId28"/>
    <p:sldId id="538" r:id="rId29"/>
    <p:sldId id="540" r:id="rId30"/>
    <p:sldId id="541" r:id="rId31"/>
    <p:sldId id="542" r:id="rId32"/>
    <p:sldId id="543" r:id="rId33"/>
    <p:sldId id="544" r:id="rId34"/>
    <p:sldId id="548" r:id="rId35"/>
    <p:sldId id="549" r:id="rId36"/>
    <p:sldId id="546" r:id="rId37"/>
    <p:sldId id="547" r:id="rId38"/>
    <p:sldId id="550" r:id="rId39"/>
    <p:sldId id="551" r:id="rId40"/>
    <p:sldId id="553" r:id="rId41"/>
    <p:sldId id="554" r:id="rId42"/>
    <p:sldId id="555" r:id="rId43"/>
    <p:sldId id="556" r:id="rId44"/>
    <p:sldId id="563" r:id="rId45"/>
    <p:sldId id="558" r:id="rId46"/>
    <p:sldId id="559" r:id="rId47"/>
    <p:sldId id="561" r:id="rId48"/>
    <p:sldId id="562" r:id="rId49"/>
    <p:sldId id="564" r:id="rId50"/>
    <p:sldId id="565" r:id="rId51"/>
    <p:sldId id="576" r:id="rId52"/>
    <p:sldId id="566" r:id="rId53"/>
    <p:sldId id="567" r:id="rId54"/>
    <p:sldId id="568" r:id="rId55"/>
    <p:sldId id="569" r:id="rId56"/>
    <p:sldId id="570" r:id="rId57"/>
    <p:sldId id="571" r:id="rId58"/>
    <p:sldId id="572" r:id="rId59"/>
    <p:sldId id="557" r:id="rId60"/>
    <p:sldId id="573" r:id="rId61"/>
    <p:sldId id="574" r:id="rId62"/>
    <p:sldId id="575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0" autoAdjust="0"/>
    <p:restoredTop sz="88614" autoAdjust="0"/>
  </p:normalViewPr>
  <p:slideViewPr>
    <p:cSldViewPr snapToObjects="1">
      <p:cViewPr>
        <p:scale>
          <a:sx n="95" d="100"/>
          <a:sy n="95" d="100"/>
        </p:scale>
        <p:origin x="-66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A8CC-ED10-6C4B-A27F-337266596776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0157-9BA7-1C49-B285-EFD360B8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(mod n) is notation NOT the mod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Encryption: </a:t>
            </a:r>
            <a:r>
              <a:rPr lang="en-US" smtClean="0"/>
              <a:t>practical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</a:t>
            </a:r>
            <a:r>
              <a:rPr lang="en-US" smtClean="0"/>
              <a:t>Spring </a:t>
            </a:r>
            <a:r>
              <a:rPr lang="en-US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7636"/>
            <a:ext cx="1828800" cy="78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479" y="1635386"/>
            <a:ext cx="59055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0" y="2637924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124200"/>
            <a:ext cx="1825752" cy="1214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895600"/>
            <a:ext cx="1906125" cy="212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967" y="4724400"/>
            <a:ext cx="1692965" cy="177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589" y="4572000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 message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encrypted message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00" y="3921285"/>
            <a:ext cx="664072" cy="345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128" y="3962400"/>
            <a:ext cx="664072" cy="3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11" y="2867806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95" y="2579048"/>
            <a:ext cx="11214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968" y="3341048"/>
            <a:ext cx="1662506" cy="10824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29968" y="4423471"/>
            <a:ext cx="1662506" cy="0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8148" y="4423471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88748" y="4423471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748" y="1705811"/>
            <a:ext cx="1676400" cy="873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474" y="1676400"/>
            <a:ext cx="1676400" cy="8732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43400" y="1877206"/>
            <a:ext cx="914400" cy="533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1748" y="5715000"/>
            <a:ext cx="3966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problems with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14" y="2946400"/>
            <a:ext cx="481755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93457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14" y="2946400"/>
            <a:ext cx="481755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934578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42429"/>
            <a:ext cx="1299618" cy="676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828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6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00400"/>
            <a:ext cx="1662506" cy="108242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28800" y="4381889"/>
            <a:ext cx="1662506" cy="0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96980" y="4381889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7580" y="4381889"/>
            <a:ext cx="0" cy="898777"/>
          </a:xfrm>
          <a:prstGeom prst="line">
            <a:avLst/>
          </a:prstGeom>
          <a:ln w="57150" cmpd="sng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8842" y="2152316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152316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6198" b="25614"/>
          <a:stretch/>
        </p:blipFill>
        <p:spPr>
          <a:xfrm>
            <a:off x="5334000" y="3124200"/>
            <a:ext cx="1767211" cy="85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5283" b="25697"/>
          <a:stretch/>
        </p:blipFill>
        <p:spPr>
          <a:xfrm>
            <a:off x="2104188" y="3191356"/>
            <a:ext cx="1883825" cy="92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4874826"/>
            <a:ext cx="5792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Two keys</a:t>
            </a:r>
            <a:r>
              <a:rPr lang="en-US" sz="2800" dirty="0" smtClean="0"/>
              <a:t>, one you make publicly available and one you keep to yourself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0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20" y="2653632"/>
            <a:ext cx="1487094" cy="1905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905920" y="1834148"/>
            <a:ext cx="2057400" cy="15052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05920" y="2806032"/>
            <a:ext cx="2514600" cy="533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9301" y="5240421"/>
            <a:ext cx="536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Share your public key with everyone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191920" y="1802064"/>
            <a:ext cx="1767211" cy="851568"/>
            <a:chOff x="5191920" y="1802064"/>
            <a:chExt cx="1767211" cy="8515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6198" b="25614"/>
            <a:stretch/>
          </p:blipFill>
          <p:spPr>
            <a:xfrm>
              <a:off x="5191920" y="1802064"/>
              <a:ext cx="1767211" cy="8515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2057400"/>
              <a:ext cx="609600" cy="33528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133600" y="3962400"/>
            <a:ext cx="466345" cy="228600"/>
            <a:chOff x="5683102" y="3505200"/>
            <a:chExt cx="2149005" cy="1053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66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 message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encrypted message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75606" y="3962400"/>
            <a:ext cx="972394" cy="453189"/>
            <a:chOff x="5191920" y="1802064"/>
            <a:chExt cx="1767211" cy="8515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t="26198" b="25614"/>
            <a:stretch/>
          </p:blipFill>
          <p:spPr>
            <a:xfrm>
              <a:off x="5191920" y="1802064"/>
              <a:ext cx="1767211" cy="8515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7800" y="2057400"/>
              <a:ext cx="609600" cy="33528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324599" y="3962399"/>
            <a:ext cx="751780" cy="395705"/>
            <a:chOff x="5683102" y="3505200"/>
            <a:chExt cx="2149005" cy="10534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78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0800000">
            <a:off x="6324600" y="33675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24599" y="3962399"/>
            <a:ext cx="751780" cy="395705"/>
            <a:chOff x="5683102" y="3505200"/>
            <a:chExt cx="2149005" cy="10534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t="25283" b="25697"/>
            <a:stretch/>
          </p:blipFill>
          <p:spPr>
            <a:xfrm>
              <a:off x="5683102" y="3505200"/>
              <a:ext cx="2149005" cy="10534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00" y="3886200"/>
              <a:ext cx="609600" cy="3352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95400" y="3505200"/>
            <a:ext cx="413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Only the person with the private key can decrypt!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5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Normal arithmetic:</a:t>
            </a:r>
          </a:p>
          <a:p>
            <a:pPr marL="0" indent="0">
              <a:buNone/>
            </a:pPr>
            <a:r>
              <a:rPr lang="en-US" dirty="0" smtClean="0"/>
              <a:t>a = 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 is equal to b   </a:t>
            </a:r>
            <a:r>
              <a:rPr lang="en-US" i="1" dirty="0" smtClean="0">
                <a:solidFill>
                  <a:srgbClr val="FF6600"/>
                </a:solidFill>
              </a:rPr>
              <a:t>or   a-b = 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Modular arithmetic:</a:t>
            </a:r>
          </a:p>
          <a:p>
            <a:pPr marL="0" indent="0">
              <a:buNone/>
            </a:pPr>
            <a:r>
              <a:rPr lang="en-US" dirty="0" smtClean="0"/>
              <a:t>a     b </a:t>
            </a:r>
            <a:r>
              <a:rPr lang="en-US" i="1" dirty="0" smtClean="0">
                <a:solidFill>
                  <a:srgbClr val="660066"/>
                </a:solidFill>
              </a:rPr>
              <a:t>(mod n)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a-b = n*k for some integer k 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 = b + n*k for some integer k 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 % n = b % n (where % is the mod operator)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381500"/>
            <a:ext cx="368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next Thursday</a:t>
            </a:r>
          </a:p>
          <a:p>
            <a:pPr lvl="1"/>
            <a:r>
              <a:rPr lang="en-US" dirty="0"/>
              <a:t>Covers everything from </a:t>
            </a:r>
            <a:r>
              <a:rPr lang="en-US" dirty="0" smtClean="0"/>
              <a:t>2/16 </a:t>
            </a:r>
            <a:r>
              <a:rPr lang="en-US" dirty="0"/>
              <a:t>– </a:t>
            </a:r>
            <a:r>
              <a:rPr lang="en-US" dirty="0" smtClean="0"/>
              <a:t>3/24 </a:t>
            </a:r>
            <a:r>
              <a:rPr lang="en-US" dirty="0"/>
              <a:t>+ some minor SML</a:t>
            </a:r>
          </a:p>
          <a:p>
            <a:pPr lvl="1"/>
            <a:r>
              <a:rPr lang="en-US" dirty="0"/>
              <a:t>Will not have to </a:t>
            </a:r>
            <a:r>
              <a:rPr lang="en-US" i="1" dirty="0"/>
              <a:t>write</a:t>
            </a:r>
            <a:r>
              <a:rPr lang="en-US" dirty="0"/>
              <a:t> any assembly</a:t>
            </a:r>
          </a:p>
          <a:p>
            <a:pPr lvl="1"/>
            <a:r>
              <a:rPr lang="en-US" dirty="0"/>
              <a:t>2 pages of notes</a:t>
            </a:r>
          </a:p>
          <a:p>
            <a:pPr lvl="1"/>
            <a:r>
              <a:rPr lang="en-US" dirty="0"/>
              <a:t>Review sessions next week (TBA)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of these statements are true?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55" y="2514600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92" y="2438400"/>
            <a:ext cx="165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</a:t>
            </a:r>
            <a:r>
              <a:rPr lang="en-US" sz="2800" i="1" dirty="0" smtClean="0">
                <a:solidFill>
                  <a:srgbClr val="660066"/>
                </a:solidFill>
              </a:rPr>
              <a:t>(mod 7)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290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3505200"/>
            <a:ext cx="368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92" y="34290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92 </a:t>
            </a:r>
            <a:r>
              <a:rPr lang="en-US" sz="2800" i="1" dirty="0" smtClean="0">
                <a:solidFill>
                  <a:srgbClr val="660066"/>
                </a:solidFill>
              </a:rPr>
              <a:t>(mod 10)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0598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4582180"/>
            <a:ext cx="368300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292" y="450598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i="1" dirty="0" smtClean="0">
                <a:solidFill>
                  <a:srgbClr val="660066"/>
                </a:solidFill>
              </a:rPr>
              <a:t>(mod 6)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65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5" y="5867400"/>
            <a:ext cx="3683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492" y="57912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33 </a:t>
            </a:r>
            <a:r>
              <a:rPr lang="en-US" sz="2800" i="1" dirty="0" smtClean="0">
                <a:solidFill>
                  <a:srgbClr val="660066"/>
                </a:solidFill>
              </a:rPr>
              <a:t>(mod 32)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4048" y="45521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a-b = n*k for some integer k or</a:t>
            </a:r>
          </a:p>
          <a:p>
            <a:r>
              <a:rPr lang="en-US" dirty="0">
                <a:solidFill>
                  <a:srgbClr val="FF6600"/>
                </a:solidFill>
              </a:rPr>
              <a:t>a = b + n*k for some integer k or</a:t>
            </a:r>
          </a:p>
          <a:p>
            <a:r>
              <a:rPr lang="en-US" dirty="0">
                <a:solidFill>
                  <a:srgbClr val="FF6600"/>
                </a:solidFill>
              </a:rPr>
              <a:t>a % n = b % n (where % is the mod operator)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of these statements are true?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55" y="2514600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92" y="2438400"/>
            <a:ext cx="165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</a:t>
            </a:r>
            <a:r>
              <a:rPr lang="en-US" sz="2800" i="1" dirty="0" smtClean="0">
                <a:solidFill>
                  <a:srgbClr val="660066"/>
                </a:solidFill>
              </a:rPr>
              <a:t>(mod 7)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290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3505200"/>
            <a:ext cx="368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92" y="34290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92 </a:t>
            </a:r>
            <a:r>
              <a:rPr lang="en-US" sz="2800" i="1" dirty="0" smtClean="0">
                <a:solidFill>
                  <a:srgbClr val="660066"/>
                </a:solidFill>
              </a:rPr>
              <a:t>(mod 10)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0598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4582180"/>
            <a:ext cx="368300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292" y="4505980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i="1" dirty="0" smtClean="0">
                <a:solidFill>
                  <a:srgbClr val="660066"/>
                </a:solidFill>
              </a:rPr>
              <a:t>(mod 6)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65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5" y="5867400"/>
            <a:ext cx="3683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492" y="5791200"/>
            <a:ext cx="20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33 </a:t>
            </a:r>
            <a:r>
              <a:rPr lang="en-US" sz="2800" i="1" dirty="0" smtClean="0">
                <a:solidFill>
                  <a:srgbClr val="660066"/>
                </a:solidFill>
              </a:rPr>
              <a:t>(mod 32)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5053" y="2253734"/>
            <a:ext cx="280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12-5    = 7  = 1*7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12 % 7 = 5 = 5 % 7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5053" y="3276600"/>
            <a:ext cx="348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92-52    = 40  = 4*10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92 % 10 = 2   = 52 % 20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638800"/>
            <a:ext cx="3485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65-33    = 32  = 1*32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65 % 32 = 1   = 33 % 32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286072"/>
            <a:ext cx="16811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17-12   = 5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17 % 6 = 5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12 % 6 = 0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properties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021" y="214110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2" y="2293506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51" y="2148305"/>
            <a:ext cx="161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660066"/>
                </a:solidFill>
              </a:rPr>
              <a:t>(mod n)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6" y="1828800"/>
            <a:ext cx="4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2105" y="2979306"/>
            <a:ext cx="296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mod n = b mod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667000"/>
            <a:ext cx="75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650451" y="3502526"/>
            <a:ext cx="559349" cy="14504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09839" y="3502526"/>
            <a:ext cx="661961" cy="14504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825" y="501315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“mod”/remainder operator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43200" y="2671525"/>
            <a:ext cx="2607770" cy="24338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5800" y="5077326"/>
            <a:ext cx="19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congruence (mod n)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9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properties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021" y="214110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92" y="2293506"/>
            <a:ext cx="3683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451" y="2148305"/>
            <a:ext cx="161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660066"/>
                </a:solidFill>
              </a:rPr>
              <a:t>(mod n)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6" y="1828800"/>
            <a:ext cx="4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2105" y="2979306"/>
            <a:ext cx="2963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mod n = b mod n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667000"/>
            <a:ext cx="75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684" y="3788247"/>
            <a:ext cx="238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importantly: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1442" y="4353580"/>
            <a:ext cx="680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a+b</a:t>
            </a:r>
            <a:r>
              <a:rPr lang="en-US" sz="2800" dirty="0" smtClean="0"/>
              <a:t>) mod n = ((a mod n) + (b mod n)) mod n</a:t>
            </a:r>
            <a:r>
              <a:rPr lang="en-US" sz="2800" i="1" dirty="0" smtClean="0">
                <a:solidFill>
                  <a:srgbClr val="660066"/>
                </a:solidFill>
              </a:rPr>
              <a:t> 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442" y="5410200"/>
            <a:ext cx="6596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(a*b) mod n = ((a mod n) * (b mod n)) mod n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9810" y="4903537"/>
            <a:ext cx="5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2601" y="6122736"/>
            <a:ext cx="3032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 these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1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talk about modular arithmetic and congruence?  How is it useful? Why might it be better than normal arithmetic?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We can limit the size of the numbers we’re dealing with to be at most n (if it gets larger than n at any point, we can always just take the result mod 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The mod operator can be thought of as mapping a number in the range 0 … number-1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3200400"/>
            <a:ext cx="5330952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GCD stand for?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0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777916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(25, 15) =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227898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(25, 15) = 5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674" y="4356318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25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4889718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45829" y="4925813"/>
            <a:ext cx="5879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25</a:t>
            </a:r>
          </a:p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5</a:t>
            </a:r>
          </a:p>
          <a:p>
            <a:pPr algn="r"/>
            <a:r>
              <a:rPr lang="en-US" sz="2800" dirty="0"/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914" y="4267200"/>
            <a:ext cx="84621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53" y="5227053"/>
            <a:ext cx="1497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Divisors: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724" y="4320223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47450" y="4853623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3879" y="4889718"/>
            <a:ext cx="58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</a:t>
            </a:r>
            <a:r>
              <a:rPr lang="en-US" sz="2800" dirty="0" smtClean="0"/>
              <a:t>5</a:t>
            </a:r>
          </a:p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5</a:t>
            </a:r>
          </a:p>
          <a:p>
            <a:pPr algn="r"/>
            <a:r>
              <a:rPr lang="en-US" sz="2800" dirty="0"/>
              <a:t>3</a:t>
            </a:r>
            <a:endParaRPr lang="en-US" sz="2800" dirty="0" smtClean="0"/>
          </a:p>
          <a:p>
            <a:pPr algn="r"/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09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581400"/>
            <a:ext cx="3011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(100, 52) =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6670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(100, 52) = 4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674" y="3998495"/>
            <a:ext cx="779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100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4531895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8779" y="4567990"/>
            <a:ext cx="6463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100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50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25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20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10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5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4</a:t>
            </a:r>
            <a:endParaRPr lang="en-US" sz="1400" dirty="0" smtClean="0">
              <a:solidFill>
                <a:srgbClr val="0000FF"/>
              </a:solidFill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2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3914" y="3706302"/>
            <a:ext cx="846213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53" y="4869230"/>
            <a:ext cx="1497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Divisors: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724" y="3962400"/>
            <a:ext cx="58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47450" y="4495800"/>
            <a:ext cx="129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7272" y="4648200"/>
            <a:ext cx="644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52</a:t>
            </a:r>
          </a:p>
          <a:p>
            <a:pPr algn="r"/>
            <a:r>
              <a:rPr lang="en-US" dirty="0" smtClean="0"/>
              <a:t>13</a:t>
            </a:r>
          </a:p>
          <a:p>
            <a:pPr algn="r"/>
            <a:r>
              <a:rPr lang="en-US" dirty="0">
                <a:solidFill>
                  <a:srgbClr val="0000FF"/>
                </a:solidFill>
              </a:rPr>
              <a:t>4</a:t>
            </a:r>
            <a:endParaRPr lang="en-US" dirty="0" smtClean="0">
              <a:solidFill>
                <a:srgbClr val="0000FF"/>
              </a:solidFill>
            </a:endParaRPr>
          </a:p>
          <a:p>
            <a:pPr algn="r"/>
            <a:r>
              <a:rPr lang="en-US" dirty="0"/>
              <a:t>2</a:t>
            </a:r>
            <a:endParaRPr lang="en-US" dirty="0" smtClean="0"/>
          </a:p>
          <a:p>
            <a:pPr algn="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68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2971800"/>
            <a:ext cx="5330952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it and why do we need it?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7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5131" y="4343400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(100, 9)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39" y="4343400"/>
            <a:ext cx="2558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(23, 5)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996624"/>
            <a:ext cx="2558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(7, 56)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39" y="2996624"/>
            <a:ext cx="2784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(14, 63)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562600"/>
            <a:ext cx="3011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(111, 17) =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C</a:t>
            </a:r>
            <a:r>
              <a:rPr lang="en-US" dirty="0" smtClean="0"/>
              <a:t>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gcd</a:t>
            </a:r>
            <a:r>
              <a:rPr lang="en-US" dirty="0" smtClean="0"/>
              <a:t>(a, b) is the largest positive integer that divides both numbers without a remainder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5131" y="3962400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(100, 9) =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39" y="3962400"/>
            <a:ext cx="2626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(23, 5) =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996624"/>
            <a:ext cx="2626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(7, 56) = 7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39" y="2996624"/>
            <a:ext cx="285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(14, 63) = 7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889212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gcd</a:t>
            </a:r>
            <a:r>
              <a:rPr lang="en-US" sz="3200" dirty="0" smtClean="0">
                <a:solidFill>
                  <a:srgbClr val="0000FF"/>
                </a:solidFill>
              </a:rPr>
              <a:t>(111, 17) =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908842"/>
            <a:ext cx="31235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observations?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4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the </a:t>
            </a:r>
            <a:r>
              <a:rPr lang="en-US" dirty="0" err="1" smtClean="0"/>
              <a:t>gcd</a:t>
            </a:r>
            <a:r>
              <a:rPr lang="en-US" dirty="0" smtClean="0"/>
              <a:t> = 1, the two numbers share no factors/divisors in common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= 1 then a is </a:t>
            </a:r>
            <a:r>
              <a:rPr lang="en-US" i="1" dirty="0" smtClean="0">
                <a:solidFill>
                  <a:srgbClr val="FF6600"/>
                </a:solidFill>
              </a:rPr>
              <a:t>relatively prime </a:t>
            </a:r>
            <a:r>
              <a:rPr lang="en-US" dirty="0" smtClean="0"/>
              <a:t>to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a weaker condition than </a:t>
            </a:r>
            <a:r>
              <a:rPr lang="en-US" dirty="0" err="1" smtClean="0"/>
              <a:t>primality</a:t>
            </a:r>
            <a:r>
              <a:rPr lang="en-US" dirty="0" smtClean="0"/>
              <a:t>, since any two prime numbers are also relatively prime,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6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useful property: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two numbers, </a:t>
            </a:r>
            <a:r>
              <a:rPr lang="en-US" i="1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6600"/>
                </a:solidFill>
              </a:rPr>
              <a:t>b</a:t>
            </a:r>
            <a:r>
              <a:rPr lang="en-US" i="1" dirty="0" smtClean="0"/>
              <a:t>,</a:t>
            </a:r>
            <a:r>
              <a:rPr lang="en-US" dirty="0" smtClean="0"/>
              <a:t> are relatively prime (i.e. </a:t>
            </a:r>
            <a:r>
              <a:rPr lang="en-US" dirty="0" err="1" smtClean="0">
                <a:solidFill>
                  <a:srgbClr val="FF6600"/>
                </a:solidFill>
              </a:rPr>
              <a:t>gcd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</a:rPr>
              <a:t>a,b</a:t>
            </a:r>
            <a:r>
              <a:rPr lang="en-US" dirty="0" smtClean="0">
                <a:solidFill>
                  <a:srgbClr val="FF6600"/>
                </a:solidFill>
              </a:rPr>
              <a:t>) = 1</a:t>
            </a:r>
            <a:r>
              <a:rPr lang="en-US" dirty="0" smtClean="0"/>
              <a:t>), then there exists a </a:t>
            </a:r>
            <a:r>
              <a:rPr lang="en-US" i="1" dirty="0" smtClean="0">
                <a:solidFill>
                  <a:srgbClr val="FF6600"/>
                </a:solidFill>
              </a:rPr>
              <a:t>c</a:t>
            </a:r>
            <a:r>
              <a:rPr lang="en-US" dirty="0" smtClean="0"/>
              <a:t>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412401"/>
            <a:ext cx="2633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a*c mod b = 1  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3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Have you heard of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it stand for?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1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RSA is one of the most popular public key encryption algorithms in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RSA = Ron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dirty="0" err="1" smtClean="0"/>
              <a:t>ivest</a:t>
            </a:r>
            <a:r>
              <a:rPr lang="en-US" dirty="0" smtClean="0"/>
              <a:t>,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hamir and Leonard 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/>
              <a:t>dleman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5152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Choose a bit-length </a:t>
            </a:r>
            <a:r>
              <a:rPr lang="en-US" i="1" dirty="0" smtClean="0">
                <a:solidFill>
                  <a:srgbClr val="FF6600"/>
                </a:solidFill>
              </a:rPr>
              <a:t>k</a:t>
            </a:r>
          </a:p>
          <a:p>
            <a:pPr marL="594360" lvl="2" indent="0">
              <a:buNone/>
            </a:pPr>
            <a:r>
              <a:rPr lang="en-US" dirty="0" smtClean="0"/>
              <a:t>Security increase with the value of </a:t>
            </a:r>
            <a:r>
              <a:rPr lang="en-US" i="1" dirty="0" smtClean="0">
                <a:solidFill>
                  <a:srgbClr val="FF6600"/>
                </a:solidFill>
              </a:rPr>
              <a:t>k</a:t>
            </a:r>
            <a:r>
              <a:rPr lang="en-US" i="1" dirty="0" smtClean="0"/>
              <a:t>, </a:t>
            </a:r>
            <a:r>
              <a:rPr lang="en-US" dirty="0" smtClean="0"/>
              <a:t>though so does computation</a:t>
            </a:r>
          </a:p>
          <a:p>
            <a:pPr marL="594360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 Choose two primes </a:t>
            </a:r>
            <a:r>
              <a:rPr lang="en-US" i="1" dirty="0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6600"/>
                </a:solidFill>
              </a:rPr>
              <a:t>q</a:t>
            </a:r>
            <a:r>
              <a:rPr lang="en-US" dirty="0" smtClean="0"/>
              <a:t> which can be represented with at most </a:t>
            </a:r>
            <a:r>
              <a:rPr lang="en-US" i="1" dirty="0" smtClean="0">
                <a:solidFill>
                  <a:srgbClr val="FF6600"/>
                </a:solidFill>
              </a:rPr>
              <a:t>k</a:t>
            </a:r>
            <a:r>
              <a:rPr lang="en-US" i="1" dirty="0" smtClean="0"/>
              <a:t> </a:t>
            </a:r>
            <a:r>
              <a:rPr lang="en-US" dirty="0" smtClean="0"/>
              <a:t>bits</a:t>
            </a:r>
            <a:endParaRPr lang="en-US" i="1" dirty="0" smtClean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endParaRPr lang="en-US" i="1" dirty="0"/>
          </a:p>
          <a:p>
            <a:pPr marL="514350" indent="-514350">
              <a:buAutoNum type="arabicPeriod"/>
            </a:pPr>
            <a:r>
              <a:rPr lang="en-US" dirty="0" smtClean="0"/>
              <a:t>Let </a:t>
            </a:r>
            <a:r>
              <a:rPr lang="en-US" i="1" dirty="0" smtClean="0">
                <a:solidFill>
                  <a:srgbClr val="FF66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=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6600"/>
                </a:solidFill>
              </a:rPr>
              <a:t>pq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rgbClr val="FF6600"/>
                </a:solidFill>
              </a:rPr>
              <a:t>ϕ</a:t>
            </a:r>
            <a:r>
              <a:rPr lang="en-US" i="1" dirty="0" smtClean="0">
                <a:solidFill>
                  <a:srgbClr val="FF6600"/>
                </a:solidFill>
              </a:rPr>
              <a:t>(n)</a:t>
            </a:r>
            <a:r>
              <a:rPr lang="en-US" dirty="0" smtClean="0">
                <a:solidFill>
                  <a:srgbClr val="FF6600"/>
                </a:solidFill>
              </a:rPr>
              <a:t> = (</a:t>
            </a:r>
            <a:r>
              <a:rPr lang="en-US" i="1" dirty="0" smtClean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-1)(</a:t>
            </a:r>
            <a:r>
              <a:rPr lang="en-US" i="1" dirty="0" smtClean="0">
                <a:solidFill>
                  <a:srgbClr val="FF6600"/>
                </a:solidFill>
              </a:rPr>
              <a:t>q</a:t>
            </a:r>
            <a:r>
              <a:rPr lang="en-US" dirty="0" smtClean="0">
                <a:solidFill>
                  <a:srgbClr val="FF6600"/>
                </a:solidFill>
              </a:rPr>
              <a:t>-1)</a:t>
            </a:r>
          </a:p>
          <a:p>
            <a:pPr marL="594360" lvl="2" indent="0">
              <a:buNone/>
            </a:pPr>
            <a:r>
              <a:rPr lang="en-US" dirty="0" err="1" smtClean="0"/>
              <a:t>ϕ</a:t>
            </a:r>
            <a:r>
              <a:rPr lang="en-US" dirty="0" smtClean="0"/>
              <a:t>() is called </a:t>
            </a:r>
            <a:r>
              <a:rPr lang="en-US" i="1" dirty="0" smtClean="0"/>
              <a:t>Euler’s </a:t>
            </a:r>
            <a:r>
              <a:rPr lang="en-US" i="1" dirty="0" err="1" smtClean="0"/>
              <a:t>totient</a:t>
            </a:r>
            <a:r>
              <a:rPr lang="en-US" i="1" dirty="0" smtClean="0"/>
              <a:t> function</a:t>
            </a:r>
          </a:p>
          <a:p>
            <a:pPr marL="594360" lvl="2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Find </a:t>
            </a:r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rgbClr val="FF6600"/>
                </a:solidFill>
              </a:rPr>
              <a:t>0 &lt; d &lt; n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6600"/>
                </a:solidFill>
              </a:rPr>
              <a:t>gcd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dirty="0" err="1" smtClean="0">
                <a:solidFill>
                  <a:srgbClr val="FF6600"/>
                </a:solidFill>
              </a:rPr>
              <a:t>,</a:t>
            </a:r>
            <a:r>
              <a:rPr lang="en-US" i="1" dirty="0" err="1" smtClean="0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</a:t>
            </a:r>
            <a:r>
              <a:rPr lang="en-US" i="1" dirty="0" smtClean="0">
                <a:solidFill>
                  <a:srgbClr val="FF6600"/>
                </a:solidFill>
              </a:rPr>
              <a:t>)) = 1</a:t>
            </a:r>
          </a:p>
          <a:p>
            <a:pPr marL="514350" indent="-514350">
              <a:buAutoNum type="arabicPeriod"/>
            </a:pPr>
            <a:endParaRPr lang="en-US" i="1" dirty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Find e such that </a:t>
            </a:r>
            <a:r>
              <a:rPr lang="en-US" i="1" dirty="0" smtClean="0">
                <a:solidFill>
                  <a:srgbClr val="FF6600"/>
                </a:solidFill>
              </a:rPr>
              <a:t>de</a:t>
            </a:r>
            <a:r>
              <a:rPr lang="en-US" dirty="0" smtClean="0">
                <a:solidFill>
                  <a:srgbClr val="FF6600"/>
                </a:solidFill>
              </a:rPr>
              <a:t> mod </a:t>
            </a:r>
            <a:r>
              <a:rPr lang="en-US" i="1" dirty="0" err="1">
                <a:solidFill>
                  <a:srgbClr val="FF6600"/>
                </a:solidFill>
              </a:rPr>
              <a:t>ϕ</a:t>
            </a:r>
            <a:r>
              <a:rPr lang="en-US" i="1" dirty="0">
                <a:solidFill>
                  <a:srgbClr val="FF6600"/>
                </a:solidFill>
              </a:rPr>
              <a:t>(n</a:t>
            </a:r>
            <a:r>
              <a:rPr lang="en-US" i="1" dirty="0" smtClean="0">
                <a:solidFill>
                  <a:srgbClr val="FF6600"/>
                </a:solidFill>
              </a:rPr>
              <a:t>) = 1</a:t>
            </a:r>
          </a:p>
          <a:p>
            <a:pPr marL="594360" lvl="2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Remember, we know one exists!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3505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994" y="3729789"/>
            <a:ext cx="798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Given this setup, you can prove that given a number </a:t>
            </a:r>
            <a:r>
              <a:rPr lang="en-US" sz="2800" i="1" dirty="0" smtClean="0">
                <a:solidFill>
                  <a:srgbClr val="FF6600"/>
                </a:solidFill>
              </a:rPr>
              <a:t>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1929" y="4648200"/>
            <a:ext cx="41378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d</a:t>
            </a:r>
            <a:r>
              <a:rPr lang="en-US" sz="3200" dirty="0" smtClean="0"/>
              <a:t> = m</a:t>
            </a:r>
            <a:r>
              <a:rPr lang="en-US" sz="3200" baseline="30000" dirty="0" smtClean="0"/>
              <a:t>ed</a:t>
            </a:r>
            <a:r>
              <a:rPr lang="en-US" sz="3200" dirty="0" smtClean="0"/>
              <a:t> = m (mod n)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1929" y="5935579"/>
            <a:ext cx="426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What does this do for us, though?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0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public key encryption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39471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87758" y="439780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6198" b="25614"/>
          <a:stretch/>
        </p:blipFill>
        <p:spPr>
          <a:xfrm>
            <a:off x="4955674" y="3471271"/>
            <a:ext cx="1767211" cy="851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283" b="25697"/>
          <a:stretch/>
        </p:blipFill>
        <p:spPr>
          <a:xfrm>
            <a:off x="1752600" y="3471271"/>
            <a:ext cx="1883825" cy="92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10540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786" y="510540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have a number </a:t>
            </a:r>
            <a:r>
              <a:rPr lang="en-US" i="1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that you want to send encrypted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public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440947"/>
            <a:ext cx="530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this encrypt the message?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339695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1744546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3505200"/>
            <a:ext cx="2895600" cy="1143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65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have a number </a:t>
            </a:r>
            <a:r>
              <a:rPr lang="en-US" i="1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that you want to send encrypted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public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800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Maps </a:t>
            </a:r>
            <a:r>
              <a:rPr lang="en-US" sz="2800" i="1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 onto some number in the range 0 to </a:t>
            </a:r>
            <a:r>
              <a:rPr lang="en-US" sz="2800" i="1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-1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If you vary e, it will map to a different number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Therefore, unless you know d, it’s hard to know what the original </a:t>
            </a:r>
            <a:r>
              <a:rPr lang="en-US" sz="2800" i="1" dirty="0" smtClean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 was after the transformation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3789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have a number </a:t>
            </a:r>
            <a:r>
              <a:rPr lang="en-US" i="1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 that you want to send encrypted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61825"/>
            <a:ext cx="179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key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758" y="1564910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key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72510"/>
            <a:ext cx="112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(d, 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786" y="2272510"/>
            <a:ext cx="107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(e, n)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94" y="3987224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632" y="405063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public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194" y="51816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20632" y="5213685"/>
            <a:ext cx="320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(uses the private key)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532" y="6136105"/>
            <a:ext cx="2365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this work?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124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842" y="3505200"/>
            <a:ext cx="198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decrypt(z) =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15380"/>
            <a:ext cx="28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02669" y="4191000"/>
            <a:ext cx="322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669268"/>
            <a:ext cx="284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is some encrypted message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decrypt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218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954488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5562600"/>
            <a:ext cx="173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m mod 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2256" y="5638800"/>
            <a:ext cx="24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= m</a:t>
            </a:r>
            <a:r>
              <a:rPr lang="en-US" baseline="30000" dirty="0"/>
              <a:t>ed</a:t>
            </a:r>
            <a:r>
              <a:rPr lang="en-US" dirty="0"/>
              <a:t> = m (mod 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6283158"/>
            <a:ext cx="426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Did we get the original message?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5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encryption/decryption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1242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842" y="3505200"/>
            <a:ext cx="198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decrypt(z) =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15380"/>
            <a:ext cx="28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02669" y="4191000"/>
            <a:ext cx="322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mod n)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669268"/>
            <a:ext cx="284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is some encrypted message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decrypt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4876800"/>
            <a:ext cx="218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(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mod 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954488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5562600"/>
            <a:ext cx="173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m mod 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2256" y="5638800"/>
            <a:ext cx="24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= m</a:t>
            </a:r>
            <a:r>
              <a:rPr lang="en-US" baseline="30000" dirty="0"/>
              <a:t>ed</a:t>
            </a:r>
            <a:r>
              <a:rPr lang="en-US" dirty="0"/>
              <a:t> = m (mod 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6248400"/>
            <a:ext cx="233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0 ≤ m &lt; n, yes!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398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</a:t>
            </a:r>
            <a:r>
              <a:rPr lang="en-US" sz="2800" dirty="0" smtClean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66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2166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6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23650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*13 = 39</a:t>
            </a:r>
          </a:p>
        </p:txBody>
      </p:sp>
    </p:spTree>
    <p:extLst>
      <p:ext uri="{BB962C8B-B14F-4D97-AF65-F5344CB8AC3E}">
        <p14:creationId xmlns:p14="http://schemas.microsoft.com/office/powerpoint/2010/main" val="4783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417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i="1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28456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= 2*12 = 24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7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dirty="0" smtClean="0"/>
              <a:t>24</a:t>
            </a:r>
          </a:p>
          <a:p>
            <a:r>
              <a:rPr lang="en-US" sz="2800" dirty="0" smtClean="0"/>
              <a:t>d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/>
              <a:t>e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4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90800"/>
            <a:ext cx="2339695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1744546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3505200"/>
            <a:ext cx="2895600" cy="1143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2017295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99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dirty="0" smtClean="0"/>
              <a:t>24</a:t>
            </a:r>
          </a:p>
          <a:p>
            <a:r>
              <a:rPr lang="en-US" sz="2800" dirty="0" smtClean="0"/>
              <a:t>d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e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83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47" y="1828800"/>
            <a:ext cx="25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q</a:t>
            </a:r>
            <a:r>
              <a:rPr lang="en-US" sz="2800" dirty="0" smtClean="0"/>
              <a:t>: prime number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 = </a:t>
            </a:r>
            <a:r>
              <a:rPr lang="en-US" sz="2800" dirty="0" err="1" smtClean="0"/>
              <a:t>pq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7221" y="1815405"/>
            <a:ext cx="52601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6600"/>
                </a:solidFill>
              </a:rPr>
              <a:t>ϕ</a:t>
            </a:r>
            <a:r>
              <a:rPr lang="en-US" sz="2800" i="1" dirty="0">
                <a:solidFill>
                  <a:srgbClr val="FF6600"/>
                </a:solidFill>
              </a:rPr>
              <a:t>(n)</a:t>
            </a:r>
            <a:r>
              <a:rPr lang="en-US" sz="2800" dirty="0"/>
              <a:t>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:   0 </a:t>
            </a:r>
            <a:r>
              <a:rPr lang="en-US" sz="2800" dirty="0"/>
              <a:t>&lt; d &lt; n and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i="1" dirty="0" err="1"/>
              <a:t>d</a:t>
            </a:r>
            <a:r>
              <a:rPr lang="en-US" sz="2800" dirty="0" err="1"/>
              <a:t>,</a:t>
            </a:r>
            <a:r>
              <a:rPr lang="en-US" sz="2800" i="1" dirty="0" err="1"/>
              <a:t>ϕ</a:t>
            </a:r>
            <a:r>
              <a:rPr lang="en-US" sz="2800" i="1" dirty="0"/>
              <a:t>(n)) = 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/>
              <a:t>:   </a:t>
            </a:r>
            <a:r>
              <a:rPr lang="en-US" sz="2800" i="1" dirty="0"/>
              <a:t>de</a:t>
            </a:r>
            <a:r>
              <a:rPr lang="en-US" sz="2800" dirty="0"/>
              <a:t> mod </a:t>
            </a:r>
            <a:r>
              <a:rPr lang="en-US" sz="2800" i="1" dirty="0" err="1"/>
              <a:t>ϕ</a:t>
            </a:r>
            <a:r>
              <a:rPr lang="en-US" sz="2800" i="1" dirty="0"/>
              <a:t>(n)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632" y="3581400"/>
            <a:ext cx="1656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 3</a:t>
            </a:r>
          </a:p>
          <a:p>
            <a:r>
              <a:rPr lang="en-US" sz="2800" dirty="0" smtClean="0"/>
              <a:t>q = 13</a:t>
            </a:r>
          </a:p>
          <a:p>
            <a:r>
              <a:rPr lang="en-US" sz="2800" dirty="0" smtClean="0"/>
              <a:t>n = 39</a:t>
            </a:r>
          </a:p>
          <a:p>
            <a:r>
              <a:rPr lang="en-US" sz="2800" i="1" dirty="0" err="1"/>
              <a:t>ϕ</a:t>
            </a:r>
            <a:r>
              <a:rPr lang="en-US" sz="2800" i="1" dirty="0"/>
              <a:t>(n</a:t>
            </a:r>
            <a:r>
              <a:rPr lang="en-US" sz="2800" i="1" dirty="0" smtClean="0"/>
              <a:t>) = </a:t>
            </a:r>
            <a:r>
              <a:rPr lang="en-US" sz="2800" dirty="0" smtClean="0"/>
              <a:t>24</a:t>
            </a:r>
          </a:p>
          <a:p>
            <a:r>
              <a:rPr lang="en-US" sz="2800" dirty="0" smtClean="0"/>
              <a:t>d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e = </a:t>
            </a:r>
            <a:r>
              <a:rPr lang="en-US" sz="2800" dirty="0" smtClean="0">
                <a:solidFill>
                  <a:srgbClr val="0000FF"/>
                </a:solidFill>
              </a:rPr>
              <a:t>29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4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29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242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4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29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79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10</a:t>
            </a:r>
            <a:r>
              <a:rPr lang="en-US" sz="2800" baseline="30000" dirty="0" smtClean="0"/>
              <a:t>29</a:t>
            </a:r>
            <a:r>
              <a:rPr lang="en-US" sz="2800" dirty="0" smtClean="0"/>
              <a:t> mod 39 = 4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29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79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10</a:t>
            </a:r>
            <a:r>
              <a:rPr lang="en-US" sz="2800" baseline="30000" dirty="0" smtClean="0"/>
              <a:t>29</a:t>
            </a:r>
            <a:r>
              <a:rPr lang="en-US" sz="2800" dirty="0" smtClean="0"/>
              <a:t> mod 39 = 4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724400"/>
            <a:ext cx="226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decrypt(4)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29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479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encrypt(10) = 10</a:t>
            </a:r>
            <a:r>
              <a:rPr lang="en-US" sz="2800" baseline="30000" dirty="0" smtClean="0"/>
              <a:t>29</a:t>
            </a:r>
            <a:r>
              <a:rPr lang="en-US" sz="2800" dirty="0" smtClean="0"/>
              <a:t> mod 39 = 4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4724400"/>
            <a:ext cx="456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decrypt(4) = 4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10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98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e = 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222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encrypt(2)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650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encrypt(2) = 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32 mod 39 = 32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105400"/>
            <a:ext cx="246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decrypt(32) =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encryption: an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274" y="1676400"/>
            <a:ext cx="1175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 39</a:t>
            </a:r>
          </a:p>
          <a:p>
            <a:r>
              <a:rPr lang="en-US" sz="2800" dirty="0" smtClean="0"/>
              <a:t>d = </a:t>
            </a:r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 smtClean="0"/>
              <a:t>e = </a:t>
            </a:r>
            <a:r>
              <a:rPr lang="en-US" sz="28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818843"/>
            <a:ext cx="650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encrypt(2) = 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32 mod 39 = 32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61797" y="1524000"/>
            <a:ext cx="392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encrypt(m) = m</a:t>
            </a:r>
            <a:r>
              <a:rPr lang="en-US" sz="3200" baseline="30000" dirty="0" smtClean="0"/>
              <a:t>e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86000"/>
            <a:ext cx="37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decrypt(z) = </a:t>
            </a:r>
            <a:r>
              <a:rPr lang="en-US" sz="3200" dirty="0" err="1" smtClean="0"/>
              <a:t>z</a:t>
            </a:r>
            <a:r>
              <a:rPr lang="en-US" sz="3200" baseline="30000" dirty="0" err="1"/>
              <a:t>d</a:t>
            </a:r>
            <a:r>
              <a:rPr lang="en-US" sz="3200" dirty="0" smtClean="0"/>
              <a:t> mod n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1752" y="3352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4800600"/>
            <a:ext cx="476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decrypt(32) = 32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mod 39 = 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19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227" y="1676400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RSA to work: 0 ≤ m &lt; 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78598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our message isn’t a number?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if our message is a number that’s larger than 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1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a bad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86000"/>
            <a:ext cx="6862456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5389" y="3352800"/>
            <a:ext cx="11216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 like bananas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227" y="1676400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For RSA to work: 0 ≤ m &lt; 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84582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our message isn’t a number?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We can always convert the message into a number (remember everything is stored in binary already somewhere!)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if our message is a number that’s larger than n?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Break it into n sized chunks and encrypt/decrypt those chunks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encrypt(“I like bananas”) =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674" y="2727158"/>
            <a:ext cx="381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0101100101011100 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794000"/>
            <a:ext cx="37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as a binary string (i.e. number)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098" y="3733800"/>
            <a:ext cx="281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4, 15, 6, 2, 22, 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6756" y="3821668"/>
            <a:ext cx="351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 into multiple &lt; n size numbers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098" y="4800600"/>
            <a:ext cx="321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17, 1, 43, 15, 12, …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6756" y="4800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 each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5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decrypt((</a:t>
            </a:r>
            <a:r>
              <a:rPr lang="en-US" sz="3200" dirty="0" smtClean="0"/>
              <a:t>17</a:t>
            </a:r>
            <a:r>
              <a:rPr lang="en-US" sz="3200" dirty="0"/>
              <a:t>, 1, 43, 15, 12, </a:t>
            </a:r>
            <a:r>
              <a:rPr lang="en-US" sz="3200" dirty="0" smtClean="0"/>
              <a:t>…)</a:t>
            </a:r>
            <a:r>
              <a:rPr lang="en-US" dirty="0" smtClean="0"/>
              <a:t>) =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98" y="3821668"/>
            <a:ext cx="381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0101100101011100 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7940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decrypt each 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098" y="2697596"/>
            <a:ext cx="281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4, 15, 6, 2, 22, 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6756" y="38216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back together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098" y="4800600"/>
            <a:ext cx="245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 like bananas”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6756" y="4800600"/>
            <a:ext cx="35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back into a string (or whatever the original message was)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4881" y="5791200"/>
            <a:ext cx="637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Often encrypt and decrypt just assume sequences of bits and the interpretation is done outside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the basic idea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6" y="1457178"/>
            <a:ext cx="1487094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14905"/>
            <a:ext cx="1121494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93337" y="1846847"/>
            <a:ext cx="1429429" cy="1487905"/>
            <a:chOff x="2093337" y="1846847"/>
            <a:chExt cx="1429429" cy="148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  <p:sp>
        <p:nvSpPr>
          <p:cNvPr id="3" name="Down Arrow 2"/>
          <p:cNvSpPr/>
          <p:nvPr/>
        </p:nvSpPr>
        <p:spPr>
          <a:xfrm>
            <a:off x="2379579" y="35199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33534" y="4109934"/>
            <a:ext cx="189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 message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45100"/>
            <a:ext cx="1192916" cy="12319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4400884" y="5310605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155" y="5292558"/>
            <a:ext cx="1192916" cy="1231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9965" y="5257800"/>
            <a:ext cx="270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encrypted message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6324600" y="3596104"/>
            <a:ext cx="685800" cy="1509295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81145" y="4017692"/>
            <a:ext cx="192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decrypt message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371" y="1788695"/>
            <a:ext cx="1429429" cy="1487905"/>
            <a:chOff x="2093337" y="1846847"/>
            <a:chExt cx="1429429" cy="14879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337" y="1846847"/>
              <a:ext cx="1429429" cy="148790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2209800"/>
              <a:ext cx="112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like bananas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91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Encryption: a better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86000"/>
            <a:ext cx="6862456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189" y="3416968"/>
            <a:ext cx="112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the hawk sleeps at midnight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3276600"/>
            <a:ext cx="6092952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Where have you seen encryption used?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10327</TotalTime>
  <Words>2864</Words>
  <Application>Microsoft Macintosh PowerPoint</Application>
  <PresentationFormat>On-screen Show (4:3)</PresentationFormat>
  <Paragraphs>470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Median</vt:lpstr>
      <vt:lpstr>Encryption: practical details</vt:lpstr>
      <vt:lpstr>Admin</vt:lpstr>
      <vt:lpstr>Encryption</vt:lpstr>
      <vt:lpstr>Encryption</vt:lpstr>
      <vt:lpstr>Encryption</vt:lpstr>
      <vt:lpstr>Encryption: a bad attempt</vt:lpstr>
      <vt:lpstr>Encryption: the basic idea</vt:lpstr>
      <vt:lpstr>Encryption: a better approach</vt:lpstr>
      <vt:lpstr>Encryption uses</vt:lpstr>
      <vt:lpstr>Encryption uses</vt:lpstr>
      <vt:lpstr>Private key encryption</vt:lpstr>
      <vt:lpstr>Private key encryption</vt:lpstr>
      <vt:lpstr>Private key encryption</vt:lpstr>
      <vt:lpstr>Private key encryption</vt:lpstr>
      <vt:lpstr>Public key encryption</vt:lpstr>
      <vt:lpstr>Public key encryption</vt:lpstr>
      <vt:lpstr>Public key encryption</vt:lpstr>
      <vt:lpstr>Public key encryption</vt:lpstr>
      <vt:lpstr>Modular arithmetic</vt:lpstr>
      <vt:lpstr>Modular arithmetic</vt:lpstr>
      <vt:lpstr>Modular arithmetic</vt:lpstr>
      <vt:lpstr>Modular arithmetic properties</vt:lpstr>
      <vt:lpstr>Modular arithmetic properties</vt:lpstr>
      <vt:lpstr>Modular arithmetic</vt:lpstr>
      <vt:lpstr>GCD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Greatest Common Divisor</vt:lpstr>
      <vt:lpstr>RSA public key encryption</vt:lpstr>
      <vt:lpstr>RSA public key encryption</vt:lpstr>
      <vt:lpstr>RSA public key encryption</vt:lpstr>
      <vt:lpstr>RSA public key encryption</vt:lpstr>
      <vt:lpstr>RSA public key encryption</vt:lpstr>
      <vt:lpstr>RSA encryption/decryption</vt:lpstr>
      <vt:lpstr>RSA encryption/decryption</vt:lpstr>
      <vt:lpstr>RSA encryption/decryption</vt:lpstr>
      <vt:lpstr>RSA encryption/decryption</vt:lpstr>
      <vt:lpstr>RSA encryption/decryption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encryption: an example</vt:lpstr>
      <vt:lpstr>RSA encryption in practice</vt:lpstr>
      <vt:lpstr>RSA encryption in practice</vt:lpstr>
      <vt:lpstr>RSA encryption in practice</vt:lpstr>
      <vt:lpstr>RSA encryption in practice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1529</cp:revision>
  <cp:lastPrinted>2015-10-27T18:07:31Z</cp:lastPrinted>
  <dcterms:created xsi:type="dcterms:W3CDTF">2011-02-02T19:47:14Z</dcterms:created>
  <dcterms:modified xsi:type="dcterms:W3CDTF">2016-03-24T15:49:32Z</dcterms:modified>
</cp:coreProperties>
</file>