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sldIdLst>
    <p:sldId id="503" r:id="rId2"/>
    <p:sldId id="256" r:id="rId3"/>
    <p:sldId id="438" r:id="rId4"/>
    <p:sldId id="442" r:id="rId5"/>
    <p:sldId id="439" r:id="rId6"/>
    <p:sldId id="440" r:id="rId7"/>
    <p:sldId id="441" r:id="rId8"/>
    <p:sldId id="444" r:id="rId9"/>
    <p:sldId id="505" r:id="rId10"/>
    <p:sldId id="506" r:id="rId11"/>
    <p:sldId id="507" r:id="rId12"/>
    <p:sldId id="446" r:id="rId13"/>
    <p:sldId id="447" r:id="rId14"/>
    <p:sldId id="451" r:id="rId15"/>
    <p:sldId id="449" r:id="rId16"/>
    <p:sldId id="462" r:id="rId17"/>
    <p:sldId id="452" r:id="rId18"/>
    <p:sldId id="453" r:id="rId19"/>
    <p:sldId id="448" r:id="rId20"/>
    <p:sldId id="455" r:id="rId21"/>
    <p:sldId id="456" r:id="rId22"/>
    <p:sldId id="457" r:id="rId23"/>
    <p:sldId id="458" r:id="rId24"/>
    <p:sldId id="459" r:id="rId25"/>
    <p:sldId id="460" r:id="rId26"/>
    <p:sldId id="465" r:id="rId27"/>
    <p:sldId id="461" r:id="rId28"/>
    <p:sldId id="464" r:id="rId29"/>
    <p:sldId id="450" r:id="rId30"/>
    <p:sldId id="467" r:id="rId31"/>
    <p:sldId id="466" r:id="rId32"/>
    <p:sldId id="468" r:id="rId33"/>
    <p:sldId id="469" r:id="rId34"/>
    <p:sldId id="476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70" r:id="rId43"/>
    <p:sldId id="485" r:id="rId44"/>
    <p:sldId id="487" r:id="rId45"/>
    <p:sldId id="508" r:id="rId46"/>
    <p:sldId id="471" r:id="rId47"/>
    <p:sldId id="488" r:id="rId48"/>
    <p:sldId id="489" r:id="rId49"/>
    <p:sldId id="472" r:id="rId50"/>
    <p:sldId id="490" r:id="rId51"/>
    <p:sldId id="473" r:id="rId52"/>
    <p:sldId id="492" r:id="rId53"/>
    <p:sldId id="493" r:id="rId54"/>
    <p:sldId id="494" r:id="rId55"/>
    <p:sldId id="495" r:id="rId56"/>
    <p:sldId id="496" r:id="rId57"/>
    <p:sldId id="474" r:id="rId58"/>
    <p:sldId id="497" r:id="rId59"/>
    <p:sldId id="498" r:id="rId60"/>
    <p:sldId id="500" r:id="rId61"/>
    <p:sldId id="501" r:id="rId62"/>
    <p:sldId id="502" r:id="rId63"/>
    <p:sldId id="509" r:id="rId64"/>
    <p:sldId id="510" r:id="rId65"/>
    <p:sldId id="512" r:id="rId66"/>
    <p:sldId id="475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60"/>
  </p:normalViewPr>
  <p:slideViewPr>
    <p:cSldViewPr snapToObjects="1">
      <p:cViewPr varScale="1">
        <p:scale>
          <a:sx n="56" d="100"/>
          <a:sy n="56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nor</a:t>
            </a:r>
            <a:r>
              <a:rPr lang="en-US" baseline="0" dirty="0" smtClean="0"/>
              <a:t> is only true with inputs 0, 0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gate will therefore only be true when in1 and in2 are both 0 and in3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0"/>
            <a:ext cx="399372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6972" y="624840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xkcd.com</a:t>
            </a:r>
            <a:r>
              <a:rPr lang="en-US" dirty="0"/>
              <a:t>/1134/</a:t>
            </a:r>
          </a:p>
        </p:txBody>
      </p:sp>
    </p:spTree>
    <p:extLst>
      <p:ext uri="{BB962C8B-B14F-4D97-AF65-F5344CB8AC3E}">
        <p14:creationId xmlns:p14="http://schemas.microsoft.com/office/powerpoint/2010/main" val="417559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assembly instructions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5562600" cy="1530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09690"/>
            <a:ext cx="4114800" cy="307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35052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01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61563" y="414120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2800" y="3886200"/>
            <a:ext cx="1600200" cy="806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0" y="4279655"/>
            <a:ext cx="1684963" cy="1399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1563" y="5334000"/>
            <a:ext cx="87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opcode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4572000"/>
            <a:ext cx="1227763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46482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11</a:t>
            </a:r>
            <a:r>
              <a:rPr lang="en-US" sz="2400" dirty="0">
                <a:solidFill>
                  <a:srgbClr val="FF66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00</a:t>
            </a:r>
            <a:r>
              <a:rPr lang="en-US" sz="2400" dirty="0" smtClean="0"/>
              <a:t>00 0000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5345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dest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1016" y="5334000"/>
            <a:ext cx="5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src0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334000"/>
            <a:ext cx="5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src1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383324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31451"/>
            <a:ext cx="3124200" cy="223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648" y="303914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01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5814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11033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11</a:t>
            </a:r>
            <a:r>
              <a:rPr lang="en-US" sz="2400" dirty="0">
                <a:solidFill>
                  <a:srgbClr val="FF66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00</a:t>
            </a:r>
            <a:r>
              <a:rPr lang="en-US" sz="2400" dirty="0" smtClean="0"/>
              <a:t>00 0000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3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7765" y="24384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36576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35814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267587"/>
            <a:ext cx="675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 the binary addition, making sure to keep track of the carries.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Assume unsigned numbers for now.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6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146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7765" y="24384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36576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657600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619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636734"/>
            <a:ext cx="642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Just to be sure, what are these numbers in decimal?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66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46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7765" y="24384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36576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657600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619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9840" y="2543145"/>
            <a:ext cx="46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9840" y="3048000"/>
            <a:ext cx="46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4904" y="3714690"/>
            <a:ext cx="46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5486400"/>
            <a:ext cx="803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saw before, that we can view this problem recursively. How?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66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0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SML: Binary addition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768385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7683858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SML: Binary addition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697974"/>
            <a:ext cx="310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handle a digit at a time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5771" y="2514600"/>
            <a:ext cx="228600" cy="304800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87723" y="2514600"/>
            <a:ext cx="228600" cy="304800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93474" y="2514600"/>
            <a:ext cx="228600" cy="304800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93965" y="3514635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10400" y="4733835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4733835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4819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19" idx="1"/>
            <a:endCxn id="12" idx="2"/>
          </p:cNvCxnSpPr>
          <p:nvPr/>
        </p:nvCxnSpPr>
        <p:spPr>
          <a:xfrm flipH="1" flipV="1">
            <a:off x="2590071" y="2819400"/>
            <a:ext cx="5084748" cy="64758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027935" y="2667000"/>
            <a:ext cx="4515865" cy="1168216"/>
          </a:xfrm>
          <a:prstGeom prst="straightConnector1">
            <a:avLst/>
          </a:prstGeom>
          <a:ln>
            <a:solidFill>
              <a:srgbClr val="B95B2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3"/>
          </p:cNvCxnSpPr>
          <p:nvPr/>
        </p:nvCxnSpPr>
        <p:spPr>
          <a:xfrm flipH="1" flipV="1">
            <a:off x="3922074" y="2667000"/>
            <a:ext cx="3752745" cy="1703610"/>
          </a:xfrm>
          <a:prstGeom prst="straightConnector1">
            <a:avLst/>
          </a:prstGeom>
          <a:ln>
            <a:solidFill>
              <a:srgbClr val="57827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4818" y="3266925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99463" y="4191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9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7683858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SML: Binary addition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257800"/>
            <a:ext cx="44809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generate two pieces of information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output bit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carry bit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900" y="3733800"/>
            <a:ext cx="1257300" cy="304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202437"/>
            <a:ext cx="228600" cy="304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3733800"/>
            <a:ext cx="228600" cy="304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5941" y="4191000"/>
            <a:ext cx="609600" cy="38546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3965" y="3514635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010400" y="4733835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0" y="4733835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4819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74818" y="3266925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8" idx="3"/>
          </p:cNvCxnSpPr>
          <p:nvPr/>
        </p:nvCxnSpPr>
        <p:spPr>
          <a:xfrm flipH="1">
            <a:off x="5112765" y="3466980"/>
            <a:ext cx="2376216" cy="41922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52795"/>
            <a:ext cx="2985816" cy="81921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743200" y="3962400"/>
            <a:ext cx="4390854" cy="1066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45541" y="4419600"/>
            <a:ext cx="5141435" cy="7315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58698" y="4191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2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recursive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25256" y="4494351"/>
            <a:ext cx="2049957" cy="1650048"/>
            <a:chOff x="4862174" y="3165177"/>
            <a:chExt cx="2049957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in1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in2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out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800000"/>
                  </a:solidFill>
                </a:rPr>
                <a:t>carry-out</a:t>
              </a:r>
              <a:endParaRPr lang="en-US" sz="1400" dirty="0">
                <a:solidFill>
                  <a:srgbClr val="8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carry-in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352800" y="2066596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</a:t>
            </a:r>
            <a:r>
              <a:rPr lang="en-US" sz="3600" dirty="0" smtClean="0">
                <a:solidFill>
                  <a:srgbClr val="FF6600"/>
                </a:solidFill>
              </a:rPr>
              <a:t>0</a:t>
            </a:r>
            <a:r>
              <a:rPr lang="en-US" sz="3600" dirty="0" smtClean="0"/>
              <a:t>10</a:t>
            </a:r>
          </a:p>
          <a:p>
            <a:r>
              <a:rPr lang="en-US" sz="3600" dirty="0" smtClean="0"/>
              <a:t>01</a:t>
            </a:r>
            <a:r>
              <a:rPr lang="en-US" sz="3600" dirty="0" smtClean="0">
                <a:solidFill>
                  <a:srgbClr val="008000"/>
                </a:solidFill>
              </a:rPr>
              <a:t>1</a:t>
            </a:r>
            <a:r>
              <a:rPr lang="en-US" sz="3600" dirty="0" smtClean="0"/>
              <a:t>11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69235" y="3285796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5435" y="3285796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</a:t>
            </a:r>
            <a:r>
              <a:rPr lang="en-US" sz="3600" dirty="0" smtClean="0">
                <a:solidFill>
                  <a:srgbClr val="558BB8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3654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02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1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3653" y="1818886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0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with components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4572000" y="3090089"/>
            <a:ext cx="2890189" cy="9485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4273585" y="3090089"/>
            <a:ext cx="1118482" cy="9332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3294407" y="3074849"/>
            <a:ext cx="718352" cy="9485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1145032" y="3090089"/>
            <a:ext cx="2660951" cy="9332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14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2149" y="61076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62198" y="4949706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7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2067" y="61076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28598" y="4999911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59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932" y="61838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77855" y="4944309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77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807" y="611388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2400" y="491650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0069" y="39624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2600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516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0069" y="39624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2600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516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60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0" y="4712791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052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528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766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25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59947" y="4629090"/>
            <a:ext cx="46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goes on inside the component?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6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2600"/>
            <a:ext cx="6096000" cy="21198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3048000"/>
            <a:ext cx="1714731" cy="1650048"/>
            <a:chOff x="5197400" y="3165177"/>
            <a:chExt cx="1714731" cy="1650048"/>
          </a:xfrm>
        </p:grpSpPr>
        <p:sp>
          <p:nvSpPr>
            <p:cNvPr id="18" name="Rectangle 17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49700"/>
            <a:ext cx="1820805" cy="21083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2800" y="4267200"/>
            <a:ext cx="476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Current implementation uses addition!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553059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29622"/>
              </p:ext>
            </p:extLst>
          </p:nvPr>
        </p:nvGraphicFramePr>
        <p:xfrm>
          <a:off x="35052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76600" y="5974080"/>
            <a:ext cx="247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are the outputs?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553059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47753"/>
              </p:ext>
            </p:extLst>
          </p:nvPr>
        </p:nvGraphicFramePr>
        <p:xfrm>
          <a:off x="35052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5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01" y="1869440"/>
            <a:ext cx="7209499" cy="3616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704840"/>
            <a:ext cx="5904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Don’t use addition anymore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Translated the problem into a </a:t>
            </a:r>
            <a:r>
              <a:rPr lang="en-US" sz="2000" dirty="0" err="1" smtClean="0">
                <a:solidFill>
                  <a:srgbClr val="0000FF"/>
                </a:solidFill>
              </a:rPr>
              <a:t>boolean</a:t>
            </a:r>
            <a:r>
              <a:rPr lang="en-US" sz="2000" dirty="0" smtClean="0">
                <a:solidFill>
                  <a:srgbClr val="0000FF"/>
                </a:solidFill>
              </a:rPr>
              <a:t> logic problem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0480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5052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37719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40386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5052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78968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3700" y="44196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05300" y="44196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4 due Monday at 11:59pm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 5 posted soon</a:t>
            </a:r>
          </a:p>
          <a:p>
            <a:pPr lvl="1"/>
            <a:r>
              <a:rPr lang="en-US" dirty="0" smtClean="0"/>
              <a:t>due Friday </a:t>
            </a:r>
            <a:r>
              <a:rPr lang="en-US" dirty="0" smtClean="0"/>
              <a:t>March 11, </a:t>
            </a:r>
            <a:r>
              <a:rPr lang="en-US" dirty="0" smtClean="0"/>
              <a:t>at </a:t>
            </a:r>
            <a:r>
              <a:rPr lang="en-US" dirty="0" smtClean="0"/>
              <a:t>5pm (before spring break!)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Academic Honesty: Thanks!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12201"/>
              </p:ext>
            </p:extLst>
          </p:nvPr>
        </p:nvGraphicFramePr>
        <p:xfrm>
          <a:off x="914400" y="2895600"/>
          <a:ext cx="3886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990600"/>
                <a:gridCol w="762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and B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or B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A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3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2880"/>
              </p:ext>
            </p:extLst>
          </p:nvPr>
        </p:nvGraphicFramePr>
        <p:xfrm>
          <a:off x="914400" y="28956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5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457700"/>
            <a:ext cx="8153400" cy="2095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Gates have inputs and outputs</a:t>
            </a:r>
          </a:p>
          <a:p>
            <a:pPr lvl="1"/>
            <a:r>
              <a:rPr lang="en-US" dirty="0" smtClean="0"/>
              <a:t>values are 0 or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</a:t>
            </a:r>
            <a:r>
              <a:rPr lang="en-US" dirty="0" smtClean="0"/>
              <a:t>re </a:t>
            </a:r>
            <a:r>
              <a:rPr lang="en-US" b="1" dirty="0" smtClean="0"/>
              <a:t>hardware</a:t>
            </a:r>
            <a:r>
              <a:rPr lang="en-US" dirty="0" smtClean="0"/>
              <a:t> components!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727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 as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575300" cy="38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8046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24207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0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958" y="25781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408" y="3876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3619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2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8046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3619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6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958" y="25781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408" y="380465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181600"/>
            <a:ext cx="322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is this circuit 1?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3619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3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50521"/>
              </p:ext>
            </p:extLst>
          </p:nvPr>
        </p:nvGraphicFramePr>
        <p:xfrm>
          <a:off x="4799637" y="22225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99597" y="2209800"/>
            <a:ext cx="3048963" cy="333756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1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97126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27790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6167735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into your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69" y="2438400"/>
            <a:ext cx="5461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23454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604126"/>
            <a:ext cx="15621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213726"/>
            <a:ext cx="1562100" cy="9017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34100" y="4061326"/>
            <a:ext cx="304800" cy="4445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4900" y="4823326"/>
            <a:ext cx="152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637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addition…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29400" y="2680635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20355"/>
              </p:ext>
            </p:extLst>
          </p:nvPr>
        </p:nvGraphicFramePr>
        <p:xfrm>
          <a:off x="7620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1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3710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5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76366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5562600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505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Hint: solve each output bit independently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11585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5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74" y="2743200"/>
            <a:ext cx="4076700" cy="276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2558534"/>
            <a:ext cx="211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505478"/>
            <a:ext cx="237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higher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11585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7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full adder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8" y="1676400"/>
            <a:ext cx="6299200" cy="501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48" y="1676400"/>
            <a:ext cx="3502152" cy="3541931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209801"/>
            <a:ext cx="3502152" cy="2286000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90793" y="521833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half-adder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49151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half-adder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2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full adder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8" y="1676400"/>
            <a:ext cx="6299200" cy="501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8660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2438400"/>
            <a:ext cx="6096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938" y="21152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6338" y="5562600"/>
            <a:ext cx="18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order bit of A+B+C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4495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</a:t>
            </a:r>
            <a:r>
              <a:rPr lang="en-US" sz="2400" dirty="0" smtClean="0">
                <a:solidFill>
                  <a:srgbClr val="FF0000"/>
                </a:solidFill>
              </a:rPr>
              <a:t>we </a:t>
            </a:r>
            <a:r>
              <a:rPr lang="en-US" sz="2400" dirty="0" smtClean="0">
                <a:solidFill>
                  <a:srgbClr val="FF0000"/>
                </a:solidFill>
              </a:rPr>
              <a:t>ever get a carry from both half adders?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1905"/>
              </p:ext>
            </p:extLst>
          </p:nvPr>
        </p:nvGraphicFramePr>
        <p:xfrm>
          <a:off x="1371600" y="5399921"/>
          <a:ext cx="2362200" cy="138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531495"/>
                <a:gridCol w="543306"/>
                <a:gridCol w="637794"/>
              </a:tblGrid>
              <a:tr h="2845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carry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sum</a:t>
                      </a:r>
                      <a:endParaRPr lang="en-US" sz="1200" dirty="0"/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3733800"/>
            <a:ext cx="762000" cy="914400"/>
          </a:xfrm>
          <a:prstGeom prst="rect">
            <a:avLst/>
          </a:prstGeom>
          <a:solidFill>
            <a:srgbClr val="FF0000">
              <a:alpha val="5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3581400"/>
            <a:ext cx="762000" cy="914400"/>
          </a:xfrm>
          <a:prstGeom prst="rect">
            <a:avLst/>
          </a:prstGeom>
          <a:solidFill>
            <a:srgbClr val="FF0000">
              <a:alpha val="5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59947" y="4629090"/>
            <a:ext cx="46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goes on inside the component?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36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516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81400"/>
            <a:ext cx="3657600" cy="29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4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implement an </a:t>
            </a:r>
            <a:r>
              <a:rPr lang="en-US" i="1" dirty="0" smtClean="0"/>
              <a:t>n</a:t>
            </a:r>
            <a:r>
              <a:rPr lang="en-US" dirty="0" smtClean="0"/>
              <a:t>-bit adder, we chain together </a:t>
            </a:r>
            <a:r>
              <a:rPr lang="en-US" i="1" dirty="0" smtClean="0"/>
              <a:t>n </a:t>
            </a:r>
            <a:r>
              <a:rPr lang="en-US" dirty="0" smtClean="0"/>
              <a:t>full- adders, each adder handles one bit 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14" name="Rectangle 1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25" name="Rectangle 2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36" name="Rectangle 3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772400" y="4909144"/>
            <a:ext cx="73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carry-in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153400" y="4481175"/>
            <a:ext cx="0" cy="395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78143" y="2894766"/>
            <a:ext cx="219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392215" y="3429000"/>
            <a:ext cx="20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=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272135"/>
            <a:ext cx="41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for adding 4-bit numbers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7924800" y="3810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21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computer user</a:t>
            </a:r>
            <a:endParaRPr lang="en-US" dirty="0"/>
          </a:p>
        </p:txBody>
      </p:sp>
      <p:pic>
        <p:nvPicPr>
          <p:cNvPr id="5" name="Picture 4" descr="Screen Shot 2015-02-24 at 9.4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81150"/>
            <a:ext cx="8077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4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implement an </a:t>
            </a:r>
            <a:r>
              <a:rPr lang="en-US" i="1" dirty="0" smtClean="0"/>
              <a:t>n</a:t>
            </a:r>
            <a:r>
              <a:rPr lang="en-US" dirty="0" smtClean="0"/>
              <a:t>-bit adder, we chain together </a:t>
            </a:r>
            <a:r>
              <a:rPr lang="en-US" i="1" dirty="0" smtClean="0"/>
              <a:t>n </a:t>
            </a:r>
            <a:r>
              <a:rPr lang="en-US" dirty="0" smtClean="0"/>
              <a:t>full- adders, each adder handles one bit 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14" name="Rectangle 1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25" name="Rectangle 2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36" name="Rectangle 3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772400" y="4909144"/>
            <a:ext cx="73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carry-in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153400" y="4481175"/>
            <a:ext cx="0" cy="395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78143" y="2894766"/>
            <a:ext cx="219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392215" y="3429000"/>
            <a:ext cx="20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=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272135"/>
            <a:ext cx="41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for adding 4-bit numbers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8001000" y="403413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3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3635514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267587"/>
            <a:ext cx="675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 the binary addition, making sure to keep track of the carries.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Assume </a:t>
            </a:r>
            <a:r>
              <a:rPr lang="en-US" sz="2000" b="1" dirty="0" smtClean="0">
                <a:solidFill>
                  <a:srgbClr val="FF0000"/>
                </a:solidFill>
              </a:rPr>
              <a:t>signed</a:t>
            </a:r>
            <a:r>
              <a:rPr lang="en-US" sz="2000" dirty="0" smtClean="0">
                <a:solidFill>
                  <a:srgbClr val="FF0000"/>
                </a:solidFill>
              </a:rPr>
              <a:t> numbers for now.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0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29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68425" y="35814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19812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110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3108" y="4953000"/>
            <a:ext cx="4354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that right?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What numbers are these?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069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throw away last carry bit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  <a:endCxn id="8" idx="1"/>
          </p:cNvCxnSpPr>
          <p:nvPr/>
        </p:nvCxnSpPr>
        <p:spPr>
          <a:xfrm>
            <a:off x="2797790" y="2253734"/>
            <a:ext cx="326410" cy="506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90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66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68425" y="35814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19812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1916" y="25101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1916" y="3048000"/>
            <a:ext cx="45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116" y="3657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742" y="5405735"/>
            <a:ext cx="784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Ripple carry adder will work for signed and unsigned numbers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0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73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4760" y="304800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257800"/>
            <a:ext cx="5366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can we solve this with addition?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6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41148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8360" y="350520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05200" y="3200400"/>
            <a:ext cx="838200" cy="6096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2960616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0010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4179816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0309" y="3856650"/>
            <a:ext cx="131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flip bits and add 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133671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5052185"/>
            <a:ext cx="169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 addition!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adder/</a:t>
            </a:r>
            <a:r>
              <a:rPr lang="en-US" dirty="0" err="1" smtClean="0"/>
              <a:t>subtractor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255051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9045" y="2176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938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8524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9045" y="52578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1882428" cy="43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2645" y="2569577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196054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0767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52959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3581400" y="3352800"/>
            <a:ext cx="1143000" cy="9906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0" y="4519658"/>
            <a:ext cx="2385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 = 0: addition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D = 1: subtraction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6063734"/>
            <a:ext cx="271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does this work?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07654"/>
              </p:ext>
            </p:extLst>
          </p:nvPr>
        </p:nvGraphicFramePr>
        <p:xfrm>
          <a:off x="3276600" y="1645921"/>
          <a:ext cx="1767840" cy="147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</a:tblGrid>
              <a:tr h="2291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</a:t>
                      </a:r>
                      <a:r>
                        <a:rPr lang="en-US" sz="1100" dirty="0" err="1" smtClean="0"/>
                        <a:t>xor</a:t>
                      </a:r>
                      <a:r>
                        <a:rPr lang="en-US" sz="1100" dirty="0" smtClean="0"/>
                        <a:t> B</a:t>
                      </a:r>
                      <a:endParaRPr lang="en-US" sz="11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6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2696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6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6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adder/</a:t>
            </a:r>
            <a:r>
              <a:rPr lang="en-US" dirty="0" err="1" smtClean="0"/>
              <a:t>subtractor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D = 0</a:t>
            </a:r>
          </a:p>
          <a:p>
            <a:pPr lvl="1"/>
            <a:r>
              <a:rPr lang="en-US" dirty="0" smtClean="0"/>
              <a:t>Carry in for first adder = 0</a:t>
            </a:r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dirty="0" smtClean="0"/>
              <a:t> XOR 0 = B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D = 1</a:t>
            </a:r>
            <a:endParaRPr lang="en-US" dirty="0"/>
          </a:p>
          <a:p>
            <a:pPr lvl="1"/>
            <a:r>
              <a:rPr lang="en-US" dirty="0" smtClean="0"/>
              <a:t>Carry in for first adder = 1</a:t>
            </a:r>
            <a:br>
              <a:rPr lang="en-US" dirty="0" smtClean="0"/>
            </a:br>
            <a:r>
              <a:rPr lang="en-US" dirty="0" smtClean="0"/>
              <a:t>(+1 to sum)</a:t>
            </a:r>
          </a:p>
          <a:p>
            <a:pPr lvl="1"/>
            <a:r>
              <a:rPr lang="en-US" dirty="0"/>
              <a:t>B</a:t>
            </a:r>
            <a:r>
              <a:rPr lang="en-US" baseline="-25000" dirty="0"/>
              <a:t>i</a:t>
            </a:r>
            <a:r>
              <a:rPr lang="en-US" dirty="0"/>
              <a:t> XOR </a:t>
            </a:r>
            <a:r>
              <a:rPr lang="en-US" dirty="0" smtClean="0"/>
              <a:t>1 </a:t>
            </a:r>
            <a:r>
              <a:rPr lang="en-US" dirty="0"/>
              <a:t>= </a:t>
            </a:r>
            <a:r>
              <a:rPr lang="en-US" dirty="0" smtClean="0"/>
              <a:t>NOT B</a:t>
            </a:r>
            <a:r>
              <a:rPr lang="en-US" baseline="-25000" dirty="0" smtClean="0"/>
              <a:t>i</a:t>
            </a:r>
            <a:br>
              <a:rPr lang="en-US" baseline="-25000" dirty="0" smtClean="0"/>
            </a:br>
            <a:r>
              <a:rPr lang="en-US" dirty="0" smtClean="0"/>
              <a:t>(flip all the bits of 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255051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090" y="2176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32445" y="2938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32445" y="38524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21090" y="52578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C, N, Z and V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addition to the sum, we often also calculate some other useful information:</a:t>
            </a:r>
          </a:p>
          <a:p>
            <a:pPr lvl="1"/>
            <a:r>
              <a:rPr lang="en-US" dirty="0" smtClean="0"/>
              <a:t>C: carry out bit of the adder</a:t>
            </a:r>
          </a:p>
          <a:p>
            <a:pPr lvl="1"/>
            <a:r>
              <a:rPr lang="en-US" dirty="0" smtClean="0"/>
              <a:t>Z: 1 if the total result is zero, 0 otherwise</a:t>
            </a:r>
          </a:p>
          <a:p>
            <a:pPr lvl="1"/>
            <a:r>
              <a:rPr lang="en-US" dirty="0" smtClean="0"/>
              <a:t>N: sign bit of the result</a:t>
            </a:r>
          </a:p>
          <a:p>
            <a:pPr lvl="1"/>
            <a:r>
              <a:rPr lang="en-US" dirty="0" smtClean="0"/>
              <a:t>V: if there was “signed overflow”: the result cannot be represented with the number of bits we’re 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5597049"/>
            <a:ext cx="686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cases where signed overflow can occur?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20409" y="32206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V</a:t>
            </a:r>
            <a:r>
              <a:rPr lang="en-US" dirty="0" smtClean="0"/>
              <a:t>: if there was “signed overflow”: the result cannot be represented with the number of bits we’re 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65944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Adding two positive numbers (too big positive)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Subtracting a negative number from a positive number (too big positive)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Adding two negative numbers (too big negative)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Subtracting a positive number from a negative number (too big negative)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intro 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32" y="1981200"/>
            <a:ext cx="4359368" cy="4343400"/>
          </a:xfrm>
          <a:prstGeom prst="rect">
            <a:avLst/>
          </a:prstGeom>
        </p:spPr>
      </p:pic>
      <p:pic>
        <p:nvPicPr>
          <p:cNvPr id="5" name="Picture 4" descr="frogg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6241"/>
            <a:ext cx="3226906" cy="16235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00" y="31837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029200"/>
            <a:ext cx="4620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Add these (as signed numbers).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overflow occur?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767590"/>
            <a:ext cx="394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Yes.  </a:t>
            </a:r>
            <a:r>
              <a:rPr lang="en-US" sz="2800" dirty="0" smtClean="0">
                <a:solidFill>
                  <a:srgbClr val="FF0000"/>
                </a:solidFill>
              </a:rPr>
              <a:t>How do we detect it?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111 </a:t>
            </a:r>
          </a:p>
        </p:txBody>
      </p:sp>
    </p:spTree>
    <p:extLst>
      <p:ext uri="{BB962C8B-B14F-4D97-AF65-F5344CB8AC3E}">
        <p14:creationId xmlns:p14="http://schemas.microsoft.com/office/powerpoint/2010/main" val="359132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" y="4572000"/>
            <a:ext cx="8423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Added two positive numbers and got a negative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- In general: if the sign bits are the same (</a:t>
            </a:r>
            <a:r>
              <a:rPr lang="en-US" sz="2800" b="1" dirty="0" smtClean="0">
                <a:solidFill>
                  <a:srgbClr val="0000FF"/>
                </a:solidFill>
              </a:rPr>
              <a:t>of the numbers we end up adding</a:t>
            </a:r>
            <a:r>
              <a:rPr lang="en-US" sz="2800" dirty="0" smtClean="0">
                <a:solidFill>
                  <a:srgbClr val="0000FF"/>
                </a:solidFill>
              </a:rPr>
              <a:t>), but the higher order bit of </a:t>
            </a:r>
            <a:r>
              <a:rPr lang="en-US" sz="2800" dirty="0" smtClean="0">
                <a:solidFill>
                  <a:srgbClr val="0000FF"/>
                </a:solidFill>
              </a:rPr>
              <a:t>the result </a:t>
            </a:r>
            <a:r>
              <a:rPr lang="en-US" sz="2800" dirty="0" smtClean="0">
                <a:solidFill>
                  <a:srgbClr val="0000FF"/>
                </a:solidFill>
              </a:rPr>
              <a:t>is different = overflow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111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981200"/>
            <a:ext cx="228600" cy="1676400"/>
          </a:xfrm>
          <a:prstGeom prst="rect">
            <a:avLst/>
          </a:prstGeom>
          <a:solidFill>
            <a:srgbClr val="FF6600">
              <a:alpha val="5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8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0</a:t>
            </a:r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029200"/>
            <a:ext cx="5189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Subtract these (as signed numbers).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overflow occur?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0</a:t>
            </a:r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767590"/>
            <a:ext cx="394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Yes.  </a:t>
            </a:r>
            <a:r>
              <a:rPr lang="en-US" sz="2800" dirty="0" smtClean="0">
                <a:solidFill>
                  <a:srgbClr val="FF0000"/>
                </a:solidFill>
              </a:rPr>
              <a:t>How do we detect it?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90997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0</a:t>
            </a:r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88035" y="312917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7734" y="259130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2534" y="312917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534" y="145277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" y="4572000"/>
            <a:ext cx="8423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Subtracted a negative number from a positive, should have been positive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>
                <a:solidFill>
                  <a:srgbClr val="0000FF"/>
                </a:solidFill>
              </a:rPr>
              <a:t>In general: if the sign bits are the same (</a:t>
            </a:r>
            <a:r>
              <a:rPr lang="en-US" sz="2800" b="1" dirty="0">
                <a:solidFill>
                  <a:srgbClr val="0000FF"/>
                </a:solidFill>
              </a:rPr>
              <a:t>of the numbers we end up adding</a:t>
            </a:r>
            <a:r>
              <a:rPr lang="en-US" sz="2800" dirty="0">
                <a:solidFill>
                  <a:srgbClr val="0000FF"/>
                </a:solidFill>
              </a:rPr>
              <a:t>), but the higher order bit of the result is different = overflow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29000" y="2099101"/>
            <a:ext cx="914400" cy="95386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19050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</a:t>
            </a:r>
            <a:r>
              <a:rPr lang="en-US" sz="3600" dirty="0"/>
              <a:t>1</a:t>
            </a:r>
            <a:r>
              <a:rPr lang="en-US" sz="3600" dirty="0" smtClean="0"/>
              <a:t>1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5635" y="31242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5334" y="25863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0134" y="31242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1011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1487269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111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5285" y="2037640"/>
            <a:ext cx="228600" cy="1676400"/>
          </a:xfrm>
          <a:prstGeom prst="rect">
            <a:avLst/>
          </a:prstGeom>
          <a:solidFill>
            <a:srgbClr val="FF6600">
              <a:alpha val="5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5 weeks of cs52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" y="2209800"/>
            <a:ext cx="3976967" cy="3962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0000" y="36790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53000" y="2950574"/>
            <a:ext cx="4178300" cy="2510248"/>
            <a:chOff x="4953000" y="2950574"/>
            <a:chExt cx="4178300" cy="2510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383324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31451"/>
            <a:ext cx="3124200" cy="22357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205" y="2722981"/>
            <a:ext cx="4178300" cy="2510248"/>
            <a:chOff x="4953000" y="2950574"/>
            <a:chExt cx="4178300" cy="2510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95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note on CS41B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387003" cy="32766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16200000">
            <a:off x="5127201" y="4092998"/>
            <a:ext cx="304800" cy="2482003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429002" y="5029199"/>
            <a:ext cx="304800" cy="609601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557065" y="4843063"/>
            <a:ext cx="296075" cy="990600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1262" y="5700659"/>
            <a:ext cx="1538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memory address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668393"/>
            <a:ext cx="241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 (assembly code)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1" y="5591448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binary representation of code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7724" y="6400800"/>
            <a:ext cx="223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7406</TotalTime>
  <Words>2311</Words>
  <Application>Microsoft Macintosh PowerPoint</Application>
  <PresentationFormat>On-screen Show (4:3)</PresentationFormat>
  <Paragraphs>1245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Median</vt:lpstr>
      <vt:lpstr>PowerPoint Presentation</vt:lpstr>
      <vt:lpstr>Digital circuits</vt:lpstr>
      <vt:lpstr>Admin</vt:lpstr>
      <vt:lpstr>Diving into your computer</vt:lpstr>
      <vt:lpstr>Normal computer user</vt:lpstr>
      <vt:lpstr>After intro CS</vt:lpstr>
      <vt:lpstr>After 5 weeks of cs52</vt:lpstr>
      <vt:lpstr>What now?</vt:lpstr>
      <vt:lpstr>One last note on CS41B</vt:lpstr>
      <vt:lpstr>Encoding assembly instructions</vt:lpstr>
      <vt:lpstr>What now?</vt:lpstr>
      <vt:lpstr>Review: binary addition</vt:lpstr>
      <vt:lpstr>Review: binary addition</vt:lpstr>
      <vt:lpstr>Review: binary addition</vt:lpstr>
      <vt:lpstr>SML: Binary addition</vt:lpstr>
      <vt:lpstr>SML: Binary addition</vt:lpstr>
      <vt:lpstr>SML: Binary addition</vt:lpstr>
      <vt:lpstr>A recursive component</vt:lpstr>
      <vt:lpstr>Adding with components</vt:lpstr>
      <vt:lpstr>Adding with components</vt:lpstr>
      <vt:lpstr>Adding with components</vt:lpstr>
      <vt:lpstr>Adding with components</vt:lpstr>
      <vt:lpstr>Adding with components</vt:lpstr>
      <vt:lpstr>Adding with components</vt:lpstr>
      <vt:lpstr>Implementing the component</vt:lpstr>
      <vt:lpstr>Implementing the component</vt:lpstr>
      <vt:lpstr>Implementing the component</vt:lpstr>
      <vt:lpstr>Implementing the component</vt:lpstr>
      <vt:lpstr>Another implementation</vt:lpstr>
      <vt:lpstr>What are some boolean operators?</vt:lpstr>
      <vt:lpstr>What are some boolean operators?</vt:lpstr>
      <vt:lpstr>Gates</vt:lpstr>
      <vt:lpstr>Gates as hardware</vt:lpstr>
      <vt:lpstr>Utilizing gates</vt:lpstr>
      <vt:lpstr>Utilizing gates</vt:lpstr>
      <vt:lpstr>Utilizing gates</vt:lpstr>
      <vt:lpstr>Utilizing gates</vt:lpstr>
      <vt:lpstr>Utilizing gates</vt:lpstr>
      <vt:lpstr>Designing more interesting circuits</vt:lpstr>
      <vt:lpstr>Designing more interesting circuits</vt:lpstr>
      <vt:lpstr>Back to addition…</vt:lpstr>
      <vt:lpstr>A half-adder: no carry-in</vt:lpstr>
      <vt:lpstr>A half-adder: no carry-in</vt:lpstr>
      <vt:lpstr>A half-adder: no carry-in</vt:lpstr>
      <vt:lpstr>Implementing a full adder</vt:lpstr>
      <vt:lpstr>Implementing a full adder</vt:lpstr>
      <vt:lpstr>Implementing the component</vt:lpstr>
      <vt:lpstr>Implementing the component</vt:lpstr>
      <vt:lpstr>Ripple carry adder</vt:lpstr>
      <vt:lpstr>Ripple carry adder</vt:lpstr>
      <vt:lpstr>Signed addition</vt:lpstr>
      <vt:lpstr>Signed addition</vt:lpstr>
      <vt:lpstr>Signed addition</vt:lpstr>
      <vt:lpstr>Subtraction</vt:lpstr>
      <vt:lpstr>Subtraction</vt:lpstr>
      <vt:lpstr>Ripple carry adder/subtractor</vt:lpstr>
      <vt:lpstr>Ripple carry adder/subtractor</vt:lpstr>
      <vt:lpstr>C, N, Z and V bits</vt:lpstr>
      <vt:lpstr>V bit</vt:lpstr>
      <vt:lpstr>Detecting overflow</vt:lpstr>
      <vt:lpstr>Detecting overflow</vt:lpstr>
      <vt:lpstr>Detecting overflow</vt:lpstr>
      <vt:lpstr>Detecting overflow</vt:lpstr>
      <vt:lpstr>Detecting overflow</vt:lpstr>
      <vt:lpstr>Detecting overflow</vt:lpstr>
      <vt:lpstr>Python basics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578</cp:revision>
  <dcterms:created xsi:type="dcterms:W3CDTF">2011-02-02T19:47:14Z</dcterms:created>
  <dcterms:modified xsi:type="dcterms:W3CDTF">2016-02-25T19:30:57Z</dcterms:modified>
</cp:coreProperties>
</file>