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2"/>
  </p:notesMasterIdLst>
  <p:handoutMasterIdLst>
    <p:handoutMasterId r:id="rId133"/>
  </p:handoutMasterIdLst>
  <p:sldIdLst>
    <p:sldId id="256" r:id="rId2"/>
    <p:sldId id="336" r:id="rId3"/>
    <p:sldId id="499" r:id="rId4"/>
    <p:sldId id="507" r:id="rId5"/>
    <p:sldId id="267" r:id="rId6"/>
    <p:sldId id="353" r:id="rId7"/>
    <p:sldId id="354" r:id="rId8"/>
    <p:sldId id="355" r:id="rId9"/>
    <p:sldId id="339" r:id="rId10"/>
    <p:sldId id="357" r:id="rId11"/>
    <p:sldId id="375" r:id="rId12"/>
    <p:sldId id="376" r:id="rId13"/>
    <p:sldId id="500" r:id="rId14"/>
    <p:sldId id="377" r:id="rId15"/>
    <p:sldId id="378" r:id="rId16"/>
    <p:sldId id="379" r:id="rId17"/>
    <p:sldId id="380" r:id="rId18"/>
    <p:sldId id="382" r:id="rId19"/>
    <p:sldId id="381" r:id="rId20"/>
    <p:sldId id="383" r:id="rId21"/>
    <p:sldId id="384" r:id="rId22"/>
    <p:sldId id="385" r:id="rId23"/>
    <p:sldId id="386" r:id="rId24"/>
    <p:sldId id="387" r:id="rId25"/>
    <p:sldId id="388" r:id="rId26"/>
    <p:sldId id="389" r:id="rId27"/>
    <p:sldId id="501" r:id="rId28"/>
    <p:sldId id="390" r:id="rId29"/>
    <p:sldId id="391" r:id="rId30"/>
    <p:sldId id="392" r:id="rId31"/>
    <p:sldId id="393" r:id="rId32"/>
    <p:sldId id="394" r:id="rId33"/>
    <p:sldId id="395" r:id="rId34"/>
    <p:sldId id="396" r:id="rId35"/>
    <p:sldId id="397" r:id="rId36"/>
    <p:sldId id="398" r:id="rId37"/>
    <p:sldId id="399" r:id="rId38"/>
    <p:sldId id="400" r:id="rId39"/>
    <p:sldId id="401" r:id="rId40"/>
    <p:sldId id="402" r:id="rId41"/>
    <p:sldId id="405" r:id="rId42"/>
    <p:sldId id="406" r:id="rId43"/>
    <p:sldId id="407" r:id="rId44"/>
    <p:sldId id="508" r:id="rId45"/>
    <p:sldId id="576" r:id="rId46"/>
    <p:sldId id="509" r:id="rId47"/>
    <p:sldId id="409" r:id="rId48"/>
    <p:sldId id="410" r:id="rId49"/>
    <p:sldId id="412" r:id="rId50"/>
    <p:sldId id="411" r:id="rId51"/>
    <p:sldId id="413" r:id="rId52"/>
    <p:sldId id="502" r:id="rId53"/>
    <p:sldId id="414" r:id="rId54"/>
    <p:sldId id="415" r:id="rId55"/>
    <p:sldId id="416" r:id="rId56"/>
    <p:sldId id="417" r:id="rId57"/>
    <p:sldId id="418" r:id="rId58"/>
    <p:sldId id="511" r:id="rId59"/>
    <p:sldId id="512" r:id="rId60"/>
    <p:sldId id="513" r:id="rId61"/>
    <p:sldId id="514" r:id="rId62"/>
    <p:sldId id="517" r:id="rId63"/>
    <p:sldId id="515" r:id="rId64"/>
    <p:sldId id="516" r:id="rId65"/>
    <p:sldId id="518" r:id="rId66"/>
    <p:sldId id="519" r:id="rId67"/>
    <p:sldId id="520" r:id="rId68"/>
    <p:sldId id="521" r:id="rId69"/>
    <p:sldId id="522" r:id="rId70"/>
    <p:sldId id="523" r:id="rId71"/>
    <p:sldId id="524" r:id="rId72"/>
    <p:sldId id="525" r:id="rId73"/>
    <p:sldId id="526" r:id="rId74"/>
    <p:sldId id="527" r:id="rId75"/>
    <p:sldId id="573" r:id="rId76"/>
    <p:sldId id="528" r:id="rId77"/>
    <p:sldId id="529" r:id="rId78"/>
    <p:sldId id="530" r:id="rId79"/>
    <p:sldId id="531" r:id="rId80"/>
    <p:sldId id="532" r:id="rId81"/>
    <p:sldId id="533" r:id="rId82"/>
    <p:sldId id="534" r:id="rId83"/>
    <p:sldId id="535" r:id="rId84"/>
    <p:sldId id="536" r:id="rId85"/>
    <p:sldId id="537" r:id="rId86"/>
    <p:sldId id="538" r:id="rId87"/>
    <p:sldId id="539" r:id="rId88"/>
    <p:sldId id="540" r:id="rId89"/>
    <p:sldId id="541" r:id="rId90"/>
    <p:sldId id="574" r:id="rId91"/>
    <p:sldId id="542" r:id="rId92"/>
    <p:sldId id="575" r:id="rId93"/>
    <p:sldId id="543" r:id="rId94"/>
    <p:sldId id="544" r:id="rId95"/>
    <p:sldId id="545" r:id="rId96"/>
    <p:sldId id="546" r:id="rId97"/>
    <p:sldId id="547" r:id="rId98"/>
    <p:sldId id="548" r:id="rId99"/>
    <p:sldId id="549" r:id="rId100"/>
    <p:sldId id="550" r:id="rId101"/>
    <p:sldId id="551" r:id="rId102"/>
    <p:sldId id="552" r:id="rId103"/>
    <p:sldId id="572" r:id="rId104"/>
    <p:sldId id="553" r:id="rId105"/>
    <p:sldId id="554" r:id="rId106"/>
    <p:sldId id="555" r:id="rId107"/>
    <p:sldId id="556" r:id="rId108"/>
    <p:sldId id="557" r:id="rId109"/>
    <p:sldId id="558" r:id="rId110"/>
    <p:sldId id="559" r:id="rId111"/>
    <p:sldId id="560" r:id="rId112"/>
    <p:sldId id="561" r:id="rId113"/>
    <p:sldId id="562" r:id="rId114"/>
    <p:sldId id="563" r:id="rId115"/>
    <p:sldId id="564" r:id="rId116"/>
    <p:sldId id="565" r:id="rId117"/>
    <p:sldId id="566" r:id="rId118"/>
    <p:sldId id="567" r:id="rId119"/>
    <p:sldId id="568" r:id="rId120"/>
    <p:sldId id="569" r:id="rId121"/>
    <p:sldId id="570" r:id="rId122"/>
    <p:sldId id="571" r:id="rId123"/>
    <p:sldId id="492" r:id="rId124"/>
    <p:sldId id="493" r:id="rId125"/>
    <p:sldId id="494" r:id="rId126"/>
    <p:sldId id="495" r:id="rId127"/>
    <p:sldId id="496" r:id="rId128"/>
    <p:sldId id="497" r:id="rId129"/>
    <p:sldId id="498" r:id="rId130"/>
    <p:sldId id="506" r:id="rId1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D8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57" autoAdjust="0"/>
    <p:restoredTop sz="94660"/>
  </p:normalViewPr>
  <p:slideViewPr>
    <p:cSldViewPr snapToGrid="0" snapToObjects="1">
      <p:cViewPr>
        <p:scale>
          <a:sx n="90" d="100"/>
          <a:sy n="90" d="100"/>
        </p:scale>
        <p:origin x="-640" y="-1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20" Type="http://schemas.openxmlformats.org/officeDocument/2006/relationships/slide" Target="slides/slide119.xml"/><Relationship Id="rId121" Type="http://schemas.openxmlformats.org/officeDocument/2006/relationships/slide" Target="slides/slide120.xml"/><Relationship Id="rId122" Type="http://schemas.openxmlformats.org/officeDocument/2006/relationships/slide" Target="slides/slide121.xml"/><Relationship Id="rId123" Type="http://schemas.openxmlformats.org/officeDocument/2006/relationships/slide" Target="slides/slide122.xml"/><Relationship Id="rId124" Type="http://schemas.openxmlformats.org/officeDocument/2006/relationships/slide" Target="slides/slide123.xml"/><Relationship Id="rId125" Type="http://schemas.openxmlformats.org/officeDocument/2006/relationships/slide" Target="slides/slide124.xml"/><Relationship Id="rId126" Type="http://schemas.openxmlformats.org/officeDocument/2006/relationships/slide" Target="slides/slide125.xml"/><Relationship Id="rId127" Type="http://schemas.openxmlformats.org/officeDocument/2006/relationships/slide" Target="slides/slide126.xml"/><Relationship Id="rId128" Type="http://schemas.openxmlformats.org/officeDocument/2006/relationships/slide" Target="slides/slide127.xml"/><Relationship Id="rId129" Type="http://schemas.openxmlformats.org/officeDocument/2006/relationships/slide" Target="slides/slide1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101" Type="http://schemas.openxmlformats.org/officeDocument/2006/relationships/slide" Target="slides/slide100.xml"/><Relationship Id="rId102" Type="http://schemas.openxmlformats.org/officeDocument/2006/relationships/slide" Target="slides/slide101.xml"/><Relationship Id="rId103" Type="http://schemas.openxmlformats.org/officeDocument/2006/relationships/slide" Target="slides/slide102.xml"/><Relationship Id="rId104" Type="http://schemas.openxmlformats.org/officeDocument/2006/relationships/slide" Target="slides/slide103.xml"/><Relationship Id="rId105" Type="http://schemas.openxmlformats.org/officeDocument/2006/relationships/slide" Target="slides/slide104.xml"/><Relationship Id="rId106" Type="http://schemas.openxmlformats.org/officeDocument/2006/relationships/slide" Target="slides/slide105.xml"/><Relationship Id="rId107" Type="http://schemas.openxmlformats.org/officeDocument/2006/relationships/slide" Target="slides/slide106.xml"/><Relationship Id="rId108" Type="http://schemas.openxmlformats.org/officeDocument/2006/relationships/slide" Target="slides/slide107.xml"/><Relationship Id="rId109" Type="http://schemas.openxmlformats.org/officeDocument/2006/relationships/slide" Target="slides/slide108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00" Type="http://schemas.openxmlformats.org/officeDocument/2006/relationships/slide" Target="slides/slide99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30" Type="http://schemas.openxmlformats.org/officeDocument/2006/relationships/slide" Target="slides/slide129.xml"/><Relationship Id="rId131" Type="http://schemas.openxmlformats.org/officeDocument/2006/relationships/slide" Target="slides/slide130.xml"/><Relationship Id="rId132" Type="http://schemas.openxmlformats.org/officeDocument/2006/relationships/notesMaster" Target="notesMasters/notesMaster1.xml"/><Relationship Id="rId133" Type="http://schemas.openxmlformats.org/officeDocument/2006/relationships/handoutMaster" Target="handoutMasters/handoutMaster1.xml"/><Relationship Id="rId134" Type="http://schemas.openxmlformats.org/officeDocument/2006/relationships/printerSettings" Target="printerSettings/printerSettings1.bin"/><Relationship Id="rId135" Type="http://schemas.openxmlformats.org/officeDocument/2006/relationships/presProps" Target="presProps.xml"/><Relationship Id="rId136" Type="http://schemas.openxmlformats.org/officeDocument/2006/relationships/viewProps" Target="viewProps.xml"/><Relationship Id="rId137" Type="http://schemas.openxmlformats.org/officeDocument/2006/relationships/theme" Target="theme/theme1.xml"/><Relationship Id="rId13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110" Type="http://schemas.openxmlformats.org/officeDocument/2006/relationships/slide" Target="slides/slide109.xml"/><Relationship Id="rId111" Type="http://schemas.openxmlformats.org/officeDocument/2006/relationships/slide" Target="slides/slide110.xml"/><Relationship Id="rId112" Type="http://schemas.openxmlformats.org/officeDocument/2006/relationships/slide" Target="slides/slide111.xml"/><Relationship Id="rId113" Type="http://schemas.openxmlformats.org/officeDocument/2006/relationships/slide" Target="slides/slide112.xml"/><Relationship Id="rId114" Type="http://schemas.openxmlformats.org/officeDocument/2006/relationships/slide" Target="slides/slide113.xml"/><Relationship Id="rId115" Type="http://schemas.openxmlformats.org/officeDocument/2006/relationships/slide" Target="slides/slide114.xml"/><Relationship Id="rId116" Type="http://schemas.openxmlformats.org/officeDocument/2006/relationships/slide" Target="slides/slide115.xml"/><Relationship Id="rId117" Type="http://schemas.openxmlformats.org/officeDocument/2006/relationships/slide" Target="slides/slide116.xml"/><Relationship Id="rId118" Type="http://schemas.openxmlformats.org/officeDocument/2006/relationships/slide" Target="slides/slide117.xml"/><Relationship Id="rId119" Type="http://schemas.openxmlformats.org/officeDocument/2006/relationships/slide" Target="slides/slide1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0F6DBD-60BB-0249-A5EA-09B56A9130B9}" type="datetimeFigureOut">
              <a:rPr lang="en-US" smtClean="0"/>
              <a:t>2/23/16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1E706-B18D-A847-A296-392B92B530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522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2/23/16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2/23/16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2/23/16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cs41b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pomona.edu/~dkauchak/classes/cs52/examples/cs41b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CS41B recursion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52 – Fall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first function call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-61639" y="1727200"/>
            <a:ext cx="8993971" cy="46228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        </a:t>
            </a:r>
            <a:r>
              <a:rPr lang="en-US" dirty="0" smtClean="0">
                <a:latin typeface="Courier New"/>
                <a:cs typeface="Courier New"/>
              </a:rPr>
              <a:t>; </a:t>
            </a:r>
            <a:r>
              <a:rPr lang="en-US" dirty="0">
                <a:latin typeface="Courier New"/>
                <a:cs typeface="Courier New"/>
              </a:rPr>
              <a:t>get variable</a:t>
            </a:r>
          </a:p>
          <a:p>
            <a:pPr marL="0" indent="0"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increment  </a:t>
            </a:r>
            <a:r>
              <a:rPr lang="en-US" dirty="0" smtClean="0">
                <a:latin typeface="Courier New"/>
                <a:cs typeface="Courier New"/>
              </a:rPr>
              <a:t>; </a:t>
            </a:r>
            <a:r>
              <a:rPr lang="en-US" dirty="0">
                <a:latin typeface="Courier New"/>
                <a:cs typeface="Courier New"/>
              </a:rPr>
              <a:t>call 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r2         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r3         </a:t>
            </a:r>
            <a:r>
              <a:rPr lang="en-US" dirty="0" smtClean="0">
                <a:latin typeface="Courier New"/>
                <a:cs typeface="Courier New"/>
              </a:rPr>
              <a:t>; </a:t>
            </a:r>
            <a:r>
              <a:rPr lang="en-US" dirty="0">
                <a:latin typeface="Courier New"/>
                <a:cs typeface="Courier New"/>
              </a:rPr>
              <a:t>write result,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r>
              <a:rPr lang="en-US" dirty="0" smtClean="0">
                <a:latin typeface="Courier New"/>
                <a:cs typeface="Courier New"/>
              </a:rPr>
              <a:t>               ;    </a:t>
            </a:r>
            <a:r>
              <a:rPr lang="en-US" dirty="0">
                <a:latin typeface="Courier New"/>
                <a:cs typeface="Courier New"/>
              </a:rPr>
              <a:t>and halt</a:t>
            </a: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increment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          </a:t>
            </a:r>
            <a:r>
              <a:rPr lang="en-US" dirty="0" smtClean="0">
                <a:latin typeface="Courier New"/>
                <a:cs typeface="Courier New"/>
              </a:rPr>
              <a:t> ; </a:t>
            </a:r>
            <a:r>
              <a:rPr lang="en-US" dirty="0">
                <a:latin typeface="Courier New"/>
                <a:cs typeface="Courier New"/>
              </a:rPr>
              <a:t>save the return address on the stack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r3 1     </a:t>
            </a:r>
            <a:r>
              <a:rPr lang="en-US" dirty="0" smtClean="0">
                <a:latin typeface="Courier New"/>
                <a:cs typeface="Courier New"/>
              </a:rPr>
              <a:t>  ; </a:t>
            </a:r>
            <a:r>
              <a:rPr lang="en-US" dirty="0">
                <a:latin typeface="Courier New"/>
                <a:cs typeface="Courier New"/>
              </a:rPr>
              <a:t>add 1 to the input parameter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</a:t>
            </a:r>
            <a:r>
              <a:rPr lang="en-US" dirty="0">
                <a:latin typeface="Courier New"/>
                <a:cs typeface="Courier New"/>
              </a:rPr>
              <a:t>r2          </a:t>
            </a:r>
            <a:r>
              <a:rPr lang="en-US" dirty="0" smtClean="0">
                <a:latin typeface="Courier New"/>
                <a:cs typeface="Courier New"/>
              </a:rPr>
              <a:t>  ; </a:t>
            </a:r>
            <a:r>
              <a:rPr lang="en-US" dirty="0">
                <a:latin typeface="Courier New"/>
                <a:cs typeface="Courier New"/>
              </a:rPr>
              <a:t>get the return address from </a:t>
            </a:r>
            <a:r>
              <a:rPr lang="en-US" dirty="0" smtClean="0">
                <a:latin typeface="Courier New"/>
                <a:cs typeface="Courier New"/>
              </a:rPr>
              <a:t>stack       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        </a:t>
            </a:r>
            <a:r>
              <a:rPr lang="en-US" dirty="0" smtClean="0">
                <a:latin typeface="Courier New"/>
                <a:cs typeface="Courier New"/>
              </a:rPr>
              <a:t>   ; </a:t>
            </a:r>
            <a:r>
              <a:rPr lang="en-US" dirty="0">
                <a:latin typeface="Courier New"/>
                <a:cs typeface="Courier New"/>
              </a:rPr>
              <a:t>go back to where we were called </a:t>
            </a:r>
            <a:r>
              <a:rPr lang="en-US" dirty="0" smtClean="0">
                <a:latin typeface="Courier New"/>
                <a:cs typeface="Courier New"/>
              </a:rPr>
              <a:t>from</a:t>
            </a:r>
            <a:endParaRPr lang="en-US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740533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57211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079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04176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787453" y="637299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3387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29391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079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05683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5267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80262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92584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03111" y="405683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856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341043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92584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62433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489846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37291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92584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62433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013132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526288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92584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88834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1692708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034899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92584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488834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64529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325257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92584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519183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634955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671994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42179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519183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61455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04047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42179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5773890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214417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37445" y="4783667"/>
            <a:ext cx="5404043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conventions: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first argument is in r3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r1 is off-limits since it’s used for the stack pointer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return value goes in r3</a:t>
            </a:r>
          </a:p>
          <a:p>
            <a:pPr marL="285750" indent="-285750"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24288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881521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82625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5773890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033005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10066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82625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0702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87453" y="637299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358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99632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82625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06736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3927428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2614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28792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06736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1263512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84942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28792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60141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6074811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159029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28792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60141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2491032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281004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28792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89775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78789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21512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28792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489775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742264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57638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28792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519183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5079676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35865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519183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32100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99" y="4614333"/>
            <a:ext cx="7072283" cy="479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87778" y="5771444"/>
            <a:ext cx="65990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operation do? What is the 4?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7778" y="2342444"/>
            <a:ext cx="1806222" cy="40922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03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683808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5773890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51425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29757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51306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5773890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728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15818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51306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4341" y="605611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87453" y="6372999"/>
            <a:ext cx="34818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Returning with answer in r3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133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945493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13311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296712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024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422577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296712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08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571802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350334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96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6376648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3503348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82489" y="2906889"/>
            <a:ext cx="2687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Print the answer: 12!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3583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437085"/>
              </p:ext>
            </p:extLst>
          </p:nvPr>
        </p:nvGraphicFramePr>
        <p:xfrm>
          <a:off x="5435884" y="2116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cal0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12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24145" y="545679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7222" y="379968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282489" y="2906889"/>
            <a:ext cx="26877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Print the answer: 12!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76396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</a:t>
            </a:r>
            <a:r>
              <a:rPr lang="en-US" dirty="0" smtClean="0"/>
              <a:t>mult_rec.a41 </a:t>
            </a:r>
            <a:r>
              <a:rPr lang="en-US" dirty="0" smtClean="0"/>
              <a:t>in simulator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507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programming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Match your </a:t>
            </a:r>
            <a:r>
              <a:rPr lang="en-US" dirty="0" err="1" smtClean="0"/>
              <a:t>psh</a:t>
            </a:r>
            <a:r>
              <a:rPr lang="en-US" dirty="0" smtClean="0"/>
              <a:t> and pops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Follow the register conventions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Develop code incrementally</a:t>
            </a:r>
          </a:p>
          <a:p>
            <a:pPr marL="514350" indent="-514350">
              <a:buAutoNum type="arabicPeriod"/>
            </a:pPr>
            <a:endParaRPr lang="en-US" dirty="0"/>
          </a:p>
          <a:p>
            <a:pPr marL="514350" indent="-514350">
              <a:buAutoNum type="arabicPeriod"/>
            </a:pPr>
            <a:r>
              <a:rPr lang="en-US" dirty="0" smtClean="0"/>
              <a:t>Debugging: write out stack, registers, etc. on paper and compare against system execution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11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99" y="4374444"/>
            <a:ext cx="7072283" cy="479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6315" y="4854222"/>
            <a:ext cx="825097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 is the stack pointer and points at the top (next) slot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stacks grow towards smaller memory values</a:t>
            </a:r>
          </a:p>
        </p:txBody>
      </p:sp>
      <p:sp>
        <p:nvSpPr>
          <p:cNvPr id="7" name="Rectangle 6"/>
          <p:cNvSpPr/>
          <p:nvPr/>
        </p:nvSpPr>
        <p:spPr>
          <a:xfrm>
            <a:off x="987778" y="2342444"/>
            <a:ext cx="1806222" cy="40922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99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700867"/>
            <a:ext cx="8531352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http://www.cs.pomona.edu/~dkauchak/classes/cs52/</a:t>
            </a:r>
            <a:r>
              <a:rPr lang="en-US" sz="2000" dirty="0" smtClean="0">
                <a:hlinkClick r:id="rId2"/>
              </a:rPr>
              <a:t>examples/cs41b/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750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with multiple arguments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loa</a:t>
            </a:r>
            <a:r>
              <a:rPr lang="en-US" sz="1800" dirty="0" smtClean="0">
                <a:latin typeface="Courier New"/>
                <a:cs typeface="Courier New"/>
              </a:rPr>
              <a:t> r2 r1 4         ; load the second parameter into r2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and r2 as arguments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699" y="4374444"/>
            <a:ext cx="7072283" cy="4797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16315" y="4854222"/>
            <a:ext cx="8250977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 is the stack pointer and points at the top (next) slot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stacks grow towards smaller memory values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r1+2 is then the top value of the stack</a:t>
            </a:r>
          </a:p>
          <a:p>
            <a:pPr marL="457200" indent="-457200">
              <a:buFontTx/>
              <a:buChar char="-"/>
            </a:pPr>
            <a:r>
              <a:rPr lang="en-US" sz="2800" dirty="0" smtClean="0">
                <a:solidFill>
                  <a:srgbClr val="0000FF"/>
                </a:solidFill>
              </a:rPr>
              <a:t>r1+4 is the 2</a:t>
            </a:r>
            <a:r>
              <a:rPr lang="en-US" sz="2800" baseline="30000" dirty="0" smtClean="0">
                <a:solidFill>
                  <a:srgbClr val="0000FF"/>
                </a:solidFill>
              </a:rPr>
              <a:t>nd</a:t>
            </a:r>
            <a:r>
              <a:rPr lang="en-US" sz="2800" dirty="0" smtClean="0">
                <a:solidFill>
                  <a:srgbClr val="0000FF"/>
                </a:solidFill>
              </a:rPr>
              <a:t> value of the stack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7778" y="2342444"/>
            <a:ext cx="1806222" cy="409223"/>
          </a:xfrm>
          <a:prstGeom prst="rect">
            <a:avLst/>
          </a:prstGeom>
          <a:noFill/>
          <a:ln w="38100" cmpd="sng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6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95574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max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5778" y="3541889"/>
            <a:ext cx="37334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code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874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4495574" cy="44958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max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05778" y="3541889"/>
            <a:ext cx="28573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max, as a function!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1046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8093" y="1600200"/>
            <a:ext cx="3578351" cy="513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r3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psh</a:t>
            </a:r>
            <a:r>
              <a:rPr lang="en-US" sz="2400" dirty="0" smtClean="0">
                <a:latin typeface="Courier New"/>
                <a:cs typeface="Courier New"/>
              </a:rPr>
              <a:t>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lcw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max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>
                <a:latin typeface="Courier New"/>
                <a:cs typeface="Courier New"/>
              </a:rPr>
              <a:t>cal</a:t>
            </a:r>
            <a:r>
              <a:rPr lang="en-US" sz="2400" dirty="0">
                <a:latin typeface="Courier New"/>
                <a:cs typeface="Courier New"/>
              </a:rPr>
              <a:t> r2 </a:t>
            </a:r>
            <a:r>
              <a:rPr lang="en-US" sz="2400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pop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sto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r0 </a:t>
            </a:r>
            <a:r>
              <a:rPr lang="en-US" sz="2400" dirty="0" smtClean="0">
                <a:latin typeface="Courier New"/>
                <a:cs typeface="Courier New"/>
              </a:rPr>
              <a:t>r3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 smtClean="0">
                <a:latin typeface="Courier New"/>
                <a:cs typeface="Courier New"/>
              </a:rPr>
              <a:t>hlt</a:t>
            </a:r>
            <a:endParaRPr lang="en-US" sz="2400" dirty="0" smtClean="0"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29667" y="2497667"/>
            <a:ext cx="2514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Anything different?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91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Calling max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8093" y="1600200"/>
            <a:ext cx="3578351" cy="5130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r3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loa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r0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psh</a:t>
            </a:r>
            <a:r>
              <a:rPr lang="en-US" sz="2400" dirty="0" smtClean="0">
                <a:latin typeface="Courier New"/>
                <a:cs typeface="Courier New"/>
              </a:rPr>
              <a:t>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lcw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r2 </a:t>
            </a:r>
            <a:r>
              <a:rPr lang="en-US" sz="2400" dirty="0" smtClean="0">
                <a:latin typeface="Courier New"/>
                <a:cs typeface="Courier New"/>
              </a:rPr>
              <a:t>max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>
                <a:latin typeface="Courier New"/>
                <a:cs typeface="Courier New"/>
              </a:rPr>
              <a:t>cal</a:t>
            </a:r>
            <a:r>
              <a:rPr lang="en-US" sz="2400" dirty="0">
                <a:latin typeface="Courier New"/>
                <a:cs typeface="Courier New"/>
              </a:rPr>
              <a:t> r2 </a:t>
            </a:r>
            <a:r>
              <a:rPr lang="en-US" sz="2400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pop r2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 </a:t>
            </a:r>
            <a:r>
              <a:rPr lang="en-US" sz="2400" dirty="0" err="1" smtClean="0">
                <a:latin typeface="Courier New"/>
                <a:cs typeface="Courier New"/>
              </a:rPr>
              <a:t>sto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>
                <a:latin typeface="Courier New"/>
                <a:cs typeface="Courier New"/>
              </a:rPr>
              <a:t>r0 </a:t>
            </a:r>
            <a:r>
              <a:rPr lang="en-US" sz="2400" dirty="0" smtClean="0">
                <a:latin typeface="Courier New"/>
                <a:cs typeface="Courier New"/>
              </a:rPr>
              <a:t>r3</a:t>
            </a:r>
            <a:endParaRPr lang="en-US" sz="24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dirty="0">
                <a:latin typeface="Courier New"/>
                <a:cs typeface="Courier New"/>
              </a:rPr>
              <a:t>    </a:t>
            </a:r>
            <a:r>
              <a:rPr lang="en-US" sz="2400" dirty="0" smtClean="0">
                <a:latin typeface="Courier New"/>
                <a:cs typeface="Courier New"/>
              </a:rPr>
              <a:t> </a:t>
            </a:r>
            <a:r>
              <a:rPr lang="en-US" sz="2400" dirty="0" err="1" smtClean="0">
                <a:latin typeface="Courier New"/>
                <a:cs typeface="Courier New"/>
              </a:rPr>
              <a:t>hlt</a:t>
            </a:r>
            <a:endParaRPr lang="en-US" sz="2400" dirty="0" smtClean="0">
              <a:latin typeface="Courier New"/>
              <a:cs typeface="Courier New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8667" y="2913165"/>
            <a:ext cx="38260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For the second argument, </a:t>
            </a:r>
            <a:r>
              <a:rPr lang="en-US" sz="2800" dirty="0" err="1" smtClean="0">
                <a:solidFill>
                  <a:srgbClr val="0000FF"/>
                </a:solidFill>
              </a:rPr>
              <a:t>psh</a:t>
            </a:r>
            <a:r>
              <a:rPr lang="en-US" sz="2800" dirty="0" smtClean="0">
                <a:solidFill>
                  <a:srgbClr val="0000FF"/>
                </a:solidFill>
              </a:rPr>
              <a:t> it on the stac</a:t>
            </a:r>
            <a:r>
              <a:rPr lang="en-US" sz="2800" dirty="0">
                <a:solidFill>
                  <a:srgbClr val="0000FF"/>
                </a:solidFill>
              </a:rPr>
              <a:t>k</a:t>
            </a:r>
          </a:p>
        </p:txBody>
      </p:sp>
      <p:sp>
        <p:nvSpPr>
          <p:cNvPr id="4" name="Rectangle 3"/>
          <p:cNvSpPr/>
          <p:nvPr/>
        </p:nvSpPr>
        <p:spPr>
          <a:xfrm>
            <a:off x="1157111" y="3048000"/>
            <a:ext cx="2257778" cy="395111"/>
          </a:xfrm>
          <a:prstGeom prst="rect">
            <a:avLst/>
          </a:prstGeom>
          <a:noFill/>
          <a:ln w="38100" cmpd="sng">
            <a:solidFill>
              <a:srgbClr val="0000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33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699087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60779" y="127000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3016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780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Assignment 4 out: </a:t>
            </a:r>
            <a:r>
              <a:rPr lang="en-US" dirty="0" smtClean="0"/>
              <a:t>due Monday </a:t>
            </a:r>
            <a:r>
              <a:rPr lang="en-US" dirty="0" smtClean="0"/>
              <a:t>(2/29 </a:t>
            </a:r>
            <a:r>
              <a:rPr lang="en-US" dirty="0" smtClean="0"/>
              <a:t>at 11:59pm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Survey in assignment </a:t>
            </a:r>
            <a:r>
              <a:rPr lang="en-US" dirty="0" smtClean="0"/>
              <a:t>4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Assignment 2 scores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Midterm </a:t>
            </a:r>
            <a:r>
              <a:rPr lang="en-US" dirty="0" smtClean="0"/>
              <a:t>back</a:t>
            </a:r>
          </a:p>
          <a:p>
            <a:pPr>
              <a:buFontTx/>
              <a:buChar char="-"/>
            </a:pPr>
            <a:r>
              <a:rPr lang="en-US" dirty="0" smtClean="0"/>
              <a:t>Average: 	23.5 (81%)</a:t>
            </a:r>
          </a:p>
          <a:p>
            <a:pPr>
              <a:buFontTx/>
              <a:buChar char="-"/>
            </a:pPr>
            <a:r>
              <a:rPr lang="en-US" dirty="0" smtClean="0"/>
              <a:t>Q1: 	26.9 (93%)</a:t>
            </a:r>
          </a:p>
          <a:p>
            <a:pPr>
              <a:buFontTx/>
              <a:buChar char="-"/>
            </a:pPr>
            <a:r>
              <a:rPr lang="en-US" dirty="0" smtClean="0"/>
              <a:t>Median: 	23.75 (82%)</a:t>
            </a:r>
          </a:p>
          <a:p>
            <a:pPr>
              <a:buFontTx/>
              <a:buChar char="-"/>
            </a:pPr>
            <a:r>
              <a:rPr lang="en-US" smtClean="0"/>
              <a:t>Q3: 	20.25 (70%)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74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14762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60779" y="488245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56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30411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066800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999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12121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066800"/>
            <a:ext cx="1495777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196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2276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428044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2895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05826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max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428044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257079" y="2342444"/>
            <a:ext cx="359833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Notice that we overwrote the value in r2</a:t>
            </a:r>
          </a:p>
          <a:p>
            <a:endParaRPr lang="en-US" sz="2000" dirty="0" smtClean="0">
              <a:solidFill>
                <a:srgbClr val="0000FF"/>
              </a:solidFill>
            </a:endParaRPr>
          </a:p>
          <a:p>
            <a:r>
              <a:rPr lang="en-US" sz="2000" dirty="0" smtClean="0">
                <a:solidFill>
                  <a:srgbClr val="0000FF"/>
                </a:solidFill>
              </a:rPr>
              <a:t>If we hadn’t </a:t>
            </a:r>
            <a:r>
              <a:rPr lang="en-US" sz="2000" dirty="0" smtClean="0">
                <a:solidFill>
                  <a:srgbClr val="0000FF"/>
                </a:solidFill>
              </a:rPr>
              <a:t>saved </a:t>
            </a:r>
            <a:r>
              <a:rPr lang="en-US" sz="2000" dirty="0" smtClean="0">
                <a:solidFill>
                  <a:srgbClr val="0000FF"/>
                </a:solidFill>
              </a:rPr>
              <a:t>it on the stack, it would have been lost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609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03190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max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1789288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194624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28018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832557" y="1789288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410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247935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3778955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3304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722566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7" y="3778955"/>
            <a:ext cx="1665110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0000FF"/>
                </a:solidFill>
              </a:rPr>
              <a:t>loc</a:t>
            </a:r>
            <a:r>
              <a:rPr lang="en-US" sz="2800" dirty="0" smtClean="0">
                <a:solidFill>
                  <a:srgbClr val="0000FF"/>
                </a:solidFill>
              </a:rPr>
              <a:t>: </a:t>
            </a:r>
            <a:r>
              <a:rPr lang="en-US" sz="2800" dirty="0" err="1" smtClean="0">
                <a:solidFill>
                  <a:srgbClr val="0000FF"/>
                </a:solidFill>
              </a:rPr>
              <a:t>cal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519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15999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4140199"/>
            <a:ext cx="1834443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561864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Honesty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197556" y="1600200"/>
            <a:ext cx="8568492" cy="506024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 few rules to follow for this course to keep you out of </a:t>
            </a:r>
            <a:r>
              <a:rPr lang="en-US" dirty="0" smtClean="0"/>
              <a:t>trouble: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you talk with someone in the class about a problem, you should not take notes. If you understand the material you talked about, you should be able to recreate it on your </a:t>
            </a:r>
            <a:r>
              <a:rPr lang="en-US" dirty="0" smtClean="0"/>
              <a:t>own.</a:t>
            </a:r>
          </a:p>
          <a:p>
            <a:endParaRPr lang="en-US" dirty="0" smtClean="0"/>
          </a:p>
          <a:p>
            <a:r>
              <a:rPr lang="en-US" dirty="0" smtClean="0"/>
              <a:t>Similarly</a:t>
            </a:r>
            <a:r>
              <a:rPr lang="en-US" dirty="0"/>
              <a:t>, if you talk with someone, you must wait 5 minutes before resuming </a:t>
            </a:r>
            <a:r>
              <a:rPr lang="en-US" dirty="0" smtClean="0"/>
              <a:t>work </a:t>
            </a:r>
            <a:r>
              <a:rPr lang="en-US" dirty="0"/>
              <a:t>on the problem. Stretch. Use the restroom. Go for a quick walk. This will ensure that you really understand the </a:t>
            </a:r>
            <a:r>
              <a:rPr lang="en-US" dirty="0" smtClean="0"/>
              <a:t>material.</a:t>
            </a:r>
          </a:p>
          <a:p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may not sit next to (or where you can see the screen of) anyone you are talking with about the </a:t>
            </a:r>
            <a:r>
              <a:rPr lang="en-US" dirty="0" smtClean="0"/>
              <a:t>assignment.</a:t>
            </a:r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only time you may look at someone else's screen is if they are asking you for help with a basic programming problem (e.g. syntax error). You should not look at someone else's code to help yourself!</a:t>
            </a:r>
          </a:p>
        </p:txBody>
      </p:sp>
    </p:spTree>
    <p:extLst>
      <p:ext uri="{BB962C8B-B14F-4D97-AF65-F5344CB8AC3E}">
        <p14:creationId xmlns:p14="http://schemas.microsoft.com/office/powerpoint/2010/main" val="4143704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225460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 </a:t>
                      </a:r>
                      <a:r>
                        <a:rPr lang="en-US" sz="240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4140199"/>
            <a:ext cx="1834443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60333" y="4854222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097743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74556" y="5134116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74556" y="562911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068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462297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4140199"/>
            <a:ext cx="1834443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4360333" y="4854222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 rot="16200000">
            <a:off x="3097743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674556" y="5134116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674556" y="562911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585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13367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5" y="4772872"/>
            <a:ext cx="2427111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381562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12756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466234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5777088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5309909" y="5077671"/>
            <a:ext cx="11738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/>
              <a:t>loc</a:t>
            </a:r>
            <a:r>
              <a:rPr lang="en-US" sz="2800" dirty="0" smtClean="0"/>
              <a:t>: </a:t>
            </a:r>
            <a:r>
              <a:rPr lang="en-US" sz="2800" dirty="0" err="1" smtClean="0"/>
              <a:t>cal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9132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00588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cal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2400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5777088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2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3898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80930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2400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6138332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428414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68843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cal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124006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116666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673459" y="5629113"/>
            <a:ext cx="382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76005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440717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116666"/>
            <a:ext cx="115711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219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76874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793999"/>
            <a:ext cx="142522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54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54380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2793999"/>
            <a:ext cx="142522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90444" y="2906889"/>
            <a:ext cx="7274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10!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7202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from this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700867"/>
            <a:ext cx="8531352" cy="68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2"/>
              </a:rPr>
              <a:t>http://www.cs.pomona.edu/~dkauchak/classes/cs52/</a:t>
            </a:r>
            <a:r>
              <a:rPr lang="en-US" sz="2000" dirty="0" smtClean="0">
                <a:hlinkClick r:id="rId2"/>
              </a:rPr>
              <a:t>examples/cs41b/</a:t>
            </a: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750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0" y="127000"/>
            <a:ext cx="3937000" cy="6604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cal</a:t>
            </a:r>
            <a:r>
              <a:rPr lang="en-US" dirty="0">
                <a:latin typeface="Courier New"/>
                <a:cs typeface="Courier New"/>
              </a:rPr>
              <a:t> 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max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r1 </a:t>
            </a:r>
            <a:r>
              <a:rPr lang="en-US" dirty="0" smtClean="0">
                <a:latin typeface="Courier New"/>
                <a:cs typeface="Courier New"/>
              </a:rPr>
              <a:t>4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bge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r2 </a:t>
            </a:r>
            <a:r>
              <a:rPr lang="en-US" dirty="0" smtClean="0">
                <a:latin typeface="Courier New"/>
                <a:cs typeface="Courier New"/>
              </a:rPr>
              <a:t>0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 err="1">
                <a:latin typeface="Courier New"/>
                <a:cs typeface="Courier New"/>
              </a:rPr>
              <a:t>endif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r2</a:t>
            </a:r>
            <a:endParaRPr lang="en-US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05310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6674556" y="5585671"/>
            <a:ext cx="1717891" cy="461665"/>
            <a:chOff x="6674556" y="5600891"/>
            <a:chExt cx="1717891" cy="461665"/>
          </a:xfrm>
        </p:grpSpPr>
        <p:cxnSp>
          <p:nvCxnSpPr>
            <p:cNvPr id="9" name="Straight Arrow Connector 8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832556" y="3130421"/>
            <a:ext cx="1425222" cy="361244"/>
          </a:xfrm>
          <a:prstGeom prst="rect">
            <a:avLst/>
          </a:prstGeom>
          <a:solidFill>
            <a:srgbClr val="008000">
              <a:alpha val="20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485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/>
              <a:t>Real</a:t>
            </a:r>
            <a:r>
              <a:rPr lang="en-US" sz="3600" dirty="0" smtClean="0"/>
              <a:t> structure of CS41B program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60" y="1797755"/>
            <a:ext cx="5582130" cy="494735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; great comments at the top!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lcw</a:t>
            </a:r>
            <a:r>
              <a:rPr lang="en-US" sz="1800" dirty="0" smtClean="0">
                <a:latin typeface="Courier New"/>
                <a:cs typeface="Courier New"/>
              </a:rPr>
              <a:t> </a:t>
            </a:r>
            <a:r>
              <a:rPr lang="en-US" sz="1800" dirty="0">
                <a:latin typeface="Courier New"/>
                <a:cs typeface="Courier New"/>
              </a:rPr>
              <a:t>r1 stack        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instruction1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instruction2		; comment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</a:t>
            </a: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hlt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; stack area: 50 </a:t>
            </a:r>
            <a:r>
              <a:rPr lang="nl-NL" sz="1800" dirty="0" err="1">
                <a:latin typeface="Courier New"/>
                <a:cs typeface="Courier New"/>
              </a:rPr>
              <a:t>words</a:t>
            </a:r>
            <a:endParaRPr lang="nl-NL" sz="1800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nl-NL" sz="1800" dirty="0">
                <a:latin typeface="Courier New"/>
                <a:cs typeface="Courier New"/>
              </a:rPr>
              <a:t>        dat 100</a:t>
            </a:r>
          </a:p>
          <a:p>
            <a:pPr marL="0" indent="0">
              <a:buNone/>
            </a:pPr>
            <a:r>
              <a:rPr lang="nl-NL" sz="1800" dirty="0" smtClean="0">
                <a:latin typeface="Courier New"/>
                <a:cs typeface="Courier New"/>
              </a:rPr>
              <a:t>stack</a:t>
            </a:r>
            <a:r>
              <a:rPr lang="en-US" sz="1800" dirty="0" smtClean="0">
                <a:latin typeface="Courier New"/>
                <a:cs typeface="Courier New"/>
              </a:rPr>
              <a:t>	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end			 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4035778" y="4995333"/>
            <a:ext cx="338666" cy="1622778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52622" y="2217830"/>
            <a:ext cx="368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Save address of highest end (highest address) of the stack in r1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52622" y="5773508"/>
            <a:ext cx="33393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Reserve 50 words for the stack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025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3245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mystery(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b){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if( b &lt;= 0 ){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a + </a:t>
            </a:r>
            <a:r>
              <a:rPr lang="en-US" dirty="0" smtClean="0"/>
              <a:t>mystery(</a:t>
            </a:r>
            <a:r>
              <a:rPr lang="en-US" dirty="0"/>
              <a:t>a, b-1)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71890" y="5359779"/>
            <a:ext cx="41232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does this function do?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6065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32457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smtClean="0"/>
              <a:t>mystery(</a:t>
            </a:r>
            <a:r>
              <a:rPr lang="en-US" dirty="0" err="1"/>
              <a:t>int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b){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if( b &lt;= 0 ){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      </a:t>
            </a:r>
            <a:r>
              <a:rPr lang="en-US" dirty="0"/>
              <a:t>return a + </a:t>
            </a:r>
            <a:r>
              <a:rPr lang="en-US" dirty="0" smtClean="0"/>
              <a:t>mystery(</a:t>
            </a:r>
            <a:r>
              <a:rPr lang="en-US" dirty="0"/>
              <a:t>a, b-1)</a:t>
            </a:r>
          </a:p>
          <a:p>
            <a:pPr marL="0" indent="0">
              <a:buNone/>
            </a:pPr>
            <a:r>
              <a:rPr lang="en-US" dirty="0" smtClean="0"/>
              <a:t> 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5223" y="5359779"/>
            <a:ext cx="6426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Multiplication… a*b (assuming b is positive)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6208889"/>
            <a:ext cx="77408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Note to future Dave from past Dave: write the function up on the board </a:t>
            </a:r>
            <a:r>
              <a:rPr lang="en-US" sz="2000" dirty="0" smtClean="0">
                <a:solidFill>
                  <a:srgbClr val="FF6600"/>
                </a:solidFill>
                <a:sym typeface="Wingdings"/>
              </a:rPr>
              <a:t></a:t>
            </a:r>
            <a:r>
              <a:rPr lang="en-US" sz="2000" dirty="0" smtClean="0">
                <a:solidFill>
                  <a:srgbClr val="FF6600"/>
                </a:solidFill>
              </a:rPr>
              <a:t> </a:t>
            </a:r>
            <a:endParaRPr lang="en-US" sz="20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59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5711" y="76200"/>
            <a:ext cx="6544734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mult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	</a:t>
            </a:r>
            <a:r>
              <a:rPr lang="en-US" dirty="0" smtClean="0"/>
              <a:t>; </a:t>
            </a:r>
            <a:r>
              <a:rPr lang="en-US" dirty="0"/>
              <a:t>save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4      </a:t>
            </a:r>
            <a:r>
              <a:rPr lang="en-US" dirty="0" smtClean="0"/>
              <a:t>	; </a:t>
            </a:r>
            <a:r>
              <a:rPr lang="en-US" dirty="0"/>
              <a:t>get at the 2nd argument, b</a:t>
            </a:r>
          </a:p>
          <a:p>
            <a:pPr marL="0" indent="0">
              <a:buNone/>
            </a:pPr>
            <a:r>
              <a:rPr lang="en-US" dirty="0"/>
              <a:t>                           </a:t>
            </a:r>
            <a:r>
              <a:rPr lang="en-US" dirty="0" smtClean="0"/>
              <a:t>   	; </a:t>
            </a:r>
            <a:r>
              <a:rPr lang="en-US" dirty="0" smtClean="0"/>
              <a:t>a </a:t>
            </a:r>
            <a:r>
              <a:rPr lang="en-US" dirty="0"/>
              <a:t>= </a:t>
            </a:r>
            <a:r>
              <a:rPr lang="en-US" dirty="0"/>
              <a:t>r3, b = </a:t>
            </a:r>
            <a:r>
              <a:rPr lang="en-US" dirty="0" smtClean="0"/>
              <a:t>r2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 smtClean="0"/>
              <a:t>bgt</a:t>
            </a:r>
            <a:r>
              <a:rPr lang="en-US" dirty="0" smtClean="0"/>
              <a:t> r2 r0 </a:t>
            </a:r>
            <a:r>
              <a:rPr lang="en-US" dirty="0"/>
              <a:t>else   </a:t>
            </a:r>
            <a:r>
              <a:rPr lang="en-US" dirty="0" smtClean="0"/>
              <a:t>	; r2 &gt; 0, </a:t>
            </a:r>
            <a:r>
              <a:rPr lang="en-US" dirty="0"/>
              <a:t>i.e. recursive case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adc</a:t>
            </a:r>
            <a:r>
              <a:rPr lang="en-US" dirty="0"/>
              <a:t> r3 r0 0     </a:t>
            </a:r>
            <a:r>
              <a:rPr lang="en-US" dirty="0" smtClean="0"/>
              <a:t>	;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sbc</a:t>
            </a:r>
            <a:r>
              <a:rPr lang="en-US" dirty="0"/>
              <a:t> r2 r2 1      </a:t>
            </a:r>
            <a:r>
              <a:rPr lang="en-US" dirty="0" smtClean="0"/>
              <a:t>	; </a:t>
            </a:r>
            <a:r>
              <a:rPr lang="en-US" dirty="0"/>
              <a:t>r2 = </a:t>
            </a:r>
            <a:r>
              <a:rPr lang="en-US" dirty="0" smtClean="0"/>
              <a:t>b-</a:t>
            </a:r>
            <a:r>
              <a:rPr lang="en-US" dirty="0"/>
              <a:t>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</a:t>
            </a:r>
            <a:r>
              <a:rPr lang="en-US" dirty="0" smtClean="0"/>
              <a:t>	; </a:t>
            </a:r>
            <a:r>
              <a:rPr lang="en-US" dirty="0"/>
              <a:t>save first argument, a, on stack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; (</a:t>
            </a:r>
            <a:r>
              <a:rPr lang="en-US" dirty="0"/>
              <a:t>it's going to get overwritten by the return!)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add r2 as 2nd argument, r3 shouldn't have changed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</a:t>
            </a:r>
            <a:r>
              <a:rPr lang="en-US" dirty="0" err="1"/>
              <a:t>mult</a:t>
            </a:r>
            <a:r>
              <a:rPr lang="en-US" dirty="0"/>
              <a:t>         ; call </a:t>
            </a:r>
            <a:r>
              <a:rPr lang="en-US" dirty="0" err="1"/>
              <a:t>mult</a:t>
            </a:r>
            <a:r>
              <a:rPr lang="en-US" dirty="0"/>
              <a:t> recursively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</a:t>
            </a:r>
          </a:p>
          <a:p>
            <a:pPr marL="0" indent="0">
              <a:buNone/>
            </a:pPr>
            <a:r>
              <a:rPr lang="en-US" dirty="0"/>
              <a:t>        pop </a:t>
            </a:r>
            <a:r>
              <a:rPr lang="en-US" dirty="0" smtClean="0"/>
              <a:t>r0              	; </a:t>
            </a:r>
            <a:r>
              <a:rPr lang="en-US" dirty="0"/>
              <a:t>pop 2nd argument off stack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2       </a:t>
            </a:r>
            <a:r>
              <a:rPr lang="en-US" dirty="0" smtClean="0"/>
              <a:t>	; </a:t>
            </a:r>
            <a:r>
              <a:rPr lang="en-US" dirty="0"/>
              <a:t>load a into r2 off of the stack</a:t>
            </a:r>
          </a:p>
          <a:p>
            <a:pPr marL="0" indent="0">
              <a:buNone/>
            </a:pPr>
            <a:r>
              <a:rPr lang="en-US" dirty="0"/>
              <a:t>        add r3 r3 r2      </a:t>
            </a:r>
            <a:r>
              <a:rPr lang="en-US" dirty="0" smtClean="0"/>
              <a:t>	; </a:t>
            </a:r>
            <a:r>
              <a:rPr lang="en-US" dirty="0"/>
              <a:t>r3 = a + </a:t>
            </a:r>
            <a:r>
              <a:rPr lang="en-US" dirty="0" err="1"/>
              <a:t>mult</a:t>
            </a:r>
            <a:r>
              <a:rPr lang="en-US" dirty="0"/>
              <a:t>(a, b-1)</a:t>
            </a:r>
          </a:p>
          <a:p>
            <a:pPr marL="0" indent="0">
              <a:buNone/>
            </a:pPr>
            <a:r>
              <a:rPr lang="en-US" dirty="0"/>
              <a:t>        pop r0              </a:t>
            </a:r>
            <a:r>
              <a:rPr lang="en-US" dirty="0" smtClean="0"/>
              <a:t>	; </a:t>
            </a:r>
            <a:r>
              <a:rPr lang="en-US" dirty="0"/>
              <a:t>remove first argument (a) from stack</a:t>
            </a:r>
          </a:p>
          <a:p>
            <a:pPr marL="0" indent="0">
              <a:buNone/>
            </a:pP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get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return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29430" y="625059"/>
            <a:ext cx="208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startup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813558" y="1798515"/>
            <a:ext cx="13942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Base case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26788" y="3924716"/>
            <a:ext cx="19210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Recursive case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75136" y="5094872"/>
            <a:ext cx="16715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answer calculation</a:t>
            </a:r>
            <a:endParaRPr lang="en-US" sz="1600" dirty="0">
              <a:solidFill>
                <a:srgbClr val="FF66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76788" y="4047827"/>
            <a:ext cx="12612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6600"/>
                </a:solidFill>
              </a:rPr>
              <a:t>Recursive call</a:t>
            </a:r>
            <a:endParaRPr lang="en-US" sz="1600" dirty="0">
              <a:solidFill>
                <a:srgbClr val="FF66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8013" y="5989515"/>
            <a:ext cx="3543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cleanup and return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675136" y="239889"/>
            <a:ext cx="629363" cy="959555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Brace 11"/>
          <p:cNvSpPr/>
          <p:nvPr/>
        </p:nvSpPr>
        <p:spPr>
          <a:xfrm>
            <a:off x="4675136" y="1509889"/>
            <a:ext cx="629363" cy="889000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Brace 12"/>
          <p:cNvSpPr/>
          <p:nvPr/>
        </p:nvSpPr>
        <p:spPr>
          <a:xfrm>
            <a:off x="6116671" y="2566160"/>
            <a:ext cx="629363" cy="2963333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4827536" y="5989515"/>
            <a:ext cx="629363" cy="668106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025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5711" y="76200"/>
            <a:ext cx="6544734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mult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	</a:t>
            </a:r>
            <a:r>
              <a:rPr lang="en-US" dirty="0" smtClean="0"/>
              <a:t>; </a:t>
            </a:r>
            <a:r>
              <a:rPr lang="en-US" dirty="0"/>
              <a:t>save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4      </a:t>
            </a:r>
            <a:r>
              <a:rPr lang="en-US" dirty="0" smtClean="0"/>
              <a:t>	; </a:t>
            </a:r>
            <a:r>
              <a:rPr lang="en-US" dirty="0"/>
              <a:t>get at the 2nd argument, b</a:t>
            </a:r>
          </a:p>
          <a:p>
            <a:pPr marL="0" indent="0">
              <a:buNone/>
            </a:pPr>
            <a:r>
              <a:rPr lang="en-US" dirty="0"/>
              <a:t>                           </a:t>
            </a:r>
            <a:r>
              <a:rPr lang="en-US" dirty="0" smtClean="0"/>
              <a:t>   	; </a:t>
            </a:r>
            <a:r>
              <a:rPr lang="en-US" dirty="0"/>
              <a:t>a = r3, b = r2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 smtClean="0"/>
              <a:t>bgt</a:t>
            </a:r>
            <a:r>
              <a:rPr lang="en-US" dirty="0" smtClean="0"/>
              <a:t> r2 r0 </a:t>
            </a:r>
            <a:r>
              <a:rPr lang="en-US" dirty="0"/>
              <a:t>else   </a:t>
            </a:r>
            <a:r>
              <a:rPr lang="en-US" dirty="0" smtClean="0"/>
              <a:t>	; r2 &gt; 0, </a:t>
            </a:r>
            <a:r>
              <a:rPr lang="en-US" dirty="0"/>
              <a:t>i.e. recursive case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adc</a:t>
            </a:r>
            <a:r>
              <a:rPr lang="en-US" dirty="0"/>
              <a:t> r3 r0 0     </a:t>
            </a:r>
            <a:r>
              <a:rPr lang="en-US" dirty="0" smtClean="0"/>
              <a:t>	;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sbc</a:t>
            </a:r>
            <a:r>
              <a:rPr lang="en-US" dirty="0"/>
              <a:t> r2 r2 1      </a:t>
            </a:r>
            <a:r>
              <a:rPr lang="en-US" dirty="0" smtClean="0"/>
              <a:t>	; </a:t>
            </a:r>
            <a:r>
              <a:rPr lang="en-US" dirty="0"/>
              <a:t>r2 = </a:t>
            </a:r>
            <a:r>
              <a:rPr lang="en-US" dirty="0" smtClean="0"/>
              <a:t>b-</a:t>
            </a:r>
            <a:r>
              <a:rPr lang="en-US" dirty="0"/>
              <a:t>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</a:t>
            </a:r>
            <a:r>
              <a:rPr lang="en-US" dirty="0" smtClean="0"/>
              <a:t>	; </a:t>
            </a:r>
            <a:r>
              <a:rPr lang="en-US" dirty="0"/>
              <a:t>save first argument, a, on stack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; (</a:t>
            </a:r>
            <a:r>
              <a:rPr lang="en-US" dirty="0"/>
              <a:t>it's going to get overwritten by the return!)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add r2 as 2nd argument, r3 shouldn't have changed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</a:t>
            </a:r>
            <a:r>
              <a:rPr lang="en-US" dirty="0" err="1"/>
              <a:t>mult</a:t>
            </a:r>
            <a:r>
              <a:rPr lang="en-US" dirty="0"/>
              <a:t>         ; call </a:t>
            </a:r>
            <a:r>
              <a:rPr lang="en-US" dirty="0" err="1"/>
              <a:t>mult</a:t>
            </a:r>
            <a:r>
              <a:rPr lang="en-US" dirty="0"/>
              <a:t> recursively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</a:t>
            </a:r>
          </a:p>
          <a:p>
            <a:pPr marL="0" indent="0">
              <a:buNone/>
            </a:pPr>
            <a:r>
              <a:rPr lang="en-US" dirty="0"/>
              <a:t>        pop </a:t>
            </a:r>
            <a:r>
              <a:rPr lang="en-US" dirty="0" smtClean="0"/>
              <a:t>r0              	; </a:t>
            </a:r>
            <a:r>
              <a:rPr lang="en-US" dirty="0"/>
              <a:t>pop 2nd argument off stack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2       </a:t>
            </a:r>
            <a:r>
              <a:rPr lang="en-US" dirty="0" smtClean="0"/>
              <a:t>	; </a:t>
            </a:r>
            <a:r>
              <a:rPr lang="en-US" dirty="0"/>
              <a:t>load a into r2 off of the stack</a:t>
            </a:r>
          </a:p>
          <a:p>
            <a:pPr marL="0" indent="0">
              <a:buNone/>
            </a:pPr>
            <a:r>
              <a:rPr lang="en-US" dirty="0"/>
              <a:t>        add r3 r3 r2      </a:t>
            </a:r>
            <a:r>
              <a:rPr lang="en-US" dirty="0" smtClean="0"/>
              <a:t>	; </a:t>
            </a:r>
            <a:r>
              <a:rPr lang="en-US" dirty="0"/>
              <a:t>r3 = a + </a:t>
            </a:r>
            <a:r>
              <a:rPr lang="en-US" dirty="0" err="1"/>
              <a:t>mult</a:t>
            </a:r>
            <a:r>
              <a:rPr lang="en-US" dirty="0"/>
              <a:t>(a, b-1)</a:t>
            </a:r>
          </a:p>
          <a:p>
            <a:pPr marL="0" indent="0">
              <a:buNone/>
            </a:pPr>
            <a:r>
              <a:rPr lang="en-US" dirty="0"/>
              <a:t>        pop r0              </a:t>
            </a:r>
            <a:r>
              <a:rPr lang="en-US" dirty="0" smtClean="0"/>
              <a:t>	; </a:t>
            </a:r>
            <a:r>
              <a:rPr lang="en-US" dirty="0"/>
              <a:t>remove first argument (a) from stack</a:t>
            </a:r>
          </a:p>
          <a:p>
            <a:pPr marL="0" indent="0">
              <a:buNone/>
            </a:pP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get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return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629430" y="625059"/>
            <a:ext cx="20843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startup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89590" y="1365459"/>
            <a:ext cx="16961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 if( b &lt;= 0 </a:t>
            </a:r>
            <a:r>
              <a:rPr lang="en-US" sz="2400" dirty="0" smtClean="0">
                <a:solidFill>
                  <a:srgbClr val="0000FF"/>
                </a:solidFill>
              </a:rPr>
              <a:t>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68013" y="5989515"/>
            <a:ext cx="35433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Function cleanup and return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11" name="Right Brace 10"/>
          <p:cNvSpPr/>
          <p:nvPr/>
        </p:nvSpPr>
        <p:spPr>
          <a:xfrm>
            <a:off x="4675136" y="239889"/>
            <a:ext cx="629363" cy="959555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Brace 13"/>
          <p:cNvSpPr/>
          <p:nvPr/>
        </p:nvSpPr>
        <p:spPr>
          <a:xfrm>
            <a:off x="4827536" y="5989515"/>
            <a:ext cx="629363" cy="668106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6770943" y="1763360"/>
            <a:ext cx="1157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return 0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64918" y="3474214"/>
            <a:ext cx="2064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mystery(a, b-1)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19997" y="5080761"/>
            <a:ext cx="260990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 + </a:t>
            </a:r>
            <a:r>
              <a:rPr lang="en-US" sz="2400" dirty="0">
                <a:solidFill>
                  <a:srgbClr val="0000FF"/>
                </a:solidFill>
              </a:rPr>
              <a:t>mystery(a, b-1)</a:t>
            </a:r>
          </a:p>
          <a:p>
            <a:r>
              <a:rPr lang="en-US" sz="2400" dirty="0" smtClean="0">
                <a:solidFill>
                  <a:srgbClr val="0000FF"/>
                </a:solidFill>
              </a:rPr>
              <a:t> 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57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15711" y="76200"/>
            <a:ext cx="6544734" cy="6781800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err="1"/>
              <a:t>mult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	</a:t>
            </a:r>
            <a:r>
              <a:rPr lang="en-US" dirty="0" smtClean="0"/>
              <a:t>; </a:t>
            </a:r>
            <a:r>
              <a:rPr lang="en-US" dirty="0"/>
              <a:t>save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4      </a:t>
            </a:r>
            <a:r>
              <a:rPr lang="en-US" dirty="0" smtClean="0"/>
              <a:t>	; </a:t>
            </a:r>
            <a:r>
              <a:rPr lang="en-US" dirty="0"/>
              <a:t>get at the 2nd argument, </a:t>
            </a:r>
            <a:r>
              <a:rPr lang="en-US" dirty="0"/>
              <a:t>b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           	; a = r3, b = r2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 smtClean="0"/>
              <a:t>bgt</a:t>
            </a:r>
            <a:r>
              <a:rPr lang="en-US" dirty="0" smtClean="0"/>
              <a:t> r2 r0 </a:t>
            </a:r>
            <a:r>
              <a:rPr lang="en-US" dirty="0"/>
              <a:t>else   </a:t>
            </a:r>
            <a:r>
              <a:rPr lang="en-US" dirty="0" smtClean="0"/>
              <a:t>	; r2 &gt; 0, </a:t>
            </a:r>
            <a:r>
              <a:rPr lang="en-US" dirty="0"/>
              <a:t>i.e. recursive case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adc</a:t>
            </a:r>
            <a:r>
              <a:rPr lang="en-US" dirty="0"/>
              <a:t> r3 r0 0     </a:t>
            </a:r>
            <a:r>
              <a:rPr lang="en-US" dirty="0" smtClean="0"/>
              <a:t>	; </a:t>
            </a:r>
            <a:r>
              <a:rPr lang="en-US" dirty="0"/>
              <a:t>return 0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brs</a:t>
            </a:r>
            <a:r>
              <a:rPr lang="en-US" dirty="0"/>
              <a:t> </a:t>
            </a: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sbc</a:t>
            </a:r>
            <a:r>
              <a:rPr lang="en-US" dirty="0"/>
              <a:t> r2 r2 1      </a:t>
            </a:r>
            <a:r>
              <a:rPr lang="en-US" dirty="0" smtClean="0"/>
              <a:t>	; </a:t>
            </a:r>
            <a:r>
              <a:rPr lang="en-US" dirty="0"/>
              <a:t>r2 = a-1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r3             </a:t>
            </a:r>
            <a:r>
              <a:rPr lang="en-US" dirty="0" smtClean="0"/>
              <a:t>	; </a:t>
            </a:r>
            <a:r>
              <a:rPr lang="en-US" dirty="0"/>
              <a:t>save first argument, a, on stack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	; (</a:t>
            </a:r>
            <a:r>
              <a:rPr lang="en-US" dirty="0"/>
              <a:t>it's going to get overwritten by the return!)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psh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add r2 as 2nd argument, r3 shouldn't have changed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lcw</a:t>
            </a:r>
            <a:r>
              <a:rPr lang="en-US" dirty="0"/>
              <a:t> r2 </a:t>
            </a:r>
            <a:r>
              <a:rPr lang="en-US" dirty="0" err="1"/>
              <a:t>mult</a:t>
            </a:r>
            <a:r>
              <a:rPr lang="en-US" dirty="0"/>
              <a:t>         ; call </a:t>
            </a:r>
            <a:r>
              <a:rPr lang="en-US" dirty="0" err="1"/>
              <a:t>mult</a:t>
            </a:r>
            <a:r>
              <a:rPr lang="en-US" dirty="0"/>
              <a:t> recursively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cal</a:t>
            </a:r>
            <a:r>
              <a:rPr lang="en-US" dirty="0"/>
              <a:t> r2 r2</a:t>
            </a:r>
          </a:p>
          <a:p>
            <a:pPr marL="0" indent="0">
              <a:buNone/>
            </a:pPr>
            <a:r>
              <a:rPr lang="en-US" dirty="0"/>
              <a:t>        pop </a:t>
            </a:r>
            <a:r>
              <a:rPr lang="en-US" dirty="0" smtClean="0"/>
              <a:t>r0              	; </a:t>
            </a:r>
            <a:r>
              <a:rPr lang="en-US" dirty="0"/>
              <a:t>pop 2nd argument off stack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loa</a:t>
            </a:r>
            <a:r>
              <a:rPr lang="en-US" dirty="0"/>
              <a:t> r2 r1 2       </a:t>
            </a:r>
            <a:r>
              <a:rPr lang="en-US" dirty="0" smtClean="0"/>
              <a:t>	; </a:t>
            </a:r>
            <a:r>
              <a:rPr lang="en-US" dirty="0"/>
              <a:t>load a into r2 off of the stack</a:t>
            </a:r>
          </a:p>
          <a:p>
            <a:pPr marL="0" indent="0">
              <a:buNone/>
            </a:pPr>
            <a:r>
              <a:rPr lang="en-US" dirty="0"/>
              <a:t>        add r3 r3 r2      </a:t>
            </a:r>
            <a:r>
              <a:rPr lang="en-US" dirty="0" smtClean="0"/>
              <a:t>	; </a:t>
            </a:r>
            <a:r>
              <a:rPr lang="en-US" dirty="0"/>
              <a:t>r3 = a + </a:t>
            </a:r>
            <a:r>
              <a:rPr lang="en-US" dirty="0" err="1"/>
              <a:t>mult</a:t>
            </a:r>
            <a:r>
              <a:rPr lang="en-US" dirty="0"/>
              <a:t>(a, b-1)</a:t>
            </a:r>
          </a:p>
          <a:p>
            <a:pPr marL="0" indent="0">
              <a:buNone/>
            </a:pPr>
            <a:r>
              <a:rPr lang="en-US" dirty="0"/>
              <a:t>        pop r0              </a:t>
            </a:r>
            <a:r>
              <a:rPr lang="en-US" dirty="0" smtClean="0"/>
              <a:t>	; </a:t>
            </a:r>
            <a:r>
              <a:rPr lang="en-US" dirty="0"/>
              <a:t>remove first argument (a) from stack</a:t>
            </a:r>
          </a:p>
          <a:p>
            <a:pPr marL="0" indent="0">
              <a:buNone/>
            </a:pPr>
            <a:r>
              <a:rPr lang="en-US" dirty="0" err="1"/>
              <a:t>endif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pop r2              </a:t>
            </a:r>
            <a:r>
              <a:rPr lang="en-US" dirty="0" smtClean="0"/>
              <a:t>	; </a:t>
            </a:r>
            <a:r>
              <a:rPr lang="en-US" dirty="0"/>
              <a:t>get the return address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jmp</a:t>
            </a:r>
            <a:r>
              <a:rPr lang="en-US" dirty="0"/>
              <a:t> r2              </a:t>
            </a:r>
            <a:r>
              <a:rPr lang="en-US" dirty="0" smtClean="0"/>
              <a:t>	; </a:t>
            </a:r>
            <a:r>
              <a:rPr lang="en-US" dirty="0"/>
              <a:t>return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34999" y="366889"/>
            <a:ext cx="3513667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35000" y="6184899"/>
            <a:ext cx="3400778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4998" y="4564181"/>
            <a:ext cx="3866445" cy="296333"/>
          </a:xfrm>
          <a:prstGeom prst="rect">
            <a:avLst/>
          </a:prstGeom>
          <a:solidFill>
            <a:srgbClr val="0000FF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4997" y="3628383"/>
            <a:ext cx="5711690" cy="296333"/>
          </a:xfrm>
          <a:prstGeom prst="rect">
            <a:avLst/>
          </a:prstGeom>
          <a:solidFill>
            <a:srgbClr val="0000FF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635000" y="3247383"/>
            <a:ext cx="4933013" cy="381000"/>
          </a:xfrm>
          <a:prstGeom prst="rect">
            <a:avLst/>
          </a:prstGeom>
          <a:solidFill>
            <a:srgbClr val="FF66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22425" y="5693182"/>
            <a:ext cx="4528131" cy="296333"/>
          </a:xfrm>
          <a:prstGeom prst="rect">
            <a:avLst/>
          </a:prstGeom>
          <a:solidFill>
            <a:srgbClr val="FF66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4684890" y="2288442"/>
            <a:ext cx="41928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Notice symmetry of </a:t>
            </a:r>
            <a:r>
              <a:rPr lang="en-US" sz="2400" dirty="0" err="1" smtClean="0">
                <a:solidFill>
                  <a:srgbClr val="FF6600"/>
                </a:solidFill>
              </a:rPr>
              <a:t>psh</a:t>
            </a:r>
            <a:r>
              <a:rPr lang="en-US" sz="2400" dirty="0">
                <a:solidFill>
                  <a:srgbClr val="FF6600"/>
                </a:solidFill>
              </a:rPr>
              <a:t> </a:t>
            </a:r>
            <a:r>
              <a:rPr lang="en-US" sz="2400" dirty="0" smtClean="0">
                <a:solidFill>
                  <a:srgbClr val="FF6600"/>
                </a:solidFill>
              </a:rPr>
              <a:t>and pop</a:t>
            </a:r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47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179646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37615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8131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99157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60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998240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6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99157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452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machine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45221" y="2712961"/>
            <a:ext cx="2709334" cy="327900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41090" y="2111689"/>
            <a:ext cx="812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CPU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061" y="3176666"/>
            <a:ext cx="2240131" cy="15916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357461" y="2767444"/>
            <a:ext cx="1049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processor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22609" y="2877513"/>
            <a:ext cx="2240131" cy="1890825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575045" y="4951484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5667" y="4948663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936289" y="4945842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122555" y="4945842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303177" y="4943021"/>
            <a:ext cx="108655" cy="672052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448332" y="5625075"/>
            <a:ext cx="963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registers</a:t>
            </a:r>
            <a:endParaRPr lang="en-US" dirty="0"/>
          </a:p>
        </p:txBody>
      </p:sp>
      <p:sp>
        <p:nvSpPr>
          <p:cNvPr id="20" name="Right Arrow 19"/>
          <p:cNvSpPr/>
          <p:nvPr/>
        </p:nvSpPr>
        <p:spPr>
          <a:xfrm rot="19453970">
            <a:off x="2480917" y="4731023"/>
            <a:ext cx="1828136" cy="386203"/>
          </a:xfrm>
          <a:prstGeom prst="rightArrow">
            <a:avLst/>
          </a:prstGeom>
          <a:solidFill>
            <a:srgbClr val="FF66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4292958" y="2808549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657728" y="2795667"/>
            <a:ext cx="3240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ic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4292958" y="3525394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657728" y="3512512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r0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4318359" y="4255483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683129" y="4242601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4333529" y="4909097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698299" y="4896215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4358930" y="5639186"/>
            <a:ext cx="1211438" cy="414078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723700" y="5626304"/>
            <a:ext cx="3888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799671" y="2504516"/>
            <a:ext cx="303159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instruction counter</a:t>
            </a:r>
          </a:p>
          <a:p>
            <a:r>
              <a:rPr lang="en-US" dirty="0" smtClean="0"/>
              <a:t>(location in memory of the next</a:t>
            </a:r>
          </a:p>
          <a:p>
            <a:r>
              <a:rPr lang="en-US" dirty="0" smtClean="0"/>
              <a:t> instruction in memory)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813782" y="3541918"/>
            <a:ext cx="2826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holds the value 0 (read only)</a:t>
            </a:r>
            <a:endParaRPr lang="en-US" dirty="0"/>
          </a:p>
        </p:txBody>
      </p:sp>
      <p:sp>
        <p:nvSpPr>
          <p:cNvPr id="36" name="Right Brace 35"/>
          <p:cNvSpPr/>
          <p:nvPr/>
        </p:nvSpPr>
        <p:spPr>
          <a:xfrm>
            <a:off x="5799671" y="4233175"/>
            <a:ext cx="578551" cy="1820089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6589889" y="4705066"/>
            <a:ext cx="19672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general purpose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read/write</a:t>
            </a:r>
          </a:p>
        </p:txBody>
      </p:sp>
    </p:spTree>
    <p:extLst>
      <p:ext uri="{BB962C8B-B14F-4D97-AF65-F5344CB8AC3E}">
        <p14:creationId xmlns:p14="http://schemas.microsoft.com/office/powerpoint/2010/main" val="4275899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92647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128790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194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88273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931333" y="128790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9491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7911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6008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182412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673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667022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931333" y="182412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489407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016698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7222" y="214868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0285964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45861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7222" y="214868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653902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9869" y="324556"/>
            <a:ext cx="1870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Calling </a:t>
            </a:r>
            <a:r>
              <a:rPr lang="en-US" sz="2800" dirty="0" err="1" smtClean="0"/>
              <a:t>mult</a:t>
            </a:r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155223" y="963349"/>
            <a:ext cx="2991555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r3 r0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r0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r2 </a:t>
            </a:r>
            <a:r>
              <a:rPr lang="en-US" dirty="0" smtClean="0">
                <a:latin typeface="Courier New"/>
                <a:cs typeface="Courier New"/>
              </a:rPr>
              <a:t>r2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smtClean="0">
                <a:latin typeface="Courier New"/>
                <a:cs typeface="Courier New"/>
              </a:rPr>
              <a:t>pop r0</a:t>
            </a:r>
            <a:endParaRPr lang="en-US" dirty="0">
              <a:latin typeface="Courier New"/>
              <a:cs typeface="Courier New"/>
            </a:endParaRPr>
          </a:p>
          <a:p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sto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>
                <a:latin typeface="Courier New"/>
                <a:cs typeface="Courier New"/>
              </a:rPr>
              <a:t>r0 </a:t>
            </a:r>
            <a:r>
              <a:rPr lang="en-US" dirty="0" smtClean="0">
                <a:latin typeface="Courier New"/>
                <a:cs typeface="Courier New"/>
              </a:rPr>
              <a:t>r3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Courier New"/>
                <a:cs typeface="Courier New"/>
              </a:rPr>
              <a:t>    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hlt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56782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/>
                        <a:t>loc</a:t>
                      </a:r>
                      <a:r>
                        <a:rPr lang="en-US" sz="2400" dirty="0" smtClean="0"/>
                        <a:t>: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err="1" smtClean="0"/>
                        <a:t>mult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917222" y="241679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712301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26195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04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51147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513922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30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913168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loc</a:t>
            </a:r>
            <a:r>
              <a:rPr lang="en-US" sz="2400" dirty="0" smtClean="0">
                <a:solidFill>
                  <a:srgbClr val="0000FF"/>
                </a:solidFill>
              </a:rPr>
              <a:t>: cal0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9766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51109" y="1930335"/>
            <a:ext cx="3255223" cy="4278554"/>
          </a:xfrm>
          <a:prstGeom prst="rect">
            <a:avLst/>
          </a:prstGeom>
          <a:noFill/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4919" y="170333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0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851109" y="1930335"/>
            <a:ext cx="3255223" cy="1018887"/>
          </a:xfrm>
          <a:prstGeom prst="rect">
            <a:avLst/>
          </a:prstGeom>
          <a:solidFill>
            <a:srgbClr val="008000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947334" y="2141557"/>
            <a:ext cx="958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Code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51109" y="2949222"/>
            <a:ext cx="3255223" cy="1018887"/>
          </a:xfrm>
          <a:prstGeom prst="rect">
            <a:avLst/>
          </a:prstGeom>
          <a:solidFill>
            <a:srgbClr val="FF6600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7334" y="3134123"/>
            <a:ext cx="9773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Heap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851109" y="5190002"/>
            <a:ext cx="3255223" cy="1018887"/>
          </a:xfrm>
          <a:prstGeom prst="rect">
            <a:avLst/>
          </a:prstGeom>
          <a:solidFill>
            <a:srgbClr val="0000FF">
              <a:alpha val="21000"/>
            </a:srgbClr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47334" y="5409689"/>
            <a:ext cx="962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Stack</a:t>
            </a:r>
            <a:endParaRPr lang="en-US" sz="2800" dirty="0"/>
          </a:p>
        </p:txBody>
      </p:sp>
      <p:cxnSp>
        <p:nvCxnSpPr>
          <p:cNvPr id="13" name="Straight Arrow Connector 12"/>
          <p:cNvCxnSpPr>
            <a:stCxn id="10" idx="0"/>
          </p:cNvCxnSpPr>
          <p:nvPr/>
        </p:nvCxnSpPr>
        <p:spPr>
          <a:xfrm flipV="1">
            <a:off x="2478721" y="4684889"/>
            <a:ext cx="0" cy="505113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478721" y="3968109"/>
            <a:ext cx="0" cy="505113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275666" y="3063801"/>
            <a:ext cx="37676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dynamically allocated program data is stored</a:t>
            </a:r>
            <a:endParaRPr lang="en-US" sz="2000" dirty="0"/>
          </a:p>
        </p:txBody>
      </p:sp>
      <p:sp>
        <p:nvSpPr>
          <p:cNvPr id="17" name="TextBox 16"/>
          <p:cNvSpPr txBox="1"/>
          <p:nvPr/>
        </p:nvSpPr>
        <p:spPr>
          <a:xfrm>
            <a:off x="4275666" y="5154895"/>
            <a:ext cx="3767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Where program/function execution information is stored, parameters, and local variables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711521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76821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3217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5375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96108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3217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783666" y="4899594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6200000">
            <a:off x="3450521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32223" y="5236670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32223" y="5649838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9336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725518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3217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783666" y="4899594"/>
            <a:ext cx="0" cy="1594556"/>
          </a:xfrm>
          <a:prstGeom prst="straightConnector1">
            <a:avLst/>
          </a:prstGeom>
          <a:ln w="38100" cmpd="sng"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 rot="16200000">
            <a:off x="3450521" y="5370059"/>
            <a:ext cx="178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larger values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632223" y="5236670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+2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632223" y="5649838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+4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1107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89904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19662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2380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245561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33962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9818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01937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33962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0181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28807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73017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899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05932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59164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26850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899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7301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699000" y="2596444"/>
            <a:ext cx="1742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Why </a:t>
            </a:r>
            <a:r>
              <a:rPr lang="en-US" sz="2400" dirty="0" err="1" smtClean="0">
                <a:solidFill>
                  <a:srgbClr val="FF0000"/>
                </a:solidFill>
              </a:rPr>
              <a:t>psh</a:t>
            </a:r>
            <a:r>
              <a:rPr lang="en-US" sz="2400" dirty="0" smtClean="0">
                <a:solidFill>
                  <a:srgbClr val="FF0000"/>
                </a:solidFill>
              </a:rPr>
              <a:t> r3?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488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63588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26850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899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73017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513668" y="2271887"/>
            <a:ext cx="50235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We’re about to make a function call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The result of that call will go into r3 so we’ll lose what’s in there if we don’t save it!</a:t>
            </a:r>
          </a:p>
        </p:txBody>
      </p:sp>
    </p:spTree>
    <p:extLst>
      <p:ext uri="{BB962C8B-B14F-4D97-AF65-F5344CB8AC3E}">
        <p14:creationId xmlns:p14="http://schemas.microsoft.com/office/powerpoint/2010/main" val="25966025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90010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74556" y="4268506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20039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00726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418626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717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Key unit for keeping track of a function call</a:t>
            </a:r>
          </a:p>
          <a:p>
            <a:pPr>
              <a:buFontTx/>
              <a:buChar char="-"/>
            </a:pPr>
            <a:r>
              <a:rPr lang="en-US" dirty="0" smtClean="0"/>
              <a:t>return address (where to go when we’re done executing)</a:t>
            </a:r>
          </a:p>
          <a:p>
            <a:pPr>
              <a:buFontTx/>
              <a:buChar char="-"/>
            </a:pPr>
            <a:r>
              <a:rPr lang="en-US" dirty="0" smtClean="0"/>
              <a:t>parameters</a:t>
            </a:r>
          </a:p>
          <a:p>
            <a:pPr>
              <a:buFontTx/>
              <a:buChar char="-"/>
            </a:pPr>
            <a:r>
              <a:rPr lang="en-US" dirty="0" smtClean="0"/>
              <a:t>local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30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73828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20039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553286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17720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49673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871745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10375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496732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560032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13514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7267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28864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20640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56822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39793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32223" y="3772679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844813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4784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58423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loc</a:t>
            </a:r>
            <a:r>
              <a:rPr lang="en-US" sz="2400" dirty="0" smtClean="0">
                <a:solidFill>
                  <a:srgbClr val="0000FF"/>
                </a:solidFill>
              </a:rPr>
              <a:t>: cal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28037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27521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5475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3283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02311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5475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89763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63738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20508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10527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CS41B function call conventions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r1: reserved for the stack pointer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r2: contains the return address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r3: contains the first parameter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additional parameters go on the stack (more on this)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result (i.e. the return value) should go in r3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8967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904005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31986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002957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432209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319866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306695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60545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3194124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9779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42525268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76849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8977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289779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0237102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43272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897791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19412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39800458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0731170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19412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00FF"/>
                </a:solidFill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53184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427113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4864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609919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51042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rgbClr val="0000FF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48645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87284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015893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400" baseline="0" dirty="0" err="1" smtClean="0">
                          <a:solidFill>
                            <a:schemeClr val="tx1"/>
                          </a:solidFill>
                        </a:rPr>
                        <a:t>mult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29229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442085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83404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253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3160183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Structure of a single parameter function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759" y="1600200"/>
            <a:ext cx="8855907" cy="3014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err="1" smtClean="0">
                <a:latin typeface="Courier New"/>
                <a:cs typeface="Courier New"/>
              </a:rPr>
              <a:t>fname</a:t>
            </a:r>
            <a:endParaRPr lang="en-US" sz="1800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psh</a:t>
            </a:r>
            <a:r>
              <a:rPr lang="en-US" sz="1800" dirty="0" smtClean="0">
                <a:latin typeface="Courier New"/>
                <a:cs typeface="Courier New"/>
              </a:rPr>
              <a:t> r2			; save return address on stack</a:t>
            </a:r>
          </a:p>
          <a:p>
            <a:pPr marL="0" indent="0">
              <a:buNone/>
            </a:pPr>
            <a:r>
              <a:rPr lang="en-US" sz="1800" dirty="0" smtClean="0">
                <a:latin typeface="Courier New"/>
                <a:cs typeface="Courier New"/>
              </a:rPr>
              <a:t>	...			; do work using r3 as argument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			; put result in r3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smtClean="0">
                <a:latin typeface="Courier New"/>
                <a:cs typeface="Courier New"/>
              </a:rPr>
              <a:t>pop r2			; restore return address from stack</a:t>
            </a:r>
          </a:p>
          <a:p>
            <a:pPr marL="0" indent="0">
              <a:buNone/>
            </a:pPr>
            <a:r>
              <a:rPr lang="en-US" sz="1800" dirty="0">
                <a:latin typeface="Courier New"/>
                <a:cs typeface="Courier New"/>
              </a:rPr>
              <a:t>	</a:t>
            </a:r>
            <a:r>
              <a:rPr lang="en-US" sz="1800" dirty="0" err="1" smtClean="0">
                <a:latin typeface="Courier New"/>
                <a:cs typeface="Courier New"/>
              </a:rPr>
              <a:t>jmp</a:t>
            </a:r>
            <a:r>
              <a:rPr lang="en-US" sz="1800" dirty="0" smtClean="0">
                <a:latin typeface="Courier New"/>
                <a:cs typeface="Courier New"/>
              </a:rPr>
              <a:t> r2			; return to caller</a:t>
            </a:r>
            <a:endParaRPr lang="en-US" sz="1800" dirty="0">
              <a:latin typeface="Courier New"/>
              <a:cs typeface="Courier New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7445" y="4783667"/>
            <a:ext cx="639149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conventions: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argument is in r3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r1 is off-limits since it’s used for the stack pointer</a:t>
            </a:r>
          </a:p>
          <a:p>
            <a:pPr marL="285750" indent="-285750">
              <a:buFontTx/>
              <a:buChar char="-"/>
            </a:pPr>
            <a:r>
              <a:rPr lang="en-US" sz="2400" dirty="0" smtClean="0"/>
              <a:t>return value goes in r3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408339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140496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5805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253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67806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762479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37253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loc</a:t>
            </a:r>
            <a:r>
              <a:rPr lang="en-US" sz="2400" dirty="0" smtClean="0">
                <a:solidFill>
                  <a:srgbClr val="0000FF"/>
                </a:solidFill>
              </a:rPr>
              <a:t>: cal</a:t>
            </a:r>
            <a:r>
              <a:rPr lang="en-US" sz="2400" dirty="0">
                <a:solidFill>
                  <a:srgbClr val="0000FF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423599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42139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chemeClr val="tx1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: cal1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03111" y="66886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58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8014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66886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50567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4272722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244601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655784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2539138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49154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81619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010261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491544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501838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54924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1787877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116805" y="2536082"/>
            <a:ext cx="1763889" cy="893760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22333" y="3516696"/>
            <a:ext cx="1763889" cy="1307114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122333" y="4924778"/>
            <a:ext cx="1763889" cy="1196878"/>
          </a:xfrm>
          <a:prstGeom prst="rect">
            <a:avLst/>
          </a:prstGeom>
          <a:noFill/>
          <a:ln w="38100" cmpd="sng">
            <a:solidFill>
              <a:srgbClr val="FF66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66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891192" y="1787877"/>
            <a:ext cx="18370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Stack frames!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153097" y="5192889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6600"/>
                </a:solidFill>
              </a:rPr>
              <a:t>mult</a:t>
            </a:r>
            <a:r>
              <a:rPr lang="en-US" dirty="0" smtClean="0">
                <a:solidFill>
                  <a:srgbClr val="FF6600"/>
                </a:solidFill>
              </a:rPr>
              <a:t>(6,2)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152041" y="3969729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6600"/>
                </a:solidFill>
              </a:rPr>
              <a:t>mult</a:t>
            </a:r>
            <a:r>
              <a:rPr lang="en-US" dirty="0" smtClean="0">
                <a:solidFill>
                  <a:srgbClr val="FF6600"/>
                </a:solidFill>
              </a:rPr>
              <a:t>(6,1)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153097" y="2797791"/>
            <a:ext cx="9879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6600"/>
                </a:solidFill>
              </a:rPr>
              <a:t>mult</a:t>
            </a:r>
            <a:r>
              <a:rPr lang="en-US" dirty="0" smtClean="0">
                <a:solidFill>
                  <a:srgbClr val="FF6600"/>
                </a:solidFill>
              </a:rPr>
              <a:t>(6,0)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065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83687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064140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/>
                <a:t>sp</a:t>
              </a:r>
              <a:r>
                <a:rPr lang="en-US" sz="2400" dirty="0" smtClean="0"/>
                <a:t> (r1)</a:t>
              </a:r>
              <a:endParaRPr lang="en-US" sz="24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574543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59800" y="2536082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50678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5311765"/>
              </p:ext>
            </p:extLst>
          </p:nvPr>
        </p:nvGraphicFramePr>
        <p:xfrm>
          <a:off x="5435884" y="668867"/>
          <a:ext cx="1975555" cy="91440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663223"/>
                <a:gridCol w="13123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err="1" smtClean="0">
                          <a:solidFill>
                            <a:srgbClr val="0000FF"/>
                          </a:solidFill>
                        </a:rPr>
                        <a:t>loc</a:t>
                      </a:r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:</a:t>
                      </a:r>
                      <a:r>
                        <a:rPr lang="en-US" sz="2400" baseline="0" dirty="0" smtClean="0">
                          <a:solidFill>
                            <a:srgbClr val="0000FF"/>
                          </a:solidFill>
                        </a:rPr>
                        <a:t> cal1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492957" y="6166555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Stack</a:t>
            </a:r>
            <a:endParaRPr lang="en-US" sz="24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967111" y="6138332"/>
            <a:ext cx="1707445" cy="14112"/>
          </a:xfrm>
          <a:prstGeom prst="line">
            <a:avLst/>
          </a:prstGeom>
          <a:ln w="28575" cmpd="sng"/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7" name="Group 6"/>
          <p:cNvGrpSpPr/>
          <p:nvPr/>
        </p:nvGrpSpPr>
        <p:grpSpPr>
          <a:xfrm>
            <a:off x="6618112" y="2520792"/>
            <a:ext cx="1717891" cy="461665"/>
            <a:chOff x="6674556" y="5600891"/>
            <a:chExt cx="1717891" cy="461665"/>
          </a:xfrm>
        </p:grpSpPr>
        <p:cxnSp>
          <p:nvCxnSpPr>
            <p:cNvPr id="8" name="Straight Arrow Connector 7"/>
            <p:cNvCxnSpPr/>
            <p:nvPr/>
          </p:nvCxnSpPr>
          <p:spPr>
            <a:xfrm flipH="1">
              <a:off x="6674556" y="5912556"/>
              <a:ext cx="624624" cy="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7411439" y="5600891"/>
              <a:ext cx="9810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solidFill>
                    <a:srgbClr val="0000FF"/>
                  </a:solidFill>
                </a:rPr>
                <a:t>sp</a:t>
              </a:r>
              <a:r>
                <a:rPr lang="en-US" sz="2400" dirty="0" smtClean="0">
                  <a:solidFill>
                    <a:srgbClr val="0000FF"/>
                  </a:solidFill>
                </a:rPr>
                <a:t> (r1)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5713414" y="5636780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2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15711" y="76200"/>
            <a:ext cx="4456289" cy="6414911"/>
          </a:xfrm>
          <a:prstGeom prst="rect">
            <a:avLst/>
          </a:prstGeom>
        </p:spPr>
        <p:txBody>
          <a:bodyPr vert="horz">
            <a:normAutofit fontScale="55000" lnSpcReduction="20000"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mult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	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4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bgt</a:t>
            </a:r>
            <a:r>
              <a:rPr lang="en-US" dirty="0" smtClean="0">
                <a:latin typeface="Courier New"/>
                <a:cs typeface="Courier New"/>
              </a:rPr>
              <a:t> r2 r0 else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adc</a:t>
            </a:r>
            <a:r>
              <a:rPr lang="en-US" dirty="0" smtClean="0">
                <a:latin typeface="Courier New"/>
                <a:cs typeface="Courier New"/>
              </a:rPr>
              <a:t> r3 r0 0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brs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else</a:t>
            </a:r>
          </a:p>
          <a:p>
            <a:pPr marL="0" indent="0"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>
                <a:latin typeface="Courier New"/>
                <a:cs typeface="Courier New"/>
              </a:rPr>
              <a:t>sbc</a:t>
            </a:r>
            <a:r>
              <a:rPr lang="en-US" dirty="0">
                <a:latin typeface="Courier New"/>
                <a:cs typeface="Courier New"/>
              </a:rPr>
              <a:t> r2 r2 1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   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r3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psh</a:t>
            </a:r>
            <a:r>
              <a:rPr lang="en-US" dirty="0" smtClean="0">
                <a:latin typeface="Courier New"/>
                <a:cs typeface="Courier New"/>
              </a:rPr>
              <a:t> r2              	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lcw</a:t>
            </a:r>
            <a:r>
              <a:rPr lang="en-US" dirty="0" smtClean="0">
                <a:latin typeface="Courier New"/>
                <a:cs typeface="Courier New"/>
              </a:rPr>
              <a:t> r2 </a:t>
            </a:r>
            <a:r>
              <a:rPr lang="en-US" dirty="0" err="1" smtClean="0">
                <a:latin typeface="Courier New"/>
                <a:cs typeface="Courier New"/>
              </a:rPr>
              <a:t>mult</a:t>
            </a:r>
            <a:r>
              <a:rPr lang="en-US" dirty="0" smtClean="0">
                <a:latin typeface="Courier New"/>
                <a:cs typeface="Courier New"/>
              </a:rPr>
              <a:t>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cal</a:t>
            </a:r>
            <a:r>
              <a:rPr lang="en-US" dirty="0" smtClean="0">
                <a:latin typeface="Courier New"/>
                <a:cs typeface="Courier New"/>
              </a:rPr>
              <a:t> r2 r2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r0              	</a:t>
            </a:r>
          </a:p>
          <a:p>
            <a:pPr marL="0" indent="0">
              <a:buFont typeface="Wingdings"/>
              <a:buNone/>
            </a:pP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loa</a:t>
            </a:r>
            <a:r>
              <a:rPr lang="en-US" dirty="0" smtClean="0">
                <a:latin typeface="Courier New"/>
                <a:cs typeface="Courier New"/>
              </a:rPr>
              <a:t> r2 r1 2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add r3 r3 r2</a:t>
            </a:r>
          </a:p>
          <a:p>
            <a:pPr marL="0" indent="0">
              <a:buFont typeface="Wingdings"/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smtClean="0">
                <a:latin typeface="Courier New"/>
                <a:cs typeface="Courier New"/>
              </a:rPr>
              <a:t>     pop r0       </a:t>
            </a:r>
          </a:p>
          <a:p>
            <a:pPr marL="0" indent="0">
              <a:buFont typeface="Wingdings"/>
              <a:buNone/>
            </a:pPr>
            <a:r>
              <a:rPr lang="en-US" dirty="0" err="1" smtClean="0">
                <a:latin typeface="Courier New"/>
                <a:cs typeface="Courier New"/>
              </a:rPr>
              <a:t>endif</a:t>
            </a:r>
            <a:endParaRPr lang="en-US" dirty="0" smtClean="0">
              <a:latin typeface="Courier New"/>
              <a:cs typeface="Courier New"/>
            </a:endParaRP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pop r2              </a:t>
            </a:r>
          </a:p>
          <a:p>
            <a:pPr marL="0" indent="0">
              <a:buFont typeface="Wingdings"/>
              <a:buNone/>
            </a:pPr>
            <a:r>
              <a:rPr lang="en-US" dirty="0" smtClean="0">
                <a:latin typeface="Courier New"/>
                <a:cs typeface="Courier New"/>
              </a:rPr>
              <a:t>      </a:t>
            </a:r>
            <a:r>
              <a:rPr lang="en-US" dirty="0" err="1" smtClean="0">
                <a:latin typeface="Courier New"/>
                <a:cs typeface="Courier New"/>
              </a:rPr>
              <a:t>jmp</a:t>
            </a:r>
            <a:r>
              <a:rPr lang="en-US" dirty="0" smtClean="0">
                <a:latin typeface="Courier New"/>
                <a:cs typeface="Courier New"/>
              </a:rPr>
              <a:t> r2              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03111" y="5745435"/>
            <a:ext cx="1806224" cy="296333"/>
          </a:xfrm>
          <a:prstGeom prst="rect">
            <a:avLst/>
          </a:prstGeom>
          <a:solidFill>
            <a:srgbClr val="008000">
              <a:alpha val="37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44941" y="5191836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cal0</a:t>
            </a:r>
            <a:endParaRPr lang="en-US" sz="2400" dirty="0"/>
          </a:p>
        </p:txBody>
      </p:sp>
      <p:sp>
        <p:nvSpPr>
          <p:cNvPr id="15" name="TextBox 14"/>
          <p:cNvSpPr txBox="1"/>
          <p:nvPr/>
        </p:nvSpPr>
        <p:spPr>
          <a:xfrm>
            <a:off x="5724823" y="481483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728203" y="4339061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30830" y="3835063"/>
            <a:ext cx="1202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loc</a:t>
            </a:r>
            <a:r>
              <a:rPr lang="en-US" sz="2400" dirty="0" smtClean="0"/>
              <a:t>: cal</a:t>
            </a:r>
            <a:r>
              <a:rPr lang="en-US" sz="2400" dirty="0"/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28203" y="3429842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724823" y="2982457"/>
            <a:ext cx="354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465431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12692</TotalTime>
  <Words>4570</Words>
  <Application>Microsoft Macintosh PowerPoint</Application>
  <PresentationFormat>On-screen Show (4:3)</PresentationFormat>
  <Paragraphs>3328</Paragraphs>
  <Slides>130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130</vt:i4>
      </vt:variant>
    </vt:vector>
  </HeadingPairs>
  <TitlesOfParts>
    <vt:vector size="131" baseType="lpstr">
      <vt:lpstr>Median</vt:lpstr>
      <vt:lpstr>CS41B recursion</vt:lpstr>
      <vt:lpstr>Admin</vt:lpstr>
      <vt:lpstr>Academic Honesty</vt:lpstr>
      <vt:lpstr>Examples from this lecture</vt:lpstr>
      <vt:lpstr>CS41B machine</vt:lpstr>
      <vt:lpstr>Memory layout</vt:lpstr>
      <vt:lpstr>Stack frame</vt:lpstr>
      <vt:lpstr>CS41B function call conventions</vt:lpstr>
      <vt:lpstr>Structure of a single parameter function</vt:lpstr>
      <vt:lpstr>Our first function call</vt:lpstr>
      <vt:lpstr>Functions with multiple arguments</vt:lpstr>
      <vt:lpstr>Functions with multiple arguments</vt:lpstr>
      <vt:lpstr>Functions with multiple arguments</vt:lpstr>
      <vt:lpstr>Functions with multiple arguments</vt:lpstr>
      <vt:lpstr>Multiple arguments</vt:lpstr>
      <vt:lpstr>Multiple arguments</vt:lpstr>
      <vt:lpstr>Calling max</vt:lpstr>
      <vt:lpstr>Calling max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Real structure of CS41B program</vt:lpstr>
      <vt:lpstr>Recursion</vt:lpstr>
      <vt:lpstr>Recursion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Run mult_rec.a41 in simulator</vt:lpstr>
      <vt:lpstr>CS41B programming advice</vt:lpstr>
      <vt:lpstr>Examples from this lecture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2691</cp:revision>
  <cp:lastPrinted>2015-10-06T18:14:53Z</cp:lastPrinted>
  <dcterms:created xsi:type="dcterms:W3CDTF">2013-09-08T20:10:23Z</dcterms:created>
  <dcterms:modified xsi:type="dcterms:W3CDTF">2016-02-23T17:28:54Z</dcterms:modified>
</cp:coreProperties>
</file>