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1" r:id="rId3"/>
    <p:sldId id="263" r:id="rId4"/>
    <p:sldId id="260" r:id="rId5"/>
    <p:sldId id="268" r:id="rId6"/>
    <p:sldId id="296" r:id="rId7"/>
    <p:sldId id="264" r:id="rId8"/>
    <p:sldId id="266" r:id="rId9"/>
    <p:sldId id="267" r:id="rId10"/>
    <p:sldId id="269" r:id="rId11"/>
    <p:sldId id="271" r:id="rId12"/>
    <p:sldId id="272" r:id="rId13"/>
    <p:sldId id="273" r:id="rId14"/>
    <p:sldId id="274" r:id="rId15"/>
    <p:sldId id="275" r:id="rId16"/>
    <p:sldId id="277" r:id="rId17"/>
    <p:sldId id="279" r:id="rId18"/>
    <p:sldId id="278" r:id="rId19"/>
    <p:sldId id="280" r:id="rId20"/>
    <p:sldId id="281" r:id="rId21"/>
    <p:sldId id="282" r:id="rId22"/>
    <p:sldId id="283" r:id="rId23"/>
    <p:sldId id="291" r:id="rId24"/>
    <p:sldId id="292" r:id="rId25"/>
    <p:sldId id="293" r:id="rId26"/>
    <p:sldId id="294" r:id="rId27"/>
    <p:sldId id="29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9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3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9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2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9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9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03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8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6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7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7DB31-0FC8-9B4E-92DF-8E1BAE2FA82D}" type="datetimeFigureOut">
              <a:rPr lang="en-US" smtClean="0"/>
              <a:t>4/14/16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4E1EA-9C69-104A-8234-11629F13D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hyperlink" Target="http://atomicwanderers.com/2013/12/05/gotham-city-14-miles-and-the-batmobile-parachute-pickup-servic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929280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296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768896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606353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798122"/>
              </p:ext>
            </p:extLst>
          </p:nvPr>
        </p:nvGraphicFramePr>
        <p:xfrm>
          <a:off x="200599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8787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66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065574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038671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38584"/>
              </p:ext>
            </p:extLst>
          </p:nvPr>
        </p:nvGraphicFramePr>
        <p:xfrm>
          <a:off x="200599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8787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186382"/>
              </p:ext>
            </p:extLst>
          </p:nvPr>
        </p:nvGraphicFramePr>
        <p:xfrm>
          <a:off x="978801" y="50982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13" idx="2"/>
            <a:endCxn id="8" idx="0"/>
          </p:cNvCxnSpPr>
          <p:nvPr/>
        </p:nvCxnSpPr>
        <p:spPr>
          <a:xfrm flipH="1">
            <a:off x="1472361" y="4402685"/>
            <a:ext cx="1027191" cy="6955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756761" y="4579965"/>
            <a:ext cx="418320" cy="296667"/>
            <a:chOff x="1303775" y="2761916"/>
            <a:chExt cx="418320" cy="296667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5967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59506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85049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240901"/>
              </p:ext>
            </p:extLst>
          </p:nvPr>
        </p:nvGraphicFramePr>
        <p:xfrm>
          <a:off x="200599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8787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042424"/>
              </p:ext>
            </p:extLst>
          </p:nvPr>
        </p:nvGraphicFramePr>
        <p:xfrm>
          <a:off x="1751384" y="50982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13" idx="2"/>
            <a:endCxn id="8" idx="0"/>
          </p:cNvCxnSpPr>
          <p:nvPr/>
        </p:nvCxnSpPr>
        <p:spPr>
          <a:xfrm flipH="1">
            <a:off x="2244944" y="4402685"/>
            <a:ext cx="254608" cy="6955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01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584111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25029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6975"/>
              </p:ext>
            </p:extLst>
          </p:nvPr>
        </p:nvGraphicFramePr>
        <p:xfrm>
          <a:off x="200599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8787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655211"/>
              </p:ext>
            </p:extLst>
          </p:nvPr>
        </p:nvGraphicFramePr>
        <p:xfrm>
          <a:off x="1751384" y="50982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13" idx="2"/>
            <a:endCxn id="8" idx="0"/>
          </p:cNvCxnSpPr>
          <p:nvPr/>
        </p:nvCxnSpPr>
        <p:spPr>
          <a:xfrm flipH="1">
            <a:off x="2244944" y="4402685"/>
            <a:ext cx="254608" cy="6955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892609" y="6195501"/>
            <a:ext cx="868947" cy="394918"/>
            <a:chOff x="2914316" y="5032661"/>
            <a:chExt cx="868947" cy="394918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038719" y="6195501"/>
            <a:ext cx="418320" cy="296667"/>
            <a:chOff x="1303775" y="2761916"/>
            <a:chExt cx="418320" cy="2966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2262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88335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20495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56661"/>
              </p:ext>
            </p:extLst>
          </p:nvPr>
        </p:nvGraphicFramePr>
        <p:xfrm>
          <a:off x="200599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8787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252188"/>
              </p:ext>
            </p:extLst>
          </p:nvPr>
        </p:nvGraphicFramePr>
        <p:xfrm>
          <a:off x="1751384" y="50982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13" idx="2"/>
            <a:endCxn id="8" idx="0"/>
          </p:cNvCxnSpPr>
          <p:nvPr/>
        </p:nvCxnSpPr>
        <p:spPr>
          <a:xfrm flipH="1">
            <a:off x="2244944" y="4402685"/>
            <a:ext cx="254608" cy="6955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892609" y="6195501"/>
            <a:ext cx="868947" cy="394918"/>
            <a:chOff x="2914316" y="5032661"/>
            <a:chExt cx="868947" cy="394918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163080" y="1186946"/>
            <a:ext cx="418320" cy="296667"/>
            <a:chOff x="1303775" y="2761916"/>
            <a:chExt cx="418320" cy="2966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2730500" y="4487341"/>
            <a:ext cx="432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2048324" y="6249356"/>
            <a:ext cx="418320" cy="296667"/>
            <a:chOff x="1303775" y="2761916"/>
            <a:chExt cx="418320" cy="296667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3344334" y="4148685"/>
            <a:ext cx="42227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Eventually we realize none of the queen positions in the 3</a:t>
            </a:r>
            <a:r>
              <a:rPr lang="en-US" baseline="30000" dirty="0" smtClean="0"/>
              <a:t>rd</a:t>
            </a:r>
            <a:r>
              <a:rPr lang="en-US" dirty="0" smtClean="0"/>
              <a:t> column work from this partial state.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Now what?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324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538039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282461"/>
              </p:ext>
            </p:extLst>
          </p:nvPr>
        </p:nvGraphicFramePr>
        <p:xfrm>
          <a:off x="3335909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6" name="Straight Arrow Connector 25"/>
          <p:cNvCxnSpPr>
            <a:endCxn id="25" idx="0"/>
          </p:cNvCxnSpPr>
          <p:nvPr/>
        </p:nvCxnSpPr>
        <p:spPr>
          <a:xfrm flipH="1">
            <a:off x="3829469" y="1210901"/>
            <a:ext cx="823811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3432977" y="2580893"/>
            <a:ext cx="868947" cy="394918"/>
            <a:chOff x="2914316" y="5032661"/>
            <a:chExt cx="868947" cy="394918"/>
          </a:xfrm>
        </p:grpSpPr>
        <p:cxnSp>
          <p:nvCxnSpPr>
            <p:cNvPr id="28" name="Straight Arrow Connector 27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11184" y="3483000"/>
            <a:ext cx="662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Backtrack to the first column and try a different queen position</a:t>
            </a:r>
          </a:p>
          <a:p>
            <a:endParaRPr lang="en-US" dirty="0"/>
          </a:p>
          <a:p>
            <a:r>
              <a:rPr lang="en-US" dirty="0" smtClean="0"/>
              <a:t>This is called “</a:t>
            </a:r>
            <a:r>
              <a:rPr lang="en-US" dirty="0" smtClean="0">
                <a:solidFill>
                  <a:srgbClr val="FF6600"/>
                </a:solidFill>
              </a:rPr>
              <a:t>backtracking search with branch and bound</a:t>
            </a:r>
            <a:r>
              <a:rPr lang="en-US" dirty="0" smtClean="0"/>
              <a:t>”.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Backtracking</a:t>
            </a:r>
            <a:r>
              <a:rPr lang="en-US" dirty="0" smtClean="0"/>
              <a:t>: if you don’t find a solution down one path, backtrack to the last place you had another option and try that path.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Branch and bound</a:t>
            </a:r>
            <a:r>
              <a:rPr lang="en-US" dirty="0" smtClean="0"/>
              <a:t>: don’t go down any paths from a partial state where you know you cannot get to a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29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28684" y="329166"/>
            <a:ext cx="662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Backtrack to the first column and try a different queen position</a:t>
            </a:r>
          </a:p>
          <a:p>
            <a:endParaRPr lang="en-US" dirty="0"/>
          </a:p>
          <a:p>
            <a:r>
              <a:rPr lang="en-US" dirty="0" smtClean="0"/>
              <a:t>This is called “</a:t>
            </a:r>
            <a:r>
              <a:rPr lang="en-US" dirty="0" smtClean="0">
                <a:solidFill>
                  <a:srgbClr val="FF6600"/>
                </a:solidFill>
              </a:rPr>
              <a:t>backtracking search with branch and bound</a:t>
            </a:r>
            <a:r>
              <a:rPr lang="en-US" dirty="0" smtClean="0"/>
              <a:t>”.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Backtracking</a:t>
            </a:r>
            <a:r>
              <a:rPr lang="en-US" dirty="0" smtClean="0"/>
              <a:t>: if you don’t find a solution down one path, backtrack to the last place you had another option and try that path.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Branch and bound</a:t>
            </a:r>
            <a:r>
              <a:rPr lang="en-US" dirty="0" smtClean="0"/>
              <a:t>: don’t go down any paths from a partial state where you know you cannot get to a solution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70417" y="2931583"/>
            <a:ext cx="83714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6250" y="3280833"/>
            <a:ext cx="819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Exhaustive search</a:t>
            </a:r>
            <a:r>
              <a:rPr lang="en-US" sz="2000" dirty="0" smtClean="0"/>
              <a:t>: is state a solution? (true/false)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576916" y="4253527"/>
            <a:ext cx="5160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do we need to ask for branch and bound?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28684" y="2021417"/>
            <a:ext cx="6534733" cy="71966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4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28684" y="329166"/>
            <a:ext cx="662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Backtrack to the first column and try a different queen position</a:t>
            </a:r>
          </a:p>
          <a:p>
            <a:endParaRPr lang="en-US" dirty="0"/>
          </a:p>
          <a:p>
            <a:r>
              <a:rPr lang="en-US" dirty="0" smtClean="0"/>
              <a:t>This is called “</a:t>
            </a:r>
            <a:r>
              <a:rPr lang="en-US" dirty="0" smtClean="0">
                <a:solidFill>
                  <a:srgbClr val="FF6600"/>
                </a:solidFill>
              </a:rPr>
              <a:t>backtracking search with branch and bound</a:t>
            </a:r>
            <a:r>
              <a:rPr lang="en-US" dirty="0" smtClean="0"/>
              <a:t>”.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Backtracking</a:t>
            </a:r>
            <a:r>
              <a:rPr lang="en-US" dirty="0" smtClean="0"/>
              <a:t>: if you don’t find a solution down one path, backtrack to the last place you had another option and try that path.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Branch and bound</a:t>
            </a:r>
            <a:r>
              <a:rPr lang="en-US" dirty="0" smtClean="0"/>
              <a:t>: don’t go down any paths from a partial state where you know you cannot get to a solution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70417" y="2931583"/>
            <a:ext cx="83714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6250" y="3280833"/>
            <a:ext cx="819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Exhaustive search</a:t>
            </a:r>
            <a:r>
              <a:rPr lang="en-US" sz="2000" dirty="0" smtClean="0"/>
              <a:t>: is state a solution? (true/false)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76250" y="3911831"/>
            <a:ext cx="7575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Branch and bound search</a:t>
            </a:r>
            <a:r>
              <a:rPr lang="en-US" sz="2000" dirty="0" smtClean="0">
                <a:solidFill>
                  <a:srgbClr val="0000FF"/>
                </a:solidFill>
              </a:rPr>
              <a:t>: ask questions about </a:t>
            </a:r>
            <a:r>
              <a:rPr lang="en-US" sz="2000" i="1" dirty="0" smtClean="0">
                <a:solidFill>
                  <a:srgbClr val="0000FF"/>
                </a:solidFill>
              </a:rPr>
              <a:t>partial </a:t>
            </a:r>
            <a:r>
              <a:rPr lang="en-US" sz="2000" dirty="0" smtClean="0">
                <a:solidFill>
                  <a:srgbClr val="0000FF"/>
                </a:solidFill>
              </a:rPr>
              <a:t>states/solutions</a:t>
            </a:r>
            <a:r>
              <a:rPr lang="en-US" sz="2000" i="1" dirty="0" smtClean="0">
                <a:solidFill>
                  <a:srgbClr val="0000FF"/>
                </a:solidFill>
              </a:rPr>
              <a:t>.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28684" y="2021417"/>
            <a:ext cx="6534733" cy="71966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2404" y="5886741"/>
            <a:ext cx="6842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different values could we have for a partial configuration?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279162"/>
              </p:ext>
            </p:extLst>
          </p:nvPr>
        </p:nvGraphicFramePr>
        <p:xfrm>
          <a:off x="3346357" y="4378838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545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28684" y="329166"/>
            <a:ext cx="662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Backtrack to the first column and try a different queen position</a:t>
            </a:r>
          </a:p>
          <a:p>
            <a:endParaRPr lang="en-US" dirty="0"/>
          </a:p>
          <a:p>
            <a:r>
              <a:rPr lang="en-US" dirty="0" smtClean="0"/>
              <a:t>This is called “</a:t>
            </a:r>
            <a:r>
              <a:rPr lang="en-US" dirty="0" smtClean="0">
                <a:solidFill>
                  <a:srgbClr val="FF6600"/>
                </a:solidFill>
              </a:rPr>
              <a:t>backtracking search with branch and bound</a:t>
            </a:r>
            <a:r>
              <a:rPr lang="en-US" dirty="0" smtClean="0"/>
              <a:t>”.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Backtracking</a:t>
            </a:r>
            <a:r>
              <a:rPr lang="en-US" dirty="0" smtClean="0"/>
              <a:t>: if you don’t find a solution down one path, backtrack to the last place you had another option and try that path.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Branch and bound</a:t>
            </a:r>
            <a:r>
              <a:rPr lang="en-US" dirty="0" smtClean="0"/>
              <a:t>: don’t go down any paths from a partial state where you know you cannot get to a solution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70417" y="2931583"/>
            <a:ext cx="83714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328684" y="2021417"/>
            <a:ext cx="6534733" cy="71966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377761"/>
              </p:ext>
            </p:extLst>
          </p:nvPr>
        </p:nvGraphicFramePr>
        <p:xfrm>
          <a:off x="1642440" y="4469564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9419" y="4842408"/>
            <a:ext cx="1060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PENDING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8583" y="4842408"/>
            <a:ext cx="5354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problems yet. Solutions </a:t>
            </a:r>
            <a:r>
              <a:rPr lang="en-US" i="1" dirty="0" smtClean="0"/>
              <a:t>could</a:t>
            </a:r>
            <a:r>
              <a:rPr lang="en-US" dirty="0" smtClean="0"/>
              <a:t> include this partial configuration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539757"/>
              </p:ext>
            </p:extLst>
          </p:nvPr>
        </p:nvGraphicFramePr>
        <p:xfrm>
          <a:off x="1642440" y="3139458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875732"/>
              </p:ext>
            </p:extLst>
          </p:nvPr>
        </p:nvGraphicFramePr>
        <p:xfrm>
          <a:off x="1626302" y="5685196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9419" y="3587224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INCORRECT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9419" y="5983291"/>
            <a:ext cx="1059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136900" y="6035682"/>
            <a:ext cx="103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Solution!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36900" y="3402558"/>
            <a:ext cx="5614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way to reach a solution from this partial configuration.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51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28684" y="329166"/>
            <a:ext cx="662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Backtrack to the first column and try a different queen position</a:t>
            </a:r>
          </a:p>
          <a:p>
            <a:endParaRPr lang="en-US" dirty="0"/>
          </a:p>
          <a:p>
            <a:r>
              <a:rPr lang="en-US" dirty="0" smtClean="0"/>
              <a:t>This is called “</a:t>
            </a:r>
            <a:r>
              <a:rPr lang="en-US" dirty="0" smtClean="0">
                <a:solidFill>
                  <a:srgbClr val="FF6600"/>
                </a:solidFill>
              </a:rPr>
              <a:t>backtracking search with branch and bound</a:t>
            </a:r>
            <a:r>
              <a:rPr lang="en-US" dirty="0" smtClean="0"/>
              <a:t>”.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Backtracking</a:t>
            </a:r>
            <a:r>
              <a:rPr lang="en-US" dirty="0" smtClean="0"/>
              <a:t>: if you don’t find a solution down one path, backtrack to the last place you had another option and try that path.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FF6600"/>
                </a:solidFill>
              </a:rPr>
              <a:t>Branch and bound</a:t>
            </a:r>
            <a:r>
              <a:rPr lang="en-US" dirty="0" smtClean="0"/>
              <a:t>: don’t go down any paths from a partial state where you know you cannot get to a solution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70417" y="2931583"/>
            <a:ext cx="837141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6250" y="3280833"/>
            <a:ext cx="8191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Exhaustive search</a:t>
            </a:r>
            <a:r>
              <a:rPr lang="en-US" sz="2000" dirty="0" smtClean="0"/>
              <a:t>: next state function transitions from one </a:t>
            </a:r>
            <a:r>
              <a:rPr lang="en-US" sz="2000" i="1" dirty="0" smtClean="0"/>
              <a:t>complete </a:t>
            </a:r>
            <a:r>
              <a:rPr lang="en-US" sz="2000" dirty="0" smtClean="0"/>
              <a:t>state to another </a:t>
            </a:r>
            <a:r>
              <a:rPr lang="en-US" sz="2000" i="1" dirty="0" smtClean="0"/>
              <a:t>complete</a:t>
            </a:r>
            <a:r>
              <a:rPr lang="en-US" sz="2000" dirty="0"/>
              <a:t> </a:t>
            </a:r>
            <a:r>
              <a:rPr lang="en-US" sz="2000" dirty="0" smtClean="0"/>
              <a:t>state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1328684" y="1196393"/>
            <a:ext cx="6534733" cy="811885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07845" y="4619218"/>
            <a:ext cx="61007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do we do for backtracking (w/ branch and bound)?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477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478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78938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6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72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252323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062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233603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660562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48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705726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148760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378016"/>
              </p:ext>
            </p:extLst>
          </p:nvPr>
        </p:nvGraphicFramePr>
        <p:xfrm>
          <a:off x="1475180" y="3294822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1968740" y="2580893"/>
            <a:ext cx="42942" cy="71392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286822" y="3450167"/>
            <a:ext cx="1372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Now what?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672" y="3665611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[1,1] :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INCORRECT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8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34621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196748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678758"/>
              </p:ext>
            </p:extLst>
          </p:nvPr>
        </p:nvGraphicFramePr>
        <p:xfrm>
          <a:off x="1659716" y="3301637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141594" cy="7207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414" y="3535344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[2,1] :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INCORRECT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344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657481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478745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162492"/>
              </p:ext>
            </p:extLst>
          </p:nvPr>
        </p:nvGraphicFramePr>
        <p:xfrm>
          <a:off x="1959964" y="32872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41842" cy="7063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414" y="3535344"/>
            <a:ext cx="1060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[3,1] :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0708" y="2355657"/>
            <a:ext cx="5663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Two types of transitions between partial states: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750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454776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755822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442231"/>
              </p:ext>
            </p:extLst>
          </p:nvPr>
        </p:nvGraphicFramePr>
        <p:xfrm>
          <a:off x="1959964" y="32872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41842" cy="7063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414" y="3535344"/>
            <a:ext cx="1060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[3,1] :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0708" y="2355657"/>
            <a:ext cx="5232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Two types of transitions between partial states:</a:t>
            </a:r>
          </a:p>
          <a:p>
            <a:pPr marL="342900" indent="-342900">
              <a:buFont typeface="Arial"/>
              <a:buChar char="•"/>
            </a:pPr>
            <a:r>
              <a:rPr lang="en-US" sz="2000" b="1" dirty="0" smtClean="0">
                <a:solidFill>
                  <a:srgbClr val="FF6600"/>
                </a:solidFill>
              </a:rPr>
              <a:t>extend</a:t>
            </a:r>
            <a:r>
              <a:rPr lang="en-US" sz="2000" dirty="0" smtClean="0"/>
              <a:t>: current configuration is plausible (PENDING) build upon this configuration</a:t>
            </a: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12492" y="2214776"/>
            <a:ext cx="3603867" cy="955048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746322" y="814408"/>
            <a:ext cx="1270037" cy="2355416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415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223803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910188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57250"/>
              </p:ext>
            </p:extLst>
          </p:nvPr>
        </p:nvGraphicFramePr>
        <p:xfrm>
          <a:off x="1959964" y="32872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>
            <a:off x="2011682" y="2580893"/>
            <a:ext cx="441842" cy="7063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17" y="1845443"/>
            <a:ext cx="1513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3524" y="445076"/>
            <a:ext cx="136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52" y="3960881"/>
            <a:ext cx="1760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[3,1] : PENDING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0708" y="2355657"/>
            <a:ext cx="52321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Two types of transitions between partial states:</a:t>
            </a:r>
          </a:p>
          <a:p>
            <a:pPr marL="342900" indent="-342900">
              <a:buFont typeface="Arial"/>
              <a:buChar char="•"/>
            </a:pPr>
            <a:r>
              <a:rPr lang="en-US" sz="2000" b="1" dirty="0" smtClean="0">
                <a:solidFill>
                  <a:srgbClr val="FF6600"/>
                </a:solidFill>
              </a:rPr>
              <a:t>extend</a:t>
            </a:r>
            <a:r>
              <a:rPr lang="en-US" sz="2000" dirty="0" smtClean="0"/>
              <a:t>: current configuration is good (PENDING) build upon this configuration</a:t>
            </a:r>
          </a:p>
          <a:p>
            <a:pPr marL="342900" indent="-342900">
              <a:buFont typeface="Arial"/>
              <a:buChar char="•"/>
            </a:pPr>
            <a:r>
              <a:rPr lang="en-US" sz="2000" b="1" dirty="0" smtClean="0">
                <a:solidFill>
                  <a:srgbClr val="FF6600"/>
                </a:solidFill>
              </a:rPr>
              <a:t>increment</a:t>
            </a:r>
            <a:r>
              <a:rPr lang="en-US" sz="2000" dirty="0" smtClean="0"/>
              <a:t>: current configuration is bad (INCORRECT) try </a:t>
            </a:r>
            <a:r>
              <a:rPr lang="en-US" sz="2000" i="1" dirty="0" smtClean="0"/>
              <a:t>changing</a:t>
            </a:r>
            <a:r>
              <a:rPr lang="en-US" sz="2000" dirty="0" smtClean="0"/>
              <a:t> the configuration (without adding anything)</a:t>
            </a: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649963" y="3832016"/>
            <a:ext cx="2366397" cy="336519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17" y="3617541"/>
            <a:ext cx="198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[2,1] : INCORRECT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17" y="3268561"/>
            <a:ext cx="198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[1,1] : INCORRECT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8237" y="3822319"/>
            <a:ext cx="1762971" cy="969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1232" y="3475355"/>
            <a:ext cx="1762971" cy="969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189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0596" y="1541490"/>
            <a:ext cx="228720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To the code!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343" y="2745834"/>
            <a:ext cx="3937000" cy="20701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71470" y="6211669"/>
            <a:ext cx="38579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hlinkClick r:id="rId3"/>
              </a:rPr>
              <a:t>http://atomicwanderers.com/2013/12/05/gotham-city-14-miles-and-the-batmobile-parachute-pickup-service/</a:t>
            </a:r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43328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39107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922870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68580"/>
              </p:ext>
            </p:extLst>
          </p:nvPr>
        </p:nvGraphicFramePr>
        <p:xfrm>
          <a:off x="446748" y="3294822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940308" y="2580893"/>
            <a:ext cx="1071374" cy="71392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564921" y="4392102"/>
            <a:ext cx="868947" cy="394918"/>
            <a:chOff x="2914316" y="5032661"/>
            <a:chExt cx="868947" cy="394918"/>
          </a:xfrm>
        </p:grpSpPr>
        <p:cxnSp>
          <p:nvCxnSpPr>
            <p:cNvPr id="93" name="Straight Arrow Connector 92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706309" y="4683676"/>
            <a:ext cx="4679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624667" y="3450167"/>
            <a:ext cx="2582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Should we keep going?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20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334809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32323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172888"/>
              </p:ext>
            </p:extLst>
          </p:nvPr>
        </p:nvGraphicFramePr>
        <p:xfrm>
          <a:off x="446748" y="3294822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940308" y="2580893"/>
            <a:ext cx="1071374" cy="71392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564921" y="4392102"/>
            <a:ext cx="868947" cy="394918"/>
            <a:chOff x="2914316" y="5032661"/>
            <a:chExt cx="868947" cy="394918"/>
          </a:xfrm>
        </p:grpSpPr>
        <p:cxnSp>
          <p:nvCxnSpPr>
            <p:cNvPr id="93" name="Straight Arrow Connector 92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706309" y="4683676"/>
            <a:ext cx="4679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505242" y="3164416"/>
            <a:ext cx="4381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No!  Even though this is a “partial” state, we know that any solution that starts with this partial state will not result in a solution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1303775" y="2761916"/>
            <a:ext cx="418320" cy="29666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1303775" y="2761916"/>
            <a:ext cx="418320" cy="29666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194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924637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056563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695585"/>
              </p:ext>
            </p:extLst>
          </p:nvPr>
        </p:nvGraphicFramePr>
        <p:xfrm>
          <a:off x="446748" y="3294822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940308" y="2580893"/>
            <a:ext cx="1071374" cy="71392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564921" y="4392102"/>
            <a:ext cx="868947" cy="394918"/>
            <a:chOff x="2914316" y="5032661"/>
            <a:chExt cx="868947" cy="394918"/>
          </a:xfrm>
        </p:grpSpPr>
        <p:cxnSp>
          <p:nvCxnSpPr>
            <p:cNvPr id="93" name="Straight Arrow Connector 92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706309" y="4683676"/>
            <a:ext cx="4679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505242" y="3164416"/>
            <a:ext cx="4381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many “complete” states did we just remove from consideration?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03775" y="2761916"/>
            <a:ext cx="418320" cy="296667"/>
            <a:chOff x="1303775" y="2761916"/>
            <a:chExt cx="418320" cy="296667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2505242" y="4279963"/>
            <a:ext cx="4381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4*4 = 16 states (~6% of the states)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We saved ourselves from having to examine these!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257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002771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435106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127052"/>
              </p:ext>
            </p:extLst>
          </p:nvPr>
        </p:nvGraphicFramePr>
        <p:xfrm>
          <a:off x="446748" y="3294822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940308" y="2580893"/>
            <a:ext cx="1071374" cy="71392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564921" y="4392102"/>
            <a:ext cx="868947" cy="394918"/>
            <a:chOff x="2914316" y="5032661"/>
            <a:chExt cx="868947" cy="394918"/>
          </a:xfrm>
        </p:grpSpPr>
        <p:cxnSp>
          <p:nvCxnSpPr>
            <p:cNvPr id="93" name="Straight Arrow Connector 92"/>
            <p:cNvCxnSpPr/>
            <p:nvPr/>
          </p:nvCxnSpPr>
          <p:spPr>
            <a:xfrm flipH="1">
              <a:off x="2914316" y="5032661"/>
              <a:ext cx="37271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3193980" y="5032661"/>
              <a:ext cx="93049" cy="39491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3287029" y="5032661"/>
              <a:ext cx="175392" cy="28797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287029" y="5032661"/>
              <a:ext cx="496234" cy="18102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706309" y="4683676"/>
            <a:ext cx="4679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505242" y="3164416"/>
            <a:ext cx="438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Now what should we do?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03775" y="2761916"/>
            <a:ext cx="418320" cy="296667"/>
            <a:chOff x="1303775" y="2761916"/>
            <a:chExt cx="418320" cy="296667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6313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24545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726450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588318"/>
              </p:ext>
            </p:extLst>
          </p:nvPr>
        </p:nvGraphicFramePr>
        <p:xfrm>
          <a:off x="1060562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1554122" y="2580893"/>
            <a:ext cx="457560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557767" y="2772499"/>
            <a:ext cx="418320" cy="29666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557767" y="2772499"/>
            <a:ext cx="418320" cy="29666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044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482195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111555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606087"/>
              </p:ext>
            </p:extLst>
          </p:nvPr>
        </p:nvGraphicFramePr>
        <p:xfrm>
          <a:off x="1346107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1839667" y="2580893"/>
            <a:ext cx="172015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22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740655"/>
              </p:ext>
            </p:extLst>
          </p:nvPr>
        </p:nvGraphicFramePr>
        <p:xfrm>
          <a:off x="4159720" y="113621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930446"/>
              </p:ext>
            </p:extLst>
          </p:nvPr>
        </p:nvGraphicFramePr>
        <p:xfrm>
          <a:off x="1518122" y="1483613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100126"/>
              </p:ext>
            </p:extLst>
          </p:nvPr>
        </p:nvGraphicFramePr>
        <p:xfrm>
          <a:off x="1346107" y="330540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2011682" y="1210901"/>
            <a:ext cx="2667265" cy="2727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3" idx="0"/>
          </p:cNvCxnSpPr>
          <p:nvPr/>
        </p:nvCxnSpPr>
        <p:spPr>
          <a:xfrm flipH="1">
            <a:off x="1839667" y="2580893"/>
            <a:ext cx="172015" cy="7245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00750" y="187702"/>
            <a:ext cx="2743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an empty board</a:t>
            </a:r>
          </a:p>
          <a:p>
            <a:endParaRPr lang="en-US" dirty="0" smtClean="0"/>
          </a:p>
          <a:p>
            <a:r>
              <a:rPr lang="en-US" dirty="0" smtClean="0"/>
              <a:t>Repeat:</a:t>
            </a:r>
          </a:p>
          <a:p>
            <a:r>
              <a:rPr lang="en-US" dirty="0" smtClean="0"/>
              <a:t>    Add a queen to a column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046175"/>
              </p:ext>
            </p:extLst>
          </p:nvPr>
        </p:nvGraphicFramePr>
        <p:xfrm>
          <a:off x="274323" y="508763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249010"/>
              </p:ext>
            </p:extLst>
          </p:nvPr>
        </p:nvGraphicFramePr>
        <p:xfrm>
          <a:off x="1654390" y="508763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538346"/>
              </p:ext>
            </p:extLst>
          </p:nvPr>
        </p:nvGraphicFramePr>
        <p:xfrm>
          <a:off x="3034457" y="508763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801180"/>
              </p:ext>
            </p:extLst>
          </p:nvPr>
        </p:nvGraphicFramePr>
        <p:xfrm>
          <a:off x="4372190" y="5087635"/>
          <a:ext cx="987120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80"/>
                <a:gridCol w="246780"/>
                <a:gridCol w="246780"/>
                <a:gridCol w="246780"/>
              </a:tblGrid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2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>
            <a:stCxn id="13" idx="2"/>
            <a:endCxn id="8" idx="0"/>
          </p:cNvCxnSpPr>
          <p:nvPr/>
        </p:nvCxnSpPr>
        <p:spPr>
          <a:xfrm flipH="1">
            <a:off x="767883" y="4402685"/>
            <a:ext cx="1071784" cy="68495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2"/>
            <a:endCxn id="10" idx="0"/>
          </p:cNvCxnSpPr>
          <p:nvPr/>
        </p:nvCxnSpPr>
        <p:spPr>
          <a:xfrm>
            <a:off x="1839667" y="4402685"/>
            <a:ext cx="308283" cy="68495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2"/>
            <a:endCxn id="11" idx="0"/>
          </p:cNvCxnSpPr>
          <p:nvPr/>
        </p:nvCxnSpPr>
        <p:spPr>
          <a:xfrm>
            <a:off x="1839667" y="4402685"/>
            <a:ext cx="1688350" cy="68495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2"/>
            <a:endCxn id="12" idx="0"/>
          </p:cNvCxnSpPr>
          <p:nvPr/>
        </p:nvCxnSpPr>
        <p:spPr>
          <a:xfrm>
            <a:off x="1839667" y="4402685"/>
            <a:ext cx="3026083" cy="68495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84094" y="4603416"/>
            <a:ext cx="418320" cy="296667"/>
            <a:chOff x="1303775" y="2761916"/>
            <a:chExt cx="418320" cy="296667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1729630" y="4607482"/>
            <a:ext cx="418320" cy="296667"/>
            <a:chOff x="1303775" y="2761916"/>
            <a:chExt cx="418320" cy="296667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2641510" y="4751749"/>
            <a:ext cx="418320" cy="296667"/>
            <a:chOff x="1303775" y="2761916"/>
            <a:chExt cx="418320" cy="296667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3497514" y="4607482"/>
            <a:ext cx="418320" cy="296667"/>
            <a:chOff x="1303775" y="2761916"/>
            <a:chExt cx="418320" cy="296667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3528017" y="3143249"/>
            <a:ext cx="18312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Now what?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1729630" y="2727882"/>
            <a:ext cx="418320" cy="296667"/>
            <a:chOff x="1303775" y="2761916"/>
            <a:chExt cx="418320" cy="296667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1303775" y="2761916"/>
              <a:ext cx="418320" cy="2966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341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1168</Words>
  <Application>Microsoft Macintosh PowerPoint</Application>
  <PresentationFormat>On-screen Show (4:3)</PresentationFormat>
  <Paragraphs>259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89</cp:revision>
  <dcterms:created xsi:type="dcterms:W3CDTF">2015-04-20T19:54:02Z</dcterms:created>
  <dcterms:modified xsi:type="dcterms:W3CDTF">2016-04-14T23:09:35Z</dcterms:modified>
</cp:coreProperties>
</file>