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5"/>
  </p:notesMasterIdLst>
  <p:sldIdLst>
    <p:sldId id="256" r:id="rId2"/>
    <p:sldId id="784" r:id="rId3"/>
    <p:sldId id="786" r:id="rId4"/>
    <p:sldId id="785" r:id="rId5"/>
    <p:sldId id="727" r:id="rId6"/>
    <p:sldId id="728" r:id="rId7"/>
    <p:sldId id="729" r:id="rId8"/>
    <p:sldId id="737" r:id="rId9"/>
    <p:sldId id="732" r:id="rId10"/>
    <p:sldId id="733" r:id="rId11"/>
    <p:sldId id="734" r:id="rId12"/>
    <p:sldId id="735" r:id="rId13"/>
    <p:sldId id="856" r:id="rId14"/>
    <p:sldId id="857" r:id="rId15"/>
    <p:sldId id="858" r:id="rId16"/>
    <p:sldId id="773" r:id="rId17"/>
    <p:sldId id="780" r:id="rId18"/>
    <p:sldId id="774" r:id="rId19"/>
    <p:sldId id="782" r:id="rId20"/>
    <p:sldId id="775" r:id="rId21"/>
    <p:sldId id="776" r:id="rId22"/>
    <p:sldId id="777" r:id="rId23"/>
    <p:sldId id="781" r:id="rId24"/>
    <p:sldId id="778" r:id="rId25"/>
    <p:sldId id="779" r:id="rId26"/>
    <p:sldId id="787" r:id="rId27"/>
    <p:sldId id="793" r:id="rId28"/>
    <p:sldId id="795" r:id="rId29"/>
    <p:sldId id="796" r:id="rId30"/>
    <p:sldId id="797" r:id="rId31"/>
    <p:sldId id="799" r:id="rId32"/>
    <p:sldId id="800" r:id="rId33"/>
    <p:sldId id="810" r:id="rId34"/>
    <p:sldId id="811" r:id="rId35"/>
    <p:sldId id="812" r:id="rId36"/>
    <p:sldId id="801" r:id="rId37"/>
    <p:sldId id="803" r:id="rId38"/>
    <p:sldId id="804" r:id="rId39"/>
    <p:sldId id="805" r:id="rId40"/>
    <p:sldId id="806" r:id="rId41"/>
    <p:sldId id="813" r:id="rId42"/>
    <p:sldId id="815" r:id="rId43"/>
    <p:sldId id="818" r:id="rId44"/>
    <p:sldId id="817" r:id="rId45"/>
    <p:sldId id="819" r:id="rId46"/>
    <p:sldId id="820" r:id="rId47"/>
    <p:sldId id="821" r:id="rId48"/>
    <p:sldId id="822" r:id="rId49"/>
    <p:sldId id="823" r:id="rId50"/>
    <p:sldId id="824" r:id="rId51"/>
    <p:sldId id="825" r:id="rId52"/>
    <p:sldId id="828" r:id="rId53"/>
    <p:sldId id="829" r:id="rId54"/>
    <p:sldId id="830" r:id="rId55"/>
    <p:sldId id="831" r:id="rId56"/>
    <p:sldId id="833" r:id="rId57"/>
    <p:sldId id="834" r:id="rId58"/>
    <p:sldId id="835" r:id="rId59"/>
    <p:sldId id="836" r:id="rId60"/>
    <p:sldId id="837" r:id="rId61"/>
    <p:sldId id="838" r:id="rId62"/>
    <p:sldId id="839" r:id="rId63"/>
    <p:sldId id="840" r:id="rId64"/>
    <p:sldId id="845" r:id="rId65"/>
    <p:sldId id="849" r:id="rId66"/>
    <p:sldId id="846" r:id="rId67"/>
    <p:sldId id="847" r:id="rId68"/>
    <p:sldId id="848" r:id="rId69"/>
    <p:sldId id="850" r:id="rId70"/>
    <p:sldId id="853" r:id="rId71"/>
    <p:sldId id="852" r:id="rId72"/>
    <p:sldId id="854" r:id="rId73"/>
    <p:sldId id="855" r:id="rId7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00" autoAdjust="0"/>
    <p:restoredTop sz="86677" autoAdjust="0"/>
  </p:normalViewPr>
  <p:slideViewPr>
    <p:cSldViewPr snapToObjects="1">
      <p:cViewPr varScale="1">
        <p:scale>
          <a:sx n="96" d="100"/>
          <a:sy n="96" d="100"/>
        </p:scale>
        <p:origin x="-104" y="-48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notesMaster" Target="notesMasters/notesMaster1.xml"/><Relationship Id="rId76" Type="http://schemas.openxmlformats.org/officeDocument/2006/relationships/printerSettings" Target="printerSettings/printerSettings1.bin"/><Relationship Id="rId77" Type="http://schemas.openxmlformats.org/officeDocument/2006/relationships/presProps" Target="presProps.xml"/><Relationship Id="rId78" Type="http://schemas.openxmlformats.org/officeDocument/2006/relationships/viewProps" Target="viewProps.xml"/><Relationship Id="rId79" Type="http://schemas.openxmlformats.org/officeDocument/2006/relationships/theme" Target="theme/theme1.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0213A-4496-8E41-939D-6D779164903A}" type="datetimeFigureOut">
              <a:rPr lang="en-US" smtClean="0"/>
              <a:pPr/>
              <a:t>4/5/16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E9A50-EED1-FA4E-868B-D30F9FDBA6F4}" type="slidenum">
              <a:rPr lang="en-US" smtClean="0"/>
              <a:pPr/>
              <a:t>‹#›</a:t>
            </a:fld>
            <a:endParaRPr lang="en-US"/>
          </a:p>
        </p:txBody>
      </p:sp>
    </p:spTree>
    <p:extLst>
      <p:ext uri="{BB962C8B-B14F-4D97-AF65-F5344CB8AC3E}">
        <p14:creationId xmlns:p14="http://schemas.microsoft.com/office/powerpoint/2010/main" val="10369575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CED328-C486-2844-BFEA-46A96AD96BEC}" type="slidenum">
              <a:rPr lang="en-US"/>
              <a:pPr/>
              <a:t>5</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EBB0D-6F74-9B49-9E5A-1E1CCE27B60A}" type="slidenum">
              <a:rPr lang="en-US"/>
              <a:pPr/>
              <a:t>15</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eaLnBrk="0" hangingPunct="0">
              <a:defRPr sz="2400">
                <a:solidFill>
                  <a:schemeClr val="tx1"/>
                </a:solidFill>
                <a:latin typeface="Arial" charset="0"/>
                <a:ea typeface="ＭＳ Ｐゴシック" charset="0"/>
                <a:cs typeface="ＭＳ Ｐゴシック" charset="0"/>
              </a:defRPr>
            </a:lvl1pPr>
            <a:lvl2pPr marL="731286" indent="-281264" defTabSz="914108" eaLnBrk="0" hangingPunct="0">
              <a:defRPr sz="2400">
                <a:solidFill>
                  <a:schemeClr val="tx1"/>
                </a:solidFill>
                <a:latin typeface="Arial" charset="0"/>
                <a:ea typeface="ＭＳ Ｐゴシック" charset="0"/>
              </a:defRPr>
            </a:lvl2pPr>
            <a:lvl3pPr marL="1125055" indent="-225011" defTabSz="914108" eaLnBrk="0" hangingPunct="0">
              <a:defRPr sz="2400">
                <a:solidFill>
                  <a:schemeClr val="tx1"/>
                </a:solidFill>
                <a:latin typeface="Arial" charset="0"/>
                <a:ea typeface="ＭＳ Ｐゴシック" charset="0"/>
              </a:defRPr>
            </a:lvl3pPr>
            <a:lvl4pPr marL="1575077" indent="-225011" defTabSz="914108" eaLnBrk="0" hangingPunct="0">
              <a:defRPr sz="2400">
                <a:solidFill>
                  <a:schemeClr val="tx1"/>
                </a:solidFill>
                <a:latin typeface="Arial" charset="0"/>
                <a:ea typeface="ＭＳ Ｐゴシック" charset="0"/>
              </a:defRPr>
            </a:lvl4pPr>
            <a:lvl5pPr marL="2025099" indent="-225011" defTabSz="914108" eaLnBrk="0" hangingPunct="0">
              <a:defRPr sz="2400">
                <a:solidFill>
                  <a:schemeClr val="tx1"/>
                </a:solidFill>
                <a:latin typeface="Arial"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Arial"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Arial"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Arial"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A41D66A-36E7-0A4A-8161-A599E086985A}" type="slidenum">
              <a:rPr lang="en-US" sz="1200"/>
              <a:pPr eaLnBrk="1" hangingPunct="1"/>
              <a:t>25</a:t>
            </a:fld>
            <a:endParaRPr lang="en-US" sz="120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3E9A50-EED1-FA4E-868B-D30F9FDBA6F4}" type="slidenum">
              <a:rPr lang="en-US" smtClean="0"/>
              <a:pPr/>
              <a:t>50</a:t>
            </a:fld>
            <a:endParaRPr lang="en-US"/>
          </a:p>
        </p:txBody>
      </p:sp>
    </p:spTree>
    <p:extLst>
      <p:ext uri="{BB962C8B-B14F-4D97-AF65-F5344CB8AC3E}">
        <p14:creationId xmlns:p14="http://schemas.microsoft.com/office/powerpoint/2010/main" val="2449697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991649-C222-404C-A526-8B5259DDF82C}" type="slidenum">
              <a:rPr lang="en-US"/>
              <a:pPr/>
              <a:t>7</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Arial" charset="0"/>
                <a:ea typeface="ＭＳ Ｐゴシック" charset="0"/>
                <a:cs typeface="ＭＳ Ｐゴシック" charset="0"/>
              </a:defRPr>
            </a:lvl1pPr>
            <a:lvl2pPr marL="37931725" indent="-37474525">
              <a:defRPr sz="3600">
                <a:solidFill>
                  <a:schemeClr val="tx1"/>
                </a:solidFill>
                <a:latin typeface="Arial" charset="0"/>
                <a:ea typeface="ＭＳ Ｐゴシック" charset="0"/>
              </a:defRPr>
            </a:lvl2pPr>
            <a:lvl3pPr>
              <a:defRPr sz="3600">
                <a:solidFill>
                  <a:schemeClr val="tx1"/>
                </a:solidFill>
                <a:latin typeface="Arial" charset="0"/>
                <a:ea typeface="ＭＳ Ｐゴシック" charset="0"/>
              </a:defRPr>
            </a:lvl3pPr>
            <a:lvl4pPr>
              <a:defRPr sz="3600">
                <a:solidFill>
                  <a:schemeClr val="tx1"/>
                </a:solidFill>
                <a:latin typeface="Arial" charset="0"/>
                <a:ea typeface="ＭＳ Ｐゴシック" charset="0"/>
              </a:defRPr>
            </a:lvl4pPr>
            <a:lvl5pPr>
              <a:defRPr sz="3600">
                <a:solidFill>
                  <a:schemeClr val="tx1"/>
                </a:solidFill>
                <a:latin typeface="Arial" charset="0"/>
                <a:ea typeface="ＭＳ Ｐゴシック" charset="0"/>
              </a:defRPr>
            </a:lvl5pPr>
            <a:lvl6pPr marL="457200" eaLnBrk="0" fontAlgn="base" hangingPunct="0">
              <a:spcBef>
                <a:spcPct val="0"/>
              </a:spcBef>
              <a:spcAft>
                <a:spcPct val="0"/>
              </a:spcAft>
              <a:defRPr sz="3600">
                <a:solidFill>
                  <a:schemeClr val="tx1"/>
                </a:solidFill>
                <a:latin typeface="Arial" charset="0"/>
                <a:ea typeface="ＭＳ Ｐゴシック" charset="0"/>
              </a:defRPr>
            </a:lvl6pPr>
            <a:lvl7pPr marL="914400" eaLnBrk="0" fontAlgn="base" hangingPunct="0">
              <a:spcBef>
                <a:spcPct val="0"/>
              </a:spcBef>
              <a:spcAft>
                <a:spcPct val="0"/>
              </a:spcAft>
              <a:defRPr sz="3600">
                <a:solidFill>
                  <a:schemeClr val="tx1"/>
                </a:solidFill>
                <a:latin typeface="Arial" charset="0"/>
                <a:ea typeface="ＭＳ Ｐゴシック" charset="0"/>
              </a:defRPr>
            </a:lvl7pPr>
            <a:lvl8pPr marL="1371600" eaLnBrk="0" fontAlgn="base" hangingPunct="0">
              <a:spcBef>
                <a:spcPct val="0"/>
              </a:spcBef>
              <a:spcAft>
                <a:spcPct val="0"/>
              </a:spcAft>
              <a:defRPr sz="3600">
                <a:solidFill>
                  <a:schemeClr val="tx1"/>
                </a:solidFill>
                <a:latin typeface="Arial" charset="0"/>
                <a:ea typeface="ＭＳ Ｐゴシック" charset="0"/>
              </a:defRPr>
            </a:lvl8pPr>
            <a:lvl9pPr marL="1828800" eaLnBrk="0" fontAlgn="base" hangingPunct="0">
              <a:spcBef>
                <a:spcPct val="0"/>
              </a:spcBef>
              <a:spcAft>
                <a:spcPct val="0"/>
              </a:spcAft>
              <a:defRPr sz="3600">
                <a:solidFill>
                  <a:schemeClr val="tx1"/>
                </a:solidFill>
                <a:latin typeface="Arial" charset="0"/>
                <a:ea typeface="ＭＳ Ｐゴシック" charset="0"/>
              </a:defRPr>
            </a:lvl9pPr>
          </a:lstStyle>
          <a:p>
            <a:fld id="{2010E5BF-1CC2-5F4B-88A1-5757B402EAD0}" type="slidenum">
              <a:rPr lang="en-US" sz="1200"/>
              <a:pPr/>
              <a:t>8</a:t>
            </a:fld>
            <a:endParaRPr lang="en-US" sz="1200"/>
          </a:p>
        </p:txBody>
      </p:sp>
      <p:sp>
        <p:nvSpPr>
          <p:cNvPr id="62467" name="Rectangle 2"/>
          <p:cNvSpPr>
            <a:spLocks noGrp="1" noRot="1" noChangeAspect="1" noChangeArrowheads="1"/>
          </p:cNvSpPr>
          <p:nvPr>
            <p:ph type="sldImg"/>
          </p:nvPr>
        </p:nvSpPr>
        <p:spPr>
          <a:solidFill>
            <a:srgbClr val="FFFFFF"/>
          </a:solidFill>
          <a:ln/>
        </p:spPr>
      </p:sp>
      <p:sp>
        <p:nvSpPr>
          <p:cNvPr id="62468" name="Rectangle 3"/>
          <p:cNvSpPr>
            <a:spLocks noGrp="1" noChangeArrowheads="1"/>
          </p:cNvSpPr>
          <p:nvPr>
            <p:ph type="body" idx="1"/>
          </p:nvPr>
        </p:nvSpPr>
        <p:spPr>
          <a:solidFill>
            <a:srgbClr val="FFFFFF"/>
          </a:solidFill>
          <a:ln>
            <a:solidFill>
              <a:srgbClr val="000000"/>
            </a:solidFill>
          </a:ln>
        </p:spPr>
        <p:txBody>
          <a:bodyPr/>
          <a:lstStyle/>
          <a:p>
            <a:endParaRPr lang="en-US" dirty="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64225D-7AA6-6244-B829-CDEBAED35523}" type="slidenum">
              <a:rPr lang="en-US"/>
              <a:pPr/>
              <a:t>9</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7A8519-FE69-694B-8265-305C869CE38E}" type="slidenum">
              <a:rPr lang="en-US"/>
              <a:pPr/>
              <a:t>10</a:t>
            </a:fld>
            <a:endParaRPr lang="en-US"/>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41894E-5737-3740-B3CE-DEE39563BCC4}" type="slidenum">
              <a:rPr lang="en-US"/>
              <a:pPr/>
              <a:t>11</a:t>
            </a:fld>
            <a:endParaRPr lang="en-US"/>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5AB71B-C780-4045-8B1F-D232933D6132}" type="slidenum">
              <a:rPr lang="en-US"/>
              <a:pPr/>
              <a:t>12</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EBB0D-6F74-9B49-9E5A-1E1CCE27B60A}" type="slidenum">
              <a:rPr lang="en-US"/>
              <a:pPr/>
              <a:t>13</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EBB0D-6F74-9B49-9E5A-1E1CCE27B60A}" type="slidenum">
              <a:rPr lang="en-US"/>
              <a:pPr/>
              <a:t>14</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B6FE768-D535-DB4F-A86D-18423950C428}" type="datetimeFigureOut">
              <a:rPr lang="en-US" smtClean="0"/>
              <a:pPr/>
              <a:t>4/5/16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4/5/16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76733-97FC-644E-9C9E-BE83813A8A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B6FE768-D535-DB4F-A86D-18423950C428}" type="datetimeFigureOut">
              <a:rPr lang="en-US" smtClean="0"/>
              <a:pPr/>
              <a:t>4/5/16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0076733-97FC-644E-9C9E-BE83813A8A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5563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990600"/>
            <a:ext cx="4038600" cy="5135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038600" cy="5135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984239A-96E5-B342-B373-9253ABBABAC0}" type="slidenum">
              <a:rPr lang="en-US"/>
              <a:pPr/>
              <a:t>‹#›</a:t>
            </a:fld>
            <a:endParaRPr lang="en-US"/>
          </a:p>
        </p:txBody>
      </p:sp>
    </p:spTree>
    <p:extLst>
      <p:ext uri="{BB962C8B-B14F-4D97-AF65-F5344CB8AC3E}">
        <p14:creationId xmlns:p14="http://schemas.microsoft.com/office/powerpoint/2010/main" val="1361113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4/5/16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B6FE768-D535-DB4F-A86D-18423950C428}" type="datetimeFigureOut">
              <a:rPr lang="en-US" smtClean="0"/>
              <a:pPr/>
              <a:t>4/5/16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B6FE768-D535-DB4F-A86D-18423950C428}" type="datetimeFigureOut">
              <a:rPr lang="en-US" smtClean="0"/>
              <a:pPr/>
              <a:t>4/5/16</a:t>
            </a:fld>
            <a:endParaRPr lang="en-US"/>
          </a:p>
        </p:txBody>
      </p:sp>
      <p:sp>
        <p:nvSpPr>
          <p:cNvPr id="10" name="Slide Number Placeholder 9"/>
          <p:cNvSpPr>
            <a:spLocks noGrp="1"/>
          </p:cNvSpPr>
          <p:nvPr>
            <p:ph type="sldNum" sz="quarter" idx="16"/>
          </p:nvPr>
        </p:nvSpPr>
        <p:spPr/>
        <p:txBody>
          <a:bodyPr rtlCol="0"/>
          <a:lstStyle/>
          <a:p>
            <a:fld id="{A0076733-97FC-644E-9C9E-BE83813A8A2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B6FE768-D535-DB4F-A86D-18423950C428}" type="datetimeFigureOut">
              <a:rPr lang="en-US" smtClean="0"/>
              <a:pPr/>
              <a:t>4/5/16</a:t>
            </a:fld>
            <a:endParaRPr lang="en-US"/>
          </a:p>
        </p:txBody>
      </p:sp>
      <p:sp>
        <p:nvSpPr>
          <p:cNvPr id="12" name="Slide Number Placeholder 11"/>
          <p:cNvSpPr>
            <a:spLocks noGrp="1"/>
          </p:cNvSpPr>
          <p:nvPr>
            <p:ph type="sldNum" sz="quarter" idx="16"/>
          </p:nvPr>
        </p:nvSpPr>
        <p:spPr/>
        <p:txBody>
          <a:bodyPr rtlCol="0"/>
          <a:lstStyle/>
          <a:p>
            <a:fld id="{A0076733-97FC-644E-9C9E-BE83813A8A2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6FE768-D535-DB4F-A86D-18423950C428}" type="datetimeFigureOut">
              <a:rPr lang="en-US" smtClean="0"/>
              <a:pPr/>
              <a:t>4/5/16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FE768-D535-DB4F-A86D-18423950C428}" type="datetimeFigureOut">
              <a:rPr lang="en-US" smtClean="0"/>
              <a:pPr/>
              <a:t>4/5/16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B6FE768-D535-DB4F-A86D-18423950C428}" type="datetimeFigureOut">
              <a:rPr lang="en-US" smtClean="0"/>
              <a:pPr/>
              <a:t>4/5/16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B6FE768-D535-DB4F-A86D-18423950C428}" type="datetimeFigureOut">
              <a:rPr lang="en-US" smtClean="0"/>
              <a:pPr/>
              <a:t>4/5/16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B6FE768-D535-DB4F-A86D-18423950C428}" type="datetimeFigureOut">
              <a:rPr lang="en-US" smtClean="0"/>
              <a:pPr/>
              <a:t>4/5/16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0076733-97FC-644E-9C9E-BE83813A8A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8.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8.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informed Search</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David Kauchak</a:t>
            </a:r>
          </a:p>
          <a:p>
            <a:r>
              <a:rPr lang="en-US" dirty="0" smtClean="0"/>
              <a:t>CS30 – Spring </a:t>
            </a:r>
            <a:r>
              <a:rPr lang="en-US" dirty="0" smtClean="0"/>
              <a:t>2016</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685800" y="-152400"/>
            <a:ext cx="7772400" cy="1143000"/>
          </a:xfrm>
        </p:spPr>
        <p:txBody>
          <a:bodyPr/>
          <a:lstStyle/>
          <a:p>
            <a:r>
              <a:rPr lang="en-US" dirty="0"/>
              <a:t>Remove 5 Sticks</a:t>
            </a:r>
          </a:p>
        </p:txBody>
      </p:sp>
      <p:sp>
        <p:nvSpPr>
          <p:cNvPr id="150531" name="Rectangle 3"/>
          <p:cNvSpPr>
            <a:spLocks noGrp="1" noChangeArrowheads="1"/>
          </p:cNvSpPr>
          <p:nvPr>
            <p:ph type="body" idx="1"/>
          </p:nvPr>
        </p:nvSpPr>
        <p:spPr>
          <a:xfrm>
            <a:off x="609600" y="2568575"/>
            <a:ext cx="4343400" cy="2308225"/>
          </a:xfrm>
        </p:spPr>
        <p:txBody>
          <a:bodyPr>
            <a:normAutofit lnSpcReduction="10000"/>
          </a:bodyPr>
          <a:lstStyle/>
          <a:p>
            <a:pPr>
              <a:lnSpc>
                <a:spcPct val="90000"/>
              </a:lnSpc>
              <a:buFontTx/>
              <a:buNone/>
            </a:pPr>
            <a:r>
              <a:rPr lang="en-US" dirty="0"/>
              <a:t>	Given the following configuration of sticks, remove exactly 5 sticks in such a way that the remaining configuration forms exactly 3 squares.</a:t>
            </a:r>
            <a:r>
              <a:rPr lang="en-US" dirty="0" smtClean="0"/>
              <a:t> </a:t>
            </a:r>
          </a:p>
        </p:txBody>
      </p:sp>
      <p:sp>
        <p:nvSpPr>
          <p:cNvPr id="150532" name="Line 4"/>
          <p:cNvSpPr>
            <a:spLocks noChangeShapeType="1"/>
          </p:cNvSpPr>
          <p:nvPr/>
        </p:nvSpPr>
        <p:spPr bwMode="auto">
          <a:xfrm>
            <a:off x="5867400" y="2057400"/>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3" name="Line 5"/>
          <p:cNvSpPr>
            <a:spLocks noChangeShapeType="1"/>
          </p:cNvSpPr>
          <p:nvPr/>
        </p:nvSpPr>
        <p:spPr bwMode="auto">
          <a:xfrm>
            <a:off x="6875463" y="2057400"/>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4" name="Line 6"/>
          <p:cNvSpPr>
            <a:spLocks noChangeShapeType="1"/>
          </p:cNvSpPr>
          <p:nvPr/>
        </p:nvSpPr>
        <p:spPr bwMode="auto">
          <a:xfrm rot="5400000">
            <a:off x="5488781" y="2688432"/>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5" name="Line 7"/>
          <p:cNvSpPr>
            <a:spLocks noChangeShapeType="1"/>
          </p:cNvSpPr>
          <p:nvPr/>
        </p:nvSpPr>
        <p:spPr bwMode="auto">
          <a:xfrm rot="5400000">
            <a:off x="7254081" y="2688432"/>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6" name="Line 8"/>
          <p:cNvSpPr>
            <a:spLocks noChangeShapeType="1"/>
          </p:cNvSpPr>
          <p:nvPr/>
        </p:nvSpPr>
        <p:spPr bwMode="auto">
          <a:xfrm rot="5400000">
            <a:off x="6371431" y="2688432"/>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7" name="Line 9"/>
          <p:cNvSpPr>
            <a:spLocks noChangeShapeType="1"/>
          </p:cNvSpPr>
          <p:nvPr/>
        </p:nvSpPr>
        <p:spPr bwMode="auto">
          <a:xfrm>
            <a:off x="5867400" y="5715000"/>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8" name="Line 10"/>
          <p:cNvSpPr>
            <a:spLocks noChangeShapeType="1"/>
          </p:cNvSpPr>
          <p:nvPr/>
        </p:nvSpPr>
        <p:spPr bwMode="auto">
          <a:xfrm>
            <a:off x="6875463" y="5715000"/>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9" name="Line 11"/>
          <p:cNvSpPr>
            <a:spLocks noChangeShapeType="1"/>
          </p:cNvSpPr>
          <p:nvPr/>
        </p:nvSpPr>
        <p:spPr bwMode="auto">
          <a:xfrm>
            <a:off x="5867400" y="4454525"/>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0" name="Line 12"/>
          <p:cNvSpPr>
            <a:spLocks noChangeShapeType="1"/>
          </p:cNvSpPr>
          <p:nvPr/>
        </p:nvSpPr>
        <p:spPr bwMode="auto">
          <a:xfrm>
            <a:off x="6875463" y="4454525"/>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1" name="Line 13"/>
          <p:cNvSpPr>
            <a:spLocks noChangeShapeType="1"/>
          </p:cNvSpPr>
          <p:nvPr/>
        </p:nvSpPr>
        <p:spPr bwMode="auto">
          <a:xfrm>
            <a:off x="5867400" y="3192463"/>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2" name="Line 14"/>
          <p:cNvSpPr>
            <a:spLocks noChangeShapeType="1"/>
          </p:cNvSpPr>
          <p:nvPr/>
        </p:nvSpPr>
        <p:spPr bwMode="auto">
          <a:xfrm>
            <a:off x="6875463" y="3192463"/>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3" name="Line 15"/>
          <p:cNvSpPr>
            <a:spLocks noChangeShapeType="1"/>
          </p:cNvSpPr>
          <p:nvPr/>
        </p:nvSpPr>
        <p:spPr bwMode="auto">
          <a:xfrm rot="5400000">
            <a:off x="5488781" y="5083969"/>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4" name="Line 16"/>
          <p:cNvSpPr>
            <a:spLocks noChangeShapeType="1"/>
          </p:cNvSpPr>
          <p:nvPr/>
        </p:nvSpPr>
        <p:spPr bwMode="auto">
          <a:xfrm rot="5400000">
            <a:off x="7254081" y="5083969"/>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5" name="Line 17"/>
          <p:cNvSpPr>
            <a:spLocks noChangeShapeType="1"/>
          </p:cNvSpPr>
          <p:nvPr/>
        </p:nvSpPr>
        <p:spPr bwMode="auto">
          <a:xfrm rot="5400000">
            <a:off x="6371431" y="5083969"/>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6" name="Line 18"/>
          <p:cNvSpPr>
            <a:spLocks noChangeShapeType="1"/>
          </p:cNvSpPr>
          <p:nvPr/>
        </p:nvSpPr>
        <p:spPr bwMode="auto">
          <a:xfrm rot="5400000">
            <a:off x="5488781" y="3823494"/>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7" name="Line 19"/>
          <p:cNvSpPr>
            <a:spLocks noChangeShapeType="1"/>
          </p:cNvSpPr>
          <p:nvPr/>
        </p:nvSpPr>
        <p:spPr bwMode="auto">
          <a:xfrm rot="5400000">
            <a:off x="7254081" y="3823494"/>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8" name="Line 20"/>
          <p:cNvSpPr>
            <a:spLocks noChangeShapeType="1"/>
          </p:cNvSpPr>
          <p:nvPr/>
        </p:nvSpPr>
        <p:spPr bwMode="auto">
          <a:xfrm rot="5400000">
            <a:off x="6371431" y="3823494"/>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6689587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xit" presetSubtype="0" fill="hold" grpId="0" nodeType="clickEffect">
                                  <p:stCondLst>
                                    <p:cond delay="0"/>
                                  </p:stCondLst>
                                  <p:childTnLst>
                                    <p:animEffect transition="out" filter="fade">
                                      <p:cBhvr>
                                        <p:cTn id="6" dur="1000"/>
                                        <p:tgtEl>
                                          <p:spTgt spid="150532"/>
                                        </p:tgtEl>
                                      </p:cBhvr>
                                    </p:animEffect>
                                    <p:anim calcmode="lin" valueType="num">
                                      <p:cBhvr>
                                        <p:cTn id="7" dur="1000"/>
                                        <p:tgtEl>
                                          <p:spTgt spid="150532"/>
                                        </p:tgtEl>
                                        <p:attrNameLst>
                                          <p:attrName>ppt_x</p:attrName>
                                        </p:attrNameLst>
                                      </p:cBhvr>
                                      <p:tavLst>
                                        <p:tav tm="0">
                                          <p:val>
                                            <p:strVal val="ppt_x"/>
                                          </p:val>
                                        </p:tav>
                                        <p:tav tm="100000">
                                          <p:val>
                                            <p:strVal val="ppt_x"/>
                                          </p:val>
                                        </p:tav>
                                      </p:tavLst>
                                    </p:anim>
                                    <p:anim calcmode="lin" valueType="num">
                                      <p:cBhvr>
                                        <p:cTn id="8" dur="100" decel="100000"/>
                                        <p:tgtEl>
                                          <p:spTgt spid="150532"/>
                                        </p:tgtEl>
                                        <p:attrNameLst>
                                          <p:attrName>ppt_y</p:attrName>
                                        </p:attrNameLst>
                                      </p:cBhvr>
                                      <p:tavLst>
                                        <p:tav tm="0">
                                          <p:val>
                                            <p:strVal val="ppt_y"/>
                                          </p:val>
                                        </p:tav>
                                        <p:tav tm="100000">
                                          <p:val>
                                            <p:strVal val="ppt_y-.03"/>
                                          </p:val>
                                        </p:tav>
                                      </p:tavLst>
                                    </p:anim>
                                    <p:anim calcmode="lin" valueType="num">
                                      <p:cBhvr>
                                        <p:cTn id="9" dur="900" accel="100000">
                                          <p:stCondLst>
                                            <p:cond delay="100"/>
                                          </p:stCondLst>
                                        </p:cTn>
                                        <p:tgtEl>
                                          <p:spTgt spid="150532"/>
                                        </p:tgtEl>
                                        <p:attrNameLst>
                                          <p:attrName>ppt_y</p:attrName>
                                        </p:attrNameLst>
                                      </p:cBhvr>
                                      <p:tavLst>
                                        <p:tav tm="0">
                                          <p:val>
                                            <p:strVal val="ppt_y"/>
                                          </p:val>
                                        </p:tav>
                                        <p:tav tm="100000">
                                          <p:val>
                                            <p:strVal val="ppt_y+1"/>
                                          </p:val>
                                        </p:tav>
                                      </p:tavLst>
                                    </p:anim>
                                    <p:set>
                                      <p:cBhvr>
                                        <p:cTn id="10" dur="1" fill="hold">
                                          <p:stCondLst>
                                            <p:cond delay="999"/>
                                          </p:stCondLst>
                                        </p:cTn>
                                        <p:tgtEl>
                                          <p:spTgt spid="150532"/>
                                        </p:tgtEl>
                                        <p:attrNameLst>
                                          <p:attrName>style.visibility</p:attrName>
                                        </p:attrNameLst>
                                      </p:cBhvr>
                                      <p:to>
                                        <p:strVal val="hidden"/>
                                      </p:to>
                                    </p:set>
                                  </p:childTnLst>
                                </p:cTn>
                              </p:par>
                              <p:par>
                                <p:cTn id="11" presetID="37" presetClass="exit" presetSubtype="0" fill="hold" grpId="0" nodeType="withEffect">
                                  <p:stCondLst>
                                    <p:cond delay="0"/>
                                  </p:stCondLst>
                                  <p:childTnLst>
                                    <p:animEffect transition="out" filter="fade">
                                      <p:cBhvr>
                                        <p:cTn id="12" dur="1000"/>
                                        <p:tgtEl>
                                          <p:spTgt spid="150534"/>
                                        </p:tgtEl>
                                      </p:cBhvr>
                                    </p:animEffect>
                                    <p:anim calcmode="lin" valueType="num">
                                      <p:cBhvr>
                                        <p:cTn id="13" dur="1000"/>
                                        <p:tgtEl>
                                          <p:spTgt spid="150534"/>
                                        </p:tgtEl>
                                        <p:attrNameLst>
                                          <p:attrName>ppt_x</p:attrName>
                                        </p:attrNameLst>
                                      </p:cBhvr>
                                      <p:tavLst>
                                        <p:tav tm="0">
                                          <p:val>
                                            <p:strVal val="ppt_x"/>
                                          </p:val>
                                        </p:tav>
                                        <p:tav tm="100000">
                                          <p:val>
                                            <p:strVal val="ppt_x"/>
                                          </p:val>
                                        </p:tav>
                                      </p:tavLst>
                                    </p:anim>
                                    <p:anim calcmode="lin" valueType="num">
                                      <p:cBhvr>
                                        <p:cTn id="14" dur="100" decel="100000"/>
                                        <p:tgtEl>
                                          <p:spTgt spid="150534"/>
                                        </p:tgtEl>
                                        <p:attrNameLst>
                                          <p:attrName>ppt_y</p:attrName>
                                        </p:attrNameLst>
                                      </p:cBhvr>
                                      <p:tavLst>
                                        <p:tav tm="0">
                                          <p:val>
                                            <p:strVal val="ppt_y"/>
                                          </p:val>
                                        </p:tav>
                                        <p:tav tm="100000">
                                          <p:val>
                                            <p:strVal val="ppt_y-.03"/>
                                          </p:val>
                                        </p:tav>
                                      </p:tavLst>
                                    </p:anim>
                                    <p:anim calcmode="lin" valueType="num">
                                      <p:cBhvr>
                                        <p:cTn id="15" dur="900" accel="100000">
                                          <p:stCondLst>
                                            <p:cond delay="100"/>
                                          </p:stCondLst>
                                        </p:cTn>
                                        <p:tgtEl>
                                          <p:spTgt spid="150534"/>
                                        </p:tgtEl>
                                        <p:attrNameLst>
                                          <p:attrName>ppt_y</p:attrName>
                                        </p:attrNameLst>
                                      </p:cBhvr>
                                      <p:tavLst>
                                        <p:tav tm="0">
                                          <p:val>
                                            <p:strVal val="ppt_y"/>
                                          </p:val>
                                        </p:tav>
                                        <p:tav tm="100000">
                                          <p:val>
                                            <p:strVal val="ppt_y+1"/>
                                          </p:val>
                                        </p:tav>
                                      </p:tavLst>
                                    </p:anim>
                                    <p:set>
                                      <p:cBhvr>
                                        <p:cTn id="16" dur="1" fill="hold">
                                          <p:stCondLst>
                                            <p:cond delay="999"/>
                                          </p:stCondLst>
                                        </p:cTn>
                                        <p:tgtEl>
                                          <p:spTgt spid="150534"/>
                                        </p:tgtEl>
                                        <p:attrNameLst>
                                          <p:attrName>style.visibility</p:attrName>
                                        </p:attrNameLst>
                                      </p:cBhvr>
                                      <p:to>
                                        <p:strVal val="hidden"/>
                                      </p:to>
                                    </p:set>
                                  </p:childTnLst>
                                </p:cTn>
                              </p:par>
                              <p:par>
                                <p:cTn id="17" presetID="37" presetClass="exit" presetSubtype="0" fill="hold" grpId="0" nodeType="withEffect">
                                  <p:stCondLst>
                                    <p:cond delay="0"/>
                                  </p:stCondLst>
                                  <p:childTnLst>
                                    <p:animEffect transition="out" filter="fade">
                                      <p:cBhvr>
                                        <p:cTn id="18" dur="1000"/>
                                        <p:tgtEl>
                                          <p:spTgt spid="150547"/>
                                        </p:tgtEl>
                                      </p:cBhvr>
                                    </p:animEffect>
                                    <p:anim calcmode="lin" valueType="num">
                                      <p:cBhvr>
                                        <p:cTn id="19" dur="1000"/>
                                        <p:tgtEl>
                                          <p:spTgt spid="150547"/>
                                        </p:tgtEl>
                                        <p:attrNameLst>
                                          <p:attrName>ppt_x</p:attrName>
                                        </p:attrNameLst>
                                      </p:cBhvr>
                                      <p:tavLst>
                                        <p:tav tm="0">
                                          <p:val>
                                            <p:strVal val="ppt_x"/>
                                          </p:val>
                                        </p:tav>
                                        <p:tav tm="100000">
                                          <p:val>
                                            <p:strVal val="ppt_x"/>
                                          </p:val>
                                        </p:tav>
                                      </p:tavLst>
                                    </p:anim>
                                    <p:anim calcmode="lin" valueType="num">
                                      <p:cBhvr>
                                        <p:cTn id="20" dur="100" decel="100000"/>
                                        <p:tgtEl>
                                          <p:spTgt spid="150547"/>
                                        </p:tgtEl>
                                        <p:attrNameLst>
                                          <p:attrName>ppt_y</p:attrName>
                                        </p:attrNameLst>
                                      </p:cBhvr>
                                      <p:tavLst>
                                        <p:tav tm="0">
                                          <p:val>
                                            <p:strVal val="ppt_y"/>
                                          </p:val>
                                        </p:tav>
                                        <p:tav tm="100000">
                                          <p:val>
                                            <p:strVal val="ppt_y-.03"/>
                                          </p:val>
                                        </p:tav>
                                      </p:tavLst>
                                    </p:anim>
                                    <p:anim calcmode="lin" valueType="num">
                                      <p:cBhvr>
                                        <p:cTn id="21" dur="900" accel="100000">
                                          <p:stCondLst>
                                            <p:cond delay="100"/>
                                          </p:stCondLst>
                                        </p:cTn>
                                        <p:tgtEl>
                                          <p:spTgt spid="150547"/>
                                        </p:tgtEl>
                                        <p:attrNameLst>
                                          <p:attrName>ppt_y</p:attrName>
                                        </p:attrNameLst>
                                      </p:cBhvr>
                                      <p:tavLst>
                                        <p:tav tm="0">
                                          <p:val>
                                            <p:strVal val="ppt_y"/>
                                          </p:val>
                                        </p:tav>
                                        <p:tav tm="100000">
                                          <p:val>
                                            <p:strVal val="ppt_y+1"/>
                                          </p:val>
                                        </p:tav>
                                      </p:tavLst>
                                    </p:anim>
                                    <p:set>
                                      <p:cBhvr>
                                        <p:cTn id="22" dur="1" fill="hold">
                                          <p:stCondLst>
                                            <p:cond delay="999"/>
                                          </p:stCondLst>
                                        </p:cTn>
                                        <p:tgtEl>
                                          <p:spTgt spid="150547"/>
                                        </p:tgtEl>
                                        <p:attrNameLst>
                                          <p:attrName>style.visibility</p:attrName>
                                        </p:attrNameLst>
                                      </p:cBhvr>
                                      <p:to>
                                        <p:strVal val="hidden"/>
                                      </p:to>
                                    </p:set>
                                  </p:childTnLst>
                                </p:cTn>
                              </p:par>
                              <p:par>
                                <p:cTn id="23" presetID="37" presetClass="exit" presetSubtype="0" fill="hold" grpId="0" nodeType="withEffect">
                                  <p:stCondLst>
                                    <p:cond delay="0"/>
                                  </p:stCondLst>
                                  <p:childTnLst>
                                    <p:animEffect transition="out" filter="fade">
                                      <p:cBhvr>
                                        <p:cTn id="24" dur="1000"/>
                                        <p:tgtEl>
                                          <p:spTgt spid="150543"/>
                                        </p:tgtEl>
                                      </p:cBhvr>
                                    </p:animEffect>
                                    <p:anim calcmode="lin" valueType="num">
                                      <p:cBhvr>
                                        <p:cTn id="25" dur="1000"/>
                                        <p:tgtEl>
                                          <p:spTgt spid="150543"/>
                                        </p:tgtEl>
                                        <p:attrNameLst>
                                          <p:attrName>ppt_x</p:attrName>
                                        </p:attrNameLst>
                                      </p:cBhvr>
                                      <p:tavLst>
                                        <p:tav tm="0">
                                          <p:val>
                                            <p:strVal val="ppt_x"/>
                                          </p:val>
                                        </p:tav>
                                        <p:tav tm="100000">
                                          <p:val>
                                            <p:strVal val="ppt_x"/>
                                          </p:val>
                                        </p:tav>
                                      </p:tavLst>
                                    </p:anim>
                                    <p:anim calcmode="lin" valueType="num">
                                      <p:cBhvr>
                                        <p:cTn id="26" dur="100" decel="100000"/>
                                        <p:tgtEl>
                                          <p:spTgt spid="150543"/>
                                        </p:tgtEl>
                                        <p:attrNameLst>
                                          <p:attrName>ppt_y</p:attrName>
                                        </p:attrNameLst>
                                      </p:cBhvr>
                                      <p:tavLst>
                                        <p:tav tm="0">
                                          <p:val>
                                            <p:strVal val="ppt_y"/>
                                          </p:val>
                                        </p:tav>
                                        <p:tav tm="100000">
                                          <p:val>
                                            <p:strVal val="ppt_y-.03"/>
                                          </p:val>
                                        </p:tav>
                                      </p:tavLst>
                                    </p:anim>
                                    <p:anim calcmode="lin" valueType="num">
                                      <p:cBhvr>
                                        <p:cTn id="27" dur="900" accel="100000">
                                          <p:stCondLst>
                                            <p:cond delay="100"/>
                                          </p:stCondLst>
                                        </p:cTn>
                                        <p:tgtEl>
                                          <p:spTgt spid="150543"/>
                                        </p:tgtEl>
                                        <p:attrNameLst>
                                          <p:attrName>ppt_y</p:attrName>
                                        </p:attrNameLst>
                                      </p:cBhvr>
                                      <p:tavLst>
                                        <p:tav tm="0">
                                          <p:val>
                                            <p:strVal val="ppt_y"/>
                                          </p:val>
                                        </p:tav>
                                        <p:tav tm="100000">
                                          <p:val>
                                            <p:strVal val="ppt_y+1"/>
                                          </p:val>
                                        </p:tav>
                                      </p:tavLst>
                                    </p:anim>
                                    <p:set>
                                      <p:cBhvr>
                                        <p:cTn id="28" dur="1" fill="hold">
                                          <p:stCondLst>
                                            <p:cond delay="999"/>
                                          </p:stCondLst>
                                        </p:cTn>
                                        <p:tgtEl>
                                          <p:spTgt spid="150543"/>
                                        </p:tgtEl>
                                        <p:attrNameLst>
                                          <p:attrName>style.visibility</p:attrName>
                                        </p:attrNameLst>
                                      </p:cBhvr>
                                      <p:to>
                                        <p:strVal val="hidden"/>
                                      </p:to>
                                    </p:set>
                                  </p:childTnLst>
                                </p:cTn>
                              </p:par>
                              <p:par>
                                <p:cTn id="29" presetID="37" presetClass="exit" presetSubtype="0" fill="hold" grpId="0" nodeType="withEffect">
                                  <p:stCondLst>
                                    <p:cond delay="0"/>
                                  </p:stCondLst>
                                  <p:childTnLst>
                                    <p:animEffect transition="out" filter="fade">
                                      <p:cBhvr>
                                        <p:cTn id="30" dur="1000"/>
                                        <p:tgtEl>
                                          <p:spTgt spid="150537"/>
                                        </p:tgtEl>
                                      </p:cBhvr>
                                    </p:animEffect>
                                    <p:anim calcmode="lin" valueType="num">
                                      <p:cBhvr>
                                        <p:cTn id="31" dur="1000"/>
                                        <p:tgtEl>
                                          <p:spTgt spid="150537"/>
                                        </p:tgtEl>
                                        <p:attrNameLst>
                                          <p:attrName>ppt_x</p:attrName>
                                        </p:attrNameLst>
                                      </p:cBhvr>
                                      <p:tavLst>
                                        <p:tav tm="0">
                                          <p:val>
                                            <p:strVal val="ppt_x"/>
                                          </p:val>
                                        </p:tav>
                                        <p:tav tm="100000">
                                          <p:val>
                                            <p:strVal val="ppt_x"/>
                                          </p:val>
                                        </p:tav>
                                      </p:tavLst>
                                    </p:anim>
                                    <p:anim calcmode="lin" valueType="num">
                                      <p:cBhvr>
                                        <p:cTn id="32" dur="100" decel="100000"/>
                                        <p:tgtEl>
                                          <p:spTgt spid="150537"/>
                                        </p:tgtEl>
                                        <p:attrNameLst>
                                          <p:attrName>ppt_y</p:attrName>
                                        </p:attrNameLst>
                                      </p:cBhvr>
                                      <p:tavLst>
                                        <p:tav tm="0">
                                          <p:val>
                                            <p:strVal val="ppt_y"/>
                                          </p:val>
                                        </p:tav>
                                        <p:tav tm="100000">
                                          <p:val>
                                            <p:strVal val="ppt_y-.03"/>
                                          </p:val>
                                        </p:tav>
                                      </p:tavLst>
                                    </p:anim>
                                    <p:anim calcmode="lin" valueType="num">
                                      <p:cBhvr>
                                        <p:cTn id="33" dur="900" accel="100000">
                                          <p:stCondLst>
                                            <p:cond delay="100"/>
                                          </p:stCondLst>
                                        </p:cTn>
                                        <p:tgtEl>
                                          <p:spTgt spid="150537"/>
                                        </p:tgtEl>
                                        <p:attrNameLst>
                                          <p:attrName>ppt_y</p:attrName>
                                        </p:attrNameLst>
                                      </p:cBhvr>
                                      <p:tavLst>
                                        <p:tav tm="0">
                                          <p:val>
                                            <p:strVal val="ppt_y"/>
                                          </p:val>
                                        </p:tav>
                                        <p:tav tm="100000">
                                          <p:val>
                                            <p:strVal val="ppt_y+1"/>
                                          </p:val>
                                        </p:tav>
                                      </p:tavLst>
                                    </p:anim>
                                    <p:set>
                                      <p:cBhvr>
                                        <p:cTn id="34" dur="1" fill="hold">
                                          <p:stCondLst>
                                            <p:cond delay="999"/>
                                          </p:stCondLst>
                                        </p:cTn>
                                        <p:tgtEl>
                                          <p:spTgt spid="1505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2" grpId="0" animBg="1"/>
      <p:bldP spid="150534" grpId="0" animBg="1"/>
      <p:bldP spid="150537" grpId="0" animBg="1"/>
      <p:bldP spid="150543" grpId="0" animBg="1"/>
      <p:bldP spid="15054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normAutofit fontScale="90000"/>
          </a:bodyPr>
          <a:lstStyle/>
          <a:p>
            <a:r>
              <a:rPr lang="en-US"/>
              <a:t>Water Jug Problem</a:t>
            </a:r>
          </a:p>
        </p:txBody>
      </p:sp>
      <p:sp>
        <p:nvSpPr>
          <p:cNvPr id="152579" name="Rectangle 3"/>
          <p:cNvSpPr>
            <a:spLocks noGrp="1" noChangeArrowheads="1"/>
          </p:cNvSpPr>
          <p:nvPr>
            <p:ph type="body" sz="half" idx="1"/>
          </p:nvPr>
        </p:nvSpPr>
        <p:spPr>
          <a:xfrm>
            <a:off x="304800" y="1447800"/>
            <a:ext cx="8247063" cy="5029200"/>
          </a:xfrm>
        </p:spPr>
        <p:txBody>
          <a:bodyPr/>
          <a:lstStyle/>
          <a:p>
            <a:pPr>
              <a:buFontTx/>
              <a:buNone/>
            </a:pPr>
            <a:endParaRPr lang="en-US" sz="2000" b="1" dirty="0"/>
          </a:p>
          <a:p>
            <a:pPr>
              <a:buFontTx/>
              <a:buNone/>
            </a:pPr>
            <a:r>
              <a:rPr lang="en-US" sz="2000" b="1" dirty="0"/>
              <a:t>Given a full 5-gallon jug and a full 2-gallon jug, fill the 2-gallon jug with exactly one gallon of water</a:t>
            </a:r>
            <a:r>
              <a:rPr lang="en-US" sz="2000" b="1" dirty="0" smtClean="0"/>
              <a:t>.</a:t>
            </a:r>
          </a:p>
        </p:txBody>
      </p:sp>
      <p:grpSp>
        <p:nvGrpSpPr>
          <p:cNvPr id="2" name="Group 86"/>
          <p:cNvGrpSpPr>
            <a:grpSpLocks/>
          </p:cNvGrpSpPr>
          <p:nvPr/>
        </p:nvGrpSpPr>
        <p:grpSpPr bwMode="auto">
          <a:xfrm>
            <a:off x="4719638" y="2771775"/>
            <a:ext cx="1419225" cy="2011363"/>
            <a:chOff x="2973" y="1508"/>
            <a:chExt cx="894" cy="1267"/>
          </a:xfrm>
        </p:grpSpPr>
        <p:sp>
          <p:nvSpPr>
            <p:cNvPr id="152628" name="Freeform 52"/>
            <p:cNvSpPr>
              <a:spLocks/>
            </p:cNvSpPr>
            <p:nvPr/>
          </p:nvSpPr>
          <p:spPr bwMode="auto">
            <a:xfrm>
              <a:off x="2973" y="1636"/>
              <a:ext cx="894" cy="1139"/>
            </a:xfrm>
            <a:custGeom>
              <a:avLst/>
              <a:gdLst/>
              <a:ahLst/>
              <a:cxnLst>
                <a:cxn ang="0">
                  <a:pos x="472" y="72"/>
                </a:cxn>
                <a:cxn ang="0">
                  <a:pos x="472" y="131"/>
                </a:cxn>
                <a:cxn ang="0">
                  <a:pos x="470" y="188"/>
                </a:cxn>
                <a:cxn ang="0">
                  <a:pos x="460" y="243"/>
                </a:cxn>
                <a:cxn ang="0">
                  <a:pos x="443" y="300"/>
                </a:cxn>
                <a:cxn ang="0">
                  <a:pos x="422" y="353"/>
                </a:cxn>
                <a:cxn ang="0">
                  <a:pos x="397" y="408"/>
                </a:cxn>
                <a:cxn ang="0">
                  <a:pos x="373" y="463"/>
                </a:cxn>
                <a:cxn ang="0">
                  <a:pos x="348" y="524"/>
                </a:cxn>
                <a:cxn ang="0">
                  <a:pos x="323" y="591"/>
                </a:cxn>
                <a:cxn ang="0">
                  <a:pos x="295" y="665"/>
                </a:cxn>
                <a:cxn ang="0">
                  <a:pos x="260" y="743"/>
                </a:cxn>
                <a:cxn ang="0">
                  <a:pos x="221" y="824"/>
                </a:cxn>
                <a:cxn ang="0">
                  <a:pos x="173" y="908"/>
                </a:cxn>
                <a:cxn ang="0">
                  <a:pos x="122" y="997"/>
                </a:cxn>
                <a:cxn ang="0">
                  <a:pos x="72" y="1094"/>
                </a:cxn>
                <a:cxn ang="0">
                  <a:pos x="34" y="1203"/>
                </a:cxn>
                <a:cxn ang="0">
                  <a:pos x="11" y="1328"/>
                </a:cxn>
                <a:cxn ang="0">
                  <a:pos x="2" y="1461"/>
                </a:cxn>
                <a:cxn ang="0">
                  <a:pos x="2" y="1592"/>
                </a:cxn>
                <a:cxn ang="0">
                  <a:pos x="13" y="1719"/>
                </a:cxn>
                <a:cxn ang="0">
                  <a:pos x="44" y="1839"/>
                </a:cxn>
                <a:cxn ang="0">
                  <a:pos x="101" y="1949"/>
                </a:cxn>
                <a:cxn ang="0">
                  <a:pos x="177" y="2044"/>
                </a:cxn>
                <a:cxn ang="0">
                  <a:pos x="279" y="2126"/>
                </a:cxn>
                <a:cxn ang="0">
                  <a:pos x="392" y="2189"/>
                </a:cxn>
                <a:cxn ang="0">
                  <a:pos x="511" y="2233"/>
                </a:cxn>
                <a:cxn ang="0">
                  <a:pos x="629" y="2253"/>
                </a:cxn>
                <a:cxn ang="0">
                  <a:pos x="751" y="2263"/>
                </a:cxn>
                <a:cxn ang="0">
                  <a:pos x="878" y="2267"/>
                </a:cxn>
                <a:cxn ang="0">
                  <a:pos x="1006" y="2265"/>
                </a:cxn>
                <a:cxn ang="0">
                  <a:pos x="1127" y="2253"/>
                </a:cxn>
                <a:cxn ang="0">
                  <a:pos x="1240" y="2236"/>
                </a:cxn>
                <a:cxn ang="0">
                  <a:pos x="1337" y="2208"/>
                </a:cxn>
                <a:cxn ang="0">
                  <a:pos x="1422" y="2170"/>
                </a:cxn>
                <a:cxn ang="0">
                  <a:pos x="1494" y="2120"/>
                </a:cxn>
                <a:cxn ang="0">
                  <a:pos x="1559" y="2062"/>
                </a:cxn>
                <a:cxn ang="0">
                  <a:pos x="1616" y="1989"/>
                </a:cxn>
                <a:cxn ang="0">
                  <a:pos x="1671" y="1904"/>
                </a:cxn>
                <a:cxn ang="0">
                  <a:pos x="1721" y="1799"/>
                </a:cxn>
                <a:cxn ang="0">
                  <a:pos x="1761" y="1681"/>
                </a:cxn>
                <a:cxn ang="0">
                  <a:pos x="1783" y="1558"/>
                </a:cxn>
                <a:cxn ang="0">
                  <a:pos x="1783" y="1429"/>
                </a:cxn>
                <a:cxn ang="0">
                  <a:pos x="1762" y="1298"/>
                </a:cxn>
                <a:cxn ang="0">
                  <a:pos x="1723" y="1168"/>
                </a:cxn>
                <a:cxn ang="0">
                  <a:pos x="1675" y="1047"/>
                </a:cxn>
                <a:cxn ang="0">
                  <a:pos x="1627" y="942"/>
                </a:cxn>
                <a:cxn ang="0">
                  <a:pos x="1584" y="853"/>
                </a:cxn>
                <a:cxn ang="0">
                  <a:pos x="1544" y="786"/>
                </a:cxn>
                <a:cxn ang="0">
                  <a:pos x="1498" y="724"/>
                </a:cxn>
                <a:cxn ang="0">
                  <a:pos x="1451" y="651"/>
                </a:cxn>
                <a:cxn ang="0">
                  <a:pos x="1426" y="594"/>
                </a:cxn>
                <a:cxn ang="0">
                  <a:pos x="1405" y="524"/>
                </a:cxn>
                <a:cxn ang="0">
                  <a:pos x="1390" y="439"/>
                </a:cxn>
                <a:cxn ang="0">
                  <a:pos x="1382" y="353"/>
                </a:cxn>
                <a:cxn ang="0">
                  <a:pos x="1380" y="268"/>
                </a:cxn>
                <a:cxn ang="0">
                  <a:pos x="1388" y="188"/>
                </a:cxn>
                <a:cxn ang="0">
                  <a:pos x="1399" y="119"/>
                </a:cxn>
                <a:cxn ang="0">
                  <a:pos x="1418" y="57"/>
                </a:cxn>
                <a:cxn ang="0">
                  <a:pos x="901" y="41"/>
                </a:cxn>
              </a:cxnLst>
              <a:rect l="0" t="0" r="r" b="b"/>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1441" y="0"/>
                  </a:lnTo>
                  <a:lnTo>
                    <a:pt x="901" y="41"/>
                  </a:lnTo>
                  <a:lnTo>
                    <a:pt x="468" y="20"/>
                  </a:lnTo>
                  <a:lnTo>
                    <a:pt x="468" y="20"/>
                  </a:lnTo>
                  <a:close/>
                </a:path>
              </a:pathLst>
            </a:custGeom>
            <a:solidFill>
              <a:srgbClr val="0066FF"/>
            </a:solidFill>
            <a:ln w="38100" cmpd="sng">
              <a:solidFill>
                <a:schemeClr val="tx1"/>
              </a:solidFill>
              <a:round/>
              <a:headEnd/>
              <a:tailEnd/>
            </a:ln>
          </p:spPr>
          <p:txBody>
            <a:bodyPr>
              <a:prstTxWarp prst="textNoShape">
                <a:avLst/>
              </a:prstTxWarp>
            </a:bodyPr>
            <a:lstStyle/>
            <a:p>
              <a:endParaRPr lang="en-US"/>
            </a:p>
          </p:txBody>
        </p:sp>
        <p:sp>
          <p:nvSpPr>
            <p:cNvPr id="152661" name="Freeform 85"/>
            <p:cNvSpPr>
              <a:spLocks/>
            </p:cNvSpPr>
            <p:nvPr/>
          </p:nvSpPr>
          <p:spPr bwMode="auto">
            <a:xfrm>
              <a:off x="3206" y="1622"/>
              <a:ext cx="480" cy="106"/>
            </a:xfrm>
            <a:custGeom>
              <a:avLst/>
              <a:gdLst/>
              <a:ahLst/>
              <a:cxnLst>
                <a:cxn ang="0">
                  <a:pos x="3" y="0"/>
                </a:cxn>
                <a:cxn ang="0">
                  <a:pos x="0" y="101"/>
                </a:cxn>
                <a:cxn ang="0">
                  <a:pos x="461" y="106"/>
                </a:cxn>
                <a:cxn ang="0">
                  <a:pos x="480" y="15"/>
                </a:cxn>
                <a:cxn ang="0">
                  <a:pos x="3" y="0"/>
                </a:cxn>
              </a:cxnLst>
              <a:rect l="0" t="0" r="r" b="b"/>
              <a:pathLst>
                <a:path w="480" h="106">
                  <a:moveTo>
                    <a:pt x="3" y="0"/>
                  </a:moveTo>
                  <a:lnTo>
                    <a:pt x="0" y="101"/>
                  </a:lnTo>
                  <a:lnTo>
                    <a:pt x="461" y="106"/>
                  </a:lnTo>
                  <a:lnTo>
                    <a:pt x="480" y="15"/>
                  </a:lnTo>
                  <a:lnTo>
                    <a:pt x="3" y="0"/>
                  </a:lnTo>
                  <a:close/>
                </a:path>
              </a:pathLst>
            </a:custGeom>
            <a:solidFill>
              <a:srgbClr val="CCECFF"/>
            </a:solidFill>
            <a:ln w="9525" cap="flat" cmpd="sng">
              <a:solidFill>
                <a:srgbClr val="FF0000"/>
              </a:solidFill>
              <a:prstDash val="solid"/>
              <a:round/>
              <a:headEnd type="none" w="med" len="med"/>
              <a:tailEnd type="none" w="med" len="med"/>
            </a:ln>
            <a:effectLst/>
          </p:spPr>
          <p:txBody>
            <a:bodyPr>
              <a:prstTxWarp prst="textNoShape">
                <a:avLst/>
              </a:prstTxWarp>
            </a:bodyPr>
            <a:lstStyle/>
            <a:p>
              <a:endParaRPr lang="en-US"/>
            </a:p>
          </p:txBody>
        </p:sp>
        <p:sp>
          <p:nvSpPr>
            <p:cNvPr id="152629" name="Freeform 53"/>
            <p:cNvSpPr>
              <a:spLocks/>
            </p:cNvSpPr>
            <p:nvPr/>
          </p:nvSpPr>
          <p:spPr bwMode="auto">
            <a:xfrm>
              <a:off x="3116" y="1836"/>
              <a:ext cx="61" cy="76"/>
            </a:xfrm>
            <a:custGeom>
              <a:avLst/>
              <a:gdLst/>
              <a:ahLst/>
              <a:cxnLst>
                <a:cxn ang="0">
                  <a:pos x="124" y="0"/>
                </a:cxn>
                <a:cxn ang="0">
                  <a:pos x="65" y="152"/>
                </a:cxn>
                <a:cxn ang="0">
                  <a:pos x="63" y="152"/>
                </a:cxn>
                <a:cxn ang="0">
                  <a:pos x="57" y="148"/>
                </a:cxn>
                <a:cxn ang="0">
                  <a:pos x="53" y="146"/>
                </a:cxn>
                <a:cxn ang="0">
                  <a:pos x="50" y="145"/>
                </a:cxn>
                <a:cxn ang="0">
                  <a:pos x="46" y="141"/>
                </a:cxn>
                <a:cxn ang="0">
                  <a:pos x="42" y="139"/>
                </a:cxn>
                <a:cxn ang="0">
                  <a:pos x="36" y="135"/>
                </a:cxn>
                <a:cxn ang="0">
                  <a:pos x="33" y="133"/>
                </a:cxn>
                <a:cxn ang="0">
                  <a:pos x="27" y="129"/>
                </a:cxn>
                <a:cxn ang="0">
                  <a:pos x="23" y="127"/>
                </a:cxn>
                <a:cxn ang="0">
                  <a:pos x="19" y="124"/>
                </a:cxn>
                <a:cxn ang="0">
                  <a:pos x="15" y="120"/>
                </a:cxn>
                <a:cxn ang="0">
                  <a:pos x="12" y="116"/>
                </a:cxn>
                <a:cxn ang="0">
                  <a:pos x="10" y="114"/>
                </a:cxn>
                <a:cxn ang="0">
                  <a:pos x="6" y="110"/>
                </a:cxn>
                <a:cxn ang="0">
                  <a:pos x="4" y="107"/>
                </a:cxn>
                <a:cxn ang="0">
                  <a:pos x="2" y="103"/>
                </a:cxn>
                <a:cxn ang="0">
                  <a:pos x="2" y="99"/>
                </a:cxn>
                <a:cxn ang="0">
                  <a:pos x="0" y="93"/>
                </a:cxn>
                <a:cxn ang="0">
                  <a:pos x="2" y="89"/>
                </a:cxn>
                <a:cxn ang="0">
                  <a:pos x="2" y="86"/>
                </a:cxn>
                <a:cxn ang="0">
                  <a:pos x="2" y="82"/>
                </a:cxn>
                <a:cxn ang="0">
                  <a:pos x="4" y="76"/>
                </a:cxn>
                <a:cxn ang="0">
                  <a:pos x="6" y="72"/>
                </a:cxn>
                <a:cxn ang="0">
                  <a:pos x="8" y="67"/>
                </a:cxn>
                <a:cxn ang="0">
                  <a:pos x="10" y="63"/>
                </a:cxn>
                <a:cxn ang="0">
                  <a:pos x="14" y="59"/>
                </a:cxn>
                <a:cxn ang="0">
                  <a:pos x="17" y="55"/>
                </a:cxn>
                <a:cxn ang="0">
                  <a:pos x="21" y="50"/>
                </a:cxn>
                <a:cxn ang="0">
                  <a:pos x="27" y="48"/>
                </a:cxn>
                <a:cxn ang="0">
                  <a:pos x="31" y="42"/>
                </a:cxn>
                <a:cxn ang="0">
                  <a:pos x="38" y="38"/>
                </a:cxn>
                <a:cxn ang="0">
                  <a:pos x="40" y="36"/>
                </a:cxn>
                <a:cxn ang="0">
                  <a:pos x="44" y="34"/>
                </a:cxn>
                <a:cxn ang="0">
                  <a:pos x="48" y="32"/>
                </a:cxn>
                <a:cxn ang="0">
                  <a:pos x="52" y="31"/>
                </a:cxn>
                <a:cxn ang="0">
                  <a:pos x="55" y="29"/>
                </a:cxn>
                <a:cxn ang="0">
                  <a:pos x="59" y="27"/>
                </a:cxn>
                <a:cxn ang="0">
                  <a:pos x="63" y="25"/>
                </a:cxn>
                <a:cxn ang="0">
                  <a:pos x="69" y="21"/>
                </a:cxn>
                <a:cxn ang="0">
                  <a:pos x="72" y="19"/>
                </a:cxn>
                <a:cxn ang="0">
                  <a:pos x="76" y="19"/>
                </a:cxn>
                <a:cxn ang="0">
                  <a:pos x="80" y="15"/>
                </a:cxn>
                <a:cxn ang="0">
                  <a:pos x="84" y="15"/>
                </a:cxn>
                <a:cxn ang="0">
                  <a:pos x="88" y="13"/>
                </a:cxn>
                <a:cxn ang="0">
                  <a:pos x="91" y="12"/>
                </a:cxn>
                <a:cxn ang="0">
                  <a:pos x="95" y="10"/>
                </a:cxn>
                <a:cxn ang="0">
                  <a:pos x="99" y="8"/>
                </a:cxn>
                <a:cxn ang="0">
                  <a:pos x="107" y="6"/>
                </a:cxn>
                <a:cxn ang="0">
                  <a:pos x="112" y="4"/>
                </a:cxn>
                <a:cxn ang="0">
                  <a:pos x="116" y="2"/>
                </a:cxn>
                <a:cxn ang="0">
                  <a:pos x="122" y="0"/>
                </a:cxn>
                <a:cxn ang="0">
                  <a:pos x="124" y="0"/>
                </a:cxn>
                <a:cxn ang="0">
                  <a:pos x="124" y="0"/>
                </a:cxn>
                <a:cxn ang="0">
                  <a:pos x="124" y="0"/>
                </a:cxn>
              </a:cxnLst>
              <a:rect l="0" t="0" r="r" b="b"/>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lnTo>
                    <a:pt x="124" y="0"/>
                  </a:lnTo>
                  <a:lnTo>
                    <a:pt x="1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30" name="Freeform 54"/>
            <p:cNvSpPr>
              <a:spLocks/>
            </p:cNvSpPr>
            <p:nvPr/>
          </p:nvSpPr>
          <p:spPr bwMode="auto">
            <a:xfrm>
              <a:off x="3099" y="1943"/>
              <a:ext cx="212" cy="82"/>
            </a:xfrm>
            <a:custGeom>
              <a:avLst/>
              <a:gdLst/>
              <a:ahLst/>
              <a:cxnLst>
                <a:cxn ang="0">
                  <a:pos x="424" y="4"/>
                </a:cxn>
                <a:cxn ang="0">
                  <a:pos x="420" y="11"/>
                </a:cxn>
                <a:cxn ang="0">
                  <a:pos x="414" y="25"/>
                </a:cxn>
                <a:cxn ang="0">
                  <a:pos x="409" y="32"/>
                </a:cxn>
                <a:cxn ang="0">
                  <a:pos x="405" y="40"/>
                </a:cxn>
                <a:cxn ang="0">
                  <a:pos x="399" y="47"/>
                </a:cxn>
                <a:cxn ang="0">
                  <a:pos x="393" y="57"/>
                </a:cxn>
                <a:cxn ang="0">
                  <a:pos x="384" y="66"/>
                </a:cxn>
                <a:cxn ang="0">
                  <a:pos x="376" y="76"/>
                </a:cxn>
                <a:cxn ang="0">
                  <a:pos x="367" y="84"/>
                </a:cxn>
                <a:cxn ang="0">
                  <a:pos x="357" y="93"/>
                </a:cxn>
                <a:cxn ang="0">
                  <a:pos x="344" y="101"/>
                </a:cxn>
                <a:cxn ang="0">
                  <a:pos x="333" y="110"/>
                </a:cxn>
                <a:cxn ang="0">
                  <a:pos x="319" y="116"/>
                </a:cxn>
                <a:cxn ang="0">
                  <a:pos x="304" y="122"/>
                </a:cxn>
                <a:cxn ang="0">
                  <a:pos x="296" y="125"/>
                </a:cxn>
                <a:cxn ang="0">
                  <a:pos x="289" y="127"/>
                </a:cxn>
                <a:cxn ang="0">
                  <a:pos x="276" y="135"/>
                </a:cxn>
                <a:cxn ang="0">
                  <a:pos x="266" y="137"/>
                </a:cxn>
                <a:cxn ang="0">
                  <a:pos x="258" y="139"/>
                </a:cxn>
                <a:cxn ang="0">
                  <a:pos x="251" y="141"/>
                </a:cxn>
                <a:cxn ang="0">
                  <a:pos x="243" y="144"/>
                </a:cxn>
                <a:cxn ang="0">
                  <a:pos x="236" y="146"/>
                </a:cxn>
                <a:cxn ang="0">
                  <a:pos x="228" y="148"/>
                </a:cxn>
                <a:cxn ang="0">
                  <a:pos x="220" y="150"/>
                </a:cxn>
                <a:cxn ang="0">
                  <a:pos x="213" y="152"/>
                </a:cxn>
                <a:cxn ang="0">
                  <a:pos x="205" y="154"/>
                </a:cxn>
                <a:cxn ang="0">
                  <a:pos x="198" y="156"/>
                </a:cxn>
                <a:cxn ang="0">
                  <a:pos x="190" y="156"/>
                </a:cxn>
                <a:cxn ang="0">
                  <a:pos x="182" y="158"/>
                </a:cxn>
                <a:cxn ang="0">
                  <a:pos x="175" y="158"/>
                </a:cxn>
                <a:cxn ang="0">
                  <a:pos x="167" y="160"/>
                </a:cxn>
                <a:cxn ang="0">
                  <a:pos x="152" y="161"/>
                </a:cxn>
                <a:cxn ang="0">
                  <a:pos x="139" y="161"/>
                </a:cxn>
                <a:cxn ang="0">
                  <a:pos x="125" y="163"/>
                </a:cxn>
                <a:cxn ang="0">
                  <a:pos x="112" y="163"/>
                </a:cxn>
                <a:cxn ang="0">
                  <a:pos x="101" y="163"/>
                </a:cxn>
                <a:cxn ang="0">
                  <a:pos x="87" y="160"/>
                </a:cxn>
                <a:cxn ang="0">
                  <a:pos x="78" y="160"/>
                </a:cxn>
                <a:cxn ang="0">
                  <a:pos x="66" y="158"/>
                </a:cxn>
                <a:cxn ang="0">
                  <a:pos x="59" y="158"/>
                </a:cxn>
                <a:cxn ang="0">
                  <a:pos x="49" y="156"/>
                </a:cxn>
                <a:cxn ang="0">
                  <a:pos x="42" y="156"/>
                </a:cxn>
                <a:cxn ang="0">
                  <a:pos x="34" y="154"/>
                </a:cxn>
                <a:cxn ang="0">
                  <a:pos x="26" y="154"/>
                </a:cxn>
                <a:cxn ang="0">
                  <a:pos x="15" y="152"/>
                </a:cxn>
                <a:cxn ang="0">
                  <a:pos x="7" y="152"/>
                </a:cxn>
                <a:cxn ang="0">
                  <a:pos x="0" y="150"/>
                </a:cxn>
                <a:cxn ang="0">
                  <a:pos x="293" y="76"/>
                </a:cxn>
                <a:cxn ang="0">
                  <a:pos x="424" y="0"/>
                </a:cxn>
              </a:cxnLst>
              <a:rect l="0" t="0" r="r" b="b"/>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lnTo>
                    <a:pt x="4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31" name="Freeform 55"/>
            <p:cNvSpPr>
              <a:spLocks/>
            </p:cNvSpPr>
            <p:nvPr/>
          </p:nvSpPr>
          <p:spPr bwMode="auto">
            <a:xfrm>
              <a:off x="3602" y="1920"/>
              <a:ext cx="107" cy="107"/>
            </a:xfrm>
            <a:custGeom>
              <a:avLst/>
              <a:gdLst/>
              <a:ahLst/>
              <a:cxnLst>
                <a:cxn ang="0">
                  <a:pos x="116" y="0"/>
                </a:cxn>
                <a:cxn ang="0">
                  <a:pos x="106" y="0"/>
                </a:cxn>
                <a:cxn ang="0">
                  <a:pos x="97" y="2"/>
                </a:cxn>
                <a:cxn ang="0">
                  <a:pos x="87" y="2"/>
                </a:cxn>
                <a:cxn ang="0">
                  <a:pos x="78" y="4"/>
                </a:cxn>
                <a:cxn ang="0">
                  <a:pos x="66" y="8"/>
                </a:cxn>
                <a:cxn ang="0">
                  <a:pos x="55" y="12"/>
                </a:cxn>
                <a:cxn ang="0">
                  <a:pos x="45" y="18"/>
                </a:cxn>
                <a:cxn ang="0">
                  <a:pos x="36" y="25"/>
                </a:cxn>
                <a:cxn ang="0">
                  <a:pos x="28" y="33"/>
                </a:cxn>
                <a:cxn ang="0">
                  <a:pos x="21" y="42"/>
                </a:cxn>
                <a:cxn ang="0">
                  <a:pos x="17" y="52"/>
                </a:cxn>
                <a:cxn ang="0">
                  <a:pos x="11" y="65"/>
                </a:cxn>
                <a:cxn ang="0">
                  <a:pos x="7" y="76"/>
                </a:cxn>
                <a:cxn ang="0">
                  <a:pos x="3" y="90"/>
                </a:cxn>
                <a:cxn ang="0">
                  <a:pos x="2" y="101"/>
                </a:cxn>
                <a:cxn ang="0">
                  <a:pos x="0" y="109"/>
                </a:cxn>
                <a:cxn ang="0">
                  <a:pos x="0" y="116"/>
                </a:cxn>
                <a:cxn ang="0">
                  <a:pos x="0" y="126"/>
                </a:cxn>
                <a:cxn ang="0">
                  <a:pos x="0" y="137"/>
                </a:cxn>
                <a:cxn ang="0">
                  <a:pos x="0" y="147"/>
                </a:cxn>
                <a:cxn ang="0">
                  <a:pos x="3" y="154"/>
                </a:cxn>
                <a:cxn ang="0">
                  <a:pos x="5" y="166"/>
                </a:cxn>
                <a:cxn ang="0">
                  <a:pos x="11" y="179"/>
                </a:cxn>
                <a:cxn ang="0">
                  <a:pos x="17" y="190"/>
                </a:cxn>
                <a:cxn ang="0">
                  <a:pos x="24" y="200"/>
                </a:cxn>
                <a:cxn ang="0">
                  <a:pos x="34" y="208"/>
                </a:cxn>
                <a:cxn ang="0">
                  <a:pos x="43" y="211"/>
                </a:cxn>
                <a:cxn ang="0">
                  <a:pos x="57" y="213"/>
                </a:cxn>
                <a:cxn ang="0">
                  <a:pos x="68" y="215"/>
                </a:cxn>
                <a:cxn ang="0">
                  <a:pos x="81" y="215"/>
                </a:cxn>
                <a:cxn ang="0">
                  <a:pos x="95" y="213"/>
                </a:cxn>
                <a:cxn ang="0">
                  <a:pos x="106" y="211"/>
                </a:cxn>
                <a:cxn ang="0">
                  <a:pos x="114" y="208"/>
                </a:cxn>
                <a:cxn ang="0">
                  <a:pos x="123" y="206"/>
                </a:cxn>
                <a:cxn ang="0">
                  <a:pos x="131" y="202"/>
                </a:cxn>
                <a:cxn ang="0">
                  <a:pos x="138" y="200"/>
                </a:cxn>
                <a:cxn ang="0">
                  <a:pos x="146" y="196"/>
                </a:cxn>
                <a:cxn ang="0">
                  <a:pos x="154" y="192"/>
                </a:cxn>
                <a:cxn ang="0">
                  <a:pos x="161" y="189"/>
                </a:cxn>
                <a:cxn ang="0">
                  <a:pos x="173" y="183"/>
                </a:cxn>
                <a:cxn ang="0">
                  <a:pos x="184" y="177"/>
                </a:cxn>
                <a:cxn ang="0">
                  <a:pos x="194" y="171"/>
                </a:cxn>
                <a:cxn ang="0">
                  <a:pos x="203" y="166"/>
                </a:cxn>
                <a:cxn ang="0">
                  <a:pos x="211" y="162"/>
                </a:cxn>
                <a:cxn ang="0">
                  <a:pos x="80" y="128"/>
                </a:cxn>
                <a:cxn ang="0">
                  <a:pos x="118" y="0"/>
                </a:cxn>
              </a:cxnLst>
              <a:rect l="0" t="0" r="r" b="b"/>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lnTo>
                    <a:pt x="118"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60" name="Oval 84"/>
            <p:cNvSpPr>
              <a:spLocks noChangeArrowheads="1"/>
            </p:cNvSpPr>
            <p:nvPr/>
          </p:nvSpPr>
          <p:spPr bwMode="auto">
            <a:xfrm>
              <a:off x="3211" y="1683"/>
              <a:ext cx="447" cy="76"/>
            </a:xfrm>
            <a:prstGeom prst="ellipse">
              <a:avLst/>
            </a:prstGeom>
            <a:solidFill>
              <a:srgbClr val="0066FF"/>
            </a:solidFill>
            <a:ln w="9525">
              <a:noFill/>
              <a:round/>
              <a:headEnd/>
              <a:tailEnd/>
            </a:ln>
            <a:effectLst/>
          </p:spPr>
          <p:txBody>
            <a:bodyPr wrap="none" anchor="ctr">
              <a:prstTxWarp prst="textNoShape">
                <a:avLst/>
              </a:prstTxWarp>
            </a:bodyPr>
            <a:lstStyle/>
            <a:p>
              <a:endParaRPr lang="en-US"/>
            </a:p>
          </p:txBody>
        </p:sp>
        <p:sp>
          <p:nvSpPr>
            <p:cNvPr id="152632" name="Freeform 56"/>
            <p:cNvSpPr>
              <a:spLocks/>
            </p:cNvSpPr>
            <p:nvPr/>
          </p:nvSpPr>
          <p:spPr bwMode="auto">
            <a:xfrm>
              <a:off x="3190" y="1545"/>
              <a:ext cx="521" cy="155"/>
            </a:xfrm>
            <a:custGeom>
              <a:avLst/>
              <a:gdLst/>
              <a:ahLst/>
              <a:cxnLst>
                <a:cxn ang="0">
                  <a:pos x="67" y="5"/>
                </a:cxn>
                <a:cxn ang="0">
                  <a:pos x="42" y="21"/>
                </a:cxn>
                <a:cxn ang="0">
                  <a:pos x="21" y="43"/>
                </a:cxn>
                <a:cxn ang="0">
                  <a:pos x="8" y="72"/>
                </a:cxn>
                <a:cxn ang="0">
                  <a:pos x="2" y="93"/>
                </a:cxn>
                <a:cxn ang="0">
                  <a:pos x="0" y="114"/>
                </a:cxn>
                <a:cxn ang="0">
                  <a:pos x="2" y="133"/>
                </a:cxn>
                <a:cxn ang="0">
                  <a:pos x="6" y="152"/>
                </a:cxn>
                <a:cxn ang="0">
                  <a:pos x="14" y="173"/>
                </a:cxn>
                <a:cxn ang="0">
                  <a:pos x="31" y="199"/>
                </a:cxn>
                <a:cxn ang="0">
                  <a:pos x="63" y="233"/>
                </a:cxn>
                <a:cxn ang="0">
                  <a:pos x="90" y="250"/>
                </a:cxn>
                <a:cxn ang="0">
                  <a:pos x="111" y="262"/>
                </a:cxn>
                <a:cxn ang="0">
                  <a:pos x="134" y="270"/>
                </a:cxn>
                <a:cxn ang="0">
                  <a:pos x="160" y="275"/>
                </a:cxn>
                <a:cxn ang="0">
                  <a:pos x="185" y="279"/>
                </a:cxn>
                <a:cxn ang="0">
                  <a:pos x="213" y="287"/>
                </a:cxn>
                <a:cxn ang="0">
                  <a:pos x="244" y="292"/>
                </a:cxn>
                <a:cxn ang="0">
                  <a:pos x="278" y="298"/>
                </a:cxn>
                <a:cxn ang="0">
                  <a:pos x="295" y="300"/>
                </a:cxn>
                <a:cxn ang="0">
                  <a:pos x="316" y="302"/>
                </a:cxn>
                <a:cxn ang="0">
                  <a:pos x="337" y="304"/>
                </a:cxn>
                <a:cxn ang="0">
                  <a:pos x="360" y="306"/>
                </a:cxn>
                <a:cxn ang="0">
                  <a:pos x="381" y="306"/>
                </a:cxn>
                <a:cxn ang="0">
                  <a:pos x="405" y="308"/>
                </a:cxn>
                <a:cxn ang="0">
                  <a:pos x="430" y="308"/>
                </a:cxn>
                <a:cxn ang="0">
                  <a:pos x="455" y="309"/>
                </a:cxn>
                <a:cxn ang="0">
                  <a:pos x="482" y="309"/>
                </a:cxn>
                <a:cxn ang="0">
                  <a:pos x="508" y="309"/>
                </a:cxn>
                <a:cxn ang="0">
                  <a:pos x="535" y="309"/>
                </a:cxn>
                <a:cxn ang="0">
                  <a:pos x="561" y="309"/>
                </a:cxn>
                <a:cxn ang="0">
                  <a:pos x="586" y="308"/>
                </a:cxn>
                <a:cxn ang="0">
                  <a:pos x="615" y="308"/>
                </a:cxn>
                <a:cxn ang="0">
                  <a:pos x="639" y="306"/>
                </a:cxn>
                <a:cxn ang="0">
                  <a:pos x="666" y="304"/>
                </a:cxn>
                <a:cxn ang="0">
                  <a:pos x="689" y="302"/>
                </a:cxn>
                <a:cxn ang="0">
                  <a:pos x="712" y="300"/>
                </a:cxn>
                <a:cxn ang="0">
                  <a:pos x="734" y="298"/>
                </a:cxn>
                <a:cxn ang="0">
                  <a:pos x="757" y="296"/>
                </a:cxn>
                <a:cxn ang="0">
                  <a:pos x="778" y="292"/>
                </a:cxn>
                <a:cxn ang="0">
                  <a:pos x="799" y="290"/>
                </a:cxn>
                <a:cxn ang="0">
                  <a:pos x="820" y="287"/>
                </a:cxn>
                <a:cxn ang="0">
                  <a:pos x="847" y="283"/>
                </a:cxn>
                <a:cxn ang="0">
                  <a:pos x="873" y="277"/>
                </a:cxn>
                <a:cxn ang="0">
                  <a:pos x="906" y="271"/>
                </a:cxn>
                <a:cxn ang="0">
                  <a:pos x="932" y="262"/>
                </a:cxn>
                <a:cxn ang="0">
                  <a:pos x="955" y="254"/>
                </a:cxn>
                <a:cxn ang="0">
                  <a:pos x="976" y="245"/>
                </a:cxn>
                <a:cxn ang="0">
                  <a:pos x="1002" y="224"/>
                </a:cxn>
                <a:cxn ang="0">
                  <a:pos x="1021" y="195"/>
                </a:cxn>
                <a:cxn ang="0">
                  <a:pos x="1029" y="176"/>
                </a:cxn>
                <a:cxn ang="0">
                  <a:pos x="1035" y="154"/>
                </a:cxn>
                <a:cxn ang="0">
                  <a:pos x="1040" y="131"/>
                </a:cxn>
                <a:cxn ang="0">
                  <a:pos x="1040" y="108"/>
                </a:cxn>
                <a:cxn ang="0">
                  <a:pos x="1040" y="87"/>
                </a:cxn>
                <a:cxn ang="0">
                  <a:pos x="1039" y="66"/>
                </a:cxn>
                <a:cxn ang="0">
                  <a:pos x="1025" y="40"/>
                </a:cxn>
                <a:cxn ang="0">
                  <a:pos x="1002" y="17"/>
                </a:cxn>
                <a:cxn ang="0">
                  <a:pos x="976" y="7"/>
                </a:cxn>
                <a:cxn ang="0">
                  <a:pos x="945" y="7"/>
                </a:cxn>
                <a:cxn ang="0">
                  <a:pos x="917" y="15"/>
                </a:cxn>
                <a:cxn ang="0">
                  <a:pos x="892" y="22"/>
                </a:cxn>
                <a:cxn ang="0">
                  <a:pos x="80" y="0"/>
                </a:cxn>
              </a:cxnLst>
              <a:rect l="0" t="0" r="r" b="b"/>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lnTo>
                    <a:pt x="80" y="0"/>
                  </a:lnTo>
                  <a:close/>
                </a:path>
              </a:pathLst>
            </a:custGeom>
            <a:solidFill>
              <a:srgbClr val="CCECFF"/>
            </a:solidFill>
            <a:ln w="9525">
              <a:solidFill>
                <a:schemeClr val="tx1"/>
              </a:solidFill>
              <a:round/>
              <a:headEnd/>
              <a:tailEnd/>
            </a:ln>
          </p:spPr>
          <p:txBody>
            <a:bodyPr>
              <a:prstTxWarp prst="textNoShape">
                <a:avLst/>
              </a:prstTxWarp>
            </a:bodyPr>
            <a:lstStyle/>
            <a:p>
              <a:endParaRPr lang="en-US"/>
            </a:p>
          </p:txBody>
        </p:sp>
        <p:sp>
          <p:nvSpPr>
            <p:cNvPr id="152633" name="Freeform 57"/>
            <p:cNvSpPr>
              <a:spLocks/>
            </p:cNvSpPr>
            <p:nvPr/>
          </p:nvSpPr>
          <p:spPr bwMode="auto">
            <a:xfrm>
              <a:off x="3230" y="1508"/>
              <a:ext cx="442" cy="78"/>
            </a:xfrm>
            <a:custGeom>
              <a:avLst/>
              <a:gdLst/>
              <a:ahLst/>
              <a:cxnLst>
                <a:cxn ang="0">
                  <a:pos x="468" y="155"/>
                </a:cxn>
                <a:cxn ang="0">
                  <a:pos x="512" y="153"/>
                </a:cxn>
                <a:cxn ang="0">
                  <a:pos x="554" y="152"/>
                </a:cxn>
                <a:cxn ang="0">
                  <a:pos x="595" y="148"/>
                </a:cxn>
                <a:cxn ang="0">
                  <a:pos x="635" y="144"/>
                </a:cxn>
                <a:cxn ang="0">
                  <a:pos x="672" y="140"/>
                </a:cxn>
                <a:cxn ang="0">
                  <a:pos x="708" y="136"/>
                </a:cxn>
                <a:cxn ang="0">
                  <a:pos x="740" y="131"/>
                </a:cxn>
                <a:cxn ang="0">
                  <a:pos x="770" y="125"/>
                </a:cxn>
                <a:cxn ang="0">
                  <a:pos x="797" y="121"/>
                </a:cxn>
                <a:cxn ang="0">
                  <a:pos x="822" y="114"/>
                </a:cxn>
                <a:cxn ang="0">
                  <a:pos x="843" y="108"/>
                </a:cxn>
                <a:cxn ang="0">
                  <a:pos x="858" y="102"/>
                </a:cxn>
                <a:cxn ang="0">
                  <a:pos x="879" y="91"/>
                </a:cxn>
                <a:cxn ang="0">
                  <a:pos x="883" y="79"/>
                </a:cxn>
                <a:cxn ang="0">
                  <a:pos x="869" y="64"/>
                </a:cxn>
                <a:cxn ang="0">
                  <a:pos x="850" y="57"/>
                </a:cxn>
                <a:cxn ang="0">
                  <a:pos x="833" y="49"/>
                </a:cxn>
                <a:cxn ang="0">
                  <a:pos x="810" y="41"/>
                </a:cxn>
                <a:cxn ang="0">
                  <a:pos x="784" y="36"/>
                </a:cxn>
                <a:cxn ang="0">
                  <a:pos x="757" y="30"/>
                </a:cxn>
                <a:cxn ang="0">
                  <a:pos x="725" y="22"/>
                </a:cxn>
                <a:cxn ang="0">
                  <a:pos x="691" y="17"/>
                </a:cxn>
                <a:cxn ang="0">
                  <a:pos x="654" y="13"/>
                </a:cxn>
                <a:cxn ang="0">
                  <a:pos x="616" y="7"/>
                </a:cxn>
                <a:cxn ang="0">
                  <a:pos x="576" y="3"/>
                </a:cxn>
                <a:cxn ang="0">
                  <a:pos x="535" y="1"/>
                </a:cxn>
                <a:cxn ang="0">
                  <a:pos x="493" y="0"/>
                </a:cxn>
                <a:cxn ang="0">
                  <a:pos x="449" y="0"/>
                </a:cxn>
                <a:cxn ang="0">
                  <a:pos x="403" y="0"/>
                </a:cxn>
                <a:cxn ang="0">
                  <a:pos x="362" y="0"/>
                </a:cxn>
                <a:cxn ang="0">
                  <a:pos x="320" y="1"/>
                </a:cxn>
                <a:cxn ang="0">
                  <a:pos x="278" y="5"/>
                </a:cxn>
                <a:cxn ang="0">
                  <a:pos x="240" y="9"/>
                </a:cxn>
                <a:cxn ang="0">
                  <a:pos x="202" y="13"/>
                </a:cxn>
                <a:cxn ang="0">
                  <a:pos x="168" y="19"/>
                </a:cxn>
                <a:cxn ang="0">
                  <a:pos x="135" y="22"/>
                </a:cxn>
                <a:cxn ang="0">
                  <a:pos x="107" y="28"/>
                </a:cxn>
                <a:cxn ang="0">
                  <a:pos x="80" y="34"/>
                </a:cxn>
                <a:cxn ang="0">
                  <a:pos x="57" y="41"/>
                </a:cxn>
                <a:cxn ang="0">
                  <a:pos x="38" y="47"/>
                </a:cxn>
                <a:cxn ang="0">
                  <a:pos x="21" y="53"/>
                </a:cxn>
                <a:cxn ang="0">
                  <a:pos x="4" y="64"/>
                </a:cxn>
                <a:cxn ang="0">
                  <a:pos x="0" y="76"/>
                </a:cxn>
                <a:cxn ang="0">
                  <a:pos x="12" y="89"/>
                </a:cxn>
                <a:cxn ang="0">
                  <a:pos x="29" y="96"/>
                </a:cxn>
                <a:cxn ang="0">
                  <a:pos x="46" y="104"/>
                </a:cxn>
                <a:cxn ang="0">
                  <a:pos x="67" y="110"/>
                </a:cxn>
                <a:cxn ang="0">
                  <a:pos x="92" y="117"/>
                </a:cxn>
                <a:cxn ang="0">
                  <a:pos x="120" y="125"/>
                </a:cxn>
                <a:cxn ang="0">
                  <a:pos x="151" y="131"/>
                </a:cxn>
                <a:cxn ang="0">
                  <a:pos x="183" y="136"/>
                </a:cxn>
                <a:cxn ang="0">
                  <a:pos x="217" y="140"/>
                </a:cxn>
                <a:cxn ang="0">
                  <a:pos x="255" y="146"/>
                </a:cxn>
                <a:cxn ang="0">
                  <a:pos x="295" y="148"/>
                </a:cxn>
                <a:cxn ang="0">
                  <a:pos x="337" y="152"/>
                </a:cxn>
                <a:cxn ang="0">
                  <a:pos x="381" y="153"/>
                </a:cxn>
                <a:cxn ang="0">
                  <a:pos x="424" y="155"/>
                </a:cxn>
              </a:cxnLst>
              <a:rect l="0" t="0" r="r" b="b"/>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lnTo>
                    <a:pt x="436" y="155"/>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34" name="Freeform 58"/>
            <p:cNvSpPr>
              <a:spLocks/>
            </p:cNvSpPr>
            <p:nvPr/>
          </p:nvSpPr>
          <p:spPr bwMode="auto">
            <a:xfrm>
              <a:off x="3229" y="1512"/>
              <a:ext cx="218" cy="74"/>
            </a:xfrm>
            <a:custGeom>
              <a:avLst/>
              <a:gdLst/>
              <a:ahLst/>
              <a:cxnLst>
                <a:cxn ang="0">
                  <a:pos x="261" y="0"/>
                </a:cxn>
                <a:cxn ang="0">
                  <a:pos x="244" y="2"/>
                </a:cxn>
                <a:cxn ang="0">
                  <a:pos x="227" y="4"/>
                </a:cxn>
                <a:cxn ang="0">
                  <a:pos x="204" y="6"/>
                </a:cxn>
                <a:cxn ang="0">
                  <a:pos x="181" y="10"/>
                </a:cxn>
                <a:cxn ang="0">
                  <a:pos x="156" y="13"/>
                </a:cxn>
                <a:cxn ang="0">
                  <a:pos x="132" y="17"/>
                </a:cxn>
                <a:cxn ang="0">
                  <a:pos x="107" y="23"/>
                </a:cxn>
                <a:cxn ang="0">
                  <a:pos x="82" y="27"/>
                </a:cxn>
                <a:cxn ang="0">
                  <a:pos x="59" y="32"/>
                </a:cxn>
                <a:cxn ang="0">
                  <a:pos x="40" y="38"/>
                </a:cxn>
                <a:cxn ang="0">
                  <a:pos x="25" y="44"/>
                </a:cxn>
                <a:cxn ang="0">
                  <a:pos x="4" y="55"/>
                </a:cxn>
                <a:cxn ang="0">
                  <a:pos x="2" y="70"/>
                </a:cxn>
                <a:cxn ang="0">
                  <a:pos x="19" y="86"/>
                </a:cxn>
                <a:cxn ang="0">
                  <a:pos x="37" y="93"/>
                </a:cxn>
                <a:cxn ang="0">
                  <a:pos x="54" y="101"/>
                </a:cxn>
                <a:cxn ang="0">
                  <a:pos x="73" y="107"/>
                </a:cxn>
                <a:cxn ang="0">
                  <a:pos x="92" y="112"/>
                </a:cxn>
                <a:cxn ang="0">
                  <a:pos x="111" y="118"/>
                </a:cxn>
                <a:cxn ang="0">
                  <a:pos x="130" y="122"/>
                </a:cxn>
                <a:cxn ang="0">
                  <a:pos x="145" y="126"/>
                </a:cxn>
                <a:cxn ang="0">
                  <a:pos x="164" y="127"/>
                </a:cxn>
                <a:cxn ang="0">
                  <a:pos x="181" y="131"/>
                </a:cxn>
                <a:cxn ang="0">
                  <a:pos x="198" y="133"/>
                </a:cxn>
                <a:cxn ang="0">
                  <a:pos x="217" y="137"/>
                </a:cxn>
                <a:cxn ang="0">
                  <a:pos x="238" y="137"/>
                </a:cxn>
                <a:cxn ang="0">
                  <a:pos x="263" y="139"/>
                </a:cxn>
                <a:cxn ang="0">
                  <a:pos x="289" y="141"/>
                </a:cxn>
                <a:cxn ang="0">
                  <a:pos x="316" y="143"/>
                </a:cxn>
                <a:cxn ang="0">
                  <a:pos x="343" y="145"/>
                </a:cxn>
                <a:cxn ang="0">
                  <a:pos x="371" y="146"/>
                </a:cxn>
                <a:cxn ang="0">
                  <a:pos x="396" y="146"/>
                </a:cxn>
                <a:cxn ang="0">
                  <a:pos x="415" y="146"/>
                </a:cxn>
                <a:cxn ang="0">
                  <a:pos x="430" y="148"/>
                </a:cxn>
                <a:cxn ang="0">
                  <a:pos x="438" y="148"/>
                </a:cxn>
                <a:cxn ang="0">
                  <a:pos x="417" y="141"/>
                </a:cxn>
                <a:cxn ang="0">
                  <a:pos x="396" y="137"/>
                </a:cxn>
                <a:cxn ang="0">
                  <a:pos x="373" y="129"/>
                </a:cxn>
                <a:cxn ang="0">
                  <a:pos x="346" y="122"/>
                </a:cxn>
                <a:cxn ang="0">
                  <a:pos x="318" y="116"/>
                </a:cxn>
                <a:cxn ang="0">
                  <a:pos x="291" y="108"/>
                </a:cxn>
                <a:cxn ang="0">
                  <a:pos x="267" y="103"/>
                </a:cxn>
                <a:cxn ang="0">
                  <a:pos x="242" y="95"/>
                </a:cxn>
                <a:cxn ang="0">
                  <a:pos x="225" y="89"/>
                </a:cxn>
                <a:cxn ang="0">
                  <a:pos x="204" y="80"/>
                </a:cxn>
                <a:cxn ang="0">
                  <a:pos x="187" y="65"/>
                </a:cxn>
                <a:cxn ang="0">
                  <a:pos x="185" y="50"/>
                </a:cxn>
                <a:cxn ang="0">
                  <a:pos x="200" y="32"/>
                </a:cxn>
                <a:cxn ang="0">
                  <a:pos x="227" y="17"/>
                </a:cxn>
                <a:cxn ang="0">
                  <a:pos x="253" y="6"/>
                </a:cxn>
                <a:cxn ang="0">
                  <a:pos x="269" y="0"/>
                </a:cxn>
              </a:cxnLst>
              <a:rect l="0" t="0" r="r" b="b"/>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8"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lnTo>
                    <a:pt x="27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35" name="Freeform 59"/>
            <p:cNvSpPr>
              <a:spLocks/>
            </p:cNvSpPr>
            <p:nvPr/>
          </p:nvSpPr>
          <p:spPr bwMode="auto">
            <a:xfrm>
              <a:off x="3381" y="1574"/>
              <a:ext cx="318" cy="116"/>
            </a:xfrm>
            <a:custGeom>
              <a:avLst/>
              <a:gdLst/>
              <a:ahLst/>
              <a:cxnLst>
                <a:cxn ang="0">
                  <a:pos x="612" y="154"/>
                </a:cxn>
                <a:cxn ang="0">
                  <a:pos x="589" y="161"/>
                </a:cxn>
                <a:cxn ang="0">
                  <a:pos x="568" y="163"/>
                </a:cxn>
                <a:cxn ang="0">
                  <a:pos x="540" y="169"/>
                </a:cxn>
                <a:cxn ang="0">
                  <a:pos x="505" y="182"/>
                </a:cxn>
                <a:cxn ang="0">
                  <a:pos x="481" y="188"/>
                </a:cxn>
                <a:cxn ang="0">
                  <a:pos x="458" y="195"/>
                </a:cxn>
                <a:cxn ang="0">
                  <a:pos x="427" y="205"/>
                </a:cxn>
                <a:cxn ang="0">
                  <a:pos x="397" y="214"/>
                </a:cxn>
                <a:cxn ang="0">
                  <a:pos x="365" y="218"/>
                </a:cxn>
                <a:cxn ang="0">
                  <a:pos x="336" y="222"/>
                </a:cxn>
                <a:cxn ang="0">
                  <a:pos x="315" y="226"/>
                </a:cxn>
                <a:cxn ang="0">
                  <a:pos x="294" y="228"/>
                </a:cxn>
                <a:cxn ang="0">
                  <a:pos x="268" y="228"/>
                </a:cxn>
                <a:cxn ang="0">
                  <a:pos x="241" y="228"/>
                </a:cxn>
                <a:cxn ang="0">
                  <a:pos x="213" y="230"/>
                </a:cxn>
                <a:cxn ang="0">
                  <a:pos x="186" y="230"/>
                </a:cxn>
                <a:cxn ang="0">
                  <a:pos x="156" y="230"/>
                </a:cxn>
                <a:cxn ang="0">
                  <a:pos x="129" y="230"/>
                </a:cxn>
                <a:cxn ang="0">
                  <a:pos x="102" y="230"/>
                </a:cxn>
                <a:cxn ang="0">
                  <a:pos x="78" y="230"/>
                </a:cxn>
                <a:cxn ang="0">
                  <a:pos x="55" y="230"/>
                </a:cxn>
                <a:cxn ang="0">
                  <a:pos x="36" y="230"/>
                </a:cxn>
                <a:cxn ang="0">
                  <a:pos x="11" y="230"/>
                </a:cxn>
                <a:cxn ang="0">
                  <a:pos x="3" y="224"/>
                </a:cxn>
                <a:cxn ang="0">
                  <a:pos x="24" y="218"/>
                </a:cxn>
                <a:cxn ang="0">
                  <a:pos x="53" y="213"/>
                </a:cxn>
                <a:cxn ang="0">
                  <a:pos x="76" y="211"/>
                </a:cxn>
                <a:cxn ang="0">
                  <a:pos x="99" y="207"/>
                </a:cxn>
                <a:cxn ang="0">
                  <a:pos x="123" y="205"/>
                </a:cxn>
                <a:cxn ang="0">
                  <a:pos x="150" y="201"/>
                </a:cxn>
                <a:cxn ang="0">
                  <a:pos x="176" y="199"/>
                </a:cxn>
                <a:cxn ang="0">
                  <a:pos x="205" y="197"/>
                </a:cxn>
                <a:cxn ang="0">
                  <a:pos x="232" y="193"/>
                </a:cxn>
                <a:cxn ang="0">
                  <a:pos x="258" y="192"/>
                </a:cxn>
                <a:cxn ang="0">
                  <a:pos x="281" y="186"/>
                </a:cxn>
                <a:cxn ang="0">
                  <a:pos x="306" y="182"/>
                </a:cxn>
                <a:cxn ang="0">
                  <a:pos x="329" y="176"/>
                </a:cxn>
                <a:cxn ang="0">
                  <a:pos x="349" y="169"/>
                </a:cxn>
                <a:cxn ang="0">
                  <a:pos x="370" y="161"/>
                </a:cxn>
                <a:cxn ang="0">
                  <a:pos x="391" y="155"/>
                </a:cxn>
                <a:cxn ang="0">
                  <a:pos x="426" y="136"/>
                </a:cxn>
                <a:cxn ang="0">
                  <a:pos x="460" y="121"/>
                </a:cxn>
                <a:cxn ang="0">
                  <a:pos x="490" y="104"/>
                </a:cxn>
                <a:cxn ang="0">
                  <a:pos x="517" y="87"/>
                </a:cxn>
                <a:cxn ang="0">
                  <a:pos x="543" y="66"/>
                </a:cxn>
                <a:cxn ang="0">
                  <a:pos x="566" y="45"/>
                </a:cxn>
                <a:cxn ang="0">
                  <a:pos x="587" y="26"/>
                </a:cxn>
                <a:cxn ang="0">
                  <a:pos x="614" y="2"/>
                </a:cxn>
                <a:cxn ang="0">
                  <a:pos x="629" y="9"/>
                </a:cxn>
                <a:cxn ang="0">
                  <a:pos x="635" y="32"/>
                </a:cxn>
                <a:cxn ang="0">
                  <a:pos x="635" y="59"/>
                </a:cxn>
                <a:cxn ang="0">
                  <a:pos x="635" y="85"/>
                </a:cxn>
                <a:cxn ang="0">
                  <a:pos x="631" y="112"/>
                </a:cxn>
                <a:cxn ang="0">
                  <a:pos x="625" y="135"/>
                </a:cxn>
              </a:cxnLst>
              <a:rect l="0" t="0" r="r" b="b"/>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lnTo>
                    <a:pt x="625" y="135"/>
                  </a:lnTo>
                  <a:close/>
                </a:path>
              </a:pathLst>
            </a:custGeom>
            <a:solidFill>
              <a:schemeClr val="bg1"/>
            </a:solidFill>
            <a:ln w="9525">
              <a:noFill/>
              <a:round/>
              <a:headEnd/>
              <a:tailEnd/>
            </a:ln>
          </p:spPr>
          <p:txBody>
            <a:bodyPr>
              <a:prstTxWarp prst="textNoShape">
                <a:avLst/>
              </a:prstTxWarp>
            </a:bodyPr>
            <a:lstStyle/>
            <a:p>
              <a:endParaRPr lang="en-US"/>
            </a:p>
          </p:txBody>
        </p:sp>
        <p:sp>
          <p:nvSpPr>
            <p:cNvPr id="152636" name="Freeform 60"/>
            <p:cNvSpPr>
              <a:spLocks/>
            </p:cNvSpPr>
            <p:nvPr/>
          </p:nvSpPr>
          <p:spPr bwMode="auto">
            <a:xfrm>
              <a:off x="3048" y="1836"/>
              <a:ext cx="277" cy="168"/>
            </a:xfrm>
            <a:custGeom>
              <a:avLst/>
              <a:gdLst/>
              <a:ahLst/>
              <a:cxnLst>
                <a:cxn ang="0">
                  <a:pos x="244" y="0"/>
                </a:cxn>
                <a:cxn ang="0">
                  <a:pos x="213" y="2"/>
                </a:cxn>
                <a:cxn ang="0">
                  <a:pos x="194" y="4"/>
                </a:cxn>
                <a:cxn ang="0">
                  <a:pos x="173" y="10"/>
                </a:cxn>
                <a:cxn ang="0">
                  <a:pos x="149" y="13"/>
                </a:cxn>
                <a:cxn ang="0">
                  <a:pos x="126" y="19"/>
                </a:cxn>
                <a:cxn ang="0">
                  <a:pos x="103" y="27"/>
                </a:cxn>
                <a:cxn ang="0">
                  <a:pos x="82" y="34"/>
                </a:cxn>
                <a:cxn ang="0">
                  <a:pos x="52" y="55"/>
                </a:cxn>
                <a:cxn ang="0">
                  <a:pos x="29" y="84"/>
                </a:cxn>
                <a:cxn ang="0">
                  <a:pos x="14" y="112"/>
                </a:cxn>
                <a:cxn ang="0">
                  <a:pos x="4" y="137"/>
                </a:cxn>
                <a:cxn ang="0">
                  <a:pos x="0" y="164"/>
                </a:cxn>
                <a:cxn ang="0">
                  <a:pos x="4" y="186"/>
                </a:cxn>
                <a:cxn ang="0">
                  <a:pos x="12" y="211"/>
                </a:cxn>
                <a:cxn ang="0">
                  <a:pos x="27" y="234"/>
                </a:cxn>
                <a:cxn ang="0">
                  <a:pos x="44" y="255"/>
                </a:cxn>
                <a:cxn ang="0">
                  <a:pos x="67" y="272"/>
                </a:cxn>
                <a:cxn ang="0">
                  <a:pos x="93" y="287"/>
                </a:cxn>
                <a:cxn ang="0">
                  <a:pos x="120" y="300"/>
                </a:cxn>
                <a:cxn ang="0">
                  <a:pos x="152" y="314"/>
                </a:cxn>
                <a:cxn ang="0">
                  <a:pos x="185" y="325"/>
                </a:cxn>
                <a:cxn ang="0">
                  <a:pos x="213" y="331"/>
                </a:cxn>
                <a:cxn ang="0">
                  <a:pos x="232" y="335"/>
                </a:cxn>
                <a:cxn ang="0">
                  <a:pos x="251" y="337"/>
                </a:cxn>
                <a:cxn ang="0">
                  <a:pos x="270" y="337"/>
                </a:cxn>
                <a:cxn ang="0">
                  <a:pos x="291" y="337"/>
                </a:cxn>
                <a:cxn ang="0">
                  <a:pos x="310" y="337"/>
                </a:cxn>
                <a:cxn ang="0">
                  <a:pos x="337" y="335"/>
                </a:cxn>
                <a:cxn ang="0">
                  <a:pos x="365" y="331"/>
                </a:cxn>
                <a:cxn ang="0">
                  <a:pos x="399" y="325"/>
                </a:cxn>
                <a:cxn ang="0">
                  <a:pos x="426" y="316"/>
                </a:cxn>
                <a:cxn ang="0">
                  <a:pos x="449" y="304"/>
                </a:cxn>
                <a:cxn ang="0">
                  <a:pos x="468" y="289"/>
                </a:cxn>
                <a:cxn ang="0">
                  <a:pos x="498" y="261"/>
                </a:cxn>
                <a:cxn ang="0">
                  <a:pos x="515" y="234"/>
                </a:cxn>
                <a:cxn ang="0">
                  <a:pos x="531" y="207"/>
                </a:cxn>
                <a:cxn ang="0">
                  <a:pos x="546" y="177"/>
                </a:cxn>
                <a:cxn ang="0">
                  <a:pos x="553" y="148"/>
                </a:cxn>
                <a:cxn ang="0">
                  <a:pos x="546" y="133"/>
                </a:cxn>
                <a:cxn ang="0">
                  <a:pos x="519" y="137"/>
                </a:cxn>
                <a:cxn ang="0">
                  <a:pos x="498" y="145"/>
                </a:cxn>
                <a:cxn ang="0">
                  <a:pos x="476" y="152"/>
                </a:cxn>
                <a:cxn ang="0">
                  <a:pos x="447" y="160"/>
                </a:cxn>
                <a:cxn ang="0">
                  <a:pos x="417" y="169"/>
                </a:cxn>
                <a:cxn ang="0">
                  <a:pos x="384" y="175"/>
                </a:cxn>
                <a:cxn ang="0">
                  <a:pos x="363" y="175"/>
                </a:cxn>
                <a:cxn ang="0">
                  <a:pos x="342" y="175"/>
                </a:cxn>
                <a:cxn ang="0">
                  <a:pos x="323" y="173"/>
                </a:cxn>
                <a:cxn ang="0">
                  <a:pos x="303" y="169"/>
                </a:cxn>
                <a:cxn ang="0">
                  <a:pos x="282" y="166"/>
                </a:cxn>
                <a:cxn ang="0">
                  <a:pos x="261" y="160"/>
                </a:cxn>
                <a:cxn ang="0">
                  <a:pos x="240" y="154"/>
                </a:cxn>
                <a:cxn ang="0">
                  <a:pos x="221" y="146"/>
                </a:cxn>
                <a:cxn ang="0">
                  <a:pos x="190" y="133"/>
                </a:cxn>
                <a:cxn ang="0">
                  <a:pos x="162" y="116"/>
                </a:cxn>
                <a:cxn ang="0">
                  <a:pos x="150" y="95"/>
                </a:cxn>
                <a:cxn ang="0">
                  <a:pos x="160" y="70"/>
                </a:cxn>
                <a:cxn ang="0">
                  <a:pos x="183" y="48"/>
                </a:cxn>
                <a:cxn ang="0">
                  <a:pos x="211" y="27"/>
                </a:cxn>
                <a:cxn ang="0">
                  <a:pos x="238" y="12"/>
                </a:cxn>
                <a:cxn ang="0">
                  <a:pos x="257" y="0"/>
                </a:cxn>
              </a:cxnLst>
              <a:rect l="0" t="0" r="r" b="b"/>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lnTo>
                    <a:pt x="259"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37" name="Freeform 61"/>
            <p:cNvSpPr>
              <a:spLocks/>
            </p:cNvSpPr>
            <p:nvPr/>
          </p:nvSpPr>
          <p:spPr bwMode="auto">
            <a:xfrm>
              <a:off x="3656" y="1843"/>
              <a:ext cx="54" cy="87"/>
            </a:xfrm>
            <a:custGeom>
              <a:avLst/>
              <a:gdLst/>
              <a:ahLst/>
              <a:cxnLst>
                <a:cxn ang="0">
                  <a:pos x="2" y="2"/>
                </a:cxn>
                <a:cxn ang="0">
                  <a:pos x="10" y="6"/>
                </a:cxn>
                <a:cxn ang="0">
                  <a:pos x="23" y="14"/>
                </a:cxn>
                <a:cxn ang="0">
                  <a:pos x="29" y="18"/>
                </a:cxn>
                <a:cxn ang="0">
                  <a:pos x="36" y="23"/>
                </a:cxn>
                <a:cxn ang="0">
                  <a:pos x="44" y="27"/>
                </a:cxn>
                <a:cxn ang="0">
                  <a:pos x="51" y="33"/>
                </a:cxn>
                <a:cxn ang="0">
                  <a:pos x="59" y="38"/>
                </a:cxn>
                <a:cxn ang="0">
                  <a:pos x="67" y="44"/>
                </a:cxn>
                <a:cxn ang="0">
                  <a:pos x="80" y="57"/>
                </a:cxn>
                <a:cxn ang="0">
                  <a:pos x="91" y="69"/>
                </a:cxn>
                <a:cxn ang="0">
                  <a:pos x="99" y="80"/>
                </a:cxn>
                <a:cxn ang="0">
                  <a:pos x="105" y="94"/>
                </a:cxn>
                <a:cxn ang="0">
                  <a:pos x="108" y="107"/>
                </a:cxn>
                <a:cxn ang="0">
                  <a:pos x="108" y="120"/>
                </a:cxn>
                <a:cxn ang="0">
                  <a:pos x="107" y="132"/>
                </a:cxn>
                <a:cxn ang="0">
                  <a:pos x="103" y="141"/>
                </a:cxn>
                <a:cxn ang="0">
                  <a:pos x="97" y="151"/>
                </a:cxn>
                <a:cxn ang="0">
                  <a:pos x="88" y="158"/>
                </a:cxn>
                <a:cxn ang="0">
                  <a:pos x="76" y="162"/>
                </a:cxn>
                <a:cxn ang="0">
                  <a:pos x="63" y="166"/>
                </a:cxn>
                <a:cxn ang="0">
                  <a:pos x="48" y="168"/>
                </a:cxn>
                <a:cxn ang="0">
                  <a:pos x="34" y="170"/>
                </a:cxn>
                <a:cxn ang="0">
                  <a:pos x="19" y="172"/>
                </a:cxn>
                <a:cxn ang="0">
                  <a:pos x="10" y="173"/>
                </a:cxn>
                <a:cxn ang="0">
                  <a:pos x="2" y="175"/>
                </a:cxn>
                <a:cxn ang="0">
                  <a:pos x="0" y="175"/>
                </a:cxn>
                <a:cxn ang="0">
                  <a:pos x="0" y="172"/>
                </a:cxn>
                <a:cxn ang="0">
                  <a:pos x="2" y="164"/>
                </a:cxn>
                <a:cxn ang="0">
                  <a:pos x="4" y="151"/>
                </a:cxn>
                <a:cxn ang="0">
                  <a:pos x="4" y="143"/>
                </a:cxn>
                <a:cxn ang="0">
                  <a:pos x="6" y="135"/>
                </a:cxn>
                <a:cxn ang="0">
                  <a:pos x="6" y="126"/>
                </a:cxn>
                <a:cxn ang="0">
                  <a:pos x="6" y="116"/>
                </a:cxn>
                <a:cxn ang="0">
                  <a:pos x="6" y="107"/>
                </a:cxn>
                <a:cxn ang="0">
                  <a:pos x="8" y="99"/>
                </a:cxn>
                <a:cxn ang="0">
                  <a:pos x="8" y="90"/>
                </a:cxn>
                <a:cxn ang="0">
                  <a:pos x="10" y="82"/>
                </a:cxn>
                <a:cxn ang="0">
                  <a:pos x="10" y="73"/>
                </a:cxn>
                <a:cxn ang="0">
                  <a:pos x="10" y="67"/>
                </a:cxn>
                <a:cxn ang="0">
                  <a:pos x="8" y="52"/>
                </a:cxn>
                <a:cxn ang="0">
                  <a:pos x="6" y="40"/>
                </a:cxn>
                <a:cxn ang="0">
                  <a:pos x="4" y="29"/>
                </a:cxn>
                <a:cxn ang="0">
                  <a:pos x="4" y="19"/>
                </a:cxn>
                <a:cxn ang="0">
                  <a:pos x="2" y="12"/>
                </a:cxn>
                <a:cxn ang="0">
                  <a:pos x="0" y="6"/>
                </a:cxn>
                <a:cxn ang="0">
                  <a:pos x="0" y="0"/>
                </a:cxn>
              </a:cxnLst>
              <a:rect l="0" t="0" r="r" b="b"/>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lnTo>
                    <a:pt x="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38" name="Freeform 62"/>
            <p:cNvSpPr>
              <a:spLocks/>
            </p:cNvSpPr>
            <p:nvPr/>
          </p:nvSpPr>
          <p:spPr bwMode="auto">
            <a:xfrm>
              <a:off x="3616" y="1843"/>
              <a:ext cx="140" cy="167"/>
            </a:xfrm>
            <a:custGeom>
              <a:avLst/>
              <a:gdLst/>
              <a:ahLst/>
              <a:cxnLst>
                <a:cxn ang="0">
                  <a:pos x="88" y="0"/>
                </a:cxn>
                <a:cxn ang="0">
                  <a:pos x="107" y="2"/>
                </a:cxn>
                <a:cxn ang="0">
                  <a:pos x="128" y="6"/>
                </a:cxn>
                <a:cxn ang="0">
                  <a:pos x="150" y="12"/>
                </a:cxn>
                <a:cxn ang="0">
                  <a:pos x="173" y="19"/>
                </a:cxn>
                <a:cxn ang="0">
                  <a:pos x="196" y="29"/>
                </a:cxn>
                <a:cxn ang="0">
                  <a:pos x="219" y="42"/>
                </a:cxn>
                <a:cxn ang="0">
                  <a:pos x="238" y="57"/>
                </a:cxn>
                <a:cxn ang="0">
                  <a:pos x="253" y="76"/>
                </a:cxn>
                <a:cxn ang="0">
                  <a:pos x="263" y="97"/>
                </a:cxn>
                <a:cxn ang="0">
                  <a:pos x="272" y="120"/>
                </a:cxn>
                <a:cxn ang="0">
                  <a:pos x="278" y="141"/>
                </a:cxn>
                <a:cxn ang="0">
                  <a:pos x="282" y="164"/>
                </a:cxn>
                <a:cxn ang="0">
                  <a:pos x="282" y="185"/>
                </a:cxn>
                <a:cxn ang="0">
                  <a:pos x="282" y="206"/>
                </a:cxn>
                <a:cxn ang="0">
                  <a:pos x="276" y="232"/>
                </a:cxn>
                <a:cxn ang="0">
                  <a:pos x="265" y="255"/>
                </a:cxn>
                <a:cxn ang="0">
                  <a:pos x="247" y="274"/>
                </a:cxn>
                <a:cxn ang="0">
                  <a:pos x="223" y="293"/>
                </a:cxn>
                <a:cxn ang="0">
                  <a:pos x="202" y="306"/>
                </a:cxn>
                <a:cxn ang="0">
                  <a:pos x="179" y="314"/>
                </a:cxn>
                <a:cxn ang="0">
                  <a:pos x="156" y="324"/>
                </a:cxn>
                <a:cxn ang="0">
                  <a:pos x="130" y="329"/>
                </a:cxn>
                <a:cxn ang="0">
                  <a:pos x="105" y="333"/>
                </a:cxn>
                <a:cxn ang="0">
                  <a:pos x="80" y="333"/>
                </a:cxn>
                <a:cxn ang="0">
                  <a:pos x="57" y="331"/>
                </a:cxn>
                <a:cxn ang="0">
                  <a:pos x="40" y="324"/>
                </a:cxn>
                <a:cxn ang="0">
                  <a:pos x="25" y="314"/>
                </a:cxn>
                <a:cxn ang="0">
                  <a:pos x="14" y="299"/>
                </a:cxn>
                <a:cxn ang="0">
                  <a:pos x="6" y="280"/>
                </a:cxn>
                <a:cxn ang="0">
                  <a:pos x="2" y="261"/>
                </a:cxn>
                <a:cxn ang="0">
                  <a:pos x="0" y="240"/>
                </a:cxn>
                <a:cxn ang="0">
                  <a:pos x="0" y="219"/>
                </a:cxn>
                <a:cxn ang="0">
                  <a:pos x="2" y="198"/>
                </a:cxn>
                <a:cxn ang="0">
                  <a:pos x="8" y="181"/>
                </a:cxn>
                <a:cxn ang="0">
                  <a:pos x="17" y="160"/>
                </a:cxn>
                <a:cxn ang="0">
                  <a:pos x="38" y="149"/>
                </a:cxn>
                <a:cxn ang="0">
                  <a:pos x="61" y="149"/>
                </a:cxn>
                <a:cxn ang="0">
                  <a:pos x="86" y="153"/>
                </a:cxn>
                <a:cxn ang="0">
                  <a:pos x="105" y="154"/>
                </a:cxn>
                <a:cxn ang="0">
                  <a:pos x="120" y="154"/>
                </a:cxn>
                <a:cxn ang="0">
                  <a:pos x="145" y="145"/>
                </a:cxn>
                <a:cxn ang="0">
                  <a:pos x="168" y="124"/>
                </a:cxn>
                <a:cxn ang="0">
                  <a:pos x="179" y="107"/>
                </a:cxn>
                <a:cxn ang="0">
                  <a:pos x="179" y="86"/>
                </a:cxn>
                <a:cxn ang="0">
                  <a:pos x="166" y="63"/>
                </a:cxn>
                <a:cxn ang="0">
                  <a:pos x="143" y="42"/>
                </a:cxn>
                <a:cxn ang="0">
                  <a:pos x="124" y="29"/>
                </a:cxn>
                <a:cxn ang="0">
                  <a:pos x="107" y="16"/>
                </a:cxn>
                <a:cxn ang="0">
                  <a:pos x="86" y="4"/>
                </a:cxn>
              </a:cxnLst>
              <a:rect l="0" t="0" r="r" b="b"/>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lnTo>
                    <a:pt x="80"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39" name="Freeform 63"/>
            <p:cNvSpPr>
              <a:spLocks/>
            </p:cNvSpPr>
            <p:nvPr/>
          </p:nvSpPr>
          <p:spPr bwMode="auto">
            <a:xfrm>
              <a:off x="3434" y="2063"/>
              <a:ext cx="391" cy="678"/>
            </a:xfrm>
            <a:custGeom>
              <a:avLst/>
              <a:gdLst/>
              <a:ahLst/>
              <a:cxnLst>
                <a:cxn ang="0">
                  <a:pos x="576" y="29"/>
                </a:cxn>
                <a:cxn ang="0">
                  <a:pos x="603" y="67"/>
                </a:cxn>
                <a:cxn ang="0">
                  <a:pos x="633" y="120"/>
                </a:cxn>
                <a:cxn ang="0">
                  <a:pos x="666" y="181"/>
                </a:cxn>
                <a:cxn ang="0">
                  <a:pos x="696" y="253"/>
                </a:cxn>
                <a:cxn ang="0">
                  <a:pos x="726" y="329"/>
                </a:cxn>
                <a:cxn ang="0">
                  <a:pos x="749" y="409"/>
                </a:cxn>
                <a:cxn ang="0">
                  <a:pos x="766" y="489"/>
                </a:cxn>
                <a:cxn ang="0">
                  <a:pos x="778" y="567"/>
                </a:cxn>
                <a:cxn ang="0">
                  <a:pos x="782" y="645"/>
                </a:cxn>
                <a:cxn ang="0">
                  <a:pos x="778" y="719"/>
                </a:cxn>
                <a:cxn ang="0">
                  <a:pos x="766" y="791"/>
                </a:cxn>
                <a:cxn ang="0">
                  <a:pos x="749" y="861"/>
                </a:cxn>
                <a:cxn ang="0">
                  <a:pos x="723" y="926"/>
                </a:cxn>
                <a:cxn ang="0">
                  <a:pos x="698" y="989"/>
                </a:cxn>
                <a:cxn ang="0">
                  <a:pos x="671" y="1044"/>
                </a:cxn>
                <a:cxn ang="0">
                  <a:pos x="641" y="1095"/>
                </a:cxn>
                <a:cxn ang="0">
                  <a:pos x="607" y="1139"/>
                </a:cxn>
                <a:cxn ang="0">
                  <a:pos x="567" y="1182"/>
                </a:cxn>
                <a:cxn ang="0">
                  <a:pos x="521" y="1220"/>
                </a:cxn>
                <a:cxn ang="0">
                  <a:pos x="468" y="1258"/>
                </a:cxn>
                <a:cxn ang="0">
                  <a:pos x="407" y="1291"/>
                </a:cxn>
                <a:cxn ang="0">
                  <a:pos x="342" y="1317"/>
                </a:cxn>
                <a:cxn ang="0">
                  <a:pos x="276" y="1338"/>
                </a:cxn>
                <a:cxn ang="0">
                  <a:pos x="209" y="1352"/>
                </a:cxn>
                <a:cxn ang="0">
                  <a:pos x="150" y="1355"/>
                </a:cxn>
                <a:cxn ang="0">
                  <a:pos x="97" y="1346"/>
                </a:cxn>
                <a:cxn ang="0">
                  <a:pos x="55" y="1325"/>
                </a:cxn>
                <a:cxn ang="0">
                  <a:pos x="23" y="1291"/>
                </a:cxn>
                <a:cxn ang="0">
                  <a:pos x="6" y="1247"/>
                </a:cxn>
                <a:cxn ang="0">
                  <a:pos x="0" y="1196"/>
                </a:cxn>
                <a:cxn ang="0">
                  <a:pos x="4" y="1141"/>
                </a:cxn>
                <a:cxn ang="0">
                  <a:pos x="23" y="1087"/>
                </a:cxn>
                <a:cxn ang="0">
                  <a:pos x="51" y="1034"/>
                </a:cxn>
                <a:cxn ang="0">
                  <a:pos x="91" y="989"/>
                </a:cxn>
                <a:cxn ang="0">
                  <a:pos x="141" y="949"/>
                </a:cxn>
                <a:cxn ang="0">
                  <a:pos x="198" y="916"/>
                </a:cxn>
                <a:cxn ang="0">
                  <a:pos x="261" y="886"/>
                </a:cxn>
                <a:cxn ang="0">
                  <a:pos x="323" y="856"/>
                </a:cxn>
                <a:cxn ang="0">
                  <a:pos x="384" y="823"/>
                </a:cxn>
                <a:cxn ang="0">
                  <a:pos x="439" y="787"/>
                </a:cxn>
                <a:cxn ang="0">
                  <a:pos x="489" y="743"/>
                </a:cxn>
                <a:cxn ang="0">
                  <a:pos x="525" y="694"/>
                </a:cxn>
                <a:cxn ang="0">
                  <a:pos x="550" y="639"/>
                </a:cxn>
                <a:cxn ang="0">
                  <a:pos x="563" y="584"/>
                </a:cxn>
                <a:cxn ang="0">
                  <a:pos x="569" y="523"/>
                </a:cxn>
                <a:cxn ang="0">
                  <a:pos x="565" y="464"/>
                </a:cxn>
                <a:cxn ang="0">
                  <a:pos x="555" y="407"/>
                </a:cxn>
                <a:cxn ang="0">
                  <a:pos x="540" y="352"/>
                </a:cxn>
                <a:cxn ang="0">
                  <a:pos x="523" y="297"/>
                </a:cxn>
                <a:cxn ang="0">
                  <a:pos x="506" y="244"/>
                </a:cxn>
                <a:cxn ang="0">
                  <a:pos x="491" y="196"/>
                </a:cxn>
                <a:cxn ang="0">
                  <a:pos x="477" y="152"/>
                </a:cxn>
                <a:cxn ang="0">
                  <a:pos x="464" y="111"/>
                </a:cxn>
                <a:cxn ang="0">
                  <a:pos x="455" y="57"/>
                </a:cxn>
                <a:cxn ang="0">
                  <a:pos x="475" y="14"/>
                </a:cxn>
                <a:cxn ang="0">
                  <a:pos x="519" y="0"/>
                </a:cxn>
              </a:cxnLst>
              <a:rect l="0" t="0" r="r" b="b"/>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lnTo>
                    <a:pt x="540" y="0"/>
                  </a:lnTo>
                  <a:close/>
                </a:path>
              </a:pathLst>
            </a:custGeom>
            <a:solidFill>
              <a:srgbClr val="3399FF"/>
            </a:solidFill>
            <a:ln w="9525">
              <a:noFill/>
              <a:round/>
              <a:headEnd/>
              <a:tailEnd/>
            </a:ln>
          </p:spPr>
          <p:txBody>
            <a:bodyPr>
              <a:prstTxWarp prst="textNoShape">
                <a:avLst/>
              </a:prstTxWarp>
            </a:bodyPr>
            <a:lstStyle/>
            <a:p>
              <a:endParaRPr lang="en-US"/>
            </a:p>
          </p:txBody>
        </p:sp>
        <p:sp>
          <p:nvSpPr>
            <p:cNvPr id="152642" name="Text Box 66"/>
            <p:cNvSpPr txBox="1">
              <a:spLocks noChangeArrowheads="1"/>
            </p:cNvSpPr>
            <p:nvPr/>
          </p:nvSpPr>
          <p:spPr bwMode="auto">
            <a:xfrm>
              <a:off x="3300" y="2081"/>
              <a:ext cx="244" cy="365"/>
            </a:xfrm>
            <a:prstGeom prst="rect">
              <a:avLst/>
            </a:prstGeom>
            <a:noFill/>
            <a:ln w="9525">
              <a:noFill/>
              <a:miter lim="800000"/>
              <a:headEnd/>
              <a:tailEnd/>
            </a:ln>
            <a:effectLst/>
          </p:spPr>
          <p:txBody>
            <a:bodyPr wrap="none">
              <a:prstTxWarp prst="textNoShape">
                <a:avLst/>
              </a:prstTxWarp>
              <a:spAutoFit/>
            </a:bodyPr>
            <a:lstStyle/>
            <a:p>
              <a:r>
                <a:rPr lang="en-US" sz="3200" b="1"/>
                <a:t>5</a:t>
              </a:r>
            </a:p>
          </p:txBody>
        </p:sp>
        <p:sp>
          <p:nvSpPr>
            <p:cNvPr id="152659" name="Freeform 83"/>
            <p:cNvSpPr>
              <a:spLocks/>
            </p:cNvSpPr>
            <p:nvPr/>
          </p:nvSpPr>
          <p:spPr bwMode="auto">
            <a:xfrm>
              <a:off x="3206" y="1733"/>
              <a:ext cx="461" cy="44"/>
            </a:xfrm>
            <a:custGeom>
              <a:avLst/>
              <a:gdLst/>
              <a:ahLst/>
              <a:cxnLst>
                <a:cxn ang="0">
                  <a:pos x="0" y="0"/>
                </a:cxn>
                <a:cxn ang="0">
                  <a:pos x="226" y="43"/>
                </a:cxn>
                <a:cxn ang="0">
                  <a:pos x="461" y="5"/>
                </a:cxn>
              </a:cxnLst>
              <a:rect l="0" t="0" r="r" b="b"/>
              <a:pathLst>
                <a:path w="461" h="44">
                  <a:moveTo>
                    <a:pt x="0" y="0"/>
                  </a:moveTo>
                  <a:cubicBezTo>
                    <a:pt x="74" y="21"/>
                    <a:pt x="149" y="42"/>
                    <a:pt x="226" y="43"/>
                  </a:cubicBezTo>
                  <a:cubicBezTo>
                    <a:pt x="303" y="44"/>
                    <a:pt x="382" y="24"/>
                    <a:pt x="461" y="5"/>
                  </a:cubicBezTo>
                </a:path>
              </a:pathLst>
            </a:custGeom>
            <a:noFill/>
            <a:ln w="28575" cap="flat" cmpd="sng">
              <a:solidFill>
                <a:srgbClr val="FF0000"/>
              </a:solidFill>
              <a:prstDash val="dash"/>
              <a:round/>
              <a:headEnd type="none" w="med" len="med"/>
              <a:tailEnd type="none" w="med" len="med"/>
            </a:ln>
            <a:effectLst/>
          </p:spPr>
          <p:txBody>
            <a:bodyPr>
              <a:prstTxWarp prst="textNoShape">
                <a:avLst/>
              </a:prstTxWarp>
            </a:bodyPr>
            <a:lstStyle/>
            <a:p>
              <a:endParaRPr lang="en-US"/>
            </a:p>
          </p:txBody>
        </p:sp>
      </p:grpSp>
      <p:grpSp>
        <p:nvGrpSpPr>
          <p:cNvPr id="3" name="Group 106"/>
          <p:cNvGrpSpPr>
            <a:grpSpLocks/>
          </p:cNvGrpSpPr>
          <p:nvPr/>
        </p:nvGrpSpPr>
        <p:grpSpPr bwMode="auto">
          <a:xfrm>
            <a:off x="6494463" y="3381375"/>
            <a:ext cx="995362" cy="1409700"/>
            <a:chOff x="4470" y="2136"/>
            <a:chExt cx="627" cy="888"/>
          </a:xfrm>
        </p:grpSpPr>
        <p:sp>
          <p:nvSpPr>
            <p:cNvPr id="152666" name="Freeform 90"/>
            <p:cNvSpPr>
              <a:spLocks/>
            </p:cNvSpPr>
            <p:nvPr/>
          </p:nvSpPr>
          <p:spPr bwMode="auto">
            <a:xfrm>
              <a:off x="4470" y="2226"/>
              <a:ext cx="627" cy="798"/>
            </a:xfrm>
            <a:custGeom>
              <a:avLst/>
              <a:gdLst/>
              <a:ahLst/>
              <a:cxnLst>
                <a:cxn ang="0">
                  <a:pos x="472" y="72"/>
                </a:cxn>
                <a:cxn ang="0">
                  <a:pos x="472" y="131"/>
                </a:cxn>
                <a:cxn ang="0">
                  <a:pos x="470" y="188"/>
                </a:cxn>
                <a:cxn ang="0">
                  <a:pos x="460" y="243"/>
                </a:cxn>
                <a:cxn ang="0">
                  <a:pos x="443" y="300"/>
                </a:cxn>
                <a:cxn ang="0">
                  <a:pos x="422" y="353"/>
                </a:cxn>
                <a:cxn ang="0">
                  <a:pos x="397" y="408"/>
                </a:cxn>
                <a:cxn ang="0">
                  <a:pos x="373" y="463"/>
                </a:cxn>
                <a:cxn ang="0">
                  <a:pos x="348" y="524"/>
                </a:cxn>
                <a:cxn ang="0">
                  <a:pos x="323" y="591"/>
                </a:cxn>
                <a:cxn ang="0">
                  <a:pos x="295" y="665"/>
                </a:cxn>
                <a:cxn ang="0">
                  <a:pos x="260" y="743"/>
                </a:cxn>
                <a:cxn ang="0">
                  <a:pos x="221" y="824"/>
                </a:cxn>
                <a:cxn ang="0">
                  <a:pos x="173" y="908"/>
                </a:cxn>
                <a:cxn ang="0">
                  <a:pos x="122" y="997"/>
                </a:cxn>
                <a:cxn ang="0">
                  <a:pos x="72" y="1094"/>
                </a:cxn>
                <a:cxn ang="0">
                  <a:pos x="34" y="1203"/>
                </a:cxn>
                <a:cxn ang="0">
                  <a:pos x="11" y="1328"/>
                </a:cxn>
                <a:cxn ang="0">
                  <a:pos x="2" y="1461"/>
                </a:cxn>
                <a:cxn ang="0">
                  <a:pos x="2" y="1592"/>
                </a:cxn>
                <a:cxn ang="0">
                  <a:pos x="13" y="1719"/>
                </a:cxn>
                <a:cxn ang="0">
                  <a:pos x="44" y="1839"/>
                </a:cxn>
                <a:cxn ang="0">
                  <a:pos x="101" y="1949"/>
                </a:cxn>
                <a:cxn ang="0">
                  <a:pos x="177" y="2044"/>
                </a:cxn>
                <a:cxn ang="0">
                  <a:pos x="279" y="2126"/>
                </a:cxn>
                <a:cxn ang="0">
                  <a:pos x="392" y="2189"/>
                </a:cxn>
                <a:cxn ang="0">
                  <a:pos x="511" y="2233"/>
                </a:cxn>
                <a:cxn ang="0">
                  <a:pos x="629" y="2253"/>
                </a:cxn>
                <a:cxn ang="0">
                  <a:pos x="751" y="2263"/>
                </a:cxn>
                <a:cxn ang="0">
                  <a:pos x="878" y="2267"/>
                </a:cxn>
                <a:cxn ang="0">
                  <a:pos x="1006" y="2265"/>
                </a:cxn>
                <a:cxn ang="0">
                  <a:pos x="1127" y="2253"/>
                </a:cxn>
                <a:cxn ang="0">
                  <a:pos x="1240" y="2236"/>
                </a:cxn>
                <a:cxn ang="0">
                  <a:pos x="1337" y="2208"/>
                </a:cxn>
                <a:cxn ang="0">
                  <a:pos x="1422" y="2170"/>
                </a:cxn>
                <a:cxn ang="0">
                  <a:pos x="1494" y="2120"/>
                </a:cxn>
                <a:cxn ang="0">
                  <a:pos x="1559" y="2062"/>
                </a:cxn>
                <a:cxn ang="0">
                  <a:pos x="1616" y="1989"/>
                </a:cxn>
                <a:cxn ang="0">
                  <a:pos x="1671" y="1904"/>
                </a:cxn>
                <a:cxn ang="0">
                  <a:pos x="1721" y="1799"/>
                </a:cxn>
                <a:cxn ang="0">
                  <a:pos x="1761" y="1681"/>
                </a:cxn>
                <a:cxn ang="0">
                  <a:pos x="1783" y="1558"/>
                </a:cxn>
                <a:cxn ang="0">
                  <a:pos x="1783" y="1429"/>
                </a:cxn>
                <a:cxn ang="0">
                  <a:pos x="1762" y="1298"/>
                </a:cxn>
                <a:cxn ang="0">
                  <a:pos x="1723" y="1168"/>
                </a:cxn>
                <a:cxn ang="0">
                  <a:pos x="1675" y="1047"/>
                </a:cxn>
                <a:cxn ang="0">
                  <a:pos x="1627" y="942"/>
                </a:cxn>
                <a:cxn ang="0">
                  <a:pos x="1584" y="853"/>
                </a:cxn>
                <a:cxn ang="0">
                  <a:pos x="1544" y="786"/>
                </a:cxn>
                <a:cxn ang="0">
                  <a:pos x="1498" y="724"/>
                </a:cxn>
                <a:cxn ang="0">
                  <a:pos x="1451" y="651"/>
                </a:cxn>
                <a:cxn ang="0">
                  <a:pos x="1426" y="594"/>
                </a:cxn>
                <a:cxn ang="0">
                  <a:pos x="1405" y="524"/>
                </a:cxn>
                <a:cxn ang="0">
                  <a:pos x="1390" y="439"/>
                </a:cxn>
                <a:cxn ang="0">
                  <a:pos x="1382" y="353"/>
                </a:cxn>
                <a:cxn ang="0">
                  <a:pos x="1380" y="268"/>
                </a:cxn>
                <a:cxn ang="0">
                  <a:pos x="1388" y="188"/>
                </a:cxn>
                <a:cxn ang="0">
                  <a:pos x="1399" y="119"/>
                </a:cxn>
                <a:cxn ang="0">
                  <a:pos x="1418" y="57"/>
                </a:cxn>
                <a:cxn ang="0">
                  <a:pos x="901" y="41"/>
                </a:cxn>
              </a:cxnLst>
              <a:rect l="0" t="0" r="r" b="b"/>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1441" y="0"/>
                  </a:lnTo>
                  <a:lnTo>
                    <a:pt x="901" y="41"/>
                  </a:lnTo>
                  <a:lnTo>
                    <a:pt x="468" y="20"/>
                  </a:lnTo>
                  <a:lnTo>
                    <a:pt x="468" y="20"/>
                  </a:lnTo>
                  <a:close/>
                </a:path>
              </a:pathLst>
            </a:custGeom>
            <a:solidFill>
              <a:srgbClr val="0066FF"/>
            </a:solidFill>
            <a:ln w="38100" cmpd="sng">
              <a:solidFill>
                <a:schemeClr val="tx1"/>
              </a:solidFill>
              <a:round/>
              <a:headEnd/>
              <a:tailEnd/>
            </a:ln>
          </p:spPr>
          <p:txBody>
            <a:bodyPr>
              <a:prstTxWarp prst="textNoShape">
                <a:avLst/>
              </a:prstTxWarp>
            </a:bodyPr>
            <a:lstStyle/>
            <a:p>
              <a:endParaRPr lang="en-US"/>
            </a:p>
          </p:txBody>
        </p:sp>
        <p:sp>
          <p:nvSpPr>
            <p:cNvPr id="152667" name="Freeform 91"/>
            <p:cNvSpPr>
              <a:spLocks/>
            </p:cNvSpPr>
            <p:nvPr/>
          </p:nvSpPr>
          <p:spPr bwMode="auto">
            <a:xfrm>
              <a:off x="4633" y="2216"/>
              <a:ext cx="337" cy="74"/>
            </a:xfrm>
            <a:custGeom>
              <a:avLst/>
              <a:gdLst/>
              <a:ahLst/>
              <a:cxnLst>
                <a:cxn ang="0">
                  <a:pos x="3" y="0"/>
                </a:cxn>
                <a:cxn ang="0">
                  <a:pos x="0" y="101"/>
                </a:cxn>
                <a:cxn ang="0">
                  <a:pos x="461" y="106"/>
                </a:cxn>
                <a:cxn ang="0">
                  <a:pos x="480" y="15"/>
                </a:cxn>
                <a:cxn ang="0">
                  <a:pos x="3" y="0"/>
                </a:cxn>
              </a:cxnLst>
              <a:rect l="0" t="0" r="r" b="b"/>
              <a:pathLst>
                <a:path w="480" h="106">
                  <a:moveTo>
                    <a:pt x="3" y="0"/>
                  </a:moveTo>
                  <a:lnTo>
                    <a:pt x="0" y="101"/>
                  </a:lnTo>
                  <a:lnTo>
                    <a:pt x="461" y="106"/>
                  </a:lnTo>
                  <a:lnTo>
                    <a:pt x="480" y="15"/>
                  </a:lnTo>
                  <a:lnTo>
                    <a:pt x="3" y="0"/>
                  </a:lnTo>
                  <a:close/>
                </a:path>
              </a:pathLst>
            </a:custGeom>
            <a:solidFill>
              <a:srgbClr val="CCECFF"/>
            </a:solidFill>
            <a:ln w="9525" cap="flat" cmpd="sng">
              <a:solidFill>
                <a:srgbClr val="FF0000"/>
              </a:solidFill>
              <a:prstDash val="solid"/>
              <a:round/>
              <a:headEnd type="none" w="med" len="med"/>
              <a:tailEnd type="none" w="med" len="med"/>
            </a:ln>
            <a:effectLst/>
          </p:spPr>
          <p:txBody>
            <a:bodyPr>
              <a:prstTxWarp prst="textNoShape">
                <a:avLst/>
              </a:prstTxWarp>
            </a:bodyPr>
            <a:lstStyle/>
            <a:p>
              <a:endParaRPr lang="en-US"/>
            </a:p>
          </p:txBody>
        </p:sp>
        <p:sp>
          <p:nvSpPr>
            <p:cNvPr id="152668" name="Freeform 92"/>
            <p:cNvSpPr>
              <a:spLocks/>
            </p:cNvSpPr>
            <p:nvPr/>
          </p:nvSpPr>
          <p:spPr bwMode="auto">
            <a:xfrm>
              <a:off x="4570" y="2366"/>
              <a:ext cx="43" cy="53"/>
            </a:xfrm>
            <a:custGeom>
              <a:avLst/>
              <a:gdLst/>
              <a:ahLst/>
              <a:cxnLst>
                <a:cxn ang="0">
                  <a:pos x="124" y="0"/>
                </a:cxn>
                <a:cxn ang="0">
                  <a:pos x="65" y="152"/>
                </a:cxn>
                <a:cxn ang="0">
                  <a:pos x="63" y="152"/>
                </a:cxn>
                <a:cxn ang="0">
                  <a:pos x="57" y="148"/>
                </a:cxn>
                <a:cxn ang="0">
                  <a:pos x="53" y="146"/>
                </a:cxn>
                <a:cxn ang="0">
                  <a:pos x="50" y="145"/>
                </a:cxn>
                <a:cxn ang="0">
                  <a:pos x="46" y="141"/>
                </a:cxn>
                <a:cxn ang="0">
                  <a:pos x="42" y="139"/>
                </a:cxn>
                <a:cxn ang="0">
                  <a:pos x="36" y="135"/>
                </a:cxn>
                <a:cxn ang="0">
                  <a:pos x="33" y="133"/>
                </a:cxn>
                <a:cxn ang="0">
                  <a:pos x="27" y="129"/>
                </a:cxn>
                <a:cxn ang="0">
                  <a:pos x="23" y="127"/>
                </a:cxn>
                <a:cxn ang="0">
                  <a:pos x="19" y="124"/>
                </a:cxn>
                <a:cxn ang="0">
                  <a:pos x="15" y="120"/>
                </a:cxn>
                <a:cxn ang="0">
                  <a:pos x="12" y="116"/>
                </a:cxn>
                <a:cxn ang="0">
                  <a:pos x="10" y="114"/>
                </a:cxn>
                <a:cxn ang="0">
                  <a:pos x="6" y="110"/>
                </a:cxn>
                <a:cxn ang="0">
                  <a:pos x="4" y="107"/>
                </a:cxn>
                <a:cxn ang="0">
                  <a:pos x="2" y="103"/>
                </a:cxn>
                <a:cxn ang="0">
                  <a:pos x="2" y="99"/>
                </a:cxn>
                <a:cxn ang="0">
                  <a:pos x="0" y="93"/>
                </a:cxn>
                <a:cxn ang="0">
                  <a:pos x="2" y="89"/>
                </a:cxn>
                <a:cxn ang="0">
                  <a:pos x="2" y="86"/>
                </a:cxn>
                <a:cxn ang="0">
                  <a:pos x="2" y="82"/>
                </a:cxn>
                <a:cxn ang="0">
                  <a:pos x="4" y="76"/>
                </a:cxn>
                <a:cxn ang="0">
                  <a:pos x="6" y="72"/>
                </a:cxn>
                <a:cxn ang="0">
                  <a:pos x="8" y="67"/>
                </a:cxn>
                <a:cxn ang="0">
                  <a:pos x="10" y="63"/>
                </a:cxn>
                <a:cxn ang="0">
                  <a:pos x="14" y="59"/>
                </a:cxn>
                <a:cxn ang="0">
                  <a:pos x="17" y="55"/>
                </a:cxn>
                <a:cxn ang="0">
                  <a:pos x="21" y="50"/>
                </a:cxn>
                <a:cxn ang="0">
                  <a:pos x="27" y="48"/>
                </a:cxn>
                <a:cxn ang="0">
                  <a:pos x="31" y="42"/>
                </a:cxn>
                <a:cxn ang="0">
                  <a:pos x="38" y="38"/>
                </a:cxn>
                <a:cxn ang="0">
                  <a:pos x="40" y="36"/>
                </a:cxn>
                <a:cxn ang="0">
                  <a:pos x="44" y="34"/>
                </a:cxn>
                <a:cxn ang="0">
                  <a:pos x="48" y="32"/>
                </a:cxn>
                <a:cxn ang="0">
                  <a:pos x="52" y="31"/>
                </a:cxn>
                <a:cxn ang="0">
                  <a:pos x="55" y="29"/>
                </a:cxn>
                <a:cxn ang="0">
                  <a:pos x="59" y="27"/>
                </a:cxn>
                <a:cxn ang="0">
                  <a:pos x="63" y="25"/>
                </a:cxn>
                <a:cxn ang="0">
                  <a:pos x="69" y="21"/>
                </a:cxn>
                <a:cxn ang="0">
                  <a:pos x="72" y="19"/>
                </a:cxn>
                <a:cxn ang="0">
                  <a:pos x="76" y="19"/>
                </a:cxn>
                <a:cxn ang="0">
                  <a:pos x="80" y="15"/>
                </a:cxn>
                <a:cxn ang="0">
                  <a:pos x="84" y="15"/>
                </a:cxn>
                <a:cxn ang="0">
                  <a:pos x="88" y="13"/>
                </a:cxn>
                <a:cxn ang="0">
                  <a:pos x="91" y="12"/>
                </a:cxn>
                <a:cxn ang="0">
                  <a:pos x="95" y="10"/>
                </a:cxn>
                <a:cxn ang="0">
                  <a:pos x="99" y="8"/>
                </a:cxn>
                <a:cxn ang="0">
                  <a:pos x="107" y="6"/>
                </a:cxn>
                <a:cxn ang="0">
                  <a:pos x="112" y="4"/>
                </a:cxn>
                <a:cxn ang="0">
                  <a:pos x="116" y="2"/>
                </a:cxn>
                <a:cxn ang="0">
                  <a:pos x="122" y="0"/>
                </a:cxn>
                <a:cxn ang="0">
                  <a:pos x="124" y="0"/>
                </a:cxn>
                <a:cxn ang="0">
                  <a:pos x="124" y="0"/>
                </a:cxn>
                <a:cxn ang="0">
                  <a:pos x="124" y="0"/>
                </a:cxn>
              </a:cxnLst>
              <a:rect l="0" t="0" r="r" b="b"/>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lnTo>
                    <a:pt x="124" y="0"/>
                  </a:lnTo>
                  <a:lnTo>
                    <a:pt x="1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69" name="Freeform 93"/>
            <p:cNvSpPr>
              <a:spLocks/>
            </p:cNvSpPr>
            <p:nvPr/>
          </p:nvSpPr>
          <p:spPr bwMode="auto">
            <a:xfrm>
              <a:off x="4558" y="2441"/>
              <a:ext cx="149" cy="57"/>
            </a:xfrm>
            <a:custGeom>
              <a:avLst/>
              <a:gdLst/>
              <a:ahLst/>
              <a:cxnLst>
                <a:cxn ang="0">
                  <a:pos x="424" y="4"/>
                </a:cxn>
                <a:cxn ang="0">
                  <a:pos x="420" y="11"/>
                </a:cxn>
                <a:cxn ang="0">
                  <a:pos x="414" y="25"/>
                </a:cxn>
                <a:cxn ang="0">
                  <a:pos x="409" y="32"/>
                </a:cxn>
                <a:cxn ang="0">
                  <a:pos x="405" y="40"/>
                </a:cxn>
                <a:cxn ang="0">
                  <a:pos x="399" y="47"/>
                </a:cxn>
                <a:cxn ang="0">
                  <a:pos x="393" y="57"/>
                </a:cxn>
                <a:cxn ang="0">
                  <a:pos x="384" y="66"/>
                </a:cxn>
                <a:cxn ang="0">
                  <a:pos x="376" y="76"/>
                </a:cxn>
                <a:cxn ang="0">
                  <a:pos x="367" y="84"/>
                </a:cxn>
                <a:cxn ang="0">
                  <a:pos x="357" y="93"/>
                </a:cxn>
                <a:cxn ang="0">
                  <a:pos x="344" y="101"/>
                </a:cxn>
                <a:cxn ang="0">
                  <a:pos x="333" y="110"/>
                </a:cxn>
                <a:cxn ang="0">
                  <a:pos x="319" y="116"/>
                </a:cxn>
                <a:cxn ang="0">
                  <a:pos x="304" y="122"/>
                </a:cxn>
                <a:cxn ang="0">
                  <a:pos x="296" y="125"/>
                </a:cxn>
                <a:cxn ang="0">
                  <a:pos x="289" y="127"/>
                </a:cxn>
                <a:cxn ang="0">
                  <a:pos x="276" y="135"/>
                </a:cxn>
                <a:cxn ang="0">
                  <a:pos x="266" y="137"/>
                </a:cxn>
                <a:cxn ang="0">
                  <a:pos x="258" y="139"/>
                </a:cxn>
                <a:cxn ang="0">
                  <a:pos x="251" y="141"/>
                </a:cxn>
                <a:cxn ang="0">
                  <a:pos x="243" y="144"/>
                </a:cxn>
                <a:cxn ang="0">
                  <a:pos x="236" y="146"/>
                </a:cxn>
                <a:cxn ang="0">
                  <a:pos x="228" y="148"/>
                </a:cxn>
                <a:cxn ang="0">
                  <a:pos x="220" y="150"/>
                </a:cxn>
                <a:cxn ang="0">
                  <a:pos x="213" y="152"/>
                </a:cxn>
                <a:cxn ang="0">
                  <a:pos x="205" y="154"/>
                </a:cxn>
                <a:cxn ang="0">
                  <a:pos x="198" y="156"/>
                </a:cxn>
                <a:cxn ang="0">
                  <a:pos x="190" y="156"/>
                </a:cxn>
                <a:cxn ang="0">
                  <a:pos x="182" y="158"/>
                </a:cxn>
                <a:cxn ang="0">
                  <a:pos x="175" y="158"/>
                </a:cxn>
                <a:cxn ang="0">
                  <a:pos x="167" y="160"/>
                </a:cxn>
                <a:cxn ang="0">
                  <a:pos x="152" y="161"/>
                </a:cxn>
                <a:cxn ang="0">
                  <a:pos x="139" y="161"/>
                </a:cxn>
                <a:cxn ang="0">
                  <a:pos x="125" y="163"/>
                </a:cxn>
                <a:cxn ang="0">
                  <a:pos x="112" y="163"/>
                </a:cxn>
                <a:cxn ang="0">
                  <a:pos x="101" y="163"/>
                </a:cxn>
                <a:cxn ang="0">
                  <a:pos x="87" y="160"/>
                </a:cxn>
                <a:cxn ang="0">
                  <a:pos x="78" y="160"/>
                </a:cxn>
                <a:cxn ang="0">
                  <a:pos x="66" y="158"/>
                </a:cxn>
                <a:cxn ang="0">
                  <a:pos x="59" y="158"/>
                </a:cxn>
                <a:cxn ang="0">
                  <a:pos x="49" y="156"/>
                </a:cxn>
                <a:cxn ang="0">
                  <a:pos x="42" y="156"/>
                </a:cxn>
                <a:cxn ang="0">
                  <a:pos x="34" y="154"/>
                </a:cxn>
                <a:cxn ang="0">
                  <a:pos x="26" y="154"/>
                </a:cxn>
                <a:cxn ang="0">
                  <a:pos x="15" y="152"/>
                </a:cxn>
                <a:cxn ang="0">
                  <a:pos x="7" y="152"/>
                </a:cxn>
                <a:cxn ang="0">
                  <a:pos x="0" y="150"/>
                </a:cxn>
                <a:cxn ang="0">
                  <a:pos x="293" y="76"/>
                </a:cxn>
                <a:cxn ang="0">
                  <a:pos x="424" y="0"/>
                </a:cxn>
              </a:cxnLst>
              <a:rect l="0" t="0" r="r" b="b"/>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lnTo>
                    <a:pt x="4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70" name="Freeform 94"/>
            <p:cNvSpPr>
              <a:spLocks/>
            </p:cNvSpPr>
            <p:nvPr/>
          </p:nvSpPr>
          <p:spPr bwMode="auto">
            <a:xfrm>
              <a:off x="4911" y="2425"/>
              <a:ext cx="75" cy="75"/>
            </a:xfrm>
            <a:custGeom>
              <a:avLst/>
              <a:gdLst/>
              <a:ahLst/>
              <a:cxnLst>
                <a:cxn ang="0">
                  <a:pos x="116" y="0"/>
                </a:cxn>
                <a:cxn ang="0">
                  <a:pos x="106" y="0"/>
                </a:cxn>
                <a:cxn ang="0">
                  <a:pos x="97" y="2"/>
                </a:cxn>
                <a:cxn ang="0">
                  <a:pos x="87" y="2"/>
                </a:cxn>
                <a:cxn ang="0">
                  <a:pos x="78" y="4"/>
                </a:cxn>
                <a:cxn ang="0">
                  <a:pos x="66" y="8"/>
                </a:cxn>
                <a:cxn ang="0">
                  <a:pos x="55" y="12"/>
                </a:cxn>
                <a:cxn ang="0">
                  <a:pos x="45" y="18"/>
                </a:cxn>
                <a:cxn ang="0">
                  <a:pos x="36" y="25"/>
                </a:cxn>
                <a:cxn ang="0">
                  <a:pos x="28" y="33"/>
                </a:cxn>
                <a:cxn ang="0">
                  <a:pos x="21" y="42"/>
                </a:cxn>
                <a:cxn ang="0">
                  <a:pos x="17" y="52"/>
                </a:cxn>
                <a:cxn ang="0">
                  <a:pos x="11" y="65"/>
                </a:cxn>
                <a:cxn ang="0">
                  <a:pos x="7" y="76"/>
                </a:cxn>
                <a:cxn ang="0">
                  <a:pos x="3" y="90"/>
                </a:cxn>
                <a:cxn ang="0">
                  <a:pos x="2" y="101"/>
                </a:cxn>
                <a:cxn ang="0">
                  <a:pos x="0" y="109"/>
                </a:cxn>
                <a:cxn ang="0">
                  <a:pos x="0" y="116"/>
                </a:cxn>
                <a:cxn ang="0">
                  <a:pos x="0" y="126"/>
                </a:cxn>
                <a:cxn ang="0">
                  <a:pos x="0" y="137"/>
                </a:cxn>
                <a:cxn ang="0">
                  <a:pos x="0" y="147"/>
                </a:cxn>
                <a:cxn ang="0">
                  <a:pos x="3" y="154"/>
                </a:cxn>
                <a:cxn ang="0">
                  <a:pos x="5" y="166"/>
                </a:cxn>
                <a:cxn ang="0">
                  <a:pos x="11" y="179"/>
                </a:cxn>
                <a:cxn ang="0">
                  <a:pos x="17" y="190"/>
                </a:cxn>
                <a:cxn ang="0">
                  <a:pos x="24" y="200"/>
                </a:cxn>
                <a:cxn ang="0">
                  <a:pos x="34" y="208"/>
                </a:cxn>
                <a:cxn ang="0">
                  <a:pos x="43" y="211"/>
                </a:cxn>
                <a:cxn ang="0">
                  <a:pos x="57" y="213"/>
                </a:cxn>
                <a:cxn ang="0">
                  <a:pos x="68" y="215"/>
                </a:cxn>
                <a:cxn ang="0">
                  <a:pos x="81" y="215"/>
                </a:cxn>
                <a:cxn ang="0">
                  <a:pos x="95" y="213"/>
                </a:cxn>
                <a:cxn ang="0">
                  <a:pos x="106" y="211"/>
                </a:cxn>
                <a:cxn ang="0">
                  <a:pos x="114" y="208"/>
                </a:cxn>
                <a:cxn ang="0">
                  <a:pos x="123" y="206"/>
                </a:cxn>
                <a:cxn ang="0">
                  <a:pos x="131" y="202"/>
                </a:cxn>
                <a:cxn ang="0">
                  <a:pos x="138" y="200"/>
                </a:cxn>
                <a:cxn ang="0">
                  <a:pos x="146" y="196"/>
                </a:cxn>
                <a:cxn ang="0">
                  <a:pos x="154" y="192"/>
                </a:cxn>
                <a:cxn ang="0">
                  <a:pos x="161" y="189"/>
                </a:cxn>
                <a:cxn ang="0">
                  <a:pos x="173" y="183"/>
                </a:cxn>
                <a:cxn ang="0">
                  <a:pos x="184" y="177"/>
                </a:cxn>
                <a:cxn ang="0">
                  <a:pos x="194" y="171"/>
                </a:cxn>
                <a:cxn ang="0">
                  <a:pos x="203" y="166"/>
                </a:cxn>
                <a:cxn ang="0">
                  <a:pos x="211" y="162"/>
                </a:cxn>
                <a:cxn ang="0">
                  <a:pos x="80" y="128"/>
                </a:cxn>
                <a:cxn ang="0">
                  <a:pos x="118" y="0"/>
                </a:cxn>
              </a:cxnLst>
              <a:rect l="0" t="0" r="r" b="b"/>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lnTo>
                    <a:pt x="118"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71" name="Oval 95"/>
            <p:cNvSpPr>
              <a:spLocks noChangeArrowheads="1"/>
            </p:cNvSpPr>
            <p:nvPr/>
          </p:nvSpPr>
          <p:spPr bwMode="auto">
            <a:xfrm>
              <a:off x="4637" y="2259"/>
              <a:ext cx="313" cy="53"/>
            </a:xfrm>
            <a:prstGeom prst="ellipse">
              <a:avLst/>
            </a:prstGeom>
            <a:solidFill>
              <a:srgbClr val="0066FF"/>
            </a:solidFill>
            <a:ln w="9525">
              <a:noFill/>
              <a:round/>
              <a:headEnd/>
              <a:tailEnd/>
            </a:ln>
            <a:effectLst/>
          </p:spPr>
          <p:txBody>
            <a:bodyPr wrap="none" anchor="ctr">
              <a:prstTxWarp prst="textNoShape">
                <a:avLst/>
              </a:prstTxWarp>
            </a:bodyPr>
            <a:lstStyle/>
            <a:p>
              <a:endParaRPr lang="en-US"/>
            </a:p>
          </p:txBody>
        </p:sp>
        <p:sp>
          <p:nvSpPr>
            <p:cNvPr id="152672" name="Freeform 96"/>
            <p:cNvSpPr>
              <a:spLocks/>
            </p:cNvSpPr>
            <p:nvPr/>
          </p:nvSpPr>
          <p:spPr bwMode="auto">
            <a:xfrm>
              <a:off x="4622" y="2162"/>
              <a:ext cx="366" cy="109"/>
            </a:xfrm>
            <a:custGeom>
              <a:avLst/>
              <a:gdLst/>
              <a:ahLst/>
              <a:cxnLst>
                <a:cxn ang="0">
                  <a:pos x="67" y="5"/>
                </a:cxn>
                <a:cxn ang="0">
                  <a:pos x="42" y="21"/>
                </a:cxn>
                <a:cxn ang="0">
                  <a:pos x="21" y="43"/>
                </a:cxn>
                <a:cxn ang="0">
                  <a:pos x="8" y="72"/>
                </a:cxn>
                <a:cxn ang="0">
                  <a:pos x="2" y="93"/>
                </a:cxn>
                <a:cxn ang="0">
                  <a:pos x="0" y="114"/>
                </a:cxn>
                <a:cxn ang="0">
                  <a:pos x="2" y="133"/>
                </a:cxn>
                <a:cxn ang="0">
                  <a:pos x="6" y="152"/>
                </a:cxn>
                <a:cxn ang="0">
                  <a:pos x="14" y="173"/>
                </a:cxn>
                <a:cxn ang="0">
                  <a:pos x="31" y="199"/>
                </a:cxn>
                <a:cxn ang="0">
                  <a:pos x="63" y="233"/>
                </a:cxn>
                <a:cxn ang="0">
                  <a:pos x="90" y="250"/>
                </a:cxn>
                <a:cxn ang="0">
                  <a:pos x="111" y="262"/>
                </a:cxn>
                <a:cxn ang="0">
                  <a:pos x="134" y="270"/>
                </a:cxn>
                <a:cxn ang="0">
                  <a:pos x="160" y="275"/>
                </a:cxn>
                <a:cxn ang="0">
                  <a:pos x="185" y="279"/>
                </a:cxn>
                <a:cxn ang="0">
                  <a:pos x="213" y="287"/>
                </a:cxn>
                <a:cxn ang="0">
                  <a:pos x="244" y="292"/>
                </a:cxn>
                <a:cxn ang="0">
                  <a:pos x="278" y="298"/>
                </a:cxn>
                <a:cxn ang="0">
                  <a:pos x="295" y="300"/>
                </a:cxn>
                <a:cxn ang="0">
                  <a:pos x="316" y="302"/>
                </a:cxn>
                <a:cxn ang="0">
                  <a:pos x="337" y="304"/>
                </a:cxn>
                <a:cxn ang="0">
                  <a:pos x="360" y="306"/>
                </a:cxn>
                <a:cxn ang="0">
                  <a:pos x="381" y="306"/>
                </a:cxn>
                <a:cxn ang="0">
                  <a:pos x="405" y="308"/>
                </a:cxn>
                <a:cxn ang="0">
                  <a:pos x="430" y="308"/>
                </a:cxn>
                <a:cxn ang="0">
                  <a:pos x="455" y="309"/>
                </a:cxn>
                <a:cxn ang="0">
                  <a:pos x="482" y="309"/>
                </a:cxn>
                <a:cxn ang="0">
                  <a:pos x="508" y="309"/>
                </a:cxn>
                <a:cxn ang="0">
                  <a:pos x="535" y="309"/>
                </a:cxn>
                <a:cxn ang="0">
                  <a:pos x="561" y="309"/>
                </a:cxn>
                <a:cxn ang="0">
                  <a:pos x="586" y="308"/>
                </a:cxn>
                <a:cxn ang="0">
                  <a:pos x="615" y="308"/>
                </a:cxn>
                <a:cxn ang="0">
                  <a:pos x="639" y="306"/>
                </a:cxn>
                <a:cxn ang="0">
                  <a:pos x="666" y="304"/>
                </a:cxn>
                <a:cxn ang="0">
                  <a:pos x="689" y="302"/>
                </a:cxn>
                <a:cxn ang="0">
                  <a:pos x="712" y="300"/>
                </a:cxn>
                <a:cxn ang="0">
                  <a:pos x="734" y="298"/>
                </a:cxn>
                <a:cxn ang="0">
                  <a:pos x="757" y="296"/>
                </a:cxn>
                <a:cxn ang="0">
                  <a:pos x="778" y="292"/>
                </a:cxn>
                <a:cxn ang="0">
                  <a:pos x="799" y="290"/>
                </a:cxn>
                <a:cxn ang="0">
                  <a:pos x="820" y="287"/>
                </a:cxn>
                <a:cxn ang="0">
                  <a:pos x="847" y="283"/>
                </a:cxn>
                <a:cxn ang="0">
                  <a:pos x="873" y="277"/>
                </a:cxn>
                <a:cxn ang="0">
                  <a:pos x="906" y="271"/>
                </a:cxn>
                <a:cxn ang="0">
                  <a:pos x="932" y="262"/>
                </a:cxn>
                <a:cxn ang="0">
                  <a:pos x="955" y="254"/>
                </a:cxn>
                <a:cxn ang="0">
                  <a:pos x="976" y="245"/>
                </a:cxn>
                <a:cxn ang="0">
                  <a:pos x="1002" y="224"/>
                </a:cxn>
                <a:cxn ang="0">
                  <a:pos x="1021" y="195"/>
                </a:cxn>
                <a:cxn ang="0">
                  <a:pos x="1029" y="176"/>
                </a:cxn>
                <a:cxn ang="0">
                  <a:pos x="1035" y="154"/>
                </a:cxn>
                <a:cxn ang="0">
                  <a:pos x="1040" y="131"/>
                </a:cxn>
                <a:cxn ang="0">
                  <a:pos x="1040" y="108"/>
                </a:cxn>
                <a:cxn ang="0">
                  <a:pos x="1040" y="87"/>
                </a:cxn>
                <a:cxn ang="0">
                  <a:pos x="1039" y="66"/>
                </a:cxn>
                <a:cxn ang="0">
                  <a:pos x="1025" y="40"/>
                </a:cxn>
                <a:cxn ang="0">
                  <a:pos x="1002" y="17"/>
                </a:cxn>
                <a:cxn ang="0">
                  <a:pos x="976" y="7"/>
                </a:cxn>
                <a:cxn ang="0">
                  <a:pos x="945" y="7"/>
                </a:cxn>
                <a:cxn ang="0">
                  <a:pos x="917" y="15"/>
                </a:cxn>
                <a:cxn ang="0">
                  <a:pos x="892" y="22"/>
                </a:cxn>
                <a:cxn ang="0">
                  <a:pos x="80" y="0"/>
                </a:cxn>
              </a:cxnLst>
              <a:rect l="0" t="0" r="r" b="b"/>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lnTo>
                    <a:pt x="80" y="0"/>
                  </a:lnTo>
                  <a:close/>
                </a:path>
              </a:pathLst>
            </a:custGeom>
            <a:solidFill>
              <a:srgbClr val="CCECFF"/>
            </a:solidFill>
            <a:ln w="9525">
              <a:solidFill>
                <a:schemeClr val="tx1"/>
              </a:solidFill>
              <a:round/>
              <a:headEnd/>
              <a:tailEnd/>
            </a:ln>
          </p:spPr>
          <p:txBody>
            <a:bodyPr>
              <a:prstTxWarp prst="textNoShape">
                <a:avLst/>
              </a:prstTxWarp>
            </a:bodyPr>
            <a:lstStyle/>
            <a:p>
              <a:endParaRPr lang="en-US"/>
            </a:p>
          </p:txBody>
        </p:sp>
        <p:sp>
          <p:nvSpPr>
            <p:cNvPr id="152673" name="Freeform 97"/>
            <p:cNvSpPr>
              <a:spLocks/>
            </p:cNvSpPr>
            <p:nvPr/>
          </p:nvSpPr>
          <p:spPr bwMode="auto">
            <a:xfrm>
              <a:off x="4650" y="2136"/>
              <a:ext cx="310" cy="55"/>
            </a:xfrm>
            <a:custGeom>
              <a:avLst/>
              <a:gdLst/>
              <a:ahLst/>
              <a:cxnLst>
                <a:cxn ang="0">
                  <a:pos x="468" y="155"/>
                </a:cxn>
                <a:cxn ang="0">
                  <a:pos x="512" y="153"/>
                </a:cxn>
                <a:cxn ang="0">
                  <a:pos x="554" y="152"/>
                </a:cxn>
                <a:cxn ang="0">
                  <a:pos x="595" y="148"/>
                </a:cxn>
                <a:cxn ang="0">
                  <a:pos x="635" y="144"/>
                </a:cxn>
                <a:cxn ang="0">
                  <a:pos x="672" y="140"/>
                </a:cxn>
                <a:cxn ang="0">
                  <a:pos x="708" y="136"/>
                </a:cxn>
                <a:cxn ang="0">
                  <a:pos x="740" y="131"/>
                </a:cxn>
                <a:cxn ang="0">
                  <a:pos x="770" y="125"/>
                </a:cxn>
                <a:cxn ang="0">
                  <a:pos x="797" y="121"/>
                </a:cxn>
                <a:cxn ang="0">
                  <a:pos x="822" y="114"/>
                </a:cxn>
                <a:cxn ang="0">
                  <a:pos x="843" y="108"/>
                </a:cxn>
                <a:cxn ang="0">
                  <a:pos x="858" y="102"/>
                </a:cxn>
                <a:cxn ang="0">
                  <a:pos x="879" y="91"/>
                </a:cxn>
                <a:cxn ang="0">
                  <a:pos x="883" y="79"/>
                </a:cxn>
                <a:cxn ang="0">
                  <a:pos x="869" y="64"/>
                </a:cxn>
                <a:cxn ang="0">
                  <a:pos x="850" y="57"/>
                </a:cxn>
                <a:cxn ang="0">
                  <a:pos x="833" y="49"/>
                </a:cxn>
                <a:cxn ang="0">
                  <a:pos x="810" y="41"/>
                </a:cxn>
                <a:cxn ang="0">
                  <a:pos x="784" y="36"/>
                </a:cxn>
                <a:cxn ang="0">
                  <a:pos x="757" y="30"/>
                </a:cxn>
                <a:cxn ang="0">
                  <a:pos x="725" y="22"/>
                </a:cxn>
                <a:cxn ang="0">
                  <a:pos x="691" y="17"/>
                </a:cxn>
                <a:cxn ang="0">
                  <a:pos x="654" y="13"/>
                </a:cxn>
                <a:cxn ang="0">
                  <a:pos x="616" y="7"/>
                </a:cxn>
                <a:cxn ang="0">
                  <a:pos x="576" y="3"/>
                </a:cxn>
                <a:cxn ang="0">
                  <a:pos x="535" y="1"/>
                </a:cxn>
                <a:cxn ang="0">
                  <a:pos x="493" y="0"/>
                </a:cxn>
                <a:cxn ang="0">
                  <a:pos x="449" y="0"/>
                </a:cxn>
                <a:cxn ang="0">
                  <a:pos x="403" y="0"/>
                </a:cxn>
                <a:cxn ang="0">
                  <a:pos x="362" y="0"/>
                </a:cxn>
                <a:cxn ang="0">
                  <a:pos x="320" y="1"/>
                </a:cxn>
                <a:cxn ang="0">
                  <a:pos x="278" y="5"/>
                </a:cxn>
                <a:cxn ang="0">
                  <a:pos x="240" y="9"/>
                </a:cxn>
                <a:cxn ang="0">
                  <a:pos x="202" y="13"/>
                </a:cxn>
                <a:cxn ang="0">
                  <a:pos x="168" y="19"/>
                </a:cxn>
                <a:cxn ang="0">
                  <a:pos x="135" y="22"/>
                </a:cxn>
                <a:cxn ang="0">
                  <a:pos x="107" y="28"/>
                </a:cxn>
                <a:cxn ang="0">
                  <a:pos x="80" y="34"/>
                </a:cxn>
                <a:cxn ang="0">
                  <a:pos x="57" y="41"/>
                </a:cxn>
                <a:cxn ang="0">
                  <a:pos x="38" y="47"/>
                </a:cxn>
                <a:cxn ang="0">
                  <a:pos x="21" y="53"/>
                </a:cxn>
                <a:cxn ang="0">
                  <a:pos x="4" y="64"/>
                </a:cxn>
                <a:cxn ang="0">
                  <a:pos x="0" y="76"/>
                </a:cxn>
                <a:cxn ang="0">
                  <a:pos x="12" y="89"/>
                </a:cxn>
                <a:cxn ang="0">
                  <a:pos x="29" y="96"/>
                </a:cxn>
                <a:cxn ang="0">
                  <a:pos x="46" y="104"/>
                </a:cxn>
                <a:cxn ang="0">
                  <a:pos x="67" y="110"/>
                </a:cxn>
                <a:cxn ang="0">
                  <a:pos x="92" y="117"/>
                </a:cxn>
                <a:cxn ang="0">
                  <a:pos x="120" y="125"/>
                </a:cxn>
                <a:cxn ang="0">
                  <a:pos x="151" y="131"/>
                </a:cxn>
                <a:cxn ang="0">
                  <a:pos x="183" y="136"/>
                </a:cxn>
                <a:cxn ang="0">
                  <a:pos x="217" y="140"/>
                </a:cxn>
                <a:cxn ang="0">
                  <a:pos x="255" y="146"/>
                </a:cxn>
                <a:cxn ang="0">
                  <a:pos x="295" y="148"/>
                </a:cxn>
                <a:cxn ang="0">
                  <a:pos x="337" y="152"/>
                </a:cxn>
                <a:cxn ang="0">
                  <a:pos x="381" y="153"/>
                </a:cxn>
                <a:cxn ang="0">
                  <a:pos x="424" y="155"/>
                </a:cxn>
              </a:cxnLst>
              <a:rect l="0" t="0" r="r" b="b"/>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lnTo>
                    <a:pt x="436" y="155"/>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74" name="Freeform 98"/>
            <p:cNvSpPr>
              <a:spLocks/>
            </p:cNvSpPr>
            <p:nvPr/>
          </p:nvSpPr>
          <p:spPr bwMode="auto">
            <a:xfrm>
              <a:off x="4650" y="2139"/>
              <a:ext cx="152" cy="52"/>
            </a:xfrm>
            <a:custGeom>
              <a:avLst/>
              <a:gdLst/>
              <a:ahLst/>
              <a:cxnLst>
                <a:cxn ang="0">
                  <a:pos x="261" y="0"/>
                </a:cxn>
                <a:cxn ang="0">
                  <a:pos x="244" y="2"/>
                </a:cxn>
                <a:cxn ang="0">
                  <a:pos x="227" y="4"/>
                </a:cxn>
                <a:cxn ang="0">
                  <a:pos x="204" y="6"/>
                </a:cxn>
                <a:cxn ang="0">
                  <a:pos x="181" y="10"/>
                </a:cxn>
                <a:cxn ang="0">
                  <a:pos x="156" y="13"/>
                </a:cxn>
                <a:cxn ang="0">
                  <a:pos x="132" y="17"/>
                </a:cxn>
                <a:cxn ang="0">
                  <a:pos x="107" y="23"/>
                </a:cxn>
                <a:cxn ang="0">
                  <a:pos x="82" y="27"/>
                </a:cxn>
                <a:cxn ang="0">
                  <a:pos x="59" y="32"/>
                </a:cxn>
                <a:cxn ang="0">
                  <a:pos x="40" y="38"/>
                </a:cxn>
                <a:cxn ang="0">
                  <a:pos x="25" y="44"/>
                </a:cxn>
                <a:cxn ang="0">
                  <a:pos x="4" y="55"/>
                </a:cxn>
                <a:cxn ang="0">
                  <a:pos x="2" y="70"/>
                </a:cxn>
                <a:cxn ang="0">
                  <a:pos x="19" y="86"/>
                </a:cxn>
                <a:cxn ang="0">
                  <a:pos x="37" y="93"/>
                </a:cxn>
                <a:cxn ang="0">
                  <a:pos x="54" y="101"/>
                </a:cxn>
                <a:cxn ang="0">
                  <a:pos x="73" y="107"/>
                </a:cxn>
                <a:cxn ang="0">
                  <a:pos x="92" y="112"/>
                </a:cxn>
                <a:cxn ang="0">
                  <a:pos x="111" y="118"/>
                </a:cxn>
                <a:cxn ang="0">
                  <a:pos x="130" y="122"/>
                </a:cxn>
                <a:cxn ang="0">
                  <a:pos x="145" y="126"/>
                </a:cxn>
                <a:cxn ang="0">
                  <a:pos x="164" y="127"/>
                </a:cxn>
                <a:cxn ang="0">
                  <a:pos x="181" y="131"/>
                </a:cxn>
                <a:cxn ang="0">
                  <a:pos x="198" y="133"/>
                </a:cxn>
                <a:cxn ang="0">
                  <a:pos x="217" y="137"/>
                </a:cxn>
                <a:cxn ang="0">
                  <a:pos x="238" y="137"/>
                </a:cxn>
                <a:cxn ang="0">
                  <a:pos x="263" y="139"/>
                </a:cxn>
                <a:cxn ang="0">
                  <a:pos x="289" y="141"/>
                </a:cxn>
                <a:cxn ang="0">
                  <a:pos x="316" y="143"/>
                </a:cxn>
                <a:cxn ang="0">
                  <a:pos x="343" y="145"/>
                </a:cxn>
                <a:cxn ang="0">
                  <a:pos x="371" y="146"/>
                </a:cxn>
                <a:cxn ang="0">
                  <a:pos x="396" y="146"/>
                </a:cxn>
                <a:cxn ang="0">
                  <a:pos x="415" y="146"/>
                </a:cxn>
                <a:cxn ang="0">
                  <a:pos x="430" y="148"/>
                </a:cxn>
                <a:cxn ang="0">
                  <a:pos x="438" y="148"/>
                </a:cxn>
                <a:cxn ang="0">
                  <a:pos x="417" y="141"/>
                </a:cxn>
                <a:cxn ang="0">
                  <a:pos x="396" y="137"/>
                </a:cxn>
                <a:cxn ang="0">
                  <a:pos x="373" y="129"/>
                </a:cxn>
                <a:cxn ang="0">
                  <a:pos x="346" y="122"/>
                </a:cxn>
                <a:cxn ang="0">
                  <a:pos x="318" y="116"/>
                </a:cxn>
                <a:cxn ang="0">
                  <a:pos x="291" y="108"/>
                </a:cxn>
                <a:cxn ang="0">
                  <a:pos x="267" y="103"/>
                </a:cxn>
                <a:cxn ang="0">
                  <a:pos x="242" y="95"/>
                </a:cxn>
                <a:cxn ang="0">
                  <a:pos x="225" y="89"/>
                </a:cxn>
                <a:cxn ang="0">
                  <a:pos x="204" y="80"/>
                </a:cxn>
                <a:cxn ang="0">
                  <a:pos x="187" y="65"/>
                </a:cxn>
                <a:cxn ang="0">
                  <a:pos x="185" y="50"/>
                </a:cxn>
                <a:cxn ang="0">
                  <a:pos x="200" y="32"/>
                </a:cxn>
                <a:cxn ang="0">
                  <a:pos x="227" y="17"/>
                </a:cxn>
                <a:cxn ang="0">
                  <a:pos x="253" y="6"/>
                </a:cxn>
                <a:cxn ang="0">
                  <a:pos x="269" y="0"/>
                </a:cxn>
              </a:cxnLst>
              <a:rect l="0" t="0" r="r" b="b"/>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8"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lnTo>
                    <a:pt x="27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75" name="Freeform 99"/>
            <p:cNvSpPr>
              <a:spLocks/>
            </p:cNvSpPr>
            <p:nvPr/>
          </p:nvSpPr>
          <p:spPr bwMode="auto">
            <a:xfrm>
              <a:off x="4756" y="2182"/>
              <a:ext cx="223" cy="82"/>
            </a:xfrm>
            <a:custGeom>
              <a:avLst/>
              <a:gdLst/>
              <a:ahLst/>
              <a:cxnLst>
                <a:cxn ang="0">
                  <a:pos x="612" y="154"/>
                </a:cxn>
                <a:cxn ang="0">
                  <a:pos x="589" y="161"/>
                </a:cxn>
                <a:cxn ang="0">
                  <a:pos x="568" y="163"/>
                </a:cxn>
                <a:cxn ang="0">
                  <a:pos x="540" y="169"/>
                </a:cxn>
                <a:cxn ang="0">
                  <a:pos x="505" y="182"/>
                </a:cxn>
                <a:cxn ang="0">
                  <a:pos x="481" y="188"/>
                </a:cxn>
                <a:cxn ang="0">
                  <a:pos x="458" y="195"/>
                </a:cxn>
                <a:cxn ang="0">
                  <a:pos x="427" y="205"/>
                </a:cxn>
                <a:cxn ang="0">
                  <a:pos x="397" y="214"/>
                </a:cxn>
                <a:cxn ang="0">
                  <a:pos x="365" y="218"/>
                </a:cxn>
                <a:cxn ang="0">
                  <a:pos x="336" y="222"/>
                </a:cxn>
                <a:cxn ang="0">
                  <a:pos x="315" y="226"/>
                </a:cxn>
                <a:cxn ang="0">
                  <a:pos x="294" y="228"/>
                </a:cxn>
                <a:cxn ang="0">
                  <a:pos x="268" y="228"/>
                </a:cxn>
                <a:cxn ang="0">
                  <a:pos x="241" y="228"/>
                </a:cxn>
                <a:cxn ang="0">
                  <a:pos x="213" y="230"/>
                </a:cxn>
                <a:cxn ang="0">
                  <a:pos x="186" y="230"/>
                </a:cxn>
                <a:cxn ang="0">
                  <a:pos x="156" y="230"/>
                </a:cxn>
                <a:cxn ang="0">
                  <a:pos x="129" y="230"/>
                </a:cxn>
                <a:cxn ang="0">
                  <a:pos x="102" y="230"/>
                </a:cxn>
                <a:cxn ang="0">
                  <a:pos x="78" y="230"/>
                </a:cxn>
                <a:cxn ang="0">
                  <a:pos x="55" y="230"/>
                </a:cxn>
                <a:cxn ang="0">
                  <a:pos x="36" y="230"/>
                </a:cxn>
                <a:cxn ang="0">
                  <a:pos x="11" y="230"/>
                </a:cxn>
                <a:cxn ang="0">
                  <a:pos x="3" y="224"/>
                </a:cxn>
                <a:cxn ang="0">
                  <a:pos x="24" y="218"/>
                </a:cxn>
                <a:cxn ang="0">
                  <a:pos x="53" y="213"/>
                </a:cxn>
                <a:cxn ang="0">
                  <a:pos x="76" y="211"/>
                </a:cxn>
                <a:cxn ang="0">
                  <a:pos x="99" y="207"/>
                </a:cxn>
                <a:cxn ang="0">
                  <a:pos x="123" y="205"/>
                </a:cxn>
                <a:cxn ang="0">
                  <a:pos x="150" y="201"/>
                </a:cxn>
                <a:cxn ang="0">
                  <a:pos x="176" y="199"/>
                </a:cxn>
                <a:cxn ang="0">
                  <a:pos x="205" y="197"/>
                </a:cxn>
                <a:cxn ang="0">
                  <a:pos x="232" y="193"/>
                </a:cxn>
                <a:cxn ang="0">
                  <a:pos x="258" y="192"/>
                </a:cxn>
                <a:cxn ang="0">
                  <a:pos x="281" y="186"/>
                </a:cxn>
                <a:cxn ang="0">
                  <a:pos x="306" y="182"/>
                </a:cxn>
                <a:cxn ang="0">
                  <a:pos x="329" y="176"/>
                </a:cxn>
                <a:cxn ang="0">
                  <a:pos x="349" y="169"/>
                </a:cxn>
                <a:cxn ang="0">
                  <a:pos x="370" y="161"/>
                </a:cxn>
                <a:cxn ang="0">
                  <a:pos x="391" y="155"/>
                </a:cxn>
                <a:cxn ang="0">
                  <a:pos x="426" y="136"/>
                </a:cxn>
                <a:cxn ang="0">
                  <a:pos x="460" y="121"/>
                </a:cxn>
                <a:cxn ang="0">
                  <a:pos x="490" y="104"/>
                </a:cxn>
                <a:cxn ang="0">
                  <a:pos x="517" y="87"/>
                </a:cxn>
                <a:cxn ang="0">
                  <a:pos x="543" y="66"/>
                </a:cxn>
                <a:cxn ang="0">
                  <a:pos x="566" y="45"/>
                </a:cxn>
                <a:cxn ang="0">
                  <a:pos x="587" y="26"/>
                </a:cxn>
                <a:cxn ang="0">
                  <a:pos x="614" y="2"/>
                </a:cxn>
                <a:cxn ang="0">
                  <a:pos x="629" y="9"/>
                </a:cxn>
                <a:cxn ang="0">
                  <a:pos x="635" y="32"/>
                </a:cxn>
                <a:cxn ang="0">
                  <a:pos x="635" y="59"/>
                </a:cxn>
                <a:cxn ang="0">
                  <a:pos x="635" y="85"/>
                </a:cxn>
                <a:cxn ang="0">
                  <a:pos x="631" y="112"/>
                </a:cxn>
                <a:cxn ang="0">
                  <a:pos x="625" y="135"/>
                </a:cxn>
              </a:cxnLst>
              <a:rect l="0" t="0" r="r" b="b"/>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lnTo>
                    <a:pt x="625" y="135"/>
                  </a:lnTo>
                  <a:close/>
                </a:path>
              </a:pathLst>
            </a:custGeom>
            <a:solidFill>
              <a:schemeClr val="bg1"/>
            </a:solidFill>
            <a:ln w="9525">
              <a:noFill/>
              <a:round/>
              <a:headEnd/>
              <a:tailEnd/>
            </a:ln>
          </p:spPr>
          <p:txBody>
            <a:bodyPr>
              <a:prstTxWarp prst="textNoShape">
                <a:avLst/>
              </a:prstTxWarp>
            </a:bodyPr>
            <a:lstStyle/>
            <a:p>
              <a:endParaRPr lang="en-US"/>
            </a:p>
          </p:txBody>
        </p:sp>
        <p:sp>
          <p:nvSpPr>
            <p:cNvPr id="152676" name="Freeform 100"/>
            <p:cNvSpPr>
              <a:spLocks/>
            </p:cNvSpPr>
            <p:nvPr/>
          </p:nvSpPr>
          <p:spPr bwMode="auto">
            <a:xfrm>
              <a:off x="4523" y="2366"/>
              <a:ext cx="194" cy="118"/>
            </a:xfrm>
            <a:custGeom>
              <a:avLst/>
              <a:gdLst/>
              <a:ahLst/>
              <a:cxnLst>
                <a:cxn ang="0">
                  <a:pos x="244" y="0"/>
                </a:cxn>
                <a:cxn ang="0">
                  <a:pos x="213" y="2"/>
                </a:cxn>
                <a:cxn ang="0">
                  <a:pos x="194" y="4"/>
                </a:cxn>
                <a:cxn ang="0">
                  <a:pos x="173" y="10"/>
                </a:cxn>
                <a:cxn ang="0">
                  <a:pos x="149" y="13"/>
                </a:cxn>
                <a:cxn ang="0">
                  <a:pos x="126" y="19"/>
                </a:cxn>
                <a:cxn ang="0">
                  <a:pos x="103" y="27"/>
                </a:cxn>
                <a:cxn ang="0">
                  <a:pos x="82" y="34"/>
                </a:cxn>
                <a:cxn ang="0">
                  <a:pos x="52" y="55"/>
                </a:cxn>
                <a:cxn ang="0">
                  <a:pos x="29" y="84"/>
                </a:cxn>
                <a:cxn ang="0">
                  <a:pos x="14" y="112"/>
                </a:cxn>
                <a:cxn ang="0">
                  <a:pos x="4" y="137"/>
                </a:cxn>
                <a:cxn ang="0">
                  <a:pos x="0" y="164"/>
                </a:cxn>
                <a:cxn ang="0">
                  <a:pos x="4" y="186"/>
                </a:cxn>
                <a:cxn ang="0">
                  <a:pos x="12" y="211"/>
                </a:cxn>
                <a:cxn ang="0">
                  <a:pos x="27" y="234"/>
                </a:cxn>
                <a:cxn ang="0">
                  <a:pos x="44" y="255"/>
                </a:cxn>
                <a:cxn ang="0">
                  <a:pos x="67" y="272"/>
                </a:cxn>
                <a:cxn ang="0">
                  <a:pos x="93" y="287"/>
                </a:cxn>
                <a:cxn ang="0">
                  <a:pos x="120" y="300"/>
                </a:cxn>
                <a:cxn ang="0">
                  <a:pos x="152" y="314"/>
                </a:cxn>
                <a:cxn ang="0">
                  <a:pos x="185" y="325"/>
                </a:cxn>
                <a:cxn ang="0">
                  <a:pos x="213" y="331"/>
                </a:cxn>
                <a:cxn ang="0">
                  <a:pos x="232" y="335"/>
                </a:cxn>
                <a:cxn ang="0">
                  <a:pos x="251" y="337"/>
                </a:cxn>
                <a:cxn ang="0">
                  <a:pos x="270" y="337"/>
                </a:cxn>
                <a:cxn ang="0">
                  <a:pos x="291" y="337"/>
                </a:cxn>
                <a:cxn ang="0">
                  <a:pos x="310" y="337"/>
                </a:cxn>
                <a:cxn ang="0">
                  <a:pos x="337" y="335"/>
                </a:cxn>
                <a:cxn ang="0">
                  <a:pos x="365" y="331"/>
                </a:cxn>
                <a:cxn ang="0">
                  <a:pos x="399" y="325"/>
                </a:cxn>
                <a:cxn ang="0">
                  <a:pos x="426" y="316"/>
                </a:cxn>
                <a:cxn ang="0">
                  <a:pos x="449" y="304"/>
                </a:cxn>
                <a:cxn ang="0">
                  <a:pos x="468" y="289"/>
                </a:cxn>
                <a:cxn ang="0">
                  <a:pos x="498" y="261"/>
                </a:cxn>
                <a:cxn ang="0">
                  <a:pos x="515" y="234"/>
                </a:cxn>
                <a:cxn ang="0">
                  <a:pos x="531" y="207"/>
                </a:cxn>
                <a:cxn ang="0">
                  <a:pos x="546" y="177"/>
                </a:cxn>
                <a:cxn ang="0">
                  <a:pos x="553" y="148"/>
                </a:cxn>
                <a:cxn ang="0">
                  <a:pos x="546" y="133"/>
                </a:cxn>
                <a:cxn ang="0">
                  <a:pos x="519" y="137"/>
                </a:cxn>
                <a:cxn ang="0">
                  <a:pos x="498" y="145"/>
                </a:cxn>
                <a:cxn ang="0">
                  <a:pos x="476" y="152"/>
                </a:cxn>
                <a:cxn ang="0">
                  <a:pos x="447" y="160"/>
                </a:cxn>
                <a:cxn ang="0">
                  <a:pos x="417" y="169"/>
                </a:cxn>
                <a:cxn ang="0">
                  <a:pos x="384" y="175"/>
                </a:cxn>
                <a:cxn ang="0">
                  <a:pos x="363" y="175"/>
                </a:cxn>
                <a:cxn ang="0">
                  <a:pos x="342" y="175"/>
                </a:cxn>
                <a:cxn ang="0">
                  <a:pos x="323" y="173"/>
                </a:cxn>
                <a:cxn ang="0">
                  <a:pos x="303" y="169"/>
                </a:cxn>
                <a:cxn ang="0">
                  <a:pos x="282" y="166"/>
                </a:cxn>
                <a:cxn ang="0">
                  <a:pos x="261" y="160"/>
                </a:cxn>
                <a:cxn ang="0">
                  <a:pos x="240" y="154"/>
                </a:cxn>
                <a:cxn ang="0">
                  <a:pos x="221" y="146"/>
                </a:cxn>
                <a:cxn ang="0">
                  <a:pos x="190" y="133"/>
                </a:cxn>
                <a:cxn ang="0">
                  <a:pos x="162" y="116"/>
                </a:cxn>
                <a:cxn ang="0">
                  <a:pos x="150" y="95"/>
                </a:cxn>
                <a:cxn ang="0">
                  <a:pos x="160" y="70"/>
                </a:cxn>
                <a:cxn ang="0">
                  <a:pos x="183" y="48"/>
                </a:cxn>
                <a:cxn ang="0">
                  <a:pos x="211" y="27"/>
                </a:cxn>
                <a:cxn ang="0">
                  <a:pos x="238" y="12"/>
                </a:cxn>
                <a:cxn ang="0">
                  <a:pos x="257" y="0"/>
                </a:cxn>
              </a:cxnLst>
              <a:rect l="0" t="0" r="r" b="b"/>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lnTo>
                    <a:pt x="259"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77" name="Freeform 101"/>
            <p:cNvSpPr>
              <a:spLocks/>
            </p:cNvSpPr>
            <p:nvPr/>
          </p:nvSpPr>
          <p:spPr bwMode="auto">
            <a:xfrm>
              <a:off x="4949" y="2371"/>
              <a:ext cx="38" cy="61"/>
            </a:xfrm>
            <a:custGeom>
              <a:avLst/>
              <a:gdLst/>
              <a:ahLst/>
              <a:cxnLst>
                <a:cxn ang="0">
                  <a:pos x="2" y="2"/>
                </a:cxn>
                <a:cxn ang="0">
                  <a:pos x="10" y="6"/>
                </a:cxn>
                <a:cxn ang="0">
                  <a:pos x="23" y="14"/>
                </a:cxn>
                <a:cxn ang="0">
                  <a:pos x="29" y="18"/>
                </a:cxn>
                <a:cxn ang="0">
                  <a:pos x="36" y="23"/>
                </a:cxn>
                <a:cxn ang="0">
                  <a:pos x="44" y="27"/>
                </a:cxn>
                <a:cxn ang="0">
                  <a:pos x="51" y="33"/>
                </a:cxn>
                <a:cxn ang="0">
                  <a:pos x="59" y="38"/>
                </a:cxn>
                <a:cxn ang="0">
                  <a:pos x="67" y="44"/>
                </a:cxn>
                <a:cxn ang="0">
                  <a:pos x="80" y="57"/>
                </a:cxn>
                <a:cxn ang="0">
                  <a:pos x="91" y="69"/>
                </a:cxn>
                <a:cxn ang="0">
                  <a:pos x="99" y="80"/>
                </a:cxn>
                <a:cxn ang="0">
                  <a:pos x="105" y="94"/>
                </a:cxn>
                <a:cxn ang="0">
                  <a:pos x="108" y="107"/>
                </a:cxn>
                <a:cxn ang="0">
                  <a:pos x="108" y="120"/>
                </a:cxn>
                <a:cxn ang="0">
                  <a:pos x="107" y="132"/>
                </a:cxn>
                <a:cxn ang="0">
                  <a:pos x="103" y="141"/>
                </a:cxn>
                <a:cxn ang="0">
                  <a:pos x="97" y="151"/>
                </a:cxn>
                <a:cxn ang="0">
                  <a:pos x="88" y="158"/>
                </a:cxn>
                <a:cxn ang="0">
                  <a:pos x="76" y="162"/>
                </a:cxn>
                <a:cxn ang="0">
                  <a:pos x="63" y="166"/>
                </a:cxn>
                <a:cxn ang="0">
                  <a:pos x="48" y="168"/>
                </a:cxn>
                <a:cxn ang="0">
                  <a:pos x="34" y="170"/>
                </a:cxn>
                <a:cxn ang="0">
                  <a:pos x="19" y="172"/>
                </a:cxn>
                <a:cxn ang="0">
                  <a:pos x="10" y="173"/>
                </a:cxn>
                <a:cxn ang="0">
                  <a:pos x="2" y="175"/>
                </a:cxn>
                <a:cxn ang="0">
                  <a:pos x="0" y="175"/>
                </a:cxn>
                <a:cxn ang="0">
                  <a:pos x="0" y="172"/>
                </a:cxn>
                <a:cxn ang="0">
                  <a:pos x="2" y="164"/>
                </a:cxn>
                <a:cxn ang="0">
                  <a:pos x="4" y="151"/>
                </a:cxn>
                <a:cxn ang="0">
                  <a:pos x="4" y="143"/>
                </a:cxn>
                <a:cxn ang="0">
                  <a:pos x="6" y="135"/>
                </a:cxn>
                <a:cxn ang="0">
                  <a:pos x="6" y="126"/>
                </a:cxn>
                <a:cxn ang="0">
                  <a:pos x="6" y="116"/>
                </a:cxn>
                <a:cxn ang="0">
                  <a:pos x="6" y="107"/>
                </a:cxn>
                <a:cxn ang="0">
                  <a:pos x="8" y="99"/>
                </a:cxn>
                <a:cxn ang="0">
                  <a:pos x="8" y="90"/>
                </a:cxn>
                <a:cxn ang="0">
                  <a:pos x="10" y="82"/>
                </a:cxn>
                <a:cxn ang="0">
                  <a:pos x="10" y="73"/>
                </a:cxn>
                <a:cxn ang="0">
                  <a:pos x="10" y="67"/>
                </a:cxn>
                <a:cxn ang="0">
                  <a:pos x="8" y="52"/>
                </a:cxn>
                <a:cxn ang="0">
                  <a:pos x="6" y="40"/>
                </a:cxn>
                <a:cxn ang="0">
                  <a:pos x="4" y="29"/>
                </a:cxn>
                <a:cxn ang="0">
                  <a:pos x="4" y="19"/>
                </a:cxn>
                <a:cxn ang="0">
                  <a:pos x="2" y="12"/>
                </a:cxn>
                <a:cxn ang="0">
                  <a:pos x="0" y="6"/>
                </a:cxn>
                <a:cxn ang="0">
                  <a:pos x="0" y="0"/>
                </a:cxn>
              </a:cxnLst>
              <a:rect l="0" t="0" r="r" b="b"/>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lnTo>
                    <a:pt x="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78" name="Freeform 102"/>
            <p:cNvSpPr>
              <a:spLocks/>
            </p:cNvSpPr>
            <p:nvPr/>
          </p:nvSpPr>
          <p:spPr bwMode="auto">
            <a:xfrm>
              <a:off x="4921" y="2371"/>
              <a:ext cx="98" cy="117"/>
            </a:xfrm>
            <a:custGeom>
              <a:avLst/>
              <a:gdLst/>
              <a:ahLst/>
              <a:cxnLst>
                <a:cxn ang="0">
                  <a:pos x="88" y="0"/>
                </a:cxn>
                <a:cxn ang="0">
                  <a:pos x="107" y="2"/>
                </a:cxn>
                <a:cxn ang="0">
                  <a:pos x="128" y="6"/>
                </a:cxn>
                <a:cxn ang="0">
                  <a:pos x="150" y="12"/>
                </a:cxn>
                <a:cxn ang="0">
                  <a:pos x="173" y="19"/>
                </a:cxn>
                <a:cxn ang="0">
                  <a:pos x="196" y="29"/>
                </a:cxn>
                <a:cxn ang="0">
                  <a:pos x="219" y="42"/>
                </a:cxn>
                <a:cxn ang="0">
                  <a:pos x="238" y="57"/>
                </a:cxn>
                <a:cxn ang="0">
                  <a:pos x="253" y="76"/>
                </a:cxn>
                <a:cxn ang="0">
                  <a:pos x="263" y="97"/>
                </a:cxn>
                <a:cxn ang="0">
                  <a:pos x="272" y="120"/>
                </a:cxn>
                <a:cxn ang="0">
                  <a:pos x="278" y="141"/>
                </a:cxn>
                <a:cxn ang="0">
                  <a:pos x="282" y="164"/>
                </a:cxn>
                <a:cxn ang="0">
                  <a:pos x="282" y="185"/>
                </a:cxn>
                <a:cxn ang="0">
                  <a:pos x="282" y="206"/>
                </a:cxn>
                <a:cxn ang="0">
                  <a:pos x="276" y="232"/>
                </a:cxn>
                <a:cxn ang="0">
                  <a:pos x="265" y="255"/>
                </a:cxn>
                <a:cxn ang="0">
                  <a:pos x="247" y="274"/>
                </a:cxn>
                <a:cxn ang="0">
                  <a:pos x="223" y="293"/>
                </a:cxn>
                <a:cxn ang="0">
                  <a:pos x="202" y="306"/>
                </a:cxn>
                <a:cxn ang="0">
                  <a:pos x="179" y="314"/>
                </a:cxn>
                <a:cxn ang="0">
                  <a:pos x="156" y="324"/>
                </a:cxn>
                <a:cxn ang="0">
                  <a:pos x="130" y="329"/>
                </a:cxn>
                <a:cxn ang="0">
                  <a:pos x="105" y="333"/>
                </a:cxn>
                <a:cxn ang="0">
                  <a:pos x="80" y="333"/>
                </a:cxn>
                <a:cxn ang="0">
                  <a:pos x="57" y="331"/>
                </a:cxn>
                <a:cxn ang="0">
                  <a:pos x="40" y="324"/>
                </a:cxn>
                <a:cxn ang="0">
                  <a:pos x="25" y="314"/>
                </a:cxn>
                <a:cxn ang="0">
                  <a:pos x="14" y="299"/>
                </a:cxn>
                <a:cxn ang="0">
                  <a:pos x="6" y="280"/>
                </a:cxn>
                <a:cxn ang="0">
                  <a:pos x="2" y="261"/>
                </a:cxn>
                <a:cxn ang="0">
                  <a:pos x="0" y="240"/>
                </a:cxn>
                <a:cxn ang="0">
                  <a:pos x="0" y="219"/>
                </a:cxn>
                <a:cxn ang="0">
                  <a:pos x="2" y="198"/>
                </a:cxn>
                <a:cxn ang="0">
                  <a:pos x="8" y="181"/>
                </a:cxn>
                <a:cxn ang="0">
                  <a:pos x="17" y="160"/>
                </a:cxn>
                <a:cxn ang="0">
                  <a:pos x="38" y="149"/>
                </a:cxn>
                <a:cxn ang="0">
                  <a:pos x="61" y="149"/>
                </a:cxn>
                <a:cxn ang="0">
                  <a:pos x="86" y="153"/>
                </a:cxn>
                <a:cxn ang="0">
                  <a:pos x="105" y="154"/>
                </a:cxn>
                <a:cxn ang="0">
                  <a:pos x="120" y="154"/>
                </a:cxn>
                <a:cxn ang="0">
                  <a:pos x="145" y="145"/>
                </a:cxn>
                <a:cxn ang="0">
                  <a:pos x="168" y="124"/>
                </a:cxn>
                <a:cxn ang="0">
                  <a:pos x="179" y="107"/>
                </a:cxn>
                <a:cxn ang="0">
                  <a:pos x="179" y="86"/>
                </a:cxn>
                <a:cxn ang="0">
                  <a:pos x="166" y="63"/>
                </a:cxn>
                <a:cxn ang="0">
                  <a:pos x="143" y="42"/>
                </a:cxn>
                <a:cxn ang="0">
                  <a:pos x="124" y="29"/>
                </a:cxn>
                <a:cxn ang="0">
                  <a:pos x="107" y="16"/>
                </a:cxn>
                <a:cxn ang="0">
                  <a:pos x="86" y="4"/>
                </a:cxn>
              </a:cxnLst>
              <a:rect l="0" t="0" r="r" b="b"/>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lnTo>
                    <a:pt x="80"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79" name="Freeform 103"/>
            <p:cNvSpPr>
              <a:spLocks/>
            </p:cNvSpPr>
            <p:nvPr/>
          </p:nvSpPr>
          <p:spPr bwMode="auto">
            <a:xfrm>
              <a:off x="4793" y="2525"/>
              <a:ext cx="275" cy="475"/>
            </a:xfrm>
            <a:custGeom>
              <a:avLst/>
              <a:gdLst/>
              <a:ahLst/>
              <a:cxnLst>
                <a:cxn ang="0">
                  <a:pos x="576" y="29"/>
                </a:cxn>
                <a:cxn ang="0">
                  <a:pos x="603" y="67"/>
                </a:cxn>
                <a:cxn ang="0">
                  <a:pos x="633" y="120"/>
                </a:cxn>
                <a:cxn ang="0">
                  <a:pos x="666" y="181"/>
                </a:cxn>
                <a:cxn ang="0">
                  <a:pos x="696" y="253"/>
                </a:cxn>
                <a:cxn ang="0">
                  <a:pos x="726" y="329"/>
                </a:cxn>
                <a:cxn ang="0">
                  <a:pos x="749" y="409"/>
                </a:cxn>
                <a:cxn ang="0">
                  <a:pos x="766" y="489"/>
                </a:cxn>
                <a:cxn ang="0">
                  <a:pos x="778" y="567"/>
                </a:cxn>
                <a:cxn ang="0">
                  <a:pos x="782" y="645"/>
                </a:cxn>
                <a:cxn ang="0">
                  <a:pos x="778" y="719"/>
                </a:cxn>
                <a:cxn ang="0">
                  <a:pos x="766" y="791"/>
                </a:cxn>
                <a:cxn ang="0">
                  <a:pos x="749" y="861"/>
                </a:cxn>
                <a:cxn ang="0">
                  <a:pos x="723" y="926"/>
                </a:cxn>
                <a:cxn ang="0">
                  <a:pos x="698" y="989"/>
                </a:cxn>
                <a:cxn ang="0">
                  <a:pos x="671" y="1044"/>
                </a:cxn>
                <a:cxn ang="0">
                  <a:pos x="641" y="1095"/>
                </a:cxn>
                <a:cxn ang="0">
                  <a:pos x="607" y="1139"/>
                </a:cxn>
                <a:cxn ang="0">
                  <a:pos x="567" y="1182"/>
                </a:cxn>
                <a:cxn ang="0">
                  <a:pos x="521" y="1220"/>
                </a:cxn>
                <a:cxn ang="0">
                  <a:pos x="468" y="1258"/>
                </a:cxn>
                <a:cxn ang="0">
                  <a:pos x="407" y="1291"/>
                </a:cxn>
                <a:cxn ang="0">
                  <a:pos x="342" y="1317"/>
                </a:cxn>
                <a:cxn ang="0">
                  <a:pos x="276" y="1338"/>
                </a:cxn>
                <a:cxn ang="0">
                  <a:pos x="209" y="1352"/>
                </a:cxn>
                <a:cxn ang="0">
                  <a:pos x="150" y="1355"/>
                </a:cxn>
                <a:cxn ang="0">
                  <a:pos x="97" y="1346"/>
                </a:cxn>
                <a:cxn ang="0">
                  <a:pos x="55" y="1325"/>
                </a:cxn>
                <a:cxn ang="0">
                  <a:pos x="23" y="1291"/>
                </a:cxn>
                <a:cxn ang="0">
                  <a:pos x="6" y="1247"/>
                </a:cxn>
                <a:cxn ang="0">
                  <a:pos x="0" y="1196"/>
                </a:cxn>
                <a:cxn ang="0">
                  <a:pos x="4" y="1141"/>
                </a:cxn>
                <a:cxn ang="0">
                  <a:pos x="23" y="1087"/>
                </a:cxn>
                <a:cxn ang="0">
                  <a:pos x="51" y="1034"/>
                </a:cxn>
                <a:cxn ang="0">
                  <a:pos x="91" y="989"/>
                </a:cxn>
                <a:cxn ang="0">
                  <a:pos x="141" y="949"/>
                </a:cxn>
                <a:cxn ang="0">
                  <a:pos x="198" y="916"/>
                </a:cxn>
                <a:cxn ang="0">
                  <a:pos x="261" y="886"/>
                </a:cxn>
                <a:cxn ang="0">
                  <a:pos x="323" y="856"/>
                </a:cxn>
                <a:cxn ang="0">
                  <a:pos x="384" y="823"/>
                </a:cxn>
                <a:cxn ang="0">
                  <a:pos x="439" y="787"/>
                </a:cxn>
                <a:cxn ang="0">
                  <a:pos x="489" y="743"/>
                </a:cxn>
                <a:cxn ang="0">
                  <a:pos x="525" y="694"/>
                </a:cxn>
                <a:cxn ang="0">
                  <a:pos x="550" y="639"/>
                </a:cxn>
                <a:cxn ang="0">
                  <a:pos x="563" y="584"/>
                </a:cxn>
                <a:cxn ang="0">
                  <a:pos x="569" y="523"/>
                </a:cxn>
                <a:cxn ang="0">
                  <a:pos x="565" y="464"/>
                </a:cxn>
                <a:cxn ang="0">
                  <a:pos x="555" y="407"/>
                </a:cxn>
                <a:cxn ang="0">
                  <a:pos x="540" y="352"/>
                </a:cxn>
                <a:cxn ang="0">
                  <a:pos x="523" y="297"/>
                </a:cxn>
                <a:cxn ang="0">
                  <a:pos x="506" y="244"/>
                </a:cxn>
                <a:cxn ang="0">
                  <a:pos x="491" y="196"/>
                </a:cxn>
                <a:cxn ang="0">
                  <a:pos x="477" y="152"/>
                </a:cxn>
                <a:cxn ang="0">
                  <a:pos x="464" y="111"/>
                </a:cxn>
                <a:cxn ang="0">
                  <a:pos x="455" y="57"/>
                </a:cxn>
                <a:cxn ang="0">
                  <a:pos x="475" y="14"/>
                </a:cxn>
                <a:cxn ang="0">
                  <a:pos x="519" y="0"/>
                </a:cxn>
              </a:cxnLst>
              <a:rect l="0" t="0" r="r" b="b"/>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lnTo>
                    <a:pt x="540" y="0"/>
                  </a:lnTo>
                  <a:close/>
                </a:path>
              </a:pathLst>
            </a:custGeom>
            <a:solidFill>
              <a:srgbClr val="3399FF"/>
            </a:solidFill>
            <a:ln w="9525">
              <a:noFill/>
              <a:round/>
              <a:headEnd/>
              <a:tailEnd/>
            </a:ln>
          </p:spPr>
          <p:txBody>
            <a:bodyPr>
              <a:prstTxWarp prst="textNoShape">
                <a:avLst/>
              </a:prstTxWarp>
            </a:bodyPr>
            <a:lstStyle/>
            <a:p>
              <a:endParaRPr lang="en-US"/>
            </a:p>
          </p:txBody>
        </p:sp>
        <p:sp>
          <p:nvSpPr>
            <p:cNvPr id="152680" name="Text Box 104"/>
            <p:cNvSpPr txBox="1">
              <a:spLocks noChangeArrowheads="1"/>
            </p:cNvSpPr>
            <p:nvPr/>
          </p:nvSpPr>
          <p:spPr bwMode="auto">
            <a:xfrm>
              <a:off x="4671" y="2482"/>
              <a:ext cx="244" cy="365"/>
            </a:xfrm>
            <a:prstGeom prst="rect">
              <a:avLst/>
            </a:prstGeom>
            <a:noFill/>
            <a:ln w="9525">
              <a:noFill/>
              <a:miter lim="800000"/>
              <a:headEnd/>
              <a:tailEnd/>
            </a:ln>
            <a:effectLst/>
          </p:spPr>
          <p:txBody>
            <a:bodyPr wrap="none">
              <a:prstTxWarp prst="textNoShape">
                <a:avLst/>
              </a:prstTxWarp>
              <a:spAutoFit/>
            </a:bodyPr>
            <a:lstStyle/>
            <a:p>
              <a:r>
                <a:rPr lang="en-US" sz="3200" b="1"/>
                <a:t>2</a:t>
              </a:r>
            </a:p>
          </p:txBody>
        </p:sp>
        <p:sp>
          <p:nvSpPr>
            <p:cNvPr id="152681" name="Freeform 105"/>
            <p:cNvSpPr>
              <a:spLocks/>
            </p:cNvSpPr>
            <p:nvPr/>
          </p:nvSpPr>
          <p:spPr bwMode="auto">
            <a:xfrm>
              <a:off x="4633" y="2294"/>
              <a:ext cx="324" cy="31"/>
            </a:xfrm>
            <a:custGeom>
              <a:avLst/>
              <a:gdLst/>
              <a:ahLst/>
              <a:cxnLst>
                <a:cxn ang="0">
                  <a:pos x="0" y="0"/>
                </a:cxn>
                <a:cxn ang="0">
                  <a:pos x="226" y="43"/>
                </a:cxn>
                <a:cxn ang="0">
                  <a:pos x="461" y="5"/>
                </a:cxn>
              </a:cxnLst>
              <a:rect l="0" t="0" r="r" b="b"/>
              <a:pathLst>
                <a:path w="461" h="44">
                  <a:moveTo>
                    <a:pt x="0" y="0"/>
                  </a:moveTo>
                  <a:cubicBezTo>
                    <a:pt x="74" y="21"/>
                    <a:pt x="149" y="42"/>
                    <a:pt x="226" y="43"/>
                  </a:cubicBezTo>
                  <a:cubicBezTo>
                    <a:pt x="303" y="44"/>
                    <a:pt x="382" y="24"/>
                    <a:pt x="461" y="5"/>
                  </a:cubicBezTo>
                </a:path>
              </a:pathLst>
            </a:custGeom>
            <a:noFill/>
            <a:ln w="19050" cap="flat" cmpd="sng">
              <a:solidFill>
                <a:srgbClr val="FF0000"/>
              </a:solidFill>
              <a:prstDash val="dash"/>
              <a:round/>
              <a:headEnd type="none" w="med" len="med"/>
              <a:tailEnd type="none" w="med" len="med"/>
            </a:ln>
            <a:effectLst/>
          </p:spPr>
          <p:txBody>
            <a:bodyPr>
              <a:prstTxWarp prst="textNoShape">
                <a:avLst/>
              </a:prstTxWarp>
            </a:bodyPr>
            <a:lstStyle/>
            <a:p>
              <a:endParaRPr lang="en-US"/>
            </a:p>
          </p:txBody>
        </p:sp>
      </p:grpSp>
    </p:spTree>
    <p:extLst>
      <p:ext uri="{BB962C8B-B14F-4D97-AF65-F5344CB8AC3E}">
        <p14:creationId xmlns:p14="http://schemas.microsoft.com/office/powerpoint/2010/main" val="344204912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0" y="152400"/>
            <a:ext cx="8229600" cy="655638"/>
          </a:xfrm>
        </p:spPr>
        <p:txBody>
          <a:bodyPr>
            <a:normAutofit fontScale="90000"/>
          </a:bodyPr>
          <a:lstStyle/>
          <a:p>
            <a:r>
              <a:rPr lang="en-US"/>
              <a:t>Water Jug Problem</a:t>
            </a:r>
          </a:p>
        </p:txBody>
      </p:sp>
      <p:sp>
        <p:nvSpPr>
          <p:cNvPr id="19459" name="Rectangle 3"/>
          <p:cNvSpPr>
            <a:spLocks noGrp="1" noChangeArrowheads="1"/>
          </p:cNvSpPr>
          <p:nvPr>
            <p:ph type="body" sz="half" idx="4294967295"/>
          </p:nvPr>
        </p:nvSpPr>
        <p:spPr>
          <a:xfrm>
            <a:off x="0" y="1447800"/>
            <a:ext cx="2895600" cy="5029200"/>
          </a:xfrm>
        </p:spPr>
        <p:txBody>
          <a:bodyPr>
            <a:normAutofit lnSpcReduction="10000"/>
          </a:bodyPr>
          <a:lstStyle/>
          <a:p>
            <a:pPr>
              <a:buFontTx/>
              <a:buNone/>
            </a:pPr>
            <a:endParaRPr lang="en-US" sz="2000" b="1" dirty="0"/>
          </a:p>
          <a:p>
            <a:endParaRPr lang="en-US" sz="2000" b="1" dirty="0"/>
          </a:p>
          <a:p>
            <a:endParaRPr lang="en-US" sz="2000" b="1" dirty="0"/>
          </a:p>
          <a:p>
            <a:endParaRPr lang="en-US" sz="2000" b="1" dirty="0"/>
          </a:p>
          <a:p>
            <a:endParaRPr lang="en-US" sz="2000" b="1" dirty="0"/>
          </a:p>
          <a:p>
            <a:pPr marL="0" indent="0">
              <a:buNone/>
            </a:pPr>
            <a:r>
              <a:rPr lang="en-US" sz="2000" dirty="0"/>
              <a:t>State = (</a:t>
            </a:r>
            <a:r>
              <a:rPr lang="en-US" sz="2000" dirty="0" err="1"/>
              <a:t>x,y</a:t>
            </a:r>
            <a:r>
              <a:rPr lang="en-US" sz="2000" dirty="0"/>
              <a:t>), where x is the number of gallons of water in the 5-gallon jug and y is # of gallons in the 2-gallon jug </a:t>
            </a:r>
          </a:p>
          <a:p>
            <a:pPr marL="0" indent="0">
              <a:buNone/>
            </a:pPr>
            <a:endParaRPr lang="en-US" sz="2000" dirty="0" smtClean="0"/>
          </a:p>
          <a:p>
            <a:pPr marL="0" indent="0">
              <a:buNone/>
            </a:pPr>
            <a:r>
              <a:rPr lang="en-US" sz="2000" dirty="0" smtClean="0"/>
              <a:t>Initial </a:t>
            </a:r>
            <a:r>
              <a:rPr lang="en-US" sz="2000" dirty="0"/>
              <a:t>State = (5,2) </a:t>
            </a:r>
          </a:p>
          <a:p>
            <a:pPr marL="0" indent="0">
              <a:buNone/>
            </a:pPr>
            <a:endParaRPr lang="en-US" sz="2000" dirty="0" smtClean="0"/>
          </a:p>
          <a:p>
            <a:pPr marL="0" indent="0">
              <a:buNone/>
            </a:pPr>
            <a:r>
              <a:rPr lang="en-US" sz="2000" dirty="0" smtClean="0"/>
              <a:t>Goal </a:t>
            </a:r>
            <a:r>
              <a:rPr lang="en-US" sz="2000" dirty="0"/>
              <a:t>State = (*,1), where * means any amount </a:t>
            </a:r>
          </a:p>
        </p:txBody>
      </p:sp>
      <p:graphicFrame>
        <p:nvGraphicFramePr>
          <p:cNvPr id="19600" name="Group 144"/>
          <p:cNvGraphicFramePr>
            <a:graphicFrameLocks noGrp="1"/>
          </p:cNvGraphicFramePr>
          <p:nvPr>
            <p:ph sz="half" idx="4294967295"/>
          </p:nvPr>
        </p:nvGraphicFramePr>
        <p:xfrm>
          <a:off x="3657600" y="2078038"/>
          <a:ext cx="5486400" cy="4480560"/>
        </p:xfrm>
        <a:graphic>
          <a:graphicData uri="http://schemas.openxmlformats.org/drawingml/2006/table">
            <a:tbl>
              <a:tblPr/>
              <a:tblGrid>
                <a:gridCol w="1219200"/>
                <a:gridCol w="914400"/>
                <a:gridCol w="1752600"/>
                <a:gridCol w="1600200"/>
              </a:tblGrid>
              <a:tr h="609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Name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Cond.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Transition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Effect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57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Empty5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(x,y)</a:t>
                      </a:r>
                      <a:r>
                        <a:rPr kumimoji="0" lang="en-US" sz="2000" b="0" i="1" u="none" strike="noStrike" cap="none" normalizeH="0" baseline="0">
                          <a:ln>
                            <a:noFill/>
                          </a:ln>
                          <a:solidFill>
                            <a:schemeClr val="tx1"/>
                          </a:solidFill>
                          <a:effectLst/>
                          <a:latin typeface="Times New Roman" charset="0"/>
                          <a:ea typeface="Times New Roman" charset="0"/>
                          <a:cs typeface="Times New Roman" charset="0"/>
                        </a:rPr>
                        <a:t>→</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(0,y)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Empty 5-gal. jug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8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Empty2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Times New Roman" charset="0"/>
                        <a:ea typeface="Times New Roman" charset="0"/>
                        <a:cs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(x,y)</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→(x,0)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Empty 2-gal. jug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7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2to5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 </a:t>
                      </a:r>
                      <a:r>
                        <a:rPr kumimoji="0" lang="en-US" sz="2000" b="0" i="1" u="none" strike="noStrike" cap="none" normalizeH="0" baseline="0">
                          <a:ln>
                            <a:noFill/>
                          </a:ln>
                          <a:solidFill>
                            <a:schemeClr val="tx1"/>
                          </a:solidFill>
                          <a:effectLst/>
                          <a:latin typeface="Times New Roman" charset="0"/>
                          <a:ea typeface="Times New Roman" charset="0"/>
                          <a:cs typeface="Times New Roman" charset="0"/>
                        </a:rPr>
                        <a:t>≤ </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(x,2)</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→(x+2,0)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Pour 2-gal. into 5-gal.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8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5to2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 </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(x,0)</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→(x-2,2)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Pour 5-gal. into 2-gal.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57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5to2part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y &lt;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(1,y)</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→(0,y+1)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Pour partial 5-gal. into 2-gal.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598" name="Text Box 142"/>
          <p:cNvSpPr txBox="1">
            <a:spLocks noChangeArrowheads="1"/>
          </p:cNvSpPr>
          <p:nvPr/>
        </p:nvSpPr>
        <p:spPr bwMode="auto">
          <a:xfrm>
            <a:off x="5562600" y="1447800"/>
            <a:ext cx="1933575" cy="457200"/>
          </a:xfrm>
          <a:prstGeom prst="rect">
            <a:avLst/>
          </a:prstGeom>
          <a:noFill/>
          <a:ln w="9525">
            <a:noFill/>
            <a:miter lim="800000"/>
            <a:headEnd/>
            <a:tailEnd/>
          </a:ln>
          <a:effectLst/>
        </p:spPr>
        <p:txBody>
          <a:bodyPr wrap="none">
            <a:prstTxWarp prst="textNoShape">
              <a:avLst/>
            </a:prstTxWarp>
            <a:spAutoFit/>
          </a:bodyPr>
          <a:lstStyle/>
          <a:p>
            <a:r>
              <a:rPr lang="en-US"/>
              <a:t>Operator table</a:t>
            </a:r>
          </a:p>
        </p:txBody>
      </p:sp>
      <p:grpSp>
        <p:nvGrpSpPr>
          <p:cNvPr id="2" name="Group 180"/>
          <p:cNvGrpSpPr>
            <a:grpSpLocks/>
          </p:cNvGrpSpPr>
          <p:nvPr/>
        </p:nvGrpSpPr>
        <p:grpSpPr bwMode="auto">
          <a:xfrm>
            <a:off x="428625" y="1150938"/>
            <a:ext cx="1419225" cy="2011362"/>
            <a:chOff x="2973" y="1508"/>
            <a:chExt cx="894" cy="1267"/>
          </a:xfrm>
        </p:grpSpPr>
        <p:sp>
          <p:nvSpPr>
            <p:cNvPr id="19637" name="Freeform 181"/>
            <p:cNvSpPr>
              <a:spLocks/>
            </p:cNvSpPr>
            <p:nvPr/>
          </p:nvSpPr>
          <p:spPr bwMode="auto">
            <a:xfrm>
              <a:off x="2973" y="1636"/>
              <a:ext cx="894" cy="1139"/>
            </a:xfrm>
            <a:custGeom>
              <a:avLst/>
              <a:gdLst/>
              <a:ahLst/>
              <a:cxnLst>
                <a:cxn ang="0">
                  <a:pos x="472" y="72"/>
                </a:cxn>
                <a:cxn ang="0">
                  <a:pos x="472" y="131"/>
                </a:cxn>
                <a:cxn ang="0">
                  <a:pos x="470" y="188"/>
                </a:cxn>
                <a:cxn ang="0">
                  <a:pos x="460" y="243"/>
                </a:cxn>
                <a:cxn ang="0">
                  <a:pos x="443" y="300"/>
                </a:cxn>
                <a:cxn ang="0">
                  <a:pos x="422" y="353"/>
                </a:cxn>
                <a:cxn ang="0">
                  <a:pos x="397" y="408"/>
                </a:cxn>
                <a:cxn ang="0">
                  <a:pos x="373" y="463"/>
                </a:cxn>
                <a:cxn ang="0">
                  <a:pos x="348" y="524"/>
                </a:cxn>
                <a:cxn ang="0">
                  <a:pos x="323" y="591"/>
                </a:cxn>
                <a:cxn ang="0">
                  <a:pos x="295" y="665"/>
                </a:cxn>
                <a:cxn ang="0">
                  <a:pos x="260" y="743"/>
                </a:cxn>
                <a:cxn ang="0">
                  <a:pos x="221" y="824"/>
                </a:cxn>
                <a:cxn ang="0">
                  <a:pos x="173" y="908"/>
                </a:cxn>
                <a:cxn ang="0">
                  <a:pos x="122" y="997"/>
                </a:cxn>
                <a:cxn ang="0">
                  <a:pos x="72" y="1094"/>
                </a:cxn>
                <a:cxn ang="0">
                  <a:pos x="34" y="1203"/>
                </a:cxn>
                <a:cxn ang="0">
                  <a:pos x="11" y="1328"/>
                </a:cxn>
                <a:cxn ang="0">
                  <a:pos x="2" y="1461"/>
                </a:cxn>
                <a:cxn ang="0">
                  <a:pos x="2" y="1592"/>
                </a:cxn>
                <a:cxn ang="0">
                  <a:pos x="13" y="1719"/>
                </a:cxn>
                <a:cxn ang="0">
                  <a:pos x="44" y="1839"/>
                </a:cxn>
                <a:cxn ang="0">
                  <a:pos x="101" y="1949"/>
                </a:cxn>
                <a:cxn ang="0">
                  <a:pos x="177" y="2044"/>
                </a:cxn>
                <a:cxn ang="0">
                  <a:pos x="279" y="2126"/>
                </a:cxn>
                <a:cxn ang="0">
                  <a:pos x="392" y="2189"/>
                </a:cxn>
                <a:cxn ang="0">
                  <a:pos x="511" y="2233"/>
                </a:cxn>
                <a:cxn ang="0">
                  <a:pos x="629" y="2253"/>
                </a:cxn>
                <a:cxn ang="0">
                  <a:pos x="751" y="2263"/>
                </a:cxn>
                <a:cxn ang="0">
                  <a:pos x="878" y="2267"/>
                </a:cxn>
                <a:cxn ang="0">
                  <a:pos x="1006" y="2265"/>
                </a:cxn>
                <a:cxn ang="0">
                  <a:pos x="1127" y="2253"/>
                </a:cxn>
                <a:cxn ang="0">
                  <a:pos x="1240" y="2236"/>
                </a:cxn>
                <a:cxn ang="0">
                  <a:pos x="1337" y="2208"/>
                </a:cxn>
                <a:cxn ang="0">
                  <a:pos x="1422" y="2170"/>
                </a:cxn>
                <a:cxn ang="0">
                  <a:pos x="1494" y="2120"/>
                </a:cxn>
                <a:cxn ang="0">
                  <a:pos x="1559" y="2062"/>
                </a:cxn>
                <a:cxn ang="0">
                  <a:pos x="1616" y="1989"/>
                </a:cxn>
                <a:cxn ang="0">
                  <a:pos x="1671" y="1904"/>
                </a:cxn>
                <a:cxn ang="0">
                  <a:pos x="1721" y="1799"/>
                </a:cxn>
                <a:cxn ang="0">
                  <a:pos x="1761" y="1681"/>
                </a:cxn>
                <a:cxn ang="0">
                  <a:pos x="1783" y="1558"/>
                </a:cxn>
                <a:cxn ang="0">
                  <a:pos x="1783" y="1429"/>
                </a:cxn>
                <a:cxn ang="0">
                  <a:pos x="1762" y="1298"/>
                </a:cxn>
                <a:cxn ang="0">
                  <a:pos x="1723" y="1168"/>
                </a:cxn>
                <a:cxn ang="0">
                  <a:pos x="1675" y="1047"/>
                </a:cxn>
                <a:cxn ang="0">
                  <a:pos x="1627" y="942"/>
                </a:cxn>
                <a:cxn ang="0">
                  <a:pos x="1584" y="853"/>
                </a:cxn>
                <a:cxn ang="0">
                  <a:pos x="1544" y="786"/>
                </a:cxn>
                <a:cxn ang="0">
                  <a:pos x="1498" y="724"/>
                </a:cxn>
                <a:cxn ang="0">
                  <a:pos x="1451" y="651"/>
                </a:cxn>
                <a:cxn ang="0">
                  <a:pos x="1426" y="594"/>
                </a:cxn>
                <a:cxn ang="0">
                  <a:pos x="1405" y="524"/>
                </a:cxn>
                <a:cxn ang="0">
                  <a:pos x="1390" y="439"/>
                </a:cxn>
                <a:cxn ang="0">
                  <a:pos x="1382" y="353"/>
                </a:cxn>
                <a:cxn ang="0">
                  <a:pos x="1380" y="268"/>
                </a:cxn>
                <a:cxn ang="0">
                  <a:pos x="1388" y="188"/>
                </a:cxn>
                <a:cxn ang="0">
                  <a:pos x="1399" y="119"/>
                </a:cxn>
                <a:cxn ang="0">
                  <a:pos x="1418" y="57"/>
                </a:cxn>
                <a:cxn ang="0">
                  <a:pos x="901" y="41"/>
                </a:cxn>
              </a:cxnLst>
              <a:rect l="0" t="0" r="r" b="b"/>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1441" y="0"/>
                  </a:lnTo>
                  <a:lnTo>
                    <a:pt x="901" y="41"/>
                  </a:lnTo>
                  <a:lnTo>
                    <a:pt x="468" y="20"/>
                  </a:lnTo>
                  <a:lnTo>
                    <a:pt x="468" y="20"/>
                  </a:lnTo>
                  <a:close/>
                </a:path>
              </a:pathLst>
            </a:custGeom>
            <a:solidFill>
              <a:srgbClr val="0066FF"/>
            </a:solidFill>
            <a:ln w="38100" cmpd="sng">
              <a:solidFill>
                <a:schemeClr val="tx1"/>
              </a:solidFill>
              <a:round/>
              <a:headEnd/>
              <a:tailEnd/>
            </a:ln>
          </p:spPr>
          <p:txBody>
            <a:bodyPr>
              <a:prstTxWarp prst="textNoShape">
                <a:avLst/>
              </a:prstTxWarp>
            </a:bodyPr>
            <a:lstStyle/>
            <a:p>
              <a:endParaRPr lang="en-US"/>
            </a:p>
          </p:txBody>
        </p:sp>
        <p:sp>
          <p:nvSpPr>
            <p:cNvPr id="19638" name="Freeform 182"/>
            <p:cNvSpPr>
              <a:spLocks/>
            </p:cNvSpPr>
            <p:nvPr/>
          </p:nvSpPr>
          <p:spPr bwMode="auto">
            <a:xfrm>
              <a:off x="3206" y="1622"/>
              <a:ext cx="480" cy="106"/>
            </a:xfrm>
            <a:custGeom>
              <a:avLst/>
              <a:gdLst/>
              <a:ahLst/>
              <a:cxnLst>
                <a:cxn ang="0">
                  <a:pos x="3" y="0"/>
                </a:cxn>
                <a:cxn ang="0">
                  <a:pos x="0" y="101"/>
                </a:cxn>
                <a:cxn ang="0">
                  <a:pos x="461" y="106"/>
                </a:cxn>
                <a:cxn ang="0">
                  <a:pos x="480" y="15"/>
                </a:cxn>
                <a:cxn ang="0">
                  <a:pos x="3" y="0"/>
                </a:cxn>
              </a:cxnLst>
              <a:rect l="0" t="0" r="r" b="b"/>
              <a:pathLst>
                <a:path w="480" h="106">
                  <a:moveTo>
                    <a:pt x="3" y="0"/>
                  </a:moveTo>
                  <a:lnTo>
                    <a:pt x="0" y="101"/>
                  </a:lnTo>
                  <a:lnTo>
                    <a:pt x="461" y="106"/>
                  </a:lnTo>
                  <a:lnTo>
                    <a:pt x="480" y="15"/>
                  </a:lnTo>
                  <a:lnTo>
                    <a:pt x="3" y="0"/>
                  </a:lnTo>
                  <a:close/>
                </a:path>
              </a:pathLst>
            </a:custGeom>
            <a:solidFill>
              <a:srgbClr val="CCECFF"/>
            </a:solidFill>
            <a:ln w="9525" cap="flat" cmpd="sng">
              <a:solidFill>
                <a:srgbClr val="FF0000"/>
              </a:solidFill>
              <a:prstDash val="solid"/>
              <a:round/>
              <a:headEnd type="none" w="med" len="med"/>
              <a:tailEnd type="none" w="med" len="med"/>
            </a:ln>
            <a:effectLst/>
          </p:spPr>
          <p:txBody>
            <a:bodyPr>
              <a:prstTxWarp prst="textNoShape">
                <a:avLst/>
              </a:prstTxWarp>
            </a:bodyPr>
            <a:lstStyle/>
            <a:p>
              <a:endParaRPr lang="en-US"/>
            </a:p>
          </p:txBody>
        </p:sp>
        <p:sp>
          <p:nvSpPr>
            <p:cNvPr id="19639" name="Freeform 183"/>
            <p:cNvSpPr>
              <a:spLocks/>
            </p:cNvSpPr>
            <p:nvPr/>
          </p:nvSpPr>
          <p:spPr bwMode="auto">
            <a:xfrm>
              <a:off x="3116" y="1836"/>
              <a:ext cx="61" cy="76"/>
            </a:xfrm>
            <a:custGeom>
              <a:avLst/>
              <a:gdLst/>
              <a:ahLst/>
              <a:cxnLst>
                <a:cxn ang="0">
                  <a:pos x="124" y="0"/>
                </a:cxn>
                <a:cxn ang="0">
                  <a:pos x="65" y="152"/>
                </a:cxn>
                <a:cxn ang="0">
                  <a:pos x="63" y="152"/>
                </a:cxn>
                <a:cxn ang="0">
                  <a:pos x="57" y="148"/>
                </a:cxn>
                <a:cxn ang="0">
                  <a:pos x="53" y="146"/>
                </a:cxn>
                <a:cxn ang="0">
                  <a:pos x="50" y="145"/>
                </a:cxn>
                <a:cxn ang="0">
                  <a:pos x="46" y="141"/>
                </a:cxn>
                <a:cxn ang="0">
                  <a:pos x="42" y="139"/>
                </a:cxn>
                <a:cxn ang="0">
                  <a:pos x="36" y="135"/>
                </a:cxn>
                <a:cxn ang="0">
                  <a:pos x="33" y="133"/>
                </a:cxn>
                <a:cxn ang="0">
                  <a:pos x="27" y="129"/>
                </a:cxn>
                <a:cxn ang="0">
                  <a:pos x="23" y="127"/>
                </a:cxn>
                <a:cxn ang="0">
                  <a:pos x="19" y="124"/>
                </a:cxn>
                <a:cxn ang="0">
                  <a:pos x="15" y="120"/>
                </a:cxn>
                <a:cxn ang="0">
                  <a:pos x="12" y="116"/>
                </a:cxn>
                <a:cxn ang="0">
                  <a:pos x="10" y="114"/>
                </a:cxn>
                <a:cxn ang="0">
                  <a:pos x="6" y="110"/>
                </a:cxn>
                <a:cxn ang="0">
                  <a:pos x="4" y="107"/>
                </a:cxn>
                <a:cxn ang="0">
                  <a:pos x="2" y="103"/>
                </a:cxn>
                <a:cxn ang="0">
                  <a:pos x="2" y="99"/>
                </a:cxn>
                <a:cxn ang="0">
                  <a:pos x="0" y="93"/>
                </a:cxn>
                <a:cxn ang="0">
                  <a:pos x="2" y="89"/>
                </a:cxn>
                <a:cxn ang="0">
                  <a:pos x="2" y="86"/>
                </a:cxn>
                <a:cxn ang="0">
                  <a:pos x="2" y="82"/>
                </a:cxn>
                <a:cxn ang="0">
                  <a:pos x="4" y="76"/>
                </a:cxn>
                <a:cxn ang="0">
                  <a:pos x="6" y="72"/>
                </a:cxn>
                <a:cxn ang="0">
                  <a:pos x="8" y="67"/>
                </a:cxn>
                <a:cxn ang="0">
                  <a:pos x="10" y="63"/>
                </a:cxn>
                <a:cxn ang="0">
                  <a:pos x="14" y="59"/>
                </a:cxn>
                <a:cxn ang="0">
                  <a:pos x="17" y="55"/>
                </a:cxn>
                <a:cxn ang="0">
                  <a:pos x="21" y="50"/>
                </a:cxn>
                <a:cxn ang="0">
                  <a:pos x="27" y="48"/>
                </a:cxn>
                <a:cxn ang="0">
                  <a:pos x="31" y="42"/>
                </a:cxn>
                <a:cxn ang="0">
                  <a:pos x="38" y="38"/>
                </a:cxn>
                <a:cxn ang="0">
                  <a:pos x="40" y="36"/>
                </a:cxn>
                <a:cxn ang="0">
                  <a:pos x="44" y="34"/>
                </a:cxn>
                <a:cxn ang="0">
                  <a:pos x="48" y="32"/>
                </a:cxn>
                <a:cxn ang="0">
                  <a:pos x="52" y="31"/>
                </a:cxn>
                <a:cxn ang="0">
                  <a:pos x="55" y="29"/>
                </a:cxn>
                <a:cxn ang="0">
                  <a:pos x="59" y="27"/>
                </a:cxn>
                <a:cxn ang="0">
                  <a:pos x="63" y="25"/>
                </a:cxn>
                <a:cxn ang="0">
                  <a:pos x="69" y="21"/>
                </a:cxn>
                <a:cxn ang="0">
                  <a:pos x="72" y="19"/>
                </a:cxn>
                <a:cxn ang="0">
                  <a:pos x="76" y="19"/>
                </a:cxn>
                <a:cxn ang="0">
                  <a:pos x="80" y="15"/>
                </a:cxn>
                <a:cxn ang="0">
                  <a:pos x="84" y="15"/>
                </a:cxn>
                <a:cxn ang="0">
                  <a:pos x="88" y="13"/>
                </a:cxn>
                <a:cxn ang="0">
                  <a:pos x="91" y="12"/>
                </a:cxn>
                <a:cxn ang="0">
                  <a:pos x="95" y="10"/>
                </a:cxn>
                <a:cxn ang="0">
                  <a:pos x="99" y="8"/>
                </a:cxn>
                <a:cxn ang="0">
                  <a:pos x="107" y="6"/>
                </a:cxn>
                <a:cxn ang="0">
                  <a:pos x="112" y="4"/>
                </a:cxn>
                <a:cxn ang="0">
                  <a:pos x="116" y="2"/>
                </a:cxn>
                <a:cxn ang="0">
                  <a:pos x="122" y="0"/>
                </a:cxn>
                <a:cxn ang="0">
                  <a:pos x="124" y="0"/>
                </a:cxn>
                <a:cxn ang="0">
                  <a:pos x="124" y="0"/>
                </a:cxn>
                <a:cxn ang="0">
                  <a:pos x="124" y="0"/>
                </a:cxn>
              </a:cxnLst>
              <a:rect l="0" t="0" r="r" b="b"/>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lnTo>
                    <a:pt x="124" y="0"/>
                  </a:lnTo>
                  <a:lnTo>
                    <a:pt x="1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40" name="Freeform 184"/>
            <p:cNvSpPr>
              <a:spLocks/>
            </p:cNvSpPr>
            <p:nvPr/>
          </p:nvSpPr>
          <p:spPr bwMode="auto">
            <a:xfrm>
              <a:off x="3099" y="1943"/>
              <a:ext cx="212" cy="82"/>
            </a:xfrm>
            <a:custGeom>
              <a:avLst/>
              <a:gdLst/>
              <a:ahLst/>
              <a:cxnLst>
                <a:cxn ang="0">
                  <a:pos x="424" y="4"/>
                </a:cxn>
                <a:cxn ang="0">
                  <a:pos x="420" y="11"/>
                </a:cxn>
                <a:cxn ang="0">
                  <a:pos x="414" y="25"/>
                </a:cxn>
                <a:cxn ang="0">
                  <a:pos x="409" y="32"/>
                </a:cxn>
                <a:cxn ang="0">
                  <a:pos x="405" y="40"/>
                </a:cxn>
                <a:cxn ang="0">
                  <a:pos x="399" y="47"/>
                </a:cxn>
                <a:cxn ang="0">
                  <a:pos x="393" y="57"/>
                </a:cxn>
                <a:cxn ang="0">
                  <a:pos x="384" y="66"/>
                </a:cxn>
                <a:cxn ang="0">
                  <a:pos x="376" y="76"/>
                </a:cxn>
                <a:cxn ang="0">
                  <a:pos x="367" y="84"/>
                </a:cxn>
                <a:cxn ang="0">
                  <a:pos x="357" y="93"/>
                </a:cxn>
                <a:cxn ang="0">
                  <a:pos x="344" y="101"/>
                </a:cxn>
                <a:cxn ang="0">
                  <a:pos x="333" y="110"/>
                </a:cxn>
                <a:cxn ang="0">
                  <a:pos x="319" y="116"/>
                </a:cxn>
                <a:cxn ang="0">
                  <a:pos x="304" y="122"/>
                </a:cxn>
                <a:cxn ang="0">
                  <a:pos x="296" y="125"/>
                </a:cxn>
                <a:cxn ang="0">
                  <a:pos x="289" y="127"/>
                </a:cxn>
                <a:cxn ang="0">
                  <a:pos x="276" y="135"/>
                </a:cxn>
                <a:cxn ang="0">
                  <a:pos x="266" y="137"/>
                </a:cxn>
                <a:cxn ang="0">
                  <a:pos x="258" y="139"/>
                </a:cxn>
                <a:cxn ang="0">
                  <a:pos x="251" y="141"/>
                </a:cxn>
                <a:cxn ang="0">
                  <a:pos x="243" y="144"/>
                </a:cxn>
                <a:cxn ang="0">
                  <a:pos x="236" y="146"/>
                </a:cxn>
                <a:cxn ang="0">
                  <a:pos x="228" y="148"/>
                </a:cxn>
                <a:cxn ang="0">
                  <a:pos x="220" y="150"/>
                </a:cxn>
                <a:cxn ang="0">
                  <a:pos x="213" y="152"/>
                </a:cxn>
                <a:cxn ang="0">
                  <a:pos x="205" y="154"/>
                </a:cxn>
                <a:cxn ang="0">
                  <a:pos x="198" y="156"/>
                </a:cxn>
                <a:cxn ang="0">
                  <a:pos x="190" y="156"/>
                </a:cxn>
                <a:cxn ang="0">
                  <a:pos x="182" y="158"/>
                </a:cxn>
                <a:cxn ang="0">
                  <a:pos x="175" y="158"/>
                </a:cxn>
                <a:cxn ang="0">
                  <a:pos x="167" y="160"/>
                </a:cxn>
                <a:cxn ang="0">
                  <a:pos x="152" y="161"/>
                </a:cxn>
                <a:cxn ang="0">
                  <a:pos x="139" y="161"/>
                </a:cxn>
                <a:cxn ang="0">
                  <a:pos x="125" y="163"/>
                </a:cxn>
                <a:cxn ang="0">
                  <a:pos x="112" y="163"/>
                </a:cxn>
                <a:cxn ang="0">
                  <a:pos x="101" y="163"/>
                </a:cxn>
                <a:cxn ang="0">
                  <a:pos x="87" y="160"/>
                </a:cxn>
                <a:cxn ang="0">
                  <a:pos x="78" y="160"/>
                </a:cxn>
                <a:cxn ang="0">
                  <a:pos x="66" y="158"/>
                </a:cxn>
                <a:cxn ang="0">
                  <a:pos x="59" y="158"/>
                </a:cxn>
                <a:cxn ang="0">
                  <a:pos x="49" y="156"/>
                </a:cxn>
                <a:cxn ang="0">
                  <a:pos x="42" y="156"/>
                </a:cxn>
                <a:cxn ang="0">
                  <a:pos x="34" y="154"/>
                </a:cxn>
                <a:cxn ang="0">
                  <a:pos x="26" y="154"/>
                </a:cxn>
                <a:cxn ang="0">
                  <a:pos x="15" y="152"/>
                </a:cxn>
                <a:cxn ang="0">
                  <a:pos x="7" y="152"/>
                </a:cxn>
                <a:cxn ang="0">
                  <a:pos x="0" y="150"/>
                </a:cxn>
                <a:cxn ang="0">
                  <a:pos x="293" y="76"/>
                </a:cxn>
                <a:cxn ang="0">
                  <a:pos x="424" y="0"/>
                </a:cxn>
              </a:cxnLst>
              <a:rect l="0" t="0" r="r" b="b"/>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lnTo>
                    <a:pt x="4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41" name="Freeform 185"/>
            <p:cNvSpPr>
              <a:spLocks/>
            </p:cNvSpPr>
            <p:nvPr/>
          </p:nvSpPr>
          <p:spPr bwMode="auto">
            <a:xfrm>
              <a:off x="3602" y="1920"/>
              <a:ext cx="107" cy="107"/>
            </a:xfrm>
            <a:custGeom>
              <a:avLst/>
              <a:gdLst/>
              <a:ahLst/>
              <a:cxnLst>
                <a:cxn ang="0">
                  <a:pos x="116" y="0"/>
                </a:cxn>
                <a:cxn ang="0">
                  <a:pos x="106" y="0"/>
                </a:cxn>
                <a:cxn ang="0">
                  <a:pos x="97" y="2"/>
                </a:cxn>
                <a:cxn ang="0">
                  <a:pos x="87" y="2"/>
                </a:cxn>
                <a:cxn ang="0">
                  <a:pos x="78" y="4"/>
                </a:cxn>
                <a:cxn ang="0">
                  <a:pos x="66" y="8"/>
                </a:cxn>
                <a:cxn ang="0">
                  <a:pos x="55" y="12"/>
                </a:cxn>
                <a:cxn ang="0">
                  <a:pos x="45" y="18"/>
                </a:cxn>
                <a:cxn ang="0">
                  <a:pos x="36" y="25"/>
                </a:cxn>
                <a:cxn ang="0">
                  <a:pos x="28" y="33"/>
                </a:cxn>
                <a:cxn ang="0">
                  <a:pos x="21" y="42"/>
                </a:cxn>
                <a:cxn ang="0">
                  <a:pos x="17" y="52"/>
                </a:cxn>
                <a:cxn ang="0">
                  <a:pos x="11" y="65"/>
                </a:cxn>
                <a:cxn ang="0">
                  <a:pos x="7" y="76"/>
                </a:cxn>
                <a:cxn ang="0">
                  <a:pos x="3" y="90"/>
                </a:cxn>
                <a:cxn ang="0">
                  <a:pos x="2" y="101"/>
                </a:cxn>
                <a:cxn ang="0">
                  <a:pos x="0" y="109"/>
                </a:cxn>
                <a:cxn ang="0">
                  <a:pos x="0" y="116"/>
                </a:cxn>
                <a:cxn ang="0">
                  <a:pos x="0" y="126"/>
                </a:cxn>
                <a:cxn ang="0">
                  <a:pos x="0" y="137"/>
                </a:cxn>
                <a:cxn ang="0">
                  <a:pos x="0" y="147"/>
                </a:cxn>
                <a:cxn ang="0">
                  <a:pos x="3" y="154"/>
                </a:cxn>
                <a:cxn ang="0">
                  <a:pos x="5" y="166"/>
                </a:cxn>
                <a:cxn ang="0">
                  <a:pos x="11" y="179"/>
                </a:cxn>
                <a:cxn ang="0">
                  <a:pos x="17" y="190"/>
                </a:cxn>
                <a:cxn ang="0">
                  <a:pos x="24" y="200"/>
                </a:cxn>
                <a:cxn ang="0">
                  <a:pos x="34" y="208"/>
                </a:cxn>
                <a:cxn ang="0">
                  <a:pos x="43" y="211"/>
                </a:cxn>
                <a:cxn ang="0">
                  <a:pos x="57" y="213"/>
                </a:cxn>
                <a:cxn ang="0">
                  <a:pos x="68" y="215"/>
                </a:cxn>
                <a:cxn ang="0">
                  <a:pos x="81" y="215"/>
                </a:cxn>
                <a:cxn ang="0">
                  <a:pos x="95" y="213"/>
                </a:cxn>
                <a:cxn ang="0">
                  <a:pos x="106" y="211"/>
                </a:cxn>
                <a:cxn ang="0">
                  <a:pos x="114" y="208"/>
                </a:cxn>
                <a:cxn ang="0">
                  <a:pos x="123" y="206"/>
                </a:cxn>
                <a:cxn ang="0">
                  <a:pos x="131" y="202"/>
                </a:cxn>
                <a:cxn ang="0">
                  <a:pos x="138" y="200"/>
                </a:cxn>
                <a:cxn ang="0">
                  <a:pos x="146" y="196"/>
                </a:cxn>
                <a:cxn ang="0">
                  <a:pos x="154" y="192"/>
                </a:cxn>
                <a:cxn ang="0">
                  <a:pos x="161" y="189"/>
                </a:cxn>
                <a:cxn ang="0">
                  <a:pos x="173" y="183"/>
                </a:cxn>
                <a:cxn ang="0">
                  <a:pos x="184" y="177"/>
                </a:cxn>
                <a:cxn ang="0">
                  <a:pos x="194" y="171"/>
                </a:cxn>
                <a:cxn ang="0">
                  <a:pos x="203" y="166"/>
                </a:cxn>
                <a:cxn ang="0">
                  <a:pos x="211" y="162"/>
                </a:cxn>
                <a:cxn ang="0">
                  <a:pos x="80" y="128"/>
                </a:cxn>
                <a:cxn ang="0">
                  <a:pos x="118" y="0"/>
                </a:cxn>
              </a:cxnLst>
              <a:rect l="0" t="0" r="r" b="b"/>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lnTo>
                    <a:pt x="118"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42" name="Oval 186"/>
            <p:cNvSpPr>
              <a:spLocks noChangeArrowheads="1"/>
            </p:cNvSpPr>
            <p:nvPr/>
          </p:nvSpPr>
          <p:spPr bwMode="auto">
            <a:xfrm>
              <a:off x="3211" y="1683"/>
              <a:ext cx="447" cy="76"/>
            </a:xfrm>
            <a:prstGeom prst="ellipse">
              <a:avLst/>
            </a:prstGeom>
            <a:solidFill>
              <a:srgbClr val="0066FF"/>
            </a:solidFill>
            <a:ln w="9525">
              <a:noFill/>
              <a:round/>
              <a:headEnd/>
              <a:tailEnd/>
            </a:ln>
            <a:effectLst/>
          </p:spPr>
          <p:txBody>
            <a:bodyPr wrap="none" anchor="ctr">
              <a:prstTxWarp prst="textNoShape">
                <a:avLst/>
              </a:prstTxWarp>
            </a:bodyPr>
            <a:lstStyle/>
            <a:p>
              <a:endParaRPr lang="en-US"/>
            </a:p>
          </p:txBody>
        </p:sp>
        <p:sp>
          <p:nvSpPr>
            <p:cNvPr id="19643" name="Freeform 187"/>
            <p:cNvSpPr>
              <a:spLocks/>
            </p:cNvSpPr>
            <p:nvPr/>
          </p:nvSpPr>
          <p:spPr bwMode="auto">
            <a:xfrm>
              <a:off x="3190" y="1545"/>
              <a:ext cx="521" cy="155"/>
            </a:xfrm>
            <a:custGeom>
              <a:avLst/>
              <a:gdLst/>
              <a:ahLst/>
              <a:cxnLst>
                <a:cxn ang="0">
                  <a:pos x="67" y="5"/>
                </a:cxn>
                <a:cxn ang="0">
                  <a:pos x="42" y="21"/>
                </a:cxn>
                <a:cxn ang="0">
                  <a:pos x="21" y="43"/>
                </a:cxn>
                <a:cxn ang="0">
                  <a:pos x="8" y="72"/>
                </a:cxn>
                <a:cxn ang="0">
                  <a:pos x="2" y="93"/>
                </a:cxn>
                <a:cxn ang="0">
                  <a:pos x="0" y="114"/>
                </a:cxn>
                <a:cxn ang="0">
                  <a:pos x="2" y="133"/>
                </a:cxn>
                <a:cxn ang="0">
                  <a:pos x="6" y="152"/>
                </a:cxn>
                <a:cxn ang="0">
                  <a:pos x="14" y="173"/>
                </a:cxn>
                <a:cxn ang="0">
                  <a:pos x="31" y="199"/>
                </a:cxn>
                <a:cxn ang="0">
                  <a:pos x="63" y="233"/>
                </a:cxn>
                <a:cxn ang="0">
                  <a:pos x="90" y="250"/>
                </a:cxn>
                <a:cxn ang="0">
                  <a:pos x="111" y="262"/>
                </a:cxn>
                <a:cxn ang="0">
                  <a:pos x="134" y="270"/>
                </a:cxn>
                <a:cxn ang="0">
                  <a:pos x="160" y="275"/>
                </a:cxn>
                <a:cxn ang="0">
                  <a:pos x="185" y="279"/>
                </a:cxn>
                <a:cxn ang="0">
                  <a:pos x="213" y="287"/>
                </a:cxn>
                <a:cxn ang="0">
                  <a:pos x="244" y="292"/>
                </a:cxn>
                <a:cxn ang="0">
                  <a:pos x="278" y="298"/>
                </a:cxn>
                <a:cxn ang="0">
                  <a:pos x="295" y="300"/>
                </a:cxn>
                <a:cxn ang="0">
                  <a:pos x="316" y="302"/>
                </a:cxn>
                <a:cxn ang="0">
                  <a:pos x="337" y="304"/>
                </a:cxn>
                <a:cxn ang="0">
                  <a:pos x="360" y="306"/>
                </a:cxn>
                <a:cxn ang="0">
                  <a:pos x="381" y="306"/>
                </a:cxn>
                <a:cxn ang="0">
                  <a:pos x="405" y="308"/>
                </a:cxn>
                <a:cxn ang="0">
                  <a:pos x="430" y="308"/>
                </a:cxn>
                <a:cxn ang="0">
                  <a:pos x="455" y="309"/>
                </a:cxn>
                <a:cxn ang="0">
                  <a:pos x="482" y="309"/>
                </a:cxn>
                <a:cxn ang="0">
                  <a:pos x="508" y="309"/>
                </a:cxn>
                <a:cxn ang="0">
                  <a:pos x="535" y="309"/>
                </a:cxn>
                <a:cxn ang="0">
                  <a:pos x="561" y="309"/>
                </a:cxn>
                <a:cxn ang="0">
                  <a:pos x="586" y="308"/>
                </a:cxn>
                <a:cxn ang="0">
                  <a:pos x="615" y="308"/>
                </a:cxn>
                <a:cxn ang="0">
                  <a:pos x="639" y="306"/>
                </a:cxn>
                <a:cxn ang="0">
                  <a:pos x="666" y="304"/>
                </a:cxn>
                <a:cxn ang="0">
                  <a:pos x="689" y="302"/>
                </a:cxn>
                <a:cxn ang="0">
                  <a:pos x="712" y="300"/>
                </a:cxn>
                <a:cxn ang="0">
                  <a:pos x="734" y="298"/>
                </a:cxn>
                <a:cxn ang="0">
                  <a:pos x="757" y="296"/>
                </a:cxn>
                <a:cxn ang="0">
                  <a:pos x="778" y="292"/>
                </a:cxn>
                <a:cxn ang="0">
                  <a:pos x="799" y="290"/>
                </a:cxn>
                <a:cxn ang="0">
                  <a:pos x="820" y="287"/>
                </a:cxn>
                <a:cxn ang="0">
                  <a:pos x="847" y="283"/>
                </a:cxn>
                <a:cxn ang="0">
                  <a:pos x="873" y="277"/>
                </a:cxn>
                <a:cxn ang="0">
                  <a:pos x="906" y="271"/>
                </a:cxn>
                <a:cxn ang="0">
                  <a:pos x="932" y="262"/>
                </a:cxn>
                <a:cxn ang="0">
                  <a:pos x="955" y="254"/>
                </a:cxn>
                <a:cxn ang="0">
                  <a:pos x="976" y="245"/>
                </a:cxn>
                <a:cxn ang="0">
                  <a:pos x="1002" y="224"/>
                </a:cxn>
                <a:cxn ang="0">
                  <a:pos x="1021" y="195"/>
                </a:cxn>
                <a:cxn ang="0">
                  <a:pos x="1029" y="176"/>
                </a:cxn>
                <a:cxn ang="0">
                  <a:pos x="1035" y="154"/>
                </a:cxn>
                <a:cxn ang="0">
                  <a:pos x="1040" y="131"/>
                </a:cxn>
                <a:cxn ang="0">
                  <a:pos x="1040" y="108"/>
                </a:cxn>
                <a:cxn ang="0">
                  <a:pos x="1040" y="87"/>
                </a:cxn>
                <a:cxn ang="0">
                  <a:pos x="1039" y="66"/>
                </a:cxn>
                <a:cxn ang="0">
                  <a:pos x="1025" y="40"/>
                </a:cxn>
                <a:cxn ang="0">
                  <a:pos x="1002" y="17"/>
                </a:cxn>
                <a:cxn ang="0">
                  <a:pos x="976" y="7"/>
                </a:cxn>
                <a:cxn ang="0">
                  <a:pos x="945" y="7"/>
                </a:cxn>
                <a:cxn ang="0">
                  <a:pos x="917" y="15"/>
                </a:cxn>
                <a:cxn ang="0">
                  <a:pos x="892" y="22"/>
                </a:cxn>
                <a:cxn ang="0">
                  <a:pos x="80" y="0"/>
                </a:cxn>
              </a:cxnLst>
              <a:rect l="0" t="0" r="r" b="b"/>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lnTo>
                    <a:pt x="80" y="0"/>
                  </a:lnTo>
                  <a:close/>
                </a:path>
              </a:pathLst>
            </a:custGeom>
            <a:solidFill>
              <a:srgbClr val="CCECFF"/>
            </a:solidFill>
            <a:ln w="9525">
              <a:solidFill>
                <a:schemeClr val="tx1"/>
              </a:solidFill>
              <a:round/>
              <a:headEnd/>
              <a:tailEnd/>
            </a:ln>
          </p:spPr>
          <p:txBody>
            <a:bodyPr>
              <a:prstTxWarp prst="textNoShape">
                <a:avLst/>
              </a:prstTxWarp>
            </a:bodyPr>
            <a:lstStyle/>
            <a:p>
              <a:endParaRPr lang="en-US"/>
            </a:p>
          </p:txBody>
        </p:sp>
        <p:sp>
          <p:nvSpPr>
            <p:cNvPr id="19644" name="Freeform 188"/>
            <p:cNvSpPr>
              <a:spLocks/>
            </p:cNvSpPr>
            <p:nvPr/>
          </p:nvSpPr>
          <p:spPr bwMode="auto">
            <a:xfrm>
              <a:off x="3230" y="1508"/>
              <a:ext cx="442" cy="78"/>
            </a:xfrm>
            <a:custGeom>
              <a:avLst/>
              <a:gdLst/>
              <a:ahLst/>
              <a:cxnLst>
                <a:cxn ang="0">
                  <a:pos x="468" y="155"/>
                </a:cxn>
                <a:cxn ang="0">
                  <a:pos x="512" y="153"/>
                </a:cxn>
                <a:cxn ang="0">
                  <a:pos x="554" y="152"/>
                </a:cxn>
                <a:cxn ang="0">
                  <a:pos x="595" y="148"/>
                </a:cxn>
                <a:cxn ang="0">
                  <a:pos x="635" y="144"/>
                </a:cxn>
                <a:cxn ang="0">
                  <a:pos x="672" y="140"/>
                </a:cxn>
                <a:cxn ang="0">
                  <a:pos x="708" y="136"/>
                </a:cxn>
                <a:cxn ang="0">
                  <a:pos x="740" y="131"/>
                </a:cxn>
                <a:cxn ang="0">
                  <a:pos x="770" y="125"/>
                </a:cxn>
                <a:cxn ang="0">
                  <a:pos x="797" y="121"/>
                </a:cxn>
                <a:cxn ang="0">
                  <a:pos x="822" y="114"/>
                </a:cxn>
                <a:cxn ang="0">
                  <a:pos x="843" y="108"/>
                </a:cxn>
                <a:cxn ang="0">
                  <a:pos x="858" y="102"/>
                </a:cxn>
                <a:cxn ang="0">
                  <a:pos x="879" y="91"/>
                </a:cxn>
                <a:cxn ang="0">
                  <a:pos x="883" y="79"/>
                </a:cxn>
                <a:cxn ang="0">
                  <a:pos x="869" y="64"/>
                </a:cxn>
                <a:cxn ang="0">
                  <a:pos x="850" y="57"/>
                </a:cxn>
                <a:cxn ang="0">
                  <a:pos x="833" y="49"/>
                </a:cxn>
                <a:cxn ang="0">
                  <a:pos x="810" y="41"/>
                </a:cxn>
                <a:cxn ang="0">
                  <a:pos x="784" y="36"/>
                </a:cxn>
                <a:cxn ang="0">
                  <a:pos x="757" y="30"/>
                </a:cxn>
                <a:cxn ang="0">
                  <a:pos x="725" y="22"/>
                </a:cxn>
                <a:cxn ang="0">
                  <a:pos x="691" y="17"/>
                </a:cxn>
                <a:cxn ang="0">
                  <a:pos x="654" y="13"/>
                </a:cxn>
                <a:cxn ang="0">
                  <a:pos x="616" y="7"/>
                </a:cxn>
                <a:cxn ang="0">
                  <a:pos x="576" y="3"/>
                </a:cxn>
                <a:cxn ang="0">
                  <a:pos x="535" y="1"/>
                </a:cxn>
                <a:cxn ang="0">
                  <a:pos x="493" y="0"/>
                </a:cxn>
                <a:cxn ang="0">
                  <a:pos x="449" y="0"/>
                </a:cxn>
                <a:cxn ang="0">
                  <a:pos x="403" y="0"/>
                </a:cxn>
                <a:cxn ang="0">
                  <a:pos x="362" y="0"/>
                </a:cxn>
                <a:cxn ang="0">
                  <a:pos x="320" y="1"/>
                </a:cxn>
                <a:cxn ang="0">
                  <a:pos x="278" y="5"/>
                </a:cxn>
                <a:cxn ang="0">
                  <a:pos x="240" y="9"/>
                </a:cxn>
                <a:cxn ang="0">
                  <a:pos x="202" y="13"/>
                </a:cxn>
                <a:cxn ang="0">
                  <a:pos x="168" y="19"/>
                </a:cxn>
                <a:cxn ang="0">
                  <a:pos x="135" y="22"/>
                </a:cxn>
                <a:cxn ang="0">
                  <a:pos x="107" y="28"/>
                </a:cxn>
                <a:cxn ang="0">
                  <a:pos x="80" y="34"/>
                </a:cxn>
                <a:cxn ang="0">
                  <a:pos x="57" y="41"/>
                </a:cxn>
                <a:cxn ang="0">
                  <a:pos x="38" y="47"/>
                </a:cxn>
                <a:cxn ang="0">
                  <a:pos x="21" y="53"/>
                </a:cxn>
                <a:cxn ang="0">
                  <a:pos x="4" y="64"/>
                </a:cxn>
                <a:cxn ang="0">
                  <a:pos x="0" y="76"/>
                </a:cxn>
                <a:cxn ang="0">
                  <a:pos x="12" y="89"/>
                </a:cxn>
                <a:cxn ang="0">
                  <a:pos x="29" y="96"/>
                </a:cxn>
                <a:cxn ang="0">
                  <a:pos x="46" y="104"/>
                </a:cxn>
                <a:cxn ang="0">
                  <a:pos x="67" y="110"/>
                </a:cxn>
                <a:cxn ang="0">
                  <a:pos x="92" y="117"/>
                </a:cxn>
                <a:cxn ang="0">
                  <a:pos x="120" y="125"/>
                </a:cxn>
                <a:cxn ang="0">
                  <a:pos x="151" y="131"/>
                </a:cxn>
                <a:cxn ang="0">
                  <a:pos x="183" y="136"/>
                </a:cxn>
                <a:cxn ang="0">
                  <a:pos x="217" y="140"/>
                </a:cxn>
                <a:cxn ang="0">
                  <a:pos x="255" y="146"/>
                </a:cxn>
                <a:cxn ang="0">
                  <a:pos x="295" y="148"/>
                </a:cxn>
                <a:cxn ang="0">
                  <a:pos x="337" y="152"/>
                </a:cxn>
                <a:cxn ang="0">
                  <a:pos x="381" y="153"/>
                </a:cxn>
                <a:cxn ang="0">
                  <a:pos x="424" y="155"/>
                </a:cxn>
              </a:cxnLst>
              <a:rect l="0" t="0" r="r" b="b"/>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lnTo>
                    <a:pt x="436" y="155"/>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45" name="Freeform 189"/>
            <p:cNvSpPr>
              <a:spLocks/>
            </p:cNvSpPr>
            <p:nvPr/>
          </p:nvSpPr>
          <p:spPr bwMode="auto">
            <a:xfrm>
              <a:off x="3229" y="1512"/>
              <a:ext cx="218" cy="74"/>
            </a:xfrm>
            <a:custGeom>
              <a:avLst/>
              <a:gdLst/>
              <a:ahLst/>
              <a:cxnLst>
                <a:cxn ang="0">
                  <a:pos x="261" y="0"/>
                </a:cxn>
                <a:cxn ang="0">
                  <a:pos x="244" y="2"/>
                </a:cxn>
                <a:cxn ang="0">
                  <a:pos x="227" y="4"/>
                </a:cxn>
                <a:cxn ang="0">
                  <a:pos x="204" y="6"/>
                </a:cxn>
                <a:cxn ang="0">
                  <a:pos x="181" y="10"/>
                </a:cxn>
                <a:cxn ang="0">
                  <a:pos x="156" y="13"/>
                </a:cxn>
                <a:cxn ang="0">
                  <a:pos x="132" y="17"/>
                </a:cxn>
                <a:cxn ang="0">
                  <a:pos x="107" y="23"/>
                </a:cxn>
                <a:cxn ang="0">
                  <a:pos x="82" y="27"/>
                </a:cxn>
                <a:cxn ang="0">
                  <a:pos x="59" y="32"/>
                </a:cxn>
                <a:cxn ang="0">
                  <a:pos x="40" y="38"/>
                </a:cxn>
                <a:cxn ang="0">
                  <a:pos x="25" y="44"/>
                </a:cxn>
                <a:cxn ang="0">
                  <a:pos x="4" y="55"/>
                </a:cxn>
                <a:cxn ang="0">
                  <a:pos x="2" y="70"/>
                </a:cxn>
                <a:cxn ang="0">
                  <a:pos x="19" y="86"/>
                </a:cxn>
                <a:cxn ang="0">
                  <a:pos x="37" y="93"/>
                </a:cxn>
                <a:cxn ang="0">
                  <a:pos x="54" y="101"/>
                </a:cxn>
                <a:cxn ang="0">
                  <a:pos x="73" y="107"/>
                </a:cxn>
                <a:cxn ang="0">
                  <a:pos x="92" y="112"/>
                </a:cxn>
                <a:cxn ang="0">
                  <a:pos x="111" y="118"/>
                </a:cxn>
                <a:cxn ang="0">
                  <a:pos x="130" y="122"/>
                </a:cxn>
                <a:cxn ang="0">
                  <a:pos x="145" y="126"/>
                </a:cxn>
                <a:cxn ang="0">
                  <a:pos x="164" y="127"/>
                </a:cxn>
                <a:cxn ang="0">
                  <a:pos x="181" y="131"/>
                </a:cxn>
                <a:cxn ang="0">
                  <a:pos x="198" y="133"/>
                </a:cxn>
                <a:cxn ang="0">
                  <a:pos x="217" y="137"/>
                </a:cxn>
                <a:cxn ang="0">
                  <a:pos x="238" y="137"/>
                </a:cxn>
                <a:cxn ang="0">
                  <a:pos x="263" y="139"/>
                </a:cxn>
                <a:cxn ang="0">
                  <a:pos x="289" y="141"/>
                </a:cxn>
                <a:cxn ang="0">
                  <a:pos x="316" y="143"/>
                </a:cxn>
                <a:cxn ang="0">
                  <a:pos x="343" y="145"/>
                </a:cxn>
                <a:cxn ang="0">
                  <a:pos x="371" y="146"/>
                </a:cxn>
                <a:cxn ang="0">
                  <a:pos x="396" y="146"/>
                </a:cxn>
                <a:cxn ang="0">
                  <a:pos x="415" y="146"/>
                </a:cxn>
                <a:cxn ang="0">
                  <a:pos x="430" y="148"/>
                </a:cxn>
                <a:cxn ang="0">
                  <a:pos x="438" y="148"/>
                </a:cxn>
                <a:cxn ang="0">
                  <a:pos x="417" y="141"/>
                </a:cxn>
                <a:cxn ang="0">
                  <a:pos x="396" y="137"/>
                </a:cxn>
                <a:cxn ang="0">
                  <a:pos x="373" y="129"/>
                </a:cxn>
                <a:cxn ang="0">
                  <a:pos x="346" y="122"/>
                </a:cxn>
                <a:cxn ang="0">
                  <a:pos x="318" y="116"/>
                </a:cxn>
                <a:cxn ang="0">
                  <a:pos x="291" y="108"/>
                </a:cxn>
                <a:cxn ang="0">
                  <a:pos x="267" y="103"/>
                </a:cxn>
                <a:cxn ang="0">
                  <a:pos x="242" y="95"/>
                </a:cxn>
                <a:cxn ang="0">
                  <a:pos x="225" y="89"/>
                </a:cxn>
                <a:cxn ang="0">
                  <a:pos x="204" y="80"/>
                </a:cxn>
                <a:cxn ang="0">
                  <a:pos x="187" y="65"/>
                </a:cxn>
                <a:cxn ang="0">
                  <a:pos x="185" y="50"/>
                </a:cxn>
                <a:cxn ang="0">
                  <a:pos x="200" y="32"/>
                </a:cxn>
                <a:cxn ang="0">
                  <a:pos x="227" y="17"/>
                </a:cxn>
                <a:cxn ang="0">
                  <a:pos x="253" y="6"/>
                </a:cxn>
                <a:cxn ang="0">
                  <a:pos x="269" y="0"/>
                </a:cxn>
              </a:cxnLst>
              <a:rect l="0" t="0" r="r" b="b"/>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8"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lnTo>
                    <a:pt x="27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46" name="Freeform 190"/>
            <p:cNvSpPr>
              <a:spLocks/>
            </p:cNvSpPr>
            <p:nvPr/>
          </p:nvSpPr>
          <p:spPr bwMode="auto">
            <a:xfrm>
              <a:off x="3381" y="1574"/>
              <a:ext cx="318" cy="116"/>
            </a:xfrm>
            <a:custGeom>
              <a:avLst/>
              <a:gdLst/>
              <a:ahLst/>
              <a:cxnLst>
                <a:cxn ang="0">
                  <a:pos x="612" y="154"/>
                </a:cxn>
                <a:cxn ang="0">
                  <a:pos x="589" y="161"/>
                </a:cxn>
                <a:cxn ang="0">
                  <a:pos x="568" y="163"/>
                </a:cxn>
                <a:cxn ang="0">
                  <a:pos x="540" y="169"/>
                </a:cxn>
                <a:cxn ang="0">
                  <a:pos x="505" y="182"/>
                </a:cxn>
                <a:cxn ang="0">
                  <a:pos x="481" y="188"/>
                </a:cxn>
                <a:cxn ang="0">
                  <a:pos x="458" y="195"/>
                </a:cxn>
                <a:cxn ang="0">
                  <a:pos x="427" y="205"/>
                </a:cxn>
                <a:cxn ang="0">
                  <a:pos x="397" y="214"/>
                </a:cxn>
                <a:cxn ang="0">
                  <a:pos x="365" y="218"/>
                </a:cxn>
                <a:cxn ang="0">
                  <a:pos x="336" y="222"/>
                </a:cxn>
                <a:cxn ang="0">
                  <a:pos x="315" y="226"/>
                </a:cxn>
                <a:cxn ang="0">
                  <a:pos x="294" y="228"/>
                </a:cxn>
                <a:cxn ang="0">
                  <a:pos x="268" y="228"/>
                </a:cxn>
                <a:cxn ang="0">
                  <a:pos x="241" y="228"/>
                </a:cxn>
                <a:cxn ang="0">
                  <a:pos x="213" y="230"/>
                </a:cxn>
                <a:cxn ang="0">
                  <a:pos x="186" y="230"/>
                </a:cxn>
                <a:cxn ang="0">
                  <a:pos x="156" y="230"/>
                </a:cxn>
                <a:cxn ang="0">
                  <a:pos x="129" y="230"/>
                </a:cxn>
                <a:cxn ang="0">
                  <a:pos x="102" y="230"/>
                </a:cxn>
                <a:cxn ang="0">
                  <a:pos x="78" y="230"/>
                </a:cxn>
                <a:cxn ang="0">
                  <a:pos x="55" y="230"/>
                </a:cxn>
                <a:cxn ang="0">
                  <a:pos x="36" y="230"/>
                </a:cxn>
                <a:cxn ang="0">
                  <a:pos x="11" y="230"/>
                </a:cxn>
                <a:cxn ang="0">
                  <a:pos x="3" y="224"/>
                </a:cxn>
                <a:cxn ang="0">
                  <a:pos x="24" y="218"/>
                </a:cxn>
                <a:cxn ang="0">
                  <a:pos x="53" y="213"/>
                </a:cxn>
                <a:cxn ang="0">
                  <a:pos x="76" y="211"/>
                </a:cxn>
                <a:cxn ang="0">
                  <a:pos x="99" y="207"/>
                </a:cxn>
                <a:cxn ang="0">
                  <a:pos x="123" y="205"/>
                </a:cxn>
                <a:cxn ang="0">
                  <a:pos x="150" y="201"/>
                </a:cxn>
                <a:cxn ang="0">
                  <a:pos x="176" y="199"/>
                </a:cxn>
                <a:cxn ang="0">
                  <a:pos x="205" y="197"/>
                </a:cxn>
                <a:cxn ang="0">
                  <a:pos x="232" y="193"/>
                </a:cxn>
                <a:cxn ang="0">
                  <a:pos x="258" y="192"/>
                </a:cxn>
                <a:cxn ang="0">
                  <a:pos x="281" y="186"/>
                </a:cxn>
                <a:cxn ang="0">
                  <a:pos x="306" y="182"/>
                </a:cxn>
                <a:cxn ang="0">
                  <a:pos x="329" y="176"/>
                </a:cxn>
                <a:cxn ang="0">
                  <a:pos x="349" y="169"/>
                </a:cxn>
                <a:cxn ang="0">
                  <a:pos x="370" y="161"/>
                </a:cxn>
                <a:cxn ang="0">
                  <a:pos x="391" y="155"/>
                </a:cxn>
                <a:cxn ang="0">
                  <a:pos x="426" y="136"/>
                </a:cxn>
                <a:cxn ang="0">
                  <a:pos x="460" y="121"/>
                </a:cxn>
                <a:cxn ang="0">
                  <a:pos x="490" y="104"/>
                </a:cxn>
                <a:cxn ang="0">
                  <a:pos x="517" y="87"/>
                </a:cxn>
                <a:cxn ang="0">
                  <a:pos x="543" y="66"/>
                </a:cxn>
                <a:cxn ang="0">
                  <a:pos x="566" y="45"/>
                </a:cxn>
                <a:cxn ang="0">
                  <a:pos x="587" y="26"/>
                </a:cxn>
                <a:cxn ang="0">
                  <a:pos x="614" y="2"/>
                </a:cxn>
                <a:cxn ang="0">
                  <a:pos x="629" y="9"/>
                </a:cxn>
                <a:cxn ang="0">
                  <a:pos x="635" y="32"/>
                </a:cxn>
                <a:cxn ang="0">
                  <a:pos x="635" y="59"/>
                </a:cxn>
                <a:cxn ang="0">
                  <a:pos x="635" y="85"/>
                </a:cxn>
                <a:cxn ang="0">
                  <a:pos x="631" y="112"/>
                </a:cxn>
                <a:cxn ang="0">
                  <a:pos x="625" y="135"/>
                </a:cxn>
              </a:cxnLst>
              <a:rect l="0" t="0" r="r" b="b"/>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lnTo>
                    <a:pt x="625" y="135"/>
                  </a:lnTo>
                  <a:close/>
                </a:path>
              </a:pathLst>
            </a:custGeom>
            <a:solidFill>
              <a:schemeClr val="bg1"/>
            </a:solidFill>
            <a:ln w="9525">
              <a:noFill/>
              <a:round/>
              <a:headEnd/>
              <a:tailEnd/>
            </a:ln>
          </p:spPr>
          <p:txBody>
            <a:bodyPr>
              <a:prstTxWarp prst="textNoShape">
                <a:avLst/>
              </a:prstTxWarp>
            </a:bodyPr>
            <a:lstStyle/>
            <a:p>
              <a:endParaRPr lang="en-US"/>
            </a:p>
          </p:txBody>
        </p:sp>
        <p:sp>
          <p:nvSpPr>
            <p:cNvPr id="19647" name="Freeform 191"/>
            <p:cNvSpPr>
              <a:spLocks/>
            </p:cNvSpPr>
            <p:nvPr/>
          </p:nvSpPr>
          <p:spPr bwMode="auto">
            <a:xfrm>
              <a:off x="3048" y="1836"/>
              <a:ext cx="277" cy="168"/>
            </a:xfrm>
            <a:custGeom>
              <a:avLst/>
              <a:gdLst/>
              <a:ahLst/>
              <a:cxnLst>
                <a:cxn ang="0">
                  <a:pos x="244" y="0"/>
                </a:cxn>
                <a:cxn ang="0">
                  <a:pos x="213" y="2"/>
                </a:cxn>
                <a:cxn ang="0">
                  <a:pos x="194" y="4"/>
                </a:cxn>
                <a:cxn ang="0">
                  <a:pos x="173" y="10"/>
                </a:cxn>
                <a:cxn ang="0">
                  <a:pos x="149" y="13"/>
                </a:cxn>
                <a:cxn ang="0">
                  <a:pos x="126" y="19"/>
                </a:cxn>
                <a:cxn ang="0">
                  <a:pos x="103" y="27"/>
                </a:cxn>
                <a:cxn ang="0">
                  <a:pos x="82" y="34"/>
                </a:cxn>
                <a:cxn ang="0">
                  <a:pos x="52" y="55"/>
                </a:cxn>
                <a:cxn ang="0">
                  <a:pos x="29" y="84"/>
                </a:cxn>
                <a:cxn ang="0">
                  <a:pos x="14" y="112"/>
                </a:cxn>
                <a:cxn ang="0">
                  <a:pos x="4" y="137"/>
                </a:cxn>
                <a:cxn ang="0">
                  <a:pos x="0" y="164"/>
                </a:cxn>
                <a:cxn ang="0">
                  <a:pos x="4" y="186"/>
                </a:cxn>
                <a:cxn ang="0">
                  <a:pos x="12" y="211"/>
                </a:cxn>
                <a:cxn ang="0">
                  <a:pos x="27" y="234"/>
                </a:cxn>
                <a:cxn ang="0">
                  <a:pos x="44" y="255"/>
                </a:cxn>
                <a:cxn ang="0">
                  <a:pos x="67" y="272"/>
                </a:cxn>
                <a:cxn ang="0">
                  <a:pos x="93" y="287"/>
                </a:cxn>
                <a:cxn ang="0">
                  <a:pos x="120" y="300"/>
                </a:cxn>
                <a:cxn ang="0">
                  <a:pos x="152" y="314"/>
                </a:cxn>
                <a:cxn ang="0">
                  <a:pos x="185" y="325"/>
                </a:cxn>
                <a:cxn ang="0">
                  <a:pos x="213" y="331"/>
                </a:cxn>
                <a:cxn ang="0">
                  <a:pos x="232" y="335"/>
                </a:cxn>
                <a:cxn ang="0">
                  <a:pos x="251" y="337"/>
                </a:cxn>
                <a:cxn ang="0">
                  <a:pos x="270" y="337"/>
                </a:cxn>
                <a:cxn ang="0">
                  <a:pos x="291" y="337"/>
                </a:cxn>
                <a:cxn ang="0">
                  <a:pos x="310" y="337"/>
                </a:cxn>
                <a:cxn ang="0">
                  <a:pos x="337" y="335"/>
                </a:cxn>
                <a:cxn ang="0">
                  <a:pos x="365" y="331"/>
                </a:cxn>
                <a:cxn ang="0">
                  <a:pos x="399" y="325"/>
                </a:cxn>
                <a:cxn ang="0">
                  <a:pos x="426" y="316"/>
                </a:cxn>
                <a:cxn ang="0">
                  <a:pos x="449" y="304"/>
                </a:cxn>
                <a:cxn ang="0">
                  <a:pos x="468" y="289"/>
                </a:cxn>
                <a:cxn ang="0">
                  <a:pos x="498" y="261"/>
                </a:cxn>
                <a:cxn ang="0">
                  <a:pos x="515" y="234"/>
                </a:cxn>
                <a:cxn ang="0">
                  <a:pos x="531" y="207"/>
                </a:cxn>
                <a:cxn ang="0">
                  <a:pos x="546" y="177"/>
                </a:cxn>
                <a:cxn ang="0">
                  <a:pos x="553" y="148"/>
                </a:cxn>
                <a:cxn ang="0">
                  <a:pos x="546" y="133"/>
                </a:cxn>
                <a:cxn ang="0">
                  <a:pos x="519" y="137"/>
                </a:cxn>
                <a:cxn ang="0">
                  <a:pos x="498" y="145"/>
                </a:cxn>
                <a:cxn ang="0">
                  <a:pos x="476" y="152"/>
                </a:cxn>
                <a:cxn ang="0">
                  <a:pos x="447" y="160"/>
                </a:cxn>
                <a:cxn ang="0">
                  <a:pos x="417" y="169"/>
                </a:cxn>
                <a:cxn ang="0">
                  <a:pos x="384" y="175"/>
                </a:cxn>
                <a:cxn ang="0">
                  <a:pos x="363" y="175"/>
                </a:cxn>
                <a:cxn ang="0">
                  <a:pos x="342" y="175"/>
                </a:cxn>
                <a:cxn ang="0">
                  <a:pos x="323" y="173"/>
                </a:cxn>
                <a:cxn ang="0">
                  <a:pos x="303" y="169"/>
                </a:cxn>
                <a:cxn ang="0">
                  <a:pos x="282" y="166"/>
                </a:cxn>
                <a:cxn ang="0">
                  <a:pos x="261" y="160"/>
                </a:cxn>
                <a:cxn ang="0">
                  <a:pos x="240" y="154"/>
                </a:cxn>
                <a:cxn ang="0">
                  <a:pos x="221" y="146"/>
                </a:cxn>
                <a:cxn ang="0">
                  <a:pos x="190" y="133"/>
                </a:cxn>
                <a:cxn ang="0">
                  <a:pos x="162" y="116"/>
                </a:cxn>
                <a:cxn ang="0">
                  <a:pos x="150" y="95"/>
                </a:cxn>
                <a:cxn ang="0">
                  <a:pos x="160" y="70"/>
                </a:cxn>
                <a:cxn ang="0">
                  <a:pos x="183" y="48"/>
                </a:cxn>
                <a:cxn ang="0">
                  <a:pos x="211" y="27"/>
                </a:cxn>
                <a:cxn ang="0">
                  <a:pos x="238" y="12"/>
                </a:cxn>
                <a:cxn ang="0">
                  <a:pos x="257" y="0"/>
                </a:cxn>
              </a:cxnLst>
              <a:rect l="0" t="0" r="r" b="b"/>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lnTo>
                    <a:pt x="259"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48" name="Freeform 192"/>
            <p:cNvSpPr>
              <a:spLocks/>
            </p:cNvSpPr>
            <p:nvPr/>
          </p:nvSpPr>
          <p:spPr bwMode="auto">
            <a:xfrm>
              <a:off x="3656" y="1843"/>
              <a:ext cx="54" cy="87"/>
            </a:xfrm>
            <a:custGeom>
              <a:avLst/>
              <a:gdLst/>
              <a:ahLst/>
              <a:cxnLst>
                <a:cxn ang="0">
                  <a:pos x="2" y="2"/>
                </a:cxn>
                <a:cxn ang="0">
                  <a:pos x="10" y="6"/>
                </a:cxn>
                <a:cxn ang="0">
                  <a:pos x="23" y="14"/>
                </a:cxn>
                <a:cxn ang="0">
                  <a:pos x="29" y="18"/>
                </a:cxn>
                <a:cxn ang="0">
                  <a:pos x="36" y="23"/>
                </a:cxn>
                <a:cxn ang="0">
                  <a:pos x="44" y="27"/>
                </a:cxn>
                <a:cxn ang="0">
                  <a:pos x="51" y="33"/>
                </a:cxn>
                <a:cxn ang="0">
                  <a:pos x="59" y="38"/>
                </a:cxn>
                <a:cxn ang="0">
                  <a:pos x="67" y="44"/>
                </a:cxn>
                <a:cxn ang="0">
                  <a:pos x="80" y="57"/>
                </a:cxn>
                <a:cxn ang="0">
                  <a:pos x="91" y="69"/>
                </a:cxn>
                <a:cxn ang="0">
                  <a:pos x="99" y="80"/>
                </a:cxn>
                <a:cxn ang="0">
                  <a:pos x="105" y="94"/>
                </a:cxn>
                <a:cxn ang="0">
                  <a:pos x="108" y="107"/>
                </a:cxn>
                <a:cxn ang="0">
                  <a:pos x="108" y="120"/>
                </a:cxn>
                <a:cxn ang="0">
                  <a:pos x="107" y="132"/>
                </a:cxn>
                <a:cxn ang="0">
                  <a:pos x="103" y="141"/>
                </a:cxn>
                <a:cxn ang="0">
                  <a:pos x="97" y="151"/>
                </a:cxn>
                <a:cxn ang="0">
                  <a:pos x="88" y="158"/>
                </a:cxn>
                <a:cxn ang="0">
                  <a:pos x="76" y="162"/>
                </a:cxn>
                <a:cxn ang="0">
                  <a:pos x="63" y="166"/>
                </a:cxn>
                <a:cxn ang="0">
                  <a:pos x="48" y="168"/>
                </a:cxn>
                <a:cxn ang="0">
                  <a:pos x="34" y="170"/>
                </a:cxn>
                <a:cxn ang="0">
                  <a:pos x="19" y="172"/>
                </a:cxn>
                <a:cxn ang="0">
                  <a:pos x="10" y="173"/>
                </a:cxn>
                <a:cxn ang="0">
                  <a:pos x="2" y="175"/>
                </a:cxn>
                <a:cxn ang="0">
                  <a:pos x="0" y="175"/>
                </a:cxn>
                <a:cxn ang="0">
                  <a:pos x="0" y="172"/>
                </a:cxn>
                <a:cxn ang="0">
                  <a:pos x="2" y="164"/>
                </a:cxn>
                <a:cxn ang="0">
                  <a:pos x="4" y="151"/>
                </a:cxn>
                <a:cxn ang="0">
                  <a:pos x="4" y="143"/>
                </a:cxn>
                <a:cxn ang="0">
                  <a:pos x="6" y="135"/>
                </a:cxn>
                <a:cxn ang="0">
                  <a:pos x="6" y="126"/>
                </a:cxn>
                <a:cxn ang="0">
                  <a:pos x="6" y="116"/>
                </a:cxn>
                <a:cxn ang="0">
                  <a:pos x="6" y="107"/>
                </a:cxn>
                <a:cxn ang="0">
                  <a:pos x="8" y="99"/>
                </a:cxn>
                <a:cxn ang="0">
                  <a:pos x="8" y="90"/>
                </a:cxn>
                <a:cxn ang="0">
                  <a:pos x="10" y="82"/>
                </a:cxn>
                <a:cxn ang="0">
                  <a:pos x="10" y="73"/>
                </a:cxn>
                <a:cxn ang="0">
                  <a:pos x="10" y="67"/>
                </a:cxn>
                <a:cxn ang="0">
                  <a:pos x="8" y="52"/>
                </a:cxn>
                <a:cxn ang="0">
                  <a:pos x="6" y="40"/>
                </a:cxn>
                <a:cxn ang="0">
                  <a:pos x="4" y="29"/>
                </a:cxn>
                <a:cxn ang="0">
                  <a:pos x="4" y="19"/>
                </a:cxn>
                <a:cxn ang="0">
                  <a:pos x="2" y="12"/>
                </a:cxn>
                <a:cxn ang="0">
                  <a:pos x="0" y="6"/>
                </a:cxn>
                <a:cxn ang="0">
                  <a:pos x="0" y="0"/>
                </a:cxn>
              </a:cxnLst>
              <a:rect l="0" t="0" r="r" b="b"/>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lnTo>
                    <a:pt x="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49" name="Freeform 193"/>
            <p:cNvSpPr>
              <a:spLocks/>
            </p:cNvSpPr>
            <p:nvPr/>
          </p:nvSpPr>
          <p:spPr bwMode="auto">
            <a:xfrm>
              <a:off x="3616" y="1843"/>
              <a:ext cx="140" cy="167"/>
            </a:xfrm>
            <a:custGeom>
              <a:avLst/>
              <a:gdLst/>
              <a:ahLst/>
              <a:cxnLst>
                <a:cxn ang="0">
                  <a:pos x="88" y="0"/>
                </a:cxn>
                <a:cxn ang="0">
                  <a:pos x="107" y="2"/>
                </a:cxn>
                <a:cxn ang="0">
                  <a:pos x="128" y="6"/>
                </a:cxn>
                <a:cxn ang="0">
                  <a:pos x="150" y="12"/>
                </a:cxn>
                <a:cxn ang="0">
                  <a:pos x="173" y="19"/>
                </a:cxn>
                <a:cxn ang="0">
                  <a:pos x="196" y="29"/>
                </a:cxn>
                <a:cxn ang="0">
                  <a:pos x="219" y="42"/>
                </a:cxn>
                <a:cxn ang="0">
                  <a:pos x="238" y="57"/>
                </a:cxn>
                <a:cxn ang="0">
                  <a:pos x="253" y="76"/>
                </a:cxn>
                <a:cxn ang="0">
                  <a:pos x="263" y="97"/>
                </a:cxn>
                <a:cxn ang="0">
                  <a:pos x="272" y="120"/>
                </a:cxn>
                <a:cxn ang="0">
                  <a:pos x="278" y="141"/>
                </a:cxn>
                <a:cxn ang="0">
                  <a:pos x="282" y="164"/>
                </a:cxn>
                <a:cxn ang="0">
                  <a:pos x="282" y="185"/>
                </a:cxn>
                <a:cxn ang="0">
                  <a:pos x="282" y="206"/>
                </a:cxn>
                <a:cxn ang="0">
                  <a:pos x="276" y="232"/>
                </a:cxn>
                <a:cxn ang="0">
                  <a:pos x="265" y="255"/>
                </a:cxn>
                <a:cxn ang="0">
                  <a:pos x="247" y="274"/>
                </a:cxn>
                <a:cxn ang="0">
                  <a:pos x="223" y="293"/>
                </a:cxn>
                <a:cxn ang="0">
                  <a:pos x="202" y="306"/>
                </a:cxn>
                <a:cxn ang="0">
                  <a:pos x="179" y="314"/>
                </a:cxn>
                <a:cxn ang="0">
                  <a:pos x="156" y="324"/>
                </a:cxn>
                <a:cxn ang="0">
                  <a:pos x="130" y="329"/>
                </a:cxn>
                <a:cxn ang="0">
                  <a:pos x="105" y="333"/>
                </a:cxn>
                <a:cxn ang="0">
                  <a:pos x="80" y="333"/>
                </a:cxn>
                <a:cxn ang="0">
                  <a:pos x="57" y="331"/>
                </a:cxn>
                <a:cxn ang="0">
                  <a:pos x="40" y="324"/>
                </a:cxn>
                <a:cxn ang="0">
                  <a:pos x="25" y="314"/>
                </a:cxn>
                <a:cxn ang="0">
                  <a:pos x="14" y="299"/>
                </a:cxn>
                <a:cxn ang="0">
                  <a:pos x="6" y="280"/>
                </a:cxn>
                <a:cxn ang="0">
                  <a:pos x="2" y="261"/>
                </a:cxn>
                <a:cxn ang="0">
                  <a:pos x="0" y="240"/>
                </a:cxn>
                <a:cxn ang="0">
                  <a:pos x="0" y="219"/>
                </a:cxn>
                <a:cxn ang="0">
                  <a:pos x="2" y="198"/>
                </a:cxn>
                <a:cxn ang="0">
                  <a:pos x="8" y="181"/>
                </a:cxn>
                <a:cxn ang="0">
                  <a:pos x="17" y="160"/>
                </a:cxn>
                <a:cxn ang="0">
                  <a:pos x="38" y="149"/>
                </a:cxn>
                <a:cxn ang="0">
                  <a:pos x="61" y="149"/>
                </a:cxn>
                <a:cxn ang="0">
                  <a:pos x="86" y="153"/>
                </a:cxn>
                <a:cxn ang="0">
                  <a:pos x="105" y="154"/>
                </a:cxn>
                <a:cxn ang="0">
                  <a:pos x="120" y="154"/>
                </a:cxn>
                <a:cxn ang="0">
                  <a:pos x="145" y="145"/>
                </a:cxn>
                <a:cxn ang="0">
                  <a:pos x="168" y="124"/>
                </a:cxn>
                <a:cxn ang="0">
                  <a:pos x="179" y="107"/>
                </a:cxn>
                <a:cxn ang="0">
                  <a:pos x="179" y="86"/>
                </a:cxn>
                <a:cxn ang="0">
                  <a:pos x="166" y="63"/>
                </a:cxn>
                <a:cxn ang="0">
                  <a:pos x="143" y="42"/>
                </a:cxn>
                <a:cxn ang="0">
                  <a:pos x="124" y="29"/>
                </a:cxn>
                <a:cxn ang="0">
                  <a:pos x="107" y="16"/>
                </a:cxn>
                <a:cxn ang="0">
                  <a:pos x="86" y="4"/>
                </a:cxn>
              </a:cxnLst>
              <a:rect l="0" t="0" r="r" b="b"/>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lnTo>
                    <a:pt x="80"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50" name="Freeform 194"/>
            <p:cNvSpPr>
              <a:spLocks/>
            </p:cNvSpPr>
            <p:nvPr/>
          </p:nvSpPr>
          <p:spPr bwMode="auto">
            <a:xfrm>
              <a:off x="3434" y="2063"/>
              <a:ext cx="391" cy="678"/>
            </a:xfrm>
            <a:custGeom>
              <a:avLst/>
              <a:gdLst/>
              <a:ahLst/>
              <a:cxnLst>
                <a:cxn ang="0">
                  <a:pos x="576" y="29"/>
                </a:cxn>
                <a:cxn ang="0">
                  <a:pos x="603" y="67"/>
                </a:cxn>
                <a:cxn ang="0">
                  <a:pos x="633" y="120"/>
                </a:cxn>
                <a:cxn ang="0">
                  <a:pos x="666" y="181"/>
                </a:cxn>
                <a:cxn ang="0">
                  <a:pos x="696" y="253"/>
                </a:cxn>
                <a:cxn ang="0">
                  <a:pos x="726" y="329"/>
                </a:cxn>
                <a:cxn ang="0">
                  <a:pos x="749" y="409"/>
                </a:cxn>
                <a:cxn ang="0">
                  <a:pos x="766" y="489"/>
                </a:cxn>
                <a:cxn ang="0">
                  <a:pos x="778" y="567"/>
                </a:cxn>
                <a:cxn ang="0">
                  <a:pos x="782" y="645"/>
                </a:cxn>
                <a:cxn ang="0">
                  <a:pos x="778" y="719"/>
                </a:cxn>
                <a:cxn ang="0">
                  <a:pos x="766" y="791"/>
                </a:cxn>
                <a:cxn ang="0">
                  <a:pos x="749" y="861"/>
                </a:cxn>
                <a:cxn ang="0">
                  <a:pos x="723" y="926"/>
                </a:cxn>
                <a:cxn ang="0">
                  <a:pos x="698" y="989"/>
                </a:cxn>
                <a:cxn ang="0">
                  <a:pos x="671" y="1044"/>
                </a:cxn>
                <a:cxn ang="0">
                  <a:pos x="641" y="1095"/>
                </a:cxn>
                <a:cxn ang="0">
                  <a:pos x="607" y="1139"/>
                </a:cxn>
                <a:cxn ang="0">
                  <a:pos x="567" y="1182"/>
                </a:cxn>
                <a:cxn ang="0">
                  <a:pos x="521" y="1220"/>
                </a:cxn>
                <a:cxn ang="0">
                  <a:pos x="468" y="1258"/>
                </a:cxn>
                <a:cxn ang="0">
                  <a:pos x="407" y="1291"/>
                </a:cxn>
                <a:cxn ang="0">
                  <a:pos x="342" y="1317"/>
                </a:cxn>
                <a:cxn ang="0">
                  <a:pos x="276" y="1338"/>
                </a:cxn>
                <a:cxn ang="0">
                  <a:pos x="209" y="1352"/>
                </a:cxn>
                <a:cxn ang="0">
                  <a:pos x="150" y="1355"/>
                </a:cxn>
                <a:cxn ang="0">
                  <a:pos x="97" y="1346"/>
                </a:cxn>
                <a:cxn ang="0">
                  <a:pos x="55" y="1325"/>
                </a:cxn>
                <a:cxn ang="0">
                  <a:pos x="23" y="1291"/>
                </a:cxn>
                <a:cxn ang="0">
                  <a:pos x="6" y="1247"/>
                </a:cxn>
                <a:cxn ang="0">
                  <a:pos x="0" y="1196"/>
                </a:cxn>
                <a:cxn ang="0">
                  <a:pos x="4" y="1141"/>
                </a:cxn>
                <a:cxn ang="0">
                  <a:pos x="23" y="1087"/>
                </a:cxn>
                <a:cxn ang="0">
                  <a:pos x="51" y="1034"/>
                </a:cxn>
                <a:cxn ang="0">
                  <a:pos x="91" y="989"/>
                </a:cxn>
                <a:cxn ang="0">
                  <a:pos x="141" y="949"/>
                </a:cxn>
                <a:cxn ang="0">
                  <a:pos x="198" y="916"/>
                </a:cxn>
                <a:cxn ang="0">
                  <a:pos x="261" y="886"/>
                </a:cxn>
                <a:cxn ang="0">
                  <a:pos x="323" y="856"/>
                </a:cxn>
                <a:cxn ang="0">
                  <a:pos x="384" y="823"/>
                </a:cxn>
                <a:cxn ang="0">
                  <a:pos x="439" y="787"/>
                </a:cxn>
                <a:cxn ang="0">
                  <a:pos x="489" y="743"/>
                </a:cxn>
                <a:cxn ang="0">
                  <a:pos x="525" y="694"/>
                </a:cxn>
                <a:cxn ang="0">
                  <a:pos x="550" y="639"/>
                </a:cxn>
                <a:cxn ang="0">
                  <a:pos x="563" y="584"/>
                </a:cxn>
                <a:cxn ang="0">
                  <a:pos x="569" y="523"/>
                </a:cxn>
                <a:cxn ang="0">
                  <a:pos x="565" y="464"/>
                </a:cxn>
                <a:cxn ang="0">
                  <a:pos x="555" y="407"/>
                </a:cxn>
                <a:cxn ang="0">
                  <a:pos x="540" y="352"/>
                </a:cxn>
                <a:cxn ang="0">
                  <a:pos x="523" y="297"/>
                </a:cxn>
                <a:cxn ang="0">
                  <a:pos x="506" y="244"/>
                </a:cxn>
                <a:cxn ang="0">
                  <a:pos x="491" y="196"/>
                </a:cxn>
                <a:cxn ang="0">
                  <a:pos x="477" y="152"/>
                </a:cxn>
                <a:cxn ang="0">
                  <a:pos x="464" y="111"/>
                </a:cxn>
                <a:cxn ang="0">
                  <a:pos x="455" y="57"/>
                </a:cxn>
                <a:cxn ang="0">
                  <a:pos x="475" y="14"/>
                </a:cxn>
                <a:cxn ang="0">
                  <a:pos x="519" y="0"/>
                </a:cxn>
              </a:cxnLst>
              <a:rect l="0" t="0" r="r" b="b"/>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lnTo>
                    <a:pt x="540" y="0"/>
                  </a:lnTo>
                  <a:close/>
                </a:path>
              </a:pathLst>
            </a:custGeom>
            <a:solidFill>
              <a:srgbClr val="3399FF"/>
            </a:solidFill>
            <a:ln w="9525">
              <a:noFill/>
              <a:round/>
              <a:headEnd/>
              <a:tailEnd/>
            </a:ln>
          </p:spPr>
          <p:txBody>
            <a:bodyPr>
              <a:prstTxWarp prst="textNoShape">
                <a:avLst/>
              </a:prstTxWarp>
            </a:bodyPr>
            <a:lstStyle/>
            <a:p>
              <a:endParaRPr lang="en-US"/>
            </a:p>
          </p:txBody>
        </p:sp>
        <p:sp>
          <p:nvSpPr>
            <p:cNvPr id="19651" name="Text Box 195"/>
            <p:cNvSpPr txBox="1">
              <a:spLocks noChangeArrowheads="1"/>
            </p:cNvSpPr>
            <p:nvPr/>
          </p:nvSpPr>
          <p:spPr bwMode="auto">
            <a:xfrm>
              <a:off x="3300" y="2081"/>
              <a:ext cx="244" cy="365"/>
            </a:xfrm>
            <a:prstGeom prst="rect">
              <a:avLst/>
            </a:prstGeom>
            <a:noFill/>
            <a:ln w="9525">
              <a:noFill/>
              <a:miter lim="800000"/>
              <a:headEnd/>
              <a:tailEnd/>
            </a:ln>
            <a:effectLst/>
          </p:spPr>
          <p:txBody>
            <a:bodyPr wrap="none">
              <a:prstTxWarp prst="textNoShape">
                <a:avLst/>
              </a:prstTxWarp>
              <a:spAutoFit/>
            </a:bodyPr>
            <a:lstStyle/>
            <a:p>
              <a:r>
                <a:rPr lang="en-US" sz="3200" b="1"/>
                <a:t>5</a:t>
              </a:r>
            </a:p>
          </p:txBody>
        </p:sp>
        <p:sp>
          <p:nvSpPr>
            <p:cNvPr id="19652" name="Freeform 196"/>
            <p:cNvSpPr>
              <a:spLocks/>
            </p:cNvSpPr>
            <p:nvPr/>
          </p:nvSpPr>
          <p:spPr bwMode="auto">
            <a:xfrm>
              <a:off x="3206" y="1733"/>
              <a:ext cx="461" cy="44"/>
            </a:xfrm>
            <a:custGeom>
              <a:avLst/>
              <a:gdLst/>
              <a:ahLst/>
              <a:cxnLst>
                <a:cxn ang="0">
                  <a:pos x="0" y="0"/>
                </a:cxn>
                <a:cxn ang="0">
                  <a:pos x="226" y="43"/>
                </a:cxn>
                <a:cxn ang="0">
                  <a:pos x="461" y="5"/>
                </a:cxn>
              </a:cxnLst>
              <a:rect l="0" t="0" r="r" b="b"/>
              <a:pathLst>
                <a:path w="461" h="44">
                  <a:moveTo>
                    <a:pt x="0" y="0"/>
                  </a:moveTo>
                  <a:cubicBezTo>
                    <a:pt x="74" y="21"/>
                    <a:pt x="149" y="42"/>
                    <a:pt x="226" y="43"/>
                  </a:cubicBezTo>
                  <a:cubicBezTo>
                    <a:pt x="303" y="44"/>
                    <a:pt x="382" y="24"/>
                    <a:pt x="461" y="5"/>
                  </a:cubicBezTo>
                </a:path>
              </a:pathLst>
            </a:custGeom>
            <a:noFill/>
            <a:ln w="28575" cap="flat" cmpd="sng">
              <a:solidFill>
                <a:srgbClr val="FF0000"/>
              </a:solidFill>
              <a:prstDash val="dash"/>
              <a:round/>
              <a:headEnd type="none" w="med" len="med"/>
              <a:tailEnd type="none" w="med" len="med"/>
            </a:ln>
            <a:effectLst/>
          </p:spPr>
          <p:txBody>
            <a:bodyPr>
              <a:prstTxWarp prst="textNoShape">
                <a:avLst/>
              </a:prstTxWarp>
            </a:bodyPr>
            <a:lstStyle/>
            <a:p>
              <a:endParaRPr lang="en-US"/>
            </a:p>
          </p:txBody>
        </p:sp>
      </p:grpSp>
      <p:grpSp>
        <p:nvGrpSpPr>
          <p:cNvPr id="3" name="Group 197"/>
          <p:cNvGrpSpPr>
            <a:grpSpLocks/>
          </p:cNvGrpSpPr>
          <p:nvPr/>
        </p:nvGrpSpPr>
        <p:grpSpPr bwMode="auto">
          <a:xfrm>
            <a:off x="2203450" y="1760538"/>
            <a:ext cx="995363" cy="1409700"/>
            <a:chOff x="4470" y="2136"/>
            <a:chExt cx="627" cy="888"/>
          </a:xfrm>
        </p:grpSpPr>
        <p:sp>
          <p:nvSpPr>
            <p:cNvPr id="19654" name="Freeform 198"/>
            <p:cNvSpPr>
              <a:spLocks/>
            </p:cNvSpPr>
            <p:nvPr/>
          </p:nvSpPr>
          <p:spPr bwMode="auto">
            <a:xfrm>
              <a:off x="4470" y="2226"/>
              <a:ext cx="627" cy="798"/>
            </a:xfrm>
            <a:custGeom>
              <a:avLst/>
              <a:gdLst/>
              <a:ahLst/>
              <a:cxnLst>
                <a:cxn ang="0">
                  <a:pos x="472" y="72"/>
                </a:cxn>
                <a:cxn ang="0">
                  <a:pos x="472" y="131"/>
                </a:cxn>
                <a:cxn ang="0">
                  <a:pos x="470" y="188"/>
                </a:cxn>
                <a:cxn ang="0">
                  <a:pos x="460" y="243"/>
                </a:cxn>
                <a:cxn ang="0">
                  <a:pos x="443" y="300"/>
                </a:cxn>
                <a:cxn ang="0">
                  <a:pos x="422" y="353"/>
                </a:cxn>
                <a:cxn ang="0">
                  <a:pos x="397" y="408"/>
                </a:cxn>
                <a:cxn ang="0">
                  <a:pos x="373" y="463"/>
                </a:cxn>
                <a:cxn ang="0">
                  <a:pos x="348" y="524"/>
                </a:cxn>
                <a:cxn ang="0">
                  <a:pos x="323" y="591"/>
                </a:cxn>
                <a:cxn ang="0">
                  <a:pos x="295" y="665"/>
                </a:cxn>
                <a:cxn ang="0">
                  <a:pos x="260" y="743"/>
                </a:cxn>
                <a:cxn ang="0">
                  <a:pos x="221" y="824"/>
                </a:cxn>
                <a:cxn ang="0">
                  <a:pos x="173" y="908"/>
                </a:cxn>
                <a:cxn ang="0">
                  <a:pos x="122" y="997"/>
                </a:cxn>
                <a:cxn ang="0">
                  <a:pos x="72" y="1094"/>
                </a:cxn>
                <a:cxn ang="0">
                  <a:pos x="34" y="1203"/>
                </a:cxn>
                <a:cxn ang="0">
                  <a:pos x="11" y="1328"/>
                </a:cxn>
                <a:cxn ang="0">
                  <a:pos x="2" y="1461"/>
                </a:cxn>
                <a:cxn ang="0">
                  <a:pos x="2" y="1592"/>
                </a:cxn>
                <a:cxn ang="0">
                  <a:pos x="13" y="1719"/>
                </a:cxn>
                <a:cxn ang="0">
                  <a:pos x="44" y="1839"/>
                </a:cxn>
                <a:cxn ang="0">
                  <a:pos x="101" y="1949"/>
                </a:cxn>
                <a:cxn ang="0">
                  <a:pos x="177" y="2044"/>
                </a:cxn>
                <a:cxn ang="0">
                  <a:pos x="279" y="2126"/>
                </a:cxn>
                <a:cxn ang="0">
                  <a:pos x="392" y="2189"/>
                </a:cxn>
                <a:cxn ang="0">
                  <a:pos x="511" y="2233"/>
                </a:cxn>
                <a:cxn ang="0">
                  <a:pos x="629" y="2253"/>
                </a:cxn>
                <a:cxn ang="0">
                  <a:pos x="751" y="2263"/>
                </a:cxn>
                <a:cxn ang="0">
                  <a:pos x="878" y="2267"/>
                </a:cxn>
                <a:cxn ang="0">
                  <a:pos x="1006" y="2265"/>
                </a:cxn>
                <a:cxn ang="0">
                  <a:pos x="1127" y="2253"/>
                </a:cxn>
                <a:cxn ang="0">
                  <a:pos x="1240" y="2236"/>
                </a:cxn>
                <a:cxn ang="0">
                  <a:pos x="1337" y="2208"/>
                </a:cxn>
                <a:cxn ang="0">
                  <a:pos x="1422" y="2170"/>
                </a:cxn>
                <a:cxn ang="0">
                  <a:pos x="1494" y="2120"/>
                </a:cxn>
                <a:cxn ang="0">
                  <a:pos x="1559" y="2062"/>
                </a:cxn>
                <a:cxn ang="0">
                  <a:pos x="1616" y="1989"/>
                </a:cxn>
                <a:cxn ang="0">
                  <a:pos x="1671" y="1904"/>
                </a:cxn>
                <a:cxn ang="0">
                  <a:pos x="1721" y="1799"/>
                </a:cxn>
                <a:cxn ang="0">
                  <a:pos x="1761" y="1681"/>
                </a:cxn>
                <a:cxn ang="0">
                  <a:pos x="1783" y="1558"/>
                </a:cxn>
                <a:cxn ang="0">
                  <a:pos x="1783" y="1429"/>
                </a:cxn>
                <a:cxn ang="0">
                  <a:pos x="1762" y="1298"/>
                </a:cxn>
                <a:cxn ang="0">
                  <a:pos x="1723" y="1168"/>
                </a:cxn>
                <a:cxn ang="0">
                  <a:pos x="1675" y="1047"/>
                </a:cxn>
                <a:cxn ang="0">
                  <a:pos x="1627" y="942"/>
                </a:cxn>
                <a:cxn ang="0">
                  <a:pos x="1584" y="853"/>
                </a:cxn>
                <a:cxn ang="0">
                  <a:pos x="1544" y="786"/>
                </a:cxn>
                <a:cxn ang="0">
                  <a:pos x="1498" y="724"/>
                </a:cxn>
                <a:cxn ang="0">
                  <a:pos x="1451" y="651"/>
                </a:cxn>
                <a:cxn ang="0">
                  <a:pos x="1426" y="594"/>
                </a:cxn>
                <a:cxn ang="0">
                  <a:pos x="1405" y="524"/>
                </a:cxn>
                <a:cxn ang="0">
                  <a:pos x="1390" y="439"/>
                </a:cxn>
                <a:cxn ang="0">
                  <a:pos x="1382" y="353"/>
                </a:cxn>
                <a:cxn ang="0">
                  <a:pos x="1380" y="268"/>
                </a:cxn>
                <a:cxn ang="0">
                  <a:pos x="1388" y="188"/>
                </a:cxn>
                <a:cxn ang="0">
                  <a:pos x="1399" y="119"/>
                </a:cxn>
                <a:cxn ang="0">
                  <a:pos x="1418" y="57"/>
                </a:cxn>
                <a:cxn ang="0">
                  <a:pos x="901" y="41"/>
                </a:cxn>
              </a:cxnLst>
              <a:rect l="0" t="0" r="r" b="b"/>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1441" y="0"/>
                  </a:lnTo>
                  <a:lnTo>
                    <a:pt x="901" y="41"/>
                  </a:lnTo>
                  <a:lnTo>
                    <a:pt x="468" y="20"/>
                  </a:lnTo>
                  <a:lnTo>
                    <a:pt x="468" y="20"/>
                  </a:lnTo>
                  <a:close/>
                </a:path>
              </a:pathLst>
            </a:custGeom>
            <a:solidFill>
              <a:srgbClr val="0066FF"/>
            </a:solidFill>
            <a:ln w="38100" cmpd="sng">
              <a:solidFill>
                <a:schemeClr val="tx1"/>
              </a:solidFill>
              <a:round/>
              <a:headEnd/>
              <a:tailEnd/>
            </a:ln>
          </p:spPr>
          <p:txBody>
            <a:bodyPr>
              <a:prstTxWarp prst="textNoShape">
                <a:avLst/>
              </a:prstTxWarp>
            </a:bodyPr>
            <a:lstStyle/>
            <a:p>
              <a:endParaRPr lang="en-US"/>
            </a:p>
          </p:txBody>
        </p:sp>
        <p:sp>
          <p:nvSpPr>
            <p:cNvPr id="19655" name="Freeform 199"/>
            <p:cNvSpPr>
              <a:spLocks/>
            </p:cNvSpPr>
            <p:nvPr/>
          </p:nvSpPr>
          <p:spPr bwMode="auto">
            <a:xfrm>
              <a:off x="4633" y="2216"/>
              <a:ext cx="337" cy="74"/>
            </a:xfrm>
            <a:custGeom>
              <a:avLst/>
              <a:gdLst/>
              <a:ahLst/>
              <a:cxnLst>
                <a:cxn ang="0">
                  <a:pos x="3" y="0"/>
                </a:cxn>
                <a:cxn ang="0">
                  <a:pos x="0" y="101"/>
                </a:cxn>
                <a:cxn ang="0">
                  <a:pos x="461" y="106"/>
                </a:cxn>
                <a:cxn ang="0">
                  <a:pos x="480" y="15"/>
                </a:cxn>
                <a:cxn ang="0">
                  <a:pos x="3" y="0"/>
                </a:cxn>
              </a:cxnLst>
              <a:rect l="0" t="0" r="r" b="b"/>
              <a:pathLst>
                <a:path w="480" h="106">
                  <a:moveTo>
                    <a:pt x="3" y="0"/>
                  </a:moveTo>
                  <a:lnTo>
                    <a:pt x="0" y="101"/>
                  </a:lnTo>
                  <a:lnTo>
                    <a:pt x="461" y="106"/>
                  </a:lnTo>
                  <a:lnTo>
                    <a:pt x="480" y="15"/>
                  </a:lnTo>
                  <a:lnTo>
                    <a:pt x="3" y="0"/>
                  </a:lnTo>
                  <a:close/>
                </a:path>
              </a:pathLst>
            </a:custGeom>
            <a:solidFill>
              <a:srgbClr val="CCECFF"/>
            </a:solidFill>
            <a:ln w="9525" cap="flat" cmpd="sng">
              <a:solidFill>
                <a:srgbClr val="FF0000"/>
              </a:solidFill>
              <a:prstDash val="solid"/>
              <a:round/>
              <a:headEnd type="none" w="med" len="med"/>
              <a:tailEnd type="none" w="med" len="med"/>
            </a:ln>
            <a:effectLst/>
          </p:spPr>
          <p:txBody>
            <a:bodyPr>
              <a:prstTxWarp prst="textNoShape">
                <a:avLst/>
              </a:prstTxWarp>
            </a:bodyPr>
            <a:lstStyle/>
            <a:p>
              <a:endParaRPr lang="en-US"/>
            </a:p>
          </p:txBody>
        </p:sp>
        <p:sp>
          <p:nvSpPr>
            <p:cNvPr id="19656" name="Freeform 200"/>
            <p:cNvSpPr>
              <a:spLocks/>
            </p:cNvSpPr>
            <p:nvPr/>
          </p:nvSpPr>
          <p:spPr bwMode="auto">
            <a:xfrm>
              <a:off x="4570" y="2366"/>
              <a:ext cx="43" cy="53"/>
            </a:xfrm>
            <a:custGeom>
              <a:avLst/>
              <a:gdLst/>
              <a:ahLst/>
              <a:cxnLst>
                <a:cxn ang="0">
                  <a:pos x="124" y="0"/>
                </a:cxn>
                <a:cxn ang="0">
                  <a:pos x="65" y="152"/>
                </a:cxn>
                <a:cxn ang="0">
                  <a:pos x="63" y="152"/>
                </a:cxn>
                <a:cxn ang="0">
                  <a:pos x="57" y="148"/>
                </a:cxn>
                <a:cxn ang="0">
                  <a:pos x="53" y="146"/>
                </a:cxn>
                <a:cxn ang="0">
                  <a:pos x="50" y="145"/>
                </a:cxn>
                <a:cxn ang="0">
                  <a:pos x="46" y="141"/>
                </a:cxn>
                <a:cxn ang="0">
                  <a:pos x="42" y="139"/>
                </a:cxn>
                <a:cxn ang="0">
                  <a:pos x="36" y="135"/>
                </a:cxn>
                <a:cxn ang="0">
                  <a:pos x="33" y="133"/>
                </a:cxn>
                <a:cxn ang="0">
                  <a:pos x="27" y="129"/>
                </a:cxn>
                <a:cxn ang="0">
                  <a:pos x="23" y="127"/>
                </a:cxn>
                <a:cxn ang="0">
                  <a:pos x="19" y="124"/>
                </a:cxn>
                <a:cxn ang="0">
                  <a:pos x="15" y="120"/>
                </a:cxn>
                <a:cxn ang="0">
                  <a:pos x="12" y="116"/>
                </a:cxn>
                <a:cxn ang="0">
                  <a:pos x="10" y="114"/>
                </a:cxn>
                <a:cxn ang="0">
                  <a:pos x="6" y="110"/>
                </a:cxn>
                <a:cxn ang="0">
                  <a:pos x="4" y="107"/>
                </a:cxn>
                <a:cxn ang="0">
                  <a:pos x="2" y="103"/>
                </a:cxn>
                <a:cxn ang="0">
                  <a:pos x="2" y="99"/>
                </a:cxn>
                <a:cxn ang="0">
                  <a:pos x="0" y="93"/>
                </a:cxn>
                <a:cxn ang="0">
                  <a:pos x="2" y="89"/>
                </a:cxn>
                <a:cxn ang="0">
                  <a:pos x="2" y="86"/>
                </a:cxn>
                <a:cxn ang="0">
                  <a:pos x="2" y="82"/>
                </a:cxn>
                <a:cxn ang="0">
                  <a:pos x="4" y="76"/>
                </a:cxn>
                <a:cxn ang="0">
                  <a:pos x="6" y="72"/>
                </a:cxn>
                <a:cxn ang="0">
                  <a:pos x="8" y="67"/>
                </a:cxn>
                <a:cxn ang="0">
                  <a:pos x="10" y="63"/>
                </a:cxn>
                <a:cxn ang="0">
                  <a:pos x="14" y="59"/>
                </a:cxn>
                <a:cxn ang="0">
                  <a:pos x="17" y="55"/>
                </a:cxn>
                <a:cxn ang="0">
                  <a:pos x="21" y="50"/>
                </a:cxn>
                <a:cxn ang="0">
                  <a:pos x="27" y="48"/>
                </a:cxn>
                <a:cxn ang="0">
                  <a:pos x="31" y="42"/>
                </a:cxn>
                <a:cxn ang="0">
                  <a:pos x="38" y="38"/>
                </a:cxn>
                <a:cxn ang="0">
                  <a:pos x="40" y="36"/>
                </a:cxn>
                <a:cxn ang="0">
                  <a:pos x="44" y="34"/>
                </a:cxn>
                <a:cxn ang="0">
                  <a:pos x="48" y="32"/>
                </a:cxn>
                <a:cxn ang="0">
                  <a:pos x="52" y="31"/>
                </a:cxn>
                <a:cxn ang="0">
                  <a:pos x="55" y="29"/>
                </a:cxn>
                <a:cxn ang="0">
                  <a:pos x="59" y="27"/>
                </a:cxn>
                <a:cxn ang="0">
                  <a:pos x="63" y="25"/>
                </a:cxn>
                <a:cxn ang="0">
                  <a:pos x="69" y="21"/>
                </a:cxn>
                <a:cxn ang="0">
                  <a:pos x="72" y="19"/>
                </a:cxn>
                <a:cxn ang="0">
                  <a:pos x="76" y="19"/>
                </a:cxn>
                <a:cxn ang="0">
                  <a:pos x="80" y="15"/>
                </a:cxn>
                <a:cxn ang="0">
                  <a:pos x="84" y="15"/>
                </a:cxn>
                <a:cxn ang="0">
                  <a:pos x="88" y="13"/>
                </a:cxn>
                <a:cxn ang="0">
                  <a:pos x="91" y="12"/>
                </a:cxn>
                <a:cxn ang="0">
                  <a:pos x="95" y="10"/>
                </a:cxn>
                <a:cxn ang="0">
                  <a:pos x="99" y="8"/>
                </a:cxn>
                <a:cxn ang="0">
                  <a:pos x="107" y="6"/>
                </a:cxn>
                <a:cxn ang="0">
                  <a:pos x="112" y="4"/>
                </a:cxn>
                <a:cxn ang="0">
                  <a:pos x="116" y="2"/>
                </a:cxn>
                <a:cxn ang="0">
                  <a:pos x="122" y="0"/>
                </a:cxn>
                <a:cxn ang="0">
                  <a:pos x="124" y="0"/>
                </a:cxn>
                <a:cxn ang="0">
                  <a:pos x="124" y="0"/>
                </a:cxn>
                <a:cxn ang="0">
                  <a:pos x="124" y="0"/>
                </a:cxn>
              </a:cxnLst>
              <a:rect l="0" t="0" r="r" b="b"/>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lnTo>
                    <a:pt x="124" y="0"/>
                  </a:lnTo>
                  <a:lnTo>
                    <a:pt x="1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57" name="Freeform 201"/>
            <p:cNvSpPr>
              <a:spLocks/>
            </p:cNvSpPr>
            <p:nvPr/>
          </p:nvSpPr>
          <p:spPr bwMode="auto">
            <a:xfrm>
              <a:off x="4558" y="2441"/>
              <a:ext cx="149" cy="57"/>
            </a:xfrm>
            <a:custGeom>
              <a:avLst/>
              <a:gdLst/>
              <a:ahLst/>
              <a:cxnLst>
                <a:cxn ang="0">
                  <a:pos x="424" y="4"/>
                </a:cxn>
                <a:cxn ang="0">
                  <a:pos x="420" y="11"/>
                </a:cxn>
                <a:cxn ang="0">
                  <a:pos x="414" y="25"/>
                </a:cxn>
                <a:cxn ang="0">
                  <a:pos x="409" y="32"/>
                </a:cxn>
                <a:cxn ang="0">
                  <a:pos x="405" y="40"/>
                </a:cxn>
                <a:cxn ang="0">
                  <a:pos x="399" y="47"/>
                </a:cxn>
                <a:cxn ang="0">
                  <a:pos x="393" y="57"/>
                </a:cxn>
                <a:cxn ang="0">
                  <a:pos x="384" y="66"/>
                </a:cxn>
                <a:cxn ang="0">
                  <a:pos x="376" y="76"/>
                </a:cxn>
                <a:cxn ang="0">
                  <a:pos x="367" y="84"/>
                </a:cxn>
                <a:cxn ang="0">
                  <a:pos x="357" y="93"/>
                </a:cxn>
                <a:cxn ang="0">
                  <a:pos x="344" y="101"/>
                </a:cxn>
                <a:cxn ang="0">
                  <a:pos x="333" y="110"/>
                </a:cxn>
                <a:cxn ang="0">
                  <a:pos x="319" y="116"/>
                </a:cxn>
                <a:cxn ang="0">
                  <a:pos x="304" y="122"/>
                </a:cxn>
                <a:cxn ang="0">
                  <a:pos x="296" y="125"/>
                </a:cxn>
                <a:cxn ang="0">
                  <a:pos x="289" y="127"/>
                </a:cxn>
                <a:cxn ang="0">
                  <a:pos x="276" y="135"/>
                </a:cxn>
                <a:cxn ang="0">
                  <a:pos x="266" y="137"/>
                </a:cxn>
                <a:cxn ang="0">
                  <a:pos x="258" y="139"/>
                </a:cxn>
                <a:cxn ang="0">
                  <a:pos x="251" y="141"/>
                </a:cxn>
                <a:cxn ang="0">
                  <a:pos x="243" y="144"/>
                </a:cxn>
                <a:cxn ang="0">
                  <a:pos x="236" y="146"/>
                </a:cxn>
                <a:cxn ang="0">
                  <a:pos x="228" y="148"/>
                </a:cxn>
                <a:cxn ang="0">
                  <a:pos x="220" y="150"/>
                </a:cxn>
                <a:cxn ang="0">
                  <a:pos x="213" y="152"/>
                </a:cxn>
                <a:cxn ang="0">
                  <a:pos x="205" y="154"/>
                </a:cxn>
                <a:cxn ang="0">
                  <a:pos x="198" y="156"/>
                </a:cxn>
                <a:cxn ang="0">
                  <a:pos x="190" y="156"/>
                </a:cxn>
                <a:cxn ang="0">
                  <a:pos x="182" y="158"/>
                </a:cxn>
                <a:cxn ang="0">
                  <a:pos x="175" y="158"/>
                </a:cxn>
                <a:cxn ang="0">
                  <a:pos x="167" y="160"/>
                </a:cxn>
                <a:cxn ang="0">
                  <a:pos x="152" y="161"/>
                </a:cxn>
                <a:cxn ang="0">
                  <a:pos x="139" y="161"/>
                </a:cxn>
                <a:cxn ang="0">
                  <a:pos x="125" y="163"/>
                </a:cxn>
                <a:cxn ang="0">
                  <a:pos x="112" y="163"/>
                </a:cxn>
                <a:cxn ang="0">
                  <a:pos x="101" y="163"/>
                </a:cxn>
                <a:cxn ang="0">
                  <a:pos x="87" y="160"/>
                </a:cxn>
                <a:cxn ang="0">
                  <a:pos x="78" y="160"/>
                </a:cxn>
                <a:cxn ang="0">
                  <a:pos x="66" y="158"/>
                </a:cxn>
                <a:cxn ang="0">
                  <a:pos x="59" y="158"/>
                </a:cxn>
                <a:cxn ang="0">
                  <a:pos x="49" y="156"/>
                </a:cxn>
                <a:cxn ang="0">
                  <a:pos x="42" y="156"/>
                </a:cxn>
                <a:cxn ang="0">
                  <a:pos x="34" y="154"/>
                </a:cxn>
                <a:cxn ang="0">
                  <a:pos x="26" y="154"/>
                </a:cxn>
                <a:cxn ang="0">
                  <a:pos x="15" y="152"/>
                </a:cxn>
                <a:cxn ang="0">
                  <a:pos x="7" y="152"/>
                </a:cxn>
                <a:cxn ang="0">
                  <a:pos x="0" y="150"/>
                </a:cxn>
                <a:cxn ang="0">
                  <a:pos x="293" y="76"/>
                </a:cxn>
                <a:cxn ang="0">
                  <a:pos x="424" y="0"/>
                </a:cxn>
              </a:cxnLst>
              <a:rect l="0" t="0" r="r" b="b"/>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lnTo>
                    <a:pt x="4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58" name="Freeform 202"/>
            <p:cNvSpPr>
              <a:spLocks/>
            </p:cNvSpPr>
            <p:nvPr/>
          </p:nvSpPr>
          <p:spPr bwMode="auto">
            <a:xfrm>
              <a:off x="4911" y="2425"/>
              <a:ext cx="75" cy="75"/>
            </a:xfrm>
            <a:custGeom>
              <a:avLst/>
              <a:gdLst/>
              <a:ahLst/>
              <a:cxnLst>
                <a:cxn ang="0">
                  <a:pos x="116" y="0"/>
                </a:cxn>
                <a:cxn ang="0">
                  <a:pos x="106" y="0"/>
                </a:cxn>
                <a:cxn ang="0">
                  <a:pos x="97" y="2"/>
                </a:cxn>
                <a:cxn ang="0">
                  <a:pos x="87" y="2"/>
                </a:cxn>
                <a:cxn ang="0">
                  <a:pos x="78" y="4"/>
                </a:cxn>
                <a:cxn ang="0">
                  <a:pos x="66" y="8"/>
                </a:cxn>
                <a:cxn ang="0">
                  <a:pos x="55" y="12"/>
                </a:cxn>
                <a:cxn ang="0">
                  <a:pos x="45" y="18"/>
                </a:cxn>
                <a:cxn ang="0">
                  <a:pos x="36" y="25"/>
                </a:cxn>
                <a:cxn ang="0">
                  <a:pos x="28" y="33"/>
                </a:cxn>
                <a:cxn ang="0">
                  <a:pos x="21" y="42"/>
                </a:cxn>
                <a:cxn ang="0">
                  <a:pos x="17" y="52"/>
                </a:cxn>
                <a:cxn ang="0">
                  <a:pos x="11" y="65"/>
                </a:cxn>
                <a:cxn ang="0">
                  <a:pos x="7" y="76"/>
                </a:cxn>
                <a:cxn ang="0">
                  <a:pos x="3" y="90"/>
                </a:cxn>
                <a:cxn ang="0">
                  <a:pos x="2" y="101"/>
                </a:cxn>
                <a:cxn ang="0">
                  <a:pos x="0" y="109"/>
                </a:cxn>
                <a:cxn ang="0">
                  <a:pos x="0" y="116"/>
                </a:cxn>
                <a:cxn ang="0">
                  <a:pos x="0" y="126"/>
                </a:cxn>
                <a:cxn ang="0">
                  <a:pos x="0" y="137"/>
                </a:cxn>
                <a:cxn ang="0">
                  <a:pos x="0" y="147"/>
                </a:cxn>
                <a:cxn ang="0">
                  <a:pos x="3" y="154"/>
                </a:cxn>
                <a:cxn ang="0">
                  <a:pos x="5" y="166"/>
                </a:cxn>
                <a:cxn ang="0">
                  <a:pos x="11" y="179"/>
                </a:cxn>
                <a:cxn ang="0">
                  <a:pos x="17" y="190"/>
                </a:cxn>
                <a:cxn ang="0">
                  <a:pos x="24" y="200"/>
                </a:cxn>
                <a:cxn ang="0">
                  <a:pos x="34" y="208"/>
                </a:cxn>
                <a:cxn ang="0">
                  <a:pos x="43" y="211"/>
                </a:cxn>
                <a:cxn ang="0">
                  <a:pos x="57" y="213"/>
                </a:cxn>
                <a:cxn ang="0">
                  <a:pos x="68" y="215"/>
                </a:cxn>
                <a:cxn ang="0">
                  <a:pos x="81" y="215"/>
                </a:cxn>
                <a:cxn ang="0">
                  <a:pos x="95" y="213"/>
                </a:cxn>
                <a:cxn ang="0">
                  <a:pos x="106" y="211"/>
                </a:cxn>
                <a:cxn ang="0">
                  <a:pos x="114" y="208"/>
                </a:cxn>
                <a:cxn ang="0">
                  <a:pos x="123" y="206"/>
                </a:cxn>
                <a:cxn ang="0">
                  <a:pos x="131" y="202"/>
                </a:cxn>
                <a:cxn ang="0">
                  <a:pos x="138" y="200"/>
                </a:cxn>
                <a:cxn ang="0">
                  <a:pos x="146" y="196"/>
                </a:cxn>
                <a:cxn ang="0">
                  <a:pos x="154" y="192"/>
                </a:cxn>
                <a:cxn ang="0">
                  <a:pos x="161" y="189"/>
                </a:cxn>
                <a:cxn ang="0">
                  <a:pos x="173" y="183"/>
                </a:cxn>
                <a:cxn ang="0">
                  <a:pos x="184" y="177"/>
                </a:cxn>
                <a:cxn ang="0">
                  <a:pos x="194" y="171"/>
                </a:cxn>
                <a:cxn ang="0">
                  <a:pos x="203" y="166"/>
                </a:cxn>
                <a:cxn ang="0">
                  <a:pos x="211" y="162"/>
                </a:cxn>
                <a:cxn ang="0">
                  <a:pos x="80" y="128"/>
                </a:cxn>
                <a:cxn ang="0">
                  <a:pos x="118" y="0"/>
                </a:cxn>
              </a:cxnLst>
              <a:rect l="0" t="0" r="r" b="b"/>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lnTo>
                    <a:pt x="118"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59" name="Oval 203"/>
            <p:cNvSpPr>
              <a:spLocks noChangeArrowheads="1"/>
            </p:cNvSpPr>
            <p:nvPr/>
          </p:nvSpPr>
          <p:spPr bwMode="auto">
            <a:xfrm>
              <a:off x="4637" y="2259"/>
              <a:ext cx="313" cy="53"/>
            </a:xfrm>
            <a:prstGeom prst="ellipse">
              <a:avLst/>
            </a:prstGeom>
            <a:solidFill>
              <a:srgbClr val="0066FF"/>
            </a:solidFill>
            <a:ln w="9525">
              <a:noFill/>
              <a:round/>
              <a:headEnd/>
              <a:tailEnd/>
            </a:ln>
            <a:effectLst/>
          </p:spPr>
          <p:txBody>
            <a:bodyPr wrap="none" anchor="ctr">
              <a:prstTxWarp prst="textNoShape">
                <a:avLst/>
              </a:prstTxWarp>
            </a:bodyPr>
            <a:lstStyle/>
            <a:p>
              <a:endParaRPr lang="en-US"/>
            </a:p>
          </p:txBody>
        </p:sp>
        <p:sp>
          <p:nvSpPr>
            <p:cNvPr id="19660" name="Freeform 204"/>
            <p:cNvSpPr>
              <a:spLocks/>
            </p:cNvSpPr>
            <p:nvPr/>
          </p:nvSpPr>
          <p:spPr bwMode="auto">
            <a:xfrm>
              <a:off x="4622" y="2162"/>
              <a:ext cx="366" cy="109"/>
            </a:xfrm>
            <a:custGeom>
              <a:avLst/>
              <a:gdLst/>
              <a:ahLst/>
              <a:cxnLst>
                <a:cxn ang="0">
                  <a:pos x="67" y="5"/>
                </a:cxn>
                <a:cxn ang="0">
                  <a:pos x="42" y="21"/>
                </a:cxn>
                <a:cxn ang="0">
                  <a:pos x="21" y="43"/>
                </a:cxn>
                <a:cxn ang="0">
                  <a:pos x="8" y="72"/>
                </a:cxn>
                <a:cxn ang="0">
                  <a:pos x="2" y="93"/>
                </a:cxn>
                <a:cxn ang="0">
                  <a:pos x="0" y="114"/>
                </a:cxn>
                <a:cxn ang="0">
                  <a:pos x="2" y="133"/>
                </a:cxn>
                <a:cxn ang="0">
                  <a:pos x="6" y="152"/>
                </a:cxn>
                <a:cxn ang="0">
                  <a:pos x="14" y="173"/>
                </a:cxn>
                <a:cxn ang="0">
                  <a:pos x="31" y="199"/>
                </a:cxn>
                <a:cxn ang="0">
                  <a:pos x="63" y="233"/>
                </a:cxn>
                <a:cxn ang="0">
                  <a:pos x="90" y="250"/>
                </a:cxn>
                <a:cxn ang="0">
                  <a:pos x="111" y="262"/>
                </a:cxn>
                <a:cxn ang="0">
                  <a:pos x="134" y="270"/>
                </a:cxn>
                <a:cxn ang="0">
                  <a:pos x="160" y="275"/>
                </a:cxn>
                <a:cxn ang="0">
                  <a:pos x="185" y="279"/>
                </a:cxn>
                <a:cxn ang="0">
                  <a:pos x="213" y="287"/>
                </a:cxn>
                <a:cxn ang="0">
                  <a:pos x="244" y="292"/>
                </a:cxn>
                <a:cxn ang="0">
                  <a:pos x="278" y="298"/>
                </a:cxn>
                <a:cxn ang="0">
                  <a:pos x="295" y="300"/>
                </a:cxn>
                <a:cxn ang="0">
                  <a:pos x="316" y="302"/>
                </a:cxn>
                <a:cxn ang="0">
                  <a:pos x="337" y="304"/>
                </a:cxn>
                <a:cxn ang="0">
                  <a:pos x="360" y="306"/>
                </a:cxn>
                <a:cxn ang="0">
                  <a:pos x="381" y="306"/>
                </a:cxn>
                <a:cxn ang="0">
                  <a:pos x="405" y="308"/>
                </a:cxn>
                <a:cxn ang="0">
                  <a:pos x="430" y="308"/>
                </a:cxn>
                <a:cxn ang="0">
                  <a:pos x="455" y="309"/>
                </a:cxn>
                <a:cxn ang="0">
                  <a:pos x="482" y="309"/>
                </a:cxn>
                <a:cxn ang="0">
                  <a:pos x="508" y="309"/>
                </a:cxn>
                <a:cxn ang="0">
                  <a:pos x="535" y="309"/>
                </a:cxn>
                <a:cxn ang="0">
                  <a:pos x="561" y="309"/>
                </a:cxn>
                <a:cxn ang="0">
                  <a:pos x="586" y="308"/>
                </a:cxn>
                <a:cxn ang="0">
                  <a:pos x="615" y="308"/>
                </a:cxn>
                <a:cxn ang="0">
                  <a:pos x="639" y="306"/>
                </a:cxn>
                <a:cxn ang="0">
                  <a:pos x="666" y="304"/>
                </a:cxn>
                <a:cxn ang="0">
                  <a:pos x="689" y="302"/>
                </a:cxn>
                <a:cxn ang="0">
                  <a:pos x="712" y="300"/>
                </a:cxn>
                <a:cxn ang="0">
                  <a:pos x="734" y="298"/>
                </a:cxn>
                <a:cxn ang="0">
                  <a:pos x="757" y="296"/>
                </a:cxn>
                <a:cxn ang="0">
                  <a:pos x="778" y="292"/>
                </a:cxn>
                <a:cxn ang="0">
                  <a:pos x="799" y="290"/>
                </a:cxn>
                <a:cxn ang="0">
                  <a:pos x="820" y="287"/>
                </a:cxn>
                <a:cxn ang="0">
                  <a:pos x="847" y="283"/>
                </a:cxn>
                <a:cxn ang="0">
                  <a:pos x="873" y="277"/>
                </a:cxn>
                <a:cxn ang="0">
                  <a:pos x="906" y="271"/>
                </a:cxn>
                <a:cxn ang="0">
                  <a:pos x="932" y="262"/>
                </a:cxn>
                <a:cxn ang="0">
                  <a:pos x="955" y="254"/>
                </a:cxn>
                <a:cxn ang="0">
                  <a:pos x="976" y="245"/>
                </a:cxn>
                <a:cxn ang="0">
                  <a:pos x="1002" y="224"/>
                </a:cxn>
                <a:cxn ang="0">
                  <a:pos x="1021" y="195"/>
                </a:cxn>
                <a:cxn ang="0">
                  <a:pos x="1029" y="176"/>
                </a:cxn>
                <a:cxn ang="0">
                  <a:pos x="1035" y="154"/>
                </a:cxn>
                <a:cxn ang="0">
                  <a:pos x="1040" y="131"/>
                </a:cxn>
                <a:cxn ang="0">
                  <a:pos x="1040" y="108"/>
                </a:cxn>
                <a:cxn ang="0">
                  <a:pos x="1040" y="87"/>
                </a:cxn>
                <a:cxn ang="0">
                  <a:pos x="1039" y="66"/>
                </a:cxn>
                <a:cxn ang="0">
                  <a:pos x="1025" y="40"/>
                </a:cxn>
                <a:cxn ang="0">
                  <a:pos x="1002" y="17"/>
                </a:cxn>
                <a:cxn ang="0">
                  <a:pos x="976" y="7"/>
                </a:cxn>
                <a:cxn ang="0">
                  <a:pos x="945" y="7"/>
                </a:cxn>
                <a:cxn ang="0">
                  <a:pos x="917" y="15"/>
                </a:cxn>
                <a:cxn ang="0">
                  <a:pos x="892" y="22"/>
                </a:cxn>
                <a:cxn ang="0">
                  <a:pos x="80" y="0"/>
                </a:cxn>
              </a:cxnLst>
              <a:rect l="0" t="0" r="r" b="b"/>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lnTo>
                    <a:pt x="80" y="0"/>
                  </a:lnTo>
                  <a:close/>
                </a:path>
              </a:pathLst>
            </a:custGeom>
            <a:solidFill>
              <a:srgbClr val="CCECFF"/>
            </a:solidFill>
            <a:ln w="9525">
              <a:solidFill>
                <a:schemeClr val="tx1"/>
              </a:solidFill>
              <a:round/>
              <a:headEnd/>
              <a:tailEnd/>
            </a:ln>
          </p:spPr>
          <p:txBody>
            <a:bodyPr>
              <a:prstTxWarp prst="textNoShape">
                <a:avLst/>
              </a:prstTxWarp>
            </a:bodyPr>
            <a:lstStyle/>
            <a:p>
              <a:endParaRPr lang="en-US"/>
            </a:p>
          </p:txBody>
        </p:sp>
        <p:sp>
          <p:nvSpPr>
            <p:cNvPr id="19661" name="Freeform 205"/>
            <p:cNvSpPr>
              <a:spLocks/>
            </p:cNvSpPr>
            <p:nvPr/>
          </p:nvSpPr>
          <p:spPr bwMode="auto">
            <a:xfrm>
              <a:off x="4650" y="2136"/>
              <a:ext cx="310" cy="55"/>
            </a:xfrm>
            <a:custGeom>
              <a:avLst/>
              <a:gdLst/>
              <a:ahLst/>
              <a:cxnLst>
                <a:cxn ang="0">
                  <a:pos x="468" y="155"/>
                </a:cxn>
                <a:cxn ang="0">
                  <a:pos x="512" y="153"/>
                </a:cxn>
                <a:cxn ang="0">
                  <a:pos x="554" y="152"/>
                </a:cxn>
                <a:cxn ang="0">
                  <a:pos x="595" y="148"/>
                </a:cxn>
                <a:cxn ang="0">
                  <a:pos x="635" y="144"/>
                </a:cxn>
                <a:cxn ang="0">
                  <a:pos x="672" y="140"/>
                </a:cxn>
                <a:cxn ang="0">
                  <a:pos x="708" y="136"/>
                </a:cxn>
                <a:cxn ang="0">
                  <a:pos x="740" y="131"/>
                </a:cxn>
                <a:cxn ang="0">
                  <a:pos x="770" y="125"/>
                </a:cxn>
                <a:cxn ang="0">
                  <a:pos x="797" y="121"/>
                </a:cxn>
                <a:cxn ang="0">
                  <a:pos x="822" y="114"/>
                </a:cxn>
                <a:cxn ang="0">
                  <a:pos x="843" y="108"/>
                </a:cxn>
                <a:cxn ang="0">
                  <a:pos x="858" y="102"/>
                </a:cxn>
                <a:cxn ang="0">
                  <a:pos x="879" y="91"/>
                </a:cxn>
                <a:cxn ang="0">
                  <a:pos x="883" y="79"/>
                </a:cxn>
                <a:cxn ang="0">
                  <a:pos x="869" y="64"/>
                </a:cxn>
                <a:cxn ang="0">
                  <a:pos x="850" y="57"/>
                </a:cxn>
                <a:cxn ang="0">
                  <a:pos x="833" y="49"/>
                </a:cxn>
                <a:cxn ang="0">
                  <a:pos x="810" y="41"/>
                </a:cxn>
                <a:cxn ang="0">
                  <a:pos x="784" y="36"/>
                </a:cxn>
                <a:cxn ang="0">
                  <a:pos x="757" y="30"/>
                </a:cxn>
                <a:cxn ang="0">
                  <a:pos x="725" y="22"/>
                </a:cxn>
                <a:cxn ang="0">
                  <a:pos x="691" y="17"/>
                </a:cxn>
                <a:cxn ang="0">
                  <a:pos x="654" y="13"/>
                </a:cxn>
                <a:cxn ang="0">
                  <a:pos x="616" y="7"/>
                </a:cxn>
                <a:cxn ang="0">
                  <a:pos x="576" y="3"/>
                </a:cxn>
                <a:cxn ang="0">
                  <a:pos x="535" y="1"/>
                </a:cxn>
                <a:cxn ang="0">
                  <a:pos x="493" y="0"/>
                </a:cxn>
                <a:cxn ang="0">
                  <a:pos x="449" y="0"/>
                </a:cxn>
                <a:cxn ang="0">
                  <a:pos x="403" y="0"/>
                </a:cxn>
                <a:cxn ang="0">
                  <a:pos x="362" y="0"/>
                </a:cxn>
                <a:cxn ang="0">
                  <a:pos x="320" y="1"/>
                </a:cxn>
                <a:cxn ang="0">
                  <a:pos x="278" y="5"/>
                </a:cxn>
                <a:cxn ang="0">
                  <a:pos x="240" y="9"/>
                </a:cxn>
                <a:cxn ang="0">
                  <a:pos x="202" y="13"/>
                </a:cxn>
                <a:cxn ang="0">
                  <a:pos x="168" y="19"/>
                </a:cxn>
                <a:cxn ang="0">
                  <a:pos x="135" y="22"/>
                </a:cxn>
                <a:cxn ang="0">
                  <a:pos x="107" y="28"/>
                </a:cxn>
                <a:cxn ang="0">
                  <a:pos x="80" y="34"/>
                </a:cxn>
                <a:cxn ang="0">
                  <a:pos x="57" y="41"/>
                </a:cxn>
                <a:cxn ang="0">
                  <a:pos x="38" y="47"/>
                </a:cxn>
                <a:cxn ang="0">
                  <a:pos x="21" y="53"/>
                </a:cxn>
                <a:cxn ang="0">
                  <a:pos x="4" y="64"/>
                </a:cxn>
                <a:cxn ang="0">
                  <a:pos x="0" y="76"/>
                </a:cxn>
                <a:cxn ang="0">
                  <a:pos x="12" y="89"/>
                </a:cxn>
                <a:cxn ang="0">
                  <a:pos x="29" y="96"/>
                </a:cxn>
                <a:cxn ang="0">
                  <a:pos x="46" y="104"/>
                </a:cxn>
                <a:cxn ang="0">
                  <a:pos x="67" y="110"/>
                </a:cxn>
                <a:cxn ang="0">
                  <a:pos x="92" y="117"/>
                </a:cxn>
                <a:cxn ang="0">
                  <a:pos x="120" y="125"/>
                </a:cxn>
                <a:cxn ang="0">
                  <a:pos x="151" y="131"/>
                </a:cxn>
                <a:cxn ang="0">
                  <a:pos x="183" y="136"/>
                </a:cxn>
                <a:cxn ang="0">
                  <a:pos x="217" y="140"/>
                </a:cxn>
                <a:cxn ang="0">
                  <a:pos x="255" y="146"/>
                </a:cxn>
                <a:cxn ang="0">
                  <a:pos x="295" y="148"/>
                </a:cxn>
                <a:cxn ang="0">
                  <a:pos x="337" y="152"/>
                </a:cxn>
                <a:cxn ang="0">
                  <a:pos x="381" y="153"/>
                </a:cxn>
                <a:cxn ang="0">
                  <a:pos x="424" y="155"/>
                </a:cxn>
              </a:cxnLst>
              <a:rect l="0" t="0" r="r" b="b"/>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lnTo>
                    <a:pt x="436" y="155"/>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62" name="Freeform 206"/>
            <p:cNvSpPr>
              <a:spLocks/>
            </p:cNvSpPr>
            <p:nvPr/>
          </p:nvSpPr>
          <p:spPr bwMode="auto">
            <a:xfrm>
              <a:off x="4650" y="2139"/>
              <a:ext cx="152" cy="52"/>
            </a:xfrm>
            <a:custGeom>
              <a:avLst/>
              <a:gdLst/>
              <a:ahLst/>
              <a:cxnLst>
                <a:cxn ang="0">
                  <a:pos x="261" y="0"/>
                </a:cxn>
                <a:cxn ang="0">
                  <a:pos x="244" y="2"/>
                </a:cxn>
                <a:cxn ang="0">
                  <a:pos x="227" y="4"/>
                </a:cxn>
                <a:cxn ang="0">
                  <a:pos x="204" y="6"/>
                </a:cxn>
                <a:cxn ang="0">
                  <a:pos x="181" y="10"/>
                </a:cxn>
                <a:cxn ang="0">
                  <a:pos x="156" y="13"/>
                </a:cxn>
                <a:cxn ang="0">
                  <a:pos x="132" y="17"/>
                </a:cxn>
                <a:cxn ang="0">
                  <a:pos x="107" y="23"/>
                </a:cxn>
                <a:cxn ang="0">
                  <a:pos x="82" y="27"/>
                </a:cxn>
                <a:cxn ang="0">
                  <a:pos x="59" y="32"/>
                </a:cxn>
                <a:cxn ang="0">
                  <a:pos x="40" y="38"/>
                </a:cxn>
                <a:cxn ang="0">
                  <a:pos x="25" y="44"/>
                </a:cxn>
                <a:cxn ang="0">
                  <a:pos x="4" y="55"/>
                </a:cxn>
                <a:cxn ang="0">
                  <a:pos x="2" y="70"/>
                </a:cxn>
                <a:cxn ang="0">
                  <a:pos x="19" y="86"/>
                </a:cxn>
                <a:cxn ang="0">
                  <a:pos x="37" y="93"/>
                </a:cxn>
                <a:cxn ang="0">
                  <a:pos x="54" y="101"/>
                </a:cxn>
                <a:cxn ang="0">
                  <a:pos x="73" y="107"/>
                </a:cxn>
                <a:cxn ang="0">
                  <a:pos x="92" y="112"/>
                </a:cxn>
                <a:cxn ang="0">
                  <a:pos x="111" y="118"/>
                </a:cxn>
                <a:cxn ang="0">
                  <a:pos x="130" y="122"/>
                </a:cxn>
                <a:cxn ang="0">
                  <a:pos x="145" y="126"/>
                </a:cxn>
                <a:cxn ang="0">
                  <a:pos x="164" y="127"/>
                </a:cxn>
                <a:cxn ang="0">
                  <a:pos x="181" y="131"/>
                </a:cxn>
                <a:cxn ang="0">
                  <a:pos x="198" y="133"/>
                </a:cxn>
                <a:cxn ang="0">
                  <a:pos x="217" y="137"/>
                </a:cxn>
                <a:cxn ang="0">
                  <a:pos x="238" y="137"/>
                </a:cxn>
                <a:cxn ang="0">
                  <a:pos x="263" y="139"/>
                </a:cxn>
                <a:cxn ang="0">
                  <a:pos x="289" y="141"/>
                </a:cxn>
                <a:cxn ang="0">
                  <a:pos x="316" y="143"/>
                </a:cxn>
                <a:cxn ang="0">
                  <a:pos x="343" y="145"/>
                </a:cxn>
                <a:cxn ang="0">
                  <a:pos x="371" y="146"/>
                </a:cxn>
                <a:cxn ang="0">
                  <a:pos x="396" y="146"/>
                </a:cxn>
                <a:cxn ang="0">
                  <a:pos x="415" y="146"/>
                </a:cxn>
                <a:cxn ang="0">
                  <a:pos x="430" y="148"/>
                </a:cxn>
                <a:cxn ang="0">
                  <a:pos x="438" y="148"/>
                </a:cxn>
                <a:cxn ang="0">
                  <a:pos x="417" y="141"/>
                </a:cxn>
                <a:cxn ang="0">
                  <a:pos x="396" y="137"/>
                </a:cxn>
                <a:cxn ang="0">
                  <a:pos x="373" y="129"/>
                </a:cxn>
                <a:cxn ang="0">
                  <a:pos x="346" y="122"/>
                </a:cxn>
                <a:cxn ang="0">
                  <a:pos x="318" y="116"/>
                </a:cxn>
                <a:cxn ang="0">
                  <a:pos x="291" y="108"/>
                </a:cxn>
                <a:cxn ang="0">
                  <a:pos x="267" y="103"/>
                </a:cxn>
                <a:cxn ang="0">
                  <a:pos x="242" y="95"/>
                </a:cxn>
                <a:cxn ang="0">
                  <a:pos x="225" y="89"/>
                </a:cxn>
                <a:cxn ang="0">
                  <a:pos x="204" y="80"/>
                </a:cxn>
                <a:cxn ang="0">
                  <a:pos x="187" y="65"/>
                </a:cxn>
                <a:cxn ang="0">
                  <a:pos x="185" y="50"/>
                </a:cxn>
                <a:cxn ang="0">
                  <a:pos x="200" y="32"/>
                </a:cxn>
                <a:cxn ang="0">
                  <a:pos x="227" y="17"/>
                </a:cxn>
                <a:cxn ang="0">
                  <a:pos x="253" y="6"/>
                </a:cxn>
                <a:cxn ang="0">
                  <a:pos x="269" y="0"/>
                </a:cxn>
              </a:cxnLst>
              <a:rect l="0" t="0" r="r" b="b"/>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8"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lnTo>
                    <a:pt x="27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63" name="Freeform 207"/>
            <p:cNvSpPr>
              <a:spLocks/>
            </p:cNvSpPr>
            <p:nvPr/>
          </p:nvSpPr>
          <p:spPr bwMode="auto">
            <a:xfrm>
              <a:off x="4756" y="2182"/>
              <a:ext cx="223" cy="82"/>
            </a:xfrm>
            <a:custGeom>
              <a:avLst/>
              <a:gdLst/>
              <a:ahLst/>
              <a:cxnLst>
                <a:cxn ang="0">
                  <a:pos x="612" y="154"/>
                </a:cxn>
                <a:cxn ang="0">
                  <a:pos x="589" y="161"/>
                </a:cxn>
                <a:cxn ang="0">
                  <a:pos x="568" y="163"/>
                </a:cxn>
                <a:cxn ang="0">
                  <a:pos x="540" y="169"/>
                </a:cxn>
                <a:cxn ang="0">
                  <a:pos x="505" y="182"/>
                </a:cxn>
                <a:cxn ang="0">
                  <a:pos x="481" y="188"/>
                </a:cxn>
                <a:cxn ang="0">
                  <a:pos x="458" y="195"/>
                </a:cxn>
                <a:cxn ang="0">
                  <a:pos x="427" y="205"/>
                </a:cxn>
                <a:cxn ang="0">
                  <a:pos x="397" y="214"/>
                </a:cxn>
                <a:cxn ang="0">
                  <a:pos x="365" y="218"/>
                </a:cxn>
                <a:cxn ang="0">
                  <a:pos x="336" y="222"/>
                </a:cxn>
                <a:cxn ang="0">
                  <a:pos x="315" y="226"/>
                </a:cxn>
                <a:cxn ang="0">
                  <a:pos x="294" y="228"/>
                </a:cxn>
                <a:cxn ang="0">
                  <a:pos x="268" y="228"/>
                </a:cxn>
                <a:cxn ang="0">
                  <a:pos x="241" y="228"/>
                </a:cxn>
                <a:cxn ang="0">
                  <a:pos x="213" y="230"/>
                </a:cxn>
                <a:cxn ang="0">
                  <a:pos x="186" y="230"/>
                </a:cxn>
                <a:cxn ang="0">
                  <a:pos x="156" y="230"/>
                </a:cxn>
                <a:cxn ang="0">
                  <a:pos x="129" y="230"/>
                </a:cxn>
                <a:cxn ang="0">
                  <a:pos x="102" y="230"/>
                </a:cxn>
                <a:cxn ang="0">
                  <a:pos x="78" y="230"/>
                </a:cxn>
                <a:cxn ang="0">
                  <a:pos x="55" y="230"/>
                </a:cxn>
                <a:cxn ang="0">
                  <a:pos x="36" y="230"/>
                </a:cxn>
                <a:cxn ang="0">
                  <a:pos x="11" y="230"/>
                </a:cxn>
                <a:cxn ang="0">
                  <a:pos x="3" y="224"/>
                </a:cxn>
                <a:cxn ang="0">
                  <a:pos x="24" y="218"/>
                </a:cxn>
                <a:cxn ang="0">
                  <a:pos x="53" y="213"/>
                </a:cxn>
                <a:cxn ang="0">
                  <a:pos x="76" y="211"/>
                </a:cxn>
                <a:cxn ang="0">
                  <a:pos x="99" y="207"/>
                </a:cxn>
                <a:cxn ang="0">
                  <a:pos x="123" y="205"/>
                </a:cxn>
                <a:cxn ang="0">
                  <a:pos x="150" y="201"/>
                </a:cxn>
                <a:cxn ang="0">
                  <a:pos x="176" y="199"/>
                </a:cxn>
                <a:cxn ang="0">
                  <a:pos x="205" y="197"/>
                </a:cxn>
                <a:cxn ang="0">
                  <a:pos x="232" y="193"/>
                </a:cxn>
                <a:cxn ang="0">
                  <a:pos x="258" y="192"/>
                </a:cxn>
                <a:cxn ang="0">
                  <a:pos x="281" y="186"/>
                </a:cxn>
                <a:cxn ang="0">
                  <a:pos x="306" y="182"/>
                </a:cxn>
                <a:cxn ang="0">
                  <a:pos x="329" y="176"/>
                </a:cxn>
                <a:cxn ang="0">
                  <a:pos x="349" y="169"/>
                </a:cxn>
                <a:cxn ang="0">
                  <a:pos x="370" y="161"/>
                </a:cxn>
                <a:cxn ang="0">
                  <a:pos x="391" y="155"/>
                </a:cxn>
                <a:cxn ang="0">
                  <a:pos x="426" y="136"/>
                </a:cxn>
                <a:cxn ang="0">
                  <a:pos x="460" y="121"/>
                </a:cxn>
                <a:cxn ang="0">
                  <a:pos x="490" y="104"/>
                </a:cxn>
                <a:cxn ang="0">
                  <a:pos x="517" y="87"/>
                </a:cxn>
                <a:cxn ang="0">
                  <a:pos x="543" y="66"/>
                </a:cxn>
                <a:cxn ang="0">
                  <a:pos x="566" y="45"/>
                </a:cxn>
                <a:cxn ang="0">
                  <a:pos x="587" y="26"/>
                </a:cxn>
                <a:cxn ang="0">
                  <a:pos x="614" y="2"/>
                </a:cxn>
                <a:cxn ang="0">
                  <a:pos x="629" y="9"/>
                </a:cxn>
                <a:cxn ang="0">
                  <a:pos x="635" y="32"/>
                </a:cxn>
                <a:cxn ang="0">
                  <a:pos x="635" y="59"/>
                </a:cxn>
                <a:cxn ang="0">
                  <a:pos x="635" y="85"/>
                </a:cxn>
                <a:cxn ang="0">
                  <a:pos x="631" y="112"/>
                </a:cxn>
                <a:cxn ang="0">
                  <a:pos x="625" y="135"/>
                </a:cxn>
              </a:cxnLst>
              <a:rect l="0" t="0" r="r" b="b"/>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lnTo>
                    <a:pt x="625" y="135"/>
                  </a:lnTo>
                  <a:close/>
                </a:path>
              </a:pathLst>
            </a:custGeom>
            <a:solidFill>
              <a:schemeClr val="bg1"/>
            </a:solidFill>
            <a:ln w="9525">
              <a:noFill/>
              <a:round/>
              <a:headEnd/>
              <a:tailEnd/>
            </a:ln>
          </p:spPr>
          <p:txBody>
            <a:bodyPr>
              <a:prstTxWarp prst="textNoShape">
                <a:avLst/>
              </a:prstTxWarp>
            </a:bodyPr>
            <a:lstStyle/>
            <a:p>
              <a:endParaRPr lang="en-US"/>
            </a:p>
          </p:txBody>
        </p:sp>
        <p:sp>
          <p:nvSpPr>
            <p:cNvPr id="19664" name="Freeform 208"/>
            <p:cNvSpPr>
              <a:spLocks/>
            </p:cNvSpPr>
            <p:nvPr/>
          </p:nvSpPr>
          <p:spPr bwMode="auto">
            <a:xfrm>
              <a:off x="4523" y="2366"/>
              <a:ext cx="194" cy="118"/>
            </a:xfrm>
            <a:custGeom>
              <a:avLst/>
              <a:gdLst/>
              <a:ahLst/>
              <a:cxnLst>
                <a:cxn ang="0">
                  <a:pos x="244" y="0"/>
                </a:cxn>
                <a:cxn ang="0">
                  <a:pos x="213" y="2"/>
                </a:cxn>
                <a:cxn ang="0">
                  <a:pos x="194" y="4"/>
                </a:cxn>
                <a:cxn ang="0">
                  <a:pos x="173" y="10"/>
                </a:cxn>
                <a:cxn ang="0">
                  <a:pos x="149" y="13"/>
                </a:cxn>
                <a:cxn ang="0">
                  <a:pos x="126" y="19"/>
                </a:cxn>
                <a:cxn ang="0">
                  <a:pos x="103" y="27"/>
                </a:cxn>
                <a:cxn ang="0">
                  <a:pos x="82" y="34"/>
                </a:cxn>
                <a:cxn ang="0">
                  <a:pos x="52" y="55"/>
                </a:cxn>
                <a:cxn ang="0">
                  <a:pos x="29" y="84"/>
                </a:cxn>
                <a:cxn ang="0">
                  <a:pos x="14" y="112"/>
                </a:cxn>
                <a:cxn ang="0">
                  <a:pos x="4" y="137"/>
                </a:cxn>
                <a:cxn ang="0">
                  <a:pos x="0" y="164"/>
                </a:cxn>
                <a:cxn ang="0">
                  <a:pos x="4" y="186"/>
                </a:cxn>
                <a:cxn ang="0">
                  <a:pos x="12" y="211"/>
                </a:cxn>
                <a:cxn ang="0">
                  <a:pos x="27" y="234"/>
                </a:cxn>
                <a:cxn ang="0">
                  <a:pos x="44" y="255"/>
                </a:cxn>
                <a:cxn ang="0">
                  <a:pos x="67" y="272"/>
                </a:cxn>
                <a:cxn ang="0">
                  <a:pos x="93" y="287"/>
                </a:cxn>
                <a:cxn ang="0">
                  <a:pos x="120" y="300"/>
                </a:cxn>
                <a:cxn ang="0">
                  <a:pos x="152" y="314"/>
                </a:cxn>
                <a:cxn ang="0">
                  <a:pos x="185" y="325"/>
                </a:cxn>
                <a:cxn ang="0">
                  <a:pos x="213" y="331"/>
                </a:cxn>
                <a:cxn ang="0">
                  <a:pos x="232" y="335"/>
                </a:cxn>
                <a:cxn ang="0">
                  <a:pos x="251" y="337"/>
                </a:cxn>
                <a:cxn ang="0">
                  <a:pos x="270" y="337"/>
                </a:cxn>
                <a:cxn ang="0">
                  <a:pos x="291" y="337"/>
                </a:cxn>
                <a:cxn ang="0">
                  <a:pos x="310" y="337"/>
                </a:cxn>
                <a:cxn ang="0">
                  <a:pos x="337" y="335"/>
                </a:cxn>
                <a:cxn ang="0">
                  <a:pos x="365" y="331"/>
                </a:cxn>
                <a:cxn ang="0">
                  <a:pos x="399" y="325"/>
                </a:cxn>
                <a:cxn ang="0">
                  <a:pos x="426" y="316"/>
                </a:cxn>
                <a:cxn ang="0">
                  <a:pos x="449" y="304"/>
                </a:cxn>
                <a:cxn ang="0">
                  <a:pos x="468" y="289"/>
                </a:cxn>
                <a:cxn ang="0">
                  <a:pos x="498" y="261"/>
                </a:cxn>
                <a:cxn ang="0">
                  <a:pos x="515" y="234"/>
                </a:cxn>
                <a:cxn ang="0">
                  <a:pos x="531" y="207"/>
                </a:cxn>
                <a:cxn ang="0">
                  <a:pos x="546" y="177"/>
                </a:cxn>
                <a:cxn ang="0">
                  <a:pos x="553" y="148"/>
                </a:cxn>
                <a:cxn ang="0">
                  <a:pos x="546" y="133"/>
                </a:cxn>
                <a:cxn ang="0">
                  <a:pos x="519" y="137"/>
                </a:cxn>
                <a:cxn ang="0">
                  <a:pos x="498" y="145"/>
                </a:cxn>
                <a:cxn ang="0">
                  <a:pos x="476" y="152"/>
                </a:cxn>
                <a:cxn ang="0">
                  <a:pos x="447" y="160"/>
                </a:cxn>
                <a:cxn ang="0">
                  <a:pos x="417" y="169"/>
                </a:cxn>
                <a:cxn ang="0">
                  <a:pos x="384" y="175"/>
                </a:cxn>
                <a:cxn ang="0">
                  <a:pos x="363" y="175"/>
                </a:cxn>
                <a:cxn ang="0">
                  <a:pos x="342" y="175"/>
                </a:cxn>
                <a:cxn ang="0">
                  <a:pos x="323" y="173"/>
                </a:cxn>
                <a:cxn ang="0">
                  <a:pos x="303" y="169"/>
                </a:cxn>
                <a:cxn ang="0">
                  <a:pos x="282" y="166"/>
                </a:cxn>
                <a:cxn ang="0">
                  <a:pos x="261" y="160"/>
                </a:cxn>
                <a:cxn ang="0">
                  <a:pos x="240" y="154"/>
                </a:cxn>
                <a:cxn ang="0">
                  <a:pos x="221" y="146"/>
                </a:cxn>
                <a:cxn ang="0">
                  <a:pos x="190" y="133"/>
                </a:cxn>
                <a:cxn ang="0">
                  <a:pos x="162" y="116"/>
                </a:cxn>
                <a:cxn ang="0">
                  <a:pos x="150" y="95"/>
                </a:cxn>
                <a:cxn ang="0">
                  <a:pos x="160" y="70"/>
                </a:cxn>
                <a:cxn ang="0">
                  <a:pos x="183" y="48"/>
                </a:cxn>
                <a:cxn ang="0">
                  <a:pos x="211" y="27"/>
                </a:cxn>
                <a:cxn ang="0">
                  <a:pos x="238" y="12"/>
                </a:cxn>
                <a:cxn ang="0">
                  <a:pos x="257" y="0"/>
                </a:cxn>
              </a:cxnLst>
              <a:rect l="0" t="0" r="r" b="b"/>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lnTo>
                    <a:pt x="259"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65" name="Freeform 209"/>
            <p:cNvSpPr>
              <a:spLocks/>
            </p:cNvSpPr>
            <p:nvPr/>
          </p:nvSpPr>
          <p:spPr bwMode="auto">
            <a:xfrm>
              <a:off x="4949" y="2371"/>
              <a:ext cx="38" cy="61"/>
            </a:xfrm>
            <a:custGeom>
              <a:avLst/>
              <a:gdLst/>
              <a:ahLst/>
              <a:cxnLst>
                <a:cxn ang="0">
                  <a:pos x="2" y="2"/>
                </a:cxn>
                <a:cxn ang="0">
                  <a:pos x="10" y="6"/>
                </a:cxn>
                <a:cxn ang="0">
                  <a:pos x="23" y="14"/>
                </a:cxn>
                <a:cxn ang="0">
                  <a:pos x="29" y="18"/>
                </a:cxn>
                <a:cxn ang="0">
                  <a:pos x="36" y="23"/>
                </a:cxn>
                <a:cxn ang="0">
                  <a:pos x="44" y="27"/>
                </a:cxn>
                <a:cxn ang="0">
                  <a:pos x="51" y="33"/>
                </a:cxn>
                <a:cxn ang="0">
                  <a:pos x="59" y="38"/>
                </a:cxn>
                <a:cxn ang="0">
                  <a:pos x="67" y="44"/>
                </a:cxn>
                <a:cxn ang="0">
                  <a:pos x="80" y="57"/>
                </a:cxn>
                <a:cxn ang="0">
                  <a:pos x="91" y="69"/>
                </a:cxn>
                <a:cxn ang="0">
                  <a:pos x="99" y="80"/>
                </a:cxn>
                <a:cxn ang="0">
                  <a:pos x="105" y="94"/>
                </a:cxn>
                <a:cxn ang="0">
                  <a:pos x="108" y="107"/>
                </a:cxn>
                <a:cxn ang="0">
                  <a:pos x="108" y="120"/>
                </a:cxn>
                <a:cxn ang="0">
                  <a:pos x="107" y="132"/>
                </a:cxn>
                <a:cxn ang="0">
                  <a:pos x="103" y="141"/>
                </a:cxn>
                <a:cxn ang="0">
                  <a:pos x="97" y="151"/>
                </a:cxn>
                <a:cxn ang="0">
                  <a:pos x="88" y="158"/>
                </a:cxn>
                <a:cxn ang="0">
                  <a:pos x="76" y="162"/>
                </a:cxn>
                <a:cxn ang="0">
                  <a:pos x="63" y="166"/>
                </a:cxn>
                <a:cxn ang="0">
                  <a:pos x="48" y="168"/>
                </a:cxn>
                <a:cxn ang="0">
                  <a:pos x="34" y="170"/>
                </a:cxn>
                <a:cxn ang="0">
                  <a:pos x="19" y="172"/>
                </a:cxn>
                <a:cxn ang="0">
                  <a:pos x="10" y="173"/>
                </a:cxn>
                <a:cxn ang="0">
                  <a:pos x="2" y="175"/>
                </a:cxn>
                <a:cxn ang="0">
                  <a:pos x="0" y="175"/>
                </a:cxn>
                <a:cxn ang="0">
                  <a:pos x="0" y="172"/>
                </a:cxn>
                <a:cxn ang="0">
                  <a:pos x="2" y="164"/>
                </a:cxn>
                <a:cxn ang="0">
                  <a:pos x="4" y="151"/>
                </a:cxn>
                <a:cxn ang="0">
                  <a:pos x="4" y="143"/>
                </a:cxn>
                <a:cxn ang="0">
                  <a:pos x="6" y="135"/>
                </a:cxn>
                <a:cxn ang="0">
                  <a:pos x="6" y="126"/>
                </a:cxn>
                <a:cxn ang="0">
                  <a:pos x="6" y="116"/>
                </a:cxn>
                <a:cxn ang="0">
                  <a:pos x="6" y="107"/>
                </a:cxn>
                <a:cxn ang="0">
                  <a:pos x="8" y="99"/>
                </a:cxn>
                <a:cxn ang="0">
                  <a:pos x="8" y="90"/>
                </a:cxn>
                <a:cxn ang="0">
                  <a:pos x="10" y="82"/>
                </a:cxn>
                <a:cxn ang="0">
                  <a:pos x="10" y="73"/>
                </a:cxn>
                <a:cxn ang="0">
                  <a:pos x="10" y="67"/>
                </a:cxn>
                <a:cxn ang="0">
                  <a:pos x="8" y="52"/>
                </a:cxn>
                <a:cxn ang="0">
                  <a:pos x="6" y="40"/>
                </a:cxn>
                <a:cxn ang="0">
                  <a:pos x="4" y="29"/>
                </a:cxn>
                <a:cxn ang="0">
                  <a:pos x="4" y="19"/>
                </a:cxn>
                <a:cxn ang="0">
                  <a:pos x="2" y="12"/>
                </a:cxn>
                <a:cxn ang="0">
                  <a:pos x="0" y="6"/>
                </a:cxn>
                <a:cxn ang="0">
                  <a:pos x="0" y="0"/>
                </a:cxn>
              </a:cxnLst>
              <a:rect l="0" t="0" r="r" b="b"/>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lnTo>
                    <a:pt x="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66" name="Freeform 210"/>
            <p:cNvSpPr>
              <a:spLocks/>
            </p:cNvSpPr>
            <p:nvPr/>
          </p:nvSpPr>
          <p:spPr bwMode="auto">
            <a:xfrm>
              <a:off x="4921" y="2371"/>
              <a:ext cx="98" cy="117"/>
            </a:xfrm>
            <a:custGeom>
              <a:avLst/>
              <a:gdLst/>
              <a:ahLst/>
              <a:cxnLst>
                <a:cxn ang="0">
                  <a:pos x="88" y="0"/>
                </a:cxn>
                <a:cxn ang="0">
                  <a:pos x="107" y="2"/>
                </a:cxn>
                <a:cxn ang="0">
                  <a:pos x="128" y="6"/>
                </a:cxn>
                <a:cxn ang="0">
                  <a:pos x="150" y="12"/>
                </a:cxn>
                <a:cxn ang="0">
                  <a:pos x="173" y="19"/>
                </a:cxn>
                <a:cxn ang="0">
                  <a:pos x="196" y="29"/>
                </a:cxn>
                <a:cxn ang="0">
                  <a:pos x="219" y="42"/>
                </a:cxn>
                <a:cxn ang="0">
                  <a:pos x="238" y="57"/>
                </a:cxn>
                <a:cxn ang="0">
                  <a:pos x="253" y="76"/>
                </a:cxn>
                <a:cxn ang="0">
                  <a:pos x="263" y="97"/>
                </a:cxn>
                <a:cxn ang="0">
                  <a:pos x="272" y="120"/>
                </a:cxn>
                <a:cxn ang="0">
                  <a:pos x="278" y="141"/>
                </a:cxn>
                <a:cxn ang="0">
                  <a:pos x="282" y="164"/>
                </a:cxn>
                <a:cxn ang="0">
                  <a:pos x="282" y="185"/>
                </a:cxn>
                <a:cxn ang="0">
                  <a:pos x="282" y="206"/>
                </a:cxn>
                <a:cxn ang="0">
                  <a:pos x="276" y="232"/>
                </a:cxn>
                <a:cxn ang="0">
                  <a:pos x="265" y="255"/>
                </a:cxn>
                <a:cxn ang="0">
                  <a:pos x="247" y="274"/>
                </a:cxn>
                <a:cxn ang="0">
                  <a:pos x="223" y="293"/>
                </a:cxn>
                <a:cxn ang="0">
                  <a:pos x="202" y="306"/>
                </a:cxn>
                <a:cxn ang="0">
                  <a:pos x="179" y="314"/>
                </a:cxn>
                <a:cxn ang="0">
                  <a:pos x="156" y="324"/>
                </a:cxn>
                <a:cxn ang="0">
                  <a:pos x="130" y="329"/>
                </a:cxn>
                <a:cxn ang="0">
                  <a:pos x="105" y="333"/>
                </a:cxn>
                <a:cxn ang="0">
                  <a:pos x="80" y="333"/>
                </a:cxn>
                <a:cxn ang="0">
                  <a:pos x="57" y="331"/>
                </a:cxn>
                <a:cxn ang="0">
                  <a:pos x="40" y="324"/>
                </a:cxn>
                <a:cxn ang="0">
                  <a:pos x="25" y="314"/>
                </a:cxn>
                <a:cxn ang="0">
                  <a:pos x="14" y="299"/>
                </a:cxn>
                <a:cxn ang="0">
                  <a:pos x="6" y="280"/>
                </a:cxn>
                <a:cxn ang="0">
                  <a:pos x="2" y="261"/>
                </a:cxn>
                <a:cxn ang="0">
                  <a:pos x="0" y="240"/>
                </a:cxn>
                <a:cxn ang="0">
                  <a:pos x="0" y="219"/>
                </a:cxn>
                <a:cxn ang="0">
                  <a:pos x="2" y="198"/>
                </a:cxn>
                <a:cxn ang="0">
                  <a:pos x="8" y="181"/>
                </a:cxn>
                <a:cxn ang="0">
                  <a:pos x="17" y="160"/>
                </a:cxn>
                <a:cxn ang="0">
                  <a:pos x="38" y="149"/>
                </a:cxn>
                <a:cxn ang="0">
                  <a:pos x="61" y="149"/>
                </a:cxn>
                <a:cxn ang="0">
                  <a:pos x="86" y="153"/>
                </a:cxn>
                <a:cxn ang="0">
                  <a:pos x="105" y="154"/>
                </a:cxn>
                <a:cxn ang="0">
                  <a:pos x="120" y="154"/>
                </a:cxn>
                <a:cxn ang="0">
                  <a:pos x="145" y="145"/>
                </a:cxn>
                <a:cxn ang="0">
                  <a:pos x="168" y="124"/>
                </a:cxn>
                <a:cxn ang="0">
                  <a:pos x="179" y="107"/>
                </a:cxn>
                <a:cxn ang="0">
                  <a:pos x="179" y="86"/>
                </a:cxn>
                <a:cxn ang="0">
                  <a:pos x="166" y="63"/>
                </a:cxn>
                <a:cxn ang="0">
                  <a:pos x="143" y="42"/>
                </a:cxn>
                <a:cxn ang="0">
                  <a:pos x="124" y="29"/>
                </a:cxn>
                <a:cxn ang="0">
                  <a:pos x="107" y="16"/>
                </a:cxn>
                <a:cxn ang="0">
                  <a:pos x="86" y="4"/>
                </a:cxn>
              </a:cxnLst>
              <a:rect l="0" t="0" r="r" b="b"/>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lnTo>
                    <a:pt x="80"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67" name="Freeform 211"/>
            <p:cNvSpPr>
              <a:spLocks/>
            </p:cNvSpPr>
            <p:nvPr/>
          </p:nvSpPr>
          <p:spPr bwMode="auto">
            <a:xfrm>
              <a:off x="4793" y="2525"/>
              <a:ext cx="275" cy="475"/>
            </a:xfrm>
            <a:custGeom>
              <a:avLst/>
              <a:gdLst/>
              <a:ahLst/>
              <a:cxnLst>
                <a:cxn ang="0">
                  <a:pos x="576" y="29"/>
                </a:cxn>
                <a:cxn ang="0">
                  <a:pos x="603" y="67"/>
                </a:cxn>
                <a:cxn ang="0">
                  <a:pos x="633" y="120"/>
                </a:cxn>
                <a:cxn ang="0">
                  <a:pos x="666" y="181"/>
                </a:cxn>
                <a:cxn ang="0">
                  <a:pos x="696" y="253"/>
                </a:cxn>
                <a:cxn ang="0">
                  <a:pos x="726" y="329"/>
                </a:cxn>
                <a:cxn ang="0">
                  <a:pos x="749" y="409"/>
                </a:cxn>
                <a:cxn ang="0">
                  <a:pos x="766" y="489"/>
                </a:cxn>
                <a:cxn ang="0">
                  <a:pos x="778" y="567"/>
                </a:cxn>
                <a:cxn ang="0">
                  <a:pos x="782" y="645"/>
                </a:cxn>
                <a:cxn ang="0">
                  <a:pos x="778" y="719"/>
                </a:cxn>
                <a:cxn ang="0">
                  <a:pos x="766" y="791"/>
                </a:cxn>
                <a:cxn ang="0">
                  <a:pos x="749" y="861"/>
                </a:cxn>
                <a:cxn ang="0">
                  <a:pos x="723" y="926"/>
                </a:cxn>
                <a:cxn ang="0">
                  <a:pos x="698" y="989"/>
                </a:cxn>
                <a:cxn ang="0">
                  <a:pos x="671" y="1044"/>
                </a:cxn>
                <a:cxn ang="0">
                  <a:pos x="641" y="1095"/>
                </a:cxn>
                <a:cxn ang="0">
                  <a:pos x="607" y="1139"/>
                </a:cxn>
                <a:cxn ang="0">
                  <a:pos x="567" y="1182"/>
                </a:cxn>
                <a:cxn ang="0">
                  <a:pos x="521" y="1220"/>
                </a:cxn>
                <a:cxn ang="0">
                  <a:pos x="468" y="1258"/>
                </a:cxn>
                <a:cxn ang="0">
                  <a:pos x="407" y="1291"/>
                </a:cxn>
                <a:cxn ang="0">
                  <a:pos x="342" y="1317"/>
                </a:cxn>
                <a:cxn ang="0">
                  <a:pos x="276" y="1338"/>
                </a:cxn>
                <a:cxn ang="0">
                  <a:pos x="209" y="1352"/>
                </a:cxn>
                <a:cxn ang="0">
                  <a:pos x="150" y="1355"/>
                </a:cxn>
                <a:cxn ang="0">
                  <a:pos x="97" y="1346"/>
                </a:cxn>
                <a:cxn ang="0">
                  <a:pos x="55" y="1325"/>
                </a:cxn>
                <a:cxn ang="0">
                  <a:pos x="23" y="1291"/>
                </a:cxn>
                <a:cxn ang="0">
                  <a:pos x="6" y="1247"/>
                </a:cxn>
                <a:cxn ang="0">
                  <a:pos x="0" y="1196"/>
                </a:cxn>
                <a:cxn ang="0">
                  <a:pos x="4" y="1141"/>
                </a:cxn>
                <a:cxn ang="0">
                  <a:pos x="23" y="1087"/>
                </a:cxn>
                <a:cxn ang="0">
                  <a:pos x="51" y="1034"/>
                </a:cxn>
                <a:cxn ang="0">
                  <a:pos x="91" y="989"/>
                </a:cxn>
                <a:cxn ang="0">
                  <a:pos x="141" y="949"/>
                </a:cxn>
                <a:cxn ang="0">
                  <a:pos x="198" y="916"/>
                </a:cxn>
                <a:cxn ang="0">
                  <a:pos x="261" y="886"/>
                </a:cxn>
                <a:cxn ang="0">
                  <a:pos x="323" y="856"/>
                </a:cxn>
                <a:cxn ang="0">
                  <a:pos x="384" y="823"/>
                </a:cxn>
                <a:cxn ang="0">
                  <a:pos x="439" y="787"/>
                </a:cxn>
                <a:cxn ang="0">
                  <a:pos x="489" y="743"/>
                </a:cxn>
                <a:cxn ang="0">
                  <a:pos x="525" y="694"/>
                </a:cxn>
                <a:cxn ang="0">
                  <a:pos x="550" y="639"/>
                </a:cxn>
                <a:cxn ang="0">
                  <a:pos x="563" y="584"/>
                </a:cxn>
                <a:cxn ang="0">
                  <a:pos x="569" y="523"/>
                </a:cxn>
                <a:cxn ang="0">
                  <a:pos x="565" y="464"/>
                </a:cxn>
                <a:cxn ang="0">
                  <a:pos x="555" y="407"/>
                </a:cxn>
                <a:cxn ang="0">
                  <a:pos x="540" y="352"/>
                </a:cxn>
                <a:cxn ang="0">
                  <a:pos x="523" y="297"/>
                </a:cxn>
                <a:cxn ang="0">
                  <a:pos x="506" y="244"/>
                </a:cxn>
                <a:cxn ang="0">
                  <a:pos x="491" y="196"/>
                </a:cxn>
                <a:cxn ang="0">
                  <a:pos x="477" y="152"/>
                </a:cxn>
                <a:cxn ang="0">
                  <a:pos x="464" y="111"/>
                </a:cxn>
                <a:cxn ang="0">
                  <a:pos x="455" y="57"/>
                </a:cxn>
                <a:cxn ang="0">
                  <a:pos x="475" y="14"/>
                </a:cxn>
                <a:cxn ang="0">
                  <a:pos x="519" y="0"/>
                </a:cxn>
              </a:cxnLst>
              <a:rect l="0" t="0" r="r" b="b"/>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lnTo>
                    <a:pt x="540" y="0"/>
                  </a:lnTo>
                  <a:close/>
                </a:path>
              </a:pathLst>
            </a:custGeom>
            <a:solidFill>
              <a:srgbClr val="3399FF"/>
            </a:solidFill>
            <a:ln w="9525">
              <a:noFill/>
              <a:round/>
              <a:headEnd/>
              <a:tailEnd/>
            </a:ln>
          </p:spPr>
          <p:txBody>
            <a:bodyPr>
              <a:prstTxWarp prst="textNoShape">
                <a:avLst/>
              </a:prstTxWarp>
            </a:bodyPr>
            <a:lstStyle/>
            <a:p>
              <a:endParaRPr lang="en-US"/>
            </a:p>
          </p:txBody>
        </p:sp>
        <p:sp>
          <p:nvSpPr>
            <p:cNvPr id="19668" name="Text Box 212"/>
            <p:cNvSpPr txBox="1">
              <a:spLocks noChangeArrowheads="1"/>
            </p:cNvSpPr>
            <p:nvPr/>
          </p:nvSpPr>
          <p:spPr bwMode="auto">
            <a:xfrm>
              <a:off x="4671" y="2482"/>
              <a:ext cx="244" cy="365"/>
            </a:xfrm>
            <a:prstGeom prst="rect">
              <a:avLst/>
            </a:prstGeom>
            <a:noFill/>
            <a:ln w="9525">
              <a:noFill/>
              <a:miter lim="800000"/>
              <a:headEnd/>
              <a:tailEnd/>
            </a:ln>
            <a:effectLst/>
          </p:spPr>
          <p:txBody>
            <a:bodyPr wrap="none">
              <a:prstTxWarp prst="textNoShape">
                <a:avLst/>
              </a:prstTxWarp>
              <a:spAutoFit/>
            </a:bodyPr>
            <a:lstStyle/>
            <a:p>
              <a:r>
                <a:rPr lang="en-US" sz="3200" b="1"/>
                <a:t>2</a:t>
              </a:r>
            </a:p>
          </p:txBody>
        </p:sp>
        <p:sp>
          <p:nvSpPr>
            <p:cNvPr id="19669" name="Freeform 213"/>
            <p:cNvSpPr>
              <a:spLocks/>
            </p:cNvSpPr>
            <p:nvPr/>
          </p:nvSpPr>
          <p:spPr bwMode="auto">
            <a:xfrm>
              <a:off x="4633" y="2294"/>
              <a:ext cx="324" cy="31"/>
            </a:xfrm>
            <a:custGeom>
              <a:avLst/>
              <a:gdLst/>
              <a:ahLst/>
              <a:cxnLst>
                <a:cxn ang="0">
                  <a:pos x="0" y="0"/>
                </a:cxn>
                <a:cxn ang="0">
                  <a:pos x="226" y="43"/>
                </a:cxn>
                <a:cxn ang="0">
                  <a:pos x="461" y="5"/>
                </a:cxn>
              </a:cxnLst>
              <a:rect l="0" t="0" r="r" b="b"/>
              <a:pathLst>
                <a:path w="461" h="44">
                  <a:moveTo>
                    <a:pt x="0" y="0"/>
                  </a:moveTo>
                  <a:cubicBezTo>
                    <a:pt x="74" y="21"/>
                    <a:pt x="149" y="42"/>
                    <a:pt x="226" y="43"/>
                  </a:cubicBezTo>
                  <a:cubicBezTo>
                    <a:pt x="303" y="44"/>
                    <a:pt x="382" y="24"/>
                    <a:pt x="461" y="5"/>
                  </a:cubicBezTo>
                </a:path>
              </a:pathLst>
            </a:custGeom>
            <a:noFill/>
            <a:ln w="19050" cap="flat" cmpd="sng">
              <a:solidFill>
                <a:srgbClr val="FF0000"/>
              </a:solidFill>
              <a:prstDash val="dash"/>
              <a:round/>
              <a:headEnd type="none" w="med" len="med"/>
              <a:tailEnd type="none" w="med" len="med"/>
            </a:ln>
            <a:effectLst/>
          </p:spPr>
          <p:txBody>
            <a:bodyPr>
              <a:prstTxWarp prst="textNoShape">
                <a:avLst/>
              </a:prstTxWarp>
            </a:bodyPr>
            <a:lstStyle/>
            <a:p>
              <a:endParaRPr lang="en-US"/>
            </a:p>
          </p:txBody>
        </p:sp>
      </p:grpSp>
    </p:spTree>
    <p:extLst>
      <p:ext uri="{BB962C8B-B14F-4D97-AF65-F5344CB8AC3E}">
        <p14:creationId xmlns:p14="http://schemas.microsoft.com/office/powerpoint/2010/main" val="131704599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09600" y="0"/>
            <a:ext cx="7772400" cy="1143000"/>
          </a:xfrm>
        </p:spPr>
        <p:txBody>
          <a:bodyPr/>
          <a:lstStyle/>
          <a:p>
            <a:r>
              <a:rPr lang="en-US" dirty="0"/>
              <a:t>Missionaries and Cannibals</a:t>
            </a:r>
          </a:p>
        </p:txBody>
      </p:sp>
      <p:sp>
        <p:nvSpPr>
          <p:cNvPr id="144387" name="Rectangle 3"/>
          <p:cNvSpPr>
            <a:spLocks noGrp="1" noChangeArrowheads="1"/>
          </p:cNvSpPr>
          <p:nvPr>
            <p:ph type="body" idx="1"/>
          </p:nvPr>
        </p:nvSpPr>
        <p:spPr>
          <a:xfrm>
            <a:off x="228600" y="1524000"/>
            <a:ext cx="8534400" cy="2057400"/>
          </a:xfrm>
        </p:spPr>
        <p:txBody>
          <a:bodyPr>
            <a:normAutofit/>
          </a:bodyPr>
          <a:lstStyle/>
          <a:p>
            <a:pPr marL="0" indent="0">
              <a:buFontTx/>
              <a:buNone/>
            </a:pPr>
            <a:r>
              <a:rPr lang="en-US" sz="2000" b="1" dirty="0"/>
              <a:t>Three missionaries and three cannibals wish to cross the river.  They have a small boat that will carry up to two people.  Everyone can navigate the boat.  If at any time the Cannibals outnumber the Missionaries on either bank of the river, they will eat the Missionaries.  Find the smallest number of crossings that will allow everyone to cross the river safely.</a:t>
            </a:r>
            <a:endParaRPr lang="en-US" sz="2000" dirty="0"/>
          </a:p>
        </p:txBody>
      </p:sp>
      <p:sp>
        <p:nvSpPr>
          <p:cNvPr id="17" name="TextBox 16"/>
          <p:cNvSpPr txBox="1"/>
          <p:nvPr/>
        </p:nvSpPr>
        <p:spPr>
          <a:xfrm>
            <a:off x="1023546" y="4114800"/>
            <a:ext cx="6493207" cy="954107"/>
          </a:xfrm>
          <a:prstGeom prst="rect">
            <a:avLst/>
          </a:prstGeom>
          <a:noFill/>
        </p:spPr>
        <p:txBody>
          <a:bodyPr wrap="square" rtlCol="0">
            <a:spAutoFit/>
          </a:bodyPr>
          <a:lstStyle/>
          <a:p>
            <a:r>
              <a:rPr lang="en-US" sz="2800" dirty="0" smtClean="0">
                <a:solidFill>
                  <a:srgbClr val="FF0000"/>
                </a:solidFill>
              </a:rPr>
              <a:t>What is the “state” of this problem (it should capture all possible valid configurations)?</a:t>
            </a:r>
            <a:endParaRPr lang="en-US" sz="2800" dirty="0">
              <a:solidFill>
                <a:srgbClr val="FF0000"/>
              </a:solidFill>
            </a:endParaRPr>
          </a:p>
        </p:txBody>
      </p:sp>
    </p:spTree>
    <p:extLst>
      <p:ext uri="{BB962C8B-B14F-4D97-AF65-F5344CB8AC3E}">
        <p14:creationId xmlns:p14="http://schemas.microsoft.com/office/powerpoint/2010/main" val="130334615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09600" y="0"/>
            <a:ext cx="7772400" cy="1143000"/>
          </a:xfrm>
        </p:spPr>
        <p:txBody>
          <a:bodyPr/>
          <a:lstStyle/>
          <a:p>
            <a:r>
              <a:rPr lang="en-US" dirty="0"/>
              <a:t>Missionaries and Cannibals</a:t>
            </a:r>
          </a:p>
        </p:txBody>
      </p:sp>
      <p:sp>
        <p:nvSpPr>
          <p:cNvPr id="144387" name="Rectangle 3"/>
          <p:cNvSpPr>
            <a:spLocks noGrp="1" noChangeArrowheads="1"/>
          </p:cNvSpPr>
          <p:nvPr>
            <p:ph type="body" idx="1"/>
          </p:nvPr>
        </p:nvSpPr>
        <p:spPr>
          <a:xfrm>
            <a:off x="228600" y="1524000"/>
            <a:ext cx="8534400" cy="2057400"/>
          </a:xfrm>
        </p:spPr>
        <p:txBody>
          <a:bodyPr>
            <a:normAutofit/>
          </a:bodyPr>
          <a:lstStyle/>
          <a:p>
            <a:pPr marL="0" indent="0">
              <a:buFontTx/>
              <a:buNone/>
            </a:pPr>
            <a:r>
              <a:rPr lang="en-US" sz="2000" b="1" dirty="0"/>
              <a:t>Three missionaries and three cannibals wish to cross the river.  They have a small boat that will carry up to two people.  Everyone can navigate the boat.  If at any time the Cannibals outnumber the Missionaries on either bank of the river, they will eat the Missionaries.  Find the smallest number of crossings that will allow everyone to cross the river safely.</a:t>
            </a:r>
            <a:endParaRPr lang="en-US" sz="2000" dirty="0"/>
          </a:p>
        </p:txBody>
      </p:sp>
      <p:pic>
        <p:nvPicPr>
          <p:cNvPr id="144388" name="Picture 4" descr="5-b"/>
          <p:cNvPicPr>
            <a:picLocks noChangeAspect="1" noChangeArrowheads="1"/>
          </p:cNvPicPr>
          <p:nvPr/>
        </p:nvPicPr>
        <p:blipFill>
          <a:blip r:embed="rId3"/>
          <a:srcRect b="53703"/>
          <a:stretch>
            <a:fillRect/>
          </a:stretch>
        </p:blipFill>
        <p:spPr bwMode="auto">
          <a:xfrm>
            <a:off x="2238375" y="3321050"/>
            <a:ext cx="5229225" cy="3384550"/>
          </a:xfrm>
          <a:prstGeom prst="rect">
            <a:avLst/>
          </a:prstGeom>
          <a:noFill/>
        </p:spPr>
      </p:pic>
      <p:sp>
        <p:nvSpPr>
          <p:cNvPr id="144389" name="Freeform 5"/>
          <p:cNvSpPr>
            <a:spLocks/>
          </p:cNvSpPr>
          <p:nvPr/>
        </p:nvSpPr>
        <p:spPr bwMode="auto">
          <a:xfrm>
            <a:off x="4130675" y="36258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0" name="Freeform 6"/>
          <p:cNvSpPr>
            <a:spLocks/>
          </p:cNvSpPr>
          <p:nvPr/>
        </p:nvSpPr>
        <p:spPr bwMode="auto">
          <a:xfrm>
            <a:off x="4421188" y="3836988"/>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1" name="Freeform 7"/>
          <p:cNvSpPr>
            <a:spLocks/>
          </p:cNvSpPr>
          <p:nvPr/>
        </p:nvSpPr>
        <p:spPr bwMode="auto">
          <a:xfrm>
            <a:off x="4752975" y="37020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3" name="Freeform 9"/>
          <p:cNvSpPr>
            <a:spLocks/>
          </p:cNvSpPr>
          <p:nvPr/>
        </p:nvSpPr>
        <p:spPr bwMode="auto">
          <a:xfrm>
            <a:off x="4143375" y="54546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5" name="Freeform 11"/>
          <p:cNvSpPr>
            <a:spLocks/>
          </p:cNvSpPr>
          <p:nvPr/>
        </p:nvSpPr>
        <p:spPr bwMode="auto">
          <a:xfrm>
            <a:off x="4752975" y="55308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6" name="Freeform 12"/>
          <p:cNvSpPr>
            <a:spLocks/>
          </p:cNvSpPr>
          <p:nvPr/>
        </p:nvSpPr>
        <p:spPr bwMode="auto">
          <a:xfrm>
            <a:off x="5438775" y="44640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8" name="Freeform 14"/>
          <p:cNvSpPr>
            <a:spLocks/>
          </p:cNvSpPr>
          <p:nvPr/>
        </p:nvSpPr>
        <p:spPr bwMode="auto">
          <a:xfrm>
            <a:off x="5133975" y="54546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9" name="Freeform 15"/>
          <p:cNvSpPr>
            <a:spLocks/>
          </p:cNvSpPr>
          <p:nvPr/>
        </p:nvSpPr>
        <p:spPr bwMode="auto">
          <a:xfrm>
            <a:off x="5057775" y="45402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0" name="Freeform 16"/>
          <p:cNvSpPr>
            <a:spLocks/>
          </p:cNvSpPr>
          <p:nvPr/>
        </p:nvSpPr>
        <p:spPr bwMode="auto">
          <a:xfrm>
            <a:off x="5057775" y="36258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1" name="Freeform 17"/>
          <p:cNvSpPr>
            <a:spLocks/>
          </p:cNvSpPr>
          <p:nvPr/>
        </p:nvSpPr>
        <p:spPr bwMode="auto">
          <a:xfrm>
            <a:off x="4448175" y="53022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2" name="Freeform 18"/>
          <p:cNvSpPr>
            <a:spLocks/>
          </p:cNvSpPr>
          <p:nvPr/>
        </p:nvSpPr>
        <p:spPr bwMode="auto">
          <a:xfrm>
            <a:off x="5438775" y="56070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3" name="Freeform 19"/>
          <p:cNvSpPr>
            <a:spLocks/>
          </p:cNvSpPr>
          <p:nvPr/>
        </p:nvSpPr>
        <p:spPr bwMode="auto">
          <a:xfrm>
            <a:off x="5438775" y="35496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Tree>
    <p:extLst>
      <p:ext uri="{BB962C8B-B14F-4D97-AF65-F5344CB8AC3E}">
        <p14:creationId xmlns:p14="http://schemas.microsoft.com/office/powerpoint/2010/main" val="261414207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09600" y="0"/>
            <a:ext cx="7772400" cy="1143000"/>
          </a:xfrm>
        </p:spPr>
        <p:txBody>
          <a:bodyPr/>
          <a:lstStyle/>
          <a:p>
            <a:r>
              <a:rPr lang="en-US" dirty="0"/>
              <a:t>Missionaries and Cannibals</a:t>
            </a:r>
          </a:p>
        </p:txBody>
      </p:sp>
      <p:sp>
        <p:nvSpPr>
          <p:cNvPr id="144387" name="Rectangle 3"/>
          <p:cNvSpPr>
            <a:spLocks noGrp="1" noChangeArrowheads="1"/>
          </p:cNvSpPr>
          <p:nvPr>
            <p:ph type="body" idx="1"/>
          </p:nvPr>
        </p:nvSpPr>
        <p:spPr>
          <a:xfrm>
            <a:off x="228600" y="1524000"/>
            <a:ext cx="8534400" cy="2057400"/>
          </a:xfrm>
        </p:spPr>
        <p:txBody>
          <a:bodyPr>
            <a:normAutofit/>
          </a:bodyPr>
          <a:lstStyle/>
          <a:p>
            <a:pPr marL="0" indent="0">
              <a:buFontTx/>
              <a:buNone/>
            </a:pPr>
            <a:r>
              <a:rPr lang="en-US" sz="2000" b="1" dirty="0"/>
              <a:t>Three missionaries and three cannibals wish to cross the river.  They have a small boat that will carry up to two people.  Everyone can navigate the boat.  If at any time the Cannibals outnumber the Missionaries on either bank of the river, they will eat the Missionaries.  Find the smallest number of crossings that will allow everyone to cross the river safely.</a:t>
            </a:r>
            <a:endParaRPr lang="en-US" sz="2000" dirty="0"/>
          </a:p>
        </p:txBody>
      </p:sp>
      <p:sp>
        <p:nvSpPr>
          <p:cNvPr id="17" name="TextBox 16"/>
          <p:cNvSpPr txBox="1"/>
          <p:nvPr/>
        </p:nvSpPr>
        <p:spPr>
          <a:xfrm>
            <a:off x="1828800" y="3352800"/>
            <a:ext cx="4024709" cy="3108544"/>
          </a:xfrm>
          <a:prstGeom prst="rect">
            <a:avLst/>
          </a:prstGeom>
          <a:noFill/>
        </p:spPr>
        <p:txBody>
          <a:bodyPr wrap="none" rtlCol="0">
            <a:spAutoFit/>
          </a:bodyPr>
          <a:lstStyle/>
          <a:p>
            <a:r>
              <a:rPr lang="en-US" sz="2800" dirty="0" smtClean="0">
                <a:solidFill>
                  <a:srgbClr val="0000FF"/>
                </a:solidFill>
              </a:rPr>
              <a:t>MMMCCC B</a:t>
            </a:r>
          </a:p>
          <a:p>
            <a:endParaRPr lang="en-US" sz="2800" dirty="0" smtClean="0">
              <a:solidFill>
                <a:srgbClr val="0000FF"/>
              </a:solidFill>
            </a:endParaRPr>
          </a:p>
          <a:p>
            <a:r>
              <a:rPr lang="en-US" sz="2800" dirty="0">
                <a:solidFill>
                  <a:srgbClr val="0000FF"/>
                </a:solidFill>
              </a:rPr>
              <a:t>MMCC     </a:t>
            </a:r>
            <a:r>
              <a:rPr lang="en-US" sz="2800" dirty="0" smtClean="0">
                <a:solidFill>
                  <a:srgbClr val="0000FF"/>
                </a:solidFill>
              </a:rPr>
              <a:t>           B </a:t>
            </a:r>
            <a:r>
              <a:rPr lang="en-US" sz="2800" dirty="0">
                <a:solidFill>
                  <a:srgbClr val="0000FF"/>
                </a:solidFill>
              </a:rPr>
              <a:t>MC</a:t>
            </a:r>
          </a:p>
          <a:p>
            <a:endParaRPr lang="en-US" sz="2800" dirty="0" smtClean="0">
              <a:solidFill>
                <a:srgbClr val="0000FF"/>
              </a:solidFill>
            </a:endParaRPr>
          </a:p>
          <a:p>
            <a:r>
              <a:rPr lang="en-US" sz="2800" dirty="0" smtClean="0">
                <a:solidFill>
                  <a:srgbClr val="0000FF"/>
                </a:solidFill>
              </a:rPr>
              <a:t>MC                     B MMCC</a:t>
            </a:r>
          </a:p>
          <a:p>
            <a:endParaRPr lang="en-US" sz="2800" dirty="0" smtClean="0">
              <a:solidFill>
                <a:srgbClr val="0000FF"/>
              </a:solidFill>
            </a:endParaRPr>
          </a:p>
          <a:p>
            <a:r>
              <a:rPr lang="en-US" sz="2800" dirty="0" smtClean="0">
                <a:solidFill>
                  <a:srgbClr val="0000FF"/>
                </a:solidFill>
              </a:rPr>
              <a:t>…</a:t>
            </a:r>
            <a:endParaRPr lang="en-US" sz="2800" dirty="0">
              <a:solidFill>
                <a:srgbClr val="0000FF"/>
              </a:solidFill>
            </a:endParaRPr>
          </a:p>
        </p:txBody>
      </p:sp>
    </p:spTree>
    <p:extLst>
      <p:ext uri="{BB962C8B-B14F-4D97-AF65-F5344CB8AC3E}">
        <p14:creationId xmlns:p14="http://schemas.microsoft.com/office/powerpoint/2010/main" val="37494879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atin typeface="Arial" charset="0"/>
                <a:ea typeface="ＭＳ Ｐゴシック" charset="0"/>
                <a:cs typeface="ＭＳ Ｐゴシック" charset="0"/>
              </a:rPr>
              <a:t>8-puzzle revisited</a:t>
            </a:r>
          </a:p>
        </p:txBody>
      </p:sp>
      <p:grpSp>
        <p:nvGrpSpPr>
          <p:cNvPr id="31747" name="Group 3"/>
          <p:cNvGrpSpPr>
            <a:grpSpLocks/>
          </p:cNvGrpSpPr>
          <p:nvPr/>
        </p:nvGrpSpPr>
        <p:grpSpPr bwMode="auto">
          <a:xfrm>
            <a:off x="6019800" y="1981200"/>
            <a:ext cx="1828800" cy="1828800"/>
            <a:chOff x="914400" y="1828800"/>
            <a:chExt cx="1828800" cy="1828800"/>
          </a:xfrm>
        </p:grpSpPr>
        <p:sp>
          <p:nvSpPr>
            <p:cNvPr id="31756" name="Rectangle 4"/>
            <p:cNvSpPr>
              <a:spLocks noChangeArrowheads="1"/>
            </p:cNvSpPr>
            <p:nvPr/>
          </p:nvSpPr>
          <p:spPr bwMode="auto">
            <a:xfrm>
              <a:off x="914400" y="18288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7" name="Rectangle 5"/>
            <p:cNvSpPr>
              <a:spLocks noChangeArrowheads="1"/>
            </p:cNvSpPr>
            <p:nvPr/>
          </p:nvSpPr>
          <p:spPr bwMode="auto">
            <a:xfrm>
              <a:off x="9144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8" name="Rectangle 6"/>
            <p:cNvSpPr>
              <a:spLocks noChangeArrowheads="1"/>
            </p:cNvSpPr>
            <p:nvPr/>
          </p:nvSpPr>
          <p:spPr bwMode="auto">
            <a:xfrm>
              <a:off x="9144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9" name="Rectangle 7"/>
            <p:cNvSpPr>
              <a:spLocks noChangeArrowheads="1"/>
            </p:cNvSpPr>
            <p:nvPr/>
          </p:nvSpPr>
          <p:spPr bwMode="auto">
            <a:xfrm>
              <a:off x="15240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0" name="Rectangle 8"/>
            <p:cNvSpPr>
              <a:spLocks noChangeArrowheads="1"/>
            </p:cNvSpPr>
            <p:nvPr/>
          </p:nvSpPr>
          <p:spPr bwMode="auto">
            <a:xfrm>
              <a:off x="21336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1" name="Rectangle 9"/>
            <p:cNvSpPr>
              <a:spLocks noChangeArrowheads="1"/>
            </p:cNvSpPr>
            <p:nvPr/>
          </p:nvSpPr>
          <p:spPr bwMode="auto">
            <a:xfrm>
              <a:off x="21336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2" name="Rectangle 10"/>
            <p:cNvSpPr>
              <a:spLocks noChangeArrowheads="1"/>
            </p:cNvSpPr>
            <p:nvPr/>
          </p:nvSpPr>
          <p:spPr bwMode="auto">
            <a:xfrm>
              <a:off x="15240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3" name="Rectangle 11"/>
            <p:cNvSpPr>
              <a:spLocks noChangeArrowheads="1"/>
            </p:cNvSpPr>
            <p:nvPr/>
          </p:nvSpPr>
          <p:spPr bwMode="auto">
            <a:xfrm>
              <a:off x="1524000" y="18288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4" name="Rectangle 12"/>
            <p:cNvSpPr>
              <a:spLocks noChangeArrowheads="1"/>
            </p:cNvSpPr>
            <p:nvPr/>
          </p:nvSpPr>
          <p:spPr bwMode="auto">
            <a:xfrm>
              <a:off x="2133600" y="1828800"/>
              <a:ext cx="609600" cy="609600"/>
            </a:xfrm>
            <a:prstGeom prst="rect">
              <a:avLst/>
            </a:prstGeom>
            <a:solidFill>
              <a:schemeClr val="accent1"/>
            </a:solidFill>
            <a:ln w="25400">
              <a:solidFill>
                <a:schemeClr val="tx1"/>
              </a:solidFill>
              <a:round/>
              <a:headEnd/>
              <a:tailEnd/>
            </a:ln>
          </p:spPr>
          <p:txBody>
            <a:bodyPr/>
            <a:lstStyle/>
            <a:p>
              <a:endParaRPr lang="en-US"/>
            </a:p>
          </p:txBody>
        </p:sp>
      </p:grpSp>
      <p:sp>
        <p:nvSpPr>
          <p:cNvPr id="31748" name="TextBox 13"/>
          <p:cNvSpPr txBox="1">
            <a:spLocks noChangeArrowheads="1"/>
          </p:cNvSpPr>
          <p:nvPr/>
        </p:nvSpPr>
        <p:spPr bwMode="auto">
          <a:xfrm>
            <a:off x="6172200" y="2052638"/>
            <a:ext cx="381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1</a:t>
            </a:r>
          </a:p>
        </p:txBody>
      </p:sp>
      <p:sp>
        <p:nvSpPr>
          <p:cNvPr id="31749" name="TextBox 14"/>
          <p:cNvSpPr txBox="1">
            <a:spLocks noChangeArrowheads="1"/>
          </p:cNvSpPr>
          <p:nvPr/>
        </p:nvSpPr>
        <p:spPr bwMode="auto">
          <a:xfrm>
            <a:off x="6172200" y="2662238"/>
            <a:ext cx="381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4</a:t>
            </a:r>
          </a:p>
        </p:txBody>
      </p:sp>
      <p:sp>
        <p:nvSpPr>
          <p:cNvPr id="31750" name="TextBox 15"/>
          <p:cNvSpPr txBox="1">
            <a:spLocks noChangeArrowheads="1"/>
          </p:cNvSpPr>
          <p:nvPr/>
        </p:nvSpPr>
        <p:spPr bwMode="auto">
          <a:xfrm>
            <a:off x="6172200" y="3271838"/>
            <a:ext cx="381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6</a:t>
            </a:r>
          </a:p>
        </p:txBody>
      </p:sp>
      <p:sp>
        <p:nvSpPr>
          <p:cNvPr id="31751" name="TextBox 16"/>
          <p:cNvSpPr txBox="1">
            <a:spLocks noChangeArrowheads="1"/>
          </p:cNvSpPr>
          <p:nvPr/>
        </p:nvSpPr>
        <p:spPr bwMode="auto">
          <a:xfrm>
            <a:off x="6781800" y="3276600"/>
            <a:ext cx="381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5</a:t>
            </a:r>
          </a:p>
        </p:txBody>
      </p:sp>
      <p:sp>
        <p:nvSpPr>
          <p:cNvPr id="31752" name="TextBox 17"/>
          <p:cNvSpPr txBox="1">
            <a:spLocks noChangeArrowheads="1"/>
          </p:cNvSpPr>
          <p:nvPr/>
        </p:nvSpPr>
        <p:spPr bwMode="auto">
          <a:xfrm>
            <a:off x="7391400" y="3276600"/>
            <a:ext cx="381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2</a:t>
            </a:r>
          </a:p>
        </p:txBody>
      </p:sp>
      <p:sp>
        <p:nvSpPr>
          <p:cNvPr id="31753" name="TextBox 18"/>
          <p:cNvSpPr txBox="1">
            <a:spLocks noChangeArrowheads="1"/>
          </p:cNvSpPr>
          <p:nvPr/>
        </p:nvSpPr>
        <p:spPr bwMode="auto">
          <a:xfrm>
            <a:off x="7315200" y="2662238"/>
            <a:ext cx="381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7</a:t>
            </a:r>
          </a:p>
        </p:txBody>
      </p:sp>
      <p:sp>
        <p:nvSpPr>
          <p:cNvPr id="31754" name="TextBox 19"/>
          <p:cNvSpPr txBox="1">
            <a:spLocks noChangeArrowheads="1"/>
          </p:cNvSpPr>
          <p:nvPr/>
        </p:nvSpPr>
        <p:spPr bwMode="auto">
          <a:xfrm>
            <a:off x="7315200" y="2052638"/>
            <a:ext cx="381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8</a:t>
            </a:r>
          </a:p>
        </p:txBody>
      </p:sp>
      <p:sp>
        <p:nvSpPr>
          <p:cNvPr id="31755" name="TextBox 20"/>
          <p:cNvSpPr txBox="1">
            <a:spLocks noChangeArrowheads="1"/>
          </p:cNvSpPr>
          <p:nvPr/>
        </p:nvSpPr>
        <p:spPr bwMode="auto">
          <a:xfrm>
            <a:off x="6781800" y="2057400"/>
            <a:ext cx="381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3</a:t>
            </a:r>
          </a:p>
        </p:txBody>
      </p:sp>
      <p:sp>
        <p:nvSpPr>
          <p:cNvPr id="2" name="Content Placeholder 1"/>
          <p:cNvSpPr>
            <a:spLocks noGrp="1"/>
          </p:cNvSpPr>
          <p:nvPr>
            <p:ph sz="quarter" idx="1"/>
          </p:nvPr>
        </p:nvSpPr>
        <p:spPr>
          <a:xfrm>
            <a:off x="612648" y="1600200"/>
            <a:ext cx="8153400" cy="838200"/>
          </a:xfrm>
        </p:spPr>
        <p:txBody>
          <a:bodyPr/>
          <a:lstStyle/>
          <a:p>
            <a:pPr marL="0" indent="0">
              <a:buNone/>
            </a:pPr>
            <a:r>
              <a:rPr lang="en-US" dirty="0" smtClean="0">
                <a:solidFill>
                  <a:srgbClr val="FF0000"/>
                </a:solidFill>
              </a:rPr>
              <a:t>How hard is this problem?</a:t>
            </a:r>
            <a:endParaRPr lang="en-US" dirty="0">
              <a:solidFill>
                <a:srgbClr val="FF0000"/>
              </a:solidFill>
            </a:endParaRPr>
          </a:p>
        </p:txBody>
      </p:sp>
    </p:spTree>
    <p:extLst>
      <p:ext uri="{BB962C8B-B14F-4D97-AF65-F5344CB8AC3E}">
        <p14:creationId xmlns:p14="http://schemas.microsoft.com/office/powerpoint/2010/main" val="69233196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atin typeface="Arial" charset="0"/>
                <a:ea typeface="ＭＳ Ｐゴシック" charset="0"/>
                <a:cs typeface="ＭＳ Ｐゴシック" charset="0"/>
              </a:rPr>
              <a:t>8-puzzle revisited</a:t>
            </a:r>
          </a:p>
        </p:txBody>
      </p:sp>
      <p:sp>
        <p:nvSpPr>
          <p:cNvPr id="28675" name="Content Placeholder 2"/>
          <p:cNvSpPr>
            <a:spLocks noGrp="1"/>
          </p:cNvSpPr>
          <p:nvPr>
            <p:ph idx="1"/>
          </p:nvPr>
        </p:nvSpPr>
        <p:spPr>
          <a:xfrm>
            <a:off x="457200" y="1676400"/>
            <a:ext cx="8229600" cy="4572000"/>
          </a:xfrm>
        </p:spPr>
        <p:txBody>
          <a:bodyPr>
            <a:normAutofit lnSpcReduction="10000"/>
          </a:bodyPr>
          <a:lstStyle/>
          <a:p>
            <a:pPr marL="0" indent="0">
              <a:buFontTx/>
              <a:buNone/>
            </a:pPr>
            <a:r>
              <a:rPr lang="en-US" sz="2400" dirty="0">
                <a:latin typeface="Arial" charset="0"/>
                <a:ea typeface="ＭＳ Ｐゴシック" charset="0"/>
                <a:cs typeface="ＭＳ Ｐゴシック" charset="0"/>
              </a:rPr>
              <a:t>The average depth of a solution for an 8-puzzle is 22 moves</a:t>
            </a:r>
          </a:p>
          <a:p>
            <a:pPr marL="0" indent="0">
              <a:buFontTx/>
              <a:buNone/>
            </a:pPr>
            <a:endParaRPr lang="en-US" sz="2400" dirty="0">
              <a:latin typeface="Arial" charset="0"/>
              <a:ea typeface="ＭＳ Ｐゴシック" charset="0"/>
              <a:cs typeface="ＭＳ Ｐゴシック" charset="0"/>
            </a:endParaRPr>
          </a:p>
          <a:p>
            <a:pPr marL="0" indent="0">
              <a:buFontTx/>
              <a:buNone/>
            </a:pPr>
            <a:r>
              <a:rPr lang="en-US" sz="2400" dirty="0">
                <a:latin typeface="Arial" charset="0"/>
                <a:ea typeface="ＭＳ Ｐゴシック" charset="0"/>
                <a:cs typeface="ＭＳ Ｐゴシック" charset="0"/>
              </a:rPr>
              <a:t>An exhaustive search </a:t>
            </a:r>
            <a:r>
              <a:rPr lang="en-US" sz="2400" dirty="0" smtClean="0">
                <a:latin typeface="Arial" charset="0"/>
                <a:ea typeface="ＭＳ Ｐゴシック" charset="0"/>
                <a:cs typeface="ＭＳ Ｐゴシック" charset="0"/>
              </a:rPr>
              <a:t>requires searching </a:t>
            </a:r>
            <a:r>
              <a:rPr lang="en-US" sz="2400" dirty="0">
                <a:latin typeface="Arial" charset="0"/>
                <a:ea typeface="ＭＳ Ｐゴシック" charset="0"/>
                <a:cs typeface="ＭＳ Ｐゴシック" charset="0"/>
              </a:rPr>
              <a:t>~3</a:t>
            </a:r>
            <a:r>
              <a:rPr lang="en-US" sz="2400" baseline="30000" dirty="0">
                <a:latin typeface="Arial" charset="0"/>
                <a:ea typeface="ＭＳ Ｐゴシック" charset="0"/>
                <a:cs typeface="ＭＳ Ｐゴシック" charset="0"/>
              </a:rPr>
              <a:t>22</a:t>
            </a:r>
            <a:r>
              <a:rPr lang="en-US" sz="2400" dirty="0">
                <a:latin typeface="Arial" charset="0"/>
                <a:ea typeface="ＭＳ Ｐゴシック" charset="0"/>
                <a:cs typeface="ＭＳ Ｐゴシック" charset="0"/>
              </a:rPr>
              <a:t> = 3.1 x 10</a:t>
            </a:r>
            <a:r>
              <a:rPr lang="en-US" sz="2400" baseline="30000" dirty="0">
                <a:latin typeface="Arial" charset="0"/>
                <a:ea typeface="ＭＳ Ｐゴシック" charset="0"/>
                <a:cs typeface="ＭＳ Ｐゴシック" charset="0"/>
              </a:rPr>
              <a:t>10</a:t>
            </a:r>
            <a:r>
              <a:rPr lang="en-US" sz="2400" dirty="0">
                <a:latin typeface="Arial" charset="0"/>
                <a:ea typeface="ＭＳ Ｐゴシック" charset="0"/>
                <a:cs typeface="ＭＳ Ｐゴシック" charset="0"/>
              </a:rPr>
              <a:t> states</a:t>
            </a:r>
          </a:p>
          <a:p>
            <a:pPr lvl="1"/>
            <a:r>
              <a:rPr lang="en-US" sz="2000" dirty="0">
                <a:latin typeface="Arial" charset="0"/>
                <a:ea typeface="ＭＳ Ｐゴシック" charset="0"/>
              </a:rPr>
              <a:t>BFS: 10 terabytes of memory</a:t>
            </a:r>
          </a:p>
          <a:p>
            <a:pPr lvl="1"/>
            <a:r>
              <a:rPr lang="en-US" sz="2000" dirty="0">
                <a:latin typeface="Arial" charset="0"/>
                <a:ea typeface="ＭＳ Ｐゴシック" charset="0"/>
              </a:rPr>
              <a:t>DFS: 8 hours (assuming one million nodes/second</a:t>
            </a:r>
            <a:r>
              <a:rPr lang="en-US" sz="2000" dirty="0" smtClean="0">
                <a:latin typeface="Arial" charset="0"/>
                <a:ea typeface="ＭＳ Ｐゴシック" charset="0"/>
              </a:rPr>
              <a:t>)</a:t>
            </a:r>
          </a:p>
          <a:p>
            <a:pPr marL="0" indent="0">
              <a:buFontTx/>
              <a:buNone/>
            </a:pPr>
            <a:r>
              <a:rPr lang="en-US" sz="2400" dirty="0" smtClean="0">
                <a:latin typeface="Arial" charset="0"/>
                <a:ea typeface="ＭＳ Ｐゴシック" charset="0"/>
                <a:cs typeface="ＭＳ Ｐゴシック" charset="0"/>
              </a:rPr>
              <a:t/>
            </a:r>
            <a:br>
              <a:rPr lang="en-US" sz="2400" dirty="0" smtClean="0">
                <a:latin typeface="Arial" charset="0"/>
                <a:ea typeface="ＭＳ Ｐゴシック" charset="0"/>
                <a:cs typeface="ＭＳ Ｐゴシック" charset="0"/>
              </a:rPr>
            </a:br>
            <a:r>
              <a:rPr lang="en-US" sz="2400" dirty="0" smtClean="0">
                <a:solidFill>
                  <a:srgbClr val="FF0000"/>
                </a:solidFill>
                <a:latin typeface="Arial" charset="0"/>
                <a:ea typeface="ＭＳ Ｐゴシック" charset="0"/>
                <a:cs typeface="ＭＳ Ｐゴシック" charset="0"/>
              </a:rPr>
              <a:t>Can we do better?</a:t>
            </a:r>
          </a:p>
          <a:p>
            <a:pPr marL="0" indent="0">
              <a:buFontTx/>
              <a:buNone/>
            </a:pPr>
            <a:endParaRPr lang="en-US" sz="2400" dirty="0">
              <a:solidFill>
                <a:srgbClr val="FF0000"/>
              </a:solidFill>
              <a:latin typeface="Arial" charset="0"/>
              <a:ea typeface="ＭＳ Ｐゴシック" charset="0"/>
              <a:cs typeface="ＭＳ Ｐゴシック" charset="0"/>
            </a:endParaRPr>
          </a:p>
          <a:p>
            <a:pPr marL="0" indent="0">
              <a:buFontTx/>
              <a:buNone/>
            </a:pPr>
            <a:r>
              <a:rPr lang="en-US" sz="2400" dirty="0" smtClean="0">
                <a:solidFill>
                  <a:srgbClr val="FF0000"/>
                </a:solidFill>
                <a:latin typeface="Arial" charset="0"/>
                <a:ea typeface="ＭＳ Ｐゴシック" charset="0"/>
                <a:cs typeface="ＭＳ Ｐゴシック" charset="0"/>
              </a:rPr>
              <a:t>Is DFS and BFS intelligent?</a:t>
            </a:r>
            <a:endParaRPr lang="en-US" sz="2400" dirty="0">
              <a:solidFill>
                <a:srgbClr val="FF0000"/>
              </a:solidFill>
              <a:latin typeface="Arial" charset="0"/>
              <a:ea typeface="ＭＳ Ｐゴシック" charset="0"/>
              <a:cs typeface="ＭＳ Ｐゴシック" charset="0"/>
            </a:endParaRPr>
          </a:p>
        </p:txBody>
      </p:sp>
      <p:grpSp>
        <p:nvGrpSpPr>
          <p:cNvPr id="31747" name="Group 3"/>
          <p:cNvGrpSpPr>
            <a:grpSpLocks/>
          </p:cNvGrpSpPr>
          <p:nvPr/>
        </p:nvGrpSpPr>
        <p:grpSpPr bwMode="auto">
          <a:xfrm>
            <a:off x="5867400" y="4800600"/>
            <a:ext cx="1828800" cy="1828800"/>
            <a:chOff x="914400" y="1828800"/>
            <a:chExt cx="1828800" cy="1828800"/>
          </a:xfrm>
        </p:grpSpPr>
        <p:sp>
          <p:nvSpPr>
            <p:cNvPr id="31756" name="Rectangle 4"/>
            <p:cNvSpPr>
              <a:spLocks noChangeArrowheads="1"/>
            </p:cNvSpPr>
            <p:nvPr/>
          </p:nvSpPr>
          <p:spPr bwMode="auto">
            <a:xfrm>
              <a:off x="914400" y="18288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7" name="Rectangle 5"/>
            <p:cNvSpPr>
              <a:spLocks noChangeArrowheads="1"/>
            </p:cNvSpPr>
            <p:nvPr/>
          </p:nvSpPr>
          <p:spPr bwMode="auto">
            <a:xfrm>
              <a:off x="9144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8" name="Rectangle 6"/>
            <p:cNvSpPr>
              <a:spLocks noChangeArrowheads="1"/>
            </p:cNvSpPr>
            <p:nvPr/>
          </p:nvSpPr>
          <p:spPr bwMode="auto">
            <a:xfrm>
              <a:off x="9144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9" name="Rectangle 7"/>
            <p:cNvSpPr>
              <a:spLocks noChangeArrowheads="1"/>
            </p:cNvSpPr>
            <p:nvPr/>
          </p:nvSpPr>
          <p:spPr bwMode="auto">
            <a:xfrm>
              <a:off x="15240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0" name="Rectangle 8"/>
            <p:cNvSpPr>
              <a:spLocks noChangeArrowheads="1"/>
            </p:cNvSpPr>
            <p:nvPr/>
          </p:nvSpPr>
          <p:spPr bwMode="auto">
            <a:xfrm>
              <a:off x="21336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1" name="Rectangle 9"/>
            <p:cNvSpPr>
              <a:spLocks noChangeArrowheads="1"/>
            </p:cNvSpPr>
            <p:nvPr/>
          </p:nvSpPr>
          <p:spPr bwMode="auto">
            <a:xfrm>
              <a:off x="21336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2" name="Rectangle 10"/>
            <p:cNvSpPr>
              <a:spLocks noChangeArrowheads="1"/>
            </p:cNvSpPr>
            <p:nvPr/>
          </p:nvSpPr>
          <p:spPr bwMode="auto">
            <a:xfrm>
              <a:off x="15240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3" name="Rectangle 11"/>
            <p:cNvSpPr>
              <a:spLocks noChangeArrowheads="1"/>
            </p:cNvSpPr>
            <p:nvPr/>
          </p:nvSpPr>
          <p:spPr bwMode="auto">
            <a:xfrm>
              <a:off x="1524000" y="18288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4" name="Rectangle 12"/>
            <p:cNvSpPr>
              <a:spLocks noChangeArrowheads="1"/>
            </p:cNvSpPr>
            <p:nvPr/>
          </p:nvSpPr>
          <p:spPr bwMode="auto">
            <a:xfrm>
              <a:off x="2133600" y="1828800"/>
              <a:ext cx="609600" cy="609600"/>
            </a:xfrm>
            <a:prstGeom prst="rect">
              <a:avLst/>
            </a:prstGeom>
            <a:solidFill>
              <a:schemeClr val="accent1"/>
            </a:solidFill>
            <a:ln w="25400">
              <a:solidFill>
                <a:schemeClr val="tx1"/>
              </a:solidFill>
              <a:round/>
              <a:headEnd/>
              <a:tailEnd/>
            </a:ln>
          </p:spPr>
          <p:txBody>
            <a:bodyPr/>
            <a:lstStyle/>
            <a:p>
              <a:endParaRPr lang="en-US"/>
            </a:p>
          </p:txBody>
        </p:sp>
      </p:grpSp>
      <p:sp>
        <p:nvSpPr>
          <p:cNvPr id="31748" name="TextBox 13"/>
          <p:cNvSpPr txBox="1">
            <a:spLocks noChangeArrowheads="1"/>
          </p:cNvSpPr>
          <p:nvPr/>
        </p:nvSpPr>
        <p:spPr bwMode="auto">
          <a:xfrm>
            <a:off x="6019800" y="4872038"/>
            <a:ext cx="381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1</a:t>
            </a:r>
          </a:p>
        </p:txBody>
      </p:sp>
      <p:sp>
        <p:nvSpPr>
          <p:cNvPr id="31749" name="TextBox 14"/>
          <p:cNvSpPr txBox="1">
            <a:spLocks noChangeArrowheads="1"/>
          </p:cNvSpPr>
          <p:nvPr/>
        </p:nvSpPr>
        <p:spPr bwMode="auto">
          <a:xfrm>
            <a:off x="6019800" y="5481638"/>
            <a:ext cx="381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4</a:t>
            </a:r>
          </a:p>
        </p:txBody>
      </p:sp>
      <p:sp>
        <p:nvSpPr>
          <p:cNvPr id="31750" name="TextBox 15"/>
          <p:cNvSpPr txBox="1">
            <a:spLocks noChangeArrowheads="1"/>
          </p:cNvSpPr>
          <p:nvPr/>
        </p:nvSpPr>
        <p:spPr bwMode="auto">
          <a:xfrm>
            <a:off x="6019800" y="6091238"/>
            <a:ext cx="381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6</a:t>
            </a:r>
          </a:p>
        </p:txBody>
      </p:sp>
      <p:sp>
        <p:nvSpPr>
          <p:cNvPr id="31751" name="TextBox 16"/>
          <p:cNvSpPr txBox="1">
            <a:spLocks noChangeArrowheads="1"/>
          </p:cNvSpPr>
          <p:nvPr/>
        </p:nvSpPr>
        <p:spPr bwMode="auto">
          <a:xfrm>
            <a:off x="6629400" y="6096000"/>
            <a:ext cx="381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5</a:t>
            </a:r>
          </a:p>
        </p:txBody>
      </p:sp>
      <p:sp>
        <p:nvSpPr>
          <p:cNvPr id="31752" name="TextBox 17"/>
          <p:cNvSpPr txBox="1">
            <a:spLocks noChangeArrowheads="1"/>
          </p:cNvSpPr>
          <p:nvPr/>
        </p:nvSpPr>
        <p:spPr bwMode="auto">
          <a:xfrm>
            <a:off x="7239000" y="6096000"/>
            <a:ext cx="381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2</a:t>
            </a:r>
          </a:p>
        </p:txBody>
      </p:sp>
      <p:sp>
        <p:nvSpPr>
          <p:cNvPr id="31753" name="TextBox 18"/>
          <p:cNvSpPr txBox="1">
            <a:spLocks noChangeArrowheads="1"/>
          </p:cNvSpPr>
          <p:nvPr/>
        </p:nvSpPr>
        <p:spPr bwMode="auto">
          <a:xfrm>
            <a:off x="7162800" y="5481638"/>
            <a:ext cx="381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7</a:t>
            </a:r>
          </a:p>
        </p:txBody>
      </p:sp>
      <p:sp>
        <p:nvSpPr>
          <p:cNvPr id="31754" name="TextBox 19"/>
          <p:cNvSpPr txBox="1">
            <a:spLocks noChangeArrowheads="1"/>
          </p:cNvSpPr>
          <p:nvPr/>
        </p:nvSpPr>
        <p:spPr bwMode="auto">
          <a:xfrm>
            <a:off x="7162800" y="4872038"/>
            <a:ext cx="381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8</a:t>
            </a:r>
          </a:p>
        </p:txBody>
      </p:sp>
      <p:sp>
        <p:nvSpPr>
          <p:cNvPr id="31755" name="TextBox 20"/>
          <p:cNvSpPr txBox="1">
            <a:spLocks noChangeArrowheads="1"/>
          </p:cNvSpPr>
          <p:nvPr/>
        </p:nvSpPr>
        <p:spPr bwMode="auto">
          <a:xfrm>
            <a:off x="6629400" y="4876800"/>
            <a:ext cx="381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3</a:t>
            </a:r>
          </a:p>
        </p:txBody>
      </p:sp>
    </p:spTree>
    <p:extLst>
      <p:ext uri="{BB962C8B-B14F-4D97-AF65-F5344CB8AC3E}">
        <p14:creationId xmlns:p14="http://schemas.microsoft.com/office/powerpoint/2010/main" val="1187934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675">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5">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6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a:xfrm>
            <a:off x="304800" y="228600"/>
            <a:ext cx="8839200" cy="990600"/>
          </a:xfrm>
        </p:spPr>
        <p:txBody>
          <a:bodyPr>
            <a:normAutofit fontScale="90000"/>
          </a:bodyPr>
          <a:lstStyle/>
          <a:p>
            <a:r>
              <a:rPr lang="en-US" dirty="0">
                <a:latin typeface="Arial" charset="0"/>
                <a:ea typeface="ＭＳ Ｐゴシック" charset="0"/>
                <a:cs typeface="ＭＳ Ｐゴシック" charset="0"/>
              </a:rPr>
              <a:t>from: Claremont </a:t>
            </a:r>
            <a:r>
              <a:rPr lang="en-US" dirty="0" err="1">
                <a:latin typeface="Arial" charset="0"/>
                <a:ea typeface="ＭＳ Ｐゴシック" charset="0"/>
                <a:cs typeface="ＭＳ Ｐゴシック" charset="0"/>
              </a:rPr>
              <a:t>to:Rowland</a:t>
            </a:r>
            <a:r>
              <a:rPr lang="en-US" dirty="0">
                <a:latin typeface="Arial" charset="0"/>
                <a:ea typeface="ＭＳ Ｐゴシック" charset="0"/>
                <a:cs typeface="ＭＳ Ｐゴシック" charset="0"/>
              </a:rPr>
              <a:t> Heights</a:t>
            </a:r>
          </a:p>
        </p:txBody>
      </p:sp>
      <p:pic>
        <p:nvPicPr>
          <p:cNvPr id="3277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TextBox 6"/>
          <p:cNvSpPr txBox="1">
            <a:spLocks noChangeArrowheads="1"/>
          </p:cNvSpPr>
          <p:nvPr/>
        </p:nvSpPr>
        <p:spPr bwMode="auto">
          <a:xfrm>
            <a:off x="1143000" y="1066800"/>
            <a:ext cx="7391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800" dirty="0" smtClean="0">
                <a:solidFill>
                  <a:srgbClr val="FF0000"/>
                </a:solidFill>
              </a:rPr>
              <a:t>How do you think </a:t>
            </a:r>
            <a:r>
              <a:rPr lang="en-US" sz="2800" dirty="0" err="1" smtClean="0">
                <a:solidFill>
                  <a:srgbClr val="FF0000"/>
                </a:solidFill>
              </a:rPr>
              <a:t>google</a:t>
            </a:r>
            <a:r>
              <a:rPr lang="en-US" sz="2800" dirty="0" smtClean="0">
                <a:solidFill>
                  <a:srgbClr val="FF0000"/>
                </a:solidFill>
              </a:rPr>
              <a:t> maps does it?</a:t>
            </a:r>
            <a:endParaRPr lang="en-US" sz="2800" dirty="0">
              <a:solidFill>
                <a:srgbClr val="FF0000"/>
              </a:solidFill>
            </a:endParaRPr>
          </a:p>
        </p:txBody>
      </p:sp>
    </p:spTree>
    <p:extLst>
      <p:ext uri="{BB962C8B-B14F-4D97-AF65-F5344CB8AC3E}">
        <p14:creationId xmlns:p14="http://schemas.microsoft.com/office/powerpoint/2010/main" val="157781400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a:xfrm>
            <a:off x="304800" y="228600"/>
            <a:ext cx="8839200" cy="990600"/>
          </a:xfrm>
        </p:spPr>
        <p:txBody>
          <a:bodyPr>
            <a:normAutofit fontScale="90000"/>
          </a:bodyPr>
          <a:lstStyle/>
          <a:p>
            <a:r>
              <a:rPr lang="en-US" dirty="0">
                <a:latin typeface="Arial" charset="0"/>
                <a:ea typeface="ＭＳ Ｐゴシック" charset="0"/>
                <a:cs typeface="ＭＳ Ｐゴシック" charset="0"/>
              </a:rPr>
              <a:t>from: Claremont </a:t>
            </a:r>
            <a:r>
              <a:rPr lang="en-US" dirty="0" err="1">
                <a:latin typeface="Arial" charset="0"/>
                <a:ea typeface="ＭＳ Ｐゴシック" charset="0"/>
                <a:cs typeface="ＭＳ Ｐゴシック" charset="0"/>
              </a:rPr>
              <a:t>to:Rowland</a:t>
            </a:r>
            <a:r>
              <a:rPr lang="en-US" dirty="0">
                <a:latin typeface="Arial" charset="0"/>
                <a:ea typeface="ＭＳ Ｐゴシック" charset="0"/>
                <a:cs typeface="ＭＳ Ｐゴシック" charset="0"/>
              </a:rPr>
              <a:t> Heights</a:t>
            </a:r>
          </a:p>
        </p:txBody>
      </p:sp>
      <p:pic>
        <p:nvPicPr>
          <p:cNvPr id="3277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TextBox 6"/>
          <p:cNvSpPr txBox="1">
            <a:spLocks noChangeArrowheads="1"/>
          </p:cNvSpPr>
          <p:nvPr/>
        </p:nvSpPr>
        <p:spPr bwMode="auto">
          <a:xfrm>
            <a:off x="1143000" y="1066800"/>
            <a:ext cx="7391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800">
                <a:solidFill>
                  <a:srgbClr val="FF0000"/>
                </a:solidFill>
              </a:rPr>
              <a:t>What would the search algorithms do?</a:t>
            </a:r>
          </a:p>
        </p:txBody>
      </p:sp>
    </p:spTree>
    <p:extLst>
      <p:ext uri="{BB962C8B-B14F-4D97-AF65-F5344CB8AC3E}">
        <p14:creationId xmlns:p14="http://schemas.microsoft.com/office/powerpoint/2010/main" val="346856807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Assignment 8… how did it go?</a:t>
            </a:r>
          </a:p>
          <a:p>
            <a:pPr marL="0" indent="0">
              <a:buNone/>
            </a:pPr>
            <a:endParaRPr lang="en-US" dirty="0"/>
          </a:p>
          <a:p>
            <a:pPr marL="0" indent="0">
              <a:buNone/>
            </a:pPr>
            <a:r>
              <a:rPr lang="en-US" dirty="0" smtClean="0"/>
              <a:t>Assignment 9</a:t>
            </a:r>
          </a:p>
          <a:p>
            <a:pPr lvl="1"/>
            <a:r>
              <a:rPr lang="en-US" dirty="0" smtClean="0"/>
              <a:t>Due </a:t>
            </a:r>
            <a:r>
              <a:rPr lang="en-US" dirty="0" smtClean="0"/>
              <a:t>Sunday at 11:59 </a:t>
            </a:r>
            <a:r>
              <a:rPr lang="en-US" dirty="0" smtClean="0"/>
              <a:t>pm</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5383900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a:xfrm>
            <a:off x="990600" y="228600"/>
            <a:ext cx="8153400" cy="990600"/>
          </a:xfrm>
        </p:spPr>
        <p:txBody>
          <a:bodyPr>
            <a:normAutofit/>
          </a:bodyPr>
          <a:lstStyle/>
          <a:p>
            <a:r>
              <a:rPr lang="en-US" sz="3600" dirty="0">
                <a:latin typeface="Arial" charset="0"/>
                <a:ea typeface="ＭＳ Ｐゴシック" charset="0"/>
                <a:cs typeface="ＭＳ Ｐゴシック" charset="0"/>
              </a:rPr>
              <a:t>from: Claremont </a:t>
            </a:r>
            <a:r>
              <a:rPr lang="en-US" sz="3600" dirty="0" err="1">
                <a:latin typeface="Arial" charset="0"/>
                <a:ea typeface="ＭＳ Ｐゴシック" charset="0"/>
                <a:cs typeface="ＭＳ Ｐゴシック" charset="0"/>
              </a:rPr>
              <a:t>to:Rowland</a:t>
            </a:r>
            <a:r>
              <a:rPr lang="en-US" sz="3600" dirty="0">
                <a:latin typeface="Arial" charset="0"/>
                <a:ea typeface="ＭＳ Ｐゴシック" charset="0"/>
                <a:cs typeface="ＭＳ Ｐゴシック" charset="0"/>
              </a:rPr>
              <a:t> Heights</a:t>
            </a:r>
          </a:p>
        </p:txBody>
      </p:sp>
      <p:pic>
        <p:nvPicPr>
          <p:cNvPr id="3379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5" name="TextBox 5"/>
          <p:cNvSpPr txBox="1">
            <a:spLocks noChangeArrowheads="1"/>
          </p:cNvSpPr>
          <p:nvPr/>
        </p:nvSpPr>
        <p:spPr bwMode="auto">
          <a:xfrm>
            <a:off x="457200" y="1152525"/>
            <a:ext cx="7010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800">
                <a:solidFill>
                  <a:srgbClr val="0000FF"/>
                </a:solidFill>
              </a:rPr>
              <a:t>DFS</a:t>
            </a:r>
          </a:p>
        </p:txBody>
      </p:sp>
      <p:cxnSp>
        <p:nvCxnSpPr>
          <p:cNvPr id="33796" name="Curved Connector 11"/>
          <p:cNvCxnSpPr>
            <a:cxnSpLocks noChangeShapeType="1"/>
          </p:cNvCxnSpPr>
          <p:nvPr/>
        </p:nvCxnSpPr>
        <p:spPr bwMode="auto">
          <a:xfrm rot="10800000">
            <a:off x="4572000" y="2819400"/>
            <a:ext cx="1447800" cy="457200"/>
          </a:xfrm>
          <a:prstGeom prst="curvedConnector3">
            <a:avLst>
              <a:gd name="adj1" fmla="val 50000"/>
            </a:avLst>
          </a:prstGeom>
          <a:noFill/>
          <a:ln w="38100">
            <a:solidFill>
              <a:srgbClr val="FF0000"/>
            </a:solidFill>
            <a:round/>
            <a:headEnd/>
            <a:tailEnd/>
          </a:ln>
          <a:extLst>
            <a:ext uri="{909E8E84-426E-40dd-AFC4-6F175D3DCCD1}">
              <a14:hiddenFill xmlns:a14="http://schemas.microsoft.com/office/drawing/2010/main">
                <a:noFill/>
              </a14:hiddenFill>
            </a:ext>
          </a:extLst>
        </p:spPr>
      </p:cxnSp>
      <p:cxnSp>
        <p:nvCxnSpPr>
          <p:cNvPr id="33797" name="Curved Connector 13"/>
          <p:cNvCxnSpPr>
            <a:cxnSpLocks noChangeShapeType="1"/>
          </p:cNvCxnSpPr>
          <p:nvPr/>
        </p:nvCxnSpPr>
        <p:spPr bwMode="auto">
          <a:xfrm rot="10800000">
            <a:off x="2514600" y="2438400"/>
            <a:ext cx="2057400" cy="381000"/>
          </a:xfrm>
          <a:prstGeom prst="curvedConnector3">
            <a:avLst>
              <a:gd name="adj1" fmla="val 50000"/>
            </a:avLst>
          </a:prstGeom>
          <a:noFill/>
          <a:ln w="38100">
            <a:solidFill>
              <a:srgbClr val="FF0000"/>
            </a:solidFill>
            <a:round/>
            <a:headEnd/>
            <a:tailEnd/>
          </a:ln>
          <a:extLst>
            <a:ext uri="{909E8E84-426E-40dd-AFC4-6F175D3DCCD1}">
              <a14:hiddenFill xmlns:a14="http://schemas.microsoft.com/office/drawing/2010/main">
                <a:noFill/>
              </a14:hiddenFill>
            </a:ext>
          </a:extLst>
        </p:spPr>
      </p:cxnSp>
      <p:cxnSp>
        <p:nvCxnSpPr>
          <p:cNvPr id="33798" name="Curved Connector 15"/>
          <p:cNvCxnSpPr>
            <a:cxnSpLocks noChangeShapeType="1"/>
          </p:cNvCxnSpPr>
          <p:nvPr/>
        </p:nvCxnSpPr>
        <p:spPr bwMode="auto">
          <a:xfrm>
            <a:off x="914400" y="2286000"/>
            <a:ext cx="1524000" cy="152400"/>
          </a:xfrm>
          <a:prstGeom prst="curvedConnector3">
            <a:avLst>
              <a:gd name="adj1" fmla="val 50000"/>
            </a:avLst>
          </a:prstGeom>
          <a:noFill/>
          <a:ln w="38100">
            <a:solidFill>
              <a:srgbClr val="FF00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99010784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990600" y="228600"/>
            <a:ext cx="8153400" cy="990600"/>
          </a:xfrm>
        </p:spPr>
        <p:txBody>
          <a:bodyPr>
            <a:normAutofit/>
          </a:bodyPr>
          <a:lstStyle/>
          <a:p>
            <a:r>
              <a:rPr lang="en-US" sz="3600" dirty="0">
                <a:latin typeface="Arial" charset="0"/>
                <a:ea typeface="ＭＳ Ｐゴシック" charset="0"/>
                <a:cs typeface="ＭＳ Ｐゴシック" charset="0"/>
              </a:rPr>
              <a:t>from: Claremont </a:t>
            </a:r>
            <a:r>
              <a:rPr lang="en-US" sz="3600" dirty="0" err="1">
                <a:latin typeface="Arial" charset="0"/>
                <a:ea typeface="ＭＳ Ｐゴシック" charset="0"/>
                <a:cs typeface="ＭＳ Ｐゴシック" charset="0"/>
              </a:rPr>
              <a:t>to:Rowland</a:t>
            </a:r>
            <a:r>
              <a:rPr lang="en-US" sz="3600" dirty="0">
                <a:latin typeface="Arial" charset="0"/>
                <a:ea typeface="ＭＳ Ｐゴシック" charset="0"/>
                <a:cs typeface="ＭＳ Ｐゴシック" charset="0"/>
              </a:rPr>
              <a:t> Heights</a:t>
            </a:r>
          </a:p>
        </p:txBody>
      </p:sp>
      <p:pic>
        <p:nvPicPr>
          <p:cNvPr id="3481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TextBox 5"/>
          <p:cNvSpPr txBox="1">
            <a:spLocks noChangeArrowheads="1"/>
          </p:cNvSpPr>
          <p:nvPr/>
        </p:nvSpPr>
        <p:spPr bwMode="auto">
          <a:xfrm>
            <a:off x="457200" y="1152525"/>
            <a:ext cx="7010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800" dirty="0" smtClean="0">
                <a:solidFill>
                  <a:srgbClr val="0000FF"/>
                </a:solidFill>
              </a:rPr>
              <a:t>BFS</a:t>
            </a:r>
            <a:endParaRPr lang="en-US" sz="2800" dirty="0">
              <a:solidFill>
                <a:srgbClr val="0000FF"/>
              </a:solidFill>
            </a:endParaRPr>
          </a:p>
        </p:txBody>
      </p:sp>
      <p:sp>
        <p:nvSpPr>
          <p:cNvPr id="34820" name="Oval 7"/>
          <p:cNvSpPr>
            <a:spLocks noChangeArrowheads="1"/>
          </p:cNvSpPr>
          <p:nvPr/>
        </p:nvSpPr>
        <p:spPr bwMode="auto">
          <a:xfrm>
            <a:off x="5181600" y="2438400"/>
            <a:ext cx="1752600" cy="1676400"/>
          </a:xfrm>
          <a:prstGeom prst="ellipse">
            <a:avLst/>
          </a:prstGeom>
          <a:solidFill>
            <a:schemeClr val="accent1">
              <a:alpha val="32156"/>
            </a:schemeClr>
          </a:solidFill>
          <a:ln w="25400">
            <a:solidFill>
              <a:schemeClr val="tx1"/>
            </a:solidFill>
            <a:round/>
            <a:headEnd/>
            <a:tailEnd/>
          </a:ln>
        </p:spPr>
        <p:txBody>
          <a:bodyPr/>
          <a:lstStyle/>
          <a:p>
            <a:endParaRPr lang="en-US"/>
          </a:p>
        </p:txBody>
      </p:sp>
      <p:sp>
        <p:nvSpPr>
          <p:cNvPr id="34821" name="Oval 8"/>
          <p:cNvSpPr>
            <a:spLocks noChangeArrowheads="1"/>
          </p:cNvSpPr>
          <p:nvPr/>
        </p:nvSpPr>
        <p:spPr bwMode="auto">
          <a:xfrm>
            <a:off x="4724400" y="2057400"/>
            <a:ext cx="2667000" cy="2514600"/>
          </a:xfrm>
          <a:prstGeom prst="ellipse">
            <a:avLst/>
          </a:prstGeom>
          <a:solidFill>
            <a:schemeClr val="accent1">
              <a:alpha val="32156"/>
            </a:schemeClr>
          </a:solidFill>
          <a:ln w="25400">
            <a:solidFill>
              <a:schemeClr val="tx1"/>
            </a:solidFill>
            <a:round/>
            <a:headEnd/>
            <a:tailEnd/>
          </a:ln>
        </p:spPr>
        <p:txBody>
          <a:bodyPr/>
          <a:lstStyle/>
          <a:p>
            <a:endParaRPr lang="en-US"/>
          </a:p>
        </p:txBody>
      </p:sp>
      <p:sp>
        <p:nvSpPr>
          <p:cNvPr id="34822" name="Oval 9"/>
          <p:cNvSpPr>
            <a:spLocks noChangeArrowheads="1"/>
          </p:cNvSpPr>
          <p:nvPr/>
        </p:nvSpPr>
        <p:spPr bwMode="auto">
          <a:xfrm>
            <a:off x="4343400" y="1676400"/>
            <a:ext cx="3352800" cy="3276600"/>
          </a:xfrm>
          <a:prstGeom prst="ellipse">
            <a:avLst/>
          </a:prstGeom>
          <a:solidFill>
            <a:schemeClr val="accent1">
              <a:alpha val="32156"/>
            </a:schemeClr>
          </a:solidFill>
          <a:ln w="25400">
            <a:solidFill>
              <a:schemeClr val="tx1"/>
            </a:solidFill>
            <a:round/>
            <a:headEnd/>
            <a:tailEnd/>
          </a:ln>
        </p:spPr>
        <p:txBody>
          <a:bodyPr/>
          <a:lstStyle/>
          <a:p>
            <a:endParaRPr lang="en-US"/>
          </a:p>
        </p:txBody>
      </p:sp>
    </p:spTree>
    <p:extLst>
      <p:ext uri="{BB962C8B-B14F-4D97-AF65-F5344CB8AC3E}">
        <p14:creationId xmlns:p14="http://schemas.microsoft.com/office/powerpoint/2010/main" val="170746847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990600" y="0"/>
            <a:ext cx="8153400" cy="990600"/>
          </a:xfrm>
        </p:spPr>
        <p:txBody>
          <a:bodyPr>
            <a:normAutofit/>
          </a:bodyPr>
          <a:lstStyle/>
          <a:p>
            <a:r>
              <a:rPr lang="en-US" sz="3600" dirty="0">
                <a:latin typeface="Arial" charset="0"/>
                <a:ea typeface="ＭＳ Ｐゴシック" charset="0"/>
                <a:cs typeface="ＭＳ Ｐゴシック" charset="0"/>
              </a:rPr>
              <a:t>from: Claremont to</a:t>
            </a:r>
            <a:r>
              <a:rPr lang="en-US" sz="3600" dirty="0" smtClean="0">
                <a:latin typeface="Arial" charset="0"/>
                <a:ea typeface="ＭＳ Ｐゴシック" charset="0"/>
                <a:cs typeface="ＭＳ Ｐゴシック" charset="0"/>
              </a:rPr>
              <a:t>: Rowland </a:t>
            </a:r>
            <a:r>
              <a:rPr lang="en-US" sz="3600" dirty="0">
                <a:latin typeface="Arial" charset="0"/>
                <a:ea typeface="ＭＳ Ｐゴシック" charset="0"/>
                <a:cs typeface="ＭＳ Ｐゴシック" charset="0"/>
              </a:rPr>
              <a:t>Heights</a:t>
            </a:r>
          </a:p>
        </p:txBody>
      </p:sp>
      <p:pic>
        <p:nvPicPr>
          <p:cNvPr id="3584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TextBox 11"/>
          <p:cNvSpPr txBox="1">
            <a:spLocks noChangeArrowheads="1"/>
          </p:cNvSpPr>
          <p:nvPr/>
        </p:nvSpPr>
        <p:spPr bwMode="auto">
          <a:xfrm>
            <a:off x="3369912" y="1048543"/>
            <a:ext cx="1752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3600" dirty="0">
                <a:solidFill>
                  <a:srgbClr val="FF0000"/>
                </a:solidFill>
              </a:rPr>
              <a:t>Ideas?</a:t>
            </a:r>
          </a:p>
        </p:txBody>
      </p:sp>
    </p:spTree>
    <p:extLst>
      <p:ext uri="{BB962C8B-B14F-4D97-AF65-F5344CB8AC3E}">
        <p14:creationId xmlns:p14="http://schemas.microsoft.com/office/powerpoint/2010/main" val="43196280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990600" y="0"/>
            <a:ext cx="8153400" cy="990600"/>
          </a:xfrm>
        </p:spPr>
        <p:txBody>
          <a:bodyPr>
            <a:normAutofit/>
          </a:bodyPr>
          <a:lstStyle/>
          <a:p>
            <a:r>
              <a:rPr lang="en-US" sz="3600" dirty="0">
                <a:latin typeface="Arial" charset="0"/>
                <a:ea typeface="ＭＳ Ｐゴシック" charset="0"/>
                <a:cs typeface="ＭＳ Ｐゴシック" charset="0"/>
              </a:rPr>
              <a:t>from: Claremont to</a:t>
            </a:r>
            <a:r>
              <a:rPr lang="en-US" sz="3600" dirty="0" smtClean="0">
                <a:latin typeface="Arial" charset="0"/>
                <a:ea typeface="ＭＳ Ｐゴシック" charset="0"/>
                <a:cs typeface="ＭＳ Ｐゴシック" charset="0"/>
              </a:rPr>
              <a:t>: Rowland </a:t>
            </a:r>
            <a:r>
              <a:rPr lang="en-US" sz="3600" dirty="0">
                <a:latin typeface="Arial" charset="0"/>
                <a:ea typeface="ＭＳ Ｐゴシック" charset="0"/>
                <a:cs typeface="ＭＳ Ｐゴシック" charset="0"/>
              </a:rPr>
              <a:t>Heights</a:t>
            </a:r>
          </a:p>
        </p:txBody>
      </p:sp>
      <p:pic>
        <p:nvPicPr>
          <p:cNvPr id="3584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TextBox 5"/>
          <p:cNvSpPr txBox="1">
            <a:spLocks noChangeArrowheads="1"/>
          </p:cNvSpPr>
          <p:nvPr/>
        </p:nvSpPr>
        <p:spPr bwMode="auto">
          <a:xfrm>
            <a:off x="381000" y="914400"/>
            <a:ext cx="8305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solidFill>
                  <a:srgbClr val="0000FF"/>
                </a:solidFill>
              </a:rPr>
              <a:t>We’d like to bias search towards the actual solution</a:t>
            </a:r>
          </a:p>
        </p:txBody>
      </p:sp>
      <p:sp>
        <p:nvSpPr>
          <p:cNvPr id="35844" name="Isosceles Triangle 10"/>
          <p:cNvSpPr>
            <a:spLocks noChangeArrowheads="1"/>
          </p:cNvSpPr>
          <p:nvPr/>
        </p:nvSpPr>
        <p:spPr bwMode="auto">
          <a:xfrm rot="3052018">
            <a:off x="3213894" y="2458244"/>
            <a:ext cx="2159000" cy="4462462"/>
          </a:xfrm>
          <a:prstGeom prst="triangle">
            <a:avLst>
              <a:gd name="adj" fmla="val 50000"/>
            </a:avLst>
          </a:prstGeom>
          <a:solidFill>
            <a:schemeClr val="accent1">
              <a:alpha val="45882"/>
            </a:schemeClr>
          </a:solidFill>
          <a:ln w="25400">
            <a:solidFill>
              <a:schemeClr val="tx1"/>
            </a:solidFill>
            <a:round/>
            <a:headEnd/>
            <a:tailEnd/>
          </a:ln>
        </p:spPr>
        <p:txBody>
          <a:bodyPr/>
          <a:lstStyle/>
          <a:p>
            <a:endParaRPr lang="en-US"/>
          </a:p>
        </p:txBody>
      </p:sp>
    </p:spTree>
    <p:extLst>
      <p:ext uri="{BB962C8B-B14F-4D97-AF65-F5344CB8AC3E}">
        <p14:creationId xmlns:p14="http://schemas.microsoft.com/office/powerpoint/2010/main" val="19838710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a:latin typeface="Arial" charset="0"/>
                <a:ea typeface="ＭＳ Ｐゴシック" charset="0"/>
                <a:cs typeface="ＭＳ Ｐゴシック" charset="0"/>
              </a:rPr>
              <a:t>Informed search</a:t>
            </a:r>
          </a:p>
        </p:txBody>
      </p:sp>
      <p:sp>
        <p:nvSpPr>
          <p:cNvPr id="36866" name="Content Placeholder 2"/>
          <p:cNvSpPr>
            <a:spLocks noGrp="1"/>
          </p:cNvSpPr>
          <p:nvPr>
            <p:ph idx="1"/>
          </p:nvPr>
        </p:nvSpPr>
        <p:spPr>
          <a:xfrm>
            <a:off x="457200" y="1676400"/>
            <a:ext cx="8229600" cy="4648200"/>
          </a:xfrm>
        </p:spPr>
        <p:txBody>
          <a:bodyPr>
            <a:noAutofit/>
          </a:bodyPr>
          <a:lstStyle/>
          <a:p>
            <a:pPr marL="0" indent="0">
              <a:buFontTx/>
              <a:buNone/>
            </a:pPr>
            <a:r>
              <a:rPr lang="en-US" sz="2800" dirty="0">
                <a:latin typeface="Arial" charset="0"/>
                <a:ea typeface="ＭＳ Ｐゴシック" charset="0"/>
                <a:cs typeface="ＭＳ Ｐゴシック" charset="0"/>
              </a:rPr>
              <a:t>Order </a:t>
            </a:r>
            <a:r>
              <a:rPr lang="en-US" sz="2800" dirty="0" err="1" smtClean="0">
                <a:latin typeface="Arial" charset="0"/>
                <a:ea typeface="ＭＳ Ｐゴシック" charset="0"/>
                <a:cs typeface="ＭＳ Ｐゴシック" charset="0"/>
              </a:rPr>
              <a:t>to_visit</a:t>
            </a:r>
            <a:r>
              <a:rPr lang="en-US" sz="2800" dirty="0" smtClean="0">
                <a:latin typeface="Arial" charset="0"/>
                <a:ea typeface="ＭＳ Ｐゴシック" charset="0"/>
                <a:cs typeface="ＭＳ Ｐゴシック" charset="0"/>
              </a:rPr>
              <a:t> </a:t>
            </a:r>
            <a:r>
              <a:rPr lang="en-US" sz="2800" dirty="0">
                <a:latin typeface="Arial" charset="0"/>
                <a:ea typeface="ＭＳ Ｐゴシック" charset="0"/>
                <a:cs typeface="ＭＳ Ｐゴシック" charset="0"/>
              </a:rPr>
              <a:t>based on some knowledge of the world that estimates how </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good</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 a state is</a:t>
            </a:r>
          </a:p>
          <a:p>
            <a:pPr lvl="1"/>
            <a:r>
              <a:rPr lang="en-US" sz="2400" i="1" dirty="0">
                <a:latin typeface="Arial" charset="0"/>
                <a:ea typeface="ＭＳ Ｐゴシック" charset="0"/>
              </a:rPr>
              <a:t>h</a:t>
            </a:r>
            <a:r>
              <a:rPr lang="en-US" sz="2400" i="1" dirty="0" smtClean="0">
                <a:latin typeface="Arial" charset="0"/>
                <a:ea typeface="ＭＳ Ｐゴシック" charset="0"/>
              </a:rPr>
              <a:t>(</a:t>
            </a:r>
            <a:r>
              <a:rPr lang="en-US" sz="2400" i="1" dirty="0">
                <a:latin typeface="Arial" charset="0"/>
                <a:ea typeface="ＭＳ Ｐゴシック" charset="0"/>
              </a:rPr>
              <a:t>n)</a:t>
            </a:r>
            <a:r>
              <a:rPr lang="en-US" sz="2400" dirty="0">
                <a:latin typeface="Arial" charset="0"/>
                <a:ea typeface="ＭＳ Ｐゴシック" charset="0"/>
              </a:rPr>
              <a:t> is called an evaluation function</a:t>
            </a:r>
          </a:p>
          <a:p>
            <a:pPr marL="0" indent="0">
              <a:buFontTx/>
              <a:buNone/>
            </a:pPr>
            <a:endParaRPr lang="en-US" sz="2800" dirty="0">
              <a:latin typeface="Arial" charset="0"/>
              <a:ea typeface="ＭＳ Ｐゴシック" charset="0"/>
              <a:cs typeface="ＭＳ Ｐゴシック" charset="0"/>
            </a:endParaRPr>
          </a:p>
          <a:p>
            <a:pPr marL="0" indent="0">
              <a:buFontTx/>
              <a:buNone/>
            </a:pPr>
            <a:r>
              <a:rPr lang="en-US" sz="2800" b="1" dirty="0">
                <a:solidFill>
                  <a:srgbClr val="008000"/>
                </a:solidFill>
                <a:latin typeface="Arial" charset="0"/>
                <a:ea typeface="ＭＳ Ｐゴシック" charset="0"/>
                <a:cs typeface="ＭＳ Ｐゴシック" charset="0"/>
              </a:rPr>
              <a:t>Best-first search</a:t>
            </a:r>
          </a:p>
          <a:p>
            <a:pPr lvl="1"/>
            <a:r>
              <a:rPr lang="en-US" sz="2400" dirty="0">
                <a:latin typeface="Arial" charset="0"/>
                <a:ea typeface="ＭＳ Ｐゴシック" charset="0"/>
              </a:rPr>
              <a:t>rank </a:t>
            </a:r>
            <a:r>
              <a:rPr lang="en-US" sz="2400" dirty="0" err="1" smtClean="0">
                <a:latin typeface="Arial" charset="0"/>
                <a:ea typeface="ＭＳ Ｐゴシック" charset="0"/>
              </a:rPr>
              <a:t>to_visit</a:t>
            </a:r>
            <a:r>
              <a:rPr lang="en-US" sz="2400" dirty="0" smtClean="0">
                <a:latin typeface="Arial" charset="0"/>
                <a:ea typeface="ＭＳ Ｐゴシック" charset="0"/>
              </a:rPr>
              <a:t> </a:t>
            </a:r>
            <a:r>
              <a:rPr lang="en-US" sz="2400" dirty="0">
                <a:latin typeface="Arial" charset="0"/>
                <a:ea typeface="ＭＳ Ｐゴシック" charset="0"/>
              </a:rPr>
              <a:t>based on </a:t>
            </a:r>
            <a:r>
              <a:rPr lang="en-US" sz="2400" i="1" dirty="0">
                <a:latin typeface="Arial" charset="0"/>
                <a:ea typeface="ＭＳ Ｐゴシック" charset="0"/>
              </a:rPr>
              <a:t>h</a:t>
            </a:r>
            <a:r>
              <a:rPr lang="en-US" sz="2400" i="1" dirty="0" smtClean="0">
                <a:latin typeface="Arial" charset="0"/>
                <a:ea typeface="ＭＳ Ｐゴシック" charset="0"/>
              </a:rPr>
              <a:t>(</a:t>
            </a:r>
            <a:r>
              <a:rPr lang="en-US" sz="2400" i="1" dirty="0">
                <a:latin typeface="Arial" charset="0"/>
                <a:ea typeface="ＭＳ Ｐゴシック" charset="0"/>
              </a:rPr>
              <a:t>n)</a:t>
            </a:r>
            <a:endParaRPr lang="en-US" sz="2800" dirty="0">
              <a:latin typeface="Arial" charset="0"/>
              <a:ea typeface="ＭＳ Ｐゴシック" charset="0"/>
            </a:endParaRPr>
          </a:p>
          <a:p>
            <a:pPr lvl="1"/>
            <a:r>
              <a:rPr lang="en-US" sz="2400" dirty="0">
                <a:latin typeface="Arial" charset="0"/>
                <a:ea typeface="ＭＳ Ｐゴシック" charset="0"/>
              </a:rPr>
              <a:t>take the most desirable state in </a:t>
            </a:r>
            <a:r>
              <a:rPr lang="en-US" sz="2400" dirty="0" err="1" smtClean="0">
                <a:latin typeface="Arial" charset="0"/>
                <a:ea typeface="ＭＳ Ｐゴシック" charset="0"/>
              </a:rPr>
              <a:t>to_visit</a:t>
            </a:r>
            <a:r>
              <a:rPr lang="en-US" sz="2400" dirty="0" smtClean="0">
                <a:latin typeface="Arial" charset="0"/>
                <a:ea typeface="ＭＳ Ｐゴシック" charset="0"/>
              </a:rPr>
              <a:t> first</a:t>
            </a:r>
            <a:endParaRPr lang="en-US" sz="2400" dirty="0">
              <a:latin typeface="Arial" charset="0"/>
              <a:ea typeface="ＭＳ Ｐゴシック" charset="0"/>
            </a:endParaRPr>
          </a:p>
          <a:p>
            <a:pPr lvl="1"/>
            <a:r>
              <a:rPr lang="en-US" sz="2400" dirty="0">
                <a:latin typeface="Arial" charset="0"/>
                <a:ea typeface="ＭＳ Ｐゴシック" charset="0"/>
              </a:rPr>
              <a:t>different approaches depending on how we define </a:t>
            </a:r>
            <a:r>
              <a:rPr lang="en-US" sz="2400" i="1" dirty="0">
                <a:latin typeface="Arial" charset="0"/>
                <a:ea typeface="ＭＳ Ｐゴシック" charset="0"/>
              </a:rPr>
              <a:t>h</a:t>
            </a:r>
            <a:r>
              <a:rPr lang="en-US" sz="2400" i="1" dirty="0" smtClean="0">
                <a:latin typeface="Arial" charset="0"/>
                <a:ea typeface="ＭＳ Ｐゴシック" charset="0"/>
              </a:rPr>
              <a:t>(</a:t>
            </a:r>
            <a:r>
              <a:rPr lang="en-US" sz="2400" i="1" dirty="0">
                <a:latin typeface="Arial" charset="0"/>
                <a:ea typeface="ＭＳ Ｐゴシック" charset="0"/>
              </a:rPr>
              <a:t>n)</a:t>
            </a:r>
            <a:endParaRPr lang="en-US" sz="2000" i="1" dirty="0">
              <a:latin typeface="Arial" charset="0"/>
              <a:ea typeface="ＭＳ Ｐゴシック" charset="0"/>
            </a:endParaRPr>
          </a:p>
        </p:txBody>
      </p:sp>
    </p:spTree>
    <p:extLst>
      <p:ext uri="{BB962C8B-B14F-4D97-AF65-F5344CB8AC3E}">
        <p14:creationId xmlns:p14="http://schemas.microsoft.com/office/powerpoint/2010/main" val="608451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609600" y="-152400"/>
            <a:ext cx="7772400" cy="1143000"/>
          </a:xfrm>
        </p:spPr>
        <p:txBody>
          <a:bodyPr/>
          <a:lstStyle/>
          <a:p>
            <a:r>
              <a:rPr lang="en-US">
                <a:latin typeface="Arial" charset="0"/>
                <a:ea typeface="ＭＳ Ｐゴシック" charset="0"/>
                <a:cs typeface="ＭＳ Ｐゴシック" charset="0"/>
              </a:rPr>
              <a:t>Heuristic</a:t>
            </a:r>
          </a:p>
        </p:txBody>
      </p:sp>
      <p:sp>
        <p:nvSpPr>
          <p:cNvPr id="37891" name="Rectangle 3"/>
          <p:cNvSpPr>
            <a:spLocks noGrp="1" noChangeArrowheads="1"/>
          </p:cNvSpPr>
          <p:nvPr>
            <p:ph type="body" idx="1"/>
          </p:nvPr>
        </p:nvSpPr>
        <p:spPr>
          <a:xfrm>
            <a:off x="609600" y="1828800"/>
            <a:ext cx="8077200" cy="3581400"/>
          </a:xfrm>
        </p:spPr>
        <p:txBody>
          <a:bodyPr>
            <a:noAutofit/>
          </a:bodyPr>
          <a:lstStyle/>
          <a:p>
            <a:pPr>
              <a:lnSpc>
                <a:spcPct val="90000"/>
              </a:lnSpc>
              <a:buFontTx/>
              <a:buNone/>
            </a:pPr>
            <a:r>
              <a:rPr lang="en-US" sz="1800" b="1" dirty="0">
                <a:latin typeface="Arial" charset="0"/>
                <a:ea typeface="ＭＳ Ｐゴシック" charset="0"/>
                <a:cs typeface="ＭＳ Ｐゴシック" charset="0"/>
              </a:rPr>
              <a:t>Merriam-Webster's Online Dictionary</a:t>
            </a:r>
          </a:p>
          <a:p>
            <a:pPr lvl="1">
              <a:lnSpc>
                <a:spcPct val="90000"/>
              </a:lnSpc>
              <a:buFontTx/>
              <a:buNone/>
            </a:pPr>
            <a:r>
              <a:rPr lang="en-US" sz="2400" dirty="0">
                <a:latin typeface="Arial" charset="0"/>
                <a:ea typeface="ＭＳ Ｐゴシック" charset="0"/>
              </a:rPr>
              <a:t>Heuristic (pron. \</a:t>
            </a:r>
            <a:r>
              <a:rPr lang="en-US" sz="2400" dirty="0" err="1">
                <a:latin typeface="Arial" charset="0"/>
                <a:ea typeface="ＭＳ Ｐゴシック" charset="0"/>
              </a:rPr>
              <a:t>hy</a:t>
            </a:r>
            <a:r>
              <a:rPr lang="en-US" sz="2400" i="1" dirty="0" err="1">
                <a:latin typeface="Arial" charset="0"/>
                <a:ea typeface="ＭＳ Ｐゴシック" charset="0"/>
              </a:rPr>
              <a:t>u</a:t>
            </a:r>
            <a:r>
              <a:rPr lang="en-US" sz="2400" dirty="0">
                <a:latin typeface="Arial" charset="0"/>
                <a:ea typeface="ＭＳ Ｐゴシック" charset="0"/>
              </a:rPr>
              <a:t>-</a:t>
            </a:r>
            <a:r>
              <a:rPr lang="ja-JP" altLang="en-US" sz="2400" i="1" dirty="0">
                <a:latin typeface="Arial" charset="0"/>
                <a:ea typeface="ＭＳ Ｐゴシック" charset="0"/>
              </a:rPr>
              <a:t>’</a:t>
            </a:r>
            <a:r>
              <a:rPr lang="en-US" altLang="ja-JP" sz="2400" dirty="0" err="1">
                <a:latin typeface="Arial" charset="0"/>
                <a:ea typeface="ＭＳ Ｐゴシック" charset="0"/>
              </a:rPr>
              <a:t>ris-tik</a:t>
            </a:r>
            <a:r>
              <a:rPr lang="en-US" altLang="ja-JP" sz="2400" dirty="0">
                <a:latin typeface="Arial" charset="0"/>
                <a:ea typeface="ＭＳ Ｐゴシック" charset="0"/>
              </a:rPr>
              <a:t>\):  adj. [from Greek </a:t>
            </a:r>
            <a:r>
              <a:rPr lang="en-US" altLang="ja-JP" sz="2400" i="1" dirty="0" err="1">
                <a:latin typeface="Arial" charset="0"/>
                <a:ea typeface="ＭＳ Ｐゴシック" charset="0"/>
              </a:rPr>
              <a:t>heuriskein</a:t>
            </a:r>
            <a:r>
              <a:rPr lang="en-US" altLang="ja-JP" sz="2400" dirty="0">
                <a:latin typeface="Arial" charset="0"/>
                <a:ea typeface="ＭＳ Ｐゴシック" charset="0"/>
              </a:rPr>
              <a:t> to discover.] involving or serving as an aid to learning, discovery, or problem-solving by experimental and especially trial-and-error methods </a:t>
            </a:r>
            <a:endParaRPr lang="en-US" altLang="ja-JP" sz="1600" dirty="0">
              <a:latin typeface="Arial" charset="0"/>
              <a:ea typeface="ＭＳ Ｐゴシック" charset="0"/>
            </a:endParaRPr>
          </a:p>
          <a:p>
            <a:pPr>
              <a:lnSpc>
                <a:spcPct val="90000"/>
              </a:lnSpc>
              <a:buFontTx/>
              <a:buNone/>
            </a:pPr>
            <a:endParaRPr lang="en-US" sz="1800" b="1" dirty="0">
              <a:latin typeface="Arial" charset="0"/>
              <a:ea typeface="ＭＳ Ｐゴシック" charset="0"/>
              <a:cs typeface="ＭＳ Ｐゴシック" charset="0"/>
            </a:endParaRPr>
          </a:p>
          <a:p>
            <a:pPr>
              <a:lnSpc>
                <a:spcPct val="90000"/>
              </a:lnSpc>
              <a:buFontTx/>
              <a:buNone/>
            </a:pPr>
            <a:r>
              <a:rPr lang="en-US" sz="1800" b="1" dirty="0">
                <a:latin typeface="Arial" charset="0"/>
                <a:ea typeface="ＭＳ Ｐゴシック" charset="0"/>
                <a:cs typeface="ＭＳ Ｐゴシック" charset="0"/>
              </a:rPr>
              <a:t>The Free On-line Dictionary of Computing (2/19/13) </a:t>
            </a:r>
            <a:endParaRPr lang="en-US" sz="1800" dirty="0">
              <a:latin typeface="Arial" charset="0"/>
              <a:ea typeface="ＭＳ Ｐゴシック" charset="0"/>
              <a:cs typeface="ＭＳ Ｐゴシック" charset="0"/>
            </a:endParaRPr>
          </a:p>
          <a:p>
            <a:pPr lvl="1">
              <a:lnSpc>
                <a:spcPct val="90000"/>
              </a:lnSpc>
              <a:buFontTx/>
              <a:buNone/>
            </a:pPr>
            <a:r>
              <a:rPr lang="en-US" sz="2400" dirty="0">
                <a:latin typeface="Arial" charset="0"/>
                <a:ea typeface="ＭＳ Ｐゴシック" charset="0"/>
              </a:rPr>
              <a:t>heuristic  1. Of or relating to a usually speculative formulation serving as a guide in the investigation or solution of a problem: "The historian discovers the past by the judicious use of such a heuristic device as the 'ideal type'" (Karl J. </a:t>
            </a:r>
            <a:r>
              <a:rPr lang="en-US" sz="2400" dirty="0" err="1">
                <a:latin typeface="Arial" charset="0"/>
                <a:ea typeface="ＭＳ Ｐゴシック" charset="0"/>
              </a:rPr>
              <a:t>Weintraub</a:t>
            </a:r>
            <a:r>
              <a:rPr lang="en-US" sz="2400" dirty="0">
                <a:latin typeface="Arial" charset="0"/>
                <a:ea typeface="ＭＳ Ｐゴシック" charset="0"/>
              </a:rPr>
              <a:t>).</a:t>
            </a:r>
            <a:endParaRPr lang="en-US" sz="1600" dirty="0">
              <a:latin typeface="Arial" charset="0"/>
              <a:ea typeface="ＭＳ Ｐゴシック" charset="0"/>
            </a:endParaRPr>
          </a:p>
        </p:txBody>
      </p:sp>
    </p:spTree>
    <p:extLst>
      <p:ext uri="{BB962C8B-B14F-4D97-AF65-F5344CB8AC3E}">
        <p14:creationId xmlns:p14="http://schemas.microsoft.com/office/powerpoint/2010/main" val="7339202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89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789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78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atin typeface="Arial" charset="0"/>
                <a:ea typeface="ＭＳ Ｐゴシック" charset="0"/>
                <a:cs typeface="ＭＳ Ｐゴシック" charset="0"/>
              </a:rPr>
              <a:t>Heuristic function: </a:t>
            </a:r>
            <a:r>
              <a:rPr lang="en-US" i="1">
                <a:latin typeface="Arial" charset="0"/>
                <a:ea typeface="ＭＳ Ｐゴシック" charset="0"/>
                <a:cs typeface="ＭＳ Ｐゴシック" charset="0"/>
              </a:rPr>
              <a:t>h(n)</a:t>
            </a:r>
          </a:p>
        </p:txBody>
      </p:sp>
      <p:sp>
        <p:nvSpPr>
          <p:cNvPr id="3" name="Content Placeholder 2"/>
          <p:cNvSpPr>
            <a:spLocks noGrp="1"/>
          </p:cNvSpPr>
          <p:nvPr>
            <p:ph idx="1"/>
          </p:nvPr>
        </p:nvSpPr>
        <p:spPr>
          <a:xfrm>
            <a:off x="304800" y="1600200"/>
            <a:ext cx="8229600" cy="5135562"/>
          </a:xfrm>
        </p:spPr>
        <p:txBody>
          <a:bodyPr/>
          <a:lstStyle/>
          <a:p>
            <a:pPr marL="0" indent="0">
              <a:buFontTx/>
              <a:buNone/>
            </a:pPr>
            <a:r>
              <a:rPr lang="en-US" sz="2400" dirty="0">
                <a:latin typeface="Arial" charset="0"/>
                <a:ea typeface="ＭＳ Ｐゴシック" charset="0"/>
                <a:cs typeface="ＭＳ Ｐゴシック" charset="0"/>
              </a:rPr>
              <a:t>An estimate of how close the node is to a goal</a:t>
            </a:r>
          </a:p>
          <a:p>
            <a:pPr marL="0" indent="0">
              <a:buFontTx/>
              <a:buNone/>
            </a:pPr>
            <a:endParaRPr lang="en-US" sz="2400" dirty="0">
              <a:latin typeface="Arial" charset="0"/>
              <a:ea typeface="ＭＳ Ｐゴシック" charset="0"/>
              <a:cs typeface="ＭＳ Ｐゴシック" charset="0"/>
            </a:endParaRPr>
          </a:p>
          <a:p>
            <a:pPr marL="0" indent="0">
              <a:buFontTx/>
              <a:buNone/>
            </a:pPr>
            <a:r>
              <a:rPr lang="en-US" sz="2400" dirty="0">
                <a:latin typeface="Arial" charset="0"/>
                <a:ea typeface="ＭＳ Ｐゴシック" charset="0"/>
                <a:cs typeface="ＭＳ Ｐゴシック" charset="0"/>
              </a:rPr>
              <a:t>Uses domain-specific </a:t>
            </a:r>
            <a:r>
              <a:rPr lang="en-US" sz="2400" dirty="0" smtClean="0">
                <a:latin typeface="Arial" charset="0"/>
                <a:ea typeface="ＭＳ Ｐゴシック" charset="0"/>
                <a:cs typeface="ＭＳ Ｐゴシック" charset="0"/>
              </a:rPr>
              <a:t>knowledge!</a:t>
            </a:r>
            <a:endParaRPr lang="en-US" sz="2400" dirty="0">
              <a:latin typeface="Arial" charset="0"/>
              <a:ea typeface="ＭＳ Ｐゴシック" charset="0"/>
              <a:cs typeface="ＭＳ Ｐゴシック" charset="0"/>
            </a:endParaRPr>
          </a:p>
          <a:p>
            <a:pPr marL="0" indent="0">
              <a:buFontTx/>
              <a:buNone/>
            </a:pPr>
            <a:endParaRPr lang="en-US" sz="2400" dirty="0">
              <a:latin typeface="Arial" charset="0"/>
              <a:ea typeface="ＭＳ Ｐゴシック" charset="0"/>
              <a:cs typeface="ＭＳ Ｐゴシック" charset="0"/>
            </a:endParaRPr>
          </a:p>
          <a:p>
            <a:pPr marL="0" indent="0">
              <a:buFontTx/>
              <a:buNone/>
            </a:pPr>
            <a:r>
              <a:rPr lang="en-US" sz="2400" dirty="0">
                <a:latin typeface="Arial" charset="0"/>
                <a:ea typeface="ＭＳ Ｐゴシック" charset="0"/>
                <a:cs typeface="ＭＳ Ｐゴシック" charset="0"/>
              </a:rPr>
              <a:t>Examples</a:t>
            </a:r>
          </a:p>
          <a:p>
            <a:pPr lvl="1"/>
            <a:r>
              <a:rPr lang="en-US" sz="2000" dirty="0">
                <a:solidFill>
                  <a:srgbClr val="FF0000"/>
                </a:solidFill>
                <a:latin typeface="Arial" charset="0"/>
                <a:ea typeface="ＭＳ Ｐゴシック" charset="0"/>
              </a:rPr>
              <a:t>Map path finding?</a:t>
            </a:r>
          </a:p>
          <a:p>
            <a:pPr lvl="2"/>
            <a:r>
              <a:rPr lang="en-US" sz="1800" dirty="0">
                <a:latin typeface="Arial" charset="0"/>
                <a:ea typeface="ＭＳ Ｐゴシック" charset="0"/>
              </a:rPr>
              <a:t>straight-line distance from the node to the goal (</a:t>
            </a:r>
            <a:r>
              <a:rPr lang="ja-JP" altLang="en-US" sz="1800" dirty="0">
                <a:latin typeface="Arial" charset="0"/>
                <a:ea typeface="ＭＳ Ｐゴシック" charset="0"/>
              </a:rPr>
              <a:t>“</a:t>
            </a:r>
            <a:r>
              <a:rPr lang="en-US" altLang="ja-JP" sz="1800" dirty="0">
                <a:latin typeface="Arial" charset="0"/>
                <a:ea typeface="ＭＳ Ｐゴシック" charset="0"/>
              </a:rPr>
              <a:t>as the crow flies</a:t>
            </a:r>
            <a:r>
              <a:rPr lang="ja-JP" altLang="en-US" sz="1800" dirty="0">
                <a:latin typeface="Arial" charset="0"/>
                <a:ea typeface="ＭＳ Ｐゴシック" charset="0"/>
              </a:rPr>
              <a:t>”</a:t>
            </a:r>
            <a:r>
              <a:rPr lang="en-US" altLang="ja-JP" sz="1800" dirty="0">
                <a:latin typeface="Arial" charset="0"/>
                <a:ea typeface="ＭＳ Ｐゴシック" charset="0"/>
              </a:rPr>
              <a:t>)</a:t>
            </a:r>
          </a:p>
          <a:p>
            <a:pPr lvl="1"/>
            <a:r>
              <a:rPr lang="en-US" sz="2000" dirty="0">
                <a:solidFill>
                  <a:srgbClr val="FF0000"/>
                </a:solidFill>
                <a:latin typeface="Arial" charset="0"/>
                <a:ea typeface="ＭＳ Ｐゴシック" charset="0"/>
              </a:rPr>
              <a:t>8-puzzle?</a:t>
            </a:r>
          </a:p>
          <a:p>
            <a:pPr lvl="2"/>
            <a:r>
              <a:rPr lang="en-US" sz="1800" dirty="0">
                <a:latin typeface="Arial" charset="0"/>
                <a:ea typeface="ＭＳ Ｐゴシック" charset="0"/>
              </a:rPr>
              <a:t>how many tiles are out of </a:t>
            </a:r>
            <a:r>
              <a:rPr lang="en-US" sz="1800" dirty="0" smtClean="0">
                <a:latin typeface="Arial" charset="0"/>
                <a:ea typeface="ＭＳ Ｐゴシック" charset="0"/>
              </a:rPr>
              <a:t>place</a:t>
            </a:r>
          </a:p>
          <a:p>
            <a:pPr lvl="2"/>
            <a:r>
              <a:rPr lang="en-US" sz="1800" dirty="0" smtClean="0">
                <a:latin typeface="Arial" charset="0"/>
                <a:ea typeface="ＭＳ Ｐゴシック" charset="0"/>
              </a:rPr>
              <a:t>sum of the “distances” of the out of place tiles</a:t>
            </a:r>
            <a:endParaRPr lang="en-US" sz="1800" dirty="0">
              <a:latin typeface="Arial" charset="0"/>
              <a:ea typeface="ＭＳ Ｐゴシック" charset="0"/>
            </a:endParaRPr>
          </a:p>
          <a:p>
            <a:pPr lvl="1"/>
            <a:r>
              <a:rPr lang="en-US" sz="2000" dirty="0">
                <a:solidFill>
                  <a:srgbClr val="FF0000"/>
                </a:solidFill>
                <a:latin typeface="Arial" charset="0"/>
                <a:ea typeface="ＭＳ Ｐゴシック" charset="0"/>
              </a:rPr>
              <a:t>Missionaries and cannibals?</a:t>
            </a:r>
          </a:p>
          <a:p>
            <a:pPr lvl="2"/>
            <a:r>
              <a:rPr lang="en-US" sz="1800" dirty="0">
                <a:latin typeface="Arial" charset="0"/>
                <a:ea typeface="ＭＳ Ｐゴシック" charset="0"/>
              </a:rPr>
              <a:t>number of people on the starting bank</a:t>
            </a:r>
          </a:p>
        </p:txBody>
      </p:sp>
    </p:spTree>
    <p:extLst>
      <p:ext uri="{BB962C8B-B14F-4D97-AF65-F5344CB8AC3E}">
        <p14:creationId xmlns:p14="http://schemas.microsoft.com/office/powerpoint/2010/main" val="6852636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heuristics</a:t>
            </a:r>
            <a:endParaRPr lang="en-US" dirty="0"/>
          </a:p>
        </p:txBody>
      </p:sp>
      <p:sp>
        <p:nvSpPr>
          <p:cNvPr id="8" name="TextBox 7"/>
          <p:cNvSpPr txBox="1"/>
          <p:nvPr/>
        </p:nvSpPr>
        <p:spPr>
          <a:xfrm>
            <a:off x="2514600" y="3382406"/>
            <a:ext cx="3286401" cy="523220"/>
          </a:xfrm>
          <a:prstGeom prst="rect">
            <a:avLst/>
          </a:prstGeom>
          <a:noFill/>
        </p:spPr>
        <p:txBody>
          <a:bodyPr wrap="none" rtlCol="0">
            <a:spAutoFit/>
          </a:bodyPr>
          <a:lstStyle/>
          <a:p>
            <a:r>
              <a:rPr lang="en-US" sz="2800" dirty="0" smtClean="0">
                <a:solidFill>
                  <a:srgbClr val="FF0000"/>
                </a:solidFill>
              </a:rPr>
              <a:t>Which state is better?</a:t>
            </a:r>
            <a:endParaRPr lang="en-US" sz="2800" dirty="0">
              <a:solidFill>
                <a:srgbClr val="FF0000"/>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3883496145"/>
              </p:ext>
            </p:extLst>
          </p:nvPr>
        </p:nvGraphicFramePr>
        <p:xfrm>
          <a:off x="755371" y="34290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20585209"/>
              </p:ext>
            </p:extLst>
          </p:nvPr>
        </p:nvGraphicFramePr>
        <p:xfrm>
          <a:off x="755371" y="473964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954859164"/>
              </p:ext>
            </p:extLst>
          </p:nvPr>
        </p:nvGraphicFramePr>
        <p:xfrm>
          <a:off x="762000" y="20574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87718501"/>
              </p:ext>
            </p:extLst>
          </p:nvPr>
        </p:nvGraphicFramePr>
        <p:xfrm>
          <a:off x="6629400" y="2917686"/>
          <a:ext cx="1219200" cy="1188720"/>
        </p:xfrm>
        <a:graphic>
          <a:graphicData uri="http://schemas.openxmlformats.org/drawingml/2006/table">
            <a:tbl>
              <a:tblPr>
                <a:tableStyleId>{5C22544A-7EE6-4342-B048-85BDC9FD1C3A}</a:tableStyleId>
              </a:tblPr>
              <a:tblGrid>
                <a:gridCol w="406400"/>
                <a:gridCol w="406400"/>
                <a:gridCol w="406400"/>
              </a:tblGrid>
              <a:tr h="279400">
                <a:tc>
                  <a:txBody>
                    <a:bodyPr/>
                    <a:lstStyle/>
                    <a:p>
                      <a:pPr algn="ctr"/>
                      <a:r>
                        <a:rPr lang="en-US" sz="2000" dirty="0" smtClean="0"/>
                        <a:t>1</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2</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3</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2000" dirty="0" smtClean="0"/>
                        <a:t>8</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4</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2000" dirty="0" smtClean="0"/>
                        <a:t>7</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6</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5</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3" name="TextBox 12"/>
          <p:cNvSpPr txBox="1"/>
          <p:nvPr/>
        </p:nvSpPr>
        <p:spPr>
          <a:xfrm>
            <a:off x="6839206" y="4228846"/>
            <a:ext cx="764227" cy="369332"/>
          </a:xfrm>
          <a:prstGeom prst="rect">
            <a:avLst/>
          </a:prstGeom>
          <a:noFill/>
        </p:spPr>
        <p:txBody>
          <a:bodyPr wrap="none" rtlCol="0">
            <a:spAutoFit/>
          </a:bodyPr>
          <a:lstStyle/>
          <a:p>
            <a:r>
              <a:rPr lang="en-US" dirty="0" smtClean="0"/>
              <a:t>GOAL</a:t>
            </a:r>
            <a:endParaRPr lang="en-US" dirty="0"/>
          </a:p>
        </p:txBody>
      </p:sp>
      <p:sp>
        <p:nvSpPr>
          <p:cNvPr id="14" name="Rectangle 13"/>
          <p:cNvSpPr/>
          <p:nvPr/>
        </p:nvSpPr>
        <p:spPr>
          <a:xfrm>
            <a:off x="6553200" y="2819400"/>
            <a:ext cx="1371600" cy="177877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374478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heuristics</a:t>
            </a:r>
            <a:endParaRPr lang="en-US" dirty="0"/>
          </a:p>
        </p:txBody>
      </p:sp>
      <p:pic>
        <p:nvPicPr>
          <p:cNvPr id="4" name="Picture 3"/>
          <p:cNvPicPr>
            <a:picLocks noChangeAspect="1"/>
          </p:cNvPicPr>
          <p:nvPr/>
        </p:nvPicPr>
        <p:blipFill>
          <a:blip r:embed="rId2"/>
          <a:stretch>
            <a:fillRect/>
          </a:stretch>
        </p:blipFill>
        <p:spPr>
          <a:xfrm>
            <a:off x="1981200" y="1981200"/>
            <a:ext cx="1752600" cy="1770484"/>
          </a:xfrm>
          <a:prstGeom prst="rect">
            <a:avLst/>
          </a:prstGeom>
        </p:spPr>
      </p:pic>
      <p:pic>
        <p:nvPicPr>
          <p:cNvPr id="5" name="Picture 5" descr="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7359" y="2027333"/>
            <a:ext cx="2099641" cy="2255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8800" y="5183194"/>
            <a:ext cx="5566548" cy="584776"/>
          </a:xfrm>
          <a:prstGeom prst="rect">
            <a:avLst/>
          </a:prstGeom>
          <a:noFill/>
        </p:spPr>
        <p:txBody>
          <a:bodyPr wrap="none" rtlCol="0">
            <a:spAutoFit/>
          </a:bodyPr>
          <a:lstStyle/>
          <a:p>
            <a:r>
              <a:rPr lang="en-US" sz="3200" dirty="0" smtClean="0">
                <a:solidFill>
                  <a:srgbClr val="FF0000"/>
                </a:solidFill>
              </a:rPr>
              <a:t>How many tiles are out of place?</a:t>
            </a:r>
            <a:endParaRPr lang="en-US" sz="3200" dirty="0">
              <a:solidFill>
                <a:srgbClr val="FF0000"/>
              </a:solidFill>
            </a:endParaRPr>
          </a:p>
        </p:txBody>
      </p:sp>
    </p:spTree>
    <p:extLst>
      <p:ext uri="{BB962C8B-B14F-4D97-AF65-F5344CB8AC3E}">
        <p14:creationId xmlns:p14="http://schemas.microsoft.com/office/powerpoint/2010/main" val="76407782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heuristics</a:t>
            </a:r>
            <a:endParaRPr lang="en-US" dirty="0"/>
          </a:p>
        </p:txBody>
      </p:sp>
      <p:pic>
        <p:nvPicPr>
          <p:cNvPr id="4" name="Picture 3"/>
          <p:cNvPicPr>
            <a:picLocks noChangeAspect="1"/>
          </p:cNvPicPr>
          <p:nvPr/>
        </p:nvPicPr>
        <p:blipFill>
          <a:blip r:embed="rId2"/>
          <a:stretch>
            <a:fillRect/>
          </a:stretch>
        </p:blipFill>
        <p:spPr>
          <a:xfrm>
            <a:off x="1981200" y="1981200"/>
            <a:ext cx="1752600" cy="1770484"/>
          </a:xfrm>
          <a:prstGeom prst="rect">
            <a:avLst/>
          </a:prstGeom>
        </p:spPr>
      </p:pic>
      <p:pic>
        <p:nvPicPr>
          <p:cNvPr id="5" name="Picture 5" descr="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7359" y="2027333"/>
            <a:ext cx="2099641" cy="2255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p:nvSpPr>
        <p:spPr>
          <a:xfrm>
            <a:off x="2133600" y="2667000"/>
            <a:ext cx="457200" cy="411067"/>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ounded Rectangle 7"/>
          <p:cNvSpPr/>
          <p:nvPr/>
        </p:nvSpPr>
        <p:spPr>
          <a:xfrm>
            <a:off x="2667000" y="2667000"/>
            <a:ext cx="457200" cy="411067"/>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2667000" y="3170333"/>
            <a:ext cx="457200" cy="411067"/>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p:nvSpPr>
        <p:spPr>
          <a:xfrm>
            <a:off x="2667000" y="2179733"/>
            <a:ext cx="457200" cy="411067"/>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ounded Rectangle 10"/>
          <p:cNvSpPr/>
          <p:nvPr/>
        </p:nvSpPr>
        <p:spPr>
          <a:xfrm>
            <a:off x="2133600" y="2179733"/>
            <a:ext cx="457200" cy="411067"/>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3733800" y="5211794"/>
            <a:ext cx="495999" cy="769441"/>
          </a:xfrm>
          <a:prstGeom prst="rect">
            <a:avLst/>
          </a:prstGeom>
          <a:noFill/>
        </p:spPr>
        <p:txBody>
          <a:bodyPr wrap="none" rtlCol="0">
            <a:spAutoFit/>
          </a:bodyPr>
          <a:lstStyle/>
          <a:p>
            <a:r>
              <a:rPr lang="en-US" sz="4400" dirty="0" smtClean="0">
                <a:solidFill>
                  <a:srgbClr val="0000FF"/>
                </a:solidFill>
              </a:rPr>
              <a:t>5</a:t>
            </a:r>
            <a:endParaRPr lang="en-US" sz="4400" dirty="0">
              <a:solidFill>
                <a:srgbClr val="0000FF"/>
              </a:solidFill>
            </a:endParaRPr>
          </a:p>
        </p:txBody>
      </p:sp>
    </p:spTree>
    <p:extLst>
      <p:ext uri="{BB962C8B-B14F-4D97-AF65-F5344CB8AC3E}">
        <p14:creationId xmlns:p14="http://schemas.microsoft.com/office/powerpoint/2010/main" val="14917019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Midterm next Tuesday (4/</a:t>
            </a:r>
            <a:r>
              <a:rPr lang="en-US" dirty="0" smtClean="0"/>
              <a:t>12)</a:t>
            </a:r>
            <a:endParaRPr lang="en-US" dirty="0" smtClean="0"/>
          </a:p>
          <a:p>
            <a:pPr lvl="1"/>
            <a:r>
              <a:rPr lang="en-US" dirty="0" smtClean="0"/>
              <a:t>In-class</a:t>
            </a:r>
          </a:p>
          <a:p>
            <a:pPr lvl="1"/>
            <a:r>
              <a:rPr lang="en-US" dirty="0" smtClean="0"/>
              <a:t>Will focus on material since the second midterm up through today’s class</a:t>
            </a:r>
          </a:p>
          <a:p>
            <a:pPr lvl="1"/>
            <a:r>
              <a:rPr lang="en-US" dirty="0" smtClean="0"/>
              <a:t>Can use 2 pages of notes (like last time)</a:t>
            </a:r>
          </a:p>
          <a:p>
            <a:pPr lvl="1"/>
            <a:r>
              <a:rPr lang="en-US" dirty="0" smtClean="0"/>
              <a:t>I’ll post practice problems </a:t>
            </a:r>
            <a:endParaRPr lang="en-US" dirty="0"/>
          </a:p>
          <a:p>
            <a:pPr marL="365760" lvl="1" indent="0">
              <a:buNone/>
            </a:pPr>
            <a:endParaRPr lang="en-US" dirty="0" smtClean="0"/>
          </a:p>
          <a:p>
            <a:pPr marL="45720" indent="0">
              <a:buNone/>
            </a:pPr>
            <a:r>
              <a:rPr lang="en-US" dirty="0" smtClean="0"/>
              <a:t>Lab Monday will be a review session</a:t>
            </a:r>
            <a:endParaRPr lang="en-US" dirty="0" smtClean="0"/>
          </a:p>
          <a:p>
            <a:pPr marL="45720" indent="0">
              <a:buNone/>
            </a:pPr>
            <a:endParaRPr lang="en-US" dirty="0" smtClean="0"/>
          </a:p>
        </p:txBody>
      </p:sp>
    </p:spTree>
    <p:extLst>
      <p:ext uri="{BB962C8B-B14F-4D97-AF65-F5344CB8AC3E}">
        <p14:creationId xmlns:p14="http://schemas.microsoft.com/office/powerpoint/2010/main" val="2068009106"/>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heuristics</a:t>
            </a:r>
            <a:endParaRPr lang="en-US" dirty="0"/>
          </a:p>
        </p:txBody>
      </p:sp>
      <p:pic>
        <p:nvPicPr>
          <p:cNvPr id="4" name="Picture 3"/>
          <p:cNvPicPr>
            <a:picLocks noChangeAspect="1"/>
          </p:cNvPicPr>
          <p:nvPr/>
        </p:nvPicPr>
        <p:blipFill>
          <a:blip r:embed="rId2"/>
          <a:stretch>
            <a:fillRect/>
          </a:stretch>
        </p:blipFill>
        <p:spPr>
          <a:xfrm>
            <a:off x="1981200" y="1981200"/>
            <a:ext cx="1752600" cy="1770484"/>
          </a:xfrm>
          <a:prstGeom prst="rect">
            <a:avLst/>
          </a:prstGeom>
        </p:spPr>
      </p:pic>
      <p:pic>
        <p:nvPicPr>
          <p:cNvPr id="5" name="Picture 5" descr="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7359" y="2027333"/>
            <a:ext cx="2099641" cy="2255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8800" y="5183194"/>
            <a:ext cx="5791200" cy="1077218"/>
          </a:xfrm>
          <a:prstGeom prst="rect">
            <a:avLst/>
          </a:prstGeom>
          <a:noFill/>
        </p:spPr>
        <p:txBody>
          <a:bodyPr wrap="square" rtlCol="0">
            <a:spAutoFit/>
          </a:bodyPr>
          <a:lstStyle/>
          <a:p>
            <a:r>
              <a:rPr lang="en-US" sz="3200" dirty="0" smtClean="0">
                <a:solidFill>
                  <a:srgbClr val="FF0000"/>
                </a:solidFill>
              </a:rPr>
              <a:t>What is the “distance” of the tiles that are out of place?</a:t>
            </a:r>
            <a:endParaRPr lang="en-US" sz="3200" dirty="0">
              <a:solidFill>
                <a:srgbClr val="FF0000"/>
              </a:solidFill>
            </a:endParaRPr>
          </a:p>
        </p:txBody>
      </p:sp>
    </p:spTree>
    <p:extLst>
      <p:ext uri="{BB962C8B-B14F-4D97-AF65-F5344CB8AC3E}">
        <p14:creationId xmlns:p14="http://schemas.microsoft.com/office/powerpoint/2010/main" val="424866553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heuristics</a:t>
            </a:r>
            <a:endParaRPr lang="en-US" dirty="0"/>
          </a:p>
        </p:txBody>
      </p:sp>
      <p:pic>
        <p:nvPicPr>
          <p:cNvPr id="4" name="Picture 3"/>
          <p:cNvPicPr>
            <a:picLocks noChangeAspect="1"/>
          </p:cNvPicPr>
          <p:nvPr/>
        </p:nvPicPr>
        <p:blipFill>
          <a:blip r:embed="rId2"/>
          <a:stretch>
            <a:fillRect/>
          </a:stretch>
        </p:blipFill>
        <p:spPr>
          <a:xfrm>
            <a:off x="1981200" y="1981200"/>
            <a:ext cx="1752600" cy="1770484"/>
          </a:xfrm>
          <a:prstGeom prst="rect">
            <a:avLst/>
          </a:prstGeom>
        </p:spPr>
      </p:pic>
      <p:pic>
        <p:nvPicPr>
          <p:cNvPr id="5" name="Picture 5" descr="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7359" y="2027333"/>
            <a:ext cx="2099641" cy="2255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p:nvSpPr>
        <p:spPr>
          <a:xfrm>
            <a:off x="2133600" y="2667000"/>
            <a:ext cx="457200" cy="411067"/>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ounded Rectangle 7"/>
          <p:cNvSpPr/>
          <p:nvPr/>
        </p:nvSpPr>
        <p:spPr>
          <a:xfrm>
            <a:off x="2667000" y="2667000"/>
            <a:ext cx="457200" cy="411067"/>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2667000" y="3170333"/>
            <a:ext cx="457200" cy="411067"/>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p:nvSpPr>
        <p:spPr>
          <a:xfrm>
            <a:off x="2667000" y="2179733"/>
            <a:ext cx="457200" cy="411067"/>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ounded Rectangle 10"/>
          <p:cNvSpPr/>
          <p:nvPr/>
        </p:nvSpPr>
        <p:spPr>
          <a:xfrm>
            <a:off x="2133600" y="2179733"/>
            <a:ext cx="457200" cy="411067"/>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3733800" y="5211794"/>
            <a:ext cx="495999" cy="769441"/>
          </a:xfrm>
          <a:prstGeom prst="rect">
            <a:avLst/>
          </a:prstGeom>
          <a:noFill/>
        </p:spPr>
        <p:txBody>
          <a:bodyPr wrap="none" rtlCol="0">
            <a:spAutoFit/>
          </a:bodyPr>
          <a:lstStyle/>
          <a:p>
            <a:r>
              <a:rPr lang="en-US" sz="4400" dirty="0">
                <a:solidFill>
                  <a:srgbClr val="0000FF"/>
                </a:solidFill>
              </a:rPr>
              <a:t>6</a:t>
            </a:r>
          </a:p>
        </p:txBody>
      </p:sp>
      <p:sp>
        <p:nvSpPr>
          <p:cNvPr id="3" name="TextBox 2"/>
          <p:cNvSpPr txBox="1"/>
          <p:nvPr/>
        </p:nvSpPr>
        <p:spPr>
          <a:xfrm>
            <a:off x="2888370" y="3352800"/>
            <a:ext cx="312030" cy="369332"/>
          </a:xfrm>
          <a:prstGeom prst="rect">
            <a:avLst/>
          </a:prstGeom>
          <a:noFill/>
        </p:spPr>
        <p:txBody>
          <a:bodyPr wrap="none" rtlCol="0">
            <a:spAutoFit/>
          </a:bodyPr>
          <a:lstStyle/>
          <a:p>
            <a:r>
              <a:rPr lang="en-US" b="1" dirty="0" smtClean="0">
                <a:solidFill>
                  <a:srgbClr val="FF0000"/>
                </a:solidFill>
              </a:rPr>
              <a:t>1</a:t>
            </a:r>
            <a:endParaRPr lang="en-US" b="1" dirty="0">
              <a:solidFill>
                <a:srgbClr val="FF0000"/>
              </a:solidFill>
            </a:endParaRPr>
          </a:p>
        </p:txBody>
      </p:sp>
      <p:sp>
        <p:nvSpPr>
          <p:cNvPr id="13" name="TextBox 12"/>
          <p:cNvSpPr txBox="1"/>
          <p:nvPr/>
        </p:nvSpPr>
        <p:spPr>
          <a:xfrm>
            <a:off x="2362200" y="2819400"/>
            <a:ext cx="312030" cy="369332"/>
          </a:xfrm>
          <a:prstGeom prst="rect">
            <a:avLst/>
          </a:prstGeom>
          <a:noFill/>
        </p:spPr>
        <p:txBody>
          <a:bodyPr wrap="none" rtlCol="0">
            <a:spAutoFit/>
          </a:bodyPr>
          <a:lstStyle/>
          <a:p>
            <a:r>
              <a:rPr lang="en-US" b="1" dirty="0" smtClean="0">
                <a:solidFill>
                  <a:srgbClr val="FF0000"/>
                </a:solidFill>
              </a:rPr>
              <a:t>1</a:t>
            </a:r>
            <a:endParaRPr lang="en-US" b="1" dirty="0">
              <a:solidFill>
                <a:srgbClr val="FF0000"/>
              </a:solidFill>
            </a:endParaRPr>
          </a:p>
        </p:txBody>
      </p:sp>
      <p:sp>
        <p:nvSpPr>
          <p:cNvPr id="14" name="TextBox 13"/>
          <p:cNvSpPr txBox="1"/>
          <p:nvPr/>
        </p:nvSpPr>
        <p:spPr>
          <a:xfrm>
            <a:off x="2362200" y="2406134"/>
            <a:ext cx="312030" cy="369332"/>
          </a:xfrm>
          <a:prstGeom prst="rect">
            <a:avLst/>
          </a:prstGeom>
          <a:noFill/>
        </p:spPr>
        <p:txBody>
          <a:bodyPr wrap="none" rtlCol="0">
            <a:spAutoFit/>
          </a:bodyPr>
          <a:lstStyle/>
          <a:p>
            <a:r>
              <a:rPr lang="en-US" b="1" dirty="0" smtClean="0">
                <a:solidFill>
                  <a:srgbClr val="FF0000"/>
                </a:solidFill>
              </a:rPr>
              <a:t>1</a:t>
            </a:r>
            <a:endParaRPr lang="en-US" b="1" dirty="0">
              <a:solidFill>
                <a:srgbClr val="FF0000"/>
              </a:solidFill>
            </a:endParaRPr>
          </a:p>
        </p:txBody>
      </p:sp>
      <p:sp>
        <p:nvSpPr>
          <p:cNvPr id="15" name="TextBox 14"/>
          <p:cNvSpPr txBox="1"/>
          <p:nvPr/>
        </p:nvSpPr>
        <p:spPr>
          <a:xfrm>
            <a:off x="2888370" y="2907268"/>
            <a:ext cx="312030" cy="369332"/>
          </a:xfrm>
          <a:prstGeom prst="rect">
            <a:avLst/>
          </a:prstGeom>
          <a:noFill/>
        </p:spPr>
        <p:txBody>
          <a:bodyPr wrap="none" rtlCol="0">
            <a:spAutoFit/>
          </a:bodyPr>
          <a:lstStyle/>
          <a:p>
            <a:r>
              <a:rPr lang="en-US" b="1" dirty="0" smtClean="0">
                <a:solidFill>
                  <a:srgbClr val="FF0000"/>
                </a:solidFill>
              </a:rPr>
              <a:t>1</a:t>
            </a:r>
            <a:endParaRPr lang="en-US" b="1" dirty="0">
              <a:solidFill>
                <a:srgbClr val="FF0000"/>
              </a:solidFill>
            </a:endParaRPr>
          </a:p>
        </p:txBody>
      </p:sp>
      <p:sp>
        <p:nvSpPr>
          <p:cNvPr id="16" name="TextBox 15"/>
          <p:cNvSpPr txBox="1"/>
          <p:nvPr/>
        </p:nvSpPr>
        <p:spPr>
          <a:xfrm>
            <a:off x="2888370" y="2362200"/>
            <a:ext cx="307183" cy="369332"/>
          </a:xfrm>
          <a:prstGeom prst="rect">
            <a:avLst/>
          </a:prstGeom>
          <a:noFill/>
        </p:spPr>
        <p:txBody>
          <a:bodyPr wrap="none" rtlCol="0">
            <a:spAutoFit/>
          </a:bodyPr>
          <a:lstStyle/>
          <a:p>
            <a:r>
              <a:rPr lang="en-US" b="1" dirty="0">
                <a:solidFill>
                  <a:srgbClr val="FF0000"/>
                </a:solidFill>
              </a:rPr>
              <a:t>2</a:t>
            </a:r>
          </a:p>
        </p:txBody>
      </p:sp>
    </p:spTree>
    <p:extLst>
      <p:ext uri="{BB962C8B-B14F-4D97-AF65-F5344CB8AC3E}">
        <p14:creationId xmlns:p14="http://schemas.microsoft.com/office/powerpoint/2010/main" val="417851099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heuristics</a:t>
            </a:r>
            <a:endParaRPr lang="en-US" dirty="0"/>
          </a:p>
        </p:txBody>
      </p:sp>
      <p:sp>
        <p:nvSpPr>
          <p:cNvPr id="3" name="TextBox 2"/>
          <p:cNvSpPr txBox="1"/>
          <p:nvPr/>
        </p:nvSpPr>
        <p:spPr>
          <a:xfrm>
            <a:off x="1981200" y="1767134"/>
            <a:ext cx="1932941" cy="400110"/>
          </a:xfrm>
          <a:prstGeom prst="rect">
            <a:avLst/>
          </a:prstGeom>
          <a:noFill/>
        </p:spPr>
        <p:txBody>
          <a:bodyPr wrap="none" rtlCol="0">
            <a:spAutoFit/>
          </a:bodyPr>
          <a:lstStyle/>
          <a:p>
            <a:r>
              <a:rPr lang="en-US" sz="2000" dirty="0" smtClean="0"/>
              <a:t>Tiles out of place</a:t>
            </a:r>
            <a:endParaRPr lang="en-US" sz="2000" dirty="0"/>
          </a:p>
        </p:txBody>
      </p:sp>
      <p:sp>
        <p:nvSpPr>
          <p:cNvPr id="9" name="TextBox 8"/>
          <p:cNvSpPr txBox="1"/>
          <p:nvPr/>
        </p:nvSpPr>
        <p:spPr>
          <a:xfrm>
            <a:off x="4495800" y="1676400"/>
            <a:ext cx="2286000" cy="707886"/>
          </a:xfrm>
          <a:prstGeom prst="rect">
            <a:avLst/>
          </a:prstGeom>
          <a:noFill/>
        </p:spPr>
        <p:txBody>
          <a:bodyPr wrap="square" rtlCol="0">
            <a:spAutoFit/>
          </a:bodyPr>
          <a:lstStyle/>
          <a:p>
            <a:r>
              <a:rPr lang="en-US" sz="2000" dirty="0" smtClean="0"/>
              <a:t>Sum of distances for out of place tiles</a:t>
            </a:r>
            <a:endParaRPr lang="en-US" sz="2000" dirty="0"/>
          </a:p>
        </p:txBody>
      </p:sp>
      <p:cxnSp>
        <p:nvCxnSpPr>
          <p:cNvPr id="10" name="Straight Connector 9"/>
          <p:cNvCxnSpPr/>
          <p:nvPr/>
        </p:nvCxnSpPr>
        <p:spPr>
          <a:xfrm>
            <a:off x="1905000" y="2438400"/>
            <a:ext cx="4953000" cy="0"/>
          </a:xfrm>
          <a:prstGeom prst="line">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719559" y="2743200"/>
            <a:ext cx="411090" cy="584776"/>
          </a:xfrm>
          <a:prstGeom prst="rect">
            <a:avLst/>
          </a:prstGeom>
          <a:noFill/>
        </p:spPr>
        <p:txBody>
          <a:bodyPr wrap="none" rtlCol="0">
            <a:spAutoFit/>
          </a:bodyPr>
          <a:lstStyle/>
          <a:p>
            <a:r>
              <a:rPr lang="en-US" sz="3200" dirty="0" smtClean="0"/>
              <a:t>5</a:t>
            </a:r>
            <a:endParaRPr lang="en-US" sz="3200" dirty="0"/>
          </a:p>
        </p:txBody>
      </p:sp>
      <p:sp>
        <p:nvSpPr>
          <p:cNvPr id="12" name="TextBox 11"/>
          <p:cNvSpPr txBox="1"/>
          <p:nvPr/>
        </p:nvSpPr>
        <p:spPr>
          <a:xfrm>
            <a:off x="5105400" y="2743200"/>
            <a:ext cx="411090" cy="584776"/>
          </a:xfrm>
          <a:prstGeom prst="rect">
            <a:avLst/>
          </a:prstGeom>
          <a:noFill/>
        </p:spPr>
        <p:txBody>
          <a:bodyPr wrap="none" rtlCol="0">
            <a:spAutoFit/>
          </a:bodyPr>
          <a:lstStyle/>
          <a:p>
            <a:r>
              <a:rPr lang="en-US" sz="3200" dirty="0"/>
              <a:t>6</a:t>
            </a:r>
          </a:p>
        </p:txBody>
      </p:sp>
      <p:sp>
        <p:nvSpPr>
          <p:cNvPr id="17" name="TextBox 16"/>
          <p:cNvSpPr txBox="1"/>
          <p:nvPr/>
        </p:nvSpPr>
        <p:spPr>
          <a:xfrm>
            <a:off x="3792656" y="4433481"/>
            <a:ext cx="626944" cy="1200329"/>
          </a:xfrm>
          <a:prstGeom prst="rect">
            <a:avLst/>
          </a:prstGeom>
          <a:noFill/>
        </p:spPr>
        <p:txBody>
          <a:bodyPr wrap="none" rtlCol="0">
            <a:spAutoFit/>
          </a:bodyPr>
          <a:lstStyle/>
          <a:p>
            <a:r>
              <a:rPr lang="en-US" sz="7200" b="1" dirty="0" smtClean="0">
                <a:solidFill>
                  <a:srgbClr val="FF0000"/>
                </a:solidFill>
              </a:rPr>
              <a:t>?</a:t>
            </a:r>
            <a:endParaRPr lang="en-US" sz="7200" b="1" dirty="0">
              <a:solidFill>
                <a:srgbClr val="FF0000"/>
              </a:solidFill>
            </a:endParaRPr>
          </a:p>
        </p:txBody>
      </p:sp>
      <p:graphicFrame>
        <p:nvGraphicFramePr>
          <p:cNvPr id="18" name="Table 17"/>
          <p:cNvGraphicFramePr>
            <a:graphicFrameLocks noGrp="1"/>
          </p:cNvGraphicFramePr>
          <p:nvPr>
            <p:extLst>
              <p:ext uri="{D42A27DB-BD31-4B8C-83A1-F6EECF244321}">
                <p14:modId xmlns:p14="http://schemas.microsoft.com/office/powerpoint/2010/main" val="3445718739"/>
              </p:ext>
            </p:extLst>
          </p:nvPr>
        </p:nvGraphicFramePr>
        <p:xfrm>
          <a:off x="755371" y="40233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4053715433"/>
              </p:ext>
            </p:extLst>
          </p:nvPr>
        </p:nvGraphicFramePr>
        <p:xfrm>
          <a:off x="755371" y="53340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1690866291"/>
              </p:ext>
            </p:extLst>
          </p:nvPr>
        </p:nvGraphicFramePr>
        <p:xfrm>
          <a:off x="762000" y="26517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3994884850"/>
              </p:ext>
            </p:extLst>
          </p:nvPr>
        </p:nvGraphicFramePr>
        <p:xfrm>
          <a:off x="7620000" y="3043908"/>
          <a:ext cx="1219200" cy="1188720"/>
        </p:xfrm>
        <a:graphic>
          <a:graphicData uri="http://schemas.openxmlformats.org/drawingml/2006/table">
            <a:tbl>
              <a:tblPr>
                <a:tableStyleId>{5C22544A-7EE6-4342-B048-85BDC9FD1C3A}</a:tableStyleId>
              </a:tblPr>
              <a:tblGrid>
                <a:gridCol w="406400"/>
                <a:gridCol w="406400"/>
                <a:gridCol w="406400"/>
              </a:tblGrid>
              <a:tr h="279400">
                <a:tc>
                  <a:txBody>
                    <a:bodyPr/>
                    <a:lstStyle/>
                    <a:p>
                      <a:pPr algn="ctr"/>
                      <a:r>
                        <a:rPr lang="en-US" sz="2000" dirty="0" smtClean="0"/>
                        <a:t>1</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2</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3</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2000" dirty="0" smtClean="0"/>
                        <a:t>8</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4</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2000" dirty="0" smtClean="0"/>
                        <a:t>7</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6</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5</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22" name="TextBox 21"/>
          <p:cNvSpPr txBox="1"/>
          <p:nvPr/>
        </p:nvSpPr>
        <p:spPr>
          <a:xfrm>
            <a:off x="7829806" y="4355068"/>
            <a:ext cx="764227" cy="369332"/>
          </a:xfrm>
          <a:prstGeom prst="rect">
            <a:avLst/>
          </a:prstGeom>
          <a:noFill/>
        </p:spPr>
        <p:txBody>
          <a:bodyPr wrap="none" rtlCol="0">
            <a:spAutoFit/>
          </a:bodyPr>
          <a:lstStyle/>
          <a:p>
            <a:r>
              <a:rPr lang="en-US" dirty="0" smtClean="0"/>
              <a:t>GOAL</a:t>
            </a:r>
            <a:endParaRPr lang="en-US" dirty="0"/>
          </a:p>
        </p:txBody>
      </p:sp>
      <p:sp>
        <p:nvSpPr>
          <p:cNvPr id="23" name="Rectangle 22"/>
          <p:cNvSpPr/>
          <p:nvPr/>
        </p:nvSpPr>
        <p:spPr>
          <a:xfrm>
            <a:off x="7543800" y="2945622"/>
            <a:ext cx="1371600" cy="177877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17640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heuristics</a:t>
            </a:r>
            <a:endParaRPr lang="en-US" dirty="0"/>
          </a:p>
        </p:txBody>
      </p:sp>
      <p:sp>
        <p:nvSpPr>
          <p:cNvPr id="3" name="TextBox 2"/>
          <p:cNvSpPr txBox="1"/>
          <p:nvPr/>
        </p:nvSpPr>
        <p:spPr>
          <a:xfrm>
            <a:off x="1981200" y="1767134"/>
            <a:ext cx="1932941" cy="400110"/>
          </a:xfrm>
          <a:prstGeom prst="rect">
            <a:avLst/>
          </a:prstGeom>
          <a:noFill/>
        </p:spPr>
        <p:txBody>
          <a:bodyPr wrap="none" rtlCol="0">
            <a:spAutoFit/>
          </a:bodyPr>
          <a:lstStyle/>
          <a:p>
            <a:r>
              <a:rPr lang="en-US" sz="2000" dirty="0" smtClean="0"/>
              <a:t>Tiles out of place</a:t>
            </a:r>
            <a:endParaRPr lang="en-US" sz="2000" dirty="0"/>
          </a:p>
        </p:txBody>
      </p:sp>
      <p:sp>
        <p:nvSpPr>
          <p:cNvPr id="9" name="TextBox 8"/>
          <p:cNvSpPr txBox="1"/>
          <p:nvPr/>
        </p:nvSpPr>
        <p:spPr>
          <a:xfrm>
            <a:off x="4495800" y="1676400"/>
            <a:ext cx="2286000" cy="707886"/>
          </a:xfrm>
          <a:prstGeom prst="rect">
            <a:avLst/>
          </a:prstGeom>
          <a:noFill/>
        </p:spPr>
        <p:txBody>
          <a:bodyPr wrap="square" rtlCol="0">
            <a:spAutoFit/>
          </a:bodyPr>
          <a:lstStyle/>
          <a:p>
            <a:r>
              <a:rPr lang="en-US" sz="2000" dirty="0" smtClean="0"/>
              <a:t>Sum of distances for out of place tiles</a:t>
            </a:r>
            <a:endParaRPr lang="en-US" sz="2000" dirty="0"/>
          </a:p>
        </p:txBody>
      </p:sp>
      <p:cxnSp>
        <p:nvCxnSpPr>
          <p:cNvPr id="10" name="Straight Connector 9"/>
          <p:cNvCxnSpPr/>
          <p:nvPr/>
        </p:nvCxnSpPr>
        <p:spPr>
          <a:xfrm>
            <a:off x="1905000" y="2438400"/>
            <a:ext cx="4953000" cy="0"/>
          </a:xfrm>
          <a:prstGeom prst="line">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719559" y="2743200"/>
            <a:ext cx="411090" cy="584776"/>
          </a:xfrm>
          <a:prstGeom prst="rect">
            <a:avLst/>
          </a:prstGeom>
          <a:noFill/>
        </p:spPr>
        <p:txBody>
          <a:bodyPr wrap="none" rtlCol="0">
            <a:spAutoFit/>
          </a:bodyPr>
          <a:lstStyle/>
          <a:p>
            <a:r>
              <a:rPr lang="en-US" sz="3200" dirty="0" smtClean="0"/>
              <a:t>5</a:t>
            </a:r>
            <a:endParaRPr lang="en-US" sz="3200" dirty="0"/>
          </a:p>
        </p:txBody>
      </p:sp>
      <p:sp>
        <p:nvSpPr>
          <p:cNvPr id="12" name="TextBox 11"/>
          <p:cNvSpPr txBox="1"/>
          <p:nvPr/>
        </p:nvSpPr>
        <p:spPr>
          <a:xfrm>
            <a:off x="5105400" y="2743200"/>
            <a:ext cx="411090" cy="584776"/>
          </a:xfrm>
          <a:prstGeom prst="rect">
            <a:avLst/>
          </a:prstGeom>
          <a:noFill/>
        </p:spPr>
        <p:txBody>
          <a:bodyPr wrap="none" rtlCol="0">
            <a:spAutoFit/>
          </a:bodyPr>
          <a:lstStyle/>
          <a:p>
            <a:r>
              <a:rPr lang="en-US" sz="3200" dirty="0"/>
              <a:t>6</a:t>
            </a:r>
          </a:p>
        </p:txBody>
      </p:sp>
      <p:graphicFrame>
        <p:nvGraphicFramePr>
          <p:cNvPr id="18" name="Table 17"/>
          <p:cNvGraphicFramePr>
            <a:graphicFrameLocks noGrp="1"/>
          </p:cNvGraphicFramePr>
          <p:nvPr>
            <p:extLst>
              <p:ext uri="{D42A27DB-BD31-4B8C-83A1-F6EECF244321}">
                <p14:modId xmlns:p14="http://schemas.microsoft.com/office/powerpoint/2010/main" val="1331530892"/>
              </p:ext>
            </p:extLst>
          </p:nvPr>
        </p:nvGraphicFramePr>
        <p:xfrm>
          <a:off x="755371" y="40233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050072195"/>
              </p:ext>
            </p:extLst>
          </p:nvPr>
        </p:nvGraphicFramePr>
        <p:xfrm>
          <a:off x="755371" y="53340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3280745526"/>
              </p:ext>
            </p:extLst>
          </p:nvPr>
        </p:nvGraphicFramePr>
        <p:xfrm>
          <a:off x="762000" y="26517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4173150349"/>
              </p:ext>
            </p:extLst>
          </p:nvPr>
        </p:nvGraphicFramePr>
        <p:xfrm>
          <a:off x="7620000" y="3043908"/>
          <a:ext cx="1219200" cy="1188720"/>
        </p:xfrm>
        <a:graphic>
          <a:graphicData uri="http://schemas.openxmlformats.org/drawingml/2006/table">
            <a:tbl>
              <a:tblPr>
                <a:tableStyleId>{5C22544A-7EE6-4342-B048-85BDC9FD1C3A}</a:tableStyleId>
              </a:tblPr>
              <a:tblGrid>
                <a:gridCol w="406400"/>
                <a:gridCol w="406400"/>
                <a:gridCol w="406400"/>
              </a:tblGrid>
              <a:tr h="279400">
                <a:tc>
                  <a:txBody>
                    <a:bodyPr/>
                    <a:lstStyle/>
                    <a:p>
                      <a:pPr algn="ctr"/>
                      <a:r>
                        <a:rPr lang="en-US" sz="2000" dirty="0" smtClean="0"/>
                        <a:t>1</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2</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3</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2000" dirty="0" smtClean="0"/>
                        <a:t>8</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4</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2000" dirty="0" smtClean="0"/>
                        <a:t>7</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6</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5</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22" name="TextBox 21"/>
          <p:cNvSpPr txBox="1"/>
          <p:nvPr/>
        </p:nvSpPr>
        <p:spPr>
          <a:xfrm>
            <a:off x="7829806" y="4355068"/>
            <a:ext cx="764227" cy="369332"/>
          </a:xfrm>
          <a:prstGeom prst="rect">
            <a:avLst/>
          </a:prstGeom>
          <a:noFill/>
        </p:spPr>
        <p:txBody>
          <a:bodyPr wrap="none" rtlCol="0">
            <a:spAutoFit/>
          </a:bodyPr>
          <a:lstStyle/>
          <a:p>
            <a:r>
              <a:rPr lang="en-US" dirty="0" smtClean="0"/>
              <a:t>GOAL</a:t>
            </a:r>
            <a:endParaRPr lang="en-US" dirty="0"/>
          </a:p>
        </p:txBody>
      </p:sp>
      <p:sp>
        <p:nvSpPr>
          <p:cNvPr id="23" name="Rectangle 22"/>
          <p:cNvSpPr/>
          <p:nvPr/>
        </p:nvSpPr>
        <p:spPr>
          <a:xfrm>
            <a:off x="7543800" y="2945622"/>
            <a:ext cx="1371600" cy="177877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2743200" y="4232628"/>
            <a:ext cx="411090" cy="584776"/>
          </a:xfrm>
          <a:prstGeom prst="rect">
            <a:avLst/>
          </a:prstGeom>
          <a:noFill/>
        </p:spPr>
        <p:txBody>
          <a:bodyPr wrap="none" rtlCol="0">
            <a:spAutoFit/>
          </a:bodyPr>
          <a:lstStyle/>
          <a:p>
            <a:r>
              <a:rPr lang="en-US" sz="3200" dirty="0">
                <a:solidFill>
                  <a:srgbClr val="0000FF"/>
                </a:solidFill>
              </a:rPr>
              <a:t>2</a:t>
            </a:r>
          </a:p>
        </p:txBody>
      </p:sp>
      <p:sp>
        <p:nvSpPr>
          <p:cNvPr id="16" name="TextBox 15"/>
          <p:cNvSpPr txBox="1"/>
          <p:nvPr/>
        </p:nvSpPr>
        <p:spPr>
          <a:xfrm>
            <a:off x="5129041" y="4232628"/>
            <a:ext cx="411090" cy="584776"/>
          </a:xfrm>
          <a:prstGeom prst="rect">
            <a:avLst/>
          </a:prstGeom>
          <a:noFill/>
        </p:spPr>
        <p:txBody>
          <a:bodyPr wrap="none" rtlCol="0">
            <a:spAutoFit/>
          </a:bodyPr>
          <a:lstStyle/>
          <a:p>
            <a:r>
              <a:rPr lang="en-US" sz="3200" dirty="0">
                <a:solidFill>
                  <a:srgbClr val="0000FF"/>
                </a:solidFill>
              </a:rPr>
              <a:t>2</a:t>
            </a:r>
          </a:p>
        </p:txBody>
      </p:sp>
      <p:sp>
        <p:nvSpPr>
          <p:cNvPr id="24" name="TextBox 23"/>
          <p:cNvSpPr txBox="1"/>
          <p:nvPr/>
        </p:nvSpPr>
        <p:spPr>
          <a:xfrm>
            <a:off x="2724484" y="5486400"/>
            <a:ext cx="411090" cy="584776"/>
          </a:xfrm>
          <a:prstGeom prst="rect">
            <a:avLst/>
          </a:prstGeom>
          <a:noFill/>
        </p:spPr>
        <p:txBody>
          <a:bodyPr wrap="none" rtlCol="0">
            <a:spAutoFit/>
          </a:bodyPr>
          <a:lstStyle/>
          <a:p>
            <a:r>
              <a:rPr lang="en-US" sz="3200" dirty="0">
                <a:solidFill>
                  <a:srgbClr val="0000FF"/>
                </a:solidFill>
              </a:rPr>
              <a:t>2</a:t>
            </a:r>
          </a:p>
        </p:txBody>
      </p:sp>
      <p:sp>
        <p:nvSpPr>
          <p:cNvPr id="25" name="TextBox 24"/>
          <p:cNvSpPr txBox="1"/>
          <p:nvPr/>
        </p:nvSpPr>
        <p:spPr>
          <a:xfrm>
            <a:off x="5110325" y="5486400"/>
            <a:ext cx="411090" cy="584776"/>
          </a:xfrm>
          <a:prstGeom prst="rect">
            <a:avLst/>
          </a:prstGeom>
          <a:noFill/>
        </p:spPr>
        <p:txBody>
          <a:bodyPr wrap="none" rtlCol="0">
            <a:spAutoFit/>
          </a:bodyPr>
          <a:lstStyle/>
          <a:p>
            <a:r>
              <a:rPr lang="en-US" sz="3200" dirty="0">
                <a:solidFill>
                  <a:srgbClr val="0000FF"/>
                </a:solidFill>
              </a:rPr>
              <a:t>6</a:t>
            </a:r>
          </a:p>
        </p:txBody>
      </p:sp>
      <p:sp>
        <p:nvSpPr>
          <p:cNvPr id="26" name="Rounded Rectangle 25"/>
          <p:cNvSpPr/>
          <p:nvPr/>
        </p:nvSpPr>
        <p:spPr>
          <a:xfrm>
            <a:off x="1143000" y="4419600"/>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ounded Rectangle 26"/>
          <p:cNvSpPr/>
          <p:nvPr/>
        </p:nvSpPr>
        <p:spPr>
          <a:xfrm>
            <a:off x="1143000" y="47505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ounded Rectangle 27"/>
          <p:cNvSpPr/>
          <p:nvPr/>
        </p:nvSpPr>
        <p:spPr>
          <a:xfrm>
            <a:off x="838200" y="53601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ounded Rectangle 28"/>
          <p:cNvSpPr/>
          <p:nvPr/>
        </p:nvSpPr>
        <p:spPr>
          <a:xfrm>
            <a:off x="1143000" y="60459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1219200" y="4876800"/>
            <a:ext cx="279957" cy="307777"/>
          </a:xfrm>
          <a:prstGeom prst="rect">
            <a:avLst/>
          </a:prstGeom>
          <a:noFill/>
        </p:spPr>
        <p:txBody>
          <a:bodyPr wrap="none" rtlCol="0">
            <a:spAutoFit/>
          </a:bodyPr>
          <a:lstStyle/>
          <a:p>
            <a:r>
              <a:rPr lang="en-US" sz="1400" b="1" dirty="0" smtClean="0">
                <a:solidFill>
                  <a:srgbClr val="FF0000"/>
                </a:solidFill>
              </a:rPr>
              <a:t>1</a:t>
            </a:r>
            <a:endParaRPr lang="en-US" sz="1400" b="1" dirty="0">
              <a:solidFill>
                <a:srgbClr val="FF0000"/>
              </a:solidFill>
            </a:endParaRPr>
          </a:p>
        </p:txBody>
      </p:sp>
      <p:sp>
        <p:nvSpPr>
          <p:cNvPr id="31" name="TextBox 30"/>
          <p:cNvSpPr txBox="1"/>
          <p:nvPr/>
        </p:nvSpPr>
        <p:spPr>
          <a:xfrm>
            <a:off x="1219200" y="4495800"/>
            <a:ext cx="279957" cy="307777"/>
          </a:xfrm>
          <a:prstGeom prst="rect">
            <a:avLst/>
          </a:prstGeom>
          <a:noFill/>
        </p:spPr>
        <p:txBody>
          <a:bodyPr wrap="none" rtlCol="0">
            <a:spAutoFit/>
          </a:bodyPr>
          <a:lstStyle/>
          <a:p>
            <a:r>
              <a:rPr lang="en-US" sz="1400" b="1" dirty="0" smtClean="0">
                <a:solidFill>
                  <a:srgbClr val="FF0000"/>
                </a:solidFill>
              </a:rPr>
              <a:t>1</a:t>
            </a:r>
            <a:endParaRPr lang="en-US" sz="1400" b="1" dirty="0">
              <a:solidFill>
                <a:srgbClr val="FF0000"/>
              </a:solidFill>
            </a:endParaRPr>
          </a:p>
        </p:txBody>
      </p:sp>
      <p:sp>
        <p:nvSpPr>
          <p:cNvPr id="32" name="TextBox 31"/>
          <p:cNvSpPr txBox="1"/>
          <p:nvPr/>
        </p:nvSpPr>
        <p:spPr>
          <a:xfrm>
            <a:off x="914400" y="5483423"/>
            <a:ext cx="279957" cy="307777"/>
          </a:xfrm>
          <a:prstGeom prst="rect">
            <a:avLst/>
          </a:prstGeom>
          <a:noFill/>
        </p:spPr>
        <p:txBody>
          <a:bodyPr wrap="none" rtlCol="0">
            <a:spAutoFit/>
          </a:bodyPr>
          <a:lstStyle/>
          <a:p>
            <a:r>
              <a:rPr lang="en-US" sz="1400" b="1" dirty="0">
                <a:solidFill>
                  <a:srgbClr val="FF0000"/>
                </a:solidFill>
              </a:rPr>
              <a:t>3</a:t>
            </a:r>
          </a:p>
        </p:txBody>
      </p:sp>
      <p:sp>
        <p:nvSpPr>
          <p:cNvPr id="33" name="TextBox 32"/>
          <p:cNvSpPr txBox="1"/>
          <p:nvPr/>
        </p:nvSpPr>
        <p:spPr>
          <a:xfrm>
            <a:off x="1244043" y="6096000"/>
            <a:ext cx="279957" cy="307777"/>
          </a:xfrm>
          <a:prstGeom prst="rect">
            <a:avLst/>
          </a:prstGeom>
          <a:noFill/>
        </p:spPr>
        <p:txBody>
          <a:bodyPr wrap="none" rtlCol="0">
            <a:spAutoFit/>
          </a:bodyPr>
          <a:lstStyle/>
          <a:p>
            <a:r>
              <a:rPr lang="en-US" sz="1400" b="1" dirty="0">
                <a:solidFill>
                  <a:srgbClr val="FF0000"/>
                </a:solidFill>
              </a:rPr>
              <a:t>3</a:t>
            </a:r>
          </a:p>
        </p:txBody>
      </p:sp>
    </p:spTree>
    <p:extLst>
      <p:ext uri="{BB962C8B-B14F-4D97-AF65-F5344CB8AC3E}">
        <p14:creationId xmlns:p14="http://schemas.microsoft.com/office/powerpoint/2010/main" val="3860052873"/>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heuristics</a:t>
            </a:r>
            <a:endParaRPr lang="en-US" dirty="0"/>
          </a:p>
        </p:txBody>
      </p:sp>
      <p:sp>
        <p:nvSpPr>
          <p:cNvPr id="3" name="TextBox 2"/>
          <p:cNvSpPr txBox="1"/>
          <p:nvPr/>
        </p:nvSpPr>
        <p:spPr>
          <a:xfrm>
            <a:off x="1981200" y="1767134"/>
            <a:ext cx="1932941" cy="400110"/>
          </a:xfrm>
          <a:prstGeom prst="rect">
            <a:avLst/>
          </a:prstGeom>
          <a:noFill/>
        </p:spPr>
        <p:txBody>
          <a:bodyPr wrap="none" rtlCol="0">
            <a:spAutoFit/>
          </a:bodyPr>
          <a:lstStyle/>
          <a:p>
            <a:r>
              <a:rPr lang="en-US" sz="2000" dirty="0" smtClean="0"/>
              <a:t>Tiles out of place</a:t>
            </a:r>
            <a:endParaRPr lang="en-US" sz="2000" dirty="0"/>
          </a:p>
        </p:txBody>
      </p:sp>
      <p:sp>
        <p:nvSpPr>
          <p:cNvPr id="9" name="TextBox 8"/>
          <p:cNvSpPr txBox="1"/>
          <p:nvPr/>
        </p:nvSpPr>
        <p:spPr>
          <a:xfrm>
            <a:off x="4495800" y="1676400"/>
            <a:ext cx="2286000" cy="707886"/>
          </a:xfrm>
          <a:prstGeom prst="rect">
            <a:avLst/>
          </a:prstGeom>
          <a:noFill/>
        </p:spPr>
        <p:txBody>
          <a:bodyPr wrap="square" rtlCol="0">
            <a:spAutoFit/>
          </a:bodyPr>
          <a:lstStyle/>
          <a:p>
            <a:r>
              <a:rPr lang="en-US" sz="2000" dirty="0" smtClean="0"/>
              <a:t>Sum of distances for out of place tiles</a:t>
            </a:r>
            <a:endParaRPr lang="en-US" sz="2000" dirty="0"/>
          </a:p>
        </p:txBody>
      </p:sp>
      <p:cxnSp>
        <p:nvCxnSpPr>
          <p:cNvPr id="10" name="Straight Connector 9"/>
          <p:cNvCxnSpPr/>
          <p:nvPr/>
        </p:nvCxnSpPr>
        <p:spPr>
          <a:xfrm>
            <a:off x="1905000" y="2438400"/>
            <a:ext cx="4953000" cy="0"/>
          </a:xfrm>
          <a:prstGeom prst="line">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719559" y="2743200"/>
            <a:ext cx="411090" cy="584776"/>
          </a:xfrm>
          <a:prstGeom prst="rect">
            <a:avLst/>
          </a:prstGeom>
          <a:noFill/>
        </p:spPr>
        <p:txBody>
          <a:bodyPr wrap="none" rtlCol="0">
            <a:spAutoFit/>
          </a:bodyPr>
          <a:lstStyle/>
          <a:p>
            <a:r>
              <a:rPr lang="en-US" sz="3200" dirty="0" smtClean="0">
                <a:solidFill>
                  <a:schemeClr val="bg1">
                    <a:lumMod val="85000"/>
                  </a:schemeClr>
                </a:solidFill>
              </a:rPr>
              <a:t>5</a:t>
            </a:r>
            <a:endParaRPr lang="en-US" sz="3200" dirty="0">
              <a:solidFill>
                <a:schemeClr val="bg1">
                  <a:lumMod val="85000"/>
                </a:schemeClr>
              </a:solidFill>
            </a:endParaRPr>
          </a:p>
        </p:txBody>
      </p:sp>
      <p:sp>
        <p:nvSpPr>
          <p:cNvPr id="12" name="TextBox 11"/>
          <p:cNvSpPr txBox="1"/>
          <p:nvPr/>
        </p:nvSpPr>
        <p:spPr>
          <a:xfrm>
            <a:off x="5105400" y="2743200"/>
            <a:ext cx="411090" cy="584776"/>
          </a:xfrm>
          <a:prstGeom prst="rect">
            <a:avLst/>
          </a:prstGeom>
          <a:noFill/>
        </p:spPr>
        <p:txBody>
          <a:bodyPr wrap="none" rtlCol="0">
            <a:spAutoFit/>
          </a:bodyPr>
          <a:lstStyle/>
          <a:p>
            <a:r>
              <a:rPr lang="en-US" sz="3200" dirty="0">
                <a:solidFill>
                  <a:schemeClr val="bg1">
                    <a:lumMod val="85000"/>
                  </a:schemeClr>
                </a:solidFill>
              </a:rPr>
              <a:t>6</a:t>
            </a:r>
          </a:p>
        </p:txBody>
      </p:sp>
      <p:graphicFrame>
        <p:nvGraphicFramePr>
          <p:cNvPr id="18" name="Table 17"/>
          <p:cNvGraphicFramePr>
            <a:graphicFrameLocks noGrp="1"/>
          </p:cNvGraphicFramePr>
          <p:nvPr>
            <p:extLst>
              <p:ext uri="{D42A27DB-BD31-4B8C-83A1-F6EECF244321}">
                <p14:modId xmlns:p14="http://schemas.microsoft.com/office/powerpoint/2010/main" val="2547786705"/>
              </p:ext>
            </p:extLst>
          </p:nvPr>
        </p:nvGraphicFramePr>
        <p:xfrm>
          <a:off x="755371" y="40233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362378705"/>
              </p:ext>
            </p:extLst>
          </p:nvPr>
        </p:nvGraphicFramePr>
        <p:xfrm>
          <a:off x="755371" y="53340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2142047531"/>
              </p:ext>
            </p:extLst>
          </p:nvPr>
        </p:nvGraphicFramePr>
        <p:xfrm>
          <a:off x="762000" y="26517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1703875576"/>
              </p:ext>
            </p:extLst>
          </p:nvPr>
        </p:nvGraphicFramePr>
        <p:xfrm>
          <a:off x="7620000" y="3043908"/>
          <a:ext cx="1219200" cy="1188720"/>
        </p:xfrm>
        <a:graphic>
          <a:graphicData uri="http://schemas.openxmlformats.org/drawingml/2006/table">
            <a:tbl>
              <a:tblPr>
                <a:tableStyleId>{5C22544A-7EE6-4342-B048-85BDC9FD1C3A}</a:tableStyleId>
              </a:tblPr>
              <a:tblGrid>
                <a:gridCol w="406400"/>
                <a:gridCol w="406400"/>
                <a:gridCol w="406400"/>
              </a:tblGrid>
              <a:tr h="279400">
                <a:tc>
                  <a:txBody>
                    <a:bodyPr/>
                    <a:lstStyle/>
                    <a:p>
                      <a:pPr algn="ctr"/>
                      <a:r>
                        <a:rPr lang="en-US" sz="2000" dirty="0" smtClean="0"/>
                        <a:t>1</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2</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3</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2000" dirty="0" smtClean="0"/>
                        <a:t>8</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4</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2000" dirty="0" smtClean="0"/>
                        <a:t>7</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6</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5</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22" name="TextBox 21"/>
          <p:cNvSpPr txBox="1"/>
          <p:nvPr/>
        </p:nvSpPr>
        <p:spPr>
          <a:xfrm>
            <a:off x="7829806" y="4355068"/>
            <a:ext cx="764227" cy="369332"/>
          </a:xfrm>
          <a:prstGeom prst="rect">
            <a:avLst/>
          </a:prstGeom>
          <a:noFill/>
        </p:spPr>
        <p:txBody>
          <a:bodyPr wrap="none" rtlCol="0">
            <a:spAutoFit/>
          </a:bodyPr>
          <a:lstStyle/>
          <a:p>
            <a:r>
              <a:rPr lang="en-US" dirty="0" smtClean="0"/>
              <a:t>GOAL</a:t>
            </a:r>
            <a:endParaRPr lang="en-US" dirty="0"/>
          </a:p>
        </p:txBody>
      </p:sp>
      <p:sp>
        <p:nvSpPr>
          <p:cNvPr id="23" name="Rectangle 22"/>
          <p:cNvSpPr/>
          <p:nvPr/>
        </p:nvSpPr>
        <p:spPr>
          <a:xfrm>
            <a:off x="7543800" y="2945622"/>
            <a:ext cx="1371600" cy="177877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2743200" y="4232628"/>
            <a:ext cx="411090" cy="584776"/>
          </a:xfrm>
          <a:prstGeom prst="rect">
            <a:avLst/>
          </a:prstGeom>
          <a:noFill/>
        </p:spPr>
        <p:txBody>
          <a:bodyPr wrap="none" rtlCol="0">
            <a:spAutoFit/>
          </a:bodyPr>
          <a:lstStyle/>
          <a:p>
            <a:r>
              <a:rPr lang="en-US" sz="3200" dirty="0">
                <a:solidFill>
                  <a:schemeClr val="bg1">
                    <a:lumMod val="85000"/>
                  </a:schemeClr>
                </a:solidFill>
              </a:rPr>
              <a:t>2</a:t>
            </a:r>
          </a:p>
        </p:txBody>
      </p:sp>
      <p:sp>
        <p:nvSpPr>
          <p:cNvPr id="16" name="TextBox 15"/>
          <p:cNvSpPr txBox="1"/>
          <p:nvPr/>
        </p:nvSpPr>
        <p:spPr>
          <a:xfrm>
            <a:off x="5129041" y="4232628"/>
            <a:ext cx="411090" cy="584776"/>
          </a:xfrm>
          <a:prstGeom prst="rect">
            <a:avLst/>
          </a:prstGeom>
          <a:noFill/>
        </p:spPr>
        <p:txBody>
          <a:bodyPr wrap="none" rtlCol="0">
            <a:spAutoFit/>
          </a:bodyPr>
          <a:lstStyle/>
          <a:p>
            <a:r>
              <a:rPr lang="en-US" sz="3200" dirty="0" smtClean="0">
                <a:solidFill>
                  <a:schemeClr val="bg1">
                    <a:lumMod val="85000"/>
                  </a:schemeClr>
                </a:solidFill>
              </a:rPr>
              <a:t>3</a:t>
            </a:r>
            <a:endParaRPr lang="en-US" sz="3200" dirty="0">
              <a:solidFill>
                <a:schemeClr val="bg1">
                  <a:lumMod val="85000"/>
                </a:schemeClr>
              </a:solidFill>
            </a:endParaRPr>
          </a:p>
        </p:txBody>
      </p:sp>
      <p:sp>
        <p:nvSpPr>
          <p:cNvPr id="24" name="TextBox 23"/>
          <p:cNvSpPr txBox="1"/>
          <p:nvPr/>
        </p:nvSpPr>
        <p:spPr>
          <a:xfrm>
            <a:off x="2724484" y="5486400"/>
            <a:ext cx="411090" cy="584776"/>
          </a:xfrm>
          <a:prstGeom prst="rect">
            <a:avLst/>
          </a:prstGeom>
          <a:noFill/>
        </p:spPr>
        <p:txBody>
          <a:bodyPr wrap="none" rtlCol="0">
            <a:spAutoFit/>
          </a:bodyPr>
          <a:lstStyle/>
          <a:p>
            <a:r>
              <a:rPr lang="en-US" sz="3200" dirty="0">
                <a:solidFill>
                  <a:schemeClr val="bg1">
                    <a:lumMod val="85000"/>
                  </a:schemeClr>
                </a:solidFill>
              </a:rPr>
              <a:t>2</a:t>
            </a:r>
          </a:p>
        </p:txBody>
      </p:sp>
      <p:sp>
        <p:nvSpPr>
          <p:cNvPr id="25" name="TextBox 24"/>
          <p:cNvSpPr txBox="1"/>
          <p:nvPr/>
        </p:nvSpPr>
        <p:spPr>
          <a:xfrm>
            <a:off x="5110325" y="5486400"/>
            <a:ext cx="411090" cy="584776"/>
          </a:xfrm>
          <a:prstGeom prst="rect">
            <a:avLst/>
          </a:prstGeom>
          <a:noFill/>
        </p:spPr>
        <p:txBody>
          <a:bodyPr wrap="none" rtlCol="0">
            <a:spAutoFit/>
          </a:bodyPr>
          <a:lstStyle/>
          <a:p>
            <a:r>
              <a:rPr lang="en-US" sz="3200" dirty="0">
                <a:solidFill>
                  <a:schemeClr val="bg1">
                    <a:lumMod val="85000"/>
                  </a:schemeClr>
                </a:solidFill>
              </a:rPr>
              <a:t>6</a:t>
            </a:r>
          </a:p>
        </p:txBody>
      </p:sp>
      <p:sp>
        <p:nvSpPr>
          <p:cNvPr id="26" name="Rounded Rectangle 25"/>
          <p:cNvSpPr/>
          <p:nvPr/>
        </p:nvSpPr>
        <p:spPr>
          <a:xfrm>
            <a:off x="1143000" y="4419600"/>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ounded Rectangle 26"/>
          <p:cNvSpPr/>
          <p:nvPr/>
        </p:nvSpPr>
        <p:spPr>
          <a:xfrm>
            <a:off x="1143000" y="47505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ounded Rectangle 27"/>
          <p:cNvSpPr/>
          <p:nvPr/>
        </p:nvSpPr>
        <p:spPr>
          <a:xfrm>
            <a:off x="838200" y="53601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ounded Rectangle 28"/>
          <p:cNvSpPr/>
          <p:nvPr/>
        </p:nvSpPr>
        <p:spPr>
          <a:xfrm>
            <a:off x="1143000" y="60459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1219200" y="4876800"/>
            <a:ext cx="279957" cy="307777"/>
          </a:xfrm>
          <a:prstGeom prst="rect">
            <a:avLst/>
          </a:prstGeom>
          <a:noFill/>
        </p:spPr>
        <p:txBody>
          <a:bodyPr wrap="none" rtlCol="0">
            <a:spAutoFit/>
          </a:bodyPr>
          <a:lstStyle/>
          <a:p>
            <a:r>
              <a:rPr lang="en-US" sz="1400" b="1" dirty="0" smtClean="0">
                <a:solidFill>
                  <a:srgbClr val="FF0000"/>
                </a:solidFill>
              </a:rPr>
              <a:t>1</a:t>
            </a:r>
            <a:endParaRPr lang="en-US" sz="1400" b="1" dirty="0">
              <a:solidFill>
                <a:srgbClr val="FF0000"/>
              </a:solidFill>
            </a:endParaRPr>
          </a:p>
        </p:txBody>
      </p:sp>
      <p:sp>
        <p:nvSpPr>
          <p:cNvPr id="31" name="TextBox 30"/>
          <p:cNvSpPr txBox="1"/>
          <p:nvPr/>
        </p:nvSpPr>
        <p:spPr>
          <a:xfrm>
            <a:off x="1219200" y="4495800"/>
            <a:ext cx="279957" cy="307777"/>
          </a:xfrm>
          <a:prstGeom prst="rect">
            <a:avLst/>
          </a:prstGeom>
          <a:noFill/>
        </p:spPr>
        <p:txBody>
          <a:bodyPr wrap="none" rtlCol="0">
            <a:spAutoFit/>
          </a:bodyPr>
          <a:lstStyle/>
          <a:p>
            <a:r>
              <a:rPr lang="en-US" sz="1400" b="1" dirty="0">
                <a:solidFill>
                  <a:srgbClr val="FF0000"/>
                </a:solidFill>
              </a:rPr>
              <a:t>2</a:t>
            </a:r>
          </a:p>
        </p:txBody>
      </p:sp>
      <p:sp>
        <p:nvSpPr>
          <p:cNvPr id="32" name="TextBox 31"/>
          <p:cNvSpPr txBox="1"/>
          <p:nvPr/>
        </p:nvSpPr>
        <p:spPr>
          <a:xfrm>
            <a:off x="914400" y="5483423"/>
            <a:ext cx="279957" cy="307777"/>
          </a:xfrm>
          <a:prstGeom prst="rect">
            <a:avLst/>
          </a:prstGeom>
          <a:noFill/>
        </p:spPr>
        <p:txBody>
          <a:bodyPr wrap="none" rtlCol="0">
            <a:spAutoFit/>
          </a:bodyPr>
          <a:lstStyle/>
          <a:p>
            <a:r>
              <a:rPr lang="en-US" sz="1400" b="1" dirty="0">
                <a:solidFill>
                  <a:srgbClr val="FF0000"/>
                </a:solidFill>
              </a:rPr>
              <a:t>3</a:t>
            </a:r>
          </a:p>
        </p:txBody>
      </p:sp>
      <p:sp>
        <p:nvSpPr>
          <p:cNvPr id="33" name="TextBox 32"/>
          <p:cNvSpPr txBox="1"/>
          <p:nvPr/>
        </p:nvSpPr>
        <p:spPr>
          <a:xfrm>
            <a:off x="1244043" y="6096000"/>
            <a:ext cx="279957" cy="307777"/>
          </a:xfrm>
          <a:prstGeom prst="rect">
            <a:avLst/>
          </a:prstGeom>
          <a:noFill/>
        </p:spPr>
        <p:txBody>
          <a:bodyPr wrap="none" rtlCol="0">
            <a:spAutoFit/>
          </a:bodyPr>
          <a:lstStyle/>
          <a:p>
            <a:r>
              <a:rPr lang="en-US" sz="1400" b="1" dirty="0">
                <a:solidFill>
                  <a:srgbClr val="FF0000"/>
                </a:solidFill>
              </a:rPr>
              <a:t>3</a:t>
            </a:r>
          </a:p>
        </p:txBody>
      </p:sp>
      <p:sp>
        <p:nvSpPr>
          <p:cNvPr id="34" name="TextBox 33"/>
          <p:cNvSpPr txBox="1"/>
          <p:nvPr/>
        </p:nvSpPr>
        <p:spPr>
          <a:xfrm>
            <a:off x="2719559" y="3124200"/>
            <a:ext cx="3127248" cy="1077218"/>
          </a:xfrm>
          <a:prstGeom prst="rect">
            <a:avLst/>
          </a:prstGeom>
          <a:noFill/>
        </p:spPr>
        <p:txBody>
          <a:bodyPr wrap="square" rtlCol="0">
            <a:spAutoFit/>
          </a:bodyPr>
          <a:lstStyle/>
          <a:p>
            <a:r>
              <a:rPr lang="en-US" sz="3200" dirty="0" smtClean="0">
                <a:solidFill>
                  <a:srgbClr val="FF0000"/>
                </a:solidFill>
              </a:rPr>
              <a:t>Which heuristic is better (if either)?</a:t>
            </a:r>
            <a:endParaRPr lang="en-US" sz="3200" dirty="0">
              <a:solidFill>
                <a:srgbClr val="FF0000"/>
              </a:solidFill>
            </a:endParaRPr>
          </a:p>
        </p:txBody>
      </p:sp>
    </p:spTree>
    <p:extLst>
      <p:ext uri="{BB962C8B-B14F-4D97-AF65-F5344CB8AC3E}">
        <p14:creationId xmlns:p14="http://schemas.microsoft.com/office/powerpoint/2010/main" val="282658963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heuristics</a:t>
            </a:r>
            <a:endParaRPr lang="en-US" dirty="0"/>
          </a:p>
        </p:txBody>
      </p:sp>
      <p:sp>
        <p:nvSpPr>
          <p:cNvPr id="3" name="TextBox 2"/>
          <p:cNvSpPr txBox="1"/>
          <p:nvPr/>
        </p:nvSpPr>
        <p:spPr>
          <a:xfrm>
            <a:off x="1981200" y="1767134"/>
            <a:ext cx="1932941" cy="400110"/>
          </a:xfrm>
          <a:prstGeom prst="rect">
            <a:avLst/>
          </a:prstGeom>
          <a:noFill/>
        </p:spPr>
        <p:txBody>
          <a:bodyPr wrap="none" rtlCol="0">
            <a:spAutoFit/>
          </a:bodyPr>
          <a:lstStyle/>
          <a:p>
            <a:r>
              <a:rPr lang="en-US" sz="2000" dirty="0" smtClean="0"/>
              <a:t>Tiles out of place</a:t>
            </a:r>
            <a:endParaRPr lang="en-US" sz="2000" dirty="0"/>
          </a:p>
        </p:txBody>
      </p:sp>
      <p:sp>
        <p:nvSpPr>
          <p:cNvPr id="9" name="TextBox 8"/>
          <p:cNvSpPr txBox="1"/>
          <p:nvPr/>
        </p:nvSpPr>
        <p:spPr>
          <a:xfrm>
            <a:off x="4495800" y="1676400"/>
            <a:ext cx="2286000" cy="707886"/>
          </a:xfrm>
          <a:prstGeom prst="rect">
            <a:avLst/>
          </a:prstGeom>
          <a:noFill/>
        </p:spPr>
        <p:txBody>
          <a:bodyPr wrap="square" rtlCol="0">
            <a:spAutoFit/>
          </a:bodyPr>
          <a:lstStyle/>
          <a:p>
            <a:r>
              <a:rPr lang="en-US" sz="2000" dirty="0" smtClean="0"/>
              <a:t>Sum of distances for out of place tiles</a:t>
            </a:r>
            <a:endParaRPr lang="en-US" sz="2000" dirty="0"/>
          </a:p>
        </p:txBody>
      </p:sp>
      <p:cxnSp>
        <p:nvCxnSpPr>
          <p:cNvPr id="10" name="Straight Connector 9"/>
          <p:cNvCxnSpPr/>
          <p:nvPr/>
        </p:nvCxnSpPr>
        <p:spPr>
          <a:xfrm>
            <a:off x="1905000" y="2438400"/>
            <a:ext cx="4953000" cy="0"/>
          </a:xfrm>
          <a:prstGeom prst="line">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719559" y="2743200"/>
            <a:ext cx="411090" cy="584776"/>
          </a:xfrm>
          <a:prstGeom prst="rect">
            <a:avLst/>
          </a:prstGeom>
          <a:noFill/>
        </p:spPr>
        <p:txBody>
          <a:bodyPr wrap="none" rtlCol="0">
            <a:spAutoFit/>
          </a:bodyPr>
          <a:lstStyle/>
          <a:p>
            <a:r>
              <a:rPr lang="en-US" sz="3200" dirty="0" smtClean="0">
                <a:solidFill>
                  <a:schemeClr val="bg1">
                    <a:lumMod val="85000"/>
                  </a:schemeClr>
                </a:solidFill>
              </a:rPr>
              <a:t>5</a:t>
            </a:r>
            <a:endParaRPr lang="en-US" sz="3200" dirty="0">
              <a:solidFill>
                <a:schemeClr val="bg1">
                  <a:lumMod val="85000"/>
                </a:schemeClr>
              </a:solidFill>
            </a:endParaRPr>
          </a:p>
        </p:txBody>
      </p:sp>
      <p:sp>
        <p:nvSpPr>
          <p:cNvPr id="12" name="TextBox 11"/>
          <p:cNvSpPr txBox="1"/>
          <p:nvPr/>
        </p:nvSpPr>
        <p:spPr>
          <a:xfrm>
            <a:off x="5105400" y="2743200"/>
            <a:ext cx="411090" cy="584776"/>
          </a:xfrm>
          <a:prstGeom prst="rect">
            <a:avLst/>
          </a:prstGeom>
          <a:noFill/>
        </p:spPr>
        <p:txBody>
          <a:bodyPr wrap="none" rtlCol="0">
            <a:spAutoFit/>
          </a:bodyPr>
          <a:lstStyle/>
          <a:p>
            <a:r>
              <a:rPr lang="en-US" sz="3200" dirty="0">
                <a:solidFill>
                  <a:schemeClr val="bg1">
                    <a:lumMod val="85000"/>
                  </a:schemeClr>
                </a:solidFill>
              </a:rPr>
              <a:t>6</a:t>
            </a:r>
          </a:p>
        </p:txBody>
      </p:sp>
      <p:graphicFrame>
        <p:nvGraphicFramePr>
          <p:cNvPr id="18" name="Table 17"/>
          <p:cNvGraphicFramePr>
            <a:graphicFrameLocks noGrp="1"/>
          </p:cNvGraphicFramePr>
          <p:nvPr>
            <p:extLst>
              <p:ext uri="{D42A27DB-BD31-4B8C-83A1-F6EECF244321}">
                <p14:modId xmlns:p14="http://schemas.microsoft.com/office/powerpoint/2010/main" val="3236999731"/>
              </p:ext>
            </p:extLst>
          </p:nvPr>
        </p:nvGraphicFramePr>
        <p:xfrm>
          <a:off x="755371" y="40233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3344509476"/>
              </p:ext>
            </p:extLst>
          </p:nvPr>
        </p:nvGraphicFramePr>
        <p:xfrm>
          <a:off x="755371" y="53340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4114281745"/>
              </p:ext>
            </p:extLst>
          </p:nvPr>
        </p:nvGraphicFramePr>
        <p:xfrm>
          <a:off x="762000" y="26517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399821731"/>
              </p:ext>
            </p:extLst>
          </p:nvPr>
        </p:nvGraphicFramePr>
        <p:xfrm>
          <a:off x="7620000" y="3043908"/>
          <a:ext cx="1219200" cy="1188720"/>
        </p:xfrm>
        <a:graphic>
          <a:graphicData uri="http://schemas.openxmlformats.org/drawingml/2006/table">
            <a:tbl>
              <a:tblPr>
                <a:tableStyleId>{5C22544A-7EE6-4342-B048-85BDC9FD1C3A}</a:tableStyleId>
              </a:tblPr>
              <a:tblGrid>
                <a:gridCol w="406400"/>
                <a:gridCol w="406400"/>
                <a:gridCol w="406400"/>
              </a:tblGrid>
              <a:tr h="279400">
                <a:tc>
                  <a:txBody>
                    <a:bodyPr/>
                    <a:lstStyle/>
                    <a:p>
                      <a:pPr algn="ctr"/>
                      <a:r>
                        <a:rPr lang="en-US" sz="2000" dirty="0" smtClean="0"/>
                        <a:t>1</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2</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3</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2000" dirty="0" smtClean="0"/>
                        <a:t>8</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4</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2000" dirty="0" smtClean="0"/>
                        <a:t>7</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6</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000" dirty="0" smtClean="0"/>
                        <a:t>5</a:t>
                      </a:r>
                      <a:endParaRPr lang="en-US" sz="20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22" name="TextBox 21"/>
          <p:cNvSpPr txBox="1"/>
          <p:nvPr/>
        </p:nvSpPr>
        <p:spPr>
          <a:xfrm>
            <a:off x="7829806" y="4355068"/>
            <a:ext cx="764227" cy="369332"/>
          </a:xfrm>
          <a:prstGeom prst="rect">
            <a:avLst/>
          </a:prstGeom>
          <a:noFill/>
        </p:spPr>
        <p:txBody>
          <a:bodyPr wrap="none" rtlCol="0">
            <a:spAutoFit/>
          </a:bodyPr>
          <a:lstStyle/>
          <a:p>
            <a:r>
              <a:rPr lang="en-US" dirty="0" smtClean="0"/>
              <a:t>GOAL</a:t>
            </a:r>
            <a:endParaRPr lang="en-US" dirty="0"/>
          </a:p>
        </p:txBody>
      </p:sp>
      <p:sp>
        <p:nvSpPr>
          <p:cNvPr id="23" name="Rectangle 22"/>
          <p:cNvSpPr/>
          <p:nvPr/>
        </p:nvSpPr>
        <p:spPr>
          <a:xfrm>
            <a:off x="7543800" y="2945622"/>
            <a:ext cx="1371600" cy="177877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2743200" y="4232628"/>
            <a:ext cx="411090" cy="584776"/>
          </a:xfrm>
          <a:prstGeom prst="rect">
            <a:avLst/>
          </a:prstGeom>
          <a:noFill/>
        </p:spPr>
        <p:txBody>
          <a:bodyPr wrap="none" rtlCol="0">
            <a:spAutoFit/>
          </a:bodyPr>
          <a:lstStyle/>
          <a:p>
            <a:r>
              <a:rPr lang="en-US" sz="3200" dirty="0">
                <a:solidFill>
                  <a:schemeClr val="bg1">
                    <a:lumMod val="85000"/>
                  </a:schemeClr>
                </a:solidFill>
              </a:rPr>
              <a:t>2</a:t>
            </a:r>
          </a:p>
        </p:txBody>
      </p:sp>
      <p:sp>
        <p:nvSpPr>
          <p:cNvPr id="16" name="TextBox 15"/>
          <p:cNvSpPr txBox="1"/>
          <p:nvPr/>
        </p:nvSpPr>
        <p:spPr>
          <a:xfrm>
            <a:off x="5129041" y="4232628"/>
            <a:ext cx="411090" cy="584776"/>
          </a:xfrm>
          <a:prstGeom prst="rect">
            <a:avLst/>
          </a:prstGeom>
          <a:noFill/>
        </p:spPr>
        <p:txBody>
          <a:bodyPr wrap="none" rtlCol="0">
            <a:spAutoFit/>
          </a:bodyPr>
          <a:lstStyle/>
          <a:p>
            <a:r>
              <a:rPr lang="en-US" sz="3200" dirty="0" smtClean="0">
                <a:solidFill>
                  <a:schemeClr val="bg1">
                    <a:lumMod val="85000"/>
                  </a:schemeClr>
                </a:solidFill>
              </a:rPr>
              <a:t>3</a:t>
            </a:r>
            <a:endParaRPr lang="en-US" sz="3200" dirty="0">
              <a:solidFill>
                <a:schemeClr val="bg1">
                  <a:lumMod val="85000"/>
                </a:schemeClr>
              </a:solidFill>
            </a:endParaRPr>
          </a:p>
        </p:txBody>
      </p:sp>
      <p:sp>
        <p:nvSpPr>
          <p:cNvPr id="24" name="TextBox 23"/>
          <p:cNvSpPr txBox="1"/>
          <p:nvPr/>
        </p:nvSpPr>
        <p:spPr>
          <a:xfrm>
            <a:off x="2724484" y="5486400"/>
            <a:ext cx="411090" cy="584776"/>
          </a:xfrm>
          <a:prstGeom prst="rect">
            <a:avLst/>
          </a:prstGeom>
          <a:noFill/>
        </p:spPr>
        <p:txBody>
          <a:bodyPr wrap="none" rtlCol="0">
            <a:spAutoFit/>
          </a:bodyPr>
          <a:lstStyle/>
          <a:p>
            <a:r>
              <a:rPr lang="en-US" sz="3200" dirty="0">
                <a:solidFill>
                  <a:schemeClr val="bg1">
                    <a:lumMod val="85000"/>
                  </a:schemeClr>
                </a:solidFill>
              </a:rPr>
              <a:t>2</a:t>
            </a:r>
          </a:p>
        </p:txBody>
      </p:sp>
      <p:sp>
        <p:nvSpPr>
          <p:cNvPr id="25" name="TextBox 24"/>
          <p:cNvSpPr txBox="1"/>
          <p:nvPr/>
        </p:nvSpPr>
        <p:spPr>
          <a:xfrm>
            <a:off x="5110325" y="5486400"/>
            <a:ext cx="411090" cy="584776"/>
          </a:xfrm>
          <a:prstGeom prst="rect">
            <a:avLst/>
          </a:prstGeom>
          <a:noFill/>
        </p:spPr>
        <p:txBody>
          <a:bodyPr wrap="none" rtlCol="0">
            <a:spAutoFit/>
          </a:bodyPr>
          <a:lstStyle/>
          <a:p>
            <a:r>
              <a:rPr lang="en-US" sz="3200" dirty="0">
                <a:solidFill>
                  <a:schemeClr val="bg1">
                    <a:lumMod val="85000"/>
                  </a:schemeClr>
                </a:solidFill>
              </a:rPr>
              <a:t>6</a:t>
            </a:r>
          </a:p>
        </p:txBody>
      </p:sp>
      <p:sp>
        <p:nvSpPr>
          <p:cNvPr id="26" name="Rounded Rectangle 25"/>
          <p:cNvSpPr/>
          <p:nvPr/>
        </p:nvSpPr>
        <p:spPr>
          <a:xfrm>
            <a:off x="1143000" y="4419600"/>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ounded Rectangle 26"/>
          <p:cNvSpPr/>
          <p:nvPr/>
        </p:nvSpPr>
        <p:spPr>
          <a:xfrm>
            <a:off x="1143000" y="47505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ounded Rectangle 27"/>
          <p:cNvSpPr/>
          <p:nvPr/>
        </p:nvSpPr>
        <p:spPr>
          <a:xfrm>
            <a:off x="838200" y="53601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ounded Rectangle 28"/>
          <p:cNvSpPr/>
          <p:nvPr/>
        </p:nvSpPr>
        <p:spPr>
          <a:xfrm>
            <a:off x="1143000" y="6045978"/>
            <a:ext cx="228600" cy="278622"/>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1219200" y="4876800"/>
            <a:ext cx="279957" cy="307777"/>
          </a:xfrm>
          <a:prstGeom prst="rect">
            <a:avLst/>
          </a:prstGeom>
          <a:noFill/>
        </p:spPr>
        <p:txBody>
          <a:bodyPr wrap="none" rtlCol="0">
            <a:spAutoFit/>
          </a:bodyPr>
          <a:lstStyle/>
          <a:p>
            <a:r>
              <a:rPr lang="en-US" sz="1400" b="1" dirty="0" smtClean="0">
                <a:solidFill>
                  <a:srgbClr val="FF0000"/>
                </a:solidFill>
              </a:rPr>
              <a:t>1</a:t>
            </a:r>
            <a:endParaRPr lang="en-US" sz="1400" b="1" dirty="0">
              <a:solidFill>
                <a:srgbClr val="FF0000"/>
              </a:solidFill>
            </a:endParaRPr>
          </a:p>
        </p:txBody>
      </p:sp>
      <p:sp>
        <p:nvSpPr>
          <p:cNvPr id="31" name="TextBox 30"/>
          <p:cNvSpPr txBox="1"/>
          <p:nvPr/>
        </p:nvSpPr>
        <p:spPr>
          <a:xfrm>
            <a:off x="1219200" y="4495800"/>
            <a:ext cx="279957" cy="307777"/>
          </a:xfrm>
          <a:prstGeom prst="rect">
            <a:avLst/>
          </a:prstGeom>
          <a:noFill/>
        </p:spPr>
        <p:txBody>
          <a:bodyPr wrap="none" rtlCol="0">
            <a:spAutoFit/>
          </a:bodyPr>
          <a:lstStyle/>
          <a:p>
            <a:r>
              <a:rPr lang="en-US" sz="1400" b="1" dirty="0">
                <a:solidFill>
                  <a:srgbClr val="FF0000"/>
                </a:solidFill>
              </a:rPr>
              <a:t>2</a:t>
            </a:r>
          </a:p>
        </p:txBody>
      </p:sp>
      <p:sp>
        <p:nvSpPr>
          <p:cNvPr id="32" name="TextBox 31"/>
          <p:cNvSpPr txBox="1"/>
          <p:nvPr/>
        </p:nvSpPr>
        <p:spPr>
          <a:xfrm>
            <a:off x="914400" y="5483423"/>
            <a:ext cx="279957" cy="307777"/>
          </a:xfrm>
          <a:prstGeom prst="rect">
            <a:avLst/>
          </a:prstGeom>
          <a:noFill/>
        </p:spPr>
        <p:txBody>
          <a:bodyPr wrap="none" rtlCol="0">
            <a:spAutoFit/>
          </a:bodyPr>
          <a:lstStyle/>
          <a:p>
            <a:r>
              <a:rPr lang="en-US" sz="1400" b="1" dirty="0">
                <a:solidFill>
                  <a:srgbClr val="FF0000"/>
                </a:solidFill>
              </a:rPr>
              <a:t>3</a:t>
            </a:r>
          </a:p>
        </p:txBody>
      </p:sp>
      <p:sp>
        <p:nvSpPr>
          <p:cNvPr id="33" name="TextBox 32"/>
          <p:cNvSpPr txBox="1"/>
          <p:nvPr/>
        </p:nvSpPr>
        <p:spPr>
          <a:xfrm>
            <a:off x="1244043" y="6096000"/>
            <a:ext cx="279957" cy="307777"/>
          </a:xfrm>
          <a:prstGeom prst="rect">
            <a:avLst/>
          </a:prstGeom>
          <a:noFill/>
        </p:spPr>
        <p:txBody>
          <a:bodyPr wrap="none" rtlCol="0">
            <a:spAutoFit/>
          </a:bodyPr>
          <a:lstStyle/>
          <a:p>
            <a:r>
              <a:rPr lang="en-US" sz="1400" b="1" dirty="0">
                <a:solidFill>
                  <a:srgbClr val="FF0000"/>
                </a:solidFill>
              </a:rPr>
              <a:t>3</a:t>
            </a:r>
          </a:p>
        </p:txBody>
      </p:sp>
      <p:sp>
        <p:nvSpPr>
          <p:cNvPr id="35" name="Oval 34"/>
          <p:cNvSpPr/>
          <p:nvPr/>
        </p:nvSpPr>
        <p:spPr>
          <a:xfrm>
            <a:off x="4724400" y="4114800"/>
            <a:ext cx="1249290" cy="2121678"/>
          </a:xfrm>
          <a:prstGeom prst="ellipse">
            <a:avLst/>
          </a:prstGeom>
          <a:noFill/>
          <a:ln w="38100"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TextBox 35"/>
          <p:cNvSpPr txBox="1"/>
          <p:nvPr/>
        </p:nvSpPr>
        <p:spPr>
          <a:xfrm>
            <a:off x="2438400" y="3034605"/>
            <a:ext cx="4367041" cy="1384995"/>
          </a:xfrm>
          <a:prstGeom prst="rect">
            <a:avLst/>
          </a:prstGeom>
          <a:noFill/>
        </p:spPr>
        <p:txBody>
          <a:bodyPr wrap="square" rtlCol="0">
            <a:spAutoFit/>
          </a:bodyPr>
          <a:lstStyle/>
          <a:p>
            <a:r>
              <a:rPr lang="en-US" sz="2800" dirty="0" smtClean="0">
                <a:solidFill>
                  <a:srgbClr val="0000FF"/>
                </a:solidFill>
              </a:rPr>
              <a:t>More closely approximates “real” number of steps remaining?</a:t>
            </a:r>
            <a:endParaRPr lang="en-US" sz="2800" dirty="0">
              <a:solidFill>
                <a:srgbClr val="0000FF"/>
              </a:solidFill>
            </a:endParaRPr>
          </a:p>
        </p:txBody>
      </p:sp>
      <p:sp>
        <p:nvSpPr>
          <p:cNvPr id="4" name="Rectangle 3"/>
          <p:cNvSpPr/>
          <p:nvPr/>
        </p:nvSpPr>
        <p:spPr>
          <a:xfrm>
            <a:off x="4495800" y="1676400"/>
            <a:ext cx="2209800" cy="707886"/>
          </a:xfrm>
          <a:prstGeom prst="rect">
            <a:avLst/>
          </a:prstGeom>
          <a:solidFill>
            <a:srgbClr val="0000FF">
              <a:alpha val="28000"/>
            </a:srgb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503189"/>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heuristics</a:t>
            </a:r>
            <a:endParaRPr lang="en-US" dirty="0"/>
          </a:p>
        </p:txBody>
      </p:sp>
      <p:pic>
        <p:nvPicPr>
          <p:cNvPr id="4" name="Picture 3"/>
          <p:cNvPicPr>
            <a:picLocks noChangeAspect="1"/>
          </p:cNvPicPr>
          <p:nvPr/>
        </p:nvPicPr>
        <p:blipFill>
          <a:blip r:embed="rId2"/>
          <a:stretch>
            <a:fillRect/>
          </a:stretch>
        </p:blipFill>
        <p:spPr>
          <a:xfrm>
            <a:off x="650094" y="2349500"/>
            <a:ext cx="1244600" cy="1257300"/>
          </a:xfrm>
          <a:prstGeom prst="rect">
            <a:avLst/>
          </a:prstGeom>
        </p:spPr>
      </p:pic>
      <p:pic>
        <p:nvPicPr>
          <p:cNvPr id="5" name="Picture 4"/>
          <p:cNvPicPr>
            <a:picLocks noChangeAspect="1"/>
          </p:cNvPicPr>
          <p:nvPr/>
        </p:nvPicPr>
        <p:blipFill>
          <a:blip r:embed="rId3"/>
          <a:stretch>
            <a:fillRect/>
          </a:stretch>
        </p:blipFill>
        <p:spPr>
          <a:xfrm>
            <a:off x="650094" y="3949700"/>
            <a:ext cx="1244600" cy="1219200"/>
          </a:xfrm>
          <a:prstGeom prst="rect">
            <a:avLst/>
          </a:prstGeom>
        </p:spPr>
      </p:pic>
      <p:pic>
        <p:nvPicPr>
          <p:cNvPr id="6" name="Picture 5"/>
          <p:cNvPicPr>
            <a:picLocks noChangeAspect="1"/>
          </p:cNvPicPr>
          <p:nvPr/>
        </p:nvPicPr>
        <p:blipFill>
          <a:blip r:embed="rId4"/>
          <a:stretch>
            <a:fillRect/>
          </a:stretch>
        </p:blipFill>
        <p:spPr>
          <a:xfrm>
            <a:off x="650094" y="5473700"/>
            <a:ext cx="1308100" cy="1231900"/>
          </a:xfrm>
          <a:prstGeom prst="rect">
            <a:avLst/>
          </a:prstGeom>
        </p:spPr>
      </p:pic>
      <p:pic>
        <p:nvPicPr>
          <p:cNvPr id="7" name="Picture 5" descr="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77000" y="2668765"/>
            <a:ext cx="2198546"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981200" y="1767134"/>
            <a:ext cx="1932941" cy="400110"/>
          </a:xfrm>
          <a:prstGeom prst="rect">
            <a:avLst/>
          </a:prstGeom>
          <a:noFill/>
        </p:spPr>
        <p:txBody>
          <a:bodyPr wrap="none" rtlCol="0">
            <a:spAutoFit/>
          </a:bodyPr>
          <a:lstStyle/>
          <a:p>
            <a:r>
              <a:rPr lang="en-US" sz="2000" dirty="0" smtClean="0"/>
              <a:t>Tiles out of place</a:t>
            </a:r>
            <a:endParaRPr lang="en-US" sz="2000" dirty="0"/>
          </a:p>
        </p:txBody>
      </p:sp>
      <p:sp>
        <p:nvSpPr>
          <p:cNvPr id="9" name="TextBox 8"/>
          <p:cNvSpPr txBox="1"/>
          <p:nvPr/>
        </p:nvSpPr>
        <p:spPr>
          <a:xfrm>
            <a:off x="4495800" y="1676400"/>
            <a:ext cx="2286000" cy="707886"/>
          </a:xfrm>
          <a:prstGeom prst="rect">
            <a:avLst/>
          </a:prstGeom>
          <a:noFill/>
        </p:spPr>
        <p:txBody>
          <a:bodyPr wrap="square" rtlCol="0">
            <a:spAutoFit/>
          </a:bodyPr>
          <a:lstStyle/>
          <a:p>
            <a:r>
              <a:rPr lang="en-US" sz="2000" dirty="0" smtClean="0"/>
              <a:t>Sum of distances for out of place tiles</a:t>
            </a:r>
            <a:endParaRPr lang="en-US" sz="2000" dirty="0"/>
          </a:p>
        </p:txBody>
      </p:sp>
      <p:cxnSp>
        <p:nvCxnSpPr>
          <p:cNvPr id="10" name="Straight Connector 9"/>
          <p:cNvCxnSpPr/>
          <p:nvPr/>
        </p:nvCxnSpPr>
        <p:spPr>
          <a:xfrm>
            <a:off x="1905000" y="2438400"/>
            <a:ext cx="4953000" cy="0"/>
          </a:xfrm>
          <a:prstGeom prst="line">
            <a:avLst/>
          </a:prstGeom>
          <a:ln>
            <a:tailEnd type="none"/>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719559" y="2743200"/>
            <a:ext cx="411090" cy="584776"/>
          </a:xfrm>
          <a:prstGeom prst="rect">
            <a:avLst/>
          </a:prstGeom>
          <a:noFill/>
        </p:spPr>
        <p:txBody>
          <a:bodyPr wrap="none" rtlCol="0">
            <a:spAutoFit/>
          </a:bodyPr>
          <a:lstStyle/>
          <a:p>
            <a:r>
              <a:rPr lang="en-US" sz="3200" dirty="0" smtClean="0"/>
              <a:t>5</a:t>
            </a:r>
            <a:endParaRPr lang="en-US" sz="3200" dirty="0"/>
          </a:p>
        </p:txBody>
      </p:sp>
      <p:sp>
        <p:nvSpPr>
          <p:cNvPr id="12" name="TextBox 11"/>
          <p:cNvSpPr txBox="1"/>
          <p:nvPr/>
        </p:nvSpPr>
        <p:spPr>
          <a:xfrm>
            <a:off x="5105400" y="2743200"/>
            <a:ext cx="411090" cy="584776"/>
          </a:xfrm>
          <a:prstGeom prst="rect">
            <a:avLst/>
          </a:prstGeom>
          <a:noFill/>
        </p:spPr>
        <p:txBody>
          <a:bodyPr wrap="none" rtlCol="0">
            <a:spAutoFit/>
          </a:bodyPr>
          <a:lstStyle/>
          <a:p>
            <a:r>
              <a:rPr lang="en-US" sz="3200" dirty="0"/>
              <a:t>6</a:t>
            </a:r>
          </a:p>
        </p:txBody>
      </p:sp>
      <p:sp>
        <p:nvSpPr>
          <p:cNvPr id="13" name="TextBox 12"/>
          <p:cNvSpPr txBox="1"/>
          <p:nvPr/>
        </p:nvSpPr>
        <p:spPr>
          <a:xfrm>
            <a:off x="2719559" y="4114800"/>
            <a:ext cx="411090" cy="584776"/>
          </a:xfrm>
          <a:prstGeom prst="rect">
            <a:avLst/>
          </a:prstGeom>
          <a:noFill/>
        </p:spPr>
        <p:txBody>
          <a:bodyPr wrap="none" rtlCol="0">
            <a:spAutoFit/>
          </a:bodyPr>
          <a:lstStyle/>
          <a:p>
            <a:r>
              <a:rPr lang="en-US" sz="3200" dirty="0">
                <a:solidFill>
                  <a:srgbClr val="0000FF"/>
                </a:solidFill>
              </a:rPr>
              <a:t>3</a:t>
            </a:r>
          </a:p>
        </p:txBody>
      </p:sp>
      <p:sp>
        <p:nvSpPr>
          <p:cNvPr id="14" name="TextBox 13"/>
          <p:cNvSpPr txBox="1"/>
          <p:nvPr/>
        </p:nvSpPr>
        <p:spPr>
          <a:xfrm>
            <a:off x="5105400" y="4114800"/>
            <a:ext cx="411090" cy="584776"/>
          </a:xfrm>
          <a:prstGeom prst="rect">
            <a:avLst/>
          </a:prstGeom>
          <a:noFill/>
        </p:spPr>
        <p:txBody>
          <a:bodyPr wrap="none" rtlCol="0">
            <a:spAutoFit/>
          </a:bodyPr>
          <a:lstStyle/>
          <a:p>
            <a:r>
              <a:rPr lang="en-US" sz="3200" dirty="0" smtClean="0">
                <a:solidFill>
                  <a:srgbClr val="0000FF"/>
                </a:solidFill>
              </a:rPr>
              <a:t>4</a:t>
            </a:r>
            <a:endParaRPr lang="en-US" sz="3200" dirty="0">
              <a:solidFill>
                <a:srgbClr val="0000FF"/>
              </a:solidFill>
            </a:endParaRPr>
          </a:p>
        </p:txBody>
      </p:sp>
      <p:sp>
        <p:nvSpPr>
          <p:cNvPr id="15" name="TextBox 14"/>
          <p:cNvSpPr txBox="1"/>
          <p:nvPr/>
        </p:nvSpPr>
        <p:spPr>
          <a:xfrm>
            <a:off x="2719559" y="5715000"/>
            <a:ext cx="411090" cy="584776"/>
          </a:xfrm>
          <a:prstGeom prst="rect">
            <a:avLst/>
          </a:prstGeom>
          <a:noFill/>
        </p:spPr>
        <p:txBody>
          <a:bodyPr wrap="none" rtlCol="0">
            <a:spAutoFit/>
          </a:bodyPr>
          <a:lstStyle/>
          <a:p>
            <a:r>
              <a:rPr lang="en-US" sz="3200" dirty="0" smtClean="0">
                <a:solidFill>
                  <a:srgbClr val="0000FF"/>
                </a:solidFill>
              </a:rPr>
              <a:t>5</a:t>
            </a:r>
            <a:endParaRPr lang="en-US" sz="3200" dirty="0">
              <a:solidFill>
                <a:srgbClr val="0000FF"/>
              </a:solidFill>
            </a:endParaRPr>
          </a:p>
        </p:txBody>
      </p:sp>
      <p:sp>
        <p:nvSpPr>
          <p:cNvPr id="16" name="TextBox 15"/>
          <p:cNvSpPr txBox="1"/>
          <p:nvPr/>
        </p:nvSpPr>
        <p:spPr>
          <a:xfrm>
            <a:off x="5105400" y="5715000"/>
            <a:ext cx="411090" cy="584776"/>
          </a:xfrm>
          <a:prstGeom prst="rect">
            <a:avLst/>
          </a:prstGeom>
          <a:noFill/>
        </p:spPr>
        <p:txBody>
          <a:bodyPr wrap="none" rtlCol="0">
            <a:spAutoFit/>
          </a:bodyPr>
          <a:lstStyle/>
          <a:p>
            <a:r>
              <a:rPr lang="en-US" sz="3200" dirty="0">
                <a:solidFill>
                  <a:srgbClr val="0000FF"/>
                </a:solidFill>
              </a:rPr>
              <a:t>6</a:t>
            </a:r>
          </a:p>
        </p:txBody>
      </p:sp>
      <p:sp>
        <p:nvSpPr>
          <p:cNvPr id="17" name="Rounded Rectangle 16"/>
          <p:cNvSpPr/>
          <p:nvPr/>
        </p:nvSpPr>
        <p:spPr>
          <a:xfrm>
            <a:off x="838200" y="44196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914400" y="4462046"/>
            <a:ext cx="293570" cy="338554"/>
          </a:xfrm>
          <a:prstGeom prst="rect">
            <a:avLst/>
          </a:prstGeom>
          <a:noFill/>
        </p:spPr>
        <p:txBody>
          <a:bodyPr wrap="none" rtlCol="0">
            <a:spAutoFit/>
          </a:bodyPr>
          <a:lstStyle/>
          <a:p>
            <a:r>
              <a:rPr lang="en-US" sz="1600" b="1" dirty="0" smtClean="0">
                <a:solidFill>
                  <a:srgbClr val="FF0000"/>
                </a:solidFill>
              </a:rPr>
              <a:t>1</a:t>
            </a:r>
            <a:endParaRPr lang="en-US" sz="1600" b="1" dirty="0">
              <a:solidFill>
                <a:srgbClr val="FF0000"/>
              </a:solidFill>
            </a:endParaRPr>
          </a:p>
        </p:txBody>
      </p:sp>
      <p:sp>
        <p:nvSpPr>
          <p:cNvPr id="19" name="Rounded Rectangle 18"/>
          <p:cNvSpPr/>
          <p:nvPr/>
        </p:nvSpPr>
        <p:spPr>
          <a:xfrm>
            <a:off x="838200" y="40742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ounded Rectangle 19"/>
          <p:cNvSpPr/>
          <p:nvPr/>
        </p:nvSpPr>
        <p:spPr>
          <a:xfrm>
            <a:off x="1171576" y="40742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ounded Rectangle 20"/>
          <p:cNvSpPr/>
          <p:nvPr/>
        </p:nvSpPr>
        <p:spPr>
          <a:xfrm>
            <a:off x="790576" y="55982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ounded Rectangle 21"/>
          <p:cNvSpPr/>
          <p:nvPr/>
        </p:nvSpPr>
        <p:spPr>
          <a:xfrm>
            <a:off x="1171576" y="55982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ounded Rectangle 22"/>
          <p:cNvSpPr/>
          <p:nvPr/>
        </p:nvSpPr>
        <p:spPr>
          <a:xfrm>
            <a:off x="1143000" y="59792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ounded Rectangle 23"/>
          <p:cNvSpPr/>
          <p:nvPr/>
        </p:nvSpPr>
        <p:spPr>
          <a:xfrm>
            <a:off x="790576" y="59436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ounded Rectangle 24"/>
          <p:cNvSpPr/>
          <p:nvPr/>
        </p:nvSpPr>
        <p:spPr>
          <a:xfrm>
            <a:off x="1171576" y="63246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TextBox 25"/>
          <p:cNvSpPr txBox="1"/>
          <p:nvPr/>
        </p:nvSpPr>
        <p:spPr>
          <a:xfrm>
            <a:off x="914400" y="4114800"/>
            <a:ext cx="293570" cy="338554"/>
          </a:xfrm>
          <a:prstGeom prst="rect">
            <a:avLst/>
          </a:prstGeom>
          <a:noFill/>
        </p:spPr>
        <p:txBody>
          <a:bodyPr wrap="none" rtlCol="0">
            <a:spAutoFit/>
          </a:bodyPr>
          <a:lstStyle/>
          <a:p>
            <a:r>
              <a:rPr lang="en-US" sz="1600" b="1" dirty="0" smtClean="0">
                <a:solidFill>
                  <a:srgbClr val="FF0000"/>
                </a:solidFill>
              </a:rPr>
              <a:t>1</a:t>
            </a:r>
            <a:endParaRPr lang="en-US" sz="1600" b="1" dirty="0">
              <a:solidFill>
                <a:srgbClr val="FF0000"/>
              </a:solidFill>
            </a:endParaRPr>
          </a:p>
        </p:txBody>
      </p:sp>
      <p:sp>
        <p:nvSpPr>
          <p:cNvPr id="27" name="TextBox 26"/>
          <p:cNvSpPr txBox="1"/>
          <p:nvPr/>
        </p:nvSpPr>
        <p:spPr>
          <a:xfrm>
            <a:off x="1306630" y="4114800"/>
            <a:ext cx="293570" cy="338554"/>
          </a:xfrm>
          <a:prstGeom prst="rect">
            <a:avLst/>
          </a:prstGeom>
          <a:noFill/>
        </p:spPr>
        <p:txBody>
          <a:bodyPr wrap="none" rtlCol="0">
            <a:spAutoFit/>
          </a:bodyPr>
          <a:lstStyle/>
          <a:p>
            <a:r>
              <a:rPr lang="en-US" sz="1600" b="1" dirty="0">
                <a:solidFill>
                  <a:srgbClr val="FF0000"/>
                </a:solidFill>
              </a:rPr>
              <a:t>2</a:t>
            </a:r>
          </a:p>
        </p:txBody>
      </p:sp>
      <p:sp>
        <p:nvSpPr>
          <p:cNvPr id="28" name="TextBox 27"/>
          <p:cNvSpPr txBox="1"/>
          <p:nvPr/>
        </p:nvSpPr>
        <p:spPr>
          <a:xfrm>
            <a:off x="925630" y="5681246"/>
            <a:ext cx="293570" cy="338554"/>
          </a:xfrm>
          <a:prstGeom prst="rect">
            <a:avLst/>
          </a:prstGeom>
          <a:noFill/>
        </p:spPr>
        <p:txBody>
          <a:bodyPr wrap="none" rtlCol="0">
            <a:spAutoFit/>
          </a:bodyPr>
          <a:lstStyle/>
          <a:p>
            <a:r>
              <a:rPr lang="en-US" sz="1600" b="1" dirty="0" smtClean="0">
                <a:solidFill>
                  <a:srgbClr val="FF0000"/>
                </a:solidFill>
              </a:rPr>
              <a:t>1</a:t>
            </a:r>
            <a:endParaRPr lang="en-US" sz="1600" b="1" dirty="0">
              <a:solidFill>
                <a:srgbClr val="FF0000"/>
              </a:solidFill>
            </a:endParaRPr>
          </a:p>
        </p:txBody>
      </p:sp>
      <p:sp>
        <p:nvSpPr>
          <p:cNvPr id="29" name="TextBox 28"/>
          <p:cNvSpPr txBox="1"/>
          <p:nvPr/>
        </p:nvSpPr>
        <p:spPr>
          <a:xfrm>
            <a:off x="914400" y="5986046"/>
            <a:ext cx="293570" cy="338554"/>
          </a:xfrm>
          <a:prstGeom prst="rect">
            <a:avLst/>
          </a:prstGeom>
          <a:noFill/>
        </p:spPr>
        <p:txBody>
          <a:bodyPr wrap="none" rtlCol="0">
            <a:spAutoFit/>
          </a:bodyPr>
          <a:lstStyle/>
          <a:p>
            <a:r>
              <a:rPr lang="en-US" sz="1600" b="1" dirty="0" smtClean="0">
                <a:solidFill>
                  <a:srgbClr val="FF0000"/>
                </a:solidFill>
              </a:rPr>
              <a:t>1</a:t>
            </a:r>
            <a:endParaRPr lang="en-US" sz="1600" b="1" dirty="0">
              <a:solidFill>
                <a:srgbClr val="FF0000"/>
              </a:solidFill>
            </a:endParaRPr>
          </a:p>
        </p:txBody>
      </p:sp>
      <p:sp>
        <p:nvSpPr>
          <p:cNvPr id="30" name="TextBox 29"/>
          <p:cNvSpPr txBox="1"/>
          <p:nvPr/>
        </p:nvSpPr>
        <p:spPr>
          <a:xfrm>
            <a:off x="1219200" y="6367046"/>
            <a:ext cx="293570" cy="338554"/>
          </a:xfrm>
          <a:prstGeom prst="rect">
            <a:avLst/>
          </a:prstGeom>
          <a:noFill/>
        </p:spPr>
        <p:txBody>
          <a:bodyPr wrap="none" rtlCol="0">
            <a:spAutoFit/>
          </a:bodyPr>
          <a:lstStyle/>
          <a:p>
            <a:r>
              <a:rPr lang="en-US" sz="1600" b="1" dirty="0" smtClean="0">
                <a:solidFill>
                  <a:srgbClr val="FF0000"/>
                </a:solidFill>
              </a:rPr>
              <a:t>1</a:t>
            </a:r>
            <a:endParaRPr lang="en-US" sz="1600" b="1" dirty="0">
              <a:solidFill>
                <a:srgbClr val="FF0000"/>
              </a:solidFill>
            </a:endParaRPr>
          </a:p>
        </p:txBody>
      </p:sp>
      <p:sp>
        <p:nvSpPr>
          <p:cNvPr id="31" name="TextBox 30"/>
          <p:cNvSpPr txBox="1"/>
          <p:nvPr/>
        </p:nvSpPr>
        <p:spPr>
          <a:xfrm>
            <a:off x="1219200" y="6019800"/>
            <a:ext cx="293570" cy="338554"/>
          </a:xfrm>
          <a:prstGeom prst="rect">
            <a:avLst/>
          </a:prstGeom>
          <a:noFill/>
        </p:spPr>
        <p:txBody>
          <a:bodyPr wrap="none" rtlCol="0">
            <a:spAutoFit/>
          </a:bodyPr>
          <a:lstStyle/>
          <a:p>
            <a:r>
              <a:rPr lang="en-US" sz="1600" b="1" dirty="0" smtClean="0">
                <a:solidFill>
                  <a:srgbClr val="FF0000"/>
                </a:solidFill>
              </a:rPr>
              <a:t>1</a:t>
            </a:r>
            <a:endParaRPr lang="en-US" sz="1600" b="1" dirty="0">
              <a:solidFill>
                <a:srgbClr val="FF0000"/>
              </a:solidFill>
            </a:endParaRPr>
          </a:p>
        </p:txBody>
      </p:sp>
      <p:sp>
        <p:nvSpPr>
          <p:cNvPr id="32" name="TextBox 31"/>
          <p:cNvSpPr txBox="1"/>
          <p:nvPr/>
        </p:nvSpPr>
        <p:spPr>
          <a:xfrm>
            <a:off x="1219200" y="5638800"/>
            <a:ext cx="293570" cy="338554"/>
          </a:xfrm>
          <a:prstGeom prst="rect">
            <a:avLst/>
          </a:prstGeom>
          <a:noFill/>
        </p:spPr>
        <p:txBody>
          <a:bodyPr wrap="none" rtlCol="0">
            <a:spAutoFit/>
          </a:bodyPr>
          <a:lstStyle/>
          <a:p>
            <a:r>
              <a:rPr lang="en-US" sz="1600" b="1" dirty="0">
                <a:solidFill>
                  <a:srgbClr val="FF0000"/>
                </a:solidFill>
              </a:rPr>
              <a:t>2</a:t>
            </a:r>
          </a:p>
        </p:txBody>
      </p:sp>
    </p:spTree>
    <p:extLst>
      <p:ext uri="{BB962C8B-B14F-4D97-AF65-F5344CB8AC3E}">
        <p14:creationId xmlns:p14="http://schemas.microsoft.com/office/powerpoint/2010/main" val="30138138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00892674"/>
              </p:ext>
            </p:extLst>
          </p:nvPr>
        </p:nvGraphicFramePr>
        <p:xfrm>
          <a:off x="3886200" y="1524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TextBox 2"/>
          <p:cNvSpPr txBox="1"/>
          <p:nvPr/>
        </p:nvSpPr>
        <p:spPr>
          <a:xfrm>
            <a:off x="3657600" y="1798170"/>
            <a:ext cx="1670800" cy="461665"/>
          </a:xfrm>
          <a:prstGeom prst="rect">
            <a:avLst/>
          </a:prstGeom>
          <a:noFill/>
        </p:spPr>
        <p:txBody>
          <a:bodyPr wrap="none" rtlCol="0">
            <a:spAutoFit/>
          </a:bodyPr>
          <a:lstStyle/>
          <a:p>
            <a:r>
              <a:rPr lang="en-US" sz="2400" dirty="0" smtClean="0">
                <a:solidFill>
                  <a:srgbClr val="FF0000"/>
                </a:solidFill>
              </a:rPr>
              <a:t>Next states?</a:t>
            </a:r>
            <a:endParaRPr lang="en-US" sz="2400" dirty="0">
              <a:solidFill>
                <a:srgbClr val="FF0000"/>
              </a:solidFill>
            </a:endParaRPr>
          </a:p>
        </p:txBody>
      </p:sp>
    </p:spTree>
    <p:extLst>
      <p:ext uri="{BB962C8B-B14F-4D97-AF65-F5344CB8AC3E}">
        <p14:creationId xmlns:p14="http://schemas.microsoft.com/office/powerpoint/2010/main" val="2807970297"/>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56806999"/>
              </p:ext>
            </p:extLst>
          </p:nvPr>
        </p:nvGraphicFramePr>
        <p:xfrm>
          <a:off x="3886200" y="1524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046079580"/>
              </p:ext>
            </p:extLst>
          </p:nvPr>
        </p:nvGraphicFramePr>
        <p:xfrm>
          <a:off x="22860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785046295"/>
              </p:ext>
            </p:extLst>
          </p:nvPr>
        </p:nvGraphicFramePr>
        <p:xfrm>
          <a:off x="40386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757580365"/>
              </p:ext>
            </p:extLst>
          </p:nvPr>
        </p:nvGraphicFramePr>
        <p:xfrm>
          <a:off x="57912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cxnSp>
        <p:nvCxnSpPr>
          <p:cNvPr id="8" name="Straight Arrow Connector 7"/>
          <p:cNvCxnSpPr>
            <a:endCxn id="4" idx="0"/>
          </p:cNvCxnSpPr>
          <p:nvPr/>
        </p:nvCxnSpPr>
        <p:spPr>
          <a:xfrm flipH="1">
            <a:off x="2819400" y="1158240"/>
            <a:ext cx="16002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2" idx="2"/>
            <a:endCxn id="5" idx="0"/>
          </p:cNvCxnSpPr>
          <p:nvPr/>
        </p:nvCxnSpPr>
        <p:spPr>
          <a:xfrm>
            <a:off x="4419600" y="1158240"/>
            <a:ext cx="1524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2" idx="2"/>
            <a:endCxn id="6" idx="0"/>
          </p:cNvCxnSpPr>
          <p:nvPr/>
        </p:nvCxnSpPr>
        <p:spPr>
          <a:xfrm>
            <a:off x="4419600" y="1158240"/>
            <a:ext cx="19050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819400" y="3741355"/>
            <a:ext cx="3254141" cy="523220"/>
          </a:xfrm>
          <a:prstGeom prst="rect">
            <a:avLst/>
          </a:prstGeom>
          <a:noFill/>
        </p:spPr>
        <p:txBody>
          <a:bodyPr wrap="none" rtlCol="0">
            <a:spAutoFit/>
          </a:bodyPr>
          <a:lstStyle/>
          <a:p>
            <a:r>
              <a:rPr lang="en-US" sz="2800" dirty="0" smtClean="0">
                <a:solidFill>
                  <a:srgbClr val="FF0000"/>
                </a:solidFill>
              </a:rPr>
              <a:t>Which would you do?</a:t>
            </a:r>
            <a:endParaRPr lang="en-US" sz="2800" dirty="0">
              <a:solidFill>
                <a:srgbClr val="FF0000"/>
              </a:solidFill>
            </a:endParaRPr>
          </a:p>
        </p:txBody>
      </p:sp>
    </p:spTree>
    <p:extLst>
      <p:ext uri="{BB962C8B-B14F-4D97-AF65-F5344CB8AC3E}">
        <p14:creationId xmlns:p14="http://schemas.microsoft.com/office/powerpoint/2010/main" val="25637029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27872137"/>
              </p:ext>
            </p:extLst>
          </p:nvPr>
        </p:nvGraphicFramePr>
        <p:xfrm>
          <a:off x="3886200" y="1524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485816881"/>
              </p:ext>
            </p:extLst>
          </p:nvPr>
        </p:nvGraphicFramePr>
        <p:xfrm>
          <a:off x="22860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60274262"/>
              </p:ext>
            </p:extLst>
          </p:nvPr>
        </p:nvGraphicFramePr>
        <p:xfrm>
          <a:off x="40386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957250859"/>
              </p:ext>
            </p:extLst>
          </p:nvPr>
        </p:nvGraphicFramePr>
        <p:xfrm>
          <a:off x="57912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cxnSp>
        <p:nvCxnSpPr>
          <p:cNvPr id="8" name="Straight Arrow Connector 7"/>
          <p:cNvCxnSpPr>
            <a:endCxn id="4" idx="0"/>
          </p:cNvCxnSpPr>
          <p:nvPr/>
        </p:nvCxnSpPr>
        <p:spPr>
          <a:xfrm flipH="1">
            <a:off x="2819400" y="1158240"/>
            <a:ext cx="16002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2" idx="2"/>
            <a:endCxn id="5" idx="0"/>
          </p:cNvCxnSpPr>
          <p:nvPr/>
        </p:nvCxnSpPr>
        <p:spPr>
          <a:xfrm>
            <a:off x="4419600" y="1158240"/>
            <a:ext cx="1524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2" idx="2"/>
            <a:endCxn id="6" idx="0"/>
          </p:cNvCxnSpPr>
          <p:nvPr/>
        </p:nvCxnSpPr>
        <p:spPr>
          <a:xfrm>
            <a:off x="4419600" y="1158240"/>
            <a:ext cx="19050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819400" y="3741355"/>
            <a:ext cx="3754353" cy="523220"/>
          </a:xfrm>
          <a:prstGeom prst="rect">
            <a:avLst/>
          </a:prstGeom>
          <a:noFill/>
        </p:spPr>
        <p:txBody>
          <a:bodyPr wrap="none" rtlCol="0">
            <a:spAutoFit/>
          </a:bodyPr>
          <a:lstStyle/>
          <a:p>
            <a:r>
              <a:rPr lang="en-US" sz="2800" dirty="0" smtClean="0">
                <a:solidFill>
                  <a:srgbClr val="FF0000"/>
                </a:solidFill>
              </a:rPr>
              <a:t>Which would DFS choose</a:t>
            </a:r>
            <a:endParaRPr lang="en-US" sz="2800" dirty="0">
              <a:solidFill>
                <a:srgbClr val="FF0000"/>
              </a:solidFill>
            </a:endParaRPr>
          </a:p>
        </p:txBody>
      </p:sp>
      <p:sp>
        <p:nvSpPr>
          <p:cNvPr id="3" name="TextBox 2"/>
          <p:cNvSpPr txBox="1"/>
          <p:nvPr/>
        </p:nvSpPr>
        <p:spPr>
          <a:xfrm>
            <a:off x="1066800" y="4997677"/>
            <a:ext cx="6990616" cy="830997"/>
          </a:xfrm>
          <a:prstGeom prst="rect">
            <a:avLst/>
          </a:prstGeom>
          <a:noFill/>
        </p:spPr>
        <p:txBody>
          <a:bodyPr wrap="none" rtlCol="0">
            <a:spAutoFit/>
          </a:bodyPr>
          <a:lstStyle/>
          <a:p>
            <a:r>
              <a:rPr lang="en-US" sz="2400" dirty="0" smtClean="0">
                <a:solidFill>
                  <a:srgbClr val="0000FF"/>
                </a:solidFill>
              </a:rPr>
              <a:t>Completely depends on how next states are generated.</a:t>
            </a:r>
          </a:p>
          <a:p>
            <a:r>
              <a:rPr lang="en-US" sz="2400" dirty="0" smtClean="0">
                <a:solidFill>
                  <a:srgbClr val="0000FF"/>
                </a:solidFill>
              </a:rPr>
              <a:t>Not an “intelligent” decision!</a:t>
            </a:r>
            <a:endParaRPr lang="en-US" sz="2400" dirty="0">
              <a:solidFill>
                <a:srgbClr val="0000FF"/>
              </a:solidFill>
            </a:endParaRPr>
          </a:p>
        </p:txBody>
      </p:sp>
    </p:spTree>
    <p:extLst>
      <p:ext uri="{BB962C8B-B14F-4D97-AF65-F5344CB8AC3E}">
        <p14:creationId xmlns:p14="http://schemas.microsoft.com/office/powerpoint/2010/main" val="3723666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search problems</a:t>
            </a:r>
            <a:endParaRPr lang="en-US"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US" dirty="0" smtClean="0">
                <a:solidFill>
                  <a:srgbClr val="FF0000"/>
                </a:solidFill>
              </a:rPr>
              <a:t>What problems have you seen that could be posed as search problems?</a:t>
            </a:r>
          </a:p>
          <a:p>
            <a:pPr marL="0" indent="0">
              <a:buNone/>
            </a:pPr>
            <a:endParaRPr lang="en-US" dirty="0">
              <a:solidFill>
                <a:srgbClr val="FF0000"/>
              </a:solidFill>
            </a:endParaRPr>
          </a:p>
          <a:p>
            <a:pPr marL="0" indent="0">
              <a:buNone/>
            </a:pPr>
            <a:r>
              <a:rPr lang="en-US" dirty="0" smtClean="0"/>
              <a:t>What is the state?</a:t>
            </a:r>
          </a:p>
          <a:p>
            <a:pPr marL="0" indent="0">
              <a:buNone/>
            </a:pPr>
            <a:endParaRPr lang="en-US" dirty="0"/>
          </a:p>
          <a:p>
            <a:pPr marL="0" indent="0">
              <a:buNone/>
            </a:pPr>
            <a:r>
              <a:rPr lang="en-US" dirty="0" smtClean="0"/>
              <a:t>Start state</a:t>
            </a:r>
          </a:p>
          <a:p>
            <a:pPr marL="0" indent="0">
              <a:buNone/>
            </a:pPr>
            <a:endParaRPr lang="en-US" dirty="0"/>
          </a:p>
          <a:p>
            <a:pPr marL="0" indent="0">
              <a:buNone/>
            </a:pPr>
            <a:r>
              <a:rPr lang="en-US" dirty="0" smtClean="0"/>
              <a:t>Goal state</a:t>
            </a:r>
          </a:p>
          <a:p>
            <a:pPr marL="0" indent="0">
              <a:buNone/>
            </a:pPr>
            <a:endParaRPr lang="en-US" dirty="0"/>
          </a:p>
          <a:p>
            <a:pPr marL="0" indent="0">
              <a:buNone/>
            </a:pPr>
            <a:r>
              <a:rPr lang="en-US" dirty="0" smtClean="0"/>
              <a:t>State-space/transition between states</a:t>
            </a:r>
            <a:endParaRPr lang="en-US" dirty="0"/>
          </a:p>
        </p:txBody>
      </p:sp>
    </p:spTree>
    <p:extLst>
      <p:ext uri="{BB962C8B-B14F-4D97-AF65-F5344CB8AC3E}">
        <p14:creationId xmlns:p14="http://schemas.microsoft.com/office/powerpoint/2010/main" val="3306566101"/>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77223419"/>
              </p:ext>
            </p:extLst>
          </p:nvPr>
        </p:nvGraphicFramePr>
        <p:xfrm>
          <a:off x="3886200" y="1524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984510338"/>
              </p:ext>
            </p:extLst>
          </p:nvPr>
        </p:nvGraphicFramePr>
        <p:xfrm>
          <a:off x="22860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619719999"/>
              </p:ext>
            </p:extLst>
          </p:nvPr>
        </p:nvGraphicFramePr>
        <p:xfrm>
          <a:off x="40386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75247653"/>
              </p:ext>
            </p:extLst>
          </p:nvPr>
        </p:nvGraphicFramePr>
        <p:xfrm>
          <a:off x="57912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cxnSp>
        <p:nvCxnSpPr>
          <p:cNvPr id="8" name="Straight Arrow Connector 7"/>
          <p:cNvCxnSpPr>
            <a:endCxn id="4" idx="0"/>
          </p:cNvCxnSpPr>
          <p:nvPr/>
        </p:nvCxnSpPr>
        <p:spPr>
          <a:xfrm flipH="1">
            <a:off x="2819400" y="1158240"/>
            <a:ext cx="16002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2" idx="2"/>
            <a:endCxn id="5" idx="0"/>
          </p:cNvCxnSpPr>
          <p:nvPr/>
        </p:nvCxnSpPr>
        <p:spPr>
          <a:xfrm>
            <a:off x="4419600" y="1158240"/>
            <a:ext cx="1524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2" idx="2"/>
            <a:endCxn id="6" idx="0"/>
          </p:cNvCxnSpPr>
          <p:nvPr/>
        </p:nvCxnSpPr>
        <p:spPr>
          <a:xfrm>
            <a:off x="4419600" y="1158240"/>
            <a:ext cx="19050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1905000" y="3741355"/>
            <a:ext cx="5123668" cy="523220"/>
          </a:xfrm>
          <a:prstGeom prst="rect">
            <a:avLst/>
          </a:prstGeom>
          <a:noFill/>
        </p:spPr>
        <p:txBody>
          <a:bodyPr wrap="none" rtlCol="0">
            <a:spAutoFit/>
          </a:bodyPr>
          <a:lstStyle/>
          <a:p>
            <a:r>
              <a:rPr lang="en-US" sz="2800" dirty="0" smtClean="0">
                <a:solidFill>
                  <a:srgbClr val="FF0000"/>
                </a:solidFill>
              </a:rPr>
              <a:t>Best first search: out of place tiles?</a:t>
            </a:r>
            <a:endParaRPr lang="en-US" sz="2800" dirty="0">
              <a:solidFill>
                <a:srgbClr val="FF0000"/>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371498596"/>
              </p:ext>
            </p:extLst>
          </p:nvPr>
        </p:nvGraphicFramePr>
        <p:xfrm>
          <a:off x="76200" y="182388"/>
          <a:ext cx="974034" cy="1005840"/>
        </p:xfrm>
        <a:graphic>
          <a:graphicData uri="http://schemas.openxmlformats.org/drawingml/2006/table">
            <a:tbl>
              <a:tblPr>
                <a:tableStyleId>{5C22544A-7EE6-4342-B048-85BDC9FD1C3A}</a:tableStyleId>
              </a:tblPr>
              <a:tblGrid>
                <a:gridCol w="324678"/>
                <a:gridCol w="324678"/>
                <a:gridCol w="324678"/>
              </a:tblGrid>
              <a:tr h="269404">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9404">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9404">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3" name="TextBox 12"/>
          <p:cNvSpPr txBox="1"/>
          <p:nvPr/>
        </p:nvSpPr>
        <p:spPr>
          <a:xfrm>
            <a:off x="152400" y="1208032"/>
            <a:ext cx="764227" cy="369332"/>
          </a:xfrm>
          <a:prstGeom prst="rect">
            <a:avLst/>
          </a:prstGeom>
          <a:noFill/>
        </p:spPr>
        <p:txBody>
          <a:bodyPr wrap="none" rtlCol="0">
            <a:spAutoFit/>
          </a:bodyPr>
          <a:lstStyle/>
          <a:p>
            <a:r>
              <a:rPr lang="en-US" dirty="0" smtClean="0"/>
              <a:t>GOAL</a:t>
            </a:r>
            <a:endParaRPr lang="en-US" dirty="0"/>
          </a:p>
        </p:txBody>
      </p:sp>
      <p:sp>
        <p:nvSpPr>
          <p:cNvPr id="14" name="Rectangle 13"/>
          <p:cNvSpPr/>
          <p:nvPr/>
        </p:nvSpPr>
        <p:spPr>
          <a:xfrm>
            <a:off x="0" y="84102"/>
            <a:ext cx="1143000" cy="14932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635993"/>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2236288"/>
              </p:ext>
            </p:extLst>
          </p:nvPr>
        </p:nvGraphicFramePr>
        <p:xfrm>
          <a:off x="3886200" y="1524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4210713433"/>
              </p:ext>
            </p:extLst>
          </p:nvPr>
        </p:nvGraphicFramePr>
        <p:xfrm>
          <a:off x="22860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88469223"/>
              </p:ext>
            </p:extLst>
          </p:nvPr>
        </p:nvGraphicFramePr>
        <p:xfrm>
          <a:off x="40386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496588911"/>
              </p:ext>
            </p:extLst>
          </p:nvPr>
        </p:nvGraphicFramePr>
        <p:xfrm>
          <a:off x="57912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cxnSp>
        <p:nvCxnSpPr>
          <p:cNvPr id="8" name="Straight Arrow Connector 7"/>
          <p:cNvCxnSpPr>
            <a:endCxn id="4" idx="0"/>
          </p:cNvCxnSpPr>
          <p:nvPr/>
        </p:nvCxnSpPr>
        <p:spPr>
          <a:xfrm flipH="1">
            <a:off x="2819400" y="1158240"/>
            <a:ext cx="16002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2" idx="2"/>
            <a:endCxn id="5" idx="0"/>
          </p:cNvCxnSpPr>
          <p:nvPr/>
        </p:nvCxnSpPr>
        <p:spPr>
          <a:xfrm>
            <a:off x="4419600" y="1158240"/>
            <a:ext cx="1524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2" idx="2"/>
            <a:endCxn id="6" idx="0"/>
          </p:cNvCxnSpPr>
          <p:nvPr/>
        </p:nvCxnSpPr>
        <p:spPr>
          <a:xfrm>
            <a:off x="4419600" y="1158240"/>
            <a:ext cx="19050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1905000" y="3741355"/>
            <a:ext cx="4964645" cy="523220"/>
          </a:xfrm>
          <a:prstGeom prst="rect">
            <a:avLst/>
          </a:prstGeom>
          <a:noFill/>
        </p:spPr>
        <p:txBody>
          <a:bodyPr wrap="none" rtlCol="0">
            <a:spAutoFit/>
          </a:bodyPr>
          <a:lstStyle/>
          <a:p>
            <a:r>
              <a:rPr lang="en-US" sz="2800" dirty="0" smtClean="0">
                <a:solidFill>
                  <a:srgbClr val="FF0000"/>
                </a:solidFill>
              </a:rPr>
              <a:t>Best first search: distance of tiles?</a:t>
            </a:r>
            <a:endParaRPr lang="en-US" sz="2800" dirty="0">
              <a:solidFill>
                <a:srgbClr val="FF0000"/>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2649350065"/>
              </p:ext>
            </p:extLst>
          </p:nvPr>
        </p:nvGraphicFramePr>
        <p:xfrm>
          <a:off x="76200" y="182388"/>
          <a:ext cx="974034" cy="1005840"/>
        </p:xfrm>
        <a:graphic>
          <a:graphicData uri="http://schemas.openxmlformats.org/drawingml/2006/table">
            <a:tbl>
              <a:tblPr>
                <a:tableStyleId>{5C22544A-7EE6-4342-B048-85BDC9FD1C3A}</a:tableStyleId>
              </a:tblPr>
              <a:tblGrid>
                <a:gridCol w="324678"/>
                <a:gridCol w="324678"/>
                <a:gridCol w="324678"/>
              </a:tblGrid>
              <a:tr h="269404">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9404">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9404">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3" name="TextBox 12"/>
          <p:cNvSpPr txBox="1"/>
          <p:nvPr/>
        </p:nvSpPr>
        <p:spPr>
          <a:xfrm>
            <a:off x="152400" y="1208032"/>
            <a:ext cx="764227" cy="369332"/>
          </a:xfrm>
          <a:prstGeom prst="rect">
            <a:avLst/>
          </a:prstGeom>
          <a:noFill/>
        </p:spPr>
        <p:txBody>
          <a:bodyPr wrap="none" rtlCol="0">
            <a:spAutoFit/>
          </a:bodyPr>
          <a:lstStyle/>
          <a:p>
            <a:r>
              <a:rPr lang="en-US" dirty="0" smtClean="0"/>
              <a:t>GOAL</a:t>
            </a:r>
            <a:endParaRPr lang="en-US" dirty="0"/>
          </a:p>
        </p:txBody>
      </p:sp>
      <p:sp>
        <p:nvSpPr>
          <p:cNvPr id="14" name="Rectangle 13"/>
          <p:cNvSpPr/>
          <p:nvPr/>
        </p:nvSpPr>
        <p:spPr>
          <a:xfrm>
            <a:off x="0" y="84102"/>
            <a:ext cx="1143000" cy="14932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ounded Rectangle 15"/>
          <p:cNvSpPr/>
          <p:nvPr/>
        </p:nvSpPr>
        <p:spPr>
          <a:xfrm>
            <a:off x="2314576"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ounded Rectangle 16"/>
          <p:cNvSpPr/>
          <p:nvPr/>
        </p:nvSpPr>
        <p:spPr>
          <a:xfrm>
            <a:off x="2314576" y="22098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ounded Rectangle 17"/>
          <p:cNvSpPr/>
          <p:nvPr/>
        </p:nvSpPr>
        <p:spPr>
          <a:xfrm>
            <a:off x="2667000"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ounded Rectangle 18"/>
          <p:cNvSpPr/>
          <p:nvPr/>
        </p:nvSpPr>
        <p:spPr>
          <a:xfrm>
            <a:off x="2667000" y="22098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ounded Rectangle 19"/>
          <p:cNvSpPr/>
          <p:nvPr/>
        </p:nvSpPr>
        <p:spPr>
          <a:xfrm>
            <a:off x="2667000" y="25146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2438400" y="1981200"/>
            <a:ext cx="266344" cy="276999"/>
          </a:xfrm>
          <a:prstGeom prst="rect">
            <a:avLst/>
          </a:prstGeom>
          <a:noFill/>
        </p:spPr>
        <p:txBody>
          <a:bodyPr wrap="none" rtlCol="0">
            <a:spAutoFit/>
          </a:bodyPr>
          <a:lstStyle/>
          <a:p>
            <a:r>
              <a:rPr lang="en-US" sz="1200" b="1" dirty="0" smtClean="0">
                <a:solidFill>
                  <a:srgbClr val="FF0000"/>
                </a:solidFill>
              </a:rPr>
              <a:t>1</a:t>
            </a:r>
            <a:endParaRPr lang="en-US" sz="1200" b="1" dirty="0">
              <a:solidFill>
                <a:srgbClr val="FF0000"/>
              </a:solidFill>
            </a:endParaRPr>
          </a:p>
        </p:txBody>
      </p:sp>
      <p:sp>
        <p:nvSpPr>
          <p:cNvPr id="22" name="TextBox 21"/>
          <p:cNvSpPr txBox="1"/>
          <p:nvPr/>
        </p:nvSpPr>
        <p:spPr>
          <a:xfrm>
            <a:off x="2400656" y="2313801"/>
            <a:ext cx="266344" cy="276999"/>
          </a:xfrm>
          <a:prstGeom prst="rect">
            <a:avLst/>
          </a:prstGeom>
          <a:noFill/>
        </p:spPr>
        <p:txBody>
          <a:bodyPr wrap="none" rtlCol="0">
            <a:spAutoFit/>
          </a:bodyPr>
          <a:lstStyle/>
          <a:p>
            <a:r>
              <a:rPr lang="en-US" sz="1200" b="1" dirty="0" smtClean="0">
                <a:solidFill>
                  <a:srgbClr val="FF0000"/>
                </a:solidFill>
              </a:rPr>
              <a:t>1</a:t>
            </a:r>
            <a:endParaRPr lang="en-US" sz="1200" b="1" dirty="0">
              <a:solidFill>
                <a:srgbClr val="FF0000"/>
              </a:solidFill>
            </a:endParaRPr>
          </a:p>
        </p:txBody>
      </p:sp>
      <p:sp>
        <p:nvSpPr>
          <p:cNvPr id="23" name="TextBox 22"/>
          <p:cNvSpPr txBox="1"/>
          <p:nvPr/>
        </p:nvSpPr>
        <p:spPr>
          <a:xfrm>
            <a:off x="2819400" y="2618601"/>
            <a:ext cx="266344" cy="276999"/>
          </a:xfrm>
          <a:prstGeom prst="rect">
            <a:avLst/>
          </a:prstGeom>
          <a:noFill/>
        </p:spPr>
        <p:txBody>
          <a:bodyPr wrap="none" rtlCol="0">
            <a:spAutoFit/>
          </a:bodyPr>
          <a:lstStyle/>
          <a:p>
            <a:r>
              <a:rPr lang="en-US" sz="1200" b="1" dirty="0" smtClean="0">
                <a:solidFill>
                  <a:srgbClr val="FF0000"/>
                </a:solidFill>
              </a:rPr>
              <a:t>1</a:t>
            </a:r>
            <a:endParaRPr lang="en-US" sz="1200" b="1" dirty="0">
              <a:solidFill>
                <a:srgbClr val="FF0000"/>
              </a:solidFill>
            </a:endParaRPr>
          </a:p>
        </p:txBody>
      </p:sp>
      <p:sp>
        <p:nvSpPr>
          <p:cNvPr id="24" name="TextBox 23"/>
          <p:cNvSpPr txBox="1"/>
          <p:nvPr/>
        </p:nvSpPr>
        <p:spPr>
          <a:xfrm>
            <a:off x="2819400" y="2286000"/>
            <a:ext cx="266344" cy="276999"/>
          </a:xfrm>
          <a:prstGeom prst="rect">
            <a:avLst/>
          </a:prstGeom>
          <a:noFill/>
        </p:spPr>
        <p:txBody>
          <a:bodyPr wrap="none" rtlCol="0">
            <a:spAutoFit/>
          </a:bodyPr>
          <a:lstStyle/>
          <a:p>
            <a:r>
              <a:rPr lang="en-US" sz="1200" b="1" dirty="0" smtClean="0">
                <a:solidFill>
                  <a:srgbClr val="FF0000"/>
                </a:solidFill>
              </a:rPr>
              <a:t>1</a:t>
            </a:r>
            <a:endParaRPr lang="en-US" sz="1200" b="1" dirty="0">
              <a:solidFill>
                <a:srgbClr val="FF0000"/>
              </a:solidFill>
            </a:endParaRPr>
          </a:p>
        </p:txBody>
      </p:sp>
      <p:sp>
        <p:nvSpPr>
          <p:cNvPr id="25" name="TextBox 24"/>
          <p:cNvSpPr txBox="1"/>
          <p:nvPr/>
        </p:nvSpPr>
        <p:spPr>
          <a:xfrm>
            <a:off x="2819400" y="1981200"/>
            <a:ext cx="279168" cy="276999"/>
          </a:xfrm>
          <a:prstGeom prst="rect">
            <a:avLst/>
          </a:prstGeom>
          <a:noFill/>
        </p:spPr>
        <p:txBody>
          <a:bodyPr wrap="none" rtlCol="0">
            <a:spAutoFit/>
          </a:bodyPr>
          <a:lstStyle/>
          <a:p>
            <a:r>
              <a:rPr lang="en-US" sz="1200" b="1" dirty="0">
                <a:solidFill>
                  <a:srgbClr val="FF0000"/>
                </a:solidFill>
              </a:rPr>
              <a:t>2</a:t>
            </a:r>
          </a:p>
        </p:txBody>
      </p:sp>
      <p:sp>
        <p:nvSpPr>
          <p:cNvPr id="7" name="TextBox 6"/>
          <p:cNvSpPr txBox="1"/>
          <p:nvPr/>
        </p:nvSpPr>
        <p:spPr>
          <a:xfrm>
            <a:off x="1905000" y="2133600"/>
            <a:ext cx="312030" cy="369332"/>
          </a:xfrm>
          <a:prstGeom prst="rect">
            <a:avLst/>
          </a:prstGeom>
          <a:noFill/>
        </p:spPr>
        <p:txBody>
          <a:bodyPr wrap="none" rtlCol="0">
            <a:spAutoFit/>
          </a:bodyPr>
          <a:lstStyle/>
          <a:p>
            <a:r>
              <a:rPr lang="en-US" dirty="0" smtClean="0">
                <a:solidFill>
                  <a:srgbClr val="FF0000"/>
                </a:solidFill>
              </a:rPr>
              <a:t>6</a:t>
            </a:r>
            <a:endParaRPr lang="en-US" dirty="0">
              <a:solidFill>
                <a:srgbClr val="FF0000"/>
              </a:solidFill>
            </a:endParaRPr>
          </a:p>
        </p:txBody>
      </p:sp>
      <p:sp>
        <p:nvSpPr>
          <p:cNvPr id="28" name="Rounded Rectangle 27"/>
          <p:cNvSpPr/>
          <p:nvPr/>
        </p:nvSpPr>
        <p:spPr>
          <a:xfrm>
            <a:off x="4092808"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ounded Rectangle 28"/>
          <p:cNvSpPr/>
          <p:nvPr/>
        </p:nvSpPr>
        <p:spPr>
          <a:xfrm>
            <a:off x="4092808" y="22098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ounded Rectangle 29"/>
          <p:cNvSpPr/>
          <p:nvPr/>
        </p:nvSpPr>
        <p:spPr>
          <a:xfrm>
            <a:off x="4445232"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extBox 32"/>
          <p:cNvSpPr txBox="1"/>
          <p:nvPr/>
        </p:nvSpPr>
        <p:spPr>
          <a:xfrm>
            <a:off x="4216632" y="1981200"/>
            <a:ext cx="266344" cy="276999"/>
          </a:xfrm>
          <a:prstGeom prst="rect">
            <a:avLst/>
          </a:prstGeom>
          <a:noFill/>
        </p:spPr>
        <p:txBody>
          <a:bodyPr wrap="none" rtlCol="0">
            <a:spAutoFit/>
          </a:bodyPr>
          <a:lstStyle/>
          <a:p>
            <a:r>
              <a:rPr lang="en-US" sz="1200" b="1" dirty="0" smtClean="0">
                <a:solidFill>
                  <a:srgbClr val="FF0000"/>
                </a:solidFill>
              </a:rPr>
              <a:t>1</a:t>
            </a:r>
            <a:endParaRPr lang="en-US" sz="1200" b="1" dirty="0">
              <a:solidFill>
                <a:srgbClr val="FF0000"/>
              </a:solidFill>
            </a:endParaRPr>
          </a:p>
        </p:txBody>
      </p:sp>
      <p:sp>
        <p:nvSpPr>
          <p:cNvPr id="34" name="TextBox 33"/>
          <p:cNvSpPr txBox="1"/>
          <p:nvPr/>
        </p:nvSpPr>
        <p:spPr>
          <a:xfrm>
            <a:off x="4178888" y="2313801"/>
            <a:ext cx="266344" cy="276999"/>
          </a:xfrm>
          <a:prstGeom prst="rect">
            <a:avLst/>
          </a:prstGeom>
          <a:noFill/>
        </p:spPr>
        <p:txBody>
          <a:bodyPr wrap="none" rtlCol="0">
            <a:spAutoFit/>
          </a:bodyPr>
          <a:lstStyle/>
          <a:p>
            <a:r>
              <a:rPr lang="en-US" sz="1200" b="1" dirty="0" smtClean="0">
                <a:solidFill>
                  <a:srgbClr val="FF0000"/>
                </a:solidFill>
              </a:rPr>
              <a:t>1</a:t>
            </a:r>
            <a:endParaRPr lang="en-US" sz="1200" b="1" dirty="0">
              <a:solidFill>
                <a:srgbClr val="FF0000"/>
              </a:solidFill>
            </a:endParaRPr>
          </a:p>
        </p:txBody>
      </p:sp>
      <p:sp>
        <p:nvSpPr>
          <p:cNvPr id="37" name="TextBox 36"/>
          <p:cNvSpPr txBox="1"/>
          <p:nvPr/>
        </p:nvSpPr>
        <p:spPr>
          <a:xfrm>
            <a:off x="4597632" y="1981200"/>
            <a:ext cx="279168" cy="276999"/>
          </a:xfrm>
          <a:prstGeom prst="rect">
            <a:avLst/>
          </a:prstGeom>
          <a:noFill/>
        </p:spPr>
        <p:txBody>
          <a:bodyPr wrap="none" rtlCol="0">
            <a:spAutoFit/>
          </a:bodyPr>
          <a:lstStyle/>
          <a:p>
            <a:r>
              <a:rPr lang="en-US" sz="1200" b="1" dirty="0">
                <a:solidFill>
                  <a:srgbClr val="FF0000"/>
                </a:solidFill>
              </a:rPr>
              <a:t>2</a:t>
            </a:r>
          </a:p>
        </p:txBody>
      </p:sp>
      <p:sp>
        <p:nvSpPr>
          <p:cNvPr id="38" name="Rounded Rectangle 37"/>
          <p:cNvSpPr/>
          <p:nvPr/>
        </p:nvSpPr>
        <p:spPr>
          <a:xfrm>
            <a:off x="5845408" y="1836674"/>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ounded Rectangle 38"/>
          <p:cNvSpPr/>
          <p:nvPr/>
        </p:nvSpPr>
        <p:spPr>
          <a:xfrm>
            <a:off x="5845408" y="2181999"/>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ounded Rectangle 39"/>
          <p:cNvSpPr/>
          <p:nvPr/>
        </p:nvSpPr>
        <p:spPr>
          <a:xfrm>
            <a:off x="6197832" y="1836674"/>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ounded Rectangle 40"/>
          <p:cNvSpPr/>
          <p:nvPr/>
        </p:nvSpPr>
        <p:spPr>
          <a:xfrm>
            <a:off x="6197832" y="2181999"/>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ounded Rectangle 41"/>
          <p:cNvSpPr/>
          <p:nvPr/>
        </p:nvSpPr>
        <p:spPr>
          <a:xfrm>
            <a:off x="6197832" y="2486799"/>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TextBox 42"/>
          <p:cNvSpPr txBox="1"/>
          <p:nvPr/>
        </p:nvSpPr>
        <p:spPr>
          <a:xfrm>
            <a:off x="5969232" y="1953399"/>
            <a:ext cx="266344" cy="276999"/>
          </a:xfrm>
          <a:prstGeom prst="rect">
            <a:avLst/>
          </a:prstGeom>
          <a:noFill/>
        </p:spPr>
        <p:txBody>
          <a:bodyPr wrap="none" rtlCol="0">
            <a:spAutoFit/>
          </a:bodyPr>
          <a:lstStyle/>
          <a:p>
            <a:r>
              <a:rPr lang="en-US" sz="1200" b="1" dirty="0" smtClean="0">
                <a:solidFill>
                  <a:srgbClr val="FF0000"/>
                </a:solidFill>
              </a:rPr>
              <a:t>1</a:t>
            </a:r>
            <a:endParaRPr lang="en-US" sz="1200" b="1" dirty="0">
              <a:solidFill>
                <a:srgbClr val="FF0000"/>
              </a:solidFill>
            </a:endParaRPr>
          </a:p>
        </p:txBody>
      </p:sp>
      <p:sp>
        <p:nvSpPr>
          <p:cNvPr id="44" name="TextBox 43"/>
          <p:cNvSpPr txBox="1"/>
          <p:nvPr/>
        </p:nvSpPr>
        <p:spPr>
          <a:xfrm>
            <a:off x="5931488" y="2286000"/>
            <a:ext cx="266344" cy="276999"/>
          </a:xfrm>
          <a:prstGeom prst="rect">
            <a:avLst/>
          </a:prstGeom>
          <a:noFill/>
        </p:spPr>
        <p:txBody>
          <a:bodyPr wrap="none" rtlCol="0">
            <a:spAutoFit/>
          </a:bodyPr>
          <a:lstStyle/>
          <a:p>
            <a:r>
              <a:rPr lang="en-US" sz="1200" b="1" dirty="0" smtClean="0">
                <a:solidFill>
                  <a:srgbClr val="FF0000"/>
                </a:solidFill>
              </a:rPr>
              <a:t>1</a:t>
            </a:r>
            <a:endParaRPr lang="en-US" sz="1200" b="1" dirty="0">
              <a:solidFill>
                <a:srgbClr val="FF0000"/>
              </a:solidFill>
            </a:endParaRPr>
          </a:p>
        </p:txBody>
      </p:sp>
      <p:sp>
        <p:nvSpPr>
          <p:cNvPr id="45" name="TextBox 44"/>
          <p:cNvSpPr txBox="1"/>
          <p:nvPr/>
        </p:nvSpPr>
        <p:spPr>
          <a:xfrm>
            <a:off x="6350232" y="2590800"/>
            <a:ext cx="266344" cy="276999"/>
          </a:xfrm>
          <a:prstGeom prst="rect">
            <a:avLst/>
          </a:prstGeom>
          <a:noFill/>
        </p:spPr>
        <p:txBody>
          <a:bodyPr wrap="none" rtlCol="0">
            <a:spAutoFit/>
          </a:bodyPr>
          <a:lstStyle/>
          <a:p>
            <a:r>
              <a:rPr lang="en-US" sz="1200" b="1" dirty="0" smtClean="0">
                <a:solidFill>
                  <a:srgbClr val="FF0000"/>
                </a:solidFill>
              </a:rPr>
              <a:t>1</a:t>
            </a:r>
            <a:endParaRPr lang="en-US" sz="1200" b="1" dirty="0">
              <a:solidFill>
                <a:srgbClr val="FF0000"/>
              </a:solidFill>
            </a:endParaRPr>
          </a:p>
        </p:txBody>
      </p:sp>
      <p:sp>
        <p:nvSpPr>
          <p:cNvPr id="46" name="TextBox 45"/>
          <p:cNvSpPr txBox="1"/>
          <p:nvPr/>
        </p:nvSpPr>
        <p:spPr>
          <a:xfrm>
            <a:off x="6350232" y="2258199"/>
            <a:ext cx="266344" cy="276999"/>
          </a:xfrm>
          <a:prstGeom prst="rect">
            <a:avLst/>
          </a:prstGeom>
          <a:noFill/>
        </p:spPr>
        <p:txBody>
          <a:bodyPr wrap="none" rtlCol="0">
            <a:spAutoFit/>
          </a:bodyPr>
          <a:lstStyle/>
          <a:p>
            <a:r>
              <a:rPr lang="en-US" sz="1200" b="1" dirty="0" smtClean="0">
                <a:solidFill>
                  <a:srgbClr val="FF0000"/>
                </a:solidFill>
              </a:rPr>
              <a:t>1</a:t>
            </a:r>
            <a:endParaRPr lang="en-US" sz="1200" b="1" dirty="0">
              <a:solidFill>
                <a:srgbClr val="FF0000"/>
              </a:solidFill>
            </a:endParaRPr>
          </a:p>
        </p:txBody>
      </p:sp>
      <p:sp>
        <p:nvSpPr>
          <p:cNvPr id="47" name="TextBox 46"/>
          <p:cNvSpPr txBox="1"/>
          <p:nvPr/>
        </p:nvSpPr>
        <p:spPr>
          <a:xfrm>
            <a:off x="6350232" y="1953399"/>
            <a:ext cx="279168" cy="276999"/>
          </a:xfrm>
          <a:prstGeom prst="rect">
            <a:avLst/>
          </a:prstGeom>
          <a:noFill/>
        </p:spPr>
        <p:txBody>
          <a:bodyPr wrap="none" rtlCol="0">
            <a:spAutoFit/>
          </a:bodyPr>
          <a:lstStyle/>
          <a:p>
            <a:r>
              <a:rPr lang="en-US" sz="1200" b="1" dirty="0">
                <a:solidFill>
                  <a:srgbClr val="FF0000"/>
                </a:solidFill>
              </a:rPr>
              <a:t>2</a:t>
            </a:r>
          </a:p>
        </p:txBody>
      </p:sp>
      <p:sp>
        <p:nvSpPr>
          <p:cNvPr id="48" name="TextBox 47"/>
          <p:cNvSpPr txBox="1"/>
          <p:nvPr/>
        </p:nvSpPr>
        <p:spPr>
          <a:xfrm>
            <a:off x="3726570" y="2133600"/>
            <a:ext cx="324854" cy="369332"/>
          </a:xfrm>
          <a:prstGeom prst="rect">
            <a:avLst/>
          </a:prstGeom>
          <a:noFill/>
        </p:spPr>
        <p:txBody>
          <a:bodyPr wrap="none" rtlCol="0">
            <a:spAutoFit/>
          </a:bodyPr>
          <a:lstStyle/>
          <a:p>
            <a:r>
              <a:rPr lang="en-US" dirty="0">
                <a:solidFill>
                  <a:srgbClr val="FF0000"/>
                </a:solidFill>
              </a:rPr>
              <a:t>4</a:t>
            </a:r>
          </a:p>
        </p:txBody>
      </p:sp>
      <p:sp>
        <p:nvSpPr>
          <p:cNvPr id="49" name="TextBox 48"/>
          <p:cNvSpPr txBox="1"/>
          <p:nvPr/>
        </p:nvSpPr>
        <p:spPr>
          <a:xfrm>
            <a:off x="5466346" y="2133600"/>
            <a:ext cx="312030" cy="369332"/>
          </a:xfrm>
          <a:prstGeom prst="rect">
            <a:avLst/>
          </a:prstGeom>
          <a:noFill/>
        </p:spPr>
        <p:txBody>
          <a:bodyPr wrap="none" rtlCol="0">
            <a:spAutoFit/>
          </a:bodyPr>
          <a:lstStyle/>
          <a:p>
            <a:r>
              <a:rPr lang="en-US" dirty="0" smtClean="0">
                <a:solidFill>
                  <a:srgbClr val="FF0000"/>
                </a:solidFill>
              </a:rPr>
              <a:t>6</a:t>
            </a:r>
            <a:endParaRPr lang="en-US" dirty="0">
              <a:solidFill>
                <a:srgbClr val="FF0000"/>
              </a:solidFill>
            </a:endParaRPr>
          </a:p>
        </p:txBody>
      </p:sp>
    </p:spTree>
    <p:extLst>
      <p:ext uri="{BB962C8B-B14F-4D97-AF65-F5344CB8AC3E}">
        <p14:creationId xmlns:p14="http://schemas.microsoft.com/office/powerpoint/2010/main" val="3968038017"/>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95689515"/>
              </p:ext>
            </p:extLst>
          </p:nvPr>
        </p:nvGraphicFramePr>
        <p:xfrm>
          <a:off x="3886200" y="1524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713479449"/>
              </p:ext>
            </p:extLst>
          </p:nvPr>
        </p:nvGraphicFramePr>
        <p:xfrm>
          <a:off x="22860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775850334"/>
              </p:ext>
            </p:extLst>
          </p:nvPr>
        </p:nvGraphicFramePr>
        <p:xfrm>
          <a:off x="40386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788841855"/>
              </p:ext>
            </p:extLst>
          </p:nvPr>
        </p:nvGraphicFramePr>
        <p:xfrm>
          <a:off x="57912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cxnSp>
        <p:nvCxnSpPr>
          <p:cNvPr id="8" name="Straight Arrow Connector 7"/>
          <p:cNvCxnSpPr>
            <a:endCxn id="4" idx="0"/>
          </p:cNvCxnSpPr>
          <p:nvPr/>
        </p:nvCxnSpPr>
        <p:spPr>
          <a:xfrm flipH="1">
            <a:off x="2819400" y="1158240"/>
            <a:ext cx="16002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2" idx="2"/>
            <a:endCxn id="5" idx="0"/>
          </p:cNvCxnSpPr>
          <p:nvPr/>
        </p:nvCxnSpPr>
        <p:spPr>
          <a:xfrm>
            <a:off x="4419600" y="1158240"/>
            <a:ext cx="1524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2" idx="2"/>
            <a:endCxn id="6" idx="0"/>
          </p:cNvCxnSpPr>
          <p:nvPr/>
        </p:nvCxnSpPr>
        <p:spPr>
          <a:xfrm>
            <a:off x="4419600" y="1158240"/>
            <a:ext cx="19050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3547857" y="3741355"/>
            <a:ext cx="1918489" cy="523220"/>
          </a:xfrm>
          <a:prstGeom prst="rect">
            <a:avLst/>
          </a:prstGeom>
          <a:noFill/>
        </p:spPr>
        <p:txBody>
          <a:bodyPr wrap="none" rtlCol="0">
            <a:spAutoFit/>
          </a:bodyPr>
          <a:lstStyle/>
          <a:p>
            <a:r>
              <a:rPr lang="en-US" sz="2800" dirty="0" smtClean="0">
                <a:solidFill>
                  <a:srgbClr val="FF0000"/>
                </a:solidFill>
              </a:rPr>
              <a:t>Next states?</a:t>
            </a:r>
            <a:endParaRPr lang="en-US" sz="2800" dirty="0">
              <a:solidFill>
                <a:srgbClr val="FF0000"/>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2426281585"/>
              </p:ext>
            </p:extLst>
          </p:nvPr>
        </p:nvGraphicFramePr>
        <p:xfrm>
          <a:off x="76200" y="182388"/>
          <a:ext cx="974034" cy="1005840"/>
        </p:xfrm>
        <a:graphic>
          <a:graphicData uri="http://schemas.openxmlformats.org/drawingml/2006/table">
            <a:tbl>
              <a:tblPr>
                <a:tableStyleId>{5C22544A-7EE6-4342-B048-85BDC9FD1C3A}</a:tableStyleId>
              </a:tblPr>
              <a:tblGrid>
                <a:gridCol w="324678"/>
                <a:gridCol w="324678"/>
                <a:gridCol w="324678"/>
              </a:tblGrid>
              <a:tr h="269404">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9404">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9404">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3" name="TextBox 12"/>
          <p:cNvSpPr txBox="1"/>
          <p:nvPr/>
        </p:nvSpPr>
        <p:spPr>
          <a:xfrm>
            <a:off x="152400" y="1208032"/>
            <a:ext cx="764227" cy="369332"/>
          </a:xfrm>
          <a:prstGeom prst="rect">
            <a:avLst/>
          </a:prstGeom>
          <a:noFill/>
        </p:spPr>
        <p:txBody>
          <a:bodyPr wrap="none" rtlCol="0">
            <a:spAutoFit/>
          </a:bodyPr>
          <a:lstStyle/>
          <a:p>
            <a:r>
              <a:rPr lang="en-US" dirty="0" smtClean="0"/>
              <a:t>GOAL</a:t>
            </a:r>
            <a:endParaRPr lang="en-US" dirty="0"/>
          </a:p>
        </p:txBody>
      </p:sp>
      <p:sp>
        <p:nvSpPr>
          <p:cNvPr id="14" name="Rectangle 13"/>
          <p:cNvSpPr/>
          <p:nvPr/>
        </p:nvSpPr>
        <p:spPr>
          <a:xfrm>
            <a:off x="0" y="84102"/>
            <a:ext cx="1143000" cy="14932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3886200" y="1752600"/>
            <a:ext cx="1371600" cy="1219200"/>
          </a:xfrm>
          <a:prstGeom prst="rect">
            <a:avLst/>
          </a:prstGeom>
          <a:solidFill>
            <a:srgbClr val="FFFF00">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00"/>
              </a:solidFill>
            </a:endParaRPr>
          </a:p>
        </p:txBody>
      </p:sp>
    </p:spTree>
    <p:extLst>
      <p:ext uri="{BB962C8B-B14F-4D97-AF65-F5344CB8AC3E}">
        <p14:creationId xmlns:p14="http://schemas.microsoft.com/office/powerpoint/2010/main" val="1620653472"/>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6340339"/>
              </p:ext>
            </p:extLst>
          </p:nvPr>
        </p:nvGraphicFramePr>
        <p:xfrm>
          <a:off x="3886200" y="1524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802118972"/>
              </p:ext>
            </p:extLst>
          </p:nvPr>
        </p:nvGraphicFramePr>
        <p:xfrm>
          <a:off x="22860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268706921"/>
              </p:ext>
            </p:extLst>
          </p:nvPr>
        </p:nvGraphicFramePr>
        <p:xfrm>
          <a:off x="40386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189060741"/>
              </p:ext>
            </p:extLst>
          </p:nvPr>
        </p:nvGraphicFramePr>
        <p:xfrm>
          <a:off x="57912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cxnSp>
        <p:nvCxnSpPr>
          <p:cNvPr id="8" name="Straight Arrow Connector 7"/>
          <p:cNvCxnSpPr>
            <a:endCxn id="4" idx="0"/>
          </p:cNvCxnSpPr>
          <p:nvPr/>
        </p:nvCxnSpPr>
        <p:spPr>
          <a:xfrm flipH="1">
            <a:off x="2819400" y="1158240"/>
            <a:ext cx="16002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2" idx="2"/>
            <a:endCxn id="5" idx="0"/>
          </p:cNvCxnSpPr>
          <p:nvPr/>
        </p:nvCxnSpPr>
        <p:spPr>
          <a:xfrm>
            <a:off x="4419600" y="1158240"/>
            <a:ext cx="1524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2" idx="2"/>
            <a:endCxn id="6" idx="0"/>
          </p:cNvCxnSpPr>
          <p:nvPr/>
        </p:nvCxnSpPr>
        <p:spPr>
          <a:xfrm>
            <a:off x="4419600" y="1158240"/>
            <a:ext cx="19050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graphicFrame>
        <p:nvGraphicFramePr>
          <p:cNvPr id="11" name="Table 10"/>
          <p:cNvGraphicFramePr>
            <a:graphicFrameLocks noGrp="1"/>
          </p:cNvGraphicFramePr>
          <p:nvPr>
            <p:extLst>
              <p:ext uri="{D42A27DB-BD31-4B8C-83A1-F6EECF244321}">
                <p14:modId xmlns:p14="http://schemas.microsoft.com/office/powerpoint/2010/main" val="459207344"/>
              </p:ext>
            </p:extLst>
          </p:nvPr>
        </p:nvGraphicFramePr>
        <p:xfrm>
          <a:off x="76200" y="182388"/>
          <a:ext cx="974034" cy="1005840"/>
        </p:xfrm>
        <a:graphic>
          <a:graphicData uri="http://schemas.openxmlformats.org/drawingml/2006/table">
            <a:tbl>
              <a:tblPr>
                <a:tableStyleId>{5C22544A-7EE6-4342-B048-85BDC9FD1C3A}</a:tableStyleId>
              </a:tblPr>
              <a:tblGrid>
                <a:gridCol w="324678"/>
                <a:gridCol w="324678"/>
                <a:gridCol w="324678"/>
              </a:tblGrid>
              <a:tr h="269404">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9404">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9404">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3" name="TextBox 12"/>
          <p:cNvSpPr txBox="1"/>
          <p:nvPr/>
        </p:nvSpPr>
        <p:spPr>
          <a:xfrm>
            <a:off x="152400" y="1208032"/>
            <a:ext cx="764227" cy="369332"/>
          </a:xfrm>
          <a:prstGeom prst="rect">
            <a:avLst/>
          </a:prstGeom>
          <a:noFill/>
        </p:spPr>
        <p:txBody>
          <a:bodyPr wrap="none" rtlCol="0">
            <a:spAutoFit/>
          </a:bodyPr>
          <a:lstStyle/>
          <a:p>
            <a:r>
              <a:rPr lang="en-US" dirty="0" smtClean="0"/>
              <a:t>GOAL</a:t>
            </a:r>
            <a:endParaRPr lang="en-US" dirty="0"/>
          </a:p>
        </p:txBody>
      </p:sp>
      <p:sp>
        <p:nvSpPr>
          <p:cNvPr id="14" name="Rectangle 13"/>
          <p:cNvSpPr/>
          <p:nvPr/>
        </p:nvSpPr>
        <p:spPr>
          <a:xfrm>
            <a:off x="0" y="84102"/>
            <a:ext cx="1143000" cy="14932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6" name="Table 15"/>
          <p:cNvGraphicFramePr>
            <a:graphicFrameLocks noGrp="1"/>
          </p:cNvGraphicFramePr>
          <p:nvPr>
            <p:extLst>
              <p:ext uri="{D42A27DB-BD31-4B8C-83A1-F6EECF244321}">
                <p14:modId xmlns:p14="http://schemas.microsoft.com/office/powerpoint/2010/main" val="3635700073"/>
              </p:ext>
            </p:extLst>
          </p:nvPr>
        </p:nvGraphicFramePr>
        <p:xfrm>
          <a:off x="2057400" y="34290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3740873440"/>
              </p:ext>
            </p:extLst>
          </p:nvPr>
        </p:nvGraphicFramePr>
        <p:xfrm>
          <a:off x="3505200" y="34137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974592174"/>
              </p:ext>
            </p:extLst>
          </p:nvPr>
        </p:nvGraphicFramePr>
        <p:xfrm>
          <a:off x="4981778" y="34137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660094257"/>
              </p:ext>
            </p:extLst>
          </p:nvPr>
        </p:nvGraphicFramePr>
        <p:xfrm>
          <a:off x="6477000" y="34137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b="0" dirty="0" smtClean="0"/>
                        <a:t>2</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smtClean="0"/>
                        <a:t>8</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smtClean="0"/>
                        <a:t>3</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b="0" dirty="0" smtClean="0"/>
                        <a:t>1</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smtClean="0"/>
                        <a:t>4</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b="0" dirty="0" smtClean="0"/>
                        <a:t>7</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smtClean="0"/>
                        <a:t>6</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smtClean="0"/>
                        <a:t>5</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cxnSp>
        <p:nvCxnSpPr>
          <p:cNvPr id="20" name="Straight Arrow Connector 19"/>
          <p:cNvCxnSpPr>
            <a:stCxn id="5" idx="2"/>
            <a:endCxn id="16" idx="0"/>
          </p:cNvCxnSpPr>
          <p:nvPr/>
        </p:nvCxnSpPr>
        <p:spPr>
          <a:xfrm flipH="1">
            <a:off x="2590800" y="2834640"/>
            <a:ext cx="1981200" cy="5943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5" idx="2"/>
            <a:endCxn id="17" idx="0"/>
          </p:cNvCxnSpPr>
          <p:nvPr/>
        </p:nvCxnSpPr>
        <p:spPr>
          <a:xfrm flipH="1">
            <a:off x="4038600" y="2834640"/>
            <a:ext cx="533400"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5" idx="2"/>
            <a:endCxn id="18" idx="0"/>
          </p:cNvCxnSpPr>
          <p:nvPr/>
        </p:nvCxnSpPr>
        <p:spPr>
          <a:xfrm>
            <a:off x="4572000" y="2834640"/>
            <a:ext cx="943178"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5" idx="2"/>
            <a:endCxn id="19" idx="0"/>
          </p:cNvCxnSpPr>
          <p:nvPr/>
        </p:nvCxnSpPr>
        <p:spPr>
          <a:xfrm>
            <a:off x="4572000" y="2834640"/>
            <a:ext cx="2438400"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4092808"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ounded Rectangle 30"/>
          <p:cNvSpPr/>
          <p:nvPr/>
        </p:nvSpPr>
        <p:spPr>
          <a:xfrm>
            <a:off x="4092808" y="22098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ounded Rectangle 31"/>
          <p:cNvSpPr/>
          <p:nvPr/>
        </p:nvSpPr>
        <p:spPr>
          <a:xfrm>
            <a:off x="4445232"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extBox 32"/>
          <p:cNvSpPr txBox="1"/>
          <p:nvPr/>
        </p:nvSpPr>
        <p:spPr>
          <a:xfrm>
            <a:off x="4216632" y="1981200"/>
            <a:ext cx="266344" cy="276999"/>
          </a:xfrm>
          <a:prstGeom prst="rect">
            <a:avLst/>
          </a:prstGeom>
          <a:noFill/>
        </p:spPr>
        <p:txBody>
          <a:bodyPr wrap="none" rtlCol="0">
            <a:spAutoFit/>
          </a:bodyPr>
          <a:lstStyle/>
          <a:p>
            <a:r>
              <a:rPr lang="en-US" sz="1200" b="1" dirty="0" smtClean="0">
                <a:solidFill>
                  <a:srgbClr val="FF0000"/>
                </a:solidFill>
              </a:rPr>
              <a:t>1</a:t>
            </a:r>
            <a:endParaRPr lang="en-US" sz="1200" b="1" dirty="0">
              <a:solidFill>
                <a:srgbClr val="FF0000"/>
              </a:solidFill>
            </a:endParaRPr>
          </a:p>
        </p:txBody>
      </p:sp>
      <p:sp>
        <p:nvSpPr>
          <p:cNvPr id="34" name="TextBox 33"/>
          <p:cNvSpPr txBox="1"/>
          <p:nvPr/>
        </p:nvSpPr>
        <p:spPr>
          <a:xfrm>
            <a:off x="4178888" y="2313801"/>
            <a:ext cx="266344" cy="276999"/>
          </a:xfrm>
          <a:prstGeom prst="rect">
            <a:avLst/>
          </a:prstGeom>
          <a:noFill/>
        </p:spPr>
        <p:txBody>
          <a:bodyPr wrap="none" rtlCol="0">
            <a:spAutoFit/>
          </a:bodyPr>
          <a:lstStyle/>
          <a:p>
            <a:r>
              <a:rPr lang="en-US" sz="1200" b="1" dirty="0" smtClean="0">
                <a:solidFill>
                  <a:srgbClr val="FF0000"/>
                </a:solidFill>
              </a:rPr>
              <a:t>1</a:t>
            </a:r>
            <a:endParaRPr lang="en-US" sz="1200" b="1" dirty="0">
              <a:solidFill>
                <a:srgbClr val="FF0000"/>
              </a:solidFill>
            </a:endParaRPr>
          </a:p>
        </p:txBody>
      </p:sp>
      <p:sp>
        <p:nvSpPr>
          <p:cNvPr id="35" name="TextBox 34"/>
          <p:cNvSpPr txBox="1"/>
          <p:nvPr/>
        </p:nvSpPr>
        <p:spPr>
          <a:xfrm>
            <a:off x="3726570" y="2133600"/>
            <a:ext cx="324854" cy="369332"/>
          </a:xfrm>
          <a:prstGeom prst="rect">
            <a:avLst/>
          </a:prstGeom>
          <a:noFill/>
        </p:spPr>
        <p:txBody>
          <a:bodyPr wrap="none" rtlCol="0">
            <a:spAutoFit/>
          </a:bodyPr>
          <a:lstStyle/>
          <a:p>
            <a:r>
              <a:rPr lang="en-US" dirty="0">
                <a:solidFill>
                  <a:srgbClr val="FF0000"/>
                </a:solidFill>
              </a:rPr>
              <a:t>4</a:t>
            </a:r>
          </a:p>
        </p:txBody>
      </p:sp>
      <p:sp>
        <p:nvSpPr>
          <p:cNvPr id="36" name="TextBox 35"/>
          <p:cNvSpPr txBox="1"/>
          <p:nvPr/>
        </p:nvSpPr>
        <p:spPr>
          <a:xfrm>
            <a:off x="4597632" y="1981200"/>
            <a:ext cx="279168" cy="276999"/>
          </a:xfrm>
          <a:prstGeom prst="rect">
            <a:avLst/>
          </a:prstGeom>
          <a:noFill/>
        </p:spPr>
        <p:txBody>
          <a:bodyPr wrap="none" rtlCol="0">
            <a:spAutoFit/>
          </a:bodyPr>
          <a:lstStyle/>
          <a:p>
            <a:r>
              <a:rPr lang="en-US" sz="1200" b="1" dirty="0">
                <a:solidFill>
                  <a:srgbClr val="FF0000"/>
                </a:solidFill>
              </a:rPr>
              <a:t>2</a:t>
            </a:r>
          </a:p>
        </p:txBody>
      </p:sp>
      <p:sp>
        <p:nvSpPr>
          <p:cNvPr id="37" name="TextBox 36"/>
          <p:cNvSpPr txBox="1"/>
          <p:nvPr/>
        </p:nvSpPr>
        <p:spPr>
          <a:xfrm>
            <a:off x="1745370" y="3733800"/>
            <a:ext cx="312030" cy="369332"/>
          </a:xfrm>
          <a:prstGeom prst="rect">
            <a:avLst/>
          </a:prstGeom>
          <a:noFill/>
        </p:spPr>
        <p:txBody>
          <a:bodyPr wrap="none" rtlCol="0">
            <a:spAutoFit/>
          </a:bodyPr>
          <a:lstStyle/>
          <a:p>
            <a:r>
              <a:rPr lang="en-US" dirty="0" smtClean="0">
                <a:solidFill>
                  <a:srgbClr val="FF0000"/>
                </a:solidFill>
              </a:rPr>
              <a:t>3</a:t>
            </a:r>
            <a:endParaRPr lang="en-US" dirty="0">
              <a:solidFill>
                <a:srgbClr val="FF0000"/>
              </a:solidFill>
            </a:endParaRPr>
          </a:p>
        </p:txBody>
      </p:sp>
      <p:sp>
        <p:nvSpPr>
          <p:cNvPr id="38" name="TextBox 37"/>
          <p:cNvSpPr txBox="1"/>
          <p:nvPr/>
        </p:nvSpPr>
        <p:spPr>
          <a:xfrm>
            <a:off x="3193170" y="3733800"/>
            <a:ext cx="312030" cy="369332"/>
          </a:xfrm>
          <a:prstGeom prst="rect">
            <a:avLst/>
          </a:prstGeom>
          <a:noFill/>
        </p:spPr>
        <p:txBody>
          <a:bodyPr wrap="none" rtlCol="0">
            <a:spAutoFit/>
          </a:bodyPr>
          <a:lstStyle/>
          <a:p>
            <a:r>
              <a:rPr lang="en-US" dirty="0">
                <a:solidFill>
                  <a:srgbClr val="FF0000"/>
                </a:solidFill>
              </a:rPr>
              <a:t>5</a:t>
            </a:r>
          </a:p>
        </p:txBody>
      </p:sp>
      <p:sp>
        <p:nvSpPr>
          <p:cNvPr id="39" name="TextBox 38"/>
          <p:cNvSpPr txBox="1"/>
          <p:nvPr/>
        </p:nvSpPr>
        <p:spPr>
          <a:xfrm>
            <a:off x="4717170" y="3745468"/>
            <a:ext cx="312030" cy="369332"/>
          </a:xfrm>
          <a:prstGeom prst="rect">
            <a:avLst/>
          </a:prstGeom>
          <a:noFill/>
        </p:spPr>
        <p:txBody>
          <a:bodyPr wrap="none" rtlCol="0">
            <a:spAutoFit/>
          </a:bodyPr>
          <a:lstStyle/>
          <a:p>
            <a:r>
              <a:rPr lang="en-US" dirty="0">
                <a:solidFill>
                  <a:srgbClr val="FF0000"/>
                </a:solidFill>
              </a:rPr>
              <a:t>5</a:t>
            </a:r>
          </a:p>
        </p:txBody>
      </p:sp>
      <p:sp>
        <p:nvSpPr>
          <p:cNvPr id="40" name="TextBox 39"/>
          <p:cNvSpPr txBox="1"/>
          <p:nvPr/>
        </p:nvSpPr>
        <p:spPr>
          <a:xfrm>
            <a:off x="6228346" y="3745468"/>
            <a:ext cx="312030" cy="369332"/>
          </a:xfrm>
          <a:prstGeom prst="rect">
            <a:avLst/>
          </a:prstGeom>
          <a:noFill/>
        </p:spPr>
        <p:txBody>
          <a:bodyPr wrap="none" rtlCol="0">
            <a:spAutoFit/>
          </a:bodyPr>
          <a:lstStyle/>
          <a:p>
            <a:r>
              <a:rPr lang="en-US" dirty="0">
                <a:solidFill>
                  <a:srgbClr val="FF0000"/>
                </a:solidFill>
              </a:rPr>
              <a:t>5</a:t>
            </a:r>
          </a:p>
        </p:txBody>
      </p:sp>
      <p:sp>
        <p:nvSpPr>
          <p:cNvPr id="41" name="TextBox 40"/>
          <p:cNvSpPr txBox="1"/>
          <p:nvPr/>
        </p:nvSpPr>
        <p:spPr>
          <a:xfrm>
            <a:off x="2209800" y="5181600"/>
            <a:ext cx="4793349" cy="523220"/>
          </a:xfrm>
          <a:prstGeom prst="rect">
            <a:avLst/>
          </a:prstGeom>
          <a:noFill/>
        </p:spPr>
        <p:txBody>
          <a:bodyPr wrap="none" rtlCol="0">
            <a:spAutoFit/>
          </a:bodyPr>
          <a:lstStyle/>
          <a:p>
            <a:r>
              <a:rPr lang="en-US" sz="2800" dirty="0" smtClean="0">
                <a:solidFill>
                  <a:srgbClr val="FF0000"/>
                </a:solidFill>
              </a:rPr>
              <a:t>Which next for best first search?</a:t>
            </a:r>
            <a:endParaRPr lang="en-US" sz="2800" dirty="0">
              <a:solidFill>
                <a:srgbClr val="FF0000"/>
              </a:solidFill>
            </a:endParaRPr>
          </a:p>
        </p:txBody>
      </p:sp>
      <p:sp>
        <p:nvSpPr>
          <p:cNvPr id="42" name="TextBox 41"/>
          <p:cNvSpPr txBox="1"/>
          <p:nvPr/>
        </p:nvSpPr>
        <p:spPr>
          <a:xfrm>
            <a:off x="1905000" y="2133600"/>
            <a:ext cx="312030" cy="369332"/>
          </a:xfrm>
          <a:prstGeom prst="rect">
            <a:avLst/>
          </a:prstGeom>
          <a:noFill/>
        </p:spPr>
        <p:txBody>
          <a:bodyPr wrap="none" rtlCol="0">
            <a:spAutoFit/>
          </a:bodyPr>
          <a:lstStyle/>
          <a:p>
            <a:r>
              <a:rPr lang="en-US" dirty="0" smtClean="0">
                <a:solidFill>
                  <a:srgbClr val="FF0000"/>
                </a:solidFill>
              </a:rPr>
              <a:t>6</a:t>
            </a:r>
            <a:endParaRPr lang="en-US" dirty="0">
              <a:solidFill>
                <a:srgbClr val="FF0000"/>
              </a:solidFill>
            </a:endParaRPr>
          </a:p>
        </p:txBody>
      </p:sp>
      <p:sp>
        <p:nvSpPr>
          <p:cNvPr id="43" name="TextBox 42"/>
          <p:cNvSpPr txBox="1"/>
          <p:nvPr/>
        </p:nvSpPr>
        <p:spPr>
          <a:xfrm>
            <a:off x="5466346" y="2133600"/>
            <a:ext cx="312030" cy="369332"/>
          </a:xfrm>
          <a:prstGeom prst="rect">
            <a:avLst/>
          </a:prstGeom>
          <a:noFill/>
        </p:spPr>
        <p:txBody>
          <a:bodyPr wrap="none" rtlCol="0">
            <a:spAutoFit/>
          </a:bodyPr>
          <a:lstStyle/>
          <a:p>
            <a:r>
              <a:rPr lang="en-US" dirty="0" smtClean="0">
                <a:solidFill>
                  <a:srgbClr val="FF0000"/>
                </a:solidFill>
              </a:rPr>
              <a:t>6</a:t>
            </a:r>
            <a:endParaRPr lang="en-US" dirty="0">
              <a:solidFill>
                <a:srgbClr val="FF0000"/>
              </a:solidFill>
            </a:endParaRPr>
          </a:p>
        </p:txBody>
      </p:sp>
      <p:sp>
        <p:nvSpPr>
          <p:cNvPr id="44" name="Rectangle 43"/>
          <p:cNvSpPr/>
          <p:nvPr/>
        </p:nvSpPr>
        <p:spPr>
          <a:xfrm>
            <a:off x="3886200" y="1752600"/>
            <a:ext cx="1371600" cy="1219200"/>
          </a:xfrm>
          <a:prstGeom prst="rect">
            <a:avLst/>
          </a:prstGeom>
          <a:solidFill>
            <a:srgbClr val="FFFF00">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00"/>
              </a:solidFill>
            </a:endParaRPr>
          </a:p>
        </p:txBody>
      </p:sp>
    </p:spTree>
    <p:extLst>
      <p:ext uri="{BB962C8B-B14F-4D97-AF65-F5344CB8AC3E}">
        <p14:creationId xmlns:p14="http://schemas.microsoft.com/office/powerpoint/2010/main" val="34611299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02464545"/>
              </p:ext>
            </p:extLst>
          </p:nvPr>
        </p:nvGraphicFramePr>
        <p:xfrm>
          <a:off x="3886200" y="1524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4210439841"/>
              </p:ext>
            </p:extLst>
          </p:nvPr>
        </p:nvGraphicFramePr>
        <p:xfrm>
          <a:off x="22860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048795587"/>
              </p:ext>
            </p:extLst>
          </p:nvPr>
        </p:nvGraphicFramePr>
        <p:xfrm>
          <a:off x="40386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483282422"/>
              </p:ext>
            </p:extLst>
          </p:nvPr>
        </p:nvGraphicFramePr>
        <p:xfrm>
          <a:off x="57912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cxnSp>
        <p:nvCxnSpPr>
          <p:cNvPr id="8" name="Straight Arrow Connector 7"/>
          <p:cNvCxnSpPr>
            <a:endCxn id="4" idx="0"/>
          </p:cNvCxnSpPr>
          <p:nvPr/>
        </p:nvCxnSpPr>
        <p:spPr>
          <a:xfrm flipH="1">
            <a:off x="2819400" y="1158240"/>
            <a:ext cx="16002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2" idx="2"/>
            <a:endCxn id="5" idx="0"/>
          </p:cNvCxnSpPr>
          <p:nvPr/>
        </p:nvCxnSpPr>
        <p:spPr>
          <a:xfrm>
            <a:off x="4419600" y="1158240"/>
            <a:ext cx="1524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2" idx="2"/>
            <a:endCxn id="6" idx="0"/>
          </p:cNvCxnSpPr>
          <p:nvPr/>
        </p:nvCxnSpPr>
        <p:spPr>
          <a:xfrm>
            <a:off x="4419600" y="1158240"/>
            <a:ext cx="19050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graphicFrame>
        <p:nvGraphicFramePr>
          <p:cNvPr id="11" name="Table 10"/>
          <p:cNvGraphicFramePr>
            <a:graphicFrameLocks noGrp="1"/>
          </p:cNvGraphicFramePr>
          <p:nvPr>
            <p:extLst>
              <p:ext uri="{D42A27DB-BD31-4B8C-83A1-F6EECF244321}">
                <p14:modId xmlns:p14="http://schemas.microsoft.com/office/powerpoint/2010/main" val="2445928182"/>
              </p:ext>
            </p:extLst>
          </p:nvPr>
        </p:nvGraphicFramePr>
        <p:xfrm>
          <a:off x="76200" y="182388"/>
          <a:ext cx="974034" cy="1005840"/>
        </p:xfrm>
        <a:graphic>
          <a:graphicData uri="http://schemas.openxmlformats.org/drawingml/2006/table">
            <a:tbl>
              <a:tblPr>
                <a:tableStyleId>{5C22544A-7EE6-4342-B048-85BDC9FD1C3A}</a:tableStyleId>
              </a:tblPr>
              <a:tblGrid>
                <a:gridCol w="324678"/>
                <a:gridCol w="324678"/>
                <a:gridCol w="324678"/>
              </a:tblGrid>
              <a:tr h="269404">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9404">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9404">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3" name="TextBox 12"/>
          <p:cNvSpPr txBox="1"/>
          <p:nvPr/>
        </p:nvSpPr>
        <p:spPr>
          <a:xfrm>
            <a:off x="152400" y="1208032"/>
            <a:ext cx="764227" cy="369332"/>
          </a:xfrm>
          <a:prstGeom prst="rect">
            <a:avLst/>
          </a:prstGeom>
          <a:noFill/>
        </p:spPr>
        <p:txBody>
          <a:bodyPr wrap="none" rtlCol="0">
            <a:spAutoFit/>
          </a:bodyPr>
          <a:lstStyle/>
          <a:p>
            <a:r>
              <a:rPr lang="en-US" dirty="0" smtClean="0"/>
              <a:t>GOAL</a:t>
            </a:r>
            <a:endParaRPr lang="en-US" dirty="0"/>
          </a:p>
        </p:txBody>
      </p:sp>
      <p:sp>
        <p:nvSpPr>
          <p:cNvPr id="14" name="Rectangle 13"/>
          <p:cNvSpPr/>
          <p:nvPr/>
        </p:nvSpPr>
        <p:spPr>
          <a:xfrm>
            <a:off x="0" y="84102"/>
            <a:ext cx="1143000" cy="14932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6" name="Table 15"/>
          <p:cNvGraphicFramePr>
            <a:graphicFrameLocks noGrp="1"/>
          </p:cNvGraphicFramePr>
          <p:nvPr>
            <p:extLst>
              <p:ext uri="{D42A27DB-BD31-4B8C-83A1-F6EECF244321}">
                <p14:modId xmlns:p14="http://schemas.microsoft.com/office/powerpoint/2010/main" val="2673196681"/>
              </p:ext>
            </p:extLst>
          </p:nvPr>
        </p:nvGraphicFramePr>
        <p:xfrm>
          <a:off x="2057400" y="34290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3368703773"/>
              </p:ext>
            </p:extLst>
          </p:nvPr>
        </p:nvGraphicFramePr>
        <p:xfrm>
          <a:off x="3505200" y="34137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951203119"/>
              </p:ext>
            </p:extLst>
          </p:nvPr>
        </p:nvGraphicFramePr>
        <p:xfrm>
          <a:off x="4981778" y="34137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82619727"/>
              </p:ext>
            </p:extLst>
          </p:nvPr>
        </p:nvGraphicFramePr>
        <p:xfrm>
          <a:off x="6477000" y="34137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b="0" dirty="0" smtClean="0"/>
                        <a:t>2</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smtClean="0"/>
                        <a:t>8</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smtClean="0"/>
                        <a:t>3</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b="0" dirty="0" smtClean="0"/>
                        <a:t>1</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smtClean="0"/>
                        <a:t>4</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b="0" dirty="0" smtClean="0"/>
                        <a:t>7</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smtClean="0"/>
                        <a:t>6</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smtClean="0"/>
                        <a:t>5</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cxnSp>
        <p:nvCxnSpPr>
          <p:cNvPr id="20" name="Straight Arrow Connector 19"/>
          <p:cNvCxnSpPr>
            <a:stCxn id="5" idx="2"/>
            <a:endCxn id="16" idx="0"/>
          </p:cNvCxnSpPr>
          <p:nvPr/>
        </p:nvCxnSpPr>
        <p:spPr>
          <a:xfrm flipH="1">
            <a:off x="2590800" y="2834640"/>
            <a:ext cx="1981200" cy="5943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5" idx="2"/>
            <a:endCxn id="17" idx="0"/>
          </p:cNvCxnSpPr>
          <p:nvPr/>
        </p:nvCxnSpPr>
        <p:spPr>
          <a:xfrm flipH="1">
            <a:off x="4038600" y="2834640"/>
            <a:ext cx="533400"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5" idx="2"/>
            <a:endCxn id="18" idx="0"/>
          </p:cNvCxnSpPr>
          <p:nvPr/>
        </p:nvCxnSpPr>
        <p:spPr>
          <a:xfrm>
            <a:off x="4572000" y="2834640"/>
            <a:ext cx="943178"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5" idx="2"/>
            <a:endCxn id="19" idx="0"/>
          </p:cNvCxnSpPr>
          <p:nvPr/>
        </p:nvCxnSpPr>
        <p:spPr>
          <a:xfrm>
            <a:off x="4572000" y="2834640"/>
            <a:ext cx="2438400"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4092808"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ounded Rectangle 30"/>
          <p:cNvSpPr/>
          <p:nvPr/>
        </p:nvSpPr>
        <p:spPr>
          <a:xfrm>
            <a:off x="4092808" y="22098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ounded Rectangle 31"/>
          <p:cNvSpPr/>
          <p:nvPr/>
        </p:nvSpPr>
        <p:spPr>
          <a:xfrm>
            <a:off x="4445232"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extBox 32"/>
          <p:cNvSpPr txBox="1"/>
          <p:nvPr/>
        </p:nvSpPr>
        <p:spPr>
          <a:xfrm>
            <a:off x="4216632" y="1981200"/>
            <a:ext cx="266344" cy="276999"/>
          </a:xfrm>
          <a:prstGeom prst="rect">
            <a:avLst/>
          </a:prstGeom>
          <a:noFill/>
        </p:spPr>
        <p:txBody>
          <a:bodyPr wrap="none" rtlCol="0">
            <a:spAutoFit/>
          </a:bodyPr>
          <a:lstStyle/>
          <a:p>
            <a:r>
              <a:rPr lang="en-US" sz="1200" b="1" dirty="0" smtClean="0">
                <a:solidFill>
                  <a:srgbClr val="FF0000"/>
                </a:solidFill>
              </a:rPr>
              <a:t>1</a:t>
            </a:r>
            <a:endParaRPr lang="en-US" sz="1200" b="1" dirty="0">
              <a:solidFill>
                <a:srgbClr val="FF0000"/>
              </a:solidFill>
            </a:endParaRPr>
          </a:p>
        </p:txBody>
      </p:sp>
      <p:sp>
        <p:nvSpPr>
          <p:cNvPr id="34" name="TextBox 33"/>
          <p:cNvSpPr txBox="1"/>
          <p:nvPr/>
        </p:nvSpPr>
        <p:spPr>
          <a:xfrm>
            <a:off x="4178888" y="2313801"/>
            <a:ext cx="266344" cy="276999"/>
          </a:xfrm>
          <a:prstGeom prst="rect">
            <a:avLst/>
          </a:prstGeom>
          <a:noFill/>
        </p:spPr>
        <p:txBody>
          <a:bodyPr wrap="none" rtlCol="0">
            <a:spAutoFit/>
          </a:bodyPr>
          <a:lstStyle/>
          <a:p>
            <a:r>
              <a:rPr lang="en-US" sz="1200" b="1" dirty="0" smtClean="0">
                <a:solidFill>
                  <a:srgbClr val="FF0000"/>
                </a:solidFill>
              </a:rPr>
              <a:t>1</a:t>
            </a:r>
            <a:endParaRPr lang="en-US" sz="1200" b="1" dirty="0">
              <a:solidFill>
                <a:srgbClr val="FF0000"/>
              </a:solidFill>
            </a:endParaRPr>
          </a:p>
        </p:txBody>
      </p:sp>
      <p:sp>
        <p:nvSpPr>
          <p:cNvPr id="35" name="TextBox 34"/>
          <p:cNvSpPr txBox="1"/>
          <p:nvPr/>
        </p:nvSpPr>
        <p:spPr>
          <a:xfrm>
            <a:off x="3726570" y="2133600"/>
            <a:ext cx="324854" cy="369332"/>
          </a:xfrm>
          <a:prstGeom prst="rect">
            <a:avLst/>
          </a:prstGeom>
          <a:noFill/>
        </p:spPr>
        <p:txBody>
          <a:bodyPr wrap="none" rtlCol="0">
            <a:spAutoFit/>
          </a:bodyPr>
          <a:lstStyle/>
          <a:p>
            <a:r>
              <a:rPr lang="en-US" dirty="0">
                <a:solidFill>
                  <a:srgbClr val="FF0000"/>
                </a:solidFill>
              </a:rPr>
              <a:t>4</a:t>
            </a:r>
          </a:p>
        </p:txBody>
      </p:sp>
      <p:sp>
        <p:nvSpPr>
          <p:cNvPr id="36" name="TextBox 35"/>
          <p:cNvSpPr txBox="1"/>
          <p:nvPr/>
        </p:nvSpPr>
        <p:spPr>
          <a:xfrm>
            <a:off x="4597632" y="1981200"/>
            <a:ext cx="279168" cy="276999"/>
          </a:xfrm>
          <a:prstGeom prst="rect">
            <a:avLst/>
          </a:prstGeom>
          <a:noFill/>
        </p:spPr>
        <p:txBody>
          <a:bodyPr wrap="none" rtlCol="0">
            <a:spAutoFit/>
          </a:bodyPr>
          <a:lstStyle/>
          <a:p>
            <a:r>
              <a:rPr lang="en-US" sz="1200" b="1" dirty="0">
                <a:solidFill>
                  <a:srgbClr val="FF0000"/>
                </a:solidFill>
              </a:rPr>
              <a:t>2</a:t>
            </a:r>
          </a:p>
        </p:txBody>
      </p:sp>
      <p:sp>
        <p:nvSpPr>
          <p:cNvPr id="37" name="TextBox 36"/>
          <p:cNvSpPr txBox="1"/>
          <p:nvPr/>
        </p:nvSpPr>
        <p:spPr>
          <a:xfrm>
            <a:off x="1745370" y="3733800"/>
            <a:ext cx="312030" cy="369332"/>
          </a:xfrm>
          <a:prstGeom prst="rect">
            <a:avLst/>
          </a:prstGeom>
          <a:noFill/>
        </p:spPr>
        <p:txBody>
          <a:bodyPr wrap="none" rtlCol="0">
            <a:spAutoFit/>
          </a:bodyPr>
          <a:lstStyle/>
          <a:p>
            <a:r>
              <a:rPr lang="en-US" dirty="0" smtClean="0">
                <a:solidFill>
                  <a:srgbClr val="FF0000"/>
                </a:solidFill>
              </a:rPr>
              <a:t>3</a:t>
            </a:r>
            <a:endParaRPr lang="en-US" dirty="0">
              <a:solidFill>
                <a:srgbClr val="FF0000"/>
              </a:solidFill>
            </a:endParaRPr>
          </a:p>
        </p:txBody>
      </p:sp>
      <p:sp>
        <p:nvSpPr>
          <p:cNvPr id="38" name="TextBox 37"/>
          <p:cNvSpPr txBox="1"/>
          <p:nvPr/>
        </p:nvSpPr>
        <p:spPr>
          <a:xfrm>
            <a:off x="3193170" y="3733800"/>
            <a:ext cx="312030" cy="369332"/>
          </a:xfrm>
          <a:prstGeom prst="rect">
            <a:avLst/>
          </a:prstGeom>
          <a:noFill/>
        </p:spPr>
        <p:txBody>
          <a:bodyPr wrap="none" rtlCol="0">
            <a:spAutoFit/>
          </a:bodyPr>
          <a:lstStyle/>
          <a:p>
            <a:r>
              <a:rPr lang="en-US" dirty="0">
                <a:solidFill>
                  <a:srgbClr val="FF0000"/>
                </a:solidFill>
              </a:rPr>
              <a:t>5</a:t>
            </a:r>
          </a:p>
        </p:txBody>
      </p:sp>
      <p:sp>
        <p:nvSpPr>
          <p:cNvPr id="39" name="TextBox 38"/>
          <p:cNvSpPr txBox="1"/>
          <p:nvPr/>
        </p:nvSpPr>
        <p:spPr>
          <a:xfrm>
            <a:off x="4717170" y="3745468"/>
            <a:ext cx="312030" cy="369332"/>
          </a:xfrm>
          <a:prstGeom prst="rect">
            <a:avLst/>
          </a:prstGeom>
          <a:noFill/>
        </p:spPr>
        <p:txBody>
          <a:bodyPr wrap="none" rtlCol="0">
            <a:spAutoFit/>
          </a:bodyPr>
          <a:lstStyle/>
          <a:p>
            <a:r>
              <a:rPr lang="en-US" dirty="0">
                <a:solidFill>
                  <a:srgbClr val="FF0000"/>
                </a:solidFill>
              </a:rPr>
              <a:t>5</a:t>
            </a:r>
          </a:p>
        </p:txBody>
      </p:sp>
      <p:sp>
        <p:nvSpPr>
          <p:cNvPr id="40" name="TextBox 39"/>
          <p:cNvSpPr txBox="1"/>
          <p:nvPr/>
        </p:nvSpPr>
        <p:spPr>
          <a:xfrm>
            <a:off x="6228346" y="3745468"/>
            <a:ext cx="312030" cy="369332"/>
          </a:xfrm>
          <a:prstGeom prst="rect">
            <a:avLst/>
          </a:prstGeom>
          <a:noFill/>
        </p:spPr>
        <p:txBody>
          <a:bodyPr wrap="none" rtlCol="0">
            <a:spAutoFit/>
          </a:bodyPr>
          <a:lstStyle/>
          <a:p>
            <a:r>
              <a:rPr lang="en-US" dirty="0">
                <a:solidFill>
                  <a:srgbClr val="FF0000"/>
                </a:solidFill>
              </a:rPr>
              <a:t>5</a:t>
            </a:r>
          </a:p>
        </p:txBody>
      </p:sp>
      <p:graphicFrame>
        <p:nvGraphicFramePr>
          <p:cNvPr id="43" name="Table 42"/>
          <p:cNvGraphicFramePr>
            <a:graphicFrameLocks noGrp="1"/>
          </p:cNvGraphicFramePr>
          <p:nvPr>
            <p:extLst>
              <p:ext uri="{D42A27DB-BD31-4B8C-83A1-F6EECF244321}">
                <p14:modId xmlns:p14="http://schemas.microsoft.com/office/powerpoint/2010/main" val="4040538634"/>
              </p:ext>
            </p:extLst>
          </p:nvPr>
        </p:nvGraphicFramePr>
        <p:xfrm>
          <a:off x="886651" y="4876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44" name="Table 43"/>
          <p:cNvGraphicFramePr>
            <a:graphicFrameLocks noGrp="1"/>
          </p:cNvGraphicFramePr>
          <p:nvPr>
            <p:extLst>
              <p:ext uri="{D42A27DB-BD31-4B8C-83A1-F6EECF244321}">
                <p14:modId xmlns:p14="http://schemas.microsoft.com/office/powerpoint/2010/main" val="211768244"/>
              </p:ext>
            </p:extLst>
          </p:nvPr>
        </p:nvGraphicFramePr>
        <p:xfrm>
          <a:off x="2286000" y="4876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5" name="Rectangle 44"/>
          <p:cNvSpPr/>
          <p:nvPr/>
        </p:nvSpPr>
        <p:spPr>
          <a:xfrm>
            <a:off x="3886200" y="1752600"/>
            <a:ext cx="1371600" cy="1219200"/>
          </a:xfrm>
          <a:prstGeom prst="rect">
            <a:avLst/>
          </a:prstGeom>
          <a:solidFill>
            <a:srgbClr val="FFFF00">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00"/>
              </a:solidFill>
            </a:endParaRPr>
          </a:p>
        </p:txBody>
      </p:sp>
      <p:sp>
        <p:nvSpPr>
          <p:cNvPr id="46" name="Rectangle 45"/>
          <p:cNvSpPr/>
          <p:nvPr/>
        </p:nvSpPr>
        <p:spPr>
          <a:xfrm>
            <a:off x="1828800" y="3352800"/>
            <a:ext cx="1371600" cy="1219200"/>
          </a:xfrm>
          <a:prstGeom prst="rect">
            <a:avLst/>
          </a:prstGeom>
          <a:solidFill>
            <a:srgbClr val="FFFF00">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00"/>
              </a:solidFill>
            </a:endParaRPr>
          </a:p>
        </p:txBody>
      </p:sp>
      <p:graphicFrame>
        <p:nvGraphicFramePr>
          <p:cNvPr id="47" name="Table 46"/>
          <p:cNvGraphicFramePr>
            <a:graphicFrameLocks noGrp="1"/>
          </p:cNvGraphicFramePr>
          <p:nvPr>
            <p:extLst>
              <p:ext uri="{D42A27DB-BD31-4B8C-83A1-F6EECF244321}">
                <p14:modId xmlns:p14="http://schemas.microsoft.com/office/powerpoint/2010/main" val="1525626173"/>
              </p:ext>
            </p:extLst>
          </p:nvPr>
        </p:nvGraphicFramePr>
        <p:xfrm>
          <a:off x="3683232" y="48615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cxnSp>
        <p:nvCxnSpPr>
          <p:cNvPr id="48" name="Straight Arrow Connector 47"/>
          <p:cNvCxnSpPr>
            <a:stCxn id="16" idx="2"/>
            <a:endCxn id="43" idx="0"/>
          </p:cNvCxnSpPr>
          <p:nvPr/>
        </p:nvCxnSpPr>
        <p:spPr>
          <a:xfrm flipH="1">
            <a:off x="1420051" y="4434840"/>
            <a:ext cx="1170749" cy="4419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16" idx="2"/>
            <a:endCxn id="44" idx="0"/>
          </p:cNvCxnSpPr>
          <p:nvPr/>
        </p:nvCxnSpPr>
        <p:spPr>
          <a:xfrm>
            <a:off x="2590800" y="4434840"/>
            <a:ext cx="228600" cy="4419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a:stCxn id="16" idx="2"/>
            <a:endCxn id="47" idx="0"/>
          </p:cNvCxnSpPr>
          <p:nvPr/>
        </p:nvCxnSpPr>
        <p:spPr>
          <a:xfrm>
            <a:off x="2590800" y="4434840"/>
            <a:ext cx="1625832" cy="4267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3420630" y="5181600"/>
            <a:ext cx="324854" cy="369332"/>
          </a:xfrm>
          <a:prstGeom prst="rect">
            <a:avLst/>
          </a:prstGeom>
          <a:noFill/>
        </p:spPr>
        <p:txBody>
          <a:bodyPr wrap="none" rtlCol="0">
            <a:spAutoFit/>
          </a:bodyPr>
          <a:lstStyle/>
          <a:p>
            <a:r>
              <a:rPr lang="en-US" dirty="0" smtClean="0">
                <a:solidFill>
                  <a:srgbClr val="FF0000"/>
                </a:solidFill>
              </a:rPr>
              <a:t>4</a:t>
            </a:r>
            <a:endParaRPr lang="en-US" dirty="0">
              <a:solidFill>
                <a:srgbClr val="FF0000"/>
              </a:solidFill>
            </a:endParaRPr>
          </a:p>
        </p:txBody>
      </p:sp>
      <p:sp>
        <p:nvSpPr>
          <p:cNvPr id="53" name="TextBox 52"/>
          <p:cNvSpPr txBox="1"/>
          <p:nvPr/>
        </p:nvSpPr>
        <p:spPr>
          <a:xfrm>
            <a:off x="2037346" y="5181600"/>
            <a:ext cx="324854" cy="369332"/>
          </a:xfrm>
          <a:prstGeom prst="rect">
            <a:avLst/>
          </a:prstGeom>
          <a:noFill/>
        </p:spPr>
        <p:txBody>
          <a:bodyPr wrap="none" rtlCol="0">
            <a:spAutoFit/>
          </a:bodyPr>
          <a:lstStyle/>
          <a:p>
            <a:r>
              <a:rPr lang="en-US" dirty="0" smtClean="0">
                <a:solidFill>
                  <a:srgbClr val="FF0000"/>
                </a:solidFill>
              </a:rPr>
              <a:t>4</a:t>
            </a:r>
            <a:endParaRPr lang="en-US" dirty="0">
              <a:solidFill>
                <a:srgbClr val="FF0000"/>
              </a:solidFill>
            </a:endParaRPr>
          </a:p>
        </p:txBody>
      </p:sp>
      <p:sp>
        <p:nvSpPr>
          <p:cNvPr id="54" name="TextBox 53"/>
          <p:cNvSpPr txBox="1"/>
          <p:nvPr/>
        </p:nvSpPr>
        <p:spPr>
          <a:xfrm>
            <a:off x="609600" y="5193268"/>
            <a:ext cx="312030" cy="369332"/>
          </a:xfrm>
          <a:prstGeom prst="rect">
            <a:avLst/>
          </a:prstGeom>
          <a:noFill/>
        </p:spPr>
        <p:txBody>
          <a:bodyPr wrap="none" rtlCol="0">
            <a:spAutoFit/>
          </a:bodyPr>
          <a:lstStyle/>
          <a:p>
            <a:r>
              <a:rPr lang="en-US" dirty="0">
                <a:solidFill>
                  <a:srgbClr val="FF0000"/>
                </a:solidFill>
              </a:rPr>
              <a:t>2</a:t>
            </a:r>
          </a:p>
        </p:txBody>
      </p:sp>
    </p:spTree>
    <p:extLst>
      <p:ext uri="{BB962C8B-B14F-4D97-AF65-F5344CB8AC3E}">
        <p14:creationId xmlns:p14="http://schemas.microsoft.com/office/powerpoint/2010/main" val="2068966155"/>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20543503"/>
              </p:ext>
            </p:extLst>
          </p:nvPr>
        </p:nvGraphicFramePr>
        <p:xfrm>
          <a:off x="3886200" y="1524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501851140"/>
              </p:ext>
            </p:extLst>
          </p:nvPr>
        </p:nvGraphicFramePr>
        <p:xfrm>
          <a:off x="22860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199321201"/>
              </p:ext>
            </p:extLst>
          </p:nvPr>
        </p:nvGraphicFramePr>
        <p:xfrm>
          <a:off x="40386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033446728"/>
              </p:ext>
            </p:extLst>
          </p:nvPr>
        </p:nvGraphicFramePr>
        <p:xfrm>
          <a:off x="5791200" y="1828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cxnSp>
        <p:nvCxnSpPr>
          <p:cNvPr id="8" name="Straight Arrow Connector 7"/>
          <p:cNvCxnSpPr>
            <a:endCxn id="4" idx="0"/>
          </p:cNvCxnSpPr>
          <p:nvPr/>
        </p:nvCxnSpPr>
        <p:spPr>
          <a:xfrm flipH="1">
            <a:off x="2819400" y="1158240"/>
            <a:ext cx="16002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2" idx="2"/>
            <a:endCxn id="5" idx="0"/>
          </p:cNvCxnSpPr>
          <p:nvPr/>
        </p:nvCxnSpPr>
        <p:spPr>
          <a:xfrm>
            <a:off x="4419600" y="1158240"/>
            <a:ext cx="1524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2" idx="2"/>
            <a:endCxn id="6" idx="0"/>
          </p:cNvCxnSpPr>
          <p:nvPr/>
        </p:nvCxnSpPr>
        <p:spPr>
          <a:xfrm>
            <a:off x="4419600" y="1158240"/>
            <a:ext cx="1905000" cy="6705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graphicFrame>
        <p:nvGraphicFramePr>
          <p:cNvPr id="11" name="Table 10"/>
          <p:cNvGraphicFramePr>
            <a:graphicFrameLocks noGrp="1"/>
          </p:cNvGraphicFramePr>
          <p:nvPr>
            <p:extLst>
              <p:ext uri="{D42A27DB-BD31-4B8C-83A1-F6EECF244321}">
                <p14:modId xmlns:p14="http://schemas.microsoft.com/office/powerpoint/2010/main" val="2016439525"/>
              </p:ext>
            </p:extLst>
          </p:nvPr>
        </p:nvGraphicFramePr>
        <p:xfrm>
          <a:off x="76200" y="182388"/>
          <a:ext cx="974034" cy="1005840"/>
        </p:xfrm>
        <a:graphic>
          <a:graphicData uri="http://schemas.openxmlformats.org/drawingml/2006/table">
            <a:tbl>
              <a:tblPr>
                <a:tableStyleId>{5C22544A-7EE6-4342-B048-85BDC9FD1C3A}</a:tableStyleId>
              </a:tblPr>
              <a:tblGrid>
                <a:gridCol w="324678"/>
                <a:gridCol w="324678"/>
                <a:gridCol w="324678"/>
              </a:tblGrid>
              <a:tr h="269404">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9404">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9404">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3" name="TextBox 12"/>
          <p:cNvSpPr txBox="1"/>
          <p:nvPr/>
        </p:nvSpPr>
        <p:spPr>
          <a:xfrm>
            <a:off x="152400" y="1208032"/>
            <a:ext cx="764227" cy="369332"/>
          </a:xfrm>
          <a:prstGeom prst="rect">
            <a:avLst/>
          </a:prstGeom>
          <a:noFill/>
        </p:spPr>
        <p:txBody>
          <a:bodyPr wrap="none" rtlCol="0">
            <a:spAutoFit/>
          </a:bodyPr>
          <a:lstStyle/>
          <a:p>
            <a:r>
              <a:rPr lang="en-US" dirty="0" smtClean="0"/>
              <a:t>GOAL</a:t>
            </a:r>
            <a:endParaRPr lang="en-US" dirty="0"/>
          </a:p>
        </p:txBody>
      </p:sp>
      <p:sp>
        <p:nvSpPr>
          <p:cNvPr id="14" name="Rectangle 13"/>
          <p:cNvSpPr/>
          <p:nvPr/>
        </p:nvSpPr>
        <p:spPr>
          <a:xfrm>
            <a:off x="0" y="84102"/>
            <a:ext cx="1143000" cy="1493262"/>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6" name="Table 15"/>
          <p:cNvGraphicFramePr>
            <a:graphicFrameLocks noGrp="1"/>
          </p:cNvGraphicFramePr>
          <p:nvPr>
            <p:extLst>
              <p:ext uri="{D42A27DB-BD31-4B8C-83A1-F6EECF244321}">
                <p14:modId xmlns:p14="http://schemas.microsoft.com/office/powerpoint/2010/main" val="4235097937"/>
              </p:ext>
            </p:extLst>
          </p:nvPr>
        </p:nvGraphicFramePr>
        <p:xfrm>
          <a:off x="2057400" y="34290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2825564883"/>
              </p:ext>
            </p:extLst>
          </p:nvPr>
        </p:nvGraphicFramePr>
        <p:xfrm>
          <a:off x="3505200" y="34137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306018165"/>
              </p:ext>
            </p:extLst>
          </p:nvPr>
        </p:nvGraphicFramePr>
        <p:xfrm>
          <a:off x="4981778" y="34137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3739291393"/>
              </p:ext>
            </p:extLst>
          </p:nvPr>
        </p:nvGraphicFramePr>
        <p:xfrm>
          <a:off x="6477000" y="34137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b="0" dirty="0" smtClean="0"/>
                        <a:t>2</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smtClean="0"/>
                        <a:t>8</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smtClean="0"/>
                        <a:t>3</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b="0" dirty="0" smtClean="0"/>
                        <a:t>1</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smtClean="0"/>
                        <a:t>4</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b="0" dirty="0" smtClean="0"/>
                        <a:t>7</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smtClean="0"/>
                        <a:t>6</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b="0" dirty="0" smtClean="0"/>
                        <a:t>5</a:t>
                      </a:r>
                      <a:endParaRPr lang="en-US" sz="16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cxnSp>
        <p:nvCxnSpPr>
          <p:cNvPr id="20" name="Straight Arrow Connector 19"/>
          <p:cNvCxnSpPr>
            <a:stCxn id="5" idx="2"/>
            <a:endCxn id="16" idx="0"/>
          </p:cNvCxnSpPr>
          <p:nvPr/>
        </p:nvCxnSpPr>
        <p:spPr>
          <a:xfrm flipH="1">
            <a:off x="2590800" y="2834640"/>
            <a:ext cx="1981200" cy="5943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5" idx="2"/>
            <a:endCxn id="17" idx="0"/>
          </p:cNvCxnSpPr>
          <p:nvPr/>
        </p:nvCxnSpPr>
        <p:spPr>
          <a:xfrm flipH="1">
            <a:off x="4038600" y="2834640"/>
            <a:ext cx="533400"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5" idx="2"/>
            <a:endCxn id="18" idx="0"/>
          </p:cNvCxnSpPr>
          <p:nvPr/>
        </p:nvCxnSpPr>
        <p:spPr>
          <a:xfrm>
            <a:off x="4572000" y="2834640"/>
            <a:ext cx="943178"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5" idx="2"/>
            <a:endCxn id="19" idx="0"/>
          </p:cNvCxnSpPr>
          <p:nvPr/>
        </p:nvCxnSpPr>
        <p:spPr>
          <a:xfrm>
            <a:off x="4572000" y="2834640"/>
            <a:ext cx="2438400" cy="5791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0" name="Rounded Rectangle 29"/>
          <p:cNvSpPr/>
          <p:nvPr/>
        </p:nvSpPr>
        <p:spPr>
          <a:xfrm>
            <a:off x="4092808"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ounded Rectangle 30"/>
          <p:cNvSpPr/>
          <p:nvPr/>
        </p:nvSpPr>
        <p:spPr>
          <a:xfrm>
            <a:off x="4092808" y="2209800"/>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ounded Rectangle 31"/>
          <p:cNvSpPr/>
          <p:nvPr/>
        </p:nvSpPr>
        <p:spPr>
          <a:xfrm>
            <a:off x="4445232" y="1864475"/>
            <a:ext cx="276224" cy="269125"/>
          </a:xfrm>
          <a:prstGeom prst="roundRect">
            <a:avLst/>
          </a:prstGeom>
          <a:solidFill>
            <a:srgbClr val="0000FF">
              <a:alpha val="2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extBox 32"/>
          <p:cNvSpPr txBox="1"/>
          <p:nvPr/>
        </p:nvSpPr>
        <p:spPr>
          <a:xfrm>
            <a:off x="4216632" y="1981200"/>
            <a:ext cx="266344" cy="276999"/>
          </a:xfrm>
          <a:prstGeom prst="rect">
            <a:avLst/>
          </a:prstGeom>
          <a:noFill/>
        </p:spPr>
        <p:txBody>
          <a:bodyPr wrap="none" rtlCol="0">
            <a:spAutoFit/>
          </a:bodyPr>
          <a:lstStyle/>
          <a:p>
            <a:r>
              <a:rPr lang="en-US" sz="1200" b="1" dirty="0" smtClean="0">
                <a:solidFill>
                  <a:srgbClr val="FF0000"/>
                </a:solidFill>
              </a:rPr>
              <a:t>1</a:t>
            </a:r>
            <a:endParaRPr lang="en-US" sz="1200" b="1" dirty="0">
              <a:solidFill>
                <a:srgbClr val="FF0000"/>
              </a:solidFill>
            </a:endParaRPr>
          </a:p>
        </p:txBody>
      </p:sp>
      <p:sp>
        <p:nvSpPr>
          <p:cNvPr id="34" name="TextBox 33"/>
          <p:cNvSpPr txBox="1"/>
          <p:nvPr/>
        </p:nvSpPr>
        <p:spPr>
          <a:xfrm>
            <a:off x="4178888" y="2313801"/>
            <a:ext cx="266344" cy="276999"/>
          </a:xfrm>
          <a:prstGeom prst="rect">
            <a:avLst/>
          </a:prstGeom>
          <a:noFill/>
        </p:spPr>
        <p:txBody>
          <a:bodyPr wrap="none" rtlCol="0">
            <a:spAutoFit/>
          </a:bodyPr>
          <a:lstStyle/>
          <a:p>
            <a:r>
              <a:rPr lang="en-US" sz="1200" b="1" dirty="0" smtClean="0">
                <a:solidFill>
                  <a:srgbClr val="FF0000"/>
                </a:solidFill>
              </a:rPr>
              <a:t>1</a:t>
            </a:r>
            <a:endParaRPr lang="en-US" sz="1200" b="1" dirty="0">
              <a:solidFill>
                <a:srgbClr val="FF0000"/>
              </a:solidFill>
            </a:endParaRPr>
          </a:p>
        </p:txBody>
      </p:sp>
      <p:sp>
        <p:nvSpPr>
          <p:cNvPr id="35" name="TextBox 34"/>
          <p:cNvSpPr txBox="1"/>
          <p:nvPr/>
        </p:nvSpPr>
        <p:spPr>
          <a:xfrm>
            <a:off x="3726570" y="2133600"/>
            <a:ext cx="324854" cy="369332"/>
          </a:xfrm>
          <a:prstGeom prst="rect">
            <a:avLst/>
          </a:prstGeom>
          <a:noFill/>
        </p:spPr>
        <p:txBody>
          <a:bodyPr wrap="none" rtlCol="0">
            <a:spAutoFit/>
          </a:bodyPr>
          <a:lstStyle/>
          <a:p>
            <a:r>
              <a:rPr lang="en-US" dirty="0">
                <a:solidFill>
                  <a:srgbClr val="FF0000"/>
                </a:solidFill>
              </a:rPr>
              <a:t>4</a:t>
            </a:r>
          </a:p>
        </p:txBody>
      </p:sp>
      <p:sp>
        <p:nvSpPr>
          <p:cNvPr id="36" name="TextBox 35"/>
          <p:cNvSpPr txBox="1"/>
          <p:nvPr/>
        </p:nvSpPr>
        <p:spPr>
          <a:xfrm>
            <a:off x="4597632" y="1981200"/>
            <a:ext cx="279168" cy="276999"/>
          </a:xfrm>
          <a:prstGeom prst="rect">
            <a:avLst/>
          </a:prstGeom>
          <a:noFill/>
        </p:spPr>
        <p:txBody>
          <a:bodyPr wrap="none" rtlCol="0">
            <a:spAutoFit/>
          </a:bodyPr>
          <a:lstStyle/>
          <a:p>
            <a:r>
              <a:rPr lang="en-US" sz="1200" b="1" dirty="0">
                <a:solidFill>
                  <a:srgbClr val="FF0000"/>
                </a:solidFill>
              </a:rPr>
              <a:t>2</a:t>
            </a:r>
          </a:p>
        </p:txBody>
      </p:sp>
      <p:sp>
        <p:nvSpPr>
          <p:cNvPr id="37" name="TextBox 36"/>
          <p:cNvSpPr txBox="1"/>
          <p:nvPr/>
        </p:nvSpPr>
        <p:spPr>
          <a:xfrm>
            <a:off x="1745370" y="3733800"/>
            <a:ext cx="312030" cy="369332"/>
          </a:xfrm>
          <a:prstGeom prst="rect">
            <a:avLst/>
          </a:prstGeom>
          <a:noFill/>
        </p:spPr>
        <p:txBody>
          <a:bodyPr wrap="none" rtlCol="0">
            <a:spAutoFit/>
          </a:bodyPr>
          <a:lstStyle/>
          <a:p>
            <a:r>
              <a:rPr lang="en-US" dirty="0" smtClean="0">
                <a:solidFill>
                  <a:srgbClr val="FF0000"/>
                </a:solidFill>
              </a:rPr>
              <a:t>3</a:t>
            </a:r>
            <a:endParaRPr lang="en-US" dirty="0">
              <a:solidFill>
                <a:srgbClr val="FF0000"/>
              </a:solidFill>
            </a:endParaRPr>
          </a:p>
        </p:txBody>
      </p:sp>
      <p:sp>
        <p:nvSpPr>
          <p:cNvPr id="38" name="TextBox 37"/>
          <p:cNvSpPr txBox="1"/>
          <p:nvPr/>
        </p:nvSpPr>
        <p:spPr>
          <a:xfrm>
            <a:off x="3193170" y="3733800"/>
            <a:ext cx="312030" cy="369332"/>
          </a:xfrm>
          <a:prstGeom prst="rect">
            <a:avLst/>
          </a:prstGeom>
          <a:noFill/>
        </p:spPr>
        <p:txBody>
          <a:bodyPr wrap="none" rtlCol="0">
            <a:spAutoFit/>
          </a:bodyPr>
          <a:lstStyle/>
          <a:p>
            <a:r>
              <a:rPr lang="en-US" dirty="0">
                <a:solidFill>
                  <a:srgbClr val="FF0000"/>
                </a:solidFill>
              </a:rPr>
              <a:t>5</a:t>
            </a:r>
          </a:p>
        </p:txBody>
      </p:sp>
      <p:sp>
        <p:nvSpPr>
          <p:cNvPr id="39" name="TextBox 38"/>
          <p:cNvSpPr txBox="1"/>
          <p:nvPr/>
        </p:nvSpPr>
        <p:spPr>
          <a:xfrm>
            <a:off x="4717170" y="3745468"/>
            <a:ext cx="312030" cy="369332"/>
          </a:xfrm>
          <a:prstGeom prst="rect">
            <a:avLst/>
          </a:prstGeom>
          <a:noFill/>
        </p:spPr>
        <p:txBody>
          <a:bodyPr wrap="none" rtlCol="0">
            <a:spAutoFit/>
          </a:bodyPr>
          <a:lstStyle/>
          <a:p>
            <a:r>
              <a:rPr lang="en-US" dirty="0">
                <a:solidFill>
                  <a:srgbClr val="FF0000"/>
                </a:solidFill>
              </a:rPr>
              <a:t>5</a:t>
            </a:r>
          </a:p>
        </p:txBody>
      </p:sp>
      <p:sp>
        <p:nvSpPr>
          <p:cNvPr id="40" name="TextBox 39"/>
          <p:cNvSpPr txBox="1"/>
          <p:nvPr/>
        </p:nvSpPr>
        <p:spPr>
          <a:xfrm>
            <a:off x="6228346" y="3745468"/>
            <a:ext cx="312030" cy="369332"/>
          </a:xfrm>
          <a:prstGeom prst="rect">
            <a:avLst/>
          </a:prstGeom>
          <a:noFill/>
        </p:spPr>
        <p:txBody>
          <a:bodyPr wrap="none" rtlCol="0">
            <a:spAutoFit/>
          </a:bodyPr>
          <a:lstStyle/>
          <a:p>
            <a:r>
              <a:rPr lang="en-US" dirty="0">
                <a:solidFill>
                  <a:srgbClr val="FF0000"/>
                </a:solidFill>
              </a:rPr>
              <a:t>5</a:t>
            </a:r>
          </a:p>
        </p:txBody>
      </p:sp>
      <p:graphicFrame>
        <p:nvGraphicFramePr>
          <p:cNvPr id="43" name="Table 42"/>
          <p:cNvGraphicFramePr>
            <a:graphicFrameLocks noGrp="1"/>
          </p:cNvGraphicFramePr>
          <p:nvPr>
            <p:extLst>
              <p:ext uri="{D42A27DB-BD31-4B8C-83A1-F6EECF244321}">
                <p14:modId xmlns:p14="http://schemas.microsoft.com/office/powerpoint/2010/main" val="3533303854"/>
              </p:ext>
            </p:extLst>
          </p:nvPr>
        </p:nvGraphicFramePr>
        <p:xfrm>
          <a:off x="886651" y="4876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44" name="Table 43"/>
          <p:cNvGraphicFramePr>
            <a:graphicFrameLocks noGrp="1"/>
          </p:cNvGraphicFramePr>
          <p:nvPr>
            <p:extLst>
              <p:ext uri="{D42A27DB-BD31-4B8C-83A1-F6EECF244321}">
                <p14:modId xmlns:p14="http://schemas.microsoft.com/office/powerpoint/2010/main" val="2318351415"/>
              </p:ext>
            </p:extLst>
          </p:nvPr>
        </p:nvGraphicFramePr>
        <p:xfrm>
          <a:off x="2286000" y="487680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5" name="Rectangle 44"/>
          <p:cNvSpPr/>
          <p:nvPr/>
        </p:nvSpPr>
        <p:spPr>
          <a:xfrm>
            <a:off x="3886200" y="1752600"/>
            <a:ext cx="1371600" cy="1219200"/>
          </a:xfrm>
          <a:prstGeom prst="rect">
            <a:avLst/>
          </a:prstGeom>
          <a:solidFill>
            <a:srgbClr val="FFFF00">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00"/>
              </a:solidFill>
            </a:endParaRPr>
          </a:p>
        </p:txBody>
      </p:sp>
      <p:sp>
        <p:nvSpPr>
          <p:cNvPr id="46" name="Rectangle 45"/>
          <p:cNvSpPr/>
          <p:nvPr/>
        </p:nvSpPr>
        <p:spPr>
          <a:xfrm>
            <a:off x="1828800" y="3352800"/>
            <a:ext cx="1371600" cy="1219200"/>
          </a:xfrm>
          <a:prstGeom prst="rect">
            <a:avLst/>
          </a:prstGeom>
          <a:solidFill>
            <a:srgbClr val="FFFF00">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00"/>
              </a:solidFill>
            </a:endParaRPr>
          </a:p>
        </p:txBody>
      </p:sp>
      <p:graphicFrame>
        <p:nvGraphicFramePr>
          <p:cNvPr id="47" name="Table 46"/>
          <p:cNvGraphicFramePr>
            <a:graphicFrameLocks noGrp="1"/>
          </p:cNvGraphicFramePr>
          <p:nvPr>
            <p:extLst>
              <p:ext uri="{D42A27DB-BD31-4B8C-83A1-F6EECF244321}">
                <p14:modId xmlns:p14="http://schemas.microsoft.com/office/powerpoint/2010/main" val="1257225405"/>
              </p:ext>
            </p:extLst>
          </p:nvPr>
        </p:nvGraphicFramePr>
        <p:xfrm>
          <a:off x="3683232" y="4861560"/>
          <a:ext cx="1066800" cy="1005840"/>
        </p:xfrm>
        <a:graphic>
          <a:graphicData uri="http://schemas.openxmlformats.org/drawingml/2006/table">
            <a:tbl>
              <a:tblPr>
                <a:tableStyleId>{5C22544A-7EE6-4342-B048-85BDC9FD1C3A}</a:tableStyleId>
              </a:tblPr>
              <a:tblGrid>
                <a:gridCol w="355600"/>
                <a:gridCol w="355600"/>
                <a:gridCol w="355600"/>
              </a:tblGrid>
              <a:tr h="279400">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9400">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cxnSp>
        <p:nvCxnSpPr>
          <p:cNvPr id="48" name="Straight Arrow Connector 47"/>
          <p:cNvCxnSpPr>
            <a:stCxn id="16" idx="2"/>
            <a:endCxn id="43" idx="0"/>
          </p:cNvCxnSpPr>
          <p:nvPr/>
        </p:nvCxnSpPr>
        <p:spPr>
          <a:xfrm flipH="1">
            <a:off x="1420051" y="4434840"/>
            <a:ext cx="1170749" cy="4419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16" idx="2"/>
            <a:endCxn id="44" idx="0"/>
          </p:cNvCxnSpPr>
          <p:nvPr/>
        </p:nvCxnSpPr>
        <p:spPr>
          <a:xfrm>
            <a:off x="2590800" y="4434840"/>
            <a:ext cx="228600" cy="44196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a:stCxn id="16" idx="2"/>
            <a:endCxn id="47" idx="0"/>
          </p:cNvCxnSpPr>
          <p:nvPr/>
        </p:nvCxnSpPr>
        <p:spPr>
          <a:xfrm>
            <a:off x="2590800" y="4434840"/>
            <a:ext cx="1625832" cy="42672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3420630" y="5181600"/>
            <a:ext cx="324854" cy="369332"/>
          </a:xfrm>
          <a:prstGeom prst="rect">
            <a:avLst/>
          </a:prstGeom>
          <a:noFill/>
        </p:spPr>
        <p:txBody>
          <a:bodyPr wrap="none" rtlCol="0">
            <a:spAutoFit/>
          </a:bodyPr>
          <a:lstStyle/>
          <a:p>
            <a:r>
              <a:rPr lang="en-US" dirty="0" smtClean="0">
                <a:solidFill>
                  <a:srgbClr val="FF0000"/>
                </a:solidFill>
              </a:rPr>
              <a:t>4</a:t>
            </a:r>
            <a:endParaRPr lang="en-US" dirty="0">
              <a:solidFill>
                <a:srgbClr val="FF0000"/>
              </a:solidFill>
            </a:endParaRPr>
          </a:p>
        </p:txBody>
      </p:sp>
      <p:sp>
        <p:nvSpPr>
          <p:cNvPr id="53" name="TextBox 52"/>
          <p:cNvSpPr txBox="1"/>
          <p:nvPr/>
        </p:nvSpPr>
        <p:spPr>
          <a:xfrm>
            <a:off x="2037346" y="5181600"/>
            <a:ext cx="324854" cy="369332"/>
          </a:xfrm>
          <a:prstGeom prst="rect">
            <a:avLst/>
          </a:prstGeom>
          <a:noFill/>
        </p:spPr>
        <p:txBody>
          <a:bodyPr wrap="none" rtlCol="0">
            <a:spAutoFit/>
          </a:bodyPr>
          <a:lstStyle/>
          <a:p>
            <a:r>
              <a:rPr lang="en-US" dirty="0" smtClean="0">
                <a:solidFill>
                  <a:srgbClr val="FF0000"/>
                </a:solidFill>
              </a:rPr>
              <a:t>4</a:t>
            </a:r>
            <a:endParaRPr lang="en-US" dirty="0">
              <a:solidFill>
                <a:srgbClr val="FF0000"/>
              </a:solidFill>
            </a:endParaRPr>
          </a:p>
        </p:txBody>
      </p:sp>
      <p:sp>
        <p:nvSpPr>
          <p:cNvPr id="54" name="TextBox 53"/>
          <p:cNvSpPr txBox="1"/>
          <p:nvPr/>
        </p:nvSpPr>
        <p:spPr>
          <a:xfrm>
            <a:off x="609600" y="5193268"/>
            <a:ext cx="312030" cy="369332"/>
          </a:xfrm>
          <a:prstGeom prst="rect">
            <a:avLst/>
          </a:prstGeom>
          <a:noFill/>
        </p:spPr>
        <p:txBody>
          <a:bodyPr wrap="none" rtlCol="0">
            <a:spAutoFit/>
          </a:bodyPr>
          <a:lstStyle/>
          <a:p>
            <a:r>
              <a:rPr lang="en-US" dirty="0">
                <a:solidFill>
                  <a:srgbClr val="FF0000"/>
                </a:solidFill>
              </a:rPr>
              <a:t>2</a:t>
            </a:r>
          </a:p>
        </p:txBody>
      </p:sp>
      <p:sp>
        <p:nvSpPr>
          <p:cNvPr id="42" name="Rectangle 41"/>
          <p:cNvSpPr/>
          <p:nvPr/>
        </p:nvSpPr>
        <p:spPr>
          <a:xfrm>
            <a:off x="685800" y="4724400"/>
            <a:ext cx="1371600" cy="1219200"/>
          </a:xfrm>
          <a:prstGeom prst="rect">
            <a:avLst/>
          </a:prstGeom>
          <a:solidFill>
            <a:srgbClr val="FFFF00">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00"/>
              </a:solidFill>
            </a:endParaRPr>
          </a:p>
        </p:txBody>
      </p:sp>
      <p:sp>
        <p:nvSpPr>
          <p:cNvPr id="3" name="TextBox 2"/>
          <p:cNvSpPr txBox="1"/>
          <p:nvPr/>
        </p:nvSpPr>
        <p:spPr>
          <a:xfrm>
            <a:off x="990600" y="6019800"/>
            <a:ext cx="595035" cy="584776"/>
          </a:xfrm>
          <a:prstGeom prst="rect">
            <a:avLst/>
          </a:prstGeom>
          <a:noFill/>
        </p:spPr>
        <p:txBody>
          <a:bodyPr wrap="none" rtlCol="0">
            <a:spAutoFit/>
          </a:bodyPr>
          <a:lstStyle/>
          <a:p>
            <a:r>
              <a:rPr lang="en-US" sz="3200" dirty="0" smtClean="0"/>
              <a:t>… </a:t>
            </a:r>
            <a:endParaRPr lang="en-US" sz="3200" dirty="0"/>
          </a:p>
        </p:txBody>
      </p:sp>
    </p:spTree>
    <p:extLst>
      <p:ext uri="{BB962C8B-B14F-4D97-AF65-F5344CB8AC3E}">
        <p14:creationId xmlns:p14="http://schemas.microsoft.com/office/powerpoint/2010/main" val="919070256"/>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search algorithms</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Best first search is called an “informed” search algorithm</a:t>
            </a:r>
          </a:p>
          <a:p>
            <a:pPr marL="0" indent="0">
              <a:buNone/>
            </a:pPr>
            <a:endParaRPr lang="en-US" dirty="0"/>
          </a:p>
          <a:p>
            <a:pPr marL="0" indent="0">
              <a:buNone/>
            </a:pPr>
            <a:r>
              <a:rPr lang="en-US" dirty="0" smtClean="0">
                <a:solidFill>
                  <a:srgbClr val="FF0000"/>
                </a:solidFill>
              </a:rPr>
              <a:t>Why wouldn’t we always use an informed algorithm?</a:t>
            </a:r>
            <a:endParaRPr lang="en-US" dirty="0">
              <a:solidFill>
                <a:srgbClr val="FF0000"/>
              </a:solidFill>
            </a:endParaRPr>
          </a:p>
          <a:p>
            <a:pPr lvl="1"/>
            <a:r>
              <a:rPr lang="en-US" dirty="0" smtClean="0">
                <a:solidFill>
                  <a:srgbClr val="0000FF"/>
                </a:solidFill>
              </a:rPr>
              <a:t>Coming up with good heuristics can be hard for some problems</a:t>
            </a:r>
          </a:p>
          <a:p>
            <a:pPr lvl="1"/>
            <a:r>
              <a:rPr lang="en-US" dirty="0" smtClean="0">
                <a:solidFill>
                  <a:srgbClr val="0000FF"/>
                </a:solidFill>
              </a:rPr>
              <a:t>There is computational overhead (both in calculating the heuristic and in keeping track of the next “best” state)</a:t>
            </a:r>
          </a:p>
          <a:p>
            <a:pPr marL="0" indent="0">
              <a:buNone/>
            </a:pPr>
            <a:endParaRPr lang="en-US" dirty="0">
              <a:solidFill>
                <a:srgbClr val="FF0000"/>
              </a:solidFill>
            </a:endParaRPr>
          </a:p>
        </p:txBody>
      </p:sp>
    </p:spTree>
    <p:extLst>
      <p:ext uri="{BB962C8B-B14F-4D97-AF65-F5344CB8AC3E}">
        <p14:creationId xmlns:p14="http://schemas.microsoft.com/office/powerpoint/2010/main" val="5866250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search algorithms</a:t>
            </a:r>
            <a:endParaRPr lang="en-US" dirty="0"/>
          </a:p>
        </p:txBody>
      </p:sp>
      <p:sp>
        <p:nvSpPr>
          <p:cNvPr id="3" name="Content Placeholder 2"/>
          <p:cNvSpPr>
            <a:spLocks noGrp="1"/>
          </p:cNvSpPr>
          <p:nvPr>
            <p:ph sz="quarter" idx="1"/>
          </p:nvPr>
        </p:nvSpPr>
        <p:spPr>
          <a:xfrm>
            <a:off x="612648" y="1600200"/>
            <a:ext cx="8153400" cy="1143000"/>
          </a:xfrm>
        </p:spPr>
        <p:txBody>
          <a:bodyPr/>
          <a:lstStyle/>
          <a:p>
            <a:pPr marL="0" indent="0">
              <a:buNone/>
            </a:pPr>
            <a:r>
              <a:rPr lang="en-US" dirty="0" smtClean="0">
                <a:solidFill>
                  <a:srgbClr val="FF0000"/>
                </a:solidFill>
              </a:rPr>
              <a:t>Any other problems/concerns about best first search?</a:t>
            </a:r>
          </a:p>
        </p:txBody>
      </p:sp>
    </p:spTree>
    <p:extLst>
      <p:ext uri="{BB962C8B-B14F-4D97-AF65-F5344CB8AC3E}">
        <p14:creationId xmlns:p14="http://schemas.microsoft.com/office/powerpoint/2010/main" val="1264261103"/>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search algorithms</a:t>
            </a:r>
            <a:endParaRPr lang="en-US" dirty="0"/>
          </a:p>
        </p:txBody>
      </p:sp>
      <p:sp>
        <p:nvSpPr>
          <p:cNvPr id="3" name="Content Placeholder 2"/>
          <p:cNvSpPr>
            <a:spLocks noGrp="1"/>
          </p:cNvSpPr>
          <p:nvPr>
            <p:ph sz="quarter" idx="1"/>
          </p:nvPr>
        </p:nvSpPr>
        <p:spPr>
          <a:xfrm>
            <a:off x="612648" y="1600200"/>
            <a:ext cx="8153400" cy="1143000"/>
          </a:xfrm>
        </p:spPr>
        <p:txBody>
          <a:bodyPr/>
          <a:lstStyle/>
          <a:p>
            <a:pPr marL="0" indent="0">
              <a:buNone/>
            </a:pPr>
            <a:r>
              <a:rPr lang="en-US" dirty="0" smtClean="0">
                <a:solidFill>
                  <a:srgbClr val="FF0000"/>
                </a:solidFill>
              </a:rPr>
              <a:t>Any other problems/concerns about best first search?</a:t>
            </a:r>
          </a:p>
          <a:p>
            <a:pPr lvl="1"/>
            <a:r>
              <a:rPr lang="en-US" dirty="0" smtClean="0">
                <a:solidFill>
                  <a:srgbClr val="0000FF"/>
                </a:solidFill>
              </a:rPr>
              <a:t>Only as good as the heuristic function</a:t>
            </a:r>
            <a:endParaRPr lang="en-US" dirty="0">
              <a:solidFill>
                <a:srgbClr val="0000FF"/>
              </a:solidFill>
            </a:endParaRPr>
          </a:p>
        </p:txBody>
      </p:sp>
      <p:sp>
        <p:nvSpPr>
          <p:cNvPr id="4" name="TextBox 3"/>
          <p:cNvSpPr txBox="1"/>
          <p:nvPr/>
        </p:nvSpPr>
        <p:spPr>
          <a:xfrm>
            <a:off x="2363922" y="3700790"/>
            <a:ext cx="531678" cy="261610"/>
          </a:xfrm>
          <a:prstGeom prst="rect">
            <a:avLst/>
          </a:prstGeom>
          <a:noFill/>
        </p:spPr>
        <p:txBody>
          <a:bodyPr wrap="none" rtlCol="0">
            <a:spAutoFit/>
          </a:bodyPr>
          <a:lstStyle/>
          <a:p>
            <a:r>
              <a:rPr lang="en-US" sz="1100" dirty="0" smtClean="0"/>
              <a:t>START</a:t>
            </a:r>
            <a:endParaRPr lang="en-US" sz="1100" dirty="0"/>
          </a:p>
        </p:txBody>
      </p:sp>
      <p:sp>
        <p:nvSpPr>
          <p:cNvPr id="5" name="TextBox 4"/>
          <p:cNvSpPr txBox="1"/>
          <p:nvPr/>
        </p:nvSpPr>
        <p:spPr>
          <a:xfrm>
            <a:off x="6096000" y="3657600"/>
            <a:ext cx="571040" cy="276999"/>
          </a:xfrm>
          <a:prstGeom prst="rect">
            <a:avLst/>
          </a:prstGeom>
          <a:noFill/>
        </p:spPr>
        <p:txBody>
          <a:bodyPr wrap="none" rtlCol="0">
            <a:spAutoFit/>
          </a:bodyPr>
          <a:lstStyle/>
          <a:p>
            <a:r>
              <a:rPr lang="en-US" sz="1200" dirty="0" smtClean="0"/>
              <a:t>GOAL</a:t>
            </a:r>
            <a:endParaRPr lang="en-US" sz="1200" dirty="0"/>
          </a:p>
        </p:txBody>
      </p:sp>
      <p:sp>
        <p:nvSpPr>
          <p:cNvPr id="6" name="Rectangle 5"/>
          <p:cNvSpPr/>
          <p:nvPr/>
        </p:nvSpPr>
        <p:spPr>
          <a:xfrm>
            <a:off x="1819305" y="3124200"/>
            <a:ext cx="4810095" cy="1447800"/>
          </a:xfrm>
          <a:prstGeom prst="rect">
            <a:avLst/>
          </a:pr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23622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28956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34290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39624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44958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0292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55626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6096000" y="3124200"/>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1819305" y="3581400"/>
            <a:ext cx="4810095" cy="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1828800" y="4038600"/>
            <a:ext cx="4810095" cy="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2363922" y="3581400"/>
            <a:ext cx="3732078" cy="0"/>
          </a:xfrm>
          <a:prstGeom prst="line">
            <a:avLst/>
          </a:prstGeom>
          <a:ln>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2362200" y="4038600"/>
            <a:ext cx="3732078" cy="0"/>
          </a:xfrm>
          <a:prstGeom prst="line">
            <a:avLst/>
          </a:prstGeom>
          <a:ln>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flipH="1" flipV="1">
            <a:off x="6094278" y="3581400"/>
            <a:ext cx="1722" cy="457200"/>
          </a:xfrm>
          <a:prstGeom prst="line">
            <a:avLst/>
          </a:prstGeom>
          <a:ln>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1524000" y="4648200"/>
            <a:ext cx="5543743" cy="369332"/>
          </a:xfrm>
          <a:prstGeom prst="rect">
            <a:avLst/>
          </a:prstGeom>
          <a:noFill/>
        </p:spPr>
        <p:txBody>
          <a:bodyPr wrap="none" rtlCol="0">
            <a:spAutoFit/>
          </a:bodyPr>
          <a:lstStyle/>
          <a:p>
            <a:r>
              <a:rPr lang="en-US" dirty="0" smtClean="0"/>
              <a:t>Best first search using distance as the crow flies as heuristic</a:t>
            </a:r>
            <a:endParaRPr lang="en-US" dirty="0"/>
          </a:p>
        </p:txBody>
      </p:sp>
      <p:sp>
        <p:nvSpPr>
          <p:cNvPr id="77" name="TextBox 76"/>
          <p:cNvSpPr txBox="1"/>
          <p:nvPr/>
        </p:nvSpPr>
        <p:spPr>
          <a:xfrm>
            <a:off x="2533552" y="5486400"/>
            <a:ext cx="3553677" cy="461665"/>
          </a:xfrm>
          <a:prstGeom prst="rect">
            <a:avLst/>
          </a:prstGeom>
          <a:noFill/>
        </p:spPr>
        <p:txBody>
          <a:bodyPr wrap="none" rtlCol="0">
            <a:spAutoFit/>
          </a:bodyPr>
          <a:lstStyle/>
          <a:p>
            <a:r>
              <a:rPr lang="en-US" sz="2400" dirty="0" smtClean="0">
                <a:solidFill>
                  <a:srgbClr val="FF0000"/>
                </a:solidFill>
              </a:rPr>
              <a:t>What would the search do?</a:t>
            </a:r>
            <a:endParaRPr lang="en-US" sz="2400" dirty="0">
              <a:solidFill>
                <a:srgbClr val="FF0000"/>
              </a:solidFill>
            </a:endParaRPr>
          </a:p>
        </p:txBody>
      </p:sp>
    </p:spTree>
    <p:extLst>
      <p:ext uri="{BB962C8B-B14F-4D97-AF65-F5344CB8AC3E}">
        <p14:creationId xmlns:p14="http://schemas.microsoft.com/office/powerpoint/2010/main" val="150282048"/>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search algorithms</a:t>
            </a:r>
            <a:endParaRPr lang="en-US" dirty="0"/>
          </a:p>
        </p:txBody>
      </p:sp>
      <p:sp>
        <p:nvSpPr>
          <p:cNvPr id="3" name="Content Placeholder 2"/>
          <p:cNvSpPr>
            <a:spLocks noGrp="1"/>
          </p:cNvSpPr>
          <p:nvPr>
            <p:ph sz="quarter" idx="1"/>
          </p:nvPr>
        </p:nvSpPr>
        <p:spPr>
          <a:xfrm>
            <a:off x="612648" y="1600200"/>
            <a:ext cx="8153400" cy="1143000"/>
          </a:xfrm>
        </p:spPr>
        <p:txBody>
          <a:bodyPr/>
          <a:lstStyle/>
          <a:p>
            <a:pPr marL="0" indent="0">
              <a:buNone/>
            </a:pPr>
            <a:r>
              <a:rPr lang="en-US" dirty="0" smtClean="0">
                <a:solidFill>
                  <a:srgbClr val="FF0000"/>
                </a:solidFill>
              </a:rPr>
              <a:t>Any other problems/concerns about best first search?</a:t>
            </a:r>
          </a:p>
          <a:p>
            <a:pPr lvl="1"/>
            <a:r>
              <a:rPr lang="en-US" dirty="0" smtClean="0">
                <a:solidFill>
                  <a:srgbClr val="0000FF"/>
                </a:solidFill>
              </a:rPr>
              <a:t>Only as good as the heuristic function</a:t>
            </a:r>
            <a:endParaRPr lang="en-US" dirty="0">
              <a:solidFill>
                <a:srgbClr val="0000FF"/>
              </a:solidFill>
            </a:endParaRPr>
          </a:p>
        </p:txBody>
      </p:sp>
      <p:sp>
        <p:nvSpPr>
          <p:cNvPr id="4" name="TextBox 3"/>
          <p:cNvSpPr txBox="1"/>
          <p:nvPr/>
        </p:nvSpPr>
        <p:spPr>
          <a:xfrm>
            <a:off x="2363922" y="3924925"/>
            <a:ext cx="531678" cy="261610"/>
          </a:xfrm>
          <a:prstGeom prst="rect">
            <a:avLst/>
          </a:prstGeom>
          <a:noFill/>
        </p:spPr>
        <p:txBody>
          <a:bodyPr wrap="none" rtlCol="0">
            <a:spAutoFit/>
          </a:bodyPr>
          <a:lstStyle/>
          <a:p>
            <a:r>
              <a:rPr lang="en-US" sz="1100" dirty="0" smtClean="0"/>
              <a:t>START</a:t>
            </a:r>
            <a:endParaRPr lang="en-US" sz="1100" dirty="0"/>
          </a:p>
        </p:txBody>
      </p:sp>
      <p:sp>
        <p:nvSpPr>
          <p:cNvPr id="5" name="TextBox 4"/>
          <p:cNvSpPr txBox="1"/>
          <p:nvPr/>
        </p:nvSpPr>
        <p:spPr>
          <a:xfrm>
            <a:off x="6096000" y="3881735"/>
            <a:ext cx="571040" cy="276999"/>
          </a:xfrm>
          <a:prstGeom prst="rect">
            <a:avLst/>
          </a:prstGeom>
          <a:noFill/>
        </p:spPr>
        <p:txBody>
          <a:bodyPr wrap="none" rtlCol="0">
            <a:spAutoFit/>
          </a:bodyPr>
          <a:lstStyle/>
          <a:p>
            <a:r>
              <a:rPr lang="en-US" sz="1200" dirty="0" smtClean="0"/>
              <a:t>GOAL</a:t>
            </a:r>
            <a:endParaRPr lang="en-US" sz="1200" dirty="0"/>
          </a:p>
        </p:txBody>
      </p:sp>
      <p:sp>
        <p:nvSpPr>
          <p:cNvPr id="6" name="Rectangle 5"/>
          <p:cNvSpPr/>
          <p:nvPr/>
        </p:nvSpPr>
        <p:spPr>
          <a:xfrm>
            <a:off x="1819305" y="3348335"/>
            <a:ext cx="4810095" cy="1447800"/>
          </a:xfrm>
          <a:prstGeom prst="rect">
            <a:avLst/>
          </a:pr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2362200" y="3348335"/>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2895600" y="3348335"/>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3429000" y="3348335"/>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3962400" y="3348335"/>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4495800" y="3348335"/>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029200" y="3348335"/>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5562600" y="3348335"/>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6096000" y="3348335"/>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1819305" y="3805535"/>
            <a:ext cx="4810095" cy="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1828800" y="4262735"/>
            <a:ext cx="4810095" cy="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2363922" y="3805535"/>
            <a:ext cx="3732078" cy="0"/>
          </a:xfrm>
          <a:prstGeom prst="line">
            <a:avLst/>
          </a:prstGeom>
          <a:ln>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2362200" y="4262735"/>
            <a:ext cx="3732078" cy="0"/>
          </a:xfrm>
          <a:prstGeom prst="line">
            <a:avLst/>
          </a:prstGeom>
          <a:ln>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flipH="1" flipV="1">
            <a:off x="6094278" y="3805535"/>
            <a:ext cx="1722" cy="457200"/>
          </a:xfrm>
          <a:prstGeom prst="line">
            <a:avLst/>
          </a:prstGeom>
          <a:ln>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1524000" y="4872335"/>
            <a:ext cx="5543743" cy="369332"/>
          </a:xfrm>
          <a:prstGeom prst="rect">
            <a:avLst/>
          </a:prstGeom>
          <a:noFill/>
        </p:spPr>
        <p:txBody>
          <a:bodyPr wrap="none" rtlCol="0">
            <a:spAutoFit/>
          </a:bodyPr>
          <a:lstStyle/>
          <a:p>
            <a:r>
              <a:rPr lang="en-US" dirty="0" smtClean="0"/>
              <a:t>Best first search using distance as the crow flies as heuristic</a:t>
            </a:r>
            <a:endParaRPr lang="en-US" dirty="0"/>
          </a:p>
        </p:txBody>
      </p:sp>
      <p:sp>
        <p:nvSpPr>
          <p:cNvPr id="77" name="TextBox 76"/>
          <p:cNvSpPr txBox="1"/>
          <p:nvPr/>
        </p:nvSpPr>
        <p:spPr>
          <a:xfrm>
            <a:off x="2533552" y="5710535"/>
            <a:ext cx="2812188" cy="461665"/>
          </a:xfrm>
          <a:prstGeom prst="rect">
            <a:avLst/>
          </a:prstGeom>
          <a:noFill/>
        </p:spPr>
        <p:txBody>
          <a:bodyPr wrap="none" rtlCol="0">
            <a:spAutoFit/>
          </a:bodyPr>
          <a:lstStyle/>
          <a:p>
            <a:r>
              <a:rPr lang="en-US" sz="2400" dirty="0" smtClean="0">
                <a:solidFill>
                  <a:srgbClr val="FF0000"/>
                </a:solidFill>
              </a:rPr>
              <a:t>What is the problem?</a:t>
            </a:r>
            <a:endParaRPr lang="en-US" sz="2400" dirty="0">
              <a:solidFill>
                <a:srgbClr val="FF0000"/>
              </a:solidFill>
            </a:endParaRPr>
          </a:p>
        </p:txBody>
      </p:sp>
      <p:cxnSp>
        <p:nvCxnSpPr>
          <p:cNvPr id="17" name="Straight Connector 16"/>
          <p:cNvCxnSpPr>
            <a:stCxn id="4" idx="3"/>
          </p:cNvCxnSpPr>
          <p:nvPr/>
        </p:nvCxnSpPr>
        <p:spPr>
          <a:xfrm flipV="1">
            <a:off x="2895600" y="4034135"/>
            <a:ext cx="2895600" cy="21595"/>
          </a:xfrm>
          <a:prstGeom prst="line">
            <a:avLst/>
          </a:prstGeom>
          <a:ln>
            <a:solidFill>
              <a:srgbClr val="0000FF"/>
            </a:solidFill>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0017302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smtClean="0"/>
              <a:t>8-puzzle</a:t>
            </a:r>
            <a:endParaRPr lang="en-US" dirty="0"/>
          </a:p>
        </p:txBody>
      </p:sp>
      <p:pic>
        <p:nvPicPr>
          <p:cNvPr id="16388" name="Picture 4" descr="8"/>
          <p:cNvPicPr>
            <a:picLocks noChangeAspect="1" noChangeArrowheads="1"/>
          </p:cNvPicPr>
          <p:nvPr/>
        </p:nvPicPr>
        <p:blipFill>
          <a:blip r:embed="rId3"/>
          <a:srcRect/>
          <a:stretch>
            <a:fillRect/>
          </a:stretch>
        </p:blipFill>
        <p:spPr bwMode="auto">
          <a:xfrm>
            <a:off x="1600200" y="2057400"/>
            <a:ext cx="5695950" cy="2779713"/>
          </a:xfrm>
          <a:prstGeom prst="rect">
            <a:avLst/>
          </a:prstGeom>
          <a:noFill/>
        </p:spPr>
      </p:pic>
    </p:spTree>
    <p:extLst>
      <p:ext uri="{BB962C8B-B14F-4D97-AF65-F5344CB8AC3E}">
        <p14:creationId xmlns:p14="http://schemas.microsoft.com/office/powerpoint/2010/main" val="2852758898"/>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search algorithms</a:t>
            </a:r>
            <a:endParaRPr lang="en-US" dirty="0"/>
          </a:p>
        </p:txBody>
      </p:sp>
      <p:sp>
        <p:nvSpPr>
          <p:cNvPr id="3" name="Content Placeholder 2"/>
          <p:cNvSpPr>
            <a:spLocks noGrp="1"/>
          </p:cNvSpPr>
          <p:nvPr>
            <p:ph sz="quarter" idx="1"/>
          </p:nvPr>
        </p:nvSpPr>
        <p:spPr>
          <a:xfrm>
            <a:off x="612648" y="1600200"/>
            <a:ext cx="8153400" cy="1143000"/>
          </a:xfrm>
        </p:spPr>
        <p:txBody>
          <a:bodyPr/>
          <a:lstStyle/>
          <a:p>
            <a:pPr marL="0" indent="0">
              <a:buNone/>
            </a:pPr>
            <a:r>
              <a:rPr lang="en-US" dirty="0" smtClean="0">
                <a:solidFill>
                  <a:srgbClr val="FF0000"/>
                </a:solidFill>
              </a:rPr>
              <a:t>Any other problems/concerns about best first search?</a:t>
            </a:r>
          </a:p>
          <a:p>
            <a:pPr lvl="1"/>
            <a:r>
              <a:rPr lang="en-US" dirty="0" smtClean="0">
                <a:solidFill>
                  <a:srgbClr val="0000FF"/>
                </a:solidFill>
              </a:rPr>
              <a:t>Only as good as the heuristic function</a:t>
            </a:r>
            <a:endParaRPr lang="en-US" dirty="0">
              <a:solidFill>
                <a:srgbClr val="0000FF"/>
              </a:solidFill>
            </a:endParaRPr>
          </a:p>
        </p:txBody>
      </p:sp>
      <p:sp>
        <p:nvSpPr>
          <p:cNvPr id="4" name="TextBox 3"/>
          <p:cNvSpPr txBox="1"/>
          <p:nvPr/>
        </p:nvSpPr>
        <p:spPr>
          <a:xfrm>
            <a:off x="2363922" y="3927158"/>
            <a:ext cx="531678" cy="261610"/>
          </a:xfrm>
          <a:prstGeom prst="rect">
            <a:avLst/>
          </a:prstGeom>
          <a:noFill/>
        </p:spPr>
        <p:txBody>
          <a:bodyPr wrap="none" rtlCol="0">
            <a:spAutoFit/>
          </a:bodyPr>
          <a:lstStyle/>
          <a:p>
            <a:r>
              <a:rPr lang="en-US" sz="1100" dirty="0" smtClean="0"/>
              <a:t>START</a:t>
            </a:r>
            <a:endParaRPr lang="en-US" sz="1100" dirty="0"/>
          </a:p>
        </p:txBody>
      </p:sp>
      <p:sp>
        <p:nvSpPr>
          <p:cNvPr id="5" name="TextBox 4"/>
          <p:cNvSpPr txBox="1"/>
          <p:nvPr/>
        </p:nvSpPr>
        <p:spPr>
          <a:xfrm>
            <a:off x="6096000" y="3883968"/>
            <a:ext cx="571040" cy="276999"/>
          </a:xfrm>
          <a:prstGeom prst="rect">
            <a:avLst/>
          </a:prstGeom>
          <a:noFill/>
        </p:spPr>
        <p:txBody>
          <a:bodyPr wrap="none" rtlCol="0">
            <a:spAutoFit/>
          </a:bodyPr>
          <a:lstStyle/>
          <a:p>
            <a:r>
              <a:rPr lang="en-US" sz="1200" dirty="0" smtClean="0"/>
              <a:t>GOAL</a:t>
            </a:r>
            <a:endParaRPr lang="en-US" sz="1200" dirty="0"/>
          </a:p>
        </p:txBody>
      </p:sp>
      <p:sp>
        <p:nvSpPr>
          <p:cNvPr id="6" name="Rectangle 5"/>
          <p:cNvSpPr/>
          <p:nvPr/>
        </p:nvSpPr>
        <p:spPr>
          <a:xfrm>
            <a:off x="1819305" y="3350568"/>
            <a:ext cx="4810095" cy="1447800"/>
          </a:xfrm>
          <a:prstGeom prst="rect">
            <a:avLst/>
          </a:pr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2362200" y="3350568"/>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2895600" y="3350568"/>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3429000" y="3350568"/>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3962400" y="3350568"/>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4495800" y="3350568"/>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029200" y="3350568"/>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5562600" y="3350568"/>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6096000" y="3350568"/>
            <a:ext cx="0" cy="144780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1819305" y="3807768"/>
            <a:ext cx="4810095" cy="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1828800" y="4264968"/>
            <a:ext cx="4810095" cy="0"/>
          </a:xfrm>
          <a:prstGeom prst="line">
            <a:avLst/>
          </a:prstGeom>
          <a:ln w="12700" cmpd="sng">
            <a:tailEnd type="none"/>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2363922" y="3807768"/>
            <a:ext cx="3732078" cy="0"/>
          </a:xfrm>
          <a:prstGeom prst="line">
            <a:avLst/>
          </a:prstGeom>
          <a:ln>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2362200" y="4264968"/>
            <a:ext cx="3732078" cy="0"/>
          </a:xfrm>
          <a:prstGeom prst="line">
            <a:avLst/>
          </a:prstGeom>
          <a:ln>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flipH="1" flipV="1">
            <a:off x="6094278" y="3807768"/>
            <a:ext cx="1722" cy="457200"/>
          </a:xfrm>
          <a:prstGeom prst="line">
            <a:avLst/>
          </a:prstGeom>
          <a:ln>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1524000" y="4874568"/>
            <a:ext cx="5543743" cy="369332"/>
          </a:xfrm>
          <a:prstGeom prst="rect">
            <a:avLst/>
          </a:prstGeom>
          <a:noFill/>
        </p:spPr>
        <p:txBody>
          <a:bodyPr wrap="none" rtlCol="0">
            <a:spAutoFit/>
          </a:bodyPr>
          <a:lstStyle/>
          <a:p>
            <a:r>
              <a:rPr lang="en-US" dirty="0" smtClean="0"/>
              <a:t>Best first search using distance as the crow flies as heuristic</a:t>
            </a:r>
            <a:endParaRPr lang="en-US" dirty="0"/>
          </a:p>
        </p:txBody>
      </p:sp>
      <p:sp>
        <p:nvSpPr>
          <p:cNvPr id="77" name="TextBox 76"/>
          <p:cNvSpPr txBox="1"/>
          <p:nvPr/>
        </p:nvSpPr>
        <p:spPr>
          <a:xfrm>
            <a:off x="1714996" y="5481935"/>
            <a:ext cx="5413862" cy="830997"/>
          </a:xfrm>
          <a:prstGeom prst="rect">
            <a:avLst/>
          </a:prstGeom>
          <a:noFill/>
        </p:spPr>
        <p:txBody>
          <a:bodyPr wrap="none" rtlCol="0">
            <a:spAutoFit/>
          </a:bodyPr>
          <a:lstStyle/>
          <a:p>
            <a:r>
              <a:rPr lang="en-US" sz="2400" dirty="0" smtClean="0">
                <a:solidFill>
                  <a:srgbClr val="0000FF"/>
                </a:solidFill>
              </a:rPr>
              <a:t>Doesn’t take into account how far it’s come.</a:t>
            </a:r>
          </a:p>
          <a:p>
            <a:r>
              <a:rPr lang="en-US" sz="2400" dirty="0" smtClean="0">
                <a:solidFill>
                  <a:srgbClr val="0000FF"/>
                </a:solidFill>
              </a:rPr>
              <a:t>Best first search is a “greedy” algorithm</a:t>
            </a:r>
            <a:endParaRPr lang="en-US" sz="2400" dirty="0">
              <a:solidFill>
                <a:srgbClr val="0000FF"/>
              </a:solidFill>
            </a:endParaRPr>
          </a:p>
        </p:txBody>
      </p:sp>
      <p:cxnSp>
        <p:nvCxnSpPr>
          <p:cNvPr id="17" name="Straight Connector 16"/>
          <p:cNvCxnSpPr>
            <a:stCxn id="4" idx="3"/>
          </p:cNvCxnSpPr>
          <p:nvPr/>
        </p:nvCxnSpPr>
        <p:spPr>
          <a:xfrm flipV="1">
            <a:off x="2895600" y="4036368"/>
            <a:ext cx="2895600" cy="21595"/>
          </a:xfrm>
          <a:prstGeom prst="line">
            <a:avLst/>
          </a:prstGeom>
          <a:ln>
            <a:solidFill>
              <a:srgbClr val="0000FF"/>
            </a:solidFill>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64171437"/>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search algorithms</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Best first search is called an “informed” search algorithm</a:t>
            </a:r>
          </a:p>
          <a:p>
            <a:pPr marL="0" indent="0">
              <a:buNone/>
            </a:pPr>
            <a:endParaRPr lang="en-US" dirty="0"/>
          </a:p>
          <a:p>
            <a:pPr marL="0" indent="0">
              <a:buNone/>
            </a:pPr>
            <a:r>
              <a:rPr lang="en-US" dirty="0" smtClean="0"/>
              <a:t>There are many other informed search algorithms:</a:t>
            </a:r>
          </a:p>
          <a:p>
            <a:pPr lvl="1"/>
            <a:r>
              <a:rPr lang="en-US" dirty="0" smtClean="0"/>
              <a:t>A* search (and variants)</a:t>
            </a:r>
          </a:p>
          <a:p>
            <a:pPr lvl="1"/>
            <a:r>
              <a:rPr lang="en-US" dirty="0" smtClean="0"/>
              <a:t>Theta*</a:t>
            </a:r>
          </a:p>
          <a:p>
            <a:pPr lvl="1"/>
            <a:r>
              <a:rPr lang="en-US" dirty="0" smtClean="0"/>
              <a:t>Beam search</a:t>
            </a:r>
          </a:p>
          <a:p>
            <a:pPr lvl="1"/>
            <a:endParaRPr lang="en-US" dirty="0" smtClean="0">
              <a:solidFill>
                <a:srgbClr val="0000FF"/>
              </a:solidFill>
            </a:endParaRPr>
          </a:p>
          <a:p>
            <a:pPr marL="0" indent="0">
              <a:buNone/>
            </a:pPr>
            <a:endParaRPr lang="en-US" dirty="0">
              <a:solidFill>
                <a:srgbClr val="FF0000"/>
              </a:solidFill>
            </a:endParaRPr>
          </a:p>
        </p:txBody>
      </p:sp>
    </p:spTree>
    <p:extLst>
      <p:ext uri="{BB962C8B-B14F-4D97-AF65-F5344CB8AC3E}">
        <p14:creationId xmlns:p14="http://schemas.microsoft.com/office/powerpoint/2010/main" val="2491253001"/>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441381313"/>
              </p:ext>
            </p:extLst>
          </p:nvPr>
        </p:nvGraphicFramePr>
        <p:xfrm>
          <a:off x="2590800"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smtClean="0"/>
              <a:t>Fill in the grid with the numbers 1-9</a:t>
            </a:r>
          </a:p>
          <a:p>
            <a:pPr lvl="1"/>
            <a:r>
              <a:rPr lang="en-US" smtClean="0"/>
              <a:t>each row has 1-9 (without repetition)</a:t>
            </a:r>
          </a:p>
          <a:p>
            <a:pPr lvl="1"/>
            <a:r>
              <a:rPr lang="en-US" smtClean="0"/>
              <a:t>each column has 1-9 (without repetition)</a:t>
            </a:r>
          </a:p>
          <a:p>
            <a:pPr lvl="1"/>
            <a:r>
              <a:rPr lang="en-US" smtClean="0"/>
              <a:t>each quadrant has 1-9 (without repetition)</a:t>
            </a:r>
          </a:p>
          <a:p>
            <a:pPr lvl="1"/>
            <a:endParaRPr lang="en-US" dirty="0"/>
          </a:p>
        </p:txBody>
      </p:sp>
    </p:spTree>
    <p:extLst>
      <p:ext uri="{BB962C8B-B14F-4D97-AF65-F5344CB8AC3E}">
        <p14:creationId xmlns:p14="http://schemas.microsoft.com/office/powerpoint/2010/main" val="431969860"/>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861729383"/>
              </p:ext>
            </p:extLst>
          </p:nvPr>
        </p:nvGraphicFramePr>
        <p:xfrm>
          <a:off x="2590800"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2</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9</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3</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4</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9</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solidFill>
                            <a:srgbClr val="FF0000"/>
                          </a:solidFill>
                        </a:rPr>
                        <a:t>4</a:t>
                      </a:r>
                      <a:endParaRPr lang="en-US" sz="1600" dirty="0">
                        <a:solidFill>
                          <a:srgbClr val="FF0000"/>
                        </a:solidFill>
                      </a:endParaRPr>
                    </a:p>
                  </a:txBody>
                  <a:tcPr/>
                </a:tc>
                <a:tc>
                  <a:txBody>
                    <a:bodyPr/>
                    <a:lstStyle/>
                    <a:p>
                      <a:pPr algn="ctr"/>
                      <a:r>
                        <a:rPr lang="en-US" sz="1600" dirty="0" smtClean="0">
                          <a:solidFill>
                            <a:srgbClr val="FF0000"/>
                          </a:solidFill>
                        </a:rPr>
                        <a:t>3</a:t>
                      </a:r>
                      <a:endParaRPr lang="en-US" sz="1600" dirty="0">
                        <a:solidFill>
                          <a:srgbClr val="FF0000"/>
                        </a:solidFill>
                      </a:endParaRPr>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5</a:t>
                      </a:r>
                      <a:endParaRPr lang="en-US" sz="1600" dirty="0"/>
                    </a:p>
                  </a:txBody>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solidFill>
                            <a:srgbClr val="FF0000"/>
                          </a:solidFill>
                        </a:rPr>
                        <a:t>6</a:t>
                      </a:r>
                      <a:endParaRPr lang="en-US" sz="1600" dirty="0">
                        <a:solidFill>
                          <a:srgbClr val="FF0000"/>
                        </a:solidFill>
                      </a:endParaRPr>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solidFill>
                            <a:srgbClr val="FF0000"/>
                          </a:solidFill>
                        </a:rPr>
                        <a:t>7</a:t>
                      </a:r>
                      <a:endParaRPr lang="en-US" sz="1600" dirty="0">
                        <a:solidFill>
                          <a:srgbClr val="FF0000"/>
                        </a:solidFill>
                      </a:endParaRPr>
                    </a:p>
                  </a:txBody>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solidFill>
                            <a:srgbClr val="FF0000"/>
                          </a:solidFill>
                        </a:rPr>
                        <a:t>5</a:t>
                      </a:r>
                      <a:endParaRPr lang="en-US" sz="1600" dirty="0">
                        <a:solidFill>
                          <a:srgbClr val="FF0000"/>
                        </a:solidFill>
                      </a:endParaRP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solidFill>
                            <a:srgbClr val="FF0000"/>
                          </a:solidFill>
                        </a:rPr>
                        <a:t>4</a:t>
                      </a:r>
                      <a:endParaRPr lang="en-US" sz="1600" dirty="0">
                        <a:solidFill>
                          <a:srgbClr val="FF0000"/>
                        </a:solidFill>
                      </a:endParaRP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solidFill>
                            <a:srgbClr val="FF0000"/>
                          </a:solidFill>
                        </a:rPr>
                        <a:t>2</a:t>
                      </a:r>
                      <a:endParaRPr lang="en-US" sz="1600" dirty="0">
                        <a:solidFill>
                          <a:srgbClr val="FF0000"/>
                        </a:solidFill>
                      </a:endParaRP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9</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solidFill>
                            <a:srgbClr val="FF0000"/>
                          </a:solidFill>
                        </a:rPr>
                        <a:t>8</a:t>
                      </a:r>
                      <a:endParaRPr lang="en-US" sz="1600" dirty="0">
                        <a:solidFill>
                          <a:srgbClr val="FF0000"/>
                        </a:solidFill>
                      </a:endParaRPr>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solidFill>
                            <a:srgbClr val="FF0000"/>
                          </a:solidFill>
                        </a:rPr>
                        <a:t>8</a:t>
                      </a:r>
                      <a:endParaRPr lang="en-US" sz="1600" dirty="0">
                        <a:solidFill>
                          <a:srgbClr val="FF0000"/>
                        </a:solidFill>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3</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4</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solidFill>
                            <a:srgbClr val="FF0000"/>
                          </a:solidFill>
                        </a:rPr>
                        <a:t>6</a:t>
                      </a:r>
                      <a:endParaRPr lang="en-US" sz="1600" dirty="0">
                        <a:solidFill>
                          <a:srgbClr val="FF0000"/>
                        </a:solidFill>
                      </a:endParaRPr>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9</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solidFill>
                            <a:srgbClr val="FF0000"/>
                          </a:solidFill>
                        </a:rPr>
                        <a:t>1</a:t>
                      </a:r>
                      <a:endParaRPr lang="en-US" sz="1600" dirty="0">
                        <a:solidFill>
                          <a:srgbClr val="FF0000"/>
                        </a:solidFill>
                      </a:endParaRP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solidFill>
                            <a:srgbClr val="FF0000"/>
                          </a:solidFill>
                        </a:rPr>
                        <a:t>2</a:t>
                      </a:r>
                      <a:endParaRPr lang="en-US" sz="1600" dirty="0">
                        <a:solidFill>
                          <a:srgbClr val="FF0000"/>
                        </a:solidFill>
                      </a:endParaRPr>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1</a:t>
                      </a:r>
                      <a:endParaRPr lang="en-US" sz="1600" dirty="0"/>
                    </a:p>
                  </a:txBody>
                  <a:tcPr/>
                </a:tc>
                <a:tc>
                  <a:txBody>
                    <a:bodyPr/>
                    <a:lstStyle/>
                    <a:p>
                      <a:pPr algn="ctr"/>
                      <a:r>
                        <a:rPr lang="en-US" sz="1600" dirty="0" smtClean="0"/>
                        <a:t>7</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9</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6</a:t>
                      </a:r>
                      <a:endParaRPr lang="en-US" sz="1600" dirty="0"/>
                    </a:p>
                  </a:txBody>
                  <a:tcPr/>
                </a:tc>
                <a:tc>
                  <a:txBody>
                    <a:bodyPr/>
                    <a:lstStyle/>
                    <a:p>
                      <a:pPr algn="ctr"/>
                      <a:r>
                        <a:rPr lang="en-US" sz="1600" dirty="0" smtClean="0">
                          <a:solidFill>
                            <a:srgbClr val="FF0000"/>
                          </a:solidFill>
                        </a:rPr>
                        <a:t>5</a:t>
                      </a:r>
                      <a:endParaRPr lang="en-US" sz="1600" dirty="0">
                        <a:solidFill>
                          <a:srgbClr val="FF0000"/>
                        </a:solidFill>
                      </a:endParaRPr>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solidFill>
                            <a:srgbClr val="FF0000"/>
                          </a:solidFill>
                        </a:rPr>
                        <a:t>5</a:t>
                      </a:r>
                      <a:endParaRPr lang="en-US" sz="1600" dirty="0">
                        <a:solidFill>
                          <a:srgbClr val="FF0000"/>
                        </a:solidFill>
                      </a:endParaRPr>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9</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1</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solidFill>
                            <a:srgbClr val="FF0000"/>
                          </a:solidFill>
                        </a:rPr>
                        <a:t>4</a:t>
                      </a:r>
                      <a:endParaRPr lang="en-US" sz="1600" dirty="0">
                        <a:solidFill>
                          <a:srgbClr val="FF0000"/>
                        </a:solidFill>
                      </a:endParaRPr>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8</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solidFill>
                            <a:srgbClr val="FF0000"/>
                          </a:solidFill>
                        </a:rPr>
                        <a:t>6</a:t>
                      </a:r>
                      <a:endParaRPr lang="en-US" sz="1600" dirty="0">
                        <a:solidFill>
                          <a:srgbClr val="FF0000"/>
                        </a:solidFill>
                      </a:endParaRP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2</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4</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solidFill>
                            <a:srgbClr val="FF0000"/>
                          </a:solidFill>
                        </a:rPr>
                        <a:t>7</a:t>
                      </a:r>
                      <a:endParaRPr lang="en-US" sz="1600" dirty="0">
                        <a:solidFill>
                          <a:srgbClr val="FF0000"/>
                        </a:solidFill>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5</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9</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3</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solidFill>
                            <a:srgbClr val="FF0000"/>
                          </a:solidFill>
                        </a:rPr>
                        <a:t>5</a:t>
                      </a:r>
                      <a:endParaRPr lang="en-US" sz="1600" dirty="0">
                        <a:solidFill>
                          <a:srgbClr val="FF0000"/>
                        </a:solidFill>
                      </a:endParaRPr>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9</a:t>
                      </a:r>
                      <a:endParaRPr lang="en-US" sz="1600" dirty="0"/>
                    </a:p>
                  </a:txBody>
                  <a:tcPr/>
                </a:tc>
                <a:tc>
                  <a:txBody>
                    <a:bodyPr/>
                    <a:lstStyle/>
                    <a:p>
                      <a:pPr algn="ctr"/>
                      <a:r>
                        <a:rPr lang="en-US" sz="1600" dirty="0" smtClean="0">
                          <a:solidFill>
                            <a:srgbClr val="FF0000"/>
                          </a:solidFill>
                        </a:rPr>
                        <a:t>1</a:t>
                      </a:r>
                      <a:endParaRPr lang="en-US" sz="1600" dirty="0">
                        <a:solidFill>
                          <a:srgbClr val="FF0000"/>
                        </a:solidFill>
                      </a:endParaRPr>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8</a:t>
                      </a:r>
                      <a:endParaRPr lang="en-US" sz="1600" dirty="0"/>
                    </a:p>
                  </a:txBody>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9</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solidFill>
                            <a:srgbClr val="FF0000"/>
                          </a:solidFill>
                        </a:rPr>
                        <a:t>8</a:t>
                      </a:r>
                      <a:endParaRPr lang="en-US" sz="1600" dirty="0">
                        <a:solidFill>
                          <a:srgbClr val="FF0000"/>
                        </a:solidFill>
                      </a:endParaRPr>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7</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smtClean="0"/>
              <a:t>Fill in the grid with the numbers 1-9</a:t>
            </a:r>
          </a:p>
          <a:p>
            <a:pPr lvl="1"/>
            <a:r>
              <a:rPr lang="en-US" smtClean="0"/>
              <a:t>each row has 1-9 (without repetition)</a:t>
            </a:r>
          </a:p>
          <a:p>
            <a:pPr lvl="1"/>
            <a:r>
              <a:rPr lang="en-US" smtClean="0"/>
              <a:t>each column has 1-9 (without repetition)</a:t>
            </a:r>
          </a:p>
          <a:p>
            <a:pPr lvl="1"/>
            <a:r>
              <a:rPr lang="en-US" smtClean="0"/>
              <a:t>each quadrant has 1-9 (without repetition)</a:t>
            </a:r>
          </a:p>
          <a:p>
            <a:pPr lvl="1"/>
            <a:endParaRPr lang="en-US" dirty="0"/>
          </a:p>
        </p:txBody>
      </p:sp>
    </p:spTree>
    <p:extLst>
      <p:ext uri="{BB962C8B-B14F-4D97-AF65-F5344CB8AC3E}">
        <p14:creationId xmlns:p14="http://schemas.microsoft.com/office/powerpoint/2010/main" val="93321913"/>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128932587"/>
              </p:ext>
            </p:extLst>
          </p:nvPr>
        </p:nvGraphicFramePr>
        <p:xfrm>
          <a:off x="576968"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smtClean="0"/>
              <a:t>Fill in the grid with the numbers 1-9</a:t>
            </a:r>
          </a:p>
          <a:p>
            <a:pPr lvl="1"/>
            <a:r>
              <a:rPr lang="en-US" smtClean="0"/>
              <a:t>each row has 1-9 (without repetition)</a:t>
            </a:r>
          </a:p>
          <a:p>
            <a:pPr lvl="1"/>
            <a:r>
              <a:rPr lang="en-US" smtClean="0"/>
              <a:t>each column has 1-9 (without repetition)</a:t>
            </a:r>
          </a:p>
          <a:p>
            <a:pPr lvl="1"/>
            <a:r>
              <a:rPr lang="en-US" smtClean="0"/>
              <a:t>each quadrant has 1-9 (without repetition)</a:t>
            </a:r>
          </a:p>
          <a:p>
            <a:pPr lvl="1"/>
            <a:endParaRPr lang="en-US" dirty="0"/>
          </a:p>
        </p:txBody>
      </p:sp>
      <p:sp>
        <p:nvSpPr>
          <p:cNvPr id="3" name="TextBox 2"/>
          <p:cNvSpPr txBox="1"/>
          <p:nvPr/>
        </p:nvSpPr>
        <p:spPr>
          <a:xfrm>
            <a:off x="4550770" y="1676400"/>
            <a:ext cx="4182756" cy="3139321"/>
          </a:xfrm>
          <a:prstGeom prst="rect">
            <a:avLst/>
          </a:prstGeom>
          <a:noFill/>
        </p:spPr>
        <p:txBody>
          <a:bodyPr wrap="none" rtlCol="0">
            <a:spAutoFit/>
          </a:bodyPr>
          <a:lstStyle/>
          <a:p>
            <a:r>
              <a:rPr lang="en-US" dirty="0" smtClean="0">
                <a:solidFill>
                  <a:srgbClr val="FF0000"/>
                </a:solidFill>
              </a:rPr>
              <a:t>How can we pose this as a search problem?</a:t>
            </a:r>
          </a:p>
          <a:p>
            <a:endParaRPr lang="en-US" dirty="0">
              <a:solidFill>
                <a:srgbClr val="FF0000"/>
              </a:solidFill>
            </a:endParaRPr>
          </a:p>
          <a:p>
            <a:r>
              <a:rPr lang="en-US" dirty="0" smtClean="0">
                <a:solidFill>
                  <a:srgbClr val="FF0000"/>
                </a:solidFill>
              </a:rPr>
              <a:t>State</a:t>
            </a:r>
          </a:p>
          <a:p>
            <a:endParaRPr lang="en-US" dirty="0">
              <a:solidFill>
                <a:srgbClr val="FF0000"/>
              </a:solidFill>
            </a:endParaRPr>
          </a:p>
          <a:p>
            <a:r>
              <a:rPr lang="en-US" dirty="0" smtClean="0">
                <a:solidFill>
                  <a:srgbClr val="FF0000"/>
                </a:solidFill>
              </a:rPr>
              <a:t>Start state</a:t>
            </a:r>
          </a:p>
          <a:p>
            <a:endParaRPr lang="en-US" dirty="0">
              <a:solidFill>
                <a:srgbClr val="FF0000"/>
              </a:solidFill>
            </a:endParaRPr>
          </a:p>
          <a:p>
            <a:r>
              <a:rPr lang="en-US" dirty="0" smtClean="0">
                <a:solidFill>
                  <a:srgbClr val="FF0000"/>
                </a:solidFill>
              </a:rPr>
              <a:t>Goal state</a:t>
            </a:r>
          </a:p>
          <a:p>
            <a:endParaRPr lang="en-US" dirty="0">
              <a:solidFill>
                <a:srgbClr val="FF0000"/>
              </a:solidFill>
            </a:endParaRPr>
          </a:p>
          <a:p>
            <a:r>
              <a:rPr lang="en-US" dirty="0" smtClean="0">
                <a:solidFill>
                  <a:srgbClr val="FF0000"/>
                </a:solidFill>
              </a:rPr>
              <a:t>State space/transitions</a:t>
            </a:r>
          </a:p>
          <a:p>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93321913"/>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080183970"/>
              </p:ext>
            </p:extLst>
          </p:nvPr>
        </p:nvGraphicFramePr>
        <p:xfrm>
          <a:off x="576968"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smtClean="0"/>
              <a:t>Fill in the grid with the numbers 1-9</a:t>
            </a:r>
          </a:p>
          <a:p>
            <a:pPr lvl="1"/>
            <a:r>
              <a:rPr lang="en-US" smtClean="0"/>
              <a:t>each row has 1-9 (without repetition)</a:t>
            </a:r>
          </a:p>
          <a:p>
            <a:pPr lvl="1"/>
            <a:r>
              <a:rPr lang="en-US" smtClean="0"/>
              <a:t>each column has 1-9 (without repetition)</a:t>
            </a:r>
          </a:p>
          <a:p>
            <a:pPr lvl="1"/>
            <a:r>
              <a:rPr lang="en-US" smtClean="0"/>
              <a:t>each quadrant has 1-9 (without repetition)</a:t>
            </a:r>
          </a:p>
          <a:p>
            <a:pPr lvl="1"/>
            <a:endParaRPr lang="en-US" dirty="0"/>
          </a:p>
        </p:txBody>
      </p:sp>
      <p:sp>
        <p:nvSpPr>
          <p:cNvPr id="3" name="TextBox 2"/>
          <p:cNvSpPr txBox="1"/>
          <p:nvPr/>
        </p:nvSpPr>
        <p:spPr>
          <a:xfrm>
            <a:off x="4550770" y="1676400"/>
            <a:ext cx="4182756" cy="3139321"/>
          </a:xfrm>
          <a:prstGeom prst="rect">
            <a:avLst/>
          </a:prstGeom>
          <a:noFill/>
        </p:spPr>
        <p:txBody>
          <a:bodyPr wrap="none" rtlCol="0">
            <a:spAutoFit/>
          </a:bodyPr>
          <a:lstStyle/>
          <a:p>
            <a:r>
              <a:rPr lang="en-US" dirty="0" smtClean="0">
                <a:solidFill>
                  <a:srgbClr val="FF0000"/>
                </a:solidFill>
              </a:rPr>
              <a:t>How can we pose this as a search problem?</a:t>
            </a:r>
          </a:p>
          <a:p>
            <a:endParaRPr lang="en-US" dirty="0">
              <a:solidFill>
                <a:srgbClr val="FF0000"/>
              </a:solidFill>
            </a:endParaRPr>
          </a:p>
          <a:p>
            <a:r>
              <a:rPr lang="en-US" dirty="0" smtClean="0">
                <a:solidFill>
                  <a:srgbClr val="0000FF"/>
                </a:solidFill>
              </a:rPr>
              <a:t>State: 9 x 9 grid with 1-9 or empty</a:t>
            </a:r>
          </a:p>
          <a:p>
            <a:endParaRPr lang="en-US" dirty="0">
              <a:solidFill>
                <a:srgbClr val="0000FF"/>
              </a:solidFill>
            </a:endParaRPr>
          </a:p>
          <a:p>
            <a:r>
              <a:rPr lang="en-US" dirty="0" smtClean="0">
                <a:solidFill>
                  <a:srgbClr val="0000FF"/>
                </a:solidFill>
              </a:rPr>
              <a:t>Start state: </a:t>
            </a:r>
          </a:p>
          <a:p>
            <a:endParaRPr lang="en-US" dirty="0">
              <a:solidFill>
                <a:srgbClr val="0000FF"/>
              </a:solidFill>
            </a:endParaRPr>
          </a:p>
          <a:p>
            <a:r>
              <a:rPr lang="en-US" dirty="0" smtClean="0">
                <a:solidFill>
                  <a:srgbClr val="0000FF"/>
                </a:solidFill>
              </a:rPr>
              <a:t>Goal state: </a:t>
            </a:r>
          </a:p>
          <a:p>
            <a:endParaRPr lang="en-US" dirty="0">
              <a:solidFill>
                <a:srgbClr val="0000FF"/>
              </a:solidFill>
            </a:endParaRPr>
          </a:p>
          <a:p>
            <a:r>
              <a:rPr lang="en-US" dirty="0" smtClean="0">
                <a:solidFill>
                  <a:srgbClr val="0000FF"/>
                </a:solidFill>
              </a:rPr>
              <a:t>State space/transitions</a:t>
            </a:r>
          </a:p>
          <a:p>
            <a:endParaRPr lang="en-US" dirty="0">
              <a:solidFill>
                <a:srgbClr val="FF0000"/>
              </a:solidFill>
            </a:endParaRPr>
          </a:p>
          <a:p>
            <a:endParaRPr lang="en-US" dirty="0">
              <a:solidFill>
                <a:srgbClr val="FF0000"/>
              </a:solidFill>
            </a:endParaRPr>
          </a:p>
        </p:txBody>
      </p:sp>
      <p:cxnSp>
        <p:nvCxnSpPr>
          <p:cNvPr id="9" name="Curved Connector 8"/>
          <p:cNvCxnSpPr/>
          <p:nvPr/>
        </p:nvCxnSpPr>
        <p:spPr>
          <a:xfrm rot="10800000">
            <a:off x="4038600" y="2743200"/>
            <a:ext cx="1752600" cy="228600"/>
          </a:xfrm>
          <a:prstGeom prst="curvedConnector3">
            <a:avLst>
              <a:gd name="adj1" fmla="val 2150"/>
            </a:avLst>
          </a:prstGeom>
          <a:ln w="28575" cmpd="sng">
            <a:solidFill>
              <a:srgbClr val="0000FF"/>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H="1">
            <a:off x="4267200" y="3505200"/>
            <a:ext cx="1524000" cy="1524000"/>
          </a:xfrm>
          <a:prstGeom prst="straightConnector1">
            <a:avLst/>
          </a:prstGeom>
          <a:ln w="28575" cmpd="sng">
            <a:solidFill>
              <a:srgbClr val="0000FF"/>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53672969"/>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837238065"/>
              </p:ext>
            </p:extLst>
          </p:nvPr>
        </p:nvGraphicFramePr>
        <p:xfrm>
          <a:off x="576968"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smtClean="0"/>
              <a:t>Fill in the grid with the numbers 1-9</a:t>
            </a:r>
          </a:p>
          <a:p>
            <a:pPr lvl="1"/>
            <a:r>
              <a:rPr lang="en-US" smtClean="0"/>
              <a:t>each row has 1-9 (without repetition)</a:t>
            </a:r>
          </a:p>
          <a:p>
            <a:pPr lvl="1"/>
            <a:r>
              <a:rPr lang="en-US" smtClean="0"/>
              <a:t>each column has 1-9 (without repetition)</a:t>
            </a:r>
          </a:p>
          <a:p>
            <a:pPr lvl="1"/>
            <a:r>
              <a:rPr lang="en-US" smtClean="0"/>
              <a:t>each quadrant has 1-9 (without repetition)</a:t>
            </a:r>
          </a:p>
          <a:p>
            <a:pPr lvl="1"/>
            <a:endParaRPr lang="en-US" dirty="0"/>
          </a:p>
        </p:txBody>
      </p:sp>
      <p:sp>
        <p:nvSpPr>
          <p:cNvPr id="3" name="TextBox 2"/>
          <p:cNvSpPr txBox="1"/>
          <p:nvPr/>
        </p:nvSpPr>
        <p:spPr>
          <a:xfrm>
            <a:off x="4550770" y="1676400"/>
            <a:ext cx="4440830" cy="1938992"/>
          </a:xfrm>
          <a:prstGeom prst="rect">
            <a:avLst/>
          </a:prstGeom>
          <a:noFill/>
        </p:spPr>
        <p:txBody>
          <a:bodyPr wrap="square" rtlCol="0">
            <a:spAutoFit/>
          </a:bodyPr>
          <a:lstStyle/>
          <a:p>
            <a:r>
              <a:rPr lang="en-US" sz="2000" dirty="0" smtClean="0">
                <a:solidFill>
                  <a:srgbClr val="0000FF"/>
                </a:solidFill>
              </a:rPr>
              <a:t>Generate next states:</a:t>
            </a:r>
          </a:p>
          <a:p>
            <a:pPr marL="285750" indent="-285750">
              <a:buFont typeface="Arial"/>
              <a:buChar char="•"/>
            </a:pPr>
            <a:r>
              <a:rPr lang="en-US" sz="2000" dirty="0" smtClean="0">
                <a:solidFill>
                  <a:srgbClr val="0000FF"/>
                </a:solidFill>
              </a:rPr>
              <a:t>pick an open entry</a:t>
            </a:r>
          </a:p>
          <a:p>
            <a:pPr marL="285750" indent="-285750">
              <a:buFont typeface="Arial"/>
              <a:buChar char="•"/>
            </a:pPr>
            <a:r>
              <a:rPr lang="en-US" sz="2000" dirty="0" smtClean="0">
                <a:solidFill>
                  <a:srgbClr val="0000FF"/>
                </a:solidFill>
              </a:rPr>
              <a:t>try all possible numbers that meet constraints</a:t>
            </a:r>
          </a:p>
          <a:p>
            <a:endParaRPr lang="en-US" sz="2000" dirty="0">
              <a:solidFill>
                <a:srgbClr val="0000FF"/>
              </a:solidFill>
            </a:endParaRPr>
          </a:p>
          <a:p>
            <a:endParaRPr lang="en-US" sz="2000" dirty="0">
              <a:solidFill>
                <a:srgbClr val="0000FF"/>
              </a:solidFill>
            </a:endParaRPr>
          </a:p>
        </p:txBody>
      </p:sp>
    </p:spTree>
    <p:extLst>
      <p:ext uri="{BB962C8B-B14F-4D97-AF65-F5344CB8AC3E}">
        <p14:creationId xmlns:p14="http://schemas.microsoft.com/office/powerpoint/2010/main" val="3625394622"/>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028447780"/>
              </p:ext>
            </p:extLst>
          </p:nvPr>
        </p:nvGraphicFramePr>
        <p:xfrm>
          <a:off x="576968"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smtClean="0"/>
              <a:t>Fill in the grid with the numbers 1-9</a:t>
            </a:r>
          </a:p>
          <a:p>
            <a:pPr lvl="1"/>
            <a:r>
              <a:rPr lang="en-US" dirty="0" smtClean="0"/>
              <a:t>each row has 1-9 (without repetition)</a:t>
            </a:r>
          </a:p>
          <a:p>
            <a:pPr lvl="1"/>
            <a:r>
              <a:rPr lang="en-US" dirty="0" smtClean="0"/>
              <a:t>each column has 1-9 (without repetition)</a:t>
            </a:r>
          </a:p>
          <a:p>
            <a:pPr lvl="1"/>
            <a:r>
              <a:rPr lang="en-US" dirty="0" smtClean="0"/>
              <a:t>each quadrant has 1-9 (without repetition)</a:t>
            </a:r>
          </a:p>
          <a:p>
            <a:pPr lvl="1"/>
            <a:endParaRPr lang="en-US" dirty="0"/>
          </a:p>
        </p:txBody>
      </p:sp>
      <p:sp>
        <p:nvSpPr>
          <p:cNvPr id="3" name="TextBox 2"/>
          <p:cNvSpPr txBox="1"/>
          <p:nvPr/>
        </p:nvSpPr>
        <p:spPr>
          <a:xfrm>
            <a:off x="4550770" y="1676400"/>
            <a:ext cx="4440830" cy="1938992"/>
          </a:xfrm>
          <a:prstGeom prst="rect">
            <a:avLst/>
          </a:prstGeom>
          <a:noFill/>
        </p:spPr>
        <p:txBody>
          <a:bodyPr wrap="square" rtlCol="0">
            <a:spAutoFit/>
          </a:bodyPr>
          <a:lstStyle/>
          <a:p>
            <a:r>
              <a:rPr lang="en-US" sz="2000" dirty="0" smtClean="0"/>
              <a:t>Generate next states:</a:t>
            </a:r>
          </a:p>
          <a:p>
            <a:pPr marL="285750" indent="-285750">
              <a:buFont typeface="Arial"/>
              <a:buChar char="•"/>
            </a:pPr>
            <a:r>
              <a:rPr lang="en-US" sz="2000" dirty="0" smtClean="0"/>
              <a:t>pick an open entry</a:t>
            </a:r>
          </a:p>
          <a:p>
            <a:pPr marL="285750" indent="-285750">
              <a:buFont typeface="Arial"/>
              <a:buChar char="•"/>
            </a:pPr>
            <a:r>
              <a:rPr lang="en-US" sz="2000" dirty="0" smtClean="0"/>
              <a:t>try all possible numbers that meet constraints</a:t>
            </a:r>
          </a:p>
          <a:p>
            <a:endParaRPr lang="en-US" sz="2000" dirty="0"/>
          </a:p>
          <a:p>
            <a:endParaRPr lang="en-US" sz="2000" dirty="0"/>
          </a:p>
        </p:txBody>
      </p:sp>
      <p:sp>
        <p:nvSpPr>
          <p:cNvPr id="7" name="Rectangle 6"/>
          <p:cNvSpPr/>
          <p:nvPr/>
        </p:nvSpPr>
        <p:spPr>
          <a:xfrm>
            <a:off x="576968" y="1676400"/>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4800600" y="3512403"/>
            <a:ext cx="2960666" cy="830997"/>
          </a:xfrm>
          <a:prstGeom prst="rect">
            <a:avLst/>
          </a:prstGeom>
          <a:noFill/>
        </p:spPr>
        <p:txBody>
          <a:bodyPr wrap="none" rtlCol="0">
            <a:spAutoFit/>
          </a:bodyPr>
          <a:lstStyle/>
          <a:p>
            <a:r>
              <a:rPr lang="en-US" sz="2400" dirty="0" smtClean="0">
                <a:solidFill>
                  <a:srgbClr val="FF0000"/>
                </a:solidFill>
              </a:rPr>
              <a:t>How many next states?</a:t>
            </a:r>
          </a:p>
          <a:p>
            <a:r>
              <a:rPr lang="en-US" sz="2400" dirty="0" smtClean="0">
                <a:solidFill>
                  <a:srgbClr val="FF0000"/>
                </a:solidFill>
              </a:rPr>
              <a:t>What are they?</a:t>
            </a:r>
            <a:endParaRPr lang="en-US" sz="2400" dirty="0">
              <a:solidFill>
                <a:srgbClr val="FF0000"/>
              </a:solidFill>
            </a:endParaRPr>
          </a:p>
        </p:txBody>
      </p:sp>
    </p:spTree>
    <p:extLst>
      <p:ext uri="{BB962C8B-B14F-4D97-AF65-F5344CB8AC3E}">
        <p14:creationId xmlns:p14="http://schemas.microsoft.com/office/powerpoint/2010/main" val="3079288258"/>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782477231"/>
              </p:ext>
            </p:extLst>
          </p:nvPr>
        </p:nvGraphicFramePr>
        <p:xfrm>
          <a:off x="576968"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smtClean="0"/>
              <a:t>Fill in the grid with the numbers 1-9</a:t>
            </a:r>
          </a:p>
          <a:p>
            <a:pPr lvl="1"/>
            <a:r>
              <a:rPr lang="en-US" dirty="0" smtClean="0"/>
              <a:t>each row has 1-9 (without repetition)</a:t>
            </a:r>
          </a:p>
          <a:p>
            <a:pPr lvl="1"/>
            <a:r>
              <a:rPr lang="en-US" dirty="0" smtClean="0"/>
              <a:t>each column has 1-9 (without repetition)</a:t>
            </a:r>
          </a:p>
          <a:p>
            <a:pPr lvl="1"/>
            <a:r>
              <a:rPr lang="en-US" dirty="0" smtClean="0"/>
              <a:t>each quadrant has 1-9 (without repetition)</a:t>
            </a:r>
          </a:p>
          <a:p>
            <a:pPr lvl="1"/>
            <a:endParaRPr lang="en-US" dirty="0"/>
          </a:p>
        </p:txBody>
      </p:sp>
      <p:sp>
        <p:nvSpPr>
          <p:cNvPr id="3" name="TextBox 2"/>
          <p:cNvSpPr txBox="1"/>
          <p:nvPr/>
        </p:nvSpPr>
        <p:spPr>
          <a:xfrm>
            <a:off x="4550770" y="1676400"/>
            <a:ext cx="4440830" cy="1938992"/>
          </a:xfrm>
          <a:prstGeom prst="rect">
            <a:avLst/>
          </a:prstGeom>
          <a:noFill/>
        </p:spPr>
        <p:txBody>
          <a:bodyPr wrap="square" rtlCol="0">
            <a:spAutoFit/>
          </a:bodyPr>
          <a:lstStyle/>
          <a:p>
            <a:r>
              <a:rPr lang="en-US" sz="2000" dirty="0" smtClean="0">
                <a:solidFill>
                  <a:srgbClr val="000000"/>
                </a:solidFill>
              </a:rPr>
              <a:t>Generate next states:</a:t>
            </a:r>
          </a:p>
          <a:p>
            <a:pPr marL="285750" indent="-285750">
              <a:buFont typeface="Arial"/>
              <a:buChar char="•"/>
            </a:pPr>
            <a:r>
              <a:rPr lang="en-US" sz="2000" dirty="0" smtClean="0">
                <a:solidFill>
                  <a:srgbClr val="000000"/>
                </a:solidFill>
              </a:rPr>
              <a:t>pick an open entry</a:t>
            </a:r>
          </a:p>
          <a:p>
            <a:pPr marL="285750" indent="-285750">
              <a:buFont typeface="Arial"/>
              <a:buChar char="•"/>
            </a:pPr>
            <a:r>
              <a:rPr lang="en-US" sz="2000" dirty="0" smtClean="0">
                <a:solidFill>
                  <a:srgbClr val="000000"/>
                </a:solidFill>
              </a:rPr>
              <a:t>try all possible numbers that meet constraints</a:t>
            </a:r>
          </a:p>
          <a:p>
            <a:endParaRPr lang="en-US" sz="2000" dirty="0">
              <a:solidFill>
                <a:srgbClr val="000000"/>
              </a:solidFill>
            </a:endParaRPr>
          </a:p>
          <a:p>
            <a:endParaRPr lang="en-US" sz="2000" dirty="0">
              <a:solidFill>
                <a:srgbClr val="000000"/>
              </a:solidFill>
            </a:endParaRPr>
          </a:p>
        </p:txBody>
      </p:sp>
      <p:sp>
        <p:nvSpPr>
          <p:cNvPr id="7" name="Rectangle 6"/>
          <p:cNvSpPr/>
          <p:nvPr/>
        </p:nvSpPr>
        <p:spPr>
          <a:xfrm>
            <a:off x="576968" y="1676400"/>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5263400" y="3738276"/>
            <a:ext cx="1321095" cy="461665"/>
          </a:xfrm>
          <a:prstGeom prst="rect">
            <a:avLst/>
          </a:prstGeom>
          <a:noFill/>
        </p:spPr>
        <p:txBody>
          <a:bodyPr wrap="none" rtlCol="0">
            <a:spAutoFit/>
          </a:bodyPr>
          <a:lstStyle/>
          <a:p>
            <a:r>
              <a:rPr lang="en-US" sz="2400" dirty="0" smtClean="0">
                <a:solidFill>
                  <a:srgbClr val="0000FF"/>
                </a:solidFill>
              </a:rPr>
              <a:t>1, 6, 7, 9 </a:t>
            </a:r>
            <a:endParaRPr lang="en-US" sz="2400" dirty="0">
              <a:solidFill>
                <a:srgbClr val="0000FF"/>
              </a:solidFill>
            </a:endParaRPr>
          </a:p>
        </p:txBody>
      </p:sp>
    </p:spTree>
    <p:extLst>
      <p:ext uri="{BB962C8B-B14F-4D97-AF65-F5344CB8AC3E}">
        <p14:creationId xmlns:p14="http://schemas.microsoft.com/office/powerpoint/2010/main" val="700875675"/>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598189355"/>
              </p:ext>
            </p:extLst>
          </p:nvPr>
        </p:nvGraphicFramePr>
        <p:xfrm>
          <a:off x="576968"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r>
                        <a:rPr lang="en-US" sz="1600" b="1" dirty="0" smtClean="0">
                          <a:solidFill>
                            <a:srgbClr val="FF0000"/>
                          </a:solidFill>
                        </a:rPr>
                        <a:t>1</a:t>
                      </a:r>
                      <a:endParaRPr lang="en-US" sz="1600" b="1" dirty="0">
                        <a:solidFill>
                          <a:srgbClr val="FF0000"/>
                        </a:solidFill>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smtClean="0"/>
              <a:t>Fill in the grid with the numbers 1-9</a:t>
            </a:r>
          </a:p>
          <a:p>
            <a:pPr lvl="1"/>
            <a:r>
              <a:rPr lang="en-US" dirty="0" smtClean="0"/>
              <a:t>each row has 1-9 (without repetition)</a:t>
            </a:r>
          </a:p>
          <a:p>
            <a:pPr lvl="1"/>
            <a:r>
              <a:rPr lang="en-US" dirty="0" smtClean="0"/>
              <a:t>each column has 1-9 (without repetition)</a:t>
            </a:r>
          </a:p>
          <a:p>
            <a:pPr lvl="1"/>
            <a:r>
              <a:rPr lang="en-US" dirty="0" smtClean="0"/>
              <a:t>each quadrant has 1-9 (without repetition)</a:t>
            </a:r>
          </a:p>
          <a:p>
            <a:pPr lvl="1"/>
            <a:endParaRPr lang="en-US" dirty="0"/>
          </a:p>
        </p:txBody>
      </p:sp>
      <p:sp>
        <p:nvSpPr>
          <p:cNvPr id="3" name="TextBox 2"/>
          <p:cNvSpPr txBox="1"/>
          <p:nvPr/>
        </p:nvSpPr>
        <p:spPr>
          <a:xfrm>
            <a:off x="4550770" y="1676400"/>
            <a:ext cx="4440830" cy="1938992"/>
          </a:xfrm>
          <a:prstGeom prst="rect">
            <a:avLst/>
          </a:prstGeom>
          <a:noFill/>
        </p:spPr>
        <p:txBody>
          <a:bodyPr wrap="square" rtlCol="0">
            <a:spAutoFit/>
          </a:bodyPr>
          <a:lstStyle/>
          <a:p>
            <a:r>
              <a:rPr lang="en-US" sz="2000" dirty="0" smtClean="0">
                <a:solidFill>
                  <a:srgbClr val="000000"/>
                </a:solidFill>
              </a:rPr>
              <a:t>Generate next states:</a:t>
            </a:r>
          </a:p>
          <a:p>
            <a:pPr marL="285750" indent="-285750">
              <a:buFont typeface="Arial"/>
              <a:buChar char="•"/>
            </a:pPr>
            <a:r>
              <a:rPr lang="en-US" sz="2000" dirty="0" smtClean="0">
                <a:solidFill>
                  <a:srgbClr val="000000"/>
                </a:solidFill>
              </a:rPr>
              <a:t>pick an open entry</a:t>
            </a:r>
          </a:p>
          <a:p>
            <a:pPr marL="285750" indent="-285750">
              <a:buFont typeface="Arial"/>
              <a:buChar char="•"/>
            </a:pPr>
            <a:r>
              <a:rPr lang="en-US" sz="2000" dirty="0" smtClean="0">
                <a:solidFill>
                  <a:srgbClr val="000000"/>
                </a:solidFill>
              </a:rPr>
              <a:t>try all possible numbers that meet constraints</a:t>
            </a:r>
          </a:p>
          <a:p>
            <a:endParaRPr lang="en-US" sz="2000" dirty="0">
              <a:solidFill>
                <a:srgbClr val="000000"/>
              </a:solidFill>
            </a:endParaRPr>
          </a:p>
          <a:p>
            <a:endParaRPr lang="en-US" sz="2000" dirty="0">
              <a:solidFill>
                <a:srgbClr val="000000"/>
              </a:solidFill>
            </a:endParaRPr>
          </a:p>
        </p:txBody>
      </p:sp>
      <p:sp>
        <p:nvSpPr>
          <p:cNvPr id="8" name="TextBox 7"/>
          <p:cNvSpPr txBox="1"/>
          <p:nvPr/>
        </p:nvSpPr>
        <p:spPr>
          <a:xfrm>
            <a:off x="5263400" y="3738276"/>
            <a:ext cx="1321095" cy="461665"/>
          </a:xfrm>
          <a:prstGeom prst="rect">
            <a:avLst/>
          </a:prstGeom>
          <a:noFill/>
        </p:spPr>
        <p:txBody>
          <a:bodyPr wrap="none" rtlCol="0">
            <a:spAutoFit/>
          </a:bodyPr>
          <a:lstStyle/>
          <a:p>
            <a:r>
              <a:rPr lang="en-US" sz="2400" dirty="0" smtClean="0">
                <a:solidFill>
                  <a:srgbClr val="0000FF"/>
                </a:solidFill>
              </a:rPr>
              <a:t>1, 6, 7, 9 </a:t>
            </a:r>
            <a:endParaRPr lang="en-US" sz="2400" dirty="0">
              <a:solidFill>
                <a:srgbClr val="0000FF"/>
              </a:solidFill>
            </a:endParaRPr>
          </a:p>
        </p:txBody>
      </p:sp>
      <p:sp>
        <p:nvSpPr>
          <p:cNvPr id="6" name="Oval 5"/>
          <p:cNvSpPr/>
          <p:nvPr/>
        </p:nvSpPr>
        <p:spPr>
          <a:xfrm>
            <a:off x="5257800" y="3810000"/>
            <a:ext cx="299200" cy="389941"/>
          </a:xfrm>
          <a:prstGeom prst="ellipse">
            <a:avLst/>
          </a:prstGeom>
          <a:noFill/>
          <a:ln w="19050"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91593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8-puzzle</a:t>
            </a:r>
            <a:endParaRPr lang="en-US" dirty="0"/>
          </a:p>
        </p:txBody>
      </p:sp>
      <p:sp>
        <p:nvSpPr>
          <p:cNvPr id="3" name="Content Placeholder 2"/>
          <p:cNvSpPr>
            <a:spLocks noGrp="1"/>
          </p:cNvSpPr>
          <p:nvPr>
            <p:ph sz="quarter" idx="1"/>
          </p:nvPr>
        </p:nvSpPr>
        <p:spPr/>
        <p:txBody>
          <a:bodyPr>
            <a:normAutofit/>
          </a:bodyPr>
          <a:lstStyle/>
          <a:p>
            <a:pPr marL="0" indent="0">
              <a:buNone/>
            </a:pPr>
            <a:r>
              <a:rPr lang="en-US" sz="3600" dirty="0" smtClean="0"/>
              <a:t>goal</a:t>
            </a:r>
          </a:p>
          <a:p>
            <a:pPr marL="0" indent="0">
              <a:buNone/>
            </a:pPr>
            <a:endParaRPr lang="en-US" sz="3600" dirty="0" smtClean="0"/>
          </a:p>
          <a:p>
            <a:pPr marL="0" indent="0">
              <a:buNone/>
            </a:pPr>
            <a:r>
              <a:rPr lang="en-US" sz="3600" dirty="0" smtClean="0">
                <a:solidFill>
                  <a:srgbClr val="FF0000"/>
                </a:solidFill>
              </a:rPr>
              <a:t>state representation?</a:t>
            </a:r>
            <a:endParaRPr lang="en-US" sz="3600" dirty="0">
              <a:solidFill>
                <a:srgbClr val="FF0000"/>
              </a:solidFill>
            </a:endParaRPr>
          </a:p>
          <a:p>
            <a:pPr marL="0" indent="0">
              <a:buNone/>
            </a:pPr>
            <a:endParaRPr lang="en-US" sz="3600" dirty="0" smtClean="0"/>
          </a:p>
          <a:p>
            <a:pPr marL="0" indent="0">
              <a:buNone/>
            </a:pPr>
            <a:r>
              <a:rPr lang="en-US" sz="3600" dirty="0" smtClean="0">
                <a:solidFill>
                  <a:srgbClr val="FF0000"/>
                </a:solidFill>
              </a:rPr>
              <a:t>start state?</a:t>
            </a:r>
          </a:p>
          <a:p>
            <a:pPr marL="0" indent="0">
              <a:buNone/>
            </a:pPr>
            <a:endParaRPr lang="en-US" sz="3600" dirty="0">
              <a:solidFill>
                <a:srgbClr val="FF0000"/>
              </a:solidFill>
            </a:endParaRPr>
          </a:p>
          <a:p>
            <a:pPr marL="0" indent="0">
              <a:buNone/>
            </a:pPr>
            <a:r>
              <a:rPr lang="en-US" sz="3600" dirty="0" smtClean="0">
                <a:solidFill>
                  <a:srgbClr val="FF0000"/>
                </a:solidFill>
              </a:rPr>
              <a:t>state-space</a:t>
            </a:r>
            <a:r>
              <a:rPr lang="en-US" sz="3600" dirty="0">
                <a:solidFill>
                  <a:srgbClr val="FF0000"/>
                </a:solidFill>
              </a:rPr>
              <a:t>/</a:t>
            </a:r>
            <a:r>
              <a:rPr lang="en-US" sz="3600" dirty="0" smtClean="0">
                <a:solidFill>
                  <a:srgbClr val="FF0000"/>
                </a:solidFill>
              </a:rPr>
              <a:t>transitions?</a:t>
            </a:r>
          </a:p>
          <a:p>
            <a:pPr marL="0" indent="0">
              <a:buNone/>
            </a:pPr>
            <a:endParaRPr lang="en-US" sz="3600" dirty="0">
              <a:solidFill>
                <a:srgbClr val="FF0000"/>
              </a:solidFill>
            </a:endParaRPr>
          </a:p>
          <a:p>
            <a:pPr marL="0" indent="0">
              <a:buNone/>
            </a:pPr>
            <a:endParaRPr lang="en-US" sz="3600" dirty="0"/>
          </a:p>
        </p:txBody>
      </p:sp>
      <p:pic>
        <p:nvPicPr>
          <p:cNvPr id="4" name="Picture 10" descr="8"/>
          <p:cNvPicPr>
            <a:picLocks noChangeAspect="1" noChangeArrowheads="1"/>
          </p:cNvPicPr>
          <p:nvPr/>
        </p:nvPicPr>
        <p:blipFill>
          <a:blip r:embed="rId2"/>
          <a:srcRect l="51577"/>
          <a:stretch>
            <a:fillRect/>
          </a:stretch>
        </p:blipFill>
        <p:spPr bwMode="auto">
          <a:xfrm>
            <a:off x="6248400" y="1730375"/>
            <a:ext cx="1535113" cy="1546225"/>
          </a:xfrm>
          <a:prstGeom prst="rect">
            <a:avLst/>
          </a:prstGeom>
          <a:noFill/>
        </p:spPr>
      </p:pic>
    </p:spTree>
    <p:extLst>
      <p:ext uri="{BB962C8B-B14F-4D97-AF65-F5344CB8AC3E}">
        <p14:creationId xmlns:p14="http://schemas.microsoft.com/office/powerpoint/2010/main" val="2226704220"/>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637208397"/>
              </p:ext>
            </p:extLst>
          </p:nvPr>
        </p:nvGraphicFramePr>
        <p:xfrm>
          <a:off x="576968"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r>
                        <a:rPr lang="en-US" sz="1600" b="0" dirty="0" smtClean="0">
                          <a:solidFill>
                            <a:srgbClr val="FF6600"/>
                          </a:solidFill>
                        </a:rPr>
                        <a:t>1</a:t>
                      </a:r>
                      <a:endParaRPr lang="en-US" sz="1600" b="0" dirty="0">
                        <a:solidFill>
                          <a:srgbClr val="FF6600"/>
                        </a:solidFill>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smtClean="0"/>
              <a:t>Fill in the grid with the numbers 1-9</a:t>
            </a:r>
          </a:p>
          <a:p>
            <a:pPr lvl="1"/>
            <a:r>
              <a:rPr lang="en-US" dirty="0" smtClean="0"/>
              <a:t>each row has 1-9 (without repetition)</a:t>
            </a:r>
          </a:p>
          <a:p>
            <a:pPr lvl="1"/>
            <a:r>
              <a:rPr lang="en-US" dirty="0" smtClean="0"/>
              <a:t>each column has 1-9 (without repetition)</a:t>
            </a:r>
          </a:p>
          <a:p>
            <a:pPr lvl="1"/>
            <a:r>
              <a:rPr lang="en-US" dirty="0" smtClean="0"/>
              <a:t>each quadrant has 1-9 (without repetition)</a:t>
            </a:r>
          </a:p>
          <a:p>
            <a:pPr lvl="1"/>
            <a:endParaRPr lang="en-US" dirty="0"/>
          </a:p>
        </p:txBody>
      </p:sp>
      <p:sp>
        <p:nvSpPr>
          <p:cNvPr id="3" name="TextBox 2"/>
          <p:cNvSpPr txBox="1"/>
          <p:nvPr/>
        </p:nvSpPr>
        <p:spPr>
          <a:xfrm>
            <a:off x="4550770" y="1676400"/>
            <a:ext cx="4440830" cy="1938992"/>
          </a:xfrm>
          <a:prstGeom prst="rect">
            <a:avLst/>
          </a:prstGeom>
          <a:noFill/>
        </p:spPr>
        <p:txBody>
          <a:bodyPr wrap="square" rtlCol="0">
            <a:spAutoFit/>
          </a:bodyPr>
          <a:lstStyle/>
          <a:p>
            <a:r>
              <a:rPr lang="en-US" sz="2000" dirty="0" smtClean="0">
                <a:solidFill>
                  <a:srgbClr val="000000"/>
                </a:solidFill>
              </a:rPr>
              <a:t>Generate next states:</a:t>
            </a:r>
          </a:p>
          <a:p>
            <a:pPr marL="285750" indent="-285750">
              <a:buFont typeface="Arial"/>
              <a:buChar char="•"/>
            </a:pPr>
            <a:r>
              <a:rPr lang="en-US" sz="2000" dirty="0" smtClean="0">
                <a:solidFill>
                  <a:srgbClr val="000000"/>
                </a:solidFill>
              </a:rPr>
              <a:t>pick an open entry</a:t>
            </a:r>
          </a:p>
          <a:p>
            <a:pPr marL="285750" indent="-285750">
              <a:buFont typeface="Arial"/>
              <a:buChar char="•"/>
            </a:pPr>
            <a:r>
              <a:rPr lang="en-US" sz="2000" dirty="0" smtClean="0">
                <a:solidFill>
                  <a:srgbClr val="000000"/>
                </a:solidFill>
              </a:rPr>
              <a:t>try all possible numbers that meet constraints</a:t>
            </a:r>
          </a:p>
          <a:p>
            <a:endParaRPr lang="en-US" sz="2000" dirty="0">
              <a:solidFill>
                <a:srgbClr val="000000"/>
              </a:solidFill>
            </a:endParaRPr>
          </a:p>
          <a:p>
            <a:endParaRPr lang="en-US" sz="2000" dirty="0">
              <a:solidFill>
                <a:srgbClr val="000000"/>
              </a:solidFill>
            </a:endParaRPr>
          </a:p>
        </p:txBody>
      </p:sp>
      <p:sp>
        <p:nvSpPr>
          <p:cNvPr id="9" name="Rectangle 8"/>
          <p:cNvSpPr/>
          <p:nvPr/>
        </p:nvSpPr>
        <p:spPr>
          <a:xfrm>
            <a:off x="957968" y="1676400"/>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4800600" y="3512403"/>
            <a:ext cx="2960666" cy="830997"/>
          </a:xfrm>
          <a:prstGeom prst="rect">
            <a:avLst/>
          </a:prstGeom>
          <a:noFill/>
        </p:spPr>
        <p:txBody>
          <a:bodyPr wrap="none" rtlCol="0">
            <a:spAutoFit/>
          </a:bodyPr>
          <a:lstStyle/>
          <a:p>
            <a:r>
              <a:rPr lang="en-US" sz="2400" dirty="0" smtClean="0">
                <a:solidFill>
                  <a:srgbClr val="FF0000"/>
                </a:solidFill>
              </a:rPr>
              <a:t>How many next states?</a:t>
            </a:r>
          </a:p>
          <a:p>
            <a:r>
              <a:rPr lang="en-US" sz="2400" dirty="0" smtClean="0">
                <a:solidFill>
                  <a:srgbClr val="FF0000"/>
                </a:solidFill>
              </a:rPr>
              <a:t>What are they?</a:t>
            </a:r>
            <a:endParaRPr lang="en-US" sz="2400" dirty="0">
              <a:solidFill>
                <a:srgbClr val="FF0000"/>
              </a:solidFill>
            </a:endParaRPr>
          </a:p>
        </p:txBody>
      </p:sp>
    </p:spTree>
    <p:extLst>
      <p:ext uri="{BB962C8B-B14F-4D97-AF65-F5344CB8AC3E}">
        <p14:creationId xmlns:p14="http://schemas.microsoft.com/office/powerpoint/2010/main" val="2280585320"/>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460108818"/>
              </p:ext>
            </p:extLst>
          </p:nvPr>
        </p:nvGraphicFramePr>
        <p:xfrm>
          <a:off x="576968"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r>
                        <a:rPr lang="en-US" sz="1600" b="0" dirty="0" smtClean="0">
                          <a:solidFill>
                            <a:srgbClr val="FF6600"/>
                          </a:solidFill>
                        </a:rPr>
                        <a:t>1</a:t>
                      </a:r>
                      <a:endParaRPr lang="en-US" sz="1600" b="0" dirty="0">
                        <a:solidFill>
                          <a:srgbClr val="FF6600"/>
                        </a:solidFill>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smtClean="0"/>
              <a:t>Fill in the grid with the numbers 1-9</a:t>
            </a:r>
          </a:p>
          <a:p>
            <a:pPr lvl="1"/>
            <a:r>
              <a:rPr lang="en-US" dirty="0" smtClean="0"/>
              <a:t>each row has 1-9 (without repetition)</a:t>
            </a:r>
          </a:p>
          <a:p>
            <a:pPr lvl="1"/>
            <a:r>
              <a:rPr lang="en-US" dirty="0" smtClean="0"/>
              <a:t>each column has 1-9 (without repetition)</a:t>
            </a:r>
          </a:p>
          <a:p>
            <a:pPr lvl="1"/>
            <a:r>
              <a:rPr lang="en-US" dirty="0" smtClean="0"/>
              <a:t>each quadrant has 1-9 (without repetition)</a:t>
            </a:r>
          </a:p>
          <a:p>
            <a:pPr lvl="1"/>
            <a:endParaRPr lang="en-US" dirty="0"/>
          </a:p>
        </p:txBody>
      </p:sp>
      <p:sp>
        <p:nvSpPr>
          <p:cNvPr id="3" name="TextBox 2"/>
          <p:cNvSpPr txBox="1"/>
          <p:nvPr/>
        </p:nvSpPr>
        <p:spPr>
          <a:xfrm>
            <a:off x="4550770" y="1676400"/>
            <a:ext cx="4440830" cy="1938992"/>
          </a:xfrm>
          <a:prstGeom prst="rect">
            <a:avLst/>
          </a:prstGeom>
          <a:noFill/>
        </p:spPr>
        <p:txBody>
          <a:bodyPr wrap="square" rtlCol="0">
            <a:spAutoFit/>
          </a:bodyPr>
          <a:lstStyle/>
          <a:p>
            <a:r>
              <a:rPr lang="en-US" sz="2000" dirty="0" smtClean="0">
                <a:solidFill>
                  <a:srgbClr val="000000"/>
                </a:solidFill>
              </a:rPr>
              <a:t>Generate next states:</a:t>
            </a:r>
          </a:p>
          <a:p>
            <a:pPr marL="285750" indent="-285750">
              <a:buFont typeface="Arial"/>
              <a:buChar char="•"/>
            </a:pPr>
            <a:r>
              <a:rPr lang="en-US" sz="2000" dirty="0" smtClean="0">
                <a:solidFill>
                  <a:srgbClr val="000000"/>
                </a:solidFill>
              </a:rPr>
              <a:t>pick an open entry</a:t>
            </a:r>
          </a:p>
          <a:p>
            <a:pPr marL="285750" indent="-285750">
              <a:buFont typeface="Arial"/>
              <a:buChar char="•"/>
            </a:pPr>
            <a:r>
              <a:rPr lang="en-US" sz="2000" dirty="0" smtClean="0">
                <a:solidFill>
                  <a:srgbClr val="000000"/>
                </a:solidFill>
              </a:rPr>
              <a:t>try all possible numbers that meet constraints</a:t>
            </a:r>
          </a:p>
          <a:p>
            <a:endParaRPr lang="en-US" sz="2000" dirty="0">
              <a:solidFill>
                <a:srgbClr val="000000"/>
              </a:solidFill>
            </a:endParaRPr>
          </a:p>
          <a:p>
            <a:endParaRPr lang="en-US" sz="2000" dirty="0">
              <a:solidFill>
                <a:srgbClr val="000000"/>
              </a:solidFill>
            </a:endParaRPr>
          </a:p>
        </p:txBody>
      </p:sp>
      <p:sp>
        <p:nvSpPr>
          <p:cNvPr id="9" name="Rectangle 8"/>
          <p:cNvSpPr/>
          <p:nvPr/>
        </p:nvSpPr>
        <p:spPr>
          <a:xfrm>
            <a:off x="957968" y="1676400"/>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5263400" y="3738276"/>
            <a:ext cx="1643298" cy="461665"/>
          </a:xfrm>
          <a:prstGeom prst="rect">
            <a:avLst/>
          </a:prstGeom>
          <a:noFill/>
        </p:spPr>
        <p:txBody>
          <a:bodyPr wrap="none" rtlCol="0">
            <a:spAutoFit/>
          </a:bodyPr>
          <a:lstStyle/>
          <a:p>
            <a:r>
              <a:rPr lang="en-US" sz="2400" dirty="0" smtClean="0">
                <a:solidFill>
                  <a:srgbClr val="0000FF"/>
                </a:solidFill>
              </a:rPr>
              <a:t>2, 6, 7, 8, 9</a:t>
            </a:r>
            <a:endParaRPr lang="en-US" sz="2400" dirty="0">
              <a:solidFill>
                <a:srgbClr val="0000FF"/>
              </a:solidFill>
            </a:endParaRPr>
          </a:p>
        </p:txBody>
      </p:sp>
    </p:spTree>
    <p:extLst>
      <p:ext uri="{BB962C8B-B14F-4D97-AF65-F5344CB8AC3E}">
        <p14:creationId xmlns:p14="http://schemas.microsoft.com/office/powerpoint/2010/main" val="2316640693"/>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100752930"/>
              </p:ext>
            </p:extLst>
          </p:nvPr>
        </p:nvGraphicFramePr>
        <p:xfrm>
          <a:off x="576968"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r>
                        <a:rPr lang="en-US" sz="1600" b="0" dirty="0" smtClean="0">
                          <a:solidFill>
                            <a:srgbClr val="FF6600"/>
                          </a:solidFill>
                        </a:rPr>
                        <a:t>1</a:t>
                      </a:r>
                      <a:endParaRPr lang="en-US" sz="1600" b="0" dirty="0">
                        <a:solidFill>
                          <a:srgbClr val="FF6600"/>
                        </a:solidFill>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b="1" dirty="0" smtClean="0">
                          <a:solidFill>
                            <a:srgbClr val="FF0000"/>
                          </a:solidFill>
                        </a:rPr>
                        <a:t>2</a:t>
                      </a:r>
                      <a:endParaRPr lang="en-US" sz="1600" b="1" dirty="0">
                        <a:solidFill>
                          <a:srgbClr val="FF0000"/>
                        </a:solidFill>
                      </a:endParaRPr>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smtClean="0"/>
              <a:t>Fill in the grid with the numbers 1-9</a:t>
            </a:r>
          </a:p>
          <a:p>
            <a:pPr lvl="1"/>
            <a:r>
              <a:rPr lang="en-US" dirty="0" smtClean="0"/>
              <a:t>each row has 1-9 (without repetition)</a:t>
            </a:r>
          </a:p>
          <a:p>
            <a:pPr lvl="1"/>
            <a:r>
              <a:rPr lang="en-US" dirty="0" smtClean="0"/>
              <a:t>each column has 1-9 (without repetition)</a:t>
            </a:r>
          </a:p>
          <a:p>
            <a:pPr lvl="1"/>
            <a:r>
              <a:rPr lang="en-US" dirty="0" smtClean="0"/>
              <a:t>each quadrant has 1-9 (without repetition)</a:t>
            </a:r>
          </a:p>
          <a:p>
            <a:pPr lvl="1"/>
            <a:endParaRPr lang="en-US" dirty="0"/>
          </a:p>
        </p:txBody>
      </p:sp>
      <p:sp>
        <p:nvSpPr>
          <p:cNvPr id="3" name="TextBox 2"/>
          <p:cNvSpPr txBox="1"/>
          <p:nvPr/>
        </p:nvSpPr>
        <p:spPr>
          <a:xfrm>
            <a:off x="4550770" y="1676400"/>
            <a:ext cx="4440830" cy="1938992"/>
          </a:xfrm>
          <a:prstGeom prst="rect">
            <a:avLst/>
          </a:prstGeom>
          <a:noFill/>
        </p:spPr>
        <p:txBody>
          <a:bodyPr wrap="square" rtlCol="0">
            <a:spAutoFit/>
          </a:bodyPr>
          <a:lstStyle/>
          <a:p>
            <a:r>
              <a:rPr lang="en-US" sz="2000" dirty="0" smtClean="0">
                <a:solidFill>
                  <a:srgbClr val="000000"/>
                </a:solidFill>
              </a:rPr>
              <a:t>Generate next states:</a:t>
            </a:r>
          </a:p>
          <a:p>
            <a:pPr marL="285750" indent="-285750">
              <a:buFont typeface="Arial"/>
              <a:buChar char="•"/>
            </a:pPr>
            <a:r>
              <a:rPr lang="en-US" sz="2000" dirty="0" smtClean="0">
                <a:solidFill>
                  <a:srgbClr val="000000"/>
                </a:solidFill>
              </a:rPr>
              <a:t>pick an open entry</a:t>
            </a:r>
          </a:p>
          <a:p>
            <a:pPr marL="285750" indent="-285750">
              <a:buFont typeface="Arial"/>
              <a:buChar char="•"/>
            </a:pPr>
            <a:r>
              <a:rPr lang="en-US" sz="2000" dirty="0" smtClean="0">
                <a:solidFill>
                  <a:srgbClr val="000000"/>
                </a:solidFill>
              </a:rPr>
              <a:t>try all possible numbers that meet constraints</a:t>
            </a:r>
          </a:p>
          <a:p>
            <a:endParaRPr lang="en-US" sz="2000" dirty="0">
              <a:solidFill>
                <a:srgbClr val="000000"/>
              </a:solidFill>
            </a:endParaRPr>
          </a:p>
          <a:p>
            <a:endParaRPr lang="en-US" sz="2000" dirty="0">
              <a:solidFill>
                <a:srgbClr val="000000"/>
              </a:solidFill>
            </a:endParaRPr>
          </a:p>
        </p:txBody>
      </p:sp>
      <p:sp>
        <p:nvSpPr>
          <p:cNvPr id="8" name="TextBox 7"/>
          <p:cNvSpPr txBox="1"/>
          <p:nvPr/>
        </p:nvSpPr>
        <p:spPr>
          <a:xfrm>
            <a:off x="5263400" y="3738276"/>
            <a:ext cx="1643298" cy="461665"/>
          </a:xfrm>
          <a:prstGeom prst="rect">
            <a:avLst/>
          </a:prstGeom>
          <a:noFill/>
        </p:spPr>
        <p:txBody>
          <a:bodyPr wrap="none" rtlCol="0">
            <a:spAutoFit/>
          </a:bodyPr>
          <a:lstStyle/>
          <a:p>
            <a:r>
              <a:rPr lang="en-US" sz="2400" dirty="0" smtClean="0">
                <a:solidFill>
                  <a:srgbClr val="0000FF"/>
                </a:solidFill>
              </a:rPr>
              <a:t>2, 6, 7, 8, 9</a:t>
            </a:r>
            <a:endParaRPr lang="en-US" sz="2400" dirty="0">
              <a:solidFill>
                <a:srgbClr val="0000FF"/>
              </a:solidFill>
            </a:endParaRPr>
          </a:p>
        </p:txBody>
      </p:sp>
      <p:sp>
        <p:nvSpPr>
          <p:cNvPr id="10" name="Oval 9"/>
          <p:cNvSpPr/>
          <p:nvPr/>
        </p:nvSpPr>
        <p:spPr>
          <a:xfrm>
            <a:off x="5257800" y="3810000"/>
            <a:ext cx="299200" cy="389941"/>
          </a:xfrm>
          <a:prstGeom prst="ellipse">
            <a:avLst/>
          </a:prstGeom>
          <a:noFill/>
          <a:ln w="19050"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9769687"/>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751802819"/>
              </p:ext>
            </p:extLst>
          </p:nvPr>
        </p:nvGraphicFramePr>
        <p:xfrm>
          <a:off x="576968"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r>
                        <a:rPr lang="en-US" sz="1600" b="0" dirty="0" smtClean="0">
                          <a:solidFill>
                            <a:srgbClr val="FF6600"/>
                          </a:solidFill>
                        </a:rPr>
                        <a:t>1</a:t>
                      </a:r>
                      <a:endParaRPr lang="en-US" sz="1600" b="0" dirty="0">
                        <a:solidFill>
                          <a:srgbClr val="FF6600"/>
                        </a:solidFill>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b="0" dirty="0" smtClean="0">
                          <a:solidFill>
                            <a:srgbClr val="FF6600"/>
                          </a:solidFill>
                        </a:rPr>
                        <a:t>2</a:t>
                      </a:r>
                      <a:endParaRPr lang="en-US" sz="1600" b="0" dirty="0">
                        <a:solidFill>
                          <a:srgbClr val="FF6600"/>
                        </a:solidFill>
                      </a:endParaRP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smtClean="0"/>
              <a:t>Fill in the grid with the numbers 1-9</a:t>
            </a:r>
          </a:p>
          <a:p>
            <a:pPr lvl="1"/>
            <a:r>
              <a:rPr lang="en-US" dirty="0" smtClean="0"/>
              <a:t>each row has 1-9 (without repetition)</a:t>
            </a:r>
          </a:p>
          <a:p>
            <a:pPr lvl="1"/>
            <a:r>
              <a:rPr lang="en-US" dirty="0" smtClean="0"/>
              <a:t>each column has 1-9 (without repetition)</a:t>
            </a:r>
          </a:p>
          <a:p>
            <a:pPr lvl="1"/>
            <a:r>
              <a:rPr lang="en-US" dirty="0" smtClean="0"/>
              <a:t>each quadrant has 1-9 (without repetition)</a:t>
            </a:r>
          </a:p>
          <a:p>
            <a:pPr lvl="1"/>
            <a:endParaRPr lang="en-US" dirty="0"/>
          </a:p>
        </p:txBody>
      </p:sp>
      <p:sp>
        <p:nvSpPr>
          <p:cNvPr id="3" name="TextBox 2"/>
          <p:cNvSpPr txBox="1"/>
          <p:nvPr/>
        </p:nvSpPr>
        <p:spPr>
          <a:xfrm>
            <a:off x="4550770" y="1676400"/>
            <a:ext cx="4440830" cy="1631216"/>
          </a:xfrm>
          <a:prstGeom prst="rect">
            <a:avLst/>
          </a:prstGeom>
          <a:noFill/>
        </p:spPr>
        <p:txBody>
          <a:bodyPr wrap="square" rtlCol="0">
            <a:spAutoFit/>
          </a:bodyPr>
          <a:lstStyle/>
          <a:p>
            <a:r>
              <a:rPr lang="en-US" sz="2000" dirty="0" smtClean="0">
                <a:solidFill>
                  <a:srgbClr val="000000"/>
                </a:solidFill>
              </a:rPr>
              <a:t>Generate next states:</a:t>
            </a:r>
          </a:p>
          <a:p>
            <a:pPr marL="285750" indent="-285750">
              <a:buFont typeface="Arial"/>
              <a:buChar char="•"/>
            </a:pPr>
            <a:r>
              <a:rPr lang="en-US" sz="2000" dirty="0" smtClean="0">
                <a:solidFill>
                  <a:srgbClr val="000000"/>
                </a:solidFill>
              </a:rPr>
              <a:t>pick an open entry</a:t>
            </a:r>
          </a:p>
          <a:p>
            <a:pPr marL="285750" indent="-285750">
              <a:buFont typeface="Arial"/>
              <a:buChar char="•"/>
            </a:pPr>
            <a:r>
              <a:rPr lang="en-US" sz="2000" dirty="0" smtClean="0">
                <a:solidFill>
                  <a:srgbClr val="000000"/>
                </a:solidFill>
              </a:rPr>
              <a:t>try all possible numbers that meet constraints</a:t>
            </a:r>
            <a:endParaRPr lang="en-US" sz="2000" dirty="0">
              <a:solidFill>
                <a:srgbClr val="000000"/>
              </a:solidFill>
            </a:endParaRPr>
          </a:p>
          <a:p>
            <a:endParaRPr lang="en-US" sz="2000" dirty="0">
              <a:solidFill>
                <a:srgbClr val="000000"/>
              </a:solidFill>
            </a:endParaRPr>
          </a:p>
        </p:txBody>
      </p:sp>
      <p:sp>
        <p:nvSpPr>
          <p:cNvPr id="9" name="Rectangle 8"/>
          <p:cNvSpPr/>
          <p:nvPr/>
        </p:nvSpPr>
        <p:spPr>
          <a:xfrm>
            <a:off x="1338968" y="1676400"/>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4800600" y="3512403"/>
            <a:ext cx="3349144" cy="461665"/>
          </a:xfrm>
          <a:prstGeom prst="rect">
            <a:avLst/>
          </a:prstGeom>
          <a:noFill/>
        </p:spPr>
        <p:txBody>
          <a:bodyPr wrap="none" rtlCol="0">
            <a:spAutoFit/>
          </a:bodyPr>
          <a:lstStyle/>
          <a:p>
            <a:r>
              <a:rPr lang="en-US" sz="2400" dirty="0" smtClean="0">
                <a:solidFill>
                  <a:srgbClr val="FF0000"/>
                </a:solidFill>
              </a:rPr>
              <a:t>What are the next states?</a:t>
            </a:r>
            <a:endParaRPr lang="en-US" sz="2400" dirty="0">
              <a:solidFill>
                <a:srgbClr val="FF0000"/>
              </a:solidFill>
            </a:endParaRPr>
          </a:p>
        </p:txBody>
      </p:sp>
    </p:spTree>
    <p:extLst>
      <p:ext uri="{BB962C8B-B14F-4D97-AF65-F5344CB8AC3E}">
        <p14:creationId xmlns:p14="http://schemas.microsoft.com/office/powerpoint/2010/main" val="1745470757"/>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27094530"/>
              </p:ext>
            </p:extLst>
          </p:nvPr>
        </p:nvGraphicFramePr>
        <p:xfrm>
          <a:off x="576968"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r>
                        <a:rPr lang="en-US" sz="1600" b="0" dirty="0" smtClean="0">
                          <a:solidFill>
                            <a:srgbClr val="FF6600"/>
                          </a:solidFill>
                        </a:rPr>
                        <a:t>1</a:t>
                      </a:r>
                      <a:endParaRPr lang="en-US" sz="1600" b="0" dirty="0">
                        <a:solidFill>
                          <a:srgbClr val="FF6600"/>
                        </a:solidFill>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b="0" dirty="0" smtClean="0">
                          <a:solidFill>
                            <a:srgbClr val="FF6600"/>
                          </a:solidFill>
                        </a:rPr>
                        <a:t>2</a:t>
                      </a:r>
                      <a:endParaRPr lang="en-US" sz="1600" b="0" dirty="0">
                        <a:solidFill>
                          <a:srgbClr val="FF6600"/>
                        </a:solidFill>
                      </a:endParaRPr>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smtClean="0"/>
              <a:t>Fill in the grid with the numbers 1-9</a:t>
            </a:r>
          </a:p>
          <a:p>
            <a:pPr lvl="1"/>
            <a:r>
              <a:rPr lang="en-US" dirty="0" smtClean="0"/>
              <a:t>each row has 1-9 (without repetition)</a:t>
            </a:r>
          </a:p>
          <a:p>
            <a:pPr lvl="1"/>
            <a:r>
              <a:rPr lang="en-US" dirty="0" smtClean="0"/>
              <a:t>each column has 1-9 (without repetition)</a:t>
            </a:r>
          </a:p>
          <a:p>
            <a:pPr lvl="1"/>
            <a:r>
              <a:rPr lang="en-US" dirty="0" smtClean="0"/>
              <a:t>each quadrant has 1-9 (without repetition)</a:t>
            </a:r>
          </a:p>
          <a:p>
            <a:pPr lvl="1"/>
            <a:endParaRPr lang="en-US" dirty="0"/>
          </a:p>
        </p:txBody>
      </p:sp>
      <p:sp>
        <p:nvSpPr>
          <p:cNvPr id="3" name="TextBox 2"/>
          <p:cNvSpPr txBox="1"/>
          <p:nvPr/>
        </p:nvSpPr>
        <p:spPr>
          <a:xfrm>
            <a:off x="4550770" y="1676400"/>
            <a:ext cx="4440830" cy="1631216"/>
          </a:xfrm>
          <a:prstGeom prst="rect">
            <a:avLst/>
          </a:prstGeom>
          <a:noFill/>
        </p:spPr>
        <p:txBody>
          <a:bodyPr wrap="square" rtlCol="0">
            <a:spAutoFit/>
          </a:bodyPr>
          <a:lstStyle/>
          <a:p>
            <a:r>
              <a:rPr lang="en-US" sz="2000" dirty="0" smtClean="0">
                <a:solidFill>
                  <a:srgbClr val="000000"/>
                </a:solidFill>
              </a:rPr>
              <a:t>Generate next states:</a:t>
            </a:r>
          </a:p>
          <a:p>
            <a:pPr marL="285750" indent="-285750">
              <a:buFont typeface="Arial"/>
              <a:buChar char="•"/>
            </a:pPr>
            <a:r>
              <a:rPr lang="en-US" sz="2000" dirty="0" smtClean="0">
                <a:solidFill>
                  <a:srgbClr val="000000"/>
                </a:solidFill>
              </a:rPr>
              <a:t>pick an open entry</a:t>
            </a:r>
          </a:p>
          <a:p>
            <a:pPr marL="285750" indent="-285750">
              <a:buFont typeface="Arial"/>
              <a:buChar char="•"/>
            </a:pPr>
            <a:r>
              <a:rPr lang="en-US" sz="2000" dirty="0" smtClean="0">
                <a:solidFill>
                  <a:srgbClr val="000000"/>
                </a:solidFill>
              </a:rPr>
              <a:t>try all possible numbers that meet constraints</a:t>
            </a:r>
            <a:endParaRPr lang="en-US" sz="2000" dirty="0">
              <a:solidFill>
                <a:srgbClr val="000000"/>
              </a:solidFill>
            </a:endParaRPr>
          </a:p>
          <a:p>
            <a:endParaRPr lang="en-US" sz="2000" dirty="0">
              <a:solidFill>
                <a:srgbClr val="000000"/>
              </a:solidFill>
            </a:endParaRPr>
          </a:p>
        </p:txBody>
      </p:sp>
      <p:sp>
        <p:nvSpPr>
          <p:cNvPr id="9" name="Rectangle 8"/>
          <p:cNvSpPr/>
          <p:nvPr/>
        </p:nvSpPr>
        <p:spPr>
          <a:xfrm>
            <a:off x="1338968" y="1676400"/>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5263400" y="3738276"/>
            <a:ext cx="998891" cy="461665"/>
          </a:xfrm>
          <a:prstGeom prst="rect">
            <a:avLst/>
          </a:prstGeom>
          <a:noFill/>
        </p:spPr>
        <p:txBody>
          <a:bodyPr wrap="none" rtlCol="0">
            <a:spAutoFit/>
          </a:bodyPr>
          <a:lstStyle/>
          <a:p>
            <a:r>
              <a:rPr lang="en-US" sz="2400" dirty="0" smtClean="0">
                <a:solidFill>
                  <a:srgbClr val="0000FF"/>
                </a:solidFill>
              </a:rPr>
              <a:t>7, 8, 9</a:t>
            </a:r>
            <a:endParaRPr lang="en-US" sz="2400" dirty="0">
              <a:solidFill>
                <a:srgbClr val="0000FF"/>
              </a:solidFill>
            </a:endParaRPr>
          </a:p>
        </p:txBody>
      </p:sp>
    </p:spTree>
    <p:extLst>
      <p:ext uri="{BB962C8B-B14F-4D97-AF65-F5344CB8AC3E}">
        <p14:creationId xmlns:p14="http://schemas.microsoft.com/office/powerpoint/2010/main" val="2218497013"/>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179813731"/>
              </p:ext>
            </p:extLst>
          </p:nvPr>
        </p:nvGraphicFramePr>
        <p:xfrm>
          <a:off x="576968"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r>
                        <a:rPr lang="en-US" sz="1600" b="0" dirty="0" smtClean="0">
                          <a:solidFill>
                            <a:srgbClr val="FF6600"/>
                          </a:solidFill>
                        </a:rPr>
                        <a:t>1</a:t>
                      </a:r>
                      <a:endParaRPr lang="en-US" sz="1600" b="0" dirty="0">
                        <a:solidFill>
                          <a:srgbClr val="FF6600"/>
                        </a:solidFill>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b="0" dirty="0" smtClean="0">
                          <a:solidFill>
                            <a:srgbClr val="FF6600"/>
                          </a:solidFill>
                        </a:rPr>
                        <a:t>2</a:t>
                      </a:r>
                      <a:endParaRPr lang="en-US" sz="1600" b="0" dirty="0">
                        <a:solidFill>
                          <a:srgbClr val="FF6600"/>
                        </a:solidFill>
                      </a:endParaRPr>
                    </a:p>
                  </a:txBody>
                  <a:tcPr>
                    <a:lnT w="12700" cap="flat" cmpd="sng" algn="ctr">
                      <a:solidFill>
                        <a:scrgbClr r="0" g="0" b="0"/>
                      </a:solidFill>
                      <a:prstDash val="solid"/>
                      <a:round/>
                      <a:headEnd type="none" w="med" len="med"/>
                      <a:tailEnd type="none" w="med" len="med"/>
                    </a:lnT>
                  </a:tcPr>
                </a:tc>
                <a:tc>
                  <a:txBody>
                    <a:bodyPr/>
                    <a:lstStyle/>
                    <a:p>
                      <a:pPr algn="ctr"/>
                      <a:r>
                        <a:rPr lang="en-US" sz="1600" b="1" dirty="0" smtClean="0">
                          <a:solidFill>
                            <a:srgbClr val="FF0000"/>
                          </a:solidFill>
                        </a:rPr>
                        <a:t>7</a:t>
                      </a:r>
                      <a:endParaRPr lang="en-US" sz="1600" b="1" dirty="0">
                        <a:solidFill>
                          <a:srgbClr val="FF0000"/>
                        </a:solidFill>
                      </a:endParaRP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smtClean="0"/>
              <a:t>Fill in the grid with the numbers 1-9</a:t>
            </a:r>
          </a:p>
          <a:p>
            <a:pPr lvl="1"/>
            <a:r>
              <a:rPr lang="en-US" dirty="0" smtClean="0"/>
              <a:t>each row has 1-9 (without repetition)</a:t>
            </a:r>
          </a:p>
          <a:p>
            <a:pPr lvl="1"/>
            <a:r>
              <a:rPr lang="en-US" dirty="0" smtClean="0"/>
              <a:t>each column has 1-9 (without repetition)</a:t>
            </a:r>
          </a:p>
          <a:p>
            <a:pPr lvl="1"/>
            <a:r>
              <a:rPr lang="en-US" dirty="0" smtClean="0"/>
              <a:t>each quadrant has 1-9 (without repetition)</a:t>
            </a:r>
          </a:p>
          <a:p>
            <a:pPr lvl="1"/>
            <a:endParaRPr lang="en-US" dirty="0"/>
          </a:p>
        </p:txBody>
      </p:sp>
      <p:sp>
        <p:nvSpPr>
          <p:cNvPr id="3" name="TextBox 2"/>
          <p:cNvSpPr txBox="1"/>
          <p:nvPr/>
        </p:nvSpPr>
        <p:spPr>
          <a:xfrm>
            <a:off x="4550770" y="1676400"/>
            <a:ext cx="4440830" cy="1631216"/>
          </a:xfrm>
          <a:prstGeom prst="rect">
            <a:avLst/>
          </a:prstGeom>
          <a:noFill/>
        </p:spPr>
        <p:txBody>
          <a:bodyPr wrap="square" rtlCol="0">
            <a:spAutoFit/>
          </a:bodyPr>
          <a:lstStyle/>
          <a:p>
            <a:r>
              <a:rPr lang="en-US" sz="2000" dirty="0" smtClean="0">
                <a:solidFill>
                  <a:srgbClr val="000000"/>
                </a:solidFill>
              </a:rPr>
              <a:t>Generate next states:</a:t>
            </a:r>
          </a:p>
          <a:p>
            <a:pPr marL="285750" indent="-285750">
              <a:buFont typeface="Arial"/>
              <a:buChar char="•"/>
            </a:pPr>
            <a:r>
              <a:rPr lang="en-US" sz="2000" dirty="0" smtClean="0">
                <a:solidFill>
                  <a:srgbClr val="000000"/>
                </a:solidFill>
              </a:rPr>
              <a:t>pick an open entry</a:t>
            </a:r>
          </a:p>
          <a:p>
            <a:pPr marL="285750" indent="-285750">
              <a:buFont typeface="Arial"/>
              <a:buChar char="•"/>
            </a:pPr>
            <a:r>
              <a:rPr lang="en-US" sz="2000" dirty="0" smtClean="0">
                <a:solidFill>
                  <a:srgbClr val="000000"/>
                </a:solidFill>
              </a:rPr>
              <a:t>try all possible numbers that meet constraints</a:t>
            </a:r>
            <a:endParaRPr lang="en-US" sz="2000" dirty="0">
              <a:solidFill>
                <a:srgbClr val="000000"/>
              </a:solidFill>
            </a:endParaRPr>
          </a:p>
          <a:p>
            <a:endParaRPr lang="en-US" sz="2000" dirty="0">
              <a:solidFill>
                <a:srgbClr val="000000"/>
              </a:solidFill>
            </a:endParaRPr>
          </a:p>
        </p:txBody>
      </p:sp>
      <p:sp>
        <p:nvSpPr>
          <p:cNvPr id="8" name="TextBox 7"/>
          <p:cNvSpPr txBox="1"/>
          <p:nvPr/>
        </p:nvSpPr>
        <p:spPr>
          <a:xfrm>
            <a:off x="5263400" y="3738276"/>
            <a:ext cx="998891" cy="461665"/>
          </a:xfrm>
          <a:prstGeom prst="rect">
            <a:avLst/>
          </a:prstGeom>
          <a:noFill/>
        </p:spPr>
        <p:txBody>
          <a:bodyPr wrap="none" rtlCol="0">
            <a:spAutoFit/>
          </a:bodyPr>
          <a:lstStyle/>
          <a:p>
            <a:r>
              <a:rPr lang="en-US" sz="2400" dirty="0" smtClean="0">
                <a:solidFill>
                  <a:srgbClr val="0000FF"/>
                </a:solidFill>
              </a:rPr>
              <a:t>7, 8, 9</a:t>
            </a:r>
            <a:endParaRPr lang="en-US" sz="2400" dirty="0">
              <a:solidFill>
                <a:srgbClr val="0000FF"/>
              </a:solidFill>
            </a:endParaRPr>
          </a:p>
        </p:txBody>
      </p:sp>
      <p:sp>
        <p:nvSpPr>
          <p:cNvPr id="10" name="Oval 9"/>
          <p:cNvSpPr/>
          <p:nvPr/>
        </p:nvSpPr>
        <p:spPr>
          <a:xfrm>
            <a:off x="5257800" y="3810000"/>
            <a:ext cx="299200" cy="389941"/>
          </a:xfrm>
          <a:prstGeom prst="ellipse">
            <a:avLst/>
          </a:prstGeom>
          <a:noFill/>
          <a:ln w="19050"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2522292"/>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024786708"/>
              </p:ext>
            </p:extLst>
          </p:nvPr>
        </p:nvGraphicFramePr>
        <p:xfrm>
          <a:off x="576968"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r>
                        <a:rPr lang="en-US" sz="1600" b="0" dirty="0" smtClean="0">
                          <a:solidFill>
                            <a:srgbClr val="FF6600"/>
                          </a:solidFill>
                        </a:rPr>
                        <a:t>1</a:t>
                      </a:r>
                      <a:endParaRPr lang="en-US" sz="1600" b="0" dirty="0">
                        <a:solidFill>
                          <a:srgbClr val="FF6600"/>
                        </a:solidFill>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b="0" dirty="0" smtClean="0">
                          <a:solidFill>
                            <a:srgbClr val="FF6600"/>
                          </a:solidFill>
                        </a:rPr>
                        <a:t>2</a:t>
                      </a:r>
                      <a:endParaRPr lang="en-US" sz="1600" b="0" dirty="0">
                        <a:solidFill>
                          <a:srgbClr val="FF6600"/>
                        </a:solidFill>
                      </a:endParaRPr>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solidFill>
                            <a:srgbClr val="FF6600"/>
                          </a:solidFill>
                        </a:rPr>
                        <a:t>7</a:t>
                      </a:r>
                      <a:endParaRPr lang="en-US" sz="1600" dirty="0">
                        <a:solidFill>
                          <a:srgbClr val="FF6600"/>
                        </a:solidFill>
                      </a:endParaRP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smtClean="0"/>
              <a:t>Fill in the grid with the numbers 1-9</a:t>
            </a:r>
          </a:p>
          <a:p>
            <a:pPr lvl="1"/>
            <a:r>
              <a:rPr lang="en-US" dirty="0" smtClean="0"/>
              <a:t>each row has 1-9 (without repetition)</a:t>
            </a:r>
          </a:p>
          <a:p>
            <a:pPr lvl="1"/>
            <a:r>
              <a:rPr lang="en-US" dirty="0" smtClean="0"/>
              <a:t>each column has 1-9 (without repetition)</a:t>
            </a:r>
          </a:p>
          <a:p>
            <a:pPr lvl="1"/>
            <a:r>
              <a:rPr lang="en-US" dirty="0" smtClean="0"/>
              <a:t>each quadrant has 1-9 (without repetition)</a:t>
            </a:r>
          </a:p>
          <a:p>
            <a:pPr lvl="1"/>
            <a:endParaRPr lang="en-US" dirty="0"/>
          </a:p>
        </p:txBody>
      </p:sp>
      <p:sp>
        <p:nvSpPr>
          <p:cNvPr id="3" name="TextBox 2"/>
          <p:cNvSpPr txBox="1"/>
          <p:nvPr/>
        </p:nvSpPr>
        <p:spPr>
          <a:xfrm>
            <a:off x="4550770" y="1676400"/>
            <a:ext cx="4440830" cy="1631216"/>
          </a:xfrm>
          <a:prstGeom prst="rect">
            <a:avLst/>
          </a:prstGeom>
          <a:noFill/>
        </p:spPr>
        <p:txBody>
          <a:bodyPr wrap="square" rtlCol="0">
            <a:spAutoFit/>
          </a:bodyPr>
          <a:lstStyle/>
          <a:p>
            <a:r>
              <a:rPr lang="en-US" sz="2000" dirty="0" smtClean="0">
                <a:solidFill>
                  <a:srgbClr val="000000"/>
                </a:solidFill>
              </a:rPr>
              <a:t>Generate next states:</a:t>
            </a:r>
          </a:p>
          <a:p>
            <a:pPr marL="285750" indent="-285750">
              <a:buFont typeface="Arial"/>
              <a:buChar char="•"/>
            </a:pPr>
            <a:r>
              <a:rPr lang="en-US" sz="2000" dirty="0" smtClean="0">
                <a:solidFill>
                  <a:srgbClr val="000000"/>
                </a:solidFill>
              </a:rPr>
              <a:t>pick an open entry</a:t>
            </a:r>
          </a:p>
          <a:p>
            <a:pPr marL="285750" indent="-285750">
              <a:buFont typeface="Arial"/>
              <a:buChar char="•"/>
            </a:pPr>
            <a:r>
              <a:rPr lang="en-US" sz="2000" dirty="0" smtClean="0">
                <a:solidFill>
                  <a:srgbClr val="000000"/>
                </a:solidFill>
              </a:rPr>
              <a:t>try all possible numbers that meet constraints</a:t>
            </a:r>
            <a:endParaRPr lang="en-US" sz="2000" dirty="0">
              <a:solidFill>
                <a:srgbClr val="000000"/>
              </a:solidFill>
            </a:endParaRPr>
          </a:p>
          <a:p>
            <a:endParaRPr lang="en-US" sz="2000" dirty="0">
              <a:solidFill>
                <a:srgbClr val="000000"/>
              </a:solidFill>
            </a:endParaRPr>
          </a:p>
        </p:txBody>
      </p:sp>
      <p:sp>
        <p:nvSpPr>
          <p:cNvPr id="9" name="Rectangle 8"/>
          <p:cNvSpPr/>
          <p:nvPr/>
        </p:nvSpPr>
        <p:spPr>
          <a:xfrm>
            <a:off x="615144" y="2012752"/>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5263400" y="3738276"/>
            <a:ext cx="998891" cy="461665"/>
          </a:xfrm>
          <a:prstGeom prst="rect">
            <a:avLst/>
          </a:prstGeom>
          <a:noFill/>
        </p:spPr>
        <p:txBody>
          <a:bodyPr wrap="none" rtlCol="0">
            <a:spAutoFit/>
          </a:bodyPr>
          <a:lstStyle/>
          <a:p>
            <a:r>
              <a:rPr lang="en-US" sz="2400" dirty="0" smtClean="0">
                <a:solidFill>
                  <a:srgbClr val="0000FF"/>
                </a:solidFill>
              </a:rPr>
              <a:t>7, 8, 9</a:t>
            </a:r>
            <a:endParaRPr lang="en-US" sz="2400" dirty="0">
              <a:solidFill>
                <a:srgbClr val="0000FF"/>
              </a:solidFill>
            </a:endParaRPr>
          </a:p>
        </p:txBody>
      </p:sp>
    </p:spTree>
    <p:extLst>
      <p:ext uri="{BB962C8B-B14F-4D97-AF65-F5344CB8AC3E}">
        <p14:creationId xmlns:p14="http://schemas.microsoft.com/office/powerpoint/2010/main" val="3199277040"/>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713060440"/>
              </p:ext>
            </p:extLst>
          </p:nvPr>
        </p:nvGraphicFramePr>
        <p:xfrm>
          <a:off x="576968"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r>
                        <a:rPr lang="en-US" sz="1600" b="0" dirty="0" smtClean="0">
                          <a:solidFill>
                            <a:srgbClr val="FF6600"/>
                          </a:solidFill>
                        </a:rPr>
                        <a:t>1</a:t>
                      </a:r>
                      <a:endParaRPr lang="en-US" sz="1600" b="0" dirty="0">
                        <a:solidFill>
                          <a:srgbClr val="FF6600"/>
                        </a:solidFill>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b="0" dirty="0" smtClean="0">
                          <a:solidFill>
                            <a:srgbClr val="FF6600"/>
                          </a:solidFill>
                        </a:rPr>
                        <a:t>2</a:t>
                      </a:r>
                      <a:endParaRPr lang="en-US" sz="1600" b="0" dirty="0">
                        <a:solidFill>
                          <a:srgbClr val="FF6600"/>
                        </a:solidFill>
                      </a:endParaRPr>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solidFill>
                            <a:srgbClr val="FF6600"/>
                          </a:solidFill>
                        </a:rPr>
                        <a:t>7</a:t>
                      </a:r>
                      <a:endParaRPr lang="en-US" sz="1600" dirty="0">
                        <a:solidFill>
                          <a:srgbClr val="FF6600"/>
                        </a:solidFill>
                      </a:endParaRP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solidFill>
                            <a:srgbClr val="FF6600"/>
                          </a:solidFill>
                        </a:rPr>
                        <a:t>9</a:t>
                      </a:r>
                      <a:endParaRPr lang="en-US" sz="1600" dirty="0">
                        <a:solidFill>
                          <a:srgbClr val="FF6600"/>
                        </a:solidFill>
                      </a:endParaRPr>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smtClean="0"/>
              <a:t>Fill in the grid with the numbers 1-9</a:t>
            </a:r>
          </a:p>
          <a:p>
            <a:pPr lvl="1"/>
            <a:r>
              <a:rPr lang="en-US" dirty="0" smtClean="0"/>
              <a:t>each row has 1-9 (without repetition)</a:t>
            </a:r>
          </a:p>
          <a:p>
            <a:pPr lvl="1"/>
            <a:r>
              <a:rPr lang="en-US" dirty="0" smtClean="0"/>
              <a:t>each column has 1-9 (without repetition)</a:t>
            </a:r>
          </a:p>
          <a:p>
            <a:pPr lvl="1"/>
            <a:r>
              <a:rPr lang="en-US" dirty="0" smtClean="0"/>
              <a:t>each quadrant has 1-9 (without repetition)</a:t>
            </a:r>
          </a:p>
          <a:p>
            <a:pPr lvl="1"/>
            <a:endParaRPr lang="en-US" dirty="0"/>
          </a:p>
        </p:txBody>
      </p:sp>
      <p:sp>
        <p:nvSpPr>
          <p:cNvPr id="3" name="TextBox 2"/>
          <p:cNvSpPr txBox="1"/>
          <p:nvPr/>
        </p:nvSpPr>
        <p:spPr>
          <a:xfrm>
            <a:off x="4550770" y="1676400"/>
            <a:ext cx="4440830" cy="1631216"/>
          </a:xfrm>
          <a:prstGeom prst="rect">
            <a:avLst/>
          </a:prstGeom>
          <a:noFill/>
        </p:spPr>
        <p:txBody>
          <a:bodyPr wrap="square" rtlCol="0">
            <a:spAutoFit/>
          </a:bodyPr>
          <a:lstStyle/>
          <a:p>
            <a:r>
              <a:rPr lang="en-US" sz="2000" dirty="0" smtClean="0">
                <a:solidFill>
                  <a:srgbClr val="000000"/>
                </a:solidFill>
              </a:rPr>
              <a:t>Generate next states:</a:t>
            </a:r>
          </a:p>
          <a:p>
            <a:pPr marL="285750" indent="-285750">
              <a:buFont typeface="Arial"/>
              <a:buChar char="•"/>
            </a:pPr>
            <a:r>
              <a:rPr lang="en-US" sz="2000" dirty="0" smtClean="0">
                <a:solidFill>
                  <a:srgbClr val="000000"/>
                </a:solidFill>
              </a:rPr>
              <a:t>pick an open entry</a:t>
            </a:r>
          </a:p>
          <a:p>
            <a:pPr marL="285750" indent="-285750">
              <a:buFont typeface="Arial"/>
              <a:buChar char="•"/>
            </a:pPr>
            <a:r>
              <a:rPr lang="en-US" sz="2000" dirty="0" smtClean="0">
                <a:solidFill>
                  <a:srgbClr val="000000"/>
                </a:solidFill>
              </a:rPr>
              <a:t>try all possible numbers that meet constraints</a:t>
            </a:r>
            <a:endParaRPr lang="en-US" sz="2000" dirty="0">
              <a:solidFill>
                <a:srgbClr val="000000"/>
              </a:solidFill>
            </a:endParaRPr>
          </a:p>
          <a:p>
            <a:endParaRPr lang="en-US" sz="2000" dirty="0">
              <a:solidFill>
                <a:srgbClr val="000000"/>
              </a:solidFill>
            </a:endParaRPr>
          </a:p>
        </p:txBody>
      </p:sp>
      <p:sp>
        <p:nvSpPr>
          <p:cNvPr id="9" name="Rectangle 8"/>
          <p:cNvSpPr/>
          <p:nvPr/>
        </p:nvSpPr>
        <p:spPr>
          <a:xfrm>
            <a:off x="952576" y="2362200"/>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3418924"/>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71380453"/>
              </p:ext>
            </p:extLst>
          </p:nvPr>
        </p:nvGraphicFramePr>
        <p:xfrm>
          <a:off x="576968"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r>
                        <a:rPr lang="en-US" sz="1600" b="0" dirty="0" smtClean="0">
                          <a:solidFill>
                            <a:srgbClr val="FF6600"/>
                          </a:solidFill>
                        </a:rPr>
                        <a:t>1</a:t>
                      </a:r>
                      <a:endParaRPr lang="en-US" sz="1600" b="0" dirty="0">
                        <a:solidFill>
                          <a:srgbClr val="FF6600"/>
                        </a:solidFill>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b="0" dirty="0" smtClean="0">
                          <a:solidFill>
                            <a:srgbClr val="FF6600"/>
                          </a:solidFill>
                        </a:rPr>
                        <a:t>2</a:t>
                      </a:r>
                      <a:endParaRPr lang="en-US" sz="1600" b="0" dirty="0">
                        <a:solidFill>
                          <a:srgbClr val="FF6600"/>
                        </a:solidFill>
                      </a:endParaRPr>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solidFill>
                            <a:srgbClr val="FF6600"/>
                          </a:solidFill>
                        </a:rPr>
                        <a:t>7</a:t>
                      </a:r>
                      <a:endParaRPr lang="en-US" sz="1600" dirty="0">
                        <a:solidFill>
                          <a:srgbClr val="FF6600"/>
                        </a:solidFill>
                      </a:endParaRP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solidFill>
                            <a:srgbClr val="FF6600"/>
                          </a:solidFill>
                        </a:rPr>
                        <a:t>9</a:t>
                      </a:r>
                      <a:endParaRPr lang="en-US" sz="1600" dirty="0">
                        <a:solidFill>
                          <a:srgbClr val="FF6600"/>
                        </a:solidFill>
                      </a:endParaRPr>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solidFill>
                          <a:srgbClr val="FF6600"/>
                        </a:solidFill>
                      </a:endParaRPr>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smtClean="0"/>
              <a:t>Fill in the grid with the numbers 1-9</a:t>
            </a:r>
          </a:p>
          <a:p>
            <a:pPr lvl="1"/>
            <a:r>
              <a:rPr lang="en-US" dirty="0" smtClean="0"/>
              <a:t>each row has 1-9 (without repetition)</a:t>
            </a:r>
          </a:p>
          <a:p>
            <a:pPr lvl="1"/>
            <a:r>
              <a:rPr lang="en-US" dirty="0" smtClean="0"/>
              <a:t>each column has 1-9 (without repetition)</a:t>
            </a:r>
          </a:p>
          <a:p>
            <a:pPr lvl="1"/>
            <a:r>
              <a:rPr lang="en-US" dirty="0" smtClean="0"/>
              <a:t>each quadrant has 1-9 (without repetition)</a:t>
            </a:r>
          </a:p>
          <a:p>
            <a:pPr lvl="1"/>
            <a:endParaRPr lang="en-US" dirty="0"/>
          </a:p>
        </p:txBody>
      </p:sp>
      <p:sp>
        <p:nvSpPr>
          <p:cNvPr id="3" name="TextBox 2"/>
          <p:cNvSpPr txBox="1"/>
          <p:nvPr/>
        </p:nvSpPr>
        <p:spPr>
          <a:xfrm>
            <a:off x="4550770" y="1676400"/>
            <a:ext cx="4440830" cy="1631216"/>
          </a:xfrm>
          <a:prstGeom prst="rect">
            <a:avLst/>
          </a:prstGeom>
          <a:noFill/>
        </p:spPr>
        <p:txBody>
          <a:bodyPr wrap="square" rtlCol="0">
            <a:spAutoFit/>
          </a:bodyPr>
          <a:lstStyle/>
          <a:p>
            <a:r>
              <a:rPr lang="en-US" sz="2000" dirty="0" smtClean="0">
                <a:solidFill>
                  <a:srgbClr val="000000"/>
                </a:solidFill>
              </a:rPr>
              <a:t>Generate next states:</a:t>
            </a:r>
          </a:p>
          <a:p>
            <a:pPr marL="285750" indent="-285750">
              <a:buFont typeface="Arial"/>
              <a:buChar char="•"/>
            </a:pPr>
            <a:r>
              <a:rPr lang="en-US" sz="2000" dirty="0" smtClean="0">
                <a:solidFill>
                  <a:srgbClr val="000000"/>
                </a:solidFill>
              </a:rPr>
              <a:t>pick an open entry</a:t>
            </a:r>
          </a:p>
          <a:p>
            <a:pPr marL="285750" indent="-285750">
              <a:buFont typeface="Arial"/>
              <a:buChar char="•"/>
            </a:pPr>
            <a:r>
              <a:rPr lang="en-US" sz="2000" dirty="0" smtClean="0">
                <a:solidFill>
                  <a:srgbClr val="000000"/>
                </a:solidFill>
              </a:rPr>
              <a:t>try all possible numbers that meet constraints</a:t>
            </a:r>
            <a:endParaRPr lang="en-US" sz="2000" dirty="0">
              <a:solidFill>
                <a:srgbClr val="000000"/>
              </a:solidFill>
            </a:endParaRPr>
          </a:p>
          <a:p>
            <a:endParaRPr lang="en-US" sz="2000" dirty="0">
              <a:solidFill>
                <a:srgbClr val="000000"/>
              </a:solidFill>
            </a:endParaRPr>
          </a:p>
        </p:txBody>
      </p:sp>
      <p:sp>
        <p:nvSpPr>
          <p:cNvPr id="9" name="Rectangle 8"/>
          <p:cNvSpPr/>
          <p:nvPr/>
        </p:nvSpPr>
        <p:spPr>
          <a:xfrm>
            <a:off x="957968" y="2362200"/>
            <a:ext cx="337432" cy="30480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562600" y="3251001"/>
            <a:ext cx="1761921" cy="523220"/>
          </a:xfrm>
          <a:prstGeom prst="rect">
            <a:avLst/>
          </a:prstGeom>
          <a:noFill/>
        </p:spPr>
        <p:txBody>
          <a:bodyPr wrap="none" rtlCol="0">
            <a:spAutoFit/>
          </a:bodyPr>
          <a:lstStyle/>
          <a:p>
            <a:r>
              <a:rPr lang="en-US" sz="2800" dirty="0" smtClean="0">
                <a:solidFill>
                  <a:srgbClr val="FF0000"/>
                </a:solidFill>
              </a:rPr>
              <a:t>Now what?</a:t>
            </a:r>
            <a:endParaRPr lang="en-US" sz="2800" dirty="0">
              <a:solidFill>
                <a:srgbClr val="FF0000"/>
              </a:solidFill>
            </a:endParaRPr>
          </a:p>
        </p:txBody>
      </p:sp>
      <p:sp>
        <p:nvSpPr>
          <p:cNvPr id="6" name="TextBox 5"/>
          <p:cNvSpPr txBox="1"/>
          <p:nvPr/>
        </p:nvSpPr>
        <p:spPr>
          <a:xfrm>
            <a:off x="4807464" y="3834129"/>
            <a:ext cx="4031736" cy="1015663"/>
          </a:xfrm>
          <a:prstGeom prst="rect">
            <a:avLst/>
          </a:prstGeom>
          <a:noFill/>
        </p:spPr>
        <p:txBody>
          <a:bodyPr wrap="square" rtlCol="0">
            <a:spAutoFit/>
          </a:bodyPr>
          <a:lstStyle/>
          <a:p>
            <a:r>
              <a:rPr lang="en-US" sz="2000" dirty="0" smtClean="0">
                <a:solidFill>
                  <a:srgbClr val="0000FF"/>
                </a:solidFill>
              </a:rPr>
              <a:t>Try another branch, i.e. go back to a place where we had a decision and try a different one</a:t>
            </a:r>
            <a:endParaRPr lang="en-US" sz="2000" dirty="0">
              <a:solidFill>
                <a:srgbClr val="0000FF"/>
              </a:solidFill>
            </a:endParaRPr>
          </a:p>
        </p:txBody>
      </p:sp>
    </p:spTree>
    <p:extLst>
      <p:ext uri="{BB962C8B-B14F-4D97-AF65-F5344CB8AC3E}">
        <p14:creationId xmlns:p14="http://schemas.microsoft.com/office/powerpoint/2010/main" val="36197852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Sudoku</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747397482"/>
              </p:ext>
            </p:extLst>
          </p:nvPr>
        </p:nvGraphicFramePr>
        <p:xfrm>
          <a:off x="576968" y="167640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r>
                        <a:rPr lang="en-US" sz="1600" b="0" dirty="0" smtClean="0">
                          <a:solidFill>
                            <a:srgbClr val="FF6600"/>
                          </a:solidFill>
                        </a:rPr>
                        <a:t>1</a:t>
                      </a:r>
                      <a:endParaRPr lang="en-US" sz="1600" b="0" dirty="0">
                        <a:solidFill>
                          <a:srgbClr val="FF6600"/>
                        </a:solidFill>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b="0" dirty="0" smtClean="0">
                          <a:solidFill>
                            <a:srgbClr val="FF6600"/>
                          </a:solidFill>
                        </a:rPr>
                        <a:t>2</a:t>
                      </a:r>
                      <a:endParaRPr lang="en-US" sz="1600" b="0" dirty="0">
                        <a:solidFill>
                          <a:srgbClr val="FF6600"/>
                        </a:solidFill>
                      </a:endParaRPr>
                    </a:p>
                  </a:txBody>
                  <a:tcPr>
                    <a:lnT w="12700" cap="flat" cmpd="sng" algn="ctr">
                      <a:solidFill>
                        <a:scrgbClr r="0" g="0" b="0"/>
                      </a:solidFill>
                      <a:prstDash val="solid"/>
                      <a:round/>
                      <a:headEnd type="none" w="med" len="med"/>
                      <a:tailEnd type="none" w="med" len="med"/>
                    </a:lnT>
                  </a:tcPr>
                </a:tc>
                <a:tc>
                  <a:txBody>
                    <a:bodyPr/>
                    <a:lstStyle/>
                    <a:p>
                      <a:pPr algn="ctr"/>
                      <a:r>
                        <a:rPr lang="en-US" sz="1600" b="1" dirty="0" smtClean="0">
                          <a:solidFill>
                            <a:srgbClr val="FF0000"/>
                          </a:solidFill>
                        </a:rPr>
                        <a:t>8</a:t>
                      </a:r>
                      <a:endParaRPr lang="en-US" sz="1600" b="1" dirty="0">
                        <a:solidFill>
                          <a:srgbClr val="FF0000"/>
                        </a:solidFill>
                      </a:endParaRP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sp>
        <p:nvSpPr>
          <p:cNvPr id="5" name="Content Placeholder 6"/>
          <p:cNvSpPr txBox="1">
            <a:spLocks/>
          </p:cNvSpPr>
          <p:nvPr/>
        </p:nvSpPr>
        <p:spPr>
          <a:xfrm>
            <a:off x="612648" y="5029200"/>
            <a:ext cx="8153400" cy="1600200"/>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smtClean="0"/>
              <a:t>Fill in the grid with the numbers 1-9</a:t>
            </a:r>
          </a:p>
          <a:p>
            <a:pPr lvl="1"/>
            <a:r>
              <a:rPr lang="en-US" dirty="0" smtClean="0"/>
              <a:t>each row has 1-9 (without repetition)</a:t>
            </a:r>
          </a:p>
          <a:p>
            <a:pPr lvl="1"/>
            <a:r>
              <a:rPr lang="en-US" dirty="0" smtClean="0"/>
              <a:t>each column has 1-9 (without repetition)</a:t>
            </a:r>
          </a:p>
          <a:p>
            <a:pPr lvl="1"/>
            <a:r>
              <a:rPr lang="en-US" dirty="0" smtClean="0"/>
              <a:t>each quadrant has 1-9 (without repetition)</a:t>
            </a:r>
          </a:p>
          <a:p>
            <a:pPr lvl="1"/>
            <a:endParaRPr lang="en-US" dirty="0"/>
          </a:p>
        </p:txBody>
      </p:sp>
      <p:sp>
        <p:nvSpPr>
          <p:cNvPr id="3" name="TextBox 2"/>
          <p:cNvSpPr txBox="1"/>
          <p:nvPr/>
        </p:nvSpPr>
        <p:spPr>
          <a:xfrm>
            <a:off x="4550770" y="1676400"/>
            <a:ext cx="4440830" cy="1631216"/>
          </a:xfrm>
          <a:prstGeom prst="rect">
            <a:avLst/>
          </a:prstGeom>
          <a:noFill/>
        </p:spPr>
        <p:txBody>
          <a:bodyPr wrap="square" rtlCol="0">
            <a:spAutoFit/>
          </a:bodyPr>
          <a:lstStyle/>
          <a:p>
            <a:r>
              <a:rPr lang="en-US" sz="2000" dirty="0" smtClean="0">
                <a:solidFill>
                  <a:srgbClr val="000000"/>
                </a:solidFill>
              </a:rPr>
              <a:t>Generate next states:</a:t>
            </a:r>
          </a:p>
          <a:p>
            <a:pPr marL="285750" indent="-285750">
              <a:buFont typeface="Arial"/>
              <a:buChar char="•"/>
            </a:pPr>
            <a:r>
              <a:rPr lang="en-US" sz="2000" dirty="0" smtClean="0">
                <a:solidFill>
                  <a:srgbClr val="000000"/>
                </a:solidFill>
              </a:rPr>
              <a:t>pick an open entry</a:t>
            </a:r>
          </a:p>
          <a:p>
            <a:pPr marL="285750" indent="-285750">
              <a:buFont typeface="Arial"/>
              <a:buChar char="•"/>
            </a:pPr>
            <a:r>
              <a:rPr lang="en-US" sz="2000" dirty="0" smtClean="0">
                <a:solidFill>
                  <a:srgbClr val="000000"/>
                </a:solidFill>
              </a:rPr>
              <a:t>try all possible numbers that meet constraints</a:t>
            </a:r>
            <a:endParaRPr lang="en-US" sz="2000" dirty="0">
              <a:solidFill>
                <a:srgbClr val="000000"/>
              </a:solidFill>
            </a:endParaRPr>
          </a:p>
          <a:p>
            <a:endParaRPr lang="en-US" sz="2000" dirty="0">
              <a:solidFill>
                <a:srgbClr val="000000"/>
              </a:solidFill>
            </a:endParaRPr>
          </a:p>
        </p:txBody>
      </p:sp>
      <p:sp>
        <p:nvSpPr>
          <p:cNvPr id="8" name="TextBox 7"/>
          <p:cNvSpPr txBox="1"/>
          <p:nvPr/>
        </p:nvSpPr>
        <p:spPr>
          <a:xfrm>
            <a:off x="5263400" y="3738276"/>
            <a:ext cx="998891" cy="461665"/>
          </a:xfrm>
          <a:prstGeom prst="rect">
            <a:avLst/>
          </a:prstGeom>
          <a:noFill/>
        </p:spPr>
        <p:txBody>
          <a:bodyPr wrap="none" rtlCol="0">
            <a:spAutoFit/>
          </a:bodyPr>
          <a:lstStyle/>
          <a:p>
            <a:r>
              <a:rPr lang="en-US" sz="2400" dirty="0" smtClean="0">
                <a:solidFill>
                  <a:srgbClr val="0000FF"/>
                </a:solidFill>
              </a:rPr>
              <a:t>7, 8, 9</a:t>
            </a:r>
            <a:endParaRPr lang="en-US" sz="2400" dirty="0">
              <a:solidFill>
                <a:srgbClr val="0000FF"/>
              </a:solidFill>
            </a:endParaRPr>
          </a:p>
        </p:txBody>
      </p:sp>
      <p:sp>
        <p:nvSpPr>
          <p:cNvPr id="10" name="Oval 9"/>
          <p:cNvSpPr/>
          <p:nvPr/>
        </p:nvSpPr>
        <p:spPr>
          <a:xfrm>
            <a:off x="5644400" y="3810000"/>
            <a:ext cx="299200" cy="389941"/>
          </a:xfrm>
          <a:prstGeom prst="ellipse">
            <a:avLst/>
          </a:prstGeom>
          <a:noFill/>
          <a:ln w="19050"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370302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8</a:t>
            </a:r>
            <a:r>
              <a:rPr lang="en-US" smtClean="0"/>
              <a:t>-puzzle</a:t>
            </a:r>
            <a:endParaRPr lang="en-US"/>
          </a:p>
        </p:txBody>
      </p:sp>
      <p:sp>
        <p:nvSpPr>
          <p:cNvPr id="45064" name="Rectangle 8"/>
          <p:cNvSpPr>
            <a:spLocks noGrp="1" noChangeArrowheads="1"/>
          </p:cNvSpPr>
          <p:nvPr>
            <p:ph type="body" idx="1"/>
          </p:nvPr>
        </p:nvSpPr>
        <p:spPr>
          <a:xfrm>
            <a:off x="381000" y="1654175"/>
            <a:ext cx="7772400" cy="4114800"/>
          </a:xfrm>
          <a:noFill/>
          <a:ln/>
        </p:spPr>
        <p:txBody>
          <a:bodyPr>
            <a:normAutofit/>
          </a:bodyPr>
          <a:lstStyle/>
          <a:p>
            <a:pPr marL="0" indent="0">
              <a:buNone/>
            </a:pPr>
            <a:r>
              <a:rPr lang="en-US" b="1" dirty="0" smtClean="0"/>
              <a:t>state:</a:t>
            </a:r>
            <a:r>
              <a:rPr lang="en-US" dirty="0" smtClean="0"/>
              <a:t>  </a:t>
            </a:r>
          </a:p>
          <a:p>
            <a:pPr marL="617220" lvl="1" indent="-342900"/>
            <a:r>
              <a:rPr lang="en-US" dirty="0" smtClean="0"/>
              <a:t>all 3 </a:t>
            </a:r>
            <a:r>
              <a:rPr lang="en-US" dirty="0" err="1" smtClean="0"/>
              <a:t>x</a:t>
            </a:r>
            <a:r>
              <a:rPr lang="en-US" dirty="0" smtClean="0"/>
              <a:t> 3 configurations of the tiles on the board </a:t>
            </a:r>
            <a:endParaRPr lang="en-US" b="1" dirty="0" smtClean="0"/>
          </a:p>
          <a:p>
            <a:pPr marL="0" indent="0">
              <a:buNone/>
            </a:pPr>
            <a:endParaRPr lang="en-US" b="1" dirty="0" smtClean="0"/>
          </a:p>
          <a:p>
            <a:pPr marL="0" indent="0">
              <a:buNone/>
            </a:pPr>
            <a:r>
              <a:rPr lang="en-US" b="1" dirty="0" smtClean="0"/>
              <a:t>transitions between states:</a:t>
            </a:r>
            <a:r>
              <a:rPr lang="en-US" dirty="0" smtClean="0"/>
              <a:t> </a:t>
            </a:r>
          </a:p>
          <a:p>
            <a:pPr marL="617220" lvl="1" indent="-342900"/>
            <a:r>
              <a:rPr lang="en-US" dirty="0" smtClean="0"/>
              <a:t>Move Blank Square Left, Right, Up or Down. </a:t>
            </a:r>
          </a:p>
          <a:p>
            <a:pPr marL="617220" lvl="1" indent="-342900"/>
            <a:r>
              <a:rPr lang="en-US" dirty="0" smtClean="0"/>
              <a:t>This is a more efficient encoding than moving each of the 8 distinct tiles</a:t>
            </a:r>
            <a:endParaRPr lang="en-US" b="1" dirty="0" smtClean="0"/>
          </a:p>
        </p:txBody>
      </p:sp>
      <p:pic>
        <p:nvPicPr>
          <p:cNvPr id="45066" name="Picture 10" descr="8"/>
          <p:cNvPicPr>
            <a:picLocks noChangeAspect="1" noChangeArrowheads="1"/>
          </p:cNvPicPr>
          <p:nvPr/>
        </p:nvPicPr>
        <p:blipFill>
          <a:blip r:embed="rId3"/>
          <a:srcRect/>
          <a:stretch>
            <a:fillRect/>
          </a:stretch>
        </p:blipFill>
        <p:spPr bwMode="auto">
          <a:xfrm>
            <a:off x="5211762" y="5083175"/>
            <a:ext cx="3170238" cy="1546225"/>
          </a:xfrm>
          <a:prstGeom prst="rect">
            <a:avLst/>
          </a:prstGeom>
          <a:noFill/>
        </p:spPr>
      </p:pic>
    </p:spTree>
    <p:extLst>
      <p:ext uri="{BB962C8B-B14F-4D97-AF65-F5344CB8AC3E}">
        <p14:creationId xmlns:p14="http://schemas.microsoft.com/office/powerpoint/2010/main" val="1423561530"/>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Best first Sudoku search</a:t>
            </a:r>
            <a:endParaRPr lang="en-US" sz="3600" dirty="0"/>
          </a:p>
        </p:txBody>
      </p:sp>
      <p:sp>
        <p:nvSpPr>
          <p:cNvPr id="6" name="TextBox 5"/>
          <p:cNvSpPr txBox="1"/>
          <p:nvPr/>
        </p:nvSpPr>
        <p:spPr>
          <a:xfrm>
            <a:off x="5160370" y="5334000"/>
            <a:ext cx="3907430" cy="1323439"/>
          </a:xfrm>
          <a:prstGeom prst="rect">
            <a:avLst/>
          </a:prstGeom>
          <a:noFill/>
          <a:ln>
            <a:solidFill>
              <a:srgbClr val="000000"/>
            </a:solidFill>
          </a:ln>
        </p:spPr>
        <p:txBody>
          <a:bodyPr wrap="square" rtlCol="0">
            <a:spAutoFit/>
          </a:bodyPr>
          <a:lstStyle/>
          <a:p>
            <a:r>
              <a:rPr lang="en-US" sz="2000" dirty="0" smtClean="0">
                <a:solidFill>
                  <a:srgbClr val="000000"/>
                </a:solidFill>
              </a:rPr>
              <a:t>Generate next states:</a:t>
            </a:r>
          </a:p>
          <a:p>
            <a:pPr marL="285750" indent="-285750">
              <a:buFont typeface="Arial"/>
              <a:buChar char="•"/>
            </a:pPr>
            <a:r>
              <a:rPr lang="en-US" sz="2000" dirty="0" smtClean="0">
                <a:solidFill>
                  <a:srgbClr val="000000"/>
                </a:solidFill>
              </a:rPr>
              <a:t>pick an open entry</a:t>
            </a:r>
          </a:p>
          <a:p>
            <a:pPr marL="285750" indent="-285750">
              <a:buFont typeface="Arial"/>
              <a:buChar char="•"/>
            </a:pPr>
            <a:r>
              <a:rPr lang="en-US" sz="2000" dirty="0" smtClean="0">
                <a:solidFill>
                  <a:srgbClr val="000000"/>
                </a:solidFill>
              </a:rPr>
              <a:t>try all possible numbers that meet constraints</a:t>
            </a:r>
            <a:endParaRPr lang="en-US" sz="2000" dirty="0">
              <a:solidFill>
                <a:srgbClr val="000000"/>
              </a:solidFill>
            </a:endParaRPr>
          </a:p>
        </p:txBody>
      </p:sp>
      <p:sp>
        <p:nvSpPr>
          <p:cNvPr id="10" name="Content Placeholder 9"/>
          <p:cNvSpPr>
            <a:spLocks noGrp="1"/>
          </p:cNvSpPr>
          <p:nvPr>
            <p:ph sz="quarter" idx="1"/>
          </p:nvPr>
        </p:nvSpPr>
        <p:spPr>
          <a:xfrm>
            <a:off x="612648" y="1600200"/>
            <a:ext cx="8074152" cy="4495800"/>
          </a:xfrm>
        </p:spPr>
        <p:txBody>
          <a:bodyPr/>
          <a:lstStyle/>
          <a:p>
            <a:pPr marL="0" indent="0">
              <a:buNone/>
            </a:pPr>
            <a:r>
              <a:rPr lang="en-US" dirty="0" smtClean="0"/>
              <a:t>DFS and BFS will choose entries (and numbers within those entries) randomly</a:t>
            </a:r>
          </a:p>
          <a:p>
            <a:pPr marL="0" indent="0">
              <a:buNone/>
            </a:pPr>
            <a:endParaRPr lang="en-US" dirty="0"/>
          </a:p>
          <a:p>
            <a:pPr marL="0" indent="0">
              <a:buNone/>
            </a:pPr>
            <a:r>
              <a:rPr lang="en-US" dirty="0" smtClean="0">
                <a:solidFill>
                  <a:srgbClr val="FF0000"/>
                </a:solidFill>
              </a:rPr>
              <a:t>Is that how people do it?</a:t>
            </a:r>
            <a:endParaRPr lang="en-US" dirty="0">
              <a:solidFill>
                <a:srgbClr val="FF0000"/>
              </a:solidFill>
            </a:endParaRPr>
          </a:p>
          <a:p>
            <a:pPr marL="0" indent="0">
              <a:buNone/>
            </a:pPr>
            <a:endParaRPr lang="en-US" dirty="0"/>
          </a:p>
          <a:p>
            <a:pPr marL="0" indent="0">
              <a:buNone/>
            </a:pPr>
            <a:r>
              <a:rPr lang="en-US" dirty="0" smtClean="0">
                <a:solidFill>
                  <a:srgbClr val="FF0000"/>
                </a:solidFill>
              </a:rPr>
              <a:t>How do you do it?</a:t>
            </a:r>
          </a:p>
          <a:p>
            <a:pPr marL="0" indent="0">
              <a:buNone/>
            </a:pPr>
            <a:endParaRPr lang="en-US" dirty="0">
              <a:solidFill>
                <a:srgbClr val="FF0000"/>
              </a:solidFill>
            </a:endParaRPr>
          </a:p>
          <a:p>
            <a:pPr marL="0" indent="0">
              <a:buNone/>
            </a:pPr>
            <a:r>
              <a:rPr lang="en-US" dirty="0" smtClean="0">
                <a:solidFill>
                  <a:srgbClr val="FF0000"/>
                </a:solidFill>
              </a:rPr>
              <a:t>Heuristics for best first search?</a:t>
            </a:r>
            <a:endParaRPr lang="en-US" dirty="0">
              <a:solidFill>
                <a:srgbClr val="FF0000"/>
              </a:solidFill>
            </a:endParaRPr>
          </a:p>
        </p:txBody>
      </p:sp>
    </p:spTree>
    <p:extLst>
      <p:ext uri="{BB962C8B-B14F-4D97-AF65-F5344CB8AC3E}">
        <p14:creationId xmlns:p14="http://schemas.microsoft.com/office/powerpoint/2010/main" val="741203511"/>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Best first Sudoku search</a:t>
            </a:r>
            <a:endParaRPr lang="en-US" sz="3600" dirty="0"/>
          </a:p>
        </p:txBody>
      </p:sp>
      <p:sp>
        <p:nvSpPr>
          <p:cNvPr id="6" name="TextBox 5"/>
          <p:cNvSpPr txBox="1"/>
          <p:nvPr/>
        </p:nvSpPr>
        <p:spPr>
          <a:xfrm>
            <a:off x="5160370" y="5458361"/>
            <a:ext cx="3907430" cy="1323439"/>
          </a:xfrm>
          <a:prstGeom prst="rect">
            <a:avLst/>
          </a:prstGeom>
          <a:noFill/>
          <a:ln>
            <a:solidFill>
              <a:srgbClr val="000000"/>
            </a:solidFill>
          </a:ln>
        </p:spPr>
        <p:txBody>
          <a:bodyPr wrap="square" rtlCol="0">
            <a:spAutoFit/>
          </a:bodyPr>
          <a:lstStyle/>
          <a:p>
            <a:r>
              <a:rPr lang="en-US" sz="2000" dirty="0" smtClean="0">
                <a:solidFill>
                  <a:srgbClr val="000000"/>
                </a:solidFill>
              </a:rPr>
              <a:t>Generate next states:</a:t>
            </a:r>
          </a:p>
          <a:p>
            <a:pPr marL="285750" indent="-285750">
              <a:buFont typeface="Arial"/>
              <a:buChar char="•"/>
            </a:pPr>
            <a:r>
              <a:rPr lang="en-US" sz="2000" dirty="0" smtClean="0">
                <a:solidFill>
                  <a:srgbClr val="000000"/>
                </a:solidFill>
              </a:rPr>
              <a:t>pick an open entry</a:t>
            </a:r>
          </a:p>
          <a:p>
            <a:pPr marL="285750" indent="-285750">
              <a:buFont typeface="Arial"/>
              <a:buChar char="•"/>
            </a:pPr>
            <a:r>
              <a:rPr lang="en-US" sz="2000" dirty="0" smtClean="0">
                <a:solidFill>
                  <a:srgbClr val="000000"/>
                </a:solidFill>
              </a:rPr>
              <a:t>try all possible numbers that meet constraints</a:t>
            </a:r>
            <a:endParaRPr lang="en-US" sz="2000" dirty="0">
              <a:solidFill>
                <a:srgbClr val="000000"/>
              </a:solidFill>
            </a:endParaRPr>
          </a:p>
        </p:txBody>
      </p:sp>
      <p:sp>
        <p:nvSpPr>
          <p:cNvPr id="10" name="Content Placeholder 9"/>
          <p:cNvSpPr>
            <a:spLocks noGrp="1"/>
          </p:cNvSpPr>
          <p:nvPr>
            <p:ph sz="quarter" idx="1"/>
          </p:nvPr>
        </p:nvSpPr>
        <p:spPr>
          <a:xfrm>
            <a:off x="612648" y="1600200"/>
            <a:ext cx="8074152" cy="4495800"/>
          </a:xfrm>
        </p:spPr>
        <p:txBody>
          <a:bodyPr/>
          <a:lstStyle/>
          <a:p>
            <a:pPr marL="0" indent="0">
              <a:buNone/>
            </a:pPr>
            <a:r>
              <a:rPr lang="en-US" dirty="0" smtClean="0"/>
              <a:t>DFS and BFS will choose entries (and numbers within those entries) randomly</a:t>
            </a:r>
          </a:p>
          <a:p>
            <a:pPr marL="0" indent="0">
              <a:buNone/>
            </a:pPr>
            <a:endParaRPr lang="en-US" dirty="0"/>
          </a:p>
          <a:p>
            <a:pPr marL="0" indent="0">
              <a:buNone/>
            </a:pPr>
            <a:r>
              <a:rPr lang="en-US" dirty="0" smtClean="0">
                <a:solidFill>
                  <a:srgbClr val="0000FF"/>
                </a:solidFill>
              </a:rPr>
              <a:t>Pick the entry that is </a:t>
            </a:r>
            <a:r>
              <a:rPr lang="en-US" b="1" dirty="0" smtClean="0">
                <a:solidFill>
                  <a:srgbClr val="0000FF"/>
                </a:solidFill>
              </a:rPr>
              <a:t>MOST</a:t>
            </a:r>
            <a:r>
              <a:rPr lang="en-US" dirty="0" smtClean="0">
                <a:solidFill>
                  <a:srgbClr val="0000FF"/>
                </a:solidFill>
              </a:rPr>
              <a:t> constrained</a:t>
            </a:r>
          </a:p>
          <a:p>
            <a:pPr marL="0" indent="0">
              <a:buNone/>
            </a:pPr>
            <a:endParaRPr lang="en-US" dirty="0">
              <a:solidFill>
                <a:srgbClr val="0000FF"/>
              </a:solidFill>
            </a:endParaRPr>
          </a:p>
          <a:p>
            <a:pPr marL="0" indent="0">
              <a:buNone/>
            </a:pPr>
            <a:r>
              <a:rPr lang="en-US" dirty="0" smtClean="0">
                <a:solidFill>
                  <a:srgbClr val="0000FF"/>
                </a:solidFill>
              </a:rPr>
              <a:t>People often try and find entries where only one option exists and only fill it in that way (very little search)</a:t>
            </a:r>
            <a:endParaRPr lang="en-US" dirty="0">
              <a:solidFill>
                <a:srgbClr val="0000FF"/>
              </a:solidFill>
            </a:endParaRPr>
          </a:p>
        </p:txBody>
      </p:sp>
    </p:spTree>
    <p:extLst>
      <p:ext uri="{BB962C8B-B14F-4D97-AF65-F5344CB8AC3E}">
        <p14:creationId xmlns:p14="http://schemas.microsoft.com/office/powerpoint/2010/main" val="2629293873"/>
      </p:ext>
    </p:extLst>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Representing the Sudoku board</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680629008"/>
              </p:ext>
            </p:extLst>
          </p:nvPr>
        </p:nvGraphicFramePr>
        <p:xfrm>
          <a:off x="228600" y="170688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cxnSp>
        <p:nvCxnSpPr>
          <p:cNvPr id="12" name="Straight Connector 11"/>
          <p:cNvCxnSpPr/>
          <p:nvPr/>
        </p:nvCxnSpPr>
        <p:spPr>
          <a:xfrm>
            <a:off x="1371600" y="1706880"/>
            <a:ext cx="3276600" cy="350520"/>
          </a:xfrm>
          <a:prstGeom prst="line">
            <a:avLst/>
          </a:prstGeom>
          <a:ln>
            <a:solidFill>
              <a:srgbClr val="FF6600"/>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1371600" y="2209800"/>
            <a:ext cx="3276600" cy="533400"/>
          </a:xfrm>
          <a:prstGeom prst="line">
            <a:avLst/>
          </a:prstGeom>
          <a:ln>
            <a:solidFill>
              <a:srgbClr val="FF6600"/>
            </a:solidFill>
            <a:tailEnd type="none"/>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741719" y="1676400"/>
            <a:ext cx="4249881" cy="923330"/>
          </a:xfrm>
          <a:prstGeom prst="rect">
            <a:avLst/>
          </a:prstGeom>
          <a:noFill/>
        </p:spPr>
        <p:txBody>
          <a:bodyPr wrap="none" rtlCol="0">
            <a:spAutoFit/>
          </a:bodyPr>
          <a:lstStyle/>
          <a:p>
            <a:r>
              <a:rPr lang="en-US" dirty="0" smtClean="0"/>
              <a:t>[1, 6, 7, 9], [1, 2, 6, 7, 8, 9], [1, 2, 7, 8, 9],</a:t>
            </a:r>
          </a:p>
          <a:p>
            <a:r>
              <a:rPr lang="en-US" dirty="0" smtClean="0"/>
              <a:t>[1, 9],         4,                      3,</a:t>
            </a:r>
          </a:p>
          <a:p>
            <a:r>
              <a:rPr lang="en-US" dirty="0" smtClean="0"/>
              <a:t>5,               [1, 6, 7, 9],        [1, 7, 9]</a:t>
            </a:r>
            <a:endParaRPr lang="en-US" dirty="0"/>
          </a:p>
        </p:txBody>
      </p:sp>
      <p:sp>
        <p:nvSpPr>
          <p:cNvPr id="20" name="Content Placeholder 6"/>
          <p:cNvSpPr txBox="1">
            <a:spLocks/>
          </p:cNvSpPr>
          <p:nvPr/>
        </p:nvSpPr>
        <p:spPr>
          <a:xfrm>
            <a:off x="457200" y="4876800"/>
            <a:ext cx="8232648" cy="1600200"/>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sz="2000" dirty="0" smtClean="0"/>
              <a:t>Board is a matrix (list of lists)</a:t>
            </a:r>
          </a:p>
          <a:p>
            <a:r>
              <a:rPr lang="en-US" sz="2000" dirty="0" smtClean="0"/>
              <a:t>Each entry is </a:t>
            </a:r>
            <a:r>
              <a:rPr lang="en-US" sz="2000" i="1" dirty="0" smtClean="0"/>
              <a:t>either</a:t>
            </a:r>
            <a:r>
              <a:rPr lang="en-US" sz="2000" dirty="0" smtClean="0"/>
              <a:t>:</a:t>
            </a:r>
          </a:p>
          <a:p>
            <a:pPr lvl="1"/>
            <a:r>
              <a:rPr lang="en-US" sz="1800" dirty="0" smtClean="0"/>
              <a:t>a number (if we’ve filled in the space already, either during search or as part of the starting state)</a:t>
            </a:r>
          </a:p>
          <a:p>
            <a:pPr lvl="1"/>
            <a:r>
              <a:rPr lang="en-US" sz="1800" dirty="0" smtClean="0"/>
              <a:t>a list of numbers that are valid to put in that entry if it hasn’t been filled in yet</a:t>
            </a:r>
            <a:endParaRPr lang="en-US" sz="1800" dirty="0"/>
          </a:p>
        </p:txBody>
      </p:sp>
      <p:sp>
        <p:nvSpPr>
          <p:cNvPr id="21" name="TextBox 20"/>
          <p:cNvSpPr txBox="1"/>
          <p:nvPr/>
        </p:nvSpPr>
        <p:spPr>
          <a:xfrm>
            <a:off x="4495800" y="3581400"/>
            <a:ext cx="3790183" cy="707886"/>
          </a:xfrm>
          <a:prstGeom prst="rect">
            <a:avLst/>
          </a:prstGeom>
          <a:noFill/>
        </p:spPr>
        <p:txBody>
          <a:bodyPr wrap="square" rtlCol="0">
            <a:spAutoFit/>
          </a:bodyPr>
          <a:lstStyle/>
          <a:p>
            <a:r>
              <a:rPr lang="en-US" sz="2000" dirty="0" smtClean="0">
                <a:solidFill>
                  <a:srgbClr val="FF0000"/>
                </a:solidFill>
              </a:rPr>
              <a:t>Which is the most constrained (of the ones above)?</a:t>
            </a:r>
            <a:endParaRPr lang="en-US" sz="2000" dirty="0">
              <a:solidFill>
                <a:srgbClr val="FF0000"/>
              </a:solidFill>
            </a:endParaRPr>
          </a:p>
        </p:txBody>
      </p:sp>
    </p:spTree>
    <p:extLst>
      <p:ext uri="{BB962C8B-B14F-4D97-AF65-F5344CB8AC3E}">
        <p14:creationId xmlns:p14="http://schemas.microsoft.com/office/powerpoint/2010/main" val="15300474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Representing the Sudoku board</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65257587"/>
              </p:ext>
            </p:extLst>
          </p:nvPr>
        </p:nvGraphicFramePr>
        <p:xfrm>
          <a:off x="228600" y="1706880"/>
          <a:ext cx="3303792" cy="3017520"/>
        </p:xfrm>
        <a:graphic>
          <a:graphicData uri="http://schemas.openxmlformats.org/drawingml/2006/table">
            <a:tbl>
              <a:tblPr>
                <a:tableStyleId>{5C22544A-7EE6-4342-B048-85BDC9FD1C3A}</a:tableStyleId>
              </a:tblPr>
              <a:tblGrid>
                <a:gridCol w="367088"/>
                <a:gridCol w="367088"/>
                <a:gridCol w="367088"/>
                <a:gridCol w="367088"/>
                <a:gridCol w="367088"/>
                <a:gridCol w="367088"/>
                <a:gridCol w="367088"/>
                <a:gridCol w="367088"/>
                <a:gridCol w="367088"/>
              </a:tblGrid>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4</a:t>
                      </a:r>
                      <a:endParaRPr lang="en-US" sz="1600" dirty="0"/>
                    </a:p>
                  </a:txBody>
                  <a:tcPr/>
                </a:tc>
                <a:tc>
                  <a:txBody>
                    <a:bodyPr/>
                    <a:lstStyle/>
                    <a:p>
                      <a:pPr algn="ctr"/>
                      <a:r>
                        <a:rPr lang="en-US" sz="1600" dirty="0" smtClean="0"/>
                        <a:t>3</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6</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r>
                        <a:rPr lang="en-US" sz="1600" dirty="0" smtClean="0"/>
                        <a:t>7</a:t>
                      </a: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2</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r>
                        <a:rPr lang="en-US" sz="1600" dirty="0" smtClean="0"/>
                        <a:t>8</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r>
                        <a:rPr lang="en-US" sz="1600" dirty="0" smtClean="0"/>
                        <a:t>2</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5</a:t>
                      </a: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5</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4</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r>
                        <a:rPr lang="en-US" sz="1600" dirty="0" smtClean="0"/>
                        <a:t>6</a:t>
                      </a:r>
                      <a:endParaRPr lang="en-US" sz="1600" dirty="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600" dirty="0" smtClean="0"/>
                        <a:t>7</a:t>
                      </a:r>
                      <a:endParaRPr lang="en-US" sz="1600" dirty="0"/>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ctr"/>
                      <a:endParaRPr lang="en-US" sz="1600" dirty="0"/>
                    </a:p>
                  </a:txBody>
                  <a:tcPr>
                    <a:lnT w="12700" cap="flat" cmpd="sng" algn="ctr">
                      <a:solidFill>
                        <a:scrgbClr r="0" g="0" b="0"/>
                      </a:solidFill>
                      <a:prstDash val="solid"/>
                      <a:round/>
                      <a:headEnd type="none" w="med" len="med"/>
                      <a:tailEnd type="none" w="med" len="med"/>
                    </a:lnT>
                  </a:tcPr>
                </a:tc>
                <a:tc>
                  <a:txBody>
                    <a:bodyPr/>
                    <a:lstStyle/>
                    <a:p>
                      <a:pPr algn="ctr"/>
                      <a:endParaRPr lang="en-US" sz="1600"/>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r h="321733">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a:p>
                  </a:txBody>
                  <a:tcPr>
                    <a:lnR w="12700" cap="flat" cmpd="sng" algn="ctr">
                      <a:solidFill>
                        <a:scrgbClr r="0" g="0" b="0"/>
                      </a:solidFill>
                      <a:prstDash val="solid"/>
                      <a:round/>
                      <a:headEnd type="none" w="med" len="med"/>
                      <a:tailEnd type="none" w="med" len="med"/>
                    </a:lnR>
                  </a:tcPr>
                </a:tc>
                <a:tc>
                  <a:txBody>
                    <a:bodyPr/>
                    <a:lstStyle/>
                    <a:p>
                      <a:pPr algn="ctr"/>
                      <a:r>
                        <a:rPr lang="en-US" sz="1600" dirty="0" smtClean="0"/>
                        <a:t>5</a:t>
                      </a: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r>
                        <a:rPr lang="en-US" sz="1600" dirty="0" smtClean="0"/>
                        <a:t>1</a:t>
                      </a:r>
                      <a:endParaRPr lang="en-US" sz="1600" dirty="0"/>
                    </a:p>
                  </a:txBody>
                  <a:tcPr>
                    <a:lnR w="12700" cap="flat" cmpd="sng" algn="ctr">
                      <a:solidFill>
                        <a:scrgbClr r="0" g="0" b="0"/>
                      </a:solidFill>
                      <a:prstDash val="solid"/>
                      <a:round/>
                      <a:headEnd type="none" w="med" len="med"/>
                      <a:tailEnd type="none" w="med" len="med"/>
                    </a:lnR>
                  </a:tcPr>
                </a:tc>
                <a:tc>
                  <a:txBody>
                    <a:bodyPr/>
                    <a:lstStyle/>
                    <a:p>
                      <a:pPr algn="ctr"/>
                      <a:endParaRPr lang="en-US" sz="1600" dirty="0"/>
                    </a:p>
                  </a:txBody>
                  <a:tcPr>
                    <a:lnL w="12700" cap="flat" cmpd="sng" algn="ctr">
                      <a:solidFill>
                        <a:scrgbClr r="0" g="0" b="0"/>
                      </a:solidFill>
                      <a:prstDash val="solid"/>
                      <a:round/>
                      <a:headEnd type="none" w="med" len="med"/>
                      <a:tailEnd type="none" w="med" len="med"/>
                    </a:lnL>
                  </a:tcPr>
                </a:tc>
                <a:tc>
                  <a:txBody>
                    <a:bodyPr/>
                    <a:lstStyle/>
                    <a:p>
                      <a:pPr algn="ctr"/>
                      <a:endParaRPr lang="en-US" sz="1600" dirty="0"/>
                    </a:p>
                  </a:txBody>
                  <a:tcPr/>
                </a:tc>
                <a:tc>
                  <a:txBody>
                    <a:bodyPr/>
                    <a:lstStyle/>
                    <a:p>
                      <a:pPr algn="ctr"/>
                      <a:endParaRPr lang="en-US" sz="1600" dirty="0"/>
                    </a:p>
                  </a:txBody>
                  <a:tcPr>
                    <a:lnR w="12700" cap="flat" cmpd="sng" algn="ctr">
                      <a:solidFill>
                        <a:scrgbClr r="0" g="0" b="0"/>
                      </a:solidFill>
                      <a:prstDash val="solid"/>
                      <a:round/>
                      <a:headEnd type="none" w="med" len="med"/>
                      <a:tailEnd type="none" w="med" len="med"/>
                    </a:lnR>
                  </a:tcPr>
                </a:tc>
              </a:tr>
              <a:tr h="321733">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r>
                        <a:rPr lang="en-US" sz="1600" dirty="0" smtClean="0"/>
                        <a:t>8</a:t>
                      </a:r>
                      <a:endParaRPr lang="en-US" sz="1600" dirty="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algn="ctr"/>
                      <a:endParaRPr lang="en-US" sz="1600"/>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algn="ctr"/>
                      <a:endParaRPr lang="en-US" sz="1600"/>
                    </a:p>
                  </a:txBody>
                  <a:tcPr>
                    <a:lnB w="12700" cap="flat" cmpd="sng" algn="ctr">
                      <a:solidFill>
                        <a:scrgbClr r="0" g="0" b="0"/>
                      </a:solidFill>
                      <a:prstDash val="solid"/>
                      <a:round/>
                      <a:headEnd type="none" w="med" len="med"/>
                      <a:tailEnd type="none" w="med" len="med"/>
                    </a:lnB>
                  </a:tcPr>
                </a:tc>
                <a:tc>
                  <a:txBody>
                    <a:bodyPr/>
                    <a:lstStyle/>
                    <a:p>
                      <a:pPr algn="ctr"/>
                      <a:endParaRPr lang="en-US" sz="1600" dirty="0"/>
                    </a:p>
                  </a:txBody>
                  <a:tcPr>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r>
            </a:tbl>
          </a:graphicData>
        </a:graphic>
      </p:graphicFrame>
      <p:cxnSp>
        <p:nvCxnSpPr>
          <p:cNvPr id="12" name="Straight Connector 11"/>
          <p:cNvCxnSpPr/>
          <p:nvPr/>
        </p:nvCxnSpPr>
        <p:spPr>
          <a:xfrm>
            <a:off x="1371600" y="1706880"/>
            <a:ext cx="3276600" cy="350520"/>
          </a:xfrm>
          <a:prstGeom prst="line">
            <a:avLst/>
          </a:prstGeom>
          <a:ln>
            <a:solidFill>
              <a:srgbClr val="FF6600"/>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1371600" y="2209800"/>
            <a:ext cx="3276600" cy="533400"/>
          </a:xfrm>
          <a:prstGeom prst="line">
            <a:avLst/>
          </a:prstGeom>
          <a:ln>
            <a:solidFill>
              <a:srgbClr val="FF6600"/>
            </a:solidFill>
            <a:tailEnd type="none"/>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741719" y="1676400"/>
            <a:ext cx="4249881" cy="923330"/>
          </a:xfrm>
          <a:prstGeom prst="rect">
            <a:avLst/>
          </a:prstGeom>
          <a:noFill/>
        </p:spPr>
        <p:txBody>
          <a:bodyPr wrap="none" rtlCol="0">
            <a:spAutoFit/>
          </a:bodyPr>
          <a:lstStyle/>
          <a:p>
            <a:r>
              <a:rPr lang="en-US" dirty="0" smtClean="0"/>
              <a:t>[1, 6, 7, 9], [1, 2, 6, 7, 8, 9], [1, 2, 7, 8, 9],</a:t>
            </a:r>
          </a:p>
          <a:p>
            <a:r>
              <a:rPr lang="en-US" dirty="0" smtClean="0"/>
              <a:t>[1, 9],         4,                      3,</a:t>
            </a:r>
          </a:p>
          <a:p>
            <a:r>
              <a:rPr lang="en-US" dirty="0" smtClean="0"/>
              <a:t>5,               [1, 6, 7, 9],        [1, 7, 9]</a:t>
            </a:r>
            <a:endParaRPr lang="en-US" dirty="0"/>
          </a:p>
        </p:txBody>
      </p:sp>
      <p:sp>
        <p:nvSpPr>
          <p:cNvPr id="20" name="Content Placeholder 6"/>
          <p:cNvSpPr txBox="1">
            <a:spLocks/>
          </p:cNvSpPr>
          <p:nvPr/>
        </p:nvSpPr>
        <p:spPr>
          <a:xfrm>
            <a:off x="457200" y="4876800"/>
            <a:ext cx="8232648" cy="1600200"/>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sz="2000" dirty="0" smtClean="0"/>
              <a:t>Board is a matrix (list of lists)</a:t>
            </a:r>
          </a:p>
          <a:p>
            <a:r>
              <a:rPr lang="en-US" sz="2000" dirty="0" smtClean="0"/>
              <a:t>Each entry is </a:t>
            </a:r>
            <a:r>
              <a:rPr lang="en-US" sz="2000" i="1" dirty="0" smtClean="0"/>
              <a:t>either</a:t>
            </a:r>
            <a:r>
              <a:rPr lang="en-US" sz="2000" dirty="0" smtClean="0"/>
              <a:t>:</a:t>
            </a:r>
          </a:p>
          <a:p>
            <a:pPr lvl="1"/>
            <a:r>
              <a:rPr lang="en-US" sz="1800" dirty="0" smtClean="0"/>
              <a:t>a number (if we’ve filled in the space already, either during search or as part of the starting state)</a:t>
            </a:r>
          </a:p>
          <a:p>
            <a:pPr lvl="1"/>
            <a:r>
              <a:rPr lang="en-US" sz="1800" dirty="0" smtClean="0"/>
              <a:t>a list of numbers that are valid to put in that entry if it hasn’t been filled in yet</a:t>
            </a:r>
            <a:endParaRPr lang="en-US" sz="1800" dirty="0"/>
          </a:p>
        </p:txBody>
      </p:sp>
      <p:sp>
        <p:nvSpPr>
          <p:cNvPr id="21" name="TextBox 20"/>
          <p:cNvSpPr txBox="1"/>
          <p:nvPr/>
        </p:nvSpPr>
        <p:spPr>
          <a:xfrm>
            <a:off x="4495800" y="3581400"/>
            <a:ext cx="3790183" cy="707886"/>
          </a:xfrm>
          <a:prstGeom prst="rect">
            <a:avLst/>
          </a:prstGeom>
          <a:noFill/>
        </p:spPr>
        <p:txBody>
          <a:bodyPr wrap="square" rtlCol="0">
            <a:spAutoFit/>
          </a:bodyPr>
          <a:lstStyle/>
          <a:p>
            <a:r>
              <a:rPr lang="en-US" sz="2000" dirty="0" smtClean="0">
                <a:solidFill>
                  <a:srgbClr val="FF0000"/>
                </a:solidFill>
              </a:rPr>
              <a:t>Which is the most constrained (of the ones above)?</a:t>
            </a:r>
            <a:endParaRPr lang="en-US" sz="2000" dirty="0">
              <a:solidFill>
                <a:srgbClr val="FF0000"/>
              </a:solidFill>
            </a:endParaRPr>
          </a:p>
        </p:txBody>
      </p:sp>
      <p:sp>
        <p:nvSpPr>
          <p:cNvPr id="3" name="Oval 2"/>
          <p:cNvSpPr/>
          <p:nvPr/>
        </p:nvSpPr>
        <p:spPr>
          <a:xfrm>
            <a:off x="4724400" y="1905000"/>
            <a:ext cx="744681" cy="457200"/>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623521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533400"/>
            <a:ext cx="7156450" cy="548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2599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76200"/>
            <a:ext cx="7772400" cy="1143000"/>
          </a:xfrm>
        </p:spPr>
        <p:txBody>
          <a:bodyPr/>
          <a:lstStyle/>
          <a:p>
            <a:r>
              <a:rPr lang="en-US" dirty="0" err="1"/>
              <a:t>Cryptarithmetic</a:t>
            </a:r>
            <a:endParaRPr lang="en-US" dirty="0"/>
          </a:p>
        </p:txBody>
      </p:sp>
      <p:sp>
        <p:nvSpPr>
          <p:cNvPr id="18435" name="Rectangle 3"/>
          <p:cNvSpPr>
            <a:spLocks noGrp="1" noChangeArrowheads="1"/>
          </p:cNvSpPr>
          <p:nvPr>
            <p:ph type="body" idx="1"/>
          </p:nvPr>
        </p:nvSpPr>
        <p:spPr>
          <a:xfrm>
            <a:off x="685800" y="1752600"/>
            <a:ext cx="7772400" cy="4876800"/>
          </a:xfrm>
        </p:spPr>
        <p:txBody>
          <a:bodyPr/>
          <a:lstStyle/>
          <a:p>
            <a:pPr marL="0" indent="0">
              <a:buNone/>
            </a:pPr>
            <a:r>
              <a:rPr lang="en-US" dirty="0"/>
              <a:t>Find an assignment of digits (0, ..., 9) to letters so that a given arithmetic expression is true.  examples: </a:t>
            </a:r>
            <a:r>
              <a:rPr lang="en-US" dirty="0" smtClean="0"/>
              <a:t/>
            </a:r>
            <a:br>
              <a:rPr lang="en-US" dirty="0" smtClean="0"/>
            </a:br>
            <a:r>
              <a:rPr lang="en-US" dirty="0" smtClean="0"/>
              <a:t/>
            </a:r>
            <a:br>
              <a:rPr lang="en-US" dirty="0" smtClean="0"/>
            </a:br>
            <a:r>
              <a:rPr lang="en-US" dirty="0" smtClean="0"/>
              <a:t>       SEND </a:t>
            </a:r>
            <a:r>
              <a:rPr lang="en-US" dirty="0"/>
              <a:t>+ MORE = MONEY </a:t>
            </a:r>
          </a:p>
          <a:p>
            <a:pPr marL="0" indent="0">
              <a:buNone/>
            </a:pPr>
            <a:endParaRPr lang="en-US" dirty="0"/>
          </a:p>
          <a:p>
            <a:pPr lvl="2">
              <a:buFontTx/>
              <a:buNone/>
            </a:pPr>
            <a:r>
              <a:rPr lang="en-US" sz="1600" dirty="0">
                <a:latin typeface="Courier" charset="0"/>
              </a:rPr>
              <a:t> </a:t>
            </a:r>
            <a:r>
              <a:rPr lang="en-US" sz="1600" b="1" dirty="0">
                <a:latin typeface="Courier" charset="0"/>
              </a:rPr>
              <a:t>FORTY     Solution:  29786    </a:t>
            </a:r>
          </a:p>
          <a:p>
            <a:pPr lvl="2">
              <a:buFontTx/>
              <a:buNone/>
            </a:pPr>
            <a:r>
              <a:rPr lang="en-US" sz="1600" b="1" dirty="0">
                <a:latin typeface="Courier" charset="0"/>
              </a:rPr>
              <a:t>+  TEN                  850</a:t>
            </a:r>
          </a:p>
          <a:p>
            <a:pPr lvl="2">
              <a:buFontTx/>
              <a:buNone/>
            </a:pPr>
            <a:r>
              <a:rPr lang="en-US" sz="1600" b="1" dirty="0">
                <a:latin typeface="Courier" charset="0"/>
              </a:rPr>
              <a:t>+  TEN                  850</a:t>
            </a:r>
          </a:p>
          <a:p>
            <a:pPr lvl="2">
              <a:buFontTx/>
              <a:buNone/>
            </a:pPr>
            <a:r>
              <a:rPr lang="en-US" sz="1600" b="1" dirty="0">
                <a:latin typeface="Courier" charset="0"/>
              </a:rPr>
              <a:t> -----                -----</a:t>
            </a:r>
          </a:p>
          <a:p>
            <a:pPr lvl="2">
              <a:buFontTx/>
              <a:buNone/>
            </a:pPr>
            <a:r>
              <a:rPr lang="en-US" sz="1600" b="1" dirty="0">
                <a:latin typeface="Courier" charset="0"/>
              </a:rPr>
              <a:t> SIXTY                31486</a:t>
            </a:r>
          </a:p>
          <a:p>
            <a:pPr lvl="2">
              <a:buFontTx/>
              <a:buNone/>
            </a:pPr>
            <a:r>
              <a:rPr lang="en-US" sz="1600" b="1" dirty="0">
                <a:latin typeface="Courier" charset="0"/>
              </a:rPr>
              <a:t>F=2, O=9, R=7, etc.</a:t>
            </a:r>
            <a:endParaRPr lang="en-US" b="1" dirty="0"/>
          </a:p>
          <a:p>
            <a:pPr>
              <a:buFontTx/>
              <a:buNone/>
            </a:pPr>
            <a:endParaRPr lang="en-US" dirty="0"/>
          </a:p>
        </p:txBody>
      </p:sp>
      <p:sp>
        <p:nvSpPr>
          <p:cNvPr id="2" name="Rectangle 1"/>
          <p:cNvSpPr/>
          <p:nvPr/>
        </p:nvSpPr>
        <p:spPr>
          <a:xfrm>
            <a:off x="2514600" y="4267200"/>
            <a:ext cx="3657600" cy="182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39242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tailEnd type="none"/>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7393</TotalTime>
  <Words>4184</Words>
  <Application>Microsoft Macintosh PowerPoint</Application>
  <PresentationFormat>On-screen Show (4:3)</PresentationFormat>
  <Paragraphs>1679</Paragraphs>
  <Slides>73</Slides>
  <Notes>12</Notes>
  <HiddenSlides>1</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Median</vt:lpstr>
      <vt:lpstr>informed Search</vt:lpstr>
      <vt:lpstr>Admin</vt:lpstr>
      <vt:lpstr>Schedule</vt:lpstr>
      <vt:lpstr>Other search problems</vt:lpstr>
      <vt:lpstr>8-puzzle</vt:lpstr>
      <vt:lpstr>8-puzzle</vt:lpstr>
      <vt:lpstr>8-puzzle</vt:lpstr>
      <vt:lpstr>PowerPoint Presentation</vt:lpstr>
      <vt:lpstr>Cryptarithmetic</vt:lpstr>
      <vt:lpstr>Remove 5 Sticks</vt:lpstr>
      <vt:lpstr>Water Jug Problem</vt:lpstr>
      <vt:lpstr>Water Jug Problem</vt:lpstr>
      <vt:lpstr>Missionaries and Cannibals</vt:lpstr>
      <vt:lpstr>Missionaries and Cannibals</vt:lpstr>
      <vt:lpstr>Missionaries and Cannibals</vt:lpstr>
      <vt:lpstr>8-puzzle revisited</vt:lpstr>
      <vt:lpstr>8-puzzle revisited</vt:lpstr>
      <vt:lpstr>from: Claremont to:Rowland Heights</vt:lpstr>
      <vt:lpstr>from: Claremont to:Rowland Heights</vt:lpstr>
      <vt:lpstr>from: Claremont to:Rowland Heights</vt:lpstr>
      <vt:lpstr>from: Claremont to:Rowland Heights</vt:lpstr>
      <vt:lpstr>from: Claremont to: Rowland Heights</vt:lpstr>
      <vt:lpstr>from: Claremont to: Rowland Heights</vt:lpstr>
      <vt:lpstr>Informed search</vt:lpstr>
      <vt:lpstr>Heuristic</vt:lpstr>
      <vt:lpstr>Heuristic function: h(n)</vt:lpstr>
      <vt:lpstr>Two heuristics</vt:lpstr>
      <vt:lpstr>Two heuristics</vt:lpstr>
      <vt:lpstr>Two heuristics</vt:lpstr>
      <vt:lpstr>Two heuristics</vt:lpstr>
      <vt:lpstr>Two heuristics</vt:lpstr>
      <vt:lpstr>Two heuristics</vt:lpstr>
      <vt:lpstr>Two heuristics</vt:lpstr>
      <vt:lpstr>Two heuristics</vt:lpstr>
      <vt:lpstr>Two heuristics</vt:lpstr>
      <vt:lpstr>Two heuristics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Informed search algorithms</vt:lpstr>
      <vt:lpstr>Informed search algorithms</vt:lpstr>
      <vt:lpstr>Informed search algorithms</vt:lpstr>
      <vt:lpstr>Informed search algorithms</vt:lpstr>
      <vt:lpstr>Informed search algorithms</vt:lpstr>
      <vt:lpstr>Informed search algorithms</vt:lpstr>
      <vt:lpstr>Sudoku</vt:lpstr>
      <vt:lpstr>Sudoku</vt:lpstr>
      <vt:lpstr>Sudoku</vt:lpstr>
      <vt:lpstr>Sudoku</vt:lpstr>
      <vt:lpstr>Sudoku</vt:lpstr>
      <vt:lpstr>Sudoku</vt:lpstr>
      <vt:lpstr>Sudoku</vt:lpstr>
      <vt:lpstr>Sudoku</vt:lpstr>
      <vt:lpstr>Sudoku</vt:lpstr>
      <vt:lpstr>Sudoku</vt:lpstr>
      <vt:lpstr>Sudoku</vt:lpstr>
      <vt:lpstr>Sudoku</vt:lpstr>
      <vt:lpstr>Sudoku</vt:lpstr>
      <vt:lpstr>Sudoku</vt:lpstr>
      <vt:lpstr>Sudoku</vt:lpstr>
      <vt:lpstr>Sudoku</vt:lpstr>
      <vt:lpstr>Sudoku</vt:lpstr>
      <vt:lpstr>Sudoku</vt:lpstr>
      <vt:lpstr>Best first Sudoku search</vt:lpstr>
      <vt:lpstr>Best first Sudoku search</vt:lpstr>
      <vt:lpstr>Representing the Sudoku board</vt:lpstr>
      <vt:lpstr>Representing the Sudoku board</vt:lpstr>
    </vt:vector>
  </TitlesOfParts>
  <Company>Pomona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CORpus analysis</dc:title>
  <dc:creator>Dave Kauchak</dc:creator>
  <cp:lastModifiedBy>David Kauchak</cp:lastModifiedBy>
  <cp:revision>894</cp:revision>
  <dcterms:created xsi:type="dcterms:W3CDTF">2011-02-09T18:38:39Z</dcterms:created>
  <dcterms:modified xsi:type="dcterms:W3CDTF">2016-04-05T19:15:04Z</dcterms:modified>
</cp:coreProperties>
</file>