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9"/>
  </p:notesMasterIdLst>
  <p:sldIdLst>
    <p:sldId id="256" r:id="rId2"/>
    <p:sldId id="654" r:id="rId3"/>
    <p:sldId id="614" r:id="rId4"/>
    <p:sldId id="617" r:id="rId5"/>
    <p:sldId id="618" r:id="rId6"/>
    <p:sldId id="686" r:id="rId7"/>
    <p:sldId id="687" r:id="rId8"/>
    <p:sldId id="620" r:id="rId9"/>
    <p:sldId id="621" r:id="rId10"/>
    <p:sldId id="623" r:id="rId11"/>
    <p:sldId id="622" r:id="rId12"/>
    <p:sldId id="624" r:id="rId13"/>
    <p:sldId id="625" r:id="rId14"/>
    <p:sldId id="627" r:id="rId15"/>
    <p:sldId id="626" r:id="rId16"/>
    <p:sldId id="628" r:id="rId17"/>
    <p:sldId id="629" r:id="rId18"/>
    <p:sldId id="630" r:id="rId19"/>
    <p:sldId id="631" r:id="rId20"/>
    <p:sldId id="632" r:id="rId21"/>
    <p:sldId id="671" r:id="rId22"/>
    <p:sldId id="672" r:id="rId23"/>
    <p:sldId id="673" r:id="rId24"/>
    <p:sldId id="674" r:id="rId25"/>
    <p:sldId id="675" r:id="rId26"/>
    <p:sldId id="676" r:id="rId27"/>
    <p:sldId id="677" r:id="rId28"/>
    <p:sldId id="678" r:id="rId29"/>
    <p:sldId id="679" r:id="rId30"/>
    <p:sldId id="680" r:id="rId31"/>
    <p:sldId id="681" r:id="rId32"/>
    <p:sldId id="682" r:id="rId33"/>
    <p:sldId id="683" r:id="rId34"/>
    <p:sldId id="684" r:id="rId35"/>
    <p:sldId id="685" r:id="rId36"/>
    <p:sldId id="649" r:id="rId37"/>
    <p:sldId id="666" r:id="rId38"/>
    <p:sldId id="650" r:id="rId39"/>
    <p:sldId id="667" r:id="rId40"/>
    <p:sldId id="634" r:id="rId41"/>
    <p:sldId id="637" r:id="rId42"/>
    <p:sldId id="638" r:id="rId43"/>
    <p:sldId id="639" r:id="rId44"/>
    <p:sldId id="640" r:id="rId45"/>
    <p:sldId id="641" r:id="rId46"/>
    <p:sldId id="642" r:id="rId47"/>
    <p:sldId id="643" r:id="rId48"/>
    <p:sldId id="644" r:id="rId49"/>
    <p:sldId id="645" r:id="rId50"/>
    <p:sldId id="646" r:id="rId51"/>
    <p:sldId id="647" r:id="rId52"/>
    <p:sldId id="648" r:id="rId53"/>
    <p:sldId id="652" r:id="rId54"/>
    <p:sldId id="653" r:id="rId55"/>
    <p:sldId id="510" r:id="rId56"/>
    <p:sldId id="511" r:id="rId57"/>
    <p:sldId id="669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6" autoAdjust="0"/>
    <p:restoredTop sz="86632" autoAdjust="0"/>
  </p:normalViewPr>
  <p:slideViewPr>
    <p:cSldViewPr snapToObjects="1">
      <p:cViewPr varScale="1">
        <p:scale>
          <a:sx n="57" d="100"/>
          <a:sy n="57" d="100"/>
        </p:scale>
        <p:origin x="-9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3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Why is it important</a:t>
            </a:r>
            <a:r>
              <a:rPr lang="en-US" baseline="0" dirty="0" smtClean="0"/>
              <a:t> that NT and T and disjoint?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9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| is shorthand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CFGs – take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CS30 – Spring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3264188"/>
            <a:ext cx="11950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A B C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7338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637460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7338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27266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700557"/>
            <a:ext cx="21336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62038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like </a:t>
            </a:r>
            <a:r>
              <a:rPr lang="en-US" sz="3200" dirty="0" err="1" smtClean="0">
                <a:solidFill>
                  <a:srgbClr val="008000"/>
                </a:solidFill>
              </a:rPr>
              <a:t>cs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700557"/>
            <a:ext cx="21336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3290600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like </a:t>
            </a:r>
            <a:r>
              <a:rPr lang="en-US" sz="3200" dirty="0" err="1" smtClean="0">
                <a:solidFill>
                  <a:srgbClr val="008000"/>
                </a:solidFill>
              </a:rPr>
              <a:t>cs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3261214"/>
            <a:ext cx="12954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2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04800" y="3261214"/>
            <a:ext cx="12954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278947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9111" y="6010161"/>
            <a:ext cx="4626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 more rules apply, so we’re done!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505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414574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really, B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702" y="4191000"/>
            <a:ext cx="2352298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3150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800" y="3429000"/>
            <a:ext cx="4038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really, </a:t>
            </a:r>
            <a:r>
              <a:rPr lang="en-US" sz="3200" dirty="0" smtClean="0">
                <a:solidFill>
                  <a:srgbClr val="008000"/>
                </a:solidFill>
              </a:rPr>
              <a:t>really, B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702" y="4191000"/>
            <a:ext cx="2352298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413546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Lab/neural net package?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Assignment 6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97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629707" y="4114800"/>
            <a:ext cx="465584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</a:t>
            </a:r>
            <a:r>
              <a:rPr lang="en-US" sz="3200" dirty="0" smtClean="0">
                <a:solidFill>
                  <a:srgbClr val="0000FF"/>
                </a:solidFill>
              </a:rPr>
              <a:t> really, really, … like </a:t>
            </a:r>
            <a:r>
              <a:rPr lang="en-US" sz="3200" dirty="0" err="1" smtClean="0">
                <a:solidFill>
                  <a:srgbClr val="0000FF"/>
                </a:solidFill>
              </a:rPr>
              <a:t>cs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799" y="2029574"/>
            <a:ext cx="528936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Grammars describe a language, i.e. the strings (aka sentences) that are part of that language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466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</p:spTree>
    <p:extLst>
      <p:ext uri="{BB962C8B-B14F-4D97-AF65-F5344CB8AC3E}">
        <p14:creationId xmlns:p14="http://schemas.microsoft.com/office/powerpoint/2010/main" val="193340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29950" y="3124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  <p:sp>
        <p:nvSpPr>
          <p:cNvPr id="3" name="Right Brace 2"/>
          <p:cNvSpPr/>
          <p:nvPr/>
        </p:nvSpPr>
        <p:spPr>
          <a:xfrm>
            <a:off x="2133600" y="2667000"/>
            <a:ext cx="228600" cy="1041976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2895600"/>
            <a:ext cx="1845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Two options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7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aS</a:t>
            </a:r>
            <a:endParaRPr lang="en-US" sz="3200" dirty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29950" y="3124200"/>
            <a:ext cx="6162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8000"/>
                </a:solidFill>
              </a:rPr>
              <a:t>aS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2350" y="2051545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9" name="Straight Arrow Connector 8"/>
          <p:cNvCxnSpPr>
            <a:endCxn id="2" idx="0"/>
          </p:cNvCxnSpPr>
          <p:nvPr/>
        </p:nvCxnSpPr>
        <p:spPr>
          <a:xfrm flipH="1">
            <a:off x="59380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599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aS</a:t>
            </a:r>
            <a:endParaRPr lang="en-US" sz="3200" dirty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29950" y="3124200"/>
            <a:ext cx="8426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>
                <a:solidFill>
                  <a:srgbClr val="008000"/>
                </a:solidFill>
              </a:rPr>
              <a:t>aS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2133600"/>
            <a:ext cx="6162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</a:t>
            </a:r>
            <a:r>
              <a:rPr lang="en-US" sz="3200" dirty="0" err="1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03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aS</a:t>
            </a:r>
            <a:endParaRPr lang="en-US" sz="3200" dirty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00" y="3124200"/>
            <a:ext cx="10691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</a:t>
            </a:r>
            <a:r>
              <a:rPr lang="en-US" sz="3200" dirty="0" err="1" smtClean="0">
                <a:solidFill>
                  <a:srgbClr val="008000"/>
                </a:solidFill>
              </a:rPr>
              <a:t>aS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2133600"/>
            <a:ext cx="8426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</a:t>
            </a:r>
            <a:r>
              <a:rPr lang="en-US" sz="3200" dirty="0" err="1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732612" y="4419600"/>
            <a:ext cx="4999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- Can do this as many times as we want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- Keeps adding more a’s to the front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18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80925" y="3124200"/>
            <a:ext cx="1043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2133600"/>
            <a:ext cx="10691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43400" y="4338935"/>
            <a:ext cx="3749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Eventually, apply second rule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5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80925" y="3124200"/>
            <a:ext cx="1043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2133600" y="3610927"/>
            <a:ext cx="228600" cy="104197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90800" y="3839527"/>
            <a:ext cx="1845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Two options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08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80925" y="2133600"/>
            <a:ext cx="1043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0925" y="3124200"/>
            <a:ext cx="1270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411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2133600"/>
            <a:ext cx="1270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124200"/>
            <a:ext cx="14925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91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Language view: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A grammar is a set of structural rules that govern the composition of sentences, phrases and words.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Computational view: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A grammar (often called a “formal grammar”) is a set of rules that describe what strings are valid in a formal language.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5324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76800" y="2133600"/>
            <a:ext cx="14925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3124200"/>
            <a:ext cx="17149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73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76800" y="2133600"/>
            <a:ext cx="14925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3124200"/>
            <a:ext cx="21293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2612" y="4419600"/>
            <a:ext cx="4999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- Can do this as many times as we want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- Keeps adding more b’s to the end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195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  <a:p>
            <a:r>
              <a:rPr lang="en-US" sz="3200" dirty="0">
                <a:solidFill>
                  <a:srgbClr val="008000"/>
                </a:solidFill>
                <a:sym typeface="Symbol" charset="2"/>
              </a:rPr>
              <a:t>E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67200" y="2133600"/>
            <a:ext cx="21293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</a:t>
            </a:r>
            <a:r>
              <a:rPr lang="en-US" sz="3200" dirty="0" err="1" smtClean="0"/>
              <a:t>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124200"/>
            <a:ext cx="21719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…b</a:t>
            </a:r>
            <a:r>
              <a:rPr lang="en-US" sz="3200" dirty="0" smtClean="0">
                <a:solidFill>
                  <a:srgbClr val="008000"/>
                </a:solidFill>
              </a:rPr>
              <a:t>b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43400" y="4338935"/>
            <a:ext cx="3749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Eventually, apply second rule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8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67200" y="2133600"/>
            <a:ext cx="21293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</a:t>
            </a:r>
            <a:r>
              <a:rPr lang="en-US" sz="3200" dirty="0" err="1" smtClean="0"/>
              <a:t>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124200"/>
            <a:ext cx="21719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…b</a:t>
            </a:r>
            <a:r>
              <a:rPr lang="en-US" sz="3200" dirty="0" smtClean="0">
                <a:solidFill>
                  <a:srgbClr val="008000"/>
                </a:solidFill>
              </a:rPr>
              <a:t>b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" y="5257800"/>
            <a:ext cx="7151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Grammar represents all strings with zero or more a’s followed by one or more b’s</a:t>
            </a:r>
          </a:p>
        </p:txBody>
      </p:sp>
    </p:spTree>
    <p:extLst>
      <p:ext uri="{BB962C8B-B14F-4D97-AF65-F5344CB8AC3E}">
        <p14:creationId xmlns:p14="http://schemas.microsoft.com/office/powerpoint/2010/main" val="2255525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Notational convenience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2895600"/>
            <a:ext cx="1905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695012" y="3366759"/>
            <a:ext cx="914400" cy="10668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43400" y="3276600"/>
            <a:ext cx="327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E</a:t>
            </a:r>
            <a:endParaRPr lang="en-US" sz="3200" dirty="0">
              <a:sym typeface="Symbol" charset="2"/>
            </a:endParaRP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bE</a:t>
            </a:r>
            <a:r>
              <a:rPr lang="en-US" sz="3200" dirty="0">
                <a:sym typeface="Symbol" charset="2"/>
              </a:rPr>
              <a:t> </a:t>
            </a:r>
            <a:r>
              <a:rPr lang="en-US" sz="3200" b="1" dirty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>
                <a:sym typeface="Symbol" charset="2"/>
              </a:rPr>
              <a:t> </a:t>
            </a:r>
            <a:r>
              <a:rPr lang="en-US" sz="3200" dirty="0" smtClean="0">
                <a:sym typeface="Symbol" charset="2"/>
              </a:rPr>
              <a:t> b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28661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Often many ways to write the same language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685800" y="1828800"/>
            <a:ext cx="327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E</a:t>
            </a:r>
            <a:endParaRPr lang="en-US" sz="3200" dirty="0">
              <a:sym typeface="Symbol" charset="2"/>
            </a:endParaRP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bE</a:t>
            </a:r>
            <a:r>
              <a:rPr lang="en-US" sz="3200" dirty="0">
                <a:sym typeface="Symbol" charset="2"/>
              </a:rPr>
              <a:t> </a:t>
            </a:r>
            <a:r>
              <a:rPr lang="en-US" sz="3200" b="1" dirty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>
                <a:sym typeface="Symbol" charset="2"/>
              </a:rPr>
              <a:t> </a:t>
            </a:r>
            <a:r>
              <a:rPr lang="en-US" sz="3200" dirty="0" smtClean="0">
                <a:sym typeface="Symbol" charset="2"/>
              </a:rPr>
              <a:t> b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3276600"/>
            <a:ext cx="8153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09600" y="3418582"/>
            <a:ext cx="327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E</a:t>
            </a:r>
            <a:endParaRPr lang="en-US" sz="3200" dirty="0">
              <a:sym typeface="Symbol" charset="2"/>
            </a:endParaRP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Eb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b="1" dirty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>
                <a:sym typeface="Symbol" charset="2"/>
              </a:rPr>
              <a:t> </a:t>
            </a:r>
            <a:r>
              <a:rPr lang="en-US" sz="3200" dirty="0" smtClean="0">
                <a:sym typeface="Symbol" charset="2"/>
              </a:rPr>
              <a:t> b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" y="4876800"/>
            <a:ext cx="8153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13900" y="5257800"/>
            <a:ext cx="5939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aaS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b="1" dirty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E</a:t>
            </a:r>
            <a:endParaRPr lang="en-US" sz="3200" dirty="0">
              <a:sym typeface="Symbol" charset="2"/>
            </a:endParaRP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Eb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b="1" dirty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>
                <a:sym typeface="Symbol" charset="2"/>
              </a:rPr>
              <a:t> </a:t>
            </a:r>
            <a:r>
              <a:rPr lang="en-US" sz="3200" dirty="0" smtClean="0">
                <a:sym typeface="Symbol" charset="2"/>
              </a:rPr>
              <a:t> b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2364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languages do these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7988" y="3733800"/>
            <a:ext cx="29562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aSb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ab</a:t>
            </a:r>
            <a:r>
              <a:rPr lang="en-US" sz="3200" dirty="0" smtClean="0">
                <a:sym typeface="Symbol" charset="2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1992750"/>
            <a:ext cx="533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aEa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bEb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Ea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Eb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a  </a:t>
            </a:r>
            <a:r>
              <a:rPr lang="en-US" sz="3200" b="1" dirty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b</a:t>
            </a:r>
          </a:p>
        </p:txBody>
      </p:sp>
      <p:sp>
        <p:nvSpPr>
          <p:cNvPr id="8" name="Rectangle 7"/>
          <p:cNvSpPr/>
          <p:nvPr/>
        </p:nvSpPr>
        <p:spPr>
          <a:xfrm>
            <a:off x="757988" y="5257800"/>
            <a:ext cx="754781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abS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baS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bbS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dirty="0" err="1" smtClean="0">
                <a:sym typeface="Symbol" charset="2"/>
              </a:rPr>
              <a:t>ε</a:t>
            </a:r>
            <a:endParaRPr lang="en-US" sz="3200" dirty="0" smtClean="0">
              <a:sym typeface="Symbol" charset="2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7345220" y="5649218"/>
            <a:ext cx="503380" cy="37058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08520" y="6074112"/>
            <a:ext cx="84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nothing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429000"/>
            <a:ext cx="8001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3400" y="5105400"/>
            <a:ext cx="8001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619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languages do these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7988" y="3733800"/>
            <a:ext cx="29562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aSb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ab</a:t>
            </a:r>
            <a:r>
              <a:rPr lang="en-US" sz="3200" dirty="0" smtClean="0">
                <a:sym typeface="Symbol" charset="2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757988" y="5257800"/>
            <a:ext cx="754781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abS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baS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bbS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dirty="0" err="1" smtClean="0">
                <a:sym typeface="Symbol" charset="2"/>
              </a:rPr>
              <a:t>ε</a:t>
            </a:r>
            <a:endParaRPr lang="en-US" sz="3200" dirty="0" smtClean="0">
              <a:sym typeface="Symbol" charset="2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429000"/>
            <a:ext cx="8001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3400" y="5105400"/>
            <a:ext cx="8001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8200" y="1600200"/>
            <a:ext cx="4346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all strings of a’s and b’s that start and end with the same letter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4800" y="3817203"/>
            <a:ext cx="391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strings of a’s followed by an equal number of b’s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5848" y="6096000"/>
            <a:ext cx="548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all strings of a’s and b’s with even length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1992750"/>
            <a:ext cx="533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aEa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bEb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Ea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dirty="0" err="1" smtClean="0">
                <a:sym typeface="Symbol" charset="2"/>
              </a:rPr>
              <a:t>Eb</a:t>
            </a:r>
            <a:r>
              <a:rPr lang="en-US" sz="3200" dirty="0" smtClean="0">
                <a:sym typeface="Symbol" charset="2"/>
              </a:rPr>
              <a:t>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a  </a:t>
            </a:r>
            <a:r>
              <a:rPr lang="en-US" sz="3200" b="1" dirty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ym typeface="Symbol" charset="2"/>
              </a:rPr>
              <a:t>  b</a:t>
            </a:r>
          </a:p>
        </p:txBody>
      </p:sp>
    </p:spTree>
    <p:extLst>
      <p:ext uri="{BB962C8B-B14F-4D97-AF65-F5344CB8AC3E}">
        <p14:creationId xmlns:p14="http://schemas.microsoft.com/office/powerpoint/2010/main" val="4109319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Write a CFG to represent the language containing all strings that start with a.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3733800"/>
            <a:ext cx="3886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 </a:t>
            </a:r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00FF"/>
                </a:solidFill>
                <a:sym typeface="Symbol" charset="2"/>
              </a:rPr>
              <a:t>aT</a:t>
            </a:r>
            <a:endParaRPr lang="en-US" sz="3200" dirty="0" smtClean="0">
              <a:solidFill>
                <a:srgbClr val="0000FF"/>
              </a:solidFill>
              <a:sym typeface="Symbol" charset="2"/>
            </a:endParaRPr>
          </a:p>
          <a:p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T </a:t>
            </a:r>
            <a:r>
              <a:rPr lang="en-US" sz="3200" dirty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 Ta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</a:t>
            </a:r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  Tb  </a:t>
            </a:r>
            <a:r>
              <a:rPr lang="en-US" sz="3200" b="1" dirty="0" smtClean="0">
                <a:solidFill>
                  <a:srgbClr val="008000"/>
                </a:solidFill>
                <a:sym typeface="Symbol" charset="2"/>
              </a:rPr>
              <a:t>| </a:t>
            </a:r>
            <a:r>
              <a:rPr lang="en-US" sz="3200" dirty="0" err="1" smtClean="0">
                <a:solidFill>
                  <a:srgbClr val="0000FF"/>
                </a:solidFill>
                <a:sym typeface="Symbol" charset="2"/>
              </a:rPr>
              <a:t>ε</a:t>
            </a:r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28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Write a CFG to represent the language containing all strings with exactly two </a:t>
            </a:r>
            <a:r>
              <a:rPr lang="en-US" dirty="0" err="1" smtClean="0">
                <a:solidFill>
                  <a:srgbClr val="FF0000"/>
                </a:solidFill>
              </a:rPr>
              <a:t>bs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3733800"/>
            <a:ext cx="3886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 </a:t>
            </a:r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00FF"/>
                </a:solidFill>
                <a:sym typeface="Symbol" charset="2"/>
              </a:rPr>
              <a:t>TbTbT</a:t>
            </a:r>
            <a:endParaRPr lang="en-US" sz="3200" dirty="0" smtClean="0">
              <a:solidFill>
                <a:srgbClr val="0000FF"/>
              </a:solidFill>
              <a:sym typeface="Symbol" charset="2"/>
            </a:endParaRPr>
          </a:p>
          <a:p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T </a:t>
            </a:r>
            <a:r>
              <a:rPr lang="en-US" sz="3200" dirty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 Ta |</a:t>
            </a:r>
            <a:r>
              <a:rPr lang="en-US" sz="3200" dirty="0" err="1">
                <a:solidFill>
                  <a:srgbClr val="0000FF"/>
                </a:solidFill>
                <a:sym typeface="Symbol" charset="2"/>
              </a:rPr>
              <a:t>ε</a:t>
            </a:r>
            <a:r>
              <a:rPr lang="en-US" sz="3200" dirty="0" smtClean="0">
                <a:solidFill>
                  <a:srgbClr val="0000FF"/>
                </a:solidFill>
                <a:sym typeface="Symbol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5794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production 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(single symbol)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(one or more symbols)</a:t>
            </a:r>
            <a:endParaRPr lang="en-U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1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CFG: </a:t>
            </a:r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69342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</a:t>
            </a:r>
            <a:r>
              <a:rPr lang="en-US" sz="2800" dirty="0" smtClean="0"/>
              <a:t>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/>
              <a:t>S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VP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NP 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N |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</a:t>
            </a: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| Adv </a:t>
            </a:r>
            <a:r>
              <a:rPr lang="en-US" sz="2400" dirty="0" err="1" smtClean="0">
                <a:sym typeface="Symbol" charset="2"/>
              </a:rPr>
              <a:t>AdjP</a:t>
            </a:r>
            <a:endParaRPr lang="en-US" sz="2400" dirty="0" smtClean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N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Adv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75949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S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</a:t>
            </a:r>
            <a:r>
              <a:rPr lang="en-US" sz="2400" dirty="0" smtClean="0">
                <a:sym typeface="Symbol" charset="2"/>
              </a:rPr>
              <a:t>|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556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can we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5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</a:rPr>
              <a:t>S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793954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can we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66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| </a:t>
            </a:r>
            <a:r>
              <a:rPr lang="en-US" sz="2400" b="1" dirty="0" err="1" smtClean="0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 smtClean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sym typeface="Symbol" charset="2"/>
              </a:rPr>
              <a:t>AdjP</a:t>
            </a:r>
            <a:r>
              <a:rPr lang="en-US" sz="2400" b="1" dirty="0" smtClean="0">
                <a:solidFill>
                  <a:srgbClr val="0000FF"/>
                </a:solidFill>
                <a:sym typeface="Symbol" charset="2"/>
              </a:rPr>
              <a:t> N</a:t>
            </a:r>
            <a:endParaRPr lang="en-US" sz="2400" b="1" dirty="0">
              <a:solidFill>
                <a:srgbClr val="0000FF"/>
              </a:solidFill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</p:spTree>
    <p:extLst>
      <p:ext uri="{BB962C8B-B14F-4D97-AF65-F5344CB8AC3E}">
        <p14:creationId xmlns:p14="http://schemas.microsoft.com/office/powerpoint/2010/main" val="333548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00000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   a | the</a:t>
            </a:r>
            <a:br>
              <a:rPr lang="en-US" sz="2400" dirty="0">
                <a:solidFill>
                  <a:srgbClr val="000000"/>
                </a:solidFill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2901158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  boy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</a:t>
            </a:r>
            <a:r>
              <a:rPr lang="en-US" sz="2400" dirty="0">
                <a:sym typeface="Symbol" charset="2"/>
              </a:rPr>
              <a:t>a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the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/>
            </a:r>
            <a:br>
              <a:rPr lang="en-US" sz="2400" dirty="0">
                <a:solidFill>
                  <a:srgbClr val="008000"/>
                </a:solidFill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3446679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VP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</a:t>
            </a:r>
            <a:r>
              <a:rPr lang="en-US" sz="2400" dirty="0" smtClean="0">
                <a:sym typeface="Symbol" charset="2"/>
              </a:rPr>
              <a:t>|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1887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VP</a:t>
            </a:r>
          </a:p>
        </p:txBody>
      </p:sp>
    </p:spTree>
    <p:extLst>
      <p:ext uri="{BB962C8B-B14F-4D97-AF65-F5344CB8AC3E}">
        <p14:creationId xmlns:p14="http://schemas.microsoft.com/office/powerpoint/2010/main" val="3915691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</a:t>
            </a:r>
            <a:r>
              <a:rPr lang="en-US" sz="2400" dirty="0">
                <a:sym typeface="Symbol" charset="2"/>
              </a:rPr>
              <a:t>  boy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a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91000" y="3581400"/>
            <a:ext cx="270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NP</a:t>
            </a:r>
          </a:p>
        </p:txBody>
      </p:sp>
    </p:spTree>
    <p:extLst>
      <p:ext uri="{BB962C8B-B14F-4D97-AF65-F5344CB8AC3E}">
        <p14:creationId xmlns:p14="http://schemas.microsoft.com/office/powerpoint/2010/main" val="1083715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3657600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88230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853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Derivations in a </a:t>
            </a:r>
            <a:r>
              <a:rPr lang="en-US" dirty="0" smtClean="0"/>
              <a:t>CFG: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Order of Derivation Irrelevant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lvl="1" indent="-5334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|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N</a:t>
            </a:r>
            <a:endParaRPr lang="en-US" sz="2400" dirty="0">
              <a:solidFill>
                <a:srgbClr val="000000"/>
              </a:solidFill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290898" y="2891492"/>
            <a:ext cx="1099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NP VP</a:t>
            </a:r>
            <a:endParaRPr lang="en-US" sz="2800" dirty="0"/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4724400" y="3414712"/>
            <a:ext cx="1066800" cy="9286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926931" y="3445668"/>
            <a:ext cx="914400" cy="8810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733800" y="4495800"/>
            <a:ext cx="16919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/>
              <a:t>DetP</a:t>
            </a:r>
            <a:r>
              <a:rPr lang="en-US" sz="2800" dirty="0" smtClean="0"/>
              <a:t> N VP</a:t>
            </a:r>
            <a:endParaRPr lang="en-US" sz="2800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1437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NP V NP</a:t>
            </a:r>
            <a:endParaRPr lang="en-US" sz="2800" dirty="0"/>
          </a:p>
        </p:txBody>
      </p:sp>
      <p:sp>
        <p:nvSpPr>
          <p:cNvPr id="29" name="Down Arrow 28"/>
          <p:cNvSpPr/>
          <p:nvPr/>
        </p:nvSpPr>
        <p:spPr>
          <a:xfrm>
            <a:off x="5334000" y="5247620"/>
            <a:ext cx="1056077" cy="6197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412455" y="6110287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302609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4000"/>
            <a:ext cx="8475535" cy="175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Derivation history shows </a:t>
            </a:r>
            <a:r>
              <a:rPr lang="en-US" dirty="0"/>
              <a:t>a</a:t>
            </a:r>
            <a:r>
              <a:rPr lang="en-US" dirty="0" smtClean="0"/>
              <a:t> tree: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83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boy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74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girl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7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6702552" cy="5238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1">
              <a:lnSpc>
                <a:spcPct val="140000"/>
              </a:lnSpc>
            </a:pPr>
            <a:r>
              <a:rPr lang="en-US" sz="2400" b="1" dirty="0">
                <a:solidFill>
                  <a:srgbClr val="008000"/>
                </a:solidFill>
              </a:rPr>
              <a:t>S</a:t>
            </a: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smtClean="0">
                <a:sym typeface="Symbol" charset="2"/>
              </a:rPr>
              <a:t> </a:t>
            </a:r>
            <a:r>
              <a:rPr lang="en-US" sz="2400" dirty="0">
                <a:sym typeface="Symbol" charset="2"/>
              </a:rPr>
              <a:t>NP VP</a:t>
            </a: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VP   V | V ADV</a:t>
            </a: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NP    ART </a:t>
            </a:r>
            <a:r>
              <a:rPr lang="en-US" sz="2400" dirty="0" err="1" smtClean="0">
                <a:sym typeface="Symbol" charset="2"/>
              </a:rPr>
              <a:t>PreNP</a:t>
            </a:r>
            <a:endParaRPr lang="en-US" sz="2400" dirty="0" smtClean="0">
              <a:sym typeface="Symbol" charset="2"/>
            </a:endParaRPr>
          </a:p>
          <a:p>
            <a:pPr marL="365760" lvl="1">
              <a:lnSpc>
                <a:spcPct val="140000"/>
              </a:lnSpc>
            </a:pPr>
            <a:r>
              <a:rPr lang="en-US" sz="2400" dirty="0" err="1" smtClean="0">
                <a:sym typeface="Symbol" charset="2"/>
              </a:rPr>
              <a:t>PreNP</a:t>
            </a:r>
            <a:r>
              <a:rPr lang="en-US" sz="2400" dirty="0" smtClean="0">
                <a:sym typeface="Symbol" charset="2"/>
              </a:rPr>
              <a:t>  N | ADJ </a:t>
            </a:r>
            <a:r>
              <a:rPr lang="en-US" sz="2400" dirty="0" err="1" smtClean="0">
                <a:sym typeface="Symbol" charset="2"/>
              </a:rPr>
              <a:t>PreNP</a:t>
            </a:r>
            <a:endParaRPr lang="en-US" sz="2400" dirty="0" smtClean="0">
              <a:sym typeface="Symbol" charset="2"/>
            </a:endParaRP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ADV  furiously | soothingly | intentionally</a:t>
            </a: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ADJ </a:t>
            </a:r>
            <a:r>
              <a:rPr lang="en-US" sz="2400" dirty="0">
                <a:sym typeface="Symbol" charset="2"/>
              </a:rPr>
              <a:t> colorless | green | </a:t>
            </a:r>
            <a:r>
              <a:rPr lang="en-US" sz="2400" dirty="0" smtClean="0">
                <a:sym typeface="Symbol" charset="2"/>
              </a:rPr>
              <a:t>smelly</a:t>
            </a: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ART  the | a</a:t>
            </a: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V  sleeps | eats | swims | sprints</a:t>
            </a: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N  idea | bagel | milk | cow</a:t>
            </a:r>
          </a:p>
          <a:p>
            <a:pPr marL="365760" lvl="1">
              <a:lnSpc>
                <a:spcPct val="140000"/>
              </a:lnSpc>
            </a:pPr>
            <a:r>
              <a:rPr lang="en-US" sz="2400" dirty="0" smtClean="0">
                <a:sym typeface="Symbol" charset="2"/>
              </a:rPr>
              <a:t> </a:t>
            </a:r>
            <a:endParaRPr lang="en-US" sz="2400" dirty="0">
              <a:sym typeface="Symbol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1828800"/>
            <a:ext cx="3635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can we generate?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44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last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3236" y="2514600"/>
            <a:ext cx="487113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N</a:t>
            </a:r>
          </a:p>
          <a:p>
            <a:r>
              <a:rPr lang="en-US" sz="3200" dirty="0">
                <a:sym typeface="Symbol" charset="2"/>
              </a:rPr>
              <a:t>S</a:t>
            </a:r>
            <a:r>
              <a:rPr lang="en-US" sz="3200" dirty="0" smtClean="0">
                <a:sym typeface="Symbol" charset="2"/>
              </a:rPr>
              <a:t>  ( S )</a:t>
            </a:r>
          </a:p>
          <a:p>
            <a:r>
              <a:rPr lang="en-US" sz="3200" dirty="0" smtClean="0">
                <a:sym typeface="Symbol" charset="2"/>
              </a:rPr>
              <a:t>S  S + S | S - S</a:t>
            </a:r>
          </a:p>
          <a:p>
            <a:r>
              <a:rPr lang="en-US" sz="3200" dirty="0" smtClean="0">
                <a:sym typeface="Symbol" charset="2"/>
              </a:rPr>
              <a:t>S  S * S | S / S</a:t>
            </a:r>
          </a:p>
          <a:p>
            <a:r>
              <a:rPr lang="en-US" sz="3200" dirty="0" smtClean="0">
                <a:sym typeface="Symbol" charset="2"/>
              </a:rPr>
              <a:t>N  0 | 1 | 2 | … | 9</a:t>
            </a:r>
          </a:p>
          <a:p>
            <a:r>
              <a:rPr lang="en-US" sz="3200" dirty="0" smtClean="0">
                <a:sym typeface="Symbol" charset="2"/>
              </a:rPr>
              <a:t>N  N N</a:t>
            </a:r>
            <a:endParaRPr lang="en-US" sz="3200" dirty="0">
              <a:sym typeface="Symbol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3200400"/>
            <a:ext cx="3660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language does this CFG represent?</a:t>
            </a:r>
          </a:p>
        </p:txBody>
      </p:sp>
    </p:spTree>
    <p:extLst>
      <p:ext uri="{BB962C8B-B14F-4D97-AF65-F5344CB8AC3E}">
        <p14:creationId xmlns:p14="http://schemas.microsoft.com/office/powerpoint/2010/main" val="2781752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last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3236" y="2514600"/>
            <a:ext cx="487113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N</a:t>
            </a:r>
          </a:p>
          <a:p>
            <a:r>
              <a:rPr lang="en-US" sz="3200" dirty="0">
                <a:sym typeface="Symbol" charset="2"/>
              </a:rPr>
              <a:t>S</a:t>
            </a:r>
            <a:r>
              <a:rPr lang="en-US" sz="3200" dirty="0" smtClean="0">
                <a:sym typeface="Symbol" charset="2"/>
              </a:rPr>
              <a:t>  ( S )</a:t>
            </a:r>
          </a:p>
          <a:p>
            <a:r>
              <a:rPr lang="en-US" sz="3200" dirty="0" smtClean="0">
                <a:sym typeface="Symbol" charset="2"/>
              </a:rPr>
              <a:t>S  S + S | S - S</a:t>
            </a:r>
          </a:p>
          <a:p>
            <a:r>
              <a:rPr lang="en-US" sz="3200" dirty="0" smtClean="0">
                <a:sym typeface="Symbol" charset="2"/>
              </a:rPr>
              <a:t>S  S * S | S / S</a:t>
            </a:r>
          </a:p>
          <a:p>
            <a:r>
              <a:rPr lang="en-US" sz="3200" dirty="0" smtClean="0">
                <a:sym typeface="Symbol" charset="2"/>
              </a:rPr>
              <a:t>N  0 | 1 | 2 | … | 9</a:t>
            </a:r>
          </a:p>
          <a:p>
            <a:r>
              <a:rPr lang="en-US" sz="3200" dirty="0" smtClean="0">
                <a:sym typeface="Symbol" charset="2"/>
              </a:rPr>
              <a:t>N  N N</a:t>
            </a:r>
            <a:endParaRPr lang="en-US" sz="3200" dirty="0">
              <a:sym typeface="Symbol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34290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All arithmetic expressions! </a:t>
            </a:r>
          </a:p>
        </p:txBody>
      </p:sp>
    </p:spTree>
    <p:extLst>
      <p:ext uri="{BB962C8B-B14F-4D97-AF65-F5344CB8AC3E}">
        <p14:creationId xmlns:p14="http://schemas.microsoft.com/office/powerpoint/2010/main" val="3390606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N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778126" y="3810000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How did you do it?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What if the grammar is much larger?</a:t>
            </a:r>
          </a:p>
        </p:txBody>
      </p:sp>
    </p:spTree>
    <p:extLst>
      <p:ext uri="{BB962C8B-B14F-4D97-AF65-F5344CB8AC3E}">
        <p14:creationId xmlns:p14="http://schemas.microsoft.com/office/powerpoint/2010/main" val="653155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-&gt; NP  VP</a:t>
            </a:r>
          </a:p>
          <a:p>
            <a:r>
              <a:rPr lang="en-US" sz="1400" dirty="0" smtClean="0"/>
              <a:t>NP -&gt; PRP</a:t>
            </a:r>
          </a:p>
          <a:p>
            <a:r>
              <a:rPr lang="en-US" sz="1400" dirty="0" smtClean="0"/>
              <a:t>NP -&gt; N PP</a:t>
            </a:r>
          </a:p>
          <a:p>
            <a:r>
              <a:rPr lang="en-US" sz="1400" dirty="0" smtClean="0"/>
              <a:t>NP -&gt; N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 smtClean="0"/>
              <a:t>PP -&gt; IN N</a:t>
            </a:r>
          </a:p>
          <a:p>
            <a:r>
              <a:rPr lang="en-US" sz="1400" dirty="0" smtClean="0"/>
              <a:t>PRP -&gt; I</a:t>
            </a:r>
          </a:p>
          <a:p>
            <a:r>
              <a:rPr lang="en-US" sz="1400" dirty="0" smtClean="0"/>
              <a:t>V -&gt; eat</a:t>
            </a:r>
          </a:p>
          <a:p>
            <a:r>
              <a:rPr lang="en-US" sz="1400" dirty="0" smtClean="0"/>
              <a:t>N -&gt; sushi</a:t>
            </a:r>
          </a:p>
          <a:p>
            <a:r>
              <a:rPr lang="en-US" sz="1400" dirty="0" smtClean="0"/>
              <a:t>N -&gt; tuna</a:t>
            </a:r>
          </a:p>
          <a:p>
            <a:r>
              <a:rPr lang="en-US" sz="1400" dirty="0" smtClean="0"/>
              <a:t>IN -&gt; with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difference between these parses?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71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CFGs implemented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7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CFGs formally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</a:t>
            </a:r>
            <a:r>
              <a:rPr lang="en-US" dirty="0"/>
              <a:t>)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: </a:t>
            </a:r>
            <a:r>
              <a:rPr lang="en-US" dirty="0"/>
              <a:t>finite set of nonterminal </a:t>
            </a:r>
            <a:r>
              <a:rPr lang="en-US" dirty="0" smtClean="0"/>
              <a:t>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dirty="0"/>
              <a:t>: finite set of terminal symbols, </a:t>
            </a: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00FF"/>
                </a:solidFill>
              </a:rPr>
              <a:t>T</a:t>
            </a:r>
            <a:r>
              <a:rPr lang="en-US" dirty="0"/>
              <a:t> are disjoint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dirty="0"/>
              <a:t>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</a:t>
            </a:r>
            <a:r>
              <a:rPr lang="en-US" dirty="0" smtClean="0">
                <a:sym typeface="Symbol" charset="2"/>
              </a:rPr>
              <a:t>NT </a:t>
            </a:r>
            <a:r>
              <a:rPr lang="en-US" dirty="0">
                <a:sym typeface="Symbol" charset="2"/>
              </a:rPr>
              <a:t>and   (T </a:t>
            </a:r>
            <a:r>
              <a:rPr lang="en-US" dirty="0" smtClean="0">
                <a:sym typeface="Symbol" charset="2"/>
              </a:rPr>
              <a:t> NT)</a:t>
            </a:r>
            <a:r>
              <a:rPr lang="en-US" dirty="0">
                <a:sym typeface="Symbol" charset="2"/>
              </a:rPr>
              <a:t>*</a:t>
            </a:r>
          </a:p>
          <a:p>
            <a:pPr marL="0" indent="0" eaLnBrk="1" hangingPunct="1">
              <a:buNone/>
            </a:pPr>
            <a:endParaRPr lang="en-US" dirty="0" smtClean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  <a:sym typeface="Symbol" charset="2"/>
              </a:rPr>
              <a:t>S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</a:t>
            </a:r>
            <a:r>
              <a:rPr lang="en-US" dirty="0" smtClean="0">
                <a:sym typeface="Symbol" charset="2"/>
              </a:rPr>
              <a:t> NT: </a:t>
            </a:r>
            <a:r>
              <a:rPr lang="en-US" dirty="0">
                <a:sym typeface="Symbol" charset="2"/>
              </a:rPr>
              <a:t>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79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62955" y="3264188"/>
            <a:ext cx="457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92052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62955" y="3264188"/>
            <a:ext cx="457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04800" y="27432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14633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3264188"/>
            <a:ext cx="11950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A B C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7432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6804</TotalTime>
  <Words>2503</Words>
  <Application>Microsoft Macintosh PowerPoint</Application>
  <PresentationFormat>On-screen Show (4:3)</PresentationFormat>
  <Paragraphs>543</Paragraphs>
  <Slides>57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Median</vt:lpstr>
      <vt:lpstr>CFGs – take 2</vt:lpstr>
      <vt:lpstr>Admin</vt:lpstr>
      <vt:lpstr>Grammars</vt:lpstr>
      <vt:lpstr>CFG production rules</vt:lpstr>
      <vt:lpstr>CFG example</vt:lpstr>
      <vt:lpstr>CFGs formally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Notational convenience</vt:lpstr>
      <vt:lpstr>Often many ways to write the same language</vt:lpstr>
      <vt:lpstr>What languages do these represent?</vt:lpstr>
      <vt:lpstr>What languages do these represent?</vt:lpstr>
      <vt:lpstr>Writing CFGs</vt:lpstr>
      <vt:lpstr>Writing CFGs</vt:lpstr>
      <vt:lpstr>CFG: Another example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CFG: Order of Derivation Irrelevant</vt:lpstr>
      <vt:lpstr>Derivations of CFGs</vt:lpstr>
      <vt:lpstr>Another CFG example</vt:lpstr>
      <vt:lpstr>One last example</vt:lpstr>
      <vt:lpstr>One last example</vt:lpstr>
      <vt:lpstr>Parsing</vt:lpstr>
      <vt:lpstr>Parsing</vt:lpstr>
      <vt:lpstr>CFGs implemented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530</cp:revision>
  <dcterms:created xsi:type="dcterms:W3CDTF">2011-02-09T18:38:39Z</dcterms:created>
  <dcterms:modified xsi:type="dcterms:W3CDTF">2016-03-09T01:59:59Z</dcterms:modified>
</cp:coreProperties>
</file>