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82"/>
  </p:notesMasterIdLst>
  <p:handoutMasterIdLst>
    <p:handoutMasterId r:id="rId83"/>
  </p:handoutMasterIdLst>
  <p:sldIdLst>
    <p:sldId id="256" r:id="rId2"/>
    <p:sldId id="448" r:id="rId3"/>
    <p:sldId id="263" r:id="rId4"/>
    <p:sldId id="291" r:id="rId5"/>
    <p:sldId id="453" r:id="rId6"/>
    <p:sldId id="463" r:id="rId7"/>
    <p:sldId id="466" r:id="rId8"/>
    <p:sldId id="531" r:id="rId9"/>
    <p:sldId id="465" r:id="rId10"/>
    <p:sldId id="467" r:id="rId11"/>
    <p:sldId id="468" r:id="rId12"/>
    <p:sldId id="479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80" r:id="rId23"/>
    <p:sldId id="48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32" r:id="rId51"/>
    <p:sldId id="533" r:id="rId52"/>
    <p:sldId id="534" r:id="rId53"/>
    <p:sldId id="536" r:id="rId54"/>
    <p:sldId id="537" r:id="rId55"/>
    <p:sldId id="433" r:id="rId56"/>
    <p:sldId id="432" r:id="rId57"/>
    <p:sldId id="434" r:id="rId58"/>
    <p:sldId id="439" r:id="rId59"/>
    <p:sldId id="440" r:id="rId60"/>
    <p:sldId id="441" r:id="rId61"/>
    <p:sldId id="442" r:id="rId62"/>
    <p:sldId id="443" r:id="rId63"/>
    <p:sldId id="319" r:id="rId64"/>
    <p:sldId id="320" r:id="rId65"/>
    <p:sldId id="325" r:id="rId66"/>
    <p:sldId id="477" r:id="rId67"/>
    <p:sldId id="478" r:id="rId68"/>
    <p:sldId id="312" r:id="rId69"/>
    <p:sldId id="520" r:id="rId70"/>
    <p:sldId id="521" r:id="rId71"/>
    <p:sldId id="522" r:id="rId72"/>
    <p:sldId id="523" r:id="rId73"/>
    <p:sldId id="524" r:id="rId74"/>
    <p:sldId id="525" r:id="rId75"/>
    <p:sldId id="526" r:id="rId76"/>
    <p:sldId id="527" r:id="rId77"/>
    <p:sldId id="528" r:id="rId78"/>
    <p:sldId id="529" r:id="rId79"/>
    <p:sldId id="530" r:id="rId80"/>
    <p:sldId id="476" r:id="rId81"/>
  </p:sldIdLst>
  <p:sldSz cx="9144000" cy="6858000" type="screen4x3"/>
  <p:notesSz cx="6959600" cy="9245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6B0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6" autoAdjust="0"/>
    <p:restoredTop sz="75728" autoAdjust="0"/>
  </p:normalViewPr>
  <p:slideViewPr>
    <p:cSldViewPr>
      <p:cViewPr>
        <p:scale>
          <a:sx n="75" d="100"/>
          <a:sy n="75" d="100"/>
        </p:scale>
        <p:origin x="-133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1763" y="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D1D47-5F99-6845-B340-C7AB8F9BDF49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8205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1763" y="8782050"/>
            <a:ext cx="301625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31AC6-AFA7-4742-A414-67C32F79B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91025"/>
            <a:ext cx="55689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205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782050"/>
            <a:ext cx="301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C085E063-BD86-A24D-8676-37A35E7CC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3DED1-C88E-AC42-A316-E9BDF87E1138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20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21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22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23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51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37009-E5D6-4142-9404-F15735932F05}" type="slidenum">
              <a:rPr lang="en-US"/>
              <a:pPr/>
              <a:t>52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-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614F3-0F5C-3E49-B253-112EFCADD5B6}" type="slidenum">
              <a:rPr lang="en-US"/>
              <a:pPr/>
              <a:t>55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Times" charset="0"/>
              <a:buNone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3431E-21E8-1748-A2A5-25FF38A1B360}" type="slidenum">
              <a:rPr lang="en-US"/>
              <a:pPr/>
              <a:t>63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C88F8-CF60-DA43-9F40-DBB2CA2AFF9D}" type="slidenum">
              <a:rPr lang="en-US"/>
              <a:pPr/>
              <a:t>64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1D99B-8FC7-204D-AAFB-8EF80230604A}" type="slidenum">
              <a:rPr lang="en-US"/>
              <a:pPr/>
              <a:t>65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4B174-19EB-2F43-8ED1-5629031EF8E1}" type="slidenum">
              <a:rPr lang="en-US"/>
              <a:pPr/>
              <a:t>68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7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6D31A-296B-CF45-AC5F-A4448E5D0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38C93-A2E2-1F4A-9982-02E4F7A1C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EAE6E-01CE-AA43-91FD-5541E66926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EE98A-45D7-7F4F-8CA6-8AE6B246EA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0F6C5-F5B6-DE42-A55A-07258BC651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BF235-B7F0-3C41-A735-BF78D36464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902D9-333F-0245-A375-B08F5048CB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DEDBD-9C77-C84D-B776-68151EB266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FCBC6-865B-104D-B2BB-51842CEF67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95029-F98B-F249-9935-9743AFB56A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6F54-2D5C-094C-A448-35A1F87DE0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BA071-A82E-344C-A9E9-2D825C1C76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D476C2FA-60BD-3649-B504-B302B45CB07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Times New Roman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yann.lecun.com/exdb/mnist/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Neural Networks 2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David Kauchak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CS30</a:t>
            </a:r>
            <a:endParaRPr lang="en-US" dirty="0"/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Spring </a:t>
            </a:r>
            <a:r>
              <a:rPr lang="en-US" dirty="0" smtClean="0"/>
              <a:t>2016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0</a:t>
            </a:r>
            <a:endParaRPr lang="en-US" sz="60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Could increase any of these weights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5800" y="2743200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9600" y="12954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09600" y="51816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2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0</a:t>
            </a:r>
            <a:endParaRPr lang="en-US" sz="60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6096000"/>
            <a:ext cx="42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Could decrease the threshold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352800" y="4191000"/>
            <a:ext cx="2514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6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update rule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rgbClr val="FF6600"/>
                </a:solidFill>
              </a:rPr>
              <a:t>wrong</a:t>
            </a:r>
            <a:r>
              <a:rPr lang="en-US" dirty="0" smtClean="0"/>
              <a:t>:</a:t>
            </a:r>
          </a:p>
          <a:p>
            <a:pPr lvl="2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update weights and threshold towards getting this example correct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3352800" y="3200400"/>
            <a:ext cx="1219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403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lvl="1">
              <a:buFontTx/>
              <a:buChar char="-"/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rgbClr val="FF6600"/>
                </a:solidFill>
              </a:rPr>
              <a:t>wrong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33600" y="557278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184246" y="4719935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35341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9654" y="5715000"/>
            <a:ext cx="444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do in this case?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872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109" y="5715000"/>
            <a:ext cx="488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causes us to increase the weights!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73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109" y="5715000"/>
            <a:ext cx="5214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predicted = 1 and actual = 0?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875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4495800" y="3962400"/>
            <a:ext cx="381000" cy="2819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638800"/>
            <a:ext cx="767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We’re over the threshold, so want to decrease weights: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actual - predicted = 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005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6400800" y="51816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91200"/>
            <a:ext cx="281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13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6400800" y="51816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7222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Only adjust those weights that actually contributed!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290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2590800" y="51054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791200"/>
            <a:ext cx="281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this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923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Artificial Neural </a:t>
            </a:r>
            <a:r>
              <a:rPr lang="en-US" dirty="0"/>
              <a:t>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</a:t>
                </a:r>
                <a:r>
                  <a:rPr lang="en-US" sz="1600" dirty="0" smtClean="0">
                    <a:latin typeface="Verdana" charset="0"/>
                  </a:rPr>
                  <a:t>(synapses)</a:t>
                </a:r>
                <a:endParaRPr lang="en-US" sz="1600" dirty="0">
                  <a:latin typeface="Verdana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89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2590800" y="5105400"/>
            <a:ext cx="457200" cy="4572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46003"/>
            <a:ext cx="7028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“learning rate”: value between 0 and 1 (</a:t>
            </a:r>
            <a:r>
              <a:rPr lang="en-US" dirty="0" err="1" smtClean="0">
                <a:solidFill>
                  <a:srgbClr val="0000FF"/>
                </a:solidFill>
              </a:rPr>
              <a:t>e.g</a:t>
            </a:r>
            <a:r>
              <a:rPr lang="en-US" dirty="0" smtClean="0">
                <a:solidFill>
                  <a:srgbClr val="0000FF"/>
                </a:solidFill>
              </a:rPr>
              <a:t> 0.1)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adjusts how abrupt the changes are to the model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639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581400" y="2209800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800600" y="2743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259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600200" y="30480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676400" y="32004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133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1</a:t>
            </a:r>
            <a:endParaRPr lang="en-US" sz="1800" baseline="-25000" dirty="0"/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905000" y="2133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-1</a:t>
            </a:r>
            <a:endParaRPr lang="en-US" sz="1800" baseline="-25000" dirty="0"/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981200" y="2819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1</a:t>
            </a:r>
            <a:endParaRPr lang="en-US" sz="1800" baseline="-25000" dirty="0"/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3733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0.5</a:t>
            </a:r>
            <a:endParaRPr lang="en-US" sz="1800" baseline="-25000" dirty="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27588" y="2798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3962400" y="2514600"/>
            <a:ext cx="457200" cy="4572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3"/>
              <a:ext cx="685801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Threshold of 1</a:t>
            </a:r>
            <a:endParaRPr lang="en-US" sz="1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0" y="144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06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1239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429000"/>
            <a:ext cx="8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73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4648200"/>
            <a:ext cx="531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Δw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739824"/>
            <a:ext cx="4998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about the threshold?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4114800"/>
            <a:ext cx="22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Δwi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3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200400" y="12954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495800" y="190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5105400" y="167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524000" y="10668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524000" y="1828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2133600"/>
            <a:ext cx="1676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09600" y="762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09600" y="16144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5334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09800" y="77628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752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2362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3</a:t>
            </a:r>
          </a:p>
        </p:txBody>
      </p:sp>
      <p:grpSp>
        <p:nvGrpSpPr>
          <p:cNvPr id="27" name="Group 35"/>
          <p:cNvGrpSpPr/>
          <p:nvPr/>
        </p:nvGrpSpPr>
        <p:grpSpPr>
          <a:xfrm>
            <a:off x="3505200" y="1600200"/>
            <a:ext cx="609600" cy="6096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048000" y="24954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Threshold of </a:t>
            </a:r>
            <a:r>
              <a:rPr lang="en-US" sz="2000" i="1" dirty="0" smtClean="0"/>
              <a:t>t</a:t>
            </a:r>
            <a:endParaRPr lang="en-US" sz="2000" i="1" baseline="-25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11546"/>
              </p:ext>
            </p:extLst>
          </p:nvPr>
        </p:nvGraphicFramePr>
        <p:xfrm>
          <a:off x="6553200" y="1371600"/>
          <a:ext cx="19732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7" name="Equation" r:id="rId4" imgW="889000" imgH="457200" progId="Equation.3">
                  <p:embed/>
                </p:oleObj>
              </mc:Choice>
              <mc:Fallback>
                <p:oleObj name="Equation" r:id="rId4" imgW="88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371600"/>
                        <a:ext cx="19732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3200400"/>
            <a:ext cx="8382000" cy="2976265"/>
            <a:chOff x="457200" y="3200400"/>
            <a:chExt cx="8382000" cy="2976265"/>
          </a:xfrm>
        </p:grpSpPr>
        <p:sp>
          <p:nvSpPr>
            <p:cNvPr id="36" name="Oval 1027"/>
            <p:cNvSpPr>
              <a:spLocks noChangeArrowheads="1"/>
            </p:cNvSpPr>
            <p:nvPr/>
          </p:nvSpPr>
          <p:spPr bwMode="auto">
            <a:xfrm>
              <a:off x="3200400" y="39624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29"/>
            <p:cNvSpPr>
              <a:spLocks noChangeShapeType="1"/>
            </p:cNvSpPr>
            <p:nvPr/>
          </p:nvSpPr>
          <p:spPr bwMode="auto">
            <a:xfrm>
              <a:off x="4495800" y="457200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1030"/>
            <p:cNvSpPr txBox="1">
              <a:spLocks noChangeArrowheads="1"/>
            </p:cNvSpPr>
            <p:nvPr/>
          </p:nvSpPr>
          <p:spPr bwMode="auto">
            <a:xfrm>
              <a:off x="5105400" y="43434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Output </a:t>
              </a:r>
              <a:r>
                <a:rPr lang="en-US" sz="1800" i="1" dirty="0"/>
                <a:t>y</a:t>
              </a:r>
            </a:p>
          </p:txBody>
        </p:sp>
        <p:sp>
          <p:nvSpPr>
            <p:cNvPr id="39" name="Line 1031"/>
            <p:cNvSpPr>
              <a:spLocks noChangeShapeType="1"/>
            </p:cNvSpPr>
            <p:nvPr/>
          </p:nvSpPr>
          <p:spPr bwMode="auto">
            <a:xfrm>
              <a:off x="1524000" y="3733800"/>
              <a:ext cx="1752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32"/>
            <p:cNvSpPr>
              <a:spLocks noChangeShapeType="1"/>
            </p:cNvSpPr>
            <p:nvPr/>
          </p:nvSpPr>
          <p:spPr bwMode="auto">
            <a:xfrm>
              <a:off x="1524000" y="4495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033"/>
            <p:cNvSpPr>
              <a:spLocks noChangeShapeType="1"/>
            </p:cNvSpPr>
            <p:nvPr/>
          </p:nvSpPr>
          <p:spPr bwMode="auto">
            <a:xfrm flipV="1">
              <a:off x="1524000" y="4800600"/>
              <a:ext cx="1676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03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3" name="Text Box 1036"/>
            <p:cNvSpPr txBox="1">
              <a:spLocks noChangeArrowheads="1"/>
            </p:cNvSpPr>
            <p:nvPr/>
          </p:nvSpPr>
          <p:spPr bwMode="auto">
            <a:xfrm>
              <a:off x="609600" y="4281488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4" name="Text Box 1037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3</a:t>
              </a:r>
            </a:p>
          </p:txBody>
        </p:sp>
        <p:sp>
          <p:nvSpPr>
            <p:cNvPr id="45" name="Text Box 1039"/>
            <p:cNvSpPr txBox="1">
              <a:spLocks noChangeArrowheads="1"/>
            </p:cNvSpPr>
            <p:nvPr/>
          </p:nvSpPr>
          <p:spPr bwMode="auto">
            <a:xfrm>
              <a:off x="2209800" y="3443287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6" name="Text Box 1040"/>
            <p:cNvSpPr txBox="1">
              <a:spLocks noChangeArrowheads="1"/>
            </p:cNvSpPr>
            <p:nvPr/>
          </p:nvSpPr>
          <p:spPr bwMode="auto">
            <a:xfrm>
              <a:off x="1752600" y="41148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7" name="Text Box 1041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3</a:t>
              </a:r>
            </a:p>
          </p:txBody>
        </p:sp>
        <p:grpSp>
          <p:nvGrpSpPr>
            <p:cNvPr id="48" name="Group 35"/>
            <p:cNvGrpSpPr/>
            <p:nvPr/>
          </p:nvGrpSpPr>
          <p:grpSpPr>
            <a:xfrm>
              <a:off x="3505200" y="4267200"/>
              <a:ext cx="609600" cy="609600"/>
              <a:chOff x="4267200" y="3352800"/>
              <a:chExt cx="762000" cy="687388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TextBox 51"/>
            <p:cNvSpPr txBox="1"/>
            <p:nvPr/>
          </p:nvSpPr>
          <p:spPr>
            <a:xfrm>
              <a:off x="3429000" y="5162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Threshold of </a:t>
              </a:r>
              <a:r>
                <a:rPr lang="en-US" sz="2000" b="1" dirty="0">
                  <a:solidFill>
                    <a:srgbClr val="0000FF"/>
                  </a:solidFill>
                </a:rPr>
                <a:t>0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" name="Line 1033"/>
            <p:cNvSpPr>
              <a:spLocks noChangeShapeType="1"/>
            </p:cNvSpPr>
            <p:nvPr/>
          </p:nvSpPr>
          <p:spPr bwMode="auto">
            <a:xfrm flipV="1">
              <a:off x="1981200" y="5181600"/>
              <a:ext cx="1524000" cy="76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8600" y="571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3697789"/>
                </p:ext>
              </p:extLst>
            </p:nvPr>
          </p:nvGraphicFramePr>
          <p:xfrm>
            <a:off x="6189663" y="3405187"/>
            <a:ext cx="2649537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238" name="Equation" r:id="rId6" imgW="1193800" imgH="457200" progId="Equation.3">
                    <p:embed/>
                  </p:oleObj>
                </mc:Choice>
                <mc:Fallback>
                  <p:oleObj name="Equation" r:id="rId6" imgW="1193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9663" y="3405187"/>
                          <a:ext cx="2649537" cy="1014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 bwMode="auto">
            <a:xfrm>
              <a:off x="457200" y="3200400"/>
              <a:ext cx="807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 Box 1041"/>
            <p:cNvSpPr txBox="1">
              <a:spLocks noChangeArrowheads="1"/>
            </p:cNvSpPr>
            <p:nvPr/>
          </p:nvSpPr>
          <p:spPr bwMode="auto">
            <a:xfrm rot="20485554">
              <a:off x="2209800" y="5695298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Weight </a:t>
              </a:r>
              <a:r>
                <a:rPr lang="en-US" sz="1800" dirty="0" smtClean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13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200400" y="12954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4495800" y="190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5105400" y="167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524000" y="10668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524000" y="1828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2133600"/>
            <a:ext cx="1676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09600" y="762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09600" y="16144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5334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3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09800" y="77628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752600" y="1447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2362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Weight w</a:t>
            </a:r>
            <a:r>
              <a:rPr lang="en-US" sz="1800" baseline="-25000" dirty="0"/>
              <a:t>3</a:t>
            </a:r>
          </a:p>
        </p:txBody>
      </p:sp>
      <p:grpSp>
        <p:nvGrpSpPr>
          <p:cNvPr id="27" name="Group 35"/>
          <p:cNvGrpSpPr/>
          <p:nvPr/>
        </p:nvGrpSpPr>
        <p:grpSpPr>
          <a:xfrm>
            <a:off x="3505200" y="1600200"/>
            <a:ext cx="609600" cy="609600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048000" y="24954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Threshold of </a:t>
            </a:r>
            <a:r>
              <a:rPr lang="en-US" sz="2000" i="1" dirty="0" smtClean="0"/>
              <a:t>t</a:t>
            </a:r>
            <a:endParaRPr lang="en-US" sz="2000" i="1" baseline="-25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88959"/>
              </p:ext>
            </p:extLst>
          </p:nvPr>
        </p:nvGraphicFramePr>
        <p:xfrm>
          <a:off x="6553200" y="1371600"/>
          <a:ext cx="19732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78" name="Equation" r:id="rId4" imgW="889000" imgH="457200" progId="Equation.3">
                  <p:embed/>
                </p:oleObj>
              </mc:Choice>
              <mc:Fallback>
                <p:oleObj name="Equation" r:id="rId4" imgW="88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371600"/>
                        <a:ext cx="19732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200" y="3200400"/>
            <a:ext cx="8382000" cy="2976265"/>
            <a:chOff x="457200" y="3200400"/>
            <a:chExt cx="8382000" cy="2976265"/>
          </a:xfrm>
        </p:grpSpPr>
        <p:sp>
          <p:nvSpPr>
            <p:cNvPr id="36" name="Oval 1027"/>
            <p:cNvSpPr>
              <a:spLocks noChangeArrowheads="1"/>
            </p:cNvSpPr>
            <p:nvPr/>
          </p:nvSpPr>
          <p:spPr bwMode="auto">
            <a:xfrm>
              <a:off x="3200400" y="3962400"/>
              <a:ext cx="1295400" cy="1219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029"/>
            <p:cNvSpPr>
              <a:spLocks noChangeShapeType="1"/>
            </p:cNvSpPr>
            <p:nvPr/>
          </p:nvSpPr>
          <p:spPr bwMode="auto">
            <a:xfrm>
              <a:off x="4495800" y="457200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1030"/>
            <p:cNvSpPr txBox="1">
              <a:spLocks noChangeArrowheads="1"/>
            </p:cNvSpPr>
            <p:nvPr/>
          </p:nvSpPr>
          <p:spPr bwMode="auto">
            <a:xfrm>
              <a:off x="5105400" y="43434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Output </a:t>
              </a:r>
              <a:r>
                <a:rPr lang="en-US" sz="1800" i="1" dirty="0"/>
                <a:t>y</a:t>
              </a:r>
            </a:p>
          </p:txBody>
        </p:sp>
        <p:sp>
          <p:nvSpPr>
            <p:cNvPr id="39" name="Line 1031"/>
            <p:cNvSpPr>
              <a:spLocks noChangeShapeType="1"/>
            </p:cNvSpPr>
            <p:nvPr/>
          </p:nvSpPr>
          <p:spPr bwMode="auto">
            <a:xfrm>
              <a:off x="1524000" y="3733800"/>
              <a:ext cx="1752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032"/>
            <p:cNvSpPr>
              <a:spLocks noChangeShapeType="1"/>
            </p:cNvSpPr>
            <p:nvPr/>
          </p:nvSpPr>
          <p:spPr bwMode="auto">
            <a:xfrm>
              <a:off x="1524000" y="44958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033"/>
            <p:cNvSpPr>
              <a:spLocks noChangeShapeType="1"/>
            </p:cNvSpPr>
            <p:nvPr/>
          </p:nvSpPr>
          <p:spPr bwMode="auto">
            <a:xfrm flipV="1">
              <a:off x="1524000" y="4800600"/>
              <a:ext cx="16764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035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3" name="Text Box 1036"/>
            <p:cNvSpPr txBox="1">
              <a:spLocks noChangeArrowheads="1"/>
            </p:cNvSpPr>
            <p:nvPr/>
          </p:nvSpPr>
          <p:spPr bwMode="auto">
            <a:xfrm>
              <a:off x="609600" y="4281488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4" name="Text Box 1037"/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Input x</a:t>
              </a:r>
              <a:r>
                <a:rPr lang="en-US" sz="1800" baseline="-25000" dirty="0"/>
                <a:t>3</a:t>
              </a:r>
            </a:p>
          </p:txBody>
        </p:sp>
        <p:sp>
          <p:nvSpPr>
            <p:cNvPr id="45" name="Text Box 1039"/>
            <p:cNvSpPr txBox="1">
              <a:spLocks noChangeArrowheads="1"/>
            </p:cNvSpPr>
            <p:nvPr/>
          </p:nvSpPr>
          <p:spPr bwMode="auto">
            <a:xfrm>
              <a:off x="2209800" y="3443287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1</a:t>
              </a:r>
            </a:p>
          </p:txBody>
        </p:sp>
        <p:sp>
          <p:nvSpPr>
            <p:cNvPr id="46" name="Text Box 1040"/>
            <p:cNvSpPr txBox="1">
              <a:spLocks noChangeArrowheads="1"/>
            </p:cNvSpPr>
            <p:nvPr/>
          </p:nvSpPr>
          <p:spPr bwMode="auto">
            <a:xfrm>
              <a:off x="1752600" y="41148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7" name="Text Box 1041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Weight w</a:t>
              </a:r>
              <a:r>
                <a:rPr lang="en-US" sz="1800" baseline="-25000" dirty="0"/>
                <a:t>3</a:t>
              </a:r>
            </a:p>
          </p:txBody>
        </p:sp>
        <p:grpSp>
          <p:nvGrpSpPr>
            <p:cNvPr id="48" name="Group 35"/>
            <p:cNvGrpSpPr/>
            <p:nvPr/>
          </p:nvGrpSpPr>
          <p:grpSpPr>
            <a:xfrm>
              <a:off x="3505200" y="4267200"/>
              <a:ext cx="609600" cy="609600"/>
              <a:chOff x="4267200" y="3352800"/>
              <a:chExt cx="762000" cy="687388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TextBox 51"/>
            <p:cNvSpPr txBox="1"/>
            <p:nvPr/>
          </p:nvSpPr>
          <p:spPr>
            <a:xfrm>
              <a:off x="3429000" y="5162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Threshold of </a:t>
              </a:r>
              <a:r>
                <a:rPr lang="en-US" sz="2000" b="1" dirty="0">
                  <a:solidFill>
                    <a:srgbClr val="0000FF"/>
                  </a:solidFill>
                </a:rPr>
                <a:t>0</a:t>
              </a:r>
              <a:endParaRPr lang="en-US" sz="2000" b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3" name="Line 1033"/>
            <p:cNvSpPr>
              <a:spLocks noChangeShapeType="1"/>
            </p:cNvSpPr>
            <p:nvPr/>
          </p:nvSpPr>
          <p:spPr bwMode="auto">
            <a:xfrm flipV="1">
              <a:off x="1981200" y="5181600"/>
              <a:ext cx="1524000" cy="76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8600" y="5715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046364"/>
                </p:ext>
              </p:extLst>
            </p:nvPr>
          </p:nvGraphicFramePr>
          <p:xfrm>
            <a:off x="6189663" y="3405187"/>
            <a:ext cx="2649537" cy="101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279" name="Equation" r:id="rId6" imgW="1193800" imgH="457200" progId="Equation.3">
                    <p:embed/>
                  </p:oleObj>
                </mc:Choice>
                <mc:Fallback>
                  <p:oleObj name="Equation" r:id="rId6" imgW="1193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9663" y="3405187"/>
                          <a:ext cx="2649537" cy="1014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 bwMode="auto">
            <a:xfrm>
              <a:off x="457200" y="3200400"/>
              <a:ext cx="807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 Box 1041"/>
            <p:cNvSpPr txBox="1">
              <a:spLocks noChangeArrowheads="1"/>
            </p:cNvSpPr>
            <p:nvPr/>
          </p:nvSpPr>
          <p:spPr bwMode="auto">
            <a:xfrm rot="20485554">
              <a:off x="2209800" y="5695298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FF"/>
                  </a:solidFill>
                </a:rPr>
                <a:t>Weight </a:t>
              </a:r>
              <a:r>
                <a:rPr lang="en-US" sz="1800" dirty="0" smtClean="0">
                  <a:solidFill>
                    <a:srgbClr val="0000FF"/>
                  </a:solidFill>
                </a:rPr>
                <a:t>w</a:t>
              </a:r>
              <a:r>
                <a:rPr lang="en-US" sz="1800" baseline="-25000" dirty="0">
                  <a:solidFill>
                    <a:srgbClr val="0000FF"/>
                  </a:solidFill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296128" y="5939135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equivalent when </a:t>
            </a:r>
            <a:r>
              <a:rPr lang="en-US" i="1" dirty="0" smtClean="0">
                <a:solidFill>
                  <a:srgbClr val="0000FF"/>
                </a:solidFill>
              </a:rPr>
              <a:t>w</a:t>
            </a:r>
            <a:r>
              <a:rPr lang="en-US" i="1" baseline="-25000" dirty="0" smtClean="0">
                <a:solidFill>
                  <a:srgbClr val="0000FF"/>
                </a:solidFill>
              </a:rPr>
              <a:t>4</a:t>
            </a:r>
            <a:r>
              <a:rPr lang="en-US" i="1" dirty="0" smtClean="0">
                <a:solidFill>
                  <a:srgbClr val="0000FF"/>
                </a:solidFill>
              </a:rPr>
              <a:t> = -t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initialize weights of the model randomly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repeat until you get all examples right: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for each “training” example (</a:t>
            </a:r>
            <a:r>
              <a:rPr lang="en-US" sz="2800" i="1" dirty="0" smtClean="0">
                <a:solidFill>
                  <a:srgbClr val="FF6600"/>
                </a:solidFill>
              </a:rPr>
              <a:t>in a random order</a:t>
            </a:r>
            <a:r>
              <a:rPr lang="en-US" sz="2800" dirty="0" smtClean="0"/>
              <a:t>):</a:t>
            </a:r>
          </a:p>
          <a:p>
            <a:pPr lvl="1">
              <a:buFontTx/>
              <a:buChar char="-"/>
            </a:pPr>
            <a:r>
              <a:rPr lang="en-US" sz="2400" dirty="0" smtClean="0"/>
              <a:t>calculate current prediction on the example</a:t>
            </a:r>
          </a:p>
          <a:p>
            <a:pPr lvl="1">
              <a:buFontTx/>
              <a:buChar char="-"/>
            </a:pPr>
            <a:r>
              <a:rPr lang="en-US" sz="2400" dirty="0" smtClean="0"/>
              <a:t>if </a:t>
            </a:r>
            <a:r>
              <a:rPr lang="en-US" sz="2400" i="1" dirty="0" smtClean="0">
                <a:solidFill>
                  <a:srgbClr val="FF6600"/>
                </a:solidFill>
              </a:rPr>
              <a:t>wrong</a:t>
            </a:r>
            <a:r>
              <a:rPr lang="en-US" sz="2400" dirty="0"/>
              <a:t>: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5410200"/>
            <a:ext cx="5878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+ </a:t>
            </a:r>
            <a:r>
              <a:rPr lang="en-US" sz="2800" dirty="0" err="1" smtClean="0"/>
              <a:t>λ</a:t>
            </a:r>
            <a:r>
              <a:rPr lang="en-US" sz="2800" dirty="0" smtClean="0"/>
              <a:t> * (actual </a:t>
            </a:r>
            <a:r>
              <a:rPr lang="en-US" sz="2800" dirty="0"/>
              <a:t>-</a:t>
            </a:r>
            <a:r>
              <a:rPr lang="en-US" sz="2800" dirty="0" smtClean="0"/>
              <a:t> predicted) * x</a:t>
            </a:r>
            <a:r>
              <a:rPr lang="en-US" sz="2800" baseline="-25000" dirty="0" smtClean="0"/>
              <a:t>i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14566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33348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95400" y="4038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3000" y="4648200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5146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2</a:t>
            </a:r>
            <a:r>
              <a:rPr lang="en-US" sz="1800" dirty="0" smtClean="0"/>
              <a:t>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438400" y="4967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</a:t>
            </a:r>
            <a:endParaRPr lang="en-US" sz="1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1371600"/>
            <a:ext cx="417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 with random weights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2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595483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95400" y="4038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3000" y="4648200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2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180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 0.2 </a:t>
            </a:r>
            <a:endParaRPr lang="en-US" sz="1800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1800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 0.5 </a:t>
            </a:r>
            <a:endParaRPr lang="en-US" sz="1800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4102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180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= 0.1</a:t>
            </a:r>
            <a:endParaRPr lang="en-US" sz="1800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5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07269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0.2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7200" y="19050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1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or wrong?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855555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0.2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7200" y="19050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198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Wrong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0.3: output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761466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0.2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7200" y="19050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019800"/>
            <a:ext cx="204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ew weights?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0.3: output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1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</a:t>
            </a:r>
            <a:r>
              <a:rPr lang="en-US" sz="2000" i="1" dirty="0" smtClean="0">
                <a:latin typeface="Verdana" charset="0"/>
              </a:rPr>
              <a:t> fires </a:t>
            </a:r>
            <a:r>
              <a:rPr lang="en-US" sz="2000" dirty="0" smtClean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 smtClean="0">
                <a:latin typeface="Verdana" charset="0"/>
              </a:rPr>
              <a:t>.</a:t>
            </a:r>
            <a:endParaRPr lang="en-US" sz="2000" i="1" dirty="0" smtClean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16002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8288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(neuron)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2362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(neuron)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799317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 smtClean="0">
                <a:solidFill>
                  <a:srgbClr val="0000FF"/>
                </a:solidFill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= 0.1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 smtClean="0">
                <a:solidFill>
                  <a:srgbClr val="0000FF"/>
                </a:solidFill>
              </a:rPr>
              <a:t> = 0.0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7200" y="19050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by 0.1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0.3: output 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495800" y="2590800"/>
            <a:ext cx="1905000" cy="3429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659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725362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7200" y="22860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or wrong?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6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190539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7200" y="22860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714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Right.  No update!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0.6: output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038943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or wrong?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4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634469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60198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Wrong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0.5: output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9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681755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0.5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0.0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0.5: output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6019800"/>
            <a:ext cx="204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ew weights?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3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14634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= 0.4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 smtClean="0">
                <a:solidFill>
                  <a:srgbClr val="0000FF"/>
                </a:solidFill>
              </a:rPr>
              <a:t> = -0.1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0.5: output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by 0.1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1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166228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066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or wrong?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2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166727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066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714" y="6019800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Right. No update!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301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-0.1: output 0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5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163300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714" y="6019800"/>
            <a:ext cx="235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Right or wrong?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9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</a:t>
            </a:r>
            <a:r>
              <a:rPr lang="en-US" sz="4000" dirty="0" smtClean="0"/>
              <a:t> Neuron/</a:t>
            </a:r>
            <a:r>
              <a:rPr lang="en-US" sz="4000" dirty="0" err="1" smtClean="0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" name="Equation" r:id="rId4" imgW="266700" imgH="368300" progId="Equation.3">
                  <p:embed/>
                </p:oleObj>
              </mc:Choice>
              <mc:Fallback>
                <p:oleObj name="Equation" r:id="rId4" imgW="266700" imgH="368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" name="Equation" r:id="rId6" imgW="342900" imgH="165100" progId="Equation.3">
                  <p:embed/>
                </p:oleObj>
              </mc:Choice>
              <mc:Fallback>
                <p:oleObj name="Equation" r:id="rId6" imgW="342900" imgH="1651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818FF"/>
                </a:solidFill>
              </a:rPr>
              <a:t>threshold function</a:t>
            </a:r>
            <a:endParaRPr lang="en-US" dirty="0">
              <a:solidFill>
                <a:srgbClr val="1818FF"/>
              </a:solidFill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x</a:t>
            </a:r>
            <a:r>
              <a:rPr lang="en-US" baseline="-25000" dirty="0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 * </a:t>
            </a:r>
            <a:r>
              <a:rPr lang="en-US" dirty="0" err="1" smtClean="0">
                <a:solidFill>
                  <a:srgbClr val="FF6600"/>
                </a:solidFill>
              </a:rPr>
              <a:t>w</a:t>
            </a:r>
            <a:r>
              <a:rPr lang="en-US" baseline="-25000" dirty="0" err="1" smtClean="0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969750"/>
              </p:ext>
            </p:extLst>
          </p:nvPr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6" name="Equation" r:id="rId8" imgW="723900" imgH="342900" progId="Equation.3">
                  <p:embed/>
                </p:oleObj>
              </mc:Choice>
              <mc:Fallback>
                <p:oleObj name="Equation" r:id="rId8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48304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0.4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-0.1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60198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Wrong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0.3: output 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3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66923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= 0.3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 smtClean="0">
                <a:solidFill>
                  <a:srgbClr val="0000FF"/>
                </a:solidFill>
              </a:rPr>
              <a:t> = -0.2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0.3: output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by 0.1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1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35194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23622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0.2: output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Right.  No update!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95100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066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301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-0.2: output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Right.  No update!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049927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828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301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-0.1: output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66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Right.  No update!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29604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6019800"/>
            <a:ext cx="259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 they all right?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4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117419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0.3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-0.2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0.1: output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6096000"/>
            <a:ext cx="10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Wrong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8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46065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 smtClean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= 0.2 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W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 smtClean="0">
                <a:solidFill>
                  <a:srgbClr val="0000FF"/>
                </a:solidFill>
              </a:rPr>
              <a:t> = -0.3</a:t>
            </a:r>
            <a:endParaRPr lang="en-US" sz="1800" baseline="-25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0.1: output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6019800"/>
            <a:ext cx="565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decrease (0-1=-1) all non-zero 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by 0.1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3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322188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0.2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-0.3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447800"/>
            <a:ext cx="2133600" cy="4572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3962400"/>
            <a:ext cx="291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 =  0.1: output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4873" y="6019800"/>
            <a:ext cx="259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 they all right?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3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862713"/>
              </p:ext>
            </p:extLst>
          </p:nvPr>
        </p:nvGraphicFramePr>
        <p:xfrm>
          <a:off x="685800" y="609600"/>
          <a:ext cx="2057400" cy="2209801"/>
        </p:xfrm>
        <a:graphic>
          <a:graphicData uri="http://schemas.openxmlformats.org/drawingml/2006/table">
            <a:tbl>
              <a:tblPr/>
              <a:tblGrid>
                <a:gridCol w="440872"/>
                <a:gridCol w="489857"/>
                <a:gridCol w="1126671"/>
              </a:tblGrid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962400" y="39624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638800" y="4724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15200" y="45100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Output </a:t>
            </a:r>
            <a:r>
              <a:rPr lang="en-US" sz="1800" i="1" dirty="0"/>
              <a:t>y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362200" y="48768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</a:t>
            </a:r>
            <a:endParaRPr lang="en-US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4572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= 0.1 </a:t>
            </a:r>
            <a:endParaRPr lang="en-US" sz="1800" baseline="-25000" dirty="0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286000" y="42672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2438400" y="51816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257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2200" y="44196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= 0.2 </a:t>
            </a:r>
            <a:endParaRPr lang="en-US" sz="1800" baseline="-250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590800" y="5348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W</a:t>
            </a:r>
            <a:r>
              <a:rPr lang="en-US" sz="1800" baseline="-25000" dirty="0"/>
              <a:t>3</a:t>
            </a:r>
            <a:r>
              <a:rPr lang="en-US" sz="1800" dirty="0" smtClean="0"/>
              <a:t> = -0.3</a:t>
            </a:r>
            <a:endParaRPr lang="en-US" sz="1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605135"/>
            <a:ext cx="112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 = 0.1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75034" y="2057400"/>
            <a:ext cx="493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+ </a:t>
            </a:r>
            <a:r>
              <a:rPr lang="en-US" dirty="0" err="1" smtClean="0"/>
              <a:t>λ</a:t>
            </a:r>
            <a:r>
              <a:rPr lang="en-US" dirty="0" smtClean="0"/>
              <a:t> * (actual </a:t>
            </a:r>
            <a:r>
              <a:rPr lang="en-US" dirty="0"/>
              <a:t>-</a:t>
            </a:r>
            <a:r>
              <a:rPr lang="en-US" dirty="0" smtClean="0"/>
              <a:t> predicted) *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995555" y="1447800"/>
            <a:ext cx="134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wrong: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09600" y="1143000"/>
            <a:ext cx="2133600" cy="1676400"/>
          </a:xfrm>
          <a:prstGeom prst="rect">
            <a:avLst/>
          </a:prstGeom>
          <a:solidFill>
            <a:srgbClr val="FF66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6019800"/>
            <a:ext cx="295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We’ve learned AND!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8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neural networks</a:t>
            </a:r>
            <a:endParaRPr lang="en-US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926667" y="2805113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6667" y="2971801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88667" y="310991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55467" y="29575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64667" y="2500313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5240867" y="3414713"/>
            <a:ext cx="838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74067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x</a:t>
            </a:r>
            <a:r>
              <a:rPr lang="en-US" sz="1800" baseline="-25000" dirty="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0267" y="349091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</a:t>
            </a:r>
            <a:r>
              <a:rPr lang="en-US" sz="1800" dirty="0" smtClean="0"/>
              <a:t>x</a:t>
            </a:r>
            <a:r>
              <a:rPr lang="en-US" sz="1800" baseline="-25000" dirty="0"/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17067" y="22860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69467" y="3657601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baseline="-25000" dirty="0" smtClean="0">
                <a:solidFill>
                  <a:srgbClr val="FF0000"/>
                </a:solidFill>
              </a:rPr>
              <a:t>3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088467" y="31242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7867" y="2833687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Input </a:t>
            </a:r>
            <a:r>
              <a:rPr lang="en-US" sz="1800" dirty="0" smtClean="0"/>
              <a:t>x</a:t>
            </a:r>
            <a:r>
              <a:rPr lang="en-US" sz="1800" baseline="-25000" dirty="0"/>
              <a:t>2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59867" y="266700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w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= ?</a:t>
            </a:r>
            <a:endParaRPr lang="en-US" sz="1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Group 174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3200399" cy="4481718"/>
        </p:xfrm>
        <a:graphic>
          <a:graphicData uri="http://schemas.openxmlformats.org/drawingml/2006/table">
            <a:tbl>
              <a:tblPr/>
              <a:tblGrid>
                <a:gridCol w="762000"/>
                <a:gridCol w="609600"/>
                <a:gridCol w="696350"/>
                <a:gridCol w="1132449"/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0" y="4397276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start with some initial weights and thresholds</a:t>
            </a:r>
          </a:p>
          <a:p>
            <a:pPr marL="457200" indent="-457200">
              <a:buAutoNum type="arabicPeriod"/>
            </a:pPr>
            <a:r>
              <a:rPr lang="en-US" dirty="0" smtClean="0"/>
              <a:t>show examples repeatedly to NN</a:t>
            </a:r>
          </a:p>
          <a:p>
            <a:pPr marL="457200" indent="-457200">
              <a:buAutoNum type="arabicPeriod"/>
            </a:pPr>
            <a:r>
              <a:rPr lang="en-US" dirty="0"/>
              <a:t>u</a:t>
            </a:r>
            <a:r>
              <a:rPr lang="en-US" dirty="0" smtClean="0"/>
              <a:t>pdate weights/thresholds by comparing NN output to actual output</a:t>
            </a:r>
          </a:p>
        </p:txBody>
      </p:sp>
    </p:spTree>
    <p:extLst>
      <p:ext uri="{BB962C8B-B14F-4D97-AF65-F5344CB8AC3E}">
        <p14:creationId xmlns:p14="http://schemas.microsoft.com/office/powerpoint/2010/main" val="209507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 few missing details, but not much more than this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Keeps adjusting weights as long as it makes mistakes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If the training data is </a:t>
            </a:r>
            <a:r>
              <a:rPr lang="en-US" sz="2400" dirty="0" smtClean="0">
                <a:solidFill>
                  <a:srgbClr val="FF0000"/>
                </a:solidFill>
              </a:rPr>
              <a:t>linearly separable</a:t>
            </a:r>
            <a:r>
              <a:rPr lang="en-US" sz="2400" dirty="0" smtClean="0"/>
              <a:t> the perceptron learning algorithm is guaranteed to converge to the “correct” solution (where it gets all examples right)</a:t>
            </a:r>
          </a:p>
        </p:txBody>
      </p:sp>
    </p:spTree>
    <p:extLst>
      <p:ext uri="{BB962C8B-B14F-4D97-AF65-F5344CB8AC3E}">
        <p14:creationId xmlns:p14="http://schemas.microsoft.com/office/powerpoint/2010/main" val="109892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Linearly Separable</a:t>
            </a:r>
          </a:p>
        </p:txBody>
      </p:sp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/>
                <a:gridCol w="415925"/>
                <a:gridCol w="9604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/>
                <a:gridCol w="415925"/>
                <a:gridCol w="9604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/>
                <a:gridCol w="415925"/>
                <a:gridCol w="9604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4724400"/>
            <a:ext cx="726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data set is </a:t>
            </a:r>
            <a:r>
              <a:rPr lang="en-US" sz="2800" dirty="0" smtClean="0">
                <a:solidFill>
                  <a:srgbClr val="FF6B09"/>
                </a:solidFill>
              </a:rPr>
              <a:t>linearly separable </a:t>
            </a:r>
            <a:r>
              <a:rPr lang="en-US" sz="2800" dirty="0" smtClean="0"/>
              <a:t>if you can separate one example type from the </a:t>
            </a:r>
            <a:r>
              <a:rPr lang="en-US" sz="2800" dirty="0" smtClean="0"/>
              <a:t>with a line other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6248400"/>
            <a:ext cx="541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of these are linearly separable?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5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93" name="Group 1069"/>
          <p:cNvGraphicFramePr>
            <a:graphicFrameLocks noGrp="1"/>
          </p:cNvGraphicFramePr>
          <p:nvPr>
            <p:ph idx="1"/>
          </p:nvPr>
        </p:nvGraphicFramePr>
        <p:xfrm>
          <a:off x="3810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/>
                <a:gridCol w="415925"/>
                <a:gridCol w="9604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86" name="Line 1070"/>
          <p:cNvSpPr>
            <a:spLocks noChangeShapeType="1"/>
          </p:cNvSpPr>
          <p:nvPr/>
        </p:nvSpPr>
        <p:spPr bwMode="auto">
          <a:xfrm>
            <a:off x="9906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7" name="Line 1071"/>
          <p:cNvSpPr>
            <a:spLocks noChangeShapeType="1"/>
          </p:cNvSpPr>
          <p:nvPr/>
        </p:nvSpPr>
        <p:spPr bwMode="auto">
          <a:xfrm>
            <a:off x="6858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8" name="Oval 1073"/>
          <p:cNvSpPr>
            <a:spLocks noChangeArrowheads="1"/>
          </p:cNvSpPr>
          <p:nvPr/>
        </p:nvSpPr>
        <p:spPr bwMode="auto">
          <a:xfrm>
            <a:off x="914400" y="4800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9" name="Oval 1074"/>
          <p:cNvSpPr>
            <a:spLocks noChangeArrowheads="1"/>
          </p:cNvSpPr>
          <p:nvPr/>
        </p:nvSpPr>
        <p:spPr bwMode="auto">
          <a:xfrm>
            <a:off x="19050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0" name="Oval 1075"/>
          <p:cNvSpPr>
            <a:spLocks noChangeArrowheads="1"/>
          </p:cNvSpPr>
          <p:nvPr/>
        </p:nvSpPr>
        <p:spPr bwMode="auto">
          <a:xfrm>
            <a:off x="9144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1" name="Oval 1076"/>
          <p:cNvSpPr>
            <a:spLocks noChangeArrowheads="1"/>
          </p:cNvSpPr>
          <p:nvPr/>
        </p:nvSpPr>
        <p:spPr bwMode="auto">
          <a:xfrm>
            <a:off x="1981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2" name="Oval 1077"/>
          <p:cNvSpPr>
            <a:spLocks noChangeArrowheads="1"/>
          </p:cNvSpPr>
          <p:nvPr/>
        </p:nvSpPr>
        <p:spPr bwMode="auto">
          <a:xfrm>
            <a:off x="1981200" y="2743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3" name="Oval 1078"/>
          <p:cNvSpPr>
            <a:spLocks noChangeArrowheads="1"/>
          </p:cNvSpPr>
          <p:nvPr/>
        </p:nvSpPr>
        <p:spPr bwMode="auto">
          <a:xfrm>
            <a:off x="1981200" y="3048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4" name="Oval 1079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5" name="Oval 1080"/>
          <p:cNvSpPr>
            <a:spLocks noChangeArrowheads="1"/>
          </p:cNvSpPr>
          <p:nvPr/>
        </p:nvSpPr>
        <p:spPr bwMode="auto">
          <a:xfrm>
            <a:off x="1981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Text Box 1081"/>
          <p:cNvSpPr txBox="1">
            <a:spLocks noChangeArrowheads="1"/>
          </p:cNvSpPr>
          <p:nvPr/>
        </p:nvSpPr>
        <p:spPr bwMode="auto">
          <a:xfrm>
            <a:off x="3810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097" name="Text Box 1082"/>
          <p:cNvSpPr txBox="1">
            <a:spLocks noChangeArrowheads="1"/>
          </p:cNvSpPr>
          <p:nvPr/>
        </p:nvSpPr>
        <p:spPr bwMode="auto">
          <a:xfrm>
            <a:off x="838200" y="64452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098" name="Line 1084"/>
          <p:cNvSpPr>
            <a:spLocks noChangeShapeType="1"/>
          </p:cNvSpPr>
          <p:nvPr/>
        </p:nvSpPr>
        <p:spPr bwMode="auto">
          <a:xfrm>
            <a:off x="1066800" y="4114800"/>
            <a:ext cx="1676400" cy="25146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10" name="Group 1086"/>
          <p:cNvGraphicFramePr>
            <a:graphicFrameLocks noGrp="1"/>
          </p:cNvGraphicFramePr>
          <p:nvPr/>
        </p:nvGraphicFramePr>
        <p:xfrm>
          <a:off x="3200400" y="19812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/>
                <a:gridCol w="415925"/>
                <a:gridCol w="9604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18" name="Line 1121"/>
          <p:cNvSpPr>
            <a:spLocks noChangeShapeType="1"/>
          </p:cNvSpPr>
          <p:nvPr/>
        </p:nvSpPr>
        <p:spPr bwMode="auto">
          <a:xfrm>
            <a:off x="3810000" y="4114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9" name="Line 1122"/>
          <p:cNvSpPr>
            <a:spLocks noChangeShapeType="1"/>
          </p:cNvSpPr>
          <p:nvPr/>
        </p:nvSpPr>
        <p:spPr bwMode="auto">
          <a:xfrm>
            <a:off x="3505200" y="617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0" name="Oval 1125"/>
          <p:cNvSpPr>
            <a:spLocks noChangeArrowheads="1"/>
          </p:cNvSpPr>
          <p:nvPr/>
        </p:nvSpPr>
        <p:spPr bwMode="auto">
          <a:xfrm>
            <a:off x="3733800" y="60960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1" name="Oval 1126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2" name="Oval 112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3" name="Oval 1130"/>
          <p:cNvSpPr>
            <a:spLocks noChangeArrowheads="1"/>
          </p:cNvSpPr>
          <p:nvPr/>
        </p:nvSpPr>
        <p:spPr bwMode="auto">
          <a:xfrm>
            <a:off x="48006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4" name="Text Box 1131"/>
          <p:cNvSpPr txBox="1">
            <a:spLocks noChangeArrowheads="1"/>
          </p:cNvSpPr>
          <p:nvPr/>
        </p:nvSpPr>
        <p:spPr bwMode="auto">
          <a:xfrm>
            <a:off x="3200400" y="59880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25" name="Text Box 1132"/>
          <p:cNvSpPr txBox="1">
            <a:spLocks noChangeArrowheads="1"/>
          </p:cNvSpPr>
          <p:nvPr/>
        </p:nvSpPr>
        <p:spPr bwMode="auto">
          <a:xfrm>
            <a:off x="3657600" y="6477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26" name="Line 1133"/>
          <p:cNvSpPr>
            <a:spLocks noChangeShapeType="1"/>
          </p:cNvSpPr>
          <p:nvPr/>
        </p:nvSpPr>
        <p:spPr bwMode="auto">
          <a:xfrm>
            <a:off x="3124200" y="4800600"/>
            <a:ext cx="1676400" cy="19050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7" name="Oval 1134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8" name="Oval 1135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9" name="Oval 1136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30" name="Oval 1137"/>
          <p:cNvSpPr>
            <a:spLocks noChangeArrowheads="1"/>
          </p:cNvSpPr>
          <p:nvPr/>
        </p:nvSpPr>
        <p:spPr bwMode="auto">
          <a:xfrm>
            <a:off x="4800600" y="609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8962" name="Group 1138"/>
          <p:cNvGraphicFramePr>
            <a:graphicFrameLocks noGrp="1"/>
          </p:cNvGraphicFramePr>
          <p:nvPr/>
        </p:nvGraphicFramePr>
        <p:xfrm>
          <a:off x="6172200" y="1905000"/>
          <a:ext cx="1752600" cy="1676402"/>
        </p:xfrm>
        <a:graphic>
          <a:graphicData uri="http://schemas.openxmlformats.org/drawingml/2006/table">
            <a:tbl>
              <a:tblPr/>
              <a:tblGrid>
                <a:gridCol w="376238"/>
                <a:gridCol w="415925"/>
                <a:gridCol w="9604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0" name="Line 1173"/>
          <p:cNvSpPr>
            <a:spLocks noChangeShapeType="1"/>
          </p:cNvSpPr>
          <p:nvPr/>
        </p:nvSpPr>
        <p:spPr bwMode="auto">
          <a:xfrm>
            <a:off x="6781800" y="4038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1" name="Line 1174"/>
          <p:cNvSpPr>
            <a:spLocks noChangeShapeType="1"/>
          </p:cNvSpPr>
          <p:nvPr/>
        </p:nvSpPr>
        <p:spPr bwMode="auto">
          <a:xfrm>
            <a:off x="6477000" y="6096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2" name="Oval 1177"/>
          <p:cNvSpPr>
            <a:spLocks noChangeArrowheads="1"/>
          </p:cNvSpPr>
          <p:nvPr/>
        </p:nvSpPr>
        <p:spPr bwMode="auto">
          <a:xfrm>
            <a:off x="6705600" y="601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3" name="Oval 1178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4" name="Oval 1180"/>
          <p:cNvSpPr>
            <a:spLocks noChangeArrowheads="1"/>
          </p:cNvSpPr>
          <p:nvPr/>
        </p:nvSpPr>
        <p:spPr bwMode="auto">
          <a:xfrm>
            <a:off x="7772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5" name="Text Box 1183"/>
          <p:cNvSpPr txBox="1">
            <a:spLocks noChangeArrowheads="1"/>
          </p:cNvSpPr>
          <p:nvPr/>
        </p:nvSpPr>
        <p:spPr bwMode="auto">
          <a:xfrm>
            <a:off x="6172200" y="5911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1</a:t>
            </a:r>
          </a:p>
        </p:txBody>
      </p:sp>
      <p:sp>
        <p:nvSpPr>
          <p:cNvPr id="88156" name="Text Box 1184"/>
          <p:cNvSpPr txBox="1">
            <a:spLocks noChangeArrowheads="1"/>
          </p:cNvSpPr>
          <p:nvPr/>
        </p:nvSpPr>
        <p:spPr bwMode="auto">
          <a:xfrm>
            <a:off x="6629400" y="6400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  <a:r>
              <a:rPr lang="en-US" sz="1600" baseline="-25000"/>
              <a:t>2</a:t>
            </a:r>
          </a:p>
        </p:txBody>
      </p:sp>
      <p:sp>
        <p:nvSpPr>
          <p:cNvPr id="88157" name="Oval 1186"/>
          <p:cNvSpPr>
            <a:spLocks noChangeArrowheads="1"/>
          </p:cNvSpPr>
          <p:nvPr/>
        </p:nvSpPr>
        <p:spPr bwMode="auto">
          <a:xfrm>
            <a:off x="7772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8" name="Oval 1187"/>
          <p:cNvSpPr>
            <a:spLocks noChangeArrowheads="1"/>
          </p:cNvSpPr>
          <p:nvPr/>
        </p:nvSpPr>
        <p:spPr bwMode="auto"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59" name="Oval 1188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0" name="Oval 1189"/>
          <p:cNvSpPr>
            <a:spLocks noChangeArrowheads="1"/>
          </p:cNvSpPr>
          <p:nvPr/>
        </p:nvSpPr>
        <p:spPr bwMode="auto">
          <a:xfrm>
            <a:off x="7696200" y="6019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61" name="Oval 1190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47800" y="762000"/>
            <a:ext cx="541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of these are linearly separable?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8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8" grpId="0" animBg="1"/>
      <p:bldP spid="881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8600" y="1371600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endParaRPr lang="en-US" sz="1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</a:rPr>
                <a:t>?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?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?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T =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?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</a:rPr>
                <a:t>?</a:t>
              </a:r>
              <a:endParaRPr lang="en-US" sz="1400" baseline="-25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799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1752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867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XOR</a:t>
            </a:r>
          </a:p>
        </p:txBody>
      </p:sp>
      <p:grpSp>
        <p:nvGrpSpPr>
          <p:cNvPr id="94211" name="Group 32"/>
          <p:cNvGrpSpPr>
            <a:grpSpLocks/>
          </p:cNvGrpSpPr>
          <p:nvPr/>
        </p:nvGrpSpPr>
        <p:grpSpPr bwMode="auto">
          <a:xfrm>
            <a:off x="228600" y="1371600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93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r>
                <a:rPr lang="en-US" sz="1800"/>
                <a:t> </a:t>
              </a:r>
              <a:endParaRPr lang="en-US" sz="1800" baseline="-25000"/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20"/>
            <p:cNvSpPr txBox="1">
              <a:spLocks noChangeArrowheads="1"/>
            </p:cNvSpPr>
            <p:nvPr/>
          </p:nvSpPr>
          <p:spPr bwMode="auto">
            <a:xfrm>
              <a:off x="1152" y="2361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endParaRPr lang="en-US" sz="1400" baseline="-25000"/>
            </a:p>
          </p:txBody>
        </p:sp>
        <p:sp>
          <p:nvSpPr>
            <p:cNvPr id="94243" name="Text Box 21"/>
            <p:cNvSpPr txBox="1">
              <a:spLocks noChangeArrowheads="1"/>
            </p:cNvSpPr>
            <p:nvPr/>
          </p:nvSpPr>
          <p:spPr bwMode="auto">
            <a:xfrm>
              <a:off x="1152" y="2160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-1</a:t>
              </a:r>
              <a:r>
                <a:rPr lang="en-US" sz="1800"/>
                <a:t> </a:t>
              </a:r>
            </a:p>
          </p:txBody>
        </p:sp>
        <p:sp>
          <p:nvSpPr>
            <p:cNvPr id="94244" name="Text Box 22"/>
            <p:cNvSpPr txBox="1">
              <a:spLocks noChangeArrowheads="1"/>
            </p:cNvSpPr>
            <p:nvPr/>
          </p:nvSpPr>
          <p:spPr bwMode="auto">
            <a:xfrm>
              <a:off x="672" y="2976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45" name="Text Box 23"/>
            <p:cNvSpPr txBox="1">
              <a:spLocks noChangeArrowheads="1"/>
            </p:cNvSpPr>
            <p:nvPr/>
          </p:nvSpPr>
          <p:spPr bwMode="auto">
            <a:xfrm>
              <a:off x="3504" y="21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6" name="Text Box 24"/>
            <p:cNvSpPr txBox="1">
              <a:spLocks noChangeArrowheads="1"/>
            </p:cNvSpPr>
            <p:nvPr/>
          </p:nvSpPr>
          <p:spPr bwMode="auto">
            <a:xfrm>
              <a:off x="1728" y="2860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7" name="Text Box 25"/>
            <p:cNvSpPr txBox="1">
              <a:spLocks noChangeArrowheads="1"/>
            </p:cNvSpPr>
            <p:nvPr/>
          </p:nvSpPr>
          <p:spPr bwMode="auto">
            <a:xfrm>
              <a:off x="1680" y="172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T = 1</a:t>
              </a:r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Text Box 29"/>
            <p:cNvSpPr txBox="1">
              <a:spLocks noChangeArrowheads="1"/>
            </p:cNvSpPr>
            <p:nvPr/>
          </p:nvSpPr>
          <p:spPr bwMode="auto">
            <a:xfrm>
              <a:off x="2736" y="1872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  <p:sp>
          <p:nvSpPr>
            <p:cNvPr id="94252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1</a:t>
              </a:r>
              <a:endParaRPr lang="en-US" sz="1400" baseline="-25000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</p:nvPr>
        </p:nvGraphicFramePr>
        <p:xfrm>
          <a:off x="5257800" y="3886200"/>
          <a:ext cx="3200400" cy="2590799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1752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234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Learning in </a:t>
            </a:r>
            <a:r>
              <a:rPr lang="en-US" dirty="0" smtClean="0"/>
              <a:t>multilayer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Similar idea as </a:t>
            </a:r>
            <a:r>
              <a:rPr lang="en-US" sz="2800" dirty="0" err="1" smtClean="0"/>
              <a:t>perceptrons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Examples are </a:t>
            </a:r>
            <a:r>
              <a:rPr lang="en-US" sz="2800" dirty="0"/>
              <a:t>presented to the </a:t>
            </a:r>
            <a:r>
              <a:rPr lang="en-US" sz="2800" dirty="0" smtClean="0"/>
              <a:t>network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If the network computes an output that matches the desired, nothing is done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If </a:t>
            </a:r>
            <a:r>
              <a:rPr lang="en-US" sz="2800" dirty="0"/>
              <a:t>there is an error, then the weights are adjusted to balance the error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 multilayer networks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Key idea for </a:t>
            </a:r>
            <a:r>
              <a:rPr lang="en-US" sz="2400" dirty="0" err="1" smtClean="0"/>
              <a:t>perceptron</a:t>
            </a:r>
            <a:r>
              <a:rPr lang="en-US" sz="2400" dirty="0" smtClean="0"/>
              <a:t> learning: if the </a:t>
            </a:r>
            <a:r>
              <a:rPr lang="en-US" sz="2400" dirty="0" err="1" smtClean="0"/>
              <a:t>perceptron’s</a:t>
            </a:r>
            <a:r>
              <a:rPr lang="en-US" sz="2400" dirty="0" smtClean="0"/>
              <a:t> output is different than the expected output, update the weights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6B09"/>
                </a:solidFill>
              </a:rPr>
              <a:t>Challenge: for multilayer networks, we don’t know what the expected output/error is for the internal nodes</a:t>
            </a:r>
            <a:endParaRPr lang="en-US" sz="2400" dirty="0">
              <a:solidFill>
                <a:srgbClr val="FF6B09"/>
              </a:solidFill>
            </a:endParaRP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6166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6166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6166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4548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49911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1881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49911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23563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19753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23563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19753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23563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19753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59120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perceptron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6243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multi-layer network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5029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expected output?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4953000"/>
            <a:ext cx="11430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04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144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14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4506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8001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0602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762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2667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858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8763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295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485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9144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048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1752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Say we get it wrong, and we now want to update the weights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4114800"/>
            <a:ext cx="468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 can update this layer just as if it were a perceptron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04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144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14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4506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8001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0602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762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2667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858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8763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295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485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9144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04800" y="30480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17526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Say we get it wrong, and we now want to update the weights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3276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“back-propagate” the </a:t>
            </a:r>
            <a:r>
              <a:rPr lang="en-US" dirty="0" smtClean="0"/>
              <a:t>error (actual – predicted):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04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144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14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4506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8001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0602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762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2667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858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8763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295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485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9144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04800" y="2971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Say we get it wrong, and we now want to update the weights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304800" y="4191000"/>
            <a:ext cx="1524000" cy="1219200"/>
          </a:xfrm>
          <a:prstGeom prst="ellipse">
            <a:avLst/>
          </a:prstGeom>
          <a:solidFill>
            <a:srgbClr val="FF00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495800" y="35052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4457700" y="46863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1828800" y="419100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029200" y="4343400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error </a:t>
            </a:r>
            <a:r>
              <a:rPr lang="en-US" dirty="0" smtClean="0">
                <a:solidFill>
                  <a:srgbClr val="FF0000"/>
                </a:solidFill>
              </a:rPr>
              <a:t>(actual – predicte</a:t>
            </a:r>
            <a:r>
              <a:rPr lang="en-US" dirty="0" smtClean="0">
                <a:solidFill>
                  <a:srgbClr val="FF0000"/>
                </a:solidFill>
              </a:rPr>
              <a:t>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038600" y="304800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4457700" y="30861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4993808" y="297180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8100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4419600" y="2743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5410200" y="2891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429000" y="5638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for node </a:t>
            </a:r>
            <a:r>
              <a:rPr lang="en-US" i="1" dirty="0" err="1" smtClean="0"/>
              <a:t>i</a:t>
            </a:r>
            <a:r>
              <a:rPr lang="en-US" dirty="0" smtClean="0"/>
              <a:t> is: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error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repeat until you get all examples right: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for each “training” example:</a:t>
            </a:r>
          </a:p>
          <a:p>
            <a:pPr lvl="1">
              <a:buFontTx/>
              <a:buChar char="-"/>
            </a:pPr>
            <a:r>
              <a:rPr lang="en-US" dirty="0" smtClean="0"/>
              <a:t>calculate current prediction on example</a:t>
            </a:r>
          </a:p>
          <a:p>
            <a:pPr lvl="1">
              <a:buFontTx/>
              <a:buChar char="-"/>
            </a:pPr>
            <a:r>
              <a:rPr lang="en-US" dirty="0" smtClean="0"/>
              <a:t>if </a:t>
            </a:r>
            <a:r>
              <a:rPr lang="en-US" i="1" dirty="0" smtClean="0">
                <a:solidFill>
                  <a:srgbClr val="FF6600"/>
                </a:solidFill>
              </a:rPr>
              <a:t>wrong</a:t>
            </a:r>
            <a:r>
              <a:rPr lang="en-US" dirty="0" smtClean="0"/>
              <a:t>:</a:t>
            </a:r>
          </a:p>
          <a:p>
            <a:pPr lvl="2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update weights and threshold towards getting this example correct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0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04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144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524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14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4506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8001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0602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762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2667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858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8763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295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485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9144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04800" y="2971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1752600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Say we get it wrong, and we now want to update the weights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3200400"/>
            <a:ext cx="46820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Update these weights and continue the process back through the network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calculate the error at the output layer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backpropagate</a:t>
            </a:r>
            <a:r>
              <a:rPr lang="en-US" sz="2400" dirty="0" smtClean="0"/>
              <a:t> the error up the network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Update the weights based on these errors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 be shown that this is the appropriate thing to do based on our assumptions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That said, many neuroscientists don’t think the brain does </a:t>
            </a:r>
            <a:r>
              <a:rPr lang="en-US" sz="2400" dirty="0" err="1" smtClean="0"/>
              <a:t>backpropagation</a:t>
            </a:r>
            <a:r>
              <a:rPr lang="en-US" sz="2400" dirty="0" smtClean="0"/>
              <a:t> of errors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Given enough hidden nodes, you can learn </a:t>
            </a:r>
            <a:r>
              <a:rPr lang="en-US" sz="2800" i="1" dirty="0" smtClean="0"/>
              <a:t>any</a:t>
            </a:r>
            <a:r>
              <a:rPr lang="en-US" sz="2800" dirty="0" smtClean="0"/>
              <a:t> function with a neural network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Challenges:</a:t>
            </a:r>
          </a:p>
          <a:p>
            <a:pPr lvl="1"/>
            <a:r>
              <a:rPr lang="en-US" sz="2400" dirty="0" err="1" smtClean="0"/>
              <a:t>overfitting</a:t>
            </a:r>
            <a:r>
              <a:rPr lang="en-US" sz="2400" dirty="0" smtClean="0"/>
              <a:t> – learning only the training data and not learning to generalize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picking a network structure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can require a lot of tweaking of parameters, preprocessing, etc.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080" name="Group 368"/>
          <p:cNvGraphicFramePr>
            <a:graphicFrameLocks noGrp="1"/>
          </p:cNvGraphicFramePr>
          <p:nvPr>
            <p:ph/>
          </p:nvPr>
        </p:nvGraphicFramePr>
        <p:xfrm>
          <a:off x="228600" y="1371600"/>
          <a:ext cx="3733800" cy="3784608"/>
        </p:xfrm>
        <a:graphic>
          <a:graphicData uri="http://schemas.openxmlformats.org/drawingml/2006/table">
            <a:tbl>
              <a:tblPr/>
              <a:tblGrid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300"/>
          <p:cNvGraphicFramePr>
            <a:graphicFrameLocks/>
          </p:cNvGraphicFramePr>
          <p:nvPr/>
        </p:nvGraphicFramePr>
        <p:xfrm>
          <a:off x="4648200" y="1371600"/>
          <a:ext cx="3733800" cy="3784608"/>
        </p:xfrm>
        <a:graphic>
          <a:graphicData uri="http://schemas.openxmlformats.org/drawingml/2006/table">
            <a:tbl>
              <a:tblPr/>
              <a:tblGrid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  <a:gridCol w="233363"/>
                <a:gridCol w="233362"/>
              </a:tblGrid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7105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Popular for digit recognition and many computer vision tasks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1722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http://yann.lecun.com/exdb/mnist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 </a:t>
            </a:r>
            <a:r>
              <a:rPr lang="en-US" dirty="0" err="1" smtClean="0"/>
              <a:t>sci</a:t>
            </a:r>
            <a:r>
              <a:rPr lang="en-US" dirty="0" smtClean="0"/>
              <a:t> people like </a:t>
            </a:r>
            <a:r>
              <a:rPr lang="en-US" dirty="0" err="1" smtClean="0"/>
              <a:t>NNs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Expression/emotion recognition</a:t>
            </a:r>
          </a:p>
          <a:p>
            <a:pPr lvl="1"/>
            <a:r>
              <a:rPr lang="en-US" sz="2400" dirty="0" smtClean="0"/>
              <a:t>Gary Cottrell et al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Language learning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00400"/>
            <a:ext cx="4114800" cy="252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Interpreting Satellite Imagery for Automated Weather Forecasting</a:t>
            </a:r>
          </a:p>
        </p:txBody>
      </p:sp>
      <p:pic>
        <p:nvPicPr>
          <p:cNvPr id="133123" name="Picture 4" descr="sa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2514600"/>
            <a:ext cx="23304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5" descr="sa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7150" y="2478088"/>
            <a:ext cx="233045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620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762000"/>
            <a:ext cx="6046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NNs learned from </a:t>
            </a:r>
            <a:r>
              <a:rPr lang="en-US" sz="3200" dirty="0" err="1" smtClean="0"/>
              <a:t>youtube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72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www.nytimes.com</a:t>
            </a:r>
            <a:r>
              <a:rPr lang="en-US" sz="1800" dirty="0"/>
              <a:t>/2012/06/26/technology/in-a-big-network-of-computers-evidence-of-machine-</a:t>
            </a:r>
            <a:r>
              <a:rPr lang="en-US" sz="1800" dirty="0" err="1"/>
              <a:t>learning.html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831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62000"/>
            <a:ext cx="6046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NNs learned from </a:t>
            </a:r>
            <a:r>
              <a:rPr lang="en-US" sz="3200" dirty="0" err="1" smtClean="0"/>
              <a:t>youtube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trained on 10M snapshots from </a:t>
            </a:r>
            <a:r>
              <a:rPr lang="en-US" sz="2400" dirty="0" err="1" smtClean="0"/>
              <a:t>youtube</a:t>
            </a:r>
            <a:r>
              <a:rPr lang="en-US" sz="2400" dirty="0" smtClean="0"/>
              <a:t> videos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NN with 1 billion connections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16,000 processors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191000"/>
            <a:ext cx="41148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9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err="1"/>
              <a:t>Perceptrons</a:t>
            </a:r>
            <a:r>
              <a:rPr lang="en-US" sz="2800" dirty="0"/>
              <a:t>, one layer networks, are insufficiently expressive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Multi</a:t>
            </a:r>
            <a:r>
              <a:rPr lang="en-US" sz="2800" dirty="0"/>
              <a:t>-layer networks are sufficiently expressive and can be trained by error back-</a:t>
            </a:r>
            <a:r>
              <a:rPr lang="en-US" sz="2800" dirty="0" err="1"/>
              <a:t>propogation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Many </a:t>
            </a:r>
            <a:r>
              <a:rPr lang="en-US" sz="2800" dirty="0"/>
              <a:t>applications including speech, driving, hand written character recognition, fraud detection, driving,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python NN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8768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Data:</a:t>
            </a:r>
            <a:endParaRPr lang="en-US" dirty="0"/>
          </a:p>
        </p:txBody>
      </p:sp>
      <p:graphicFrame>
        <p:nvGraphicFramePr>
          <p:cNvPr id="4" name="Group 1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028818"/>
              </p:ext>
            </p:extLst>
          </p:nvPr>
        </p:nvGraphicFramePr>
        <p:xfrm>
          <a:off x="609601" y="2819400"/>
          <a:ext cx="3276599" cy="3505197"/>
        </p:xfrm>
        <a:graphic>
          <a:graphicData uri="http://schemas.openxmlformats.org/drawingml/2006/table">
            <a:tbl>
              <a:tblPr/>
              <a:tblGrid>
                <a:gridCol w="780143"/>
                <a:gridCol w="624114"/>
                <a:gridCol w="712930"/>
                <a:gridCol w="1159412"/>
              </a:tblGrid>
              <a:tr h="3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19800" y="2971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800" smtClean="0"/>
              <a:t>table = \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[ ([0.0, 0.0, 0.0], [1.0]),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  ([0.0, 1.0, 0.0], [0.0]),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  ([1.0, 0.0, 0.0], [1.0]),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  ([1.0, 1.0, 0.0], [0.0]),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  ([0.0, 0.0, 1.0], [1.0]),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  ([0.0, 1.0, 1.0], [1.0]),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  ([1.0, 0.0, 1.0], [1.0]),</a:t>
            </a:r>
          </a:p>
          <a:p>
            <a:pPr marL="0" indent="0">
              <a:buFont typeface="Wingdings" charset="2"/>
              <a:buNone/>
            </a:pPr>
            <a:r>
              <a:rPr lang="en-US" sz="1800" smtClean="0"/>
              <a:t>  ([1.0, 1.0, 1.0], [0.0]) ]</a:t>
            </a:r>
            <a:endParaRPr lang="en-US" sz="1800" dirty="0" smtClean="0"/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3886200"/>
            <a:ext cx="838200" cy="990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7600" y="3200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0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25908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table = \</a:t>
            </a:r>
          </a:p>
          <a:p>
            <a:pPr marL="0" indent="0">
              <a:buNone/>
            </a:pPr>
            <a:r>
              <a:rPr lang="en-US" sz="1800" dirty="0" smtClean="0"/>
              <a:t>[ ([0.0, 0.0, 0.0], [1.0]),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  <a:r>
              <a:rPr lang="en-US" sz="1800" dirty="0"/>
              <a:t>([0.0, </a:t>
            </a:r>
            <a:r>
              <a:rPr lang="en-US" sz="1800" dirty="0" smtClean="0"/>
              <a:t>1.0</a:t>
            </a:r>
            <a:r>
              <a:rPr lang="en-US" sz="1800" dirty="0"/>
              <a:t>, 0.0], </a:t>
            </a:r>
            <a:r>
              <a:rPr lang="en-US" sz="1800" dirty="0" smtClean="0"/>
              <a:t>[0.0</a:t>
            </a:r>
            <a:r>
              <a:rPr lang="en-US" sz="1800" dirty="0"/>
              <a:t>]</a:t>
            </a:r>
            <a:r>
              <a:rPr lang="en-US" sz="1800" dirty="0" smtClean="0"/>
              <a:t>),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[1.0</a:t>
            </a:r>
            <a:r>
              <a:rPr lang="en-US" sz="1800" dirty="0"/>
              <a:t>, 0</a:t>
            </a:r>
            <a:r>
              <a:rPr lang="en-US" sz="1800" dirty="0" smtClean="0"/>
              <a:t>.0</a:t>
            </a:r>
            <a:r>
              <a:rPr lang="en-US" sz="1800" dirty="0"/>
              <a:t>, 0.0], </a:t>
            </a:r>
            <a:r>
              <a:rPr lang="en-US" sz="1800" dirty="0" smtClean="0"/>
              <a:t>[1.0</a:t>
            </a:r>
            <a:r>
              <a:rPr lang="en-US" sz="1800" dirty="0"/>
              <a:t>]</a:t>
            </a:r>
            <a:r>
              <a:rPr lang="en-US" sz="1800" dirty="0" smtClean="0"/>
              <a:t>),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[1.0</a:t>
            </a:r>
            <a:r>
              <a:rPr lang="en-US" sz="1800" dirty="0"/>
              <a:t>, 1.0, 0.0], [0.0]</a:t>
            </a:r>
            <a:r>
              <a:rPr lang="en-US" sz="1800" dirty="0" smtClean="0"/>
              <a:t>),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/>
              <a:t>([0.0, </a:t>
            </a:r>
            <a:r>
              <a:rPr lang="en-US" sz="1800" dirty="0" smtClean="0"/>
              <a:t>0.0</a:t>
            </a:r>
            <a:r>
              <a:rPr lang="en-US" sz="1800" dirty="0"/>
              <a:t>, </a:t>
            </a:r>
            <a:r>
              <a:rPr lang="en-US" sz="1800" dirty="0" smtClean="0"/>
              <a:t>1.0</a:t>
            </a:r>
            <a:r>
              <a:rPr lang="en-US" sz="1800" dirty="0"/>
              <a:t>], </a:t>
            </a:r>
            <a:r>
              <a:rPr lang="en-US" sz="1800" dirty="0" smtClean="0"/>
              <a:t>[1.0</a:t>
            </a:r>
            <a:r>
              <a:rPr lang="en-US" sz="1800" dirty="0"/>
              <a:t>]</a:t>
            </a:r>
            <a:r>
              <a:rPr lang="en-US" sz="1800" dirty="0" smtClean="0"/>
              <a:t>),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/>
              <a:t>([0.0, 1.0, </a:t>
            </a:r>
            <a:r>
              <a:rPr lang="en-US" sz="1800" dirty="0" smtClean="0"/>
              <a:t>1.0</a:t>
            </a:r>
            <a:r>
              <a:rPr lang="en-US" sz="1800" dirty="0"/>
              <a:t>], </a:t>
            </a:r>
            <a:r>
              <a:rPr lang="en-US" sz="1800" dirty="0" smtClean="0"/>
              <a:t>[1.0</a:t>
            </a:r>
            <a:r>
              <a:rPr lang="en-US" sz="1800" dirty="0"/>
              <a:t>]</a:t>
            </a:r>
            <a:r>
              <a:rPr lang="en-US" sz="1800" dirty="0" smtClean="0"/>
              <a:t>),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[1.0</a:t>
            </a:r>
            <a:r>
              <a:rPr lang="en-US" sz="1800" dirty="0"/>
              <a:t>, </a:t>
            </a:r>
            <a:r>
              <a:rPr lang="en-US" sz="1800" dirty="0" smtClean="0"/>
              <a:t>0.0</a:t>
            </a:r>
            <a:r>
              <a:rPr lang="en-US" sz="1800" dirty="0"/>
              <a:t>, </a:t>
            </a:r>
            <a:r>
              <a:rPr lang="en-US" sz="1800" dirty="0" smtClean="0"/>
              <a:t>1.0</a:t>
            </a:r>
            <a:r>
              <a:rPr lang="en-US" sz="1800" dirty="0"/>
              <a:t>], </a:t>
            </a:r>
            <a:r>
              <a:rPr lang="en-US" sz="1800" dirty="0" smtClean="0"/>
              <a:t>[1.0</a:t>
            </a:r>
            <a:r>
              <a:rPr lang="en-US" sz="1800" dirty="0"/>
              <a:t>]</a:t>
            </a:r>
            <a:r>
              <a:rPr lang="en-US" sz="1800" dirty="0" smtClean="0"/>
              <a:t>),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[1.0</a:t>
            </a:r>
            <a:r>
              <a:rPr lang="en-US" sz="1800" dirty="0"/>
              <a:t>, 1.0, </a:t>
            </a:r>
            <a:r>
              <a:rPr lang="en-US" sz="1800" dirty="0" smtClean="0"/>
              <a:t>1.0</a:t>
            </a:r>
            <a:r>
              <a:rPr lang="en-US" sz="1800" dirty="0"/>
              <a:t>], [0.0]</a:t>
            </a:r>
            <a:r>
              <a:rPr lang="en-US" sz="1800" dirty="0" smtClean="0"/>
              <a:t>) ]</a:t>
            </a:r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 bwMode="auto">
          <a:xfrm flipV="1">
            <a:off x="2743200" y="2897833"/>
            <a:ext cx="1905000" cy="226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04351" y="2129135"/>
            <a:ext cx="2391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examples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8200" y="2667000"/>
            <a:ext cx="3127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>
                <a:solidFill>
                  <a:srgbClr val="0000FF"/>
                </a:solidFill>
              </a:rPr>
              <a:t>0.0, 0.0, 0.0]</a:t>
            </a:r>
            <a:r>
              <a:rPr lang="en-US" dirty="0"/>
              <a:t>, </a:t>
            </a:r>
            <a:r>
              <a:rPr lang="en-US" dirty="0">
                <a:solidFill>
                  <a:srgbClr val="FF6600"/>
                </a:solidFill>
              </a:rPr>
              <a:t>[1.0</a:t>
            </a:r>
            <a:r>
              <a:rPr lang="en-US" dirty="0" smtClean="0">
                <a:solidFill>
                  <a:srgbClr val="FF6600"/>
                </a:solidFill>
              </a:rPr>
              <a:t>]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0735" y="3212068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input list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7308" y="3200400"/>
            <a:ext cx="11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output list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5943600" y="2438400"/>
            <a:ext cx="457200" cy="2895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6133" y="4038600"/>
            <a:ext cx="2366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= tuple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9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a new network: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 err="1" smtClean="0"/>
              <a:t>nn</a:t>
            </a:r>
            <a:r>
              <a:rPr lang="en-US" dirty="0" smtClean="0"/>
              <a:t> = </a:t>
            </a:r>
            <a:r>
              <a:rPr lang="en-US" dirty="0" err="1"/>
              <a:t>N</a:t>
            </a:r>
            <a:r>
              <a:rPr lang="en-US" smtClean="0"/>
              <a:t>euralNet</a:t>
            </a:r>
            <a:r>
              <a:rPr lang="en-US" dirty="0" smtClean="0"/>
              <a:t>(3, 2, 1)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286000" y="3048000"/>
            <a:ext cx="8382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28600" y="4114800"/>
            <a:ext cx="3691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constructor: constructs a new NN object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105400" y="3276600"/>
            <a:ext cx="762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38600" y="4191000"/>
            <a:ext cx="177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nodes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562600" y="3124200"/>
            <a:ext cx="6096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05400" y="4953000"/>
            <a:ext cx="203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 nodes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096000" y="3124200"/>
            <a:ext cx="7620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553200" y="4038600"/>
            <a:ext cx="196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5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a new network: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 err="1" smtClean="0"/>
              <a:t>nn</a:t>
            </a:r>
            <a:r>
              <a:rPr lang="en-US" dirty="0" smtClean="0"/>
              <a:t> = </a:t>
            </a:r>
            <a:r>
              <a:rPr lang="en-US" dirty="0" err="1" smtClean="0"/>
              <a:t>neuralNet</a:t>
            </a:r>
            <a:r>
              <a:rPr lang="en-US" dirty="0" smtClean="0"/>
              <a:t>(3, 2, 1)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1524000" y="4495800"/>
            <a:ext cx="5638800" cy="1905000"/>
            <a:chOff x="1524000" y="4495800"/>
            <a:chExt cx="5638800" cy="1905000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286000" y="4572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524000" y="4724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2286000" y="5334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1524000" y="5486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2286000" y="6172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524000" y="63246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3810000" y="44958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3810000" y="5715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35"/>
            <p:cNvGrpSpPr/>
            <p:nvPr/>
          </p:nvGrpSpPr>
          <p:grpSpPr>
            <a:xfrm>
              <a:off x="3886200" y="4648200"/>
              <a:ext cx="381000" cy="304800"/>
              <a:chOff x="4267200" y="3352800"/>
              <a:chExt cx="762000" cy="687388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35"/>
            <p:cNvGrpSpPr/>
            <p:nvPr/>
          </p:nvGrpSpPr>
          <p:grpSpPr>
            <a:xfrm>
              <a:off x="3886200" y="5867400"/>
              <a:ext cx="381000" cy="304800"/>
              <a:chOff x="4267200" y="3352800"/>
              <a:chExt cx="762000" cy="687388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Straight Arrow Connector 33"/>
            <p:cNvCxnSpPr>
              <a:endCxn id="24" idx="2"/>
            </p:cNvCxnSpPr>
            <p:nvPr/>
          </p:nvCxnSpPr>
          <p:spPr bwMode="auto">
            <a:xfrm>
              <a:off x="2514600" y="4648200"/>
              <a:ext cx="12954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12" idx="5"/>
              <a:endCxn id="25" idx="1"/>
            </p:cNvCxnSpPr>
            <p:nvPr/>
          </p:nvCxnSpPr>
          <p:spPr bwMode="auto">
            <a:xfrm>
              <a:off x="2481122" y="4767122"/>
              <a:ext cx="1418152" cy="1037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19" idx="7"/>
              <a:endCxn id="24" idx="3"/>
            </p:cNvCxnSpPr>
            <p:nvPr/>
          </p:nvCxnSpPr>
          <p:spPr bwMode="auto">
            <a:xfrm flipV="1">
              <a:off x="2481122" y="5016126"/>
              <a:ext cx="1418152" cy="3513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19" idx="5"/>
              <a:endCxn id="25" idx="2"/>
            </p:cNvCxnSpPr>
            <p:nvPr/>
          </p:nvCxnSpPr>
          <p:spPr bwMode="auto">
            <a:xfrm>
              <a:off x="2481122" y="5529122"/>
              <a:ext cx="1328878" cy="4906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21" idx="7"/>
            </p:cNvCxnSpPr>
            <p:nvPr/>
          </p:nvCxnSpPr>
          <p:spPr bwMode="auto">
            <a:xfrm flipV="1">
              <a:off x="2481122" y="5105400"/>
              <a:ext cx="1481278" cy="1100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21" idx="5"/>
              <a:endCxn id="25" idx="3"/>
            </p:cNvCxnSpPr>
            <p:nvPr/>
          </p:nvCxnSpPr>
          <p:spPr bwMode="auto">
            <a:xfrm flipV="1">
              <a:off x="2481122" y="6235326"/>
              <a:ext cx="1418152" cy="1319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5715000" y="5105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2" name="Group 35"/>
            <p:cNvGrpSpPr/>
            <p:nvPr/>
          </p:nvGrpSpPr>
          <p:grpSpPr>
            <a:xfrm>
              <a:off x="5791200" y="5257800"/>
              <a:ext cx="381000" cy="304800"/>
              <a:chOff x="4267200" y="3352800"/>
              <a:chExt cx="762000" cy="687388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6" name="Straight Arrow Connector 55"/>
            <p:cNvCxnSpPr>
              <a:stCxn id="24" idx="6"/>
              <a:endCxn id="51" idx="1"/>
            </p:cNvCxnSpPr>
            <p:nvPr/>
          </p:nvCxnSpPr>
          <p:spPr bwMode="auto">
            <a:xfrm>
              <a:off x="4419600" y="4800600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>
              <a:stCxn id="25" idx="6"/>
              <a:endCxn id="51" idx="3"/>
            </p:cNvCxnSpPr>
            <p:nvPr/>
          </p:nvCxnSpPr>
          <p:spPr bwMode="auto">
            <a:xfrm flipV="1">
              <a:off x="4419600" y="5625726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>
              <a:stCxn id="51" idx="6"/>
            </p:cNvCxnSpPr>
            <p:nvPr/>
          </p:nvCxnSpPr>
          <p:spPr bwMode="auto">
            <a:xfrm>
              <a:off x="6324600" y="54102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1219200" y="3881735"/>
            <a:ext cx="203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input nodes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57600" y="3810000"/>
            <a:ext cx="228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hidden nodes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15000" y="4419600"/>
            <a:ext cx="206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output node</a:t>
            </a:r>
          </a:p>
        </p:txBody>
      </p:sp>
    </p:spTree>
    <p:extLst>
      <p:ext uri="{BB962C8B-B14F-4D97-AF65-F5344CB8AC3E}">
        <p14:creationId xmlns:p14="http://schemas.microsoft.com/office/powerpoint/2010/main" val="314379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&gt;&gt;&gt; </a:t>
            </a:r>
            <a:r>
              <a:rPr lang="en-US" sz="2000" dirty="0" err="1" smtClean="0"/>
              <a:t>nn.train</a:t>
            </a:r>
            <a:r>
              <a:rPr lang="en-US" sz="2000" dirty="0" smtClean="0"/>
              <a:t>(table)</a:t>
            </a:r>
          </a:p>
          <a:p>
            <a:pPr marL="0" indent="0">
              <a:buNone/>
            </a:pPr>
            <a:r>
              <a:rPr lang="en-US" sz="1800" dirty="0"/>
              <a:t>error 0.195200      </a:t>
            </a:r>
          </a:p>
          <a:p>
            <a:pPr marL="0" indent="0">
              <a:buNone/>
            </a:pPr>
            <a:r>
              <a:rPr lang="en-US" sz="1800" dirty="0"/>
              <a:t>error 0.062292      </a:t>
            </a:r>
          </a:p>
          <a:p>
            <a:pPr marL="0" indent="0">
              <a:buNone/>
            </a:pPr>
            <a:r>
              <a:rPr lang="en-US" sz="1800" dirty="0"/>
              <a:t>error 0.031077      </a:t>
            </a:r>
          </a:p>
          <a:p>
            <a:pPr marL="0" indent="0">
              <a:buNone/>
            </a:pPr>
            <a:r>
              <a:rPr lang="en-US" sz="1800" dirty="0"/>
              <a:t>error 0.019437      </a:t>
            </a:r>
          </a:p>
          <a:p>
            <a:pPr marL="0" indent="0">
              <a:buNone/>
            </a:pPr>
            <a:r>
              <a:rPr lang="en-US" sz="1800" dirty="0"/>
              <a:t>error 0.013728      </a:t>
            </a:r>
          </a:p>
          <a:p>
            <a:pPr marL="0" indent="0">
              <a:buNone/>
            </a:pPr>
            <a:r>
              <a:rPr lang="en-US" sz="1800" dirty="0"/>
              <a:t>error 0.010437      </a:t>
            </a:r>
          </a:p>
          <a:p>
            <a:pPr marL="0" indent="0">
              <a:buNone/>
            </a:pPr>
            <a:r>
              <a:rPr lang="en-US" sz="1800" dirty="0"/>
              <a:t>error 0.008332      </a:t>
            </a:r>
          </a:p>
          <a:p>
            <a:pPr marL="0" indent="0">
              <a:buNone/>
            </a:pPr>
            <a:r>
              <a:rPr lang="en-US" sz="1800" dirty="0"/>
              <a:t>error 0.006885      </a:t>
            </a:r>
          </a:p>
          <a:p>
            <a:pPr marL="0" indent="0">
              <a:buNone/>
            </a:pPr>
            <a:r>
              <a:rPr lang="en-US" sz="1800" dirty="0"/>
              <a:t>error 0.005837      </a:t>
            </a:r>
          </a:p>
          <a:p>
            <a:pPr marL="0" indent="0">
              <a:buNone/>
            </a:pPr>
            <a:r>
              <a:rPr lang="en-US" sz="1800" dirty="0"/>
              <a:t>error 0.005047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638800"/>
            <a:ext cx="675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by default trains 1000 iteration and prints out error values every 100 iterations</a:t>
            </a:r>
          </a:p>
        </p:txBody>
      </p:sp>
    </p:spTree>
    <p:extLst>
      <p:ext uri="{BB962C8B-B14F-4D97-AF65-F5344CB8AC3E}">
        <p14:creationId xmlns:p14="http://schemas.microsoft.com/office/powerpoint/2010/main" val="188150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After training, can look at the weights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&gt;&gt;&gt; </a:t>
            </a:r>
            <a:r>
              <a:rPr lang="en-US" sz="2000" dirty="0" err="1" smtClean="0"/>
              <a:t>nn.train</a:t>
            </a:r>
            <a:r>
              <a:rPr lang="en-US" sz="2000" dirty="0" smtClean="0"/>
              <a:t>(table)</a:t>
            </a:r>
          </a:p>
          <a:p>
            <a:pPr marL="0" indent="0">
              <a:buNone/>
            </a:pPr>
            <a:r>
              <a:rPr lang="en-US" sz="2000" dirty="0" smtClean="0"/>
              <a:t>&gt;&gt;&gt; </a:t>
            </a:r>
            <a:r>
              <a:rPr lang="en-US" sz="2000" dirty="0" err="1" smtClean="0"/>
              <a:t>nn.getIHWeights</a:t>
            </a:r>
            <a:r>
              <a:rPr lang="en-US" sz="2000" dirty="0" smtClean="0"/>
              <a:t>()</a:t>
            </a:r>
          </a:p>
          <a:p>
            <a:pPr marL="0" indent="0">
              <a:buNone/>
            </a:pPr>
            <a:r>
              <a:rPr lang="en-US" sz="1600" dirty="0"/>
              <a:t>[[-3.3435628797862624, -0.272324373735495],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[</a:t>
            </a:r>
            <a:r>
              <a:rPr lang="en-US" sz="1600" dirty="0"/>
              <a:t>-4.846203738642956, -4.601230952566068],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[</a:t>
            </a:r>
            <a:r>
              <a:rPr lang="en-US" sz="1600" dirty="0"/>
              <a:t>3.4233831101145973, 0.573534695637572]</a:t>
            </a:r>
            <a:r>
              <a:rPr lang="en-US" sz="1600" dirty="0" smtClean="0"/>
              <a:t>,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[</a:t>
            </a:r>
            <a:r>
              <a:rPr lang="en-US" sz="1600" dirty="0"/>
              <a:t>2.9388429644152128, 1.8509761272713543]]</a:t>
            </a:r>
            <a:endParaRPr lang="en-US" sz="1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4495800"/>
            <a:ext cx="5638800" cy="1905000"/>
            <a:chOff x="1524000" y="4495800"/>
            <a:chExt cx="5638800" cy="1905000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2286000" y="4572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1524000" y="4724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2286000" y="5334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1524000" y="5486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286000" y="6172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524000" y="63246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810000" y="44958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810000" y="5715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35"/>
            <p:cNvGrpSpPr/>
            <p:nvPr/>
          </p:nvGrpSpPr>
          <p:grpSpPr>
            <a:xfrm>
              <a:off x="3886200" y="4648200"/>
              <a:ext cx="381000" cy="304800"/>
              <a:chOff x="4267200" y="3352800"/>
              <a:chExt cx="762000" cy="687388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35"/>
            <p:cNvGrpSpPr/>
            <p:nvPr/>
          </p:nvGrpSpPr>
          <p:grpSpPr>
            <a:xfrm>
              <a:off x="3886200" y="5867400"/>
              <a:ext cx="381000" cy="304800"/>
              <a:chOff x="4267200" y="3352800"/>
              <a:chExt cx="762000" cy="687388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" name="Straight Arrow Connector 15"/>
            <p:cNvCxnSpPr>
              <a:endCxn id="12" idx="2"/>
            </p:cNvCxnSpPr>
            <p:nvPr/>
          </p:nvCxnSpPr>
          <p:spPr bwMode="auto">
            <a:xfrm>
              <a:off x="2514600" y="4648200"/>
              <a:ext cx="12954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6" idx="5"/>
              <a:endCxn id="13" idx="1"/>
            </p:cNvCxnSpPr>
            <p:nvPr/>
          </p:nvCxnSpPr>
          <p:spPr bwMode="auto">
            <a:xfrm>
              <a:off x="2481122" y="4767122"/>
              <a:ext cx="1418152" cy="1037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7"/>
              <a:endCxn id="12" idx="3"/>
            </p:cNvCxnSpPr>
            <p:nvPr/>
          </p:nvCxnSpPr>
          <p:spPr bwMode="auto">
            <a:xfrm flipV="1">
              <a:off x="2481122" y="5016126"/>
              <a:ext cx="1418152" cy="3513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5"/>
              <a:endCxn id="13" idx="2"/>
            </p:cNvCxnSpPr>
            <p:nvPr/>
          </p:nvCxnSpPr>
          <p:spPr bwMode="auto">
            <a:xfrm>
              <a:off x="2481122" y="5529122"/>
              <a:ext cx="1328878" cy="4906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0" idx="7"/>
            </p:cNvCxnSpPr>
            <p:nvPr/>
          </p:nvCxnSpPr>
          <p:spPr bwMode="auto">
            <a:xfrm flipV="1">
              <a:off x="2481122" y="5105400"/>
              <a:ext cx="1481278" cy="1100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0" idx="5"/>
              <a:endCxn id="13" idx="3"/>
            </p:cNvCxnSpPr>
            <p:nvPr/>
          </p:nvCxnSpPr>
          <p:spPr bwMode="auto">
            <a:xfrm flipV="1">
              <a:off x="2481122" y="6235326"/>
              <a:ext cx="1418152" cy="1319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5715000" y="5105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5"/>
            <p:cNvGrpSpPr/>
            <p:nvPr/>
          </p:nvGrpSpPr>
          <p:grpSpPr>
            <a:xfrm>
              <a:off x="5791200" y="5257800"/>
              <a:ext cx="381000" cy="304800"/>
              <a:chOff x="4267200" y="3352800"/>
              <a:chExt cx="762000" cy="687388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4" name="Straight Arrow Connector 23"/>
            <p:cNvCxnSpPr>
              <a:stCxn id="12" idx="6"/>
              <a:endCxn id="22" idx="1"/>
            </p:cNvCxnSpPr>
            <p:nvPr/>
          </p:nvCxnSpPr>
          <p:spPr bwMode="auto">
            <a:xfrm>
              <a:off x="4419600" y="4800600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6"/>
              <a:endCxn id="22" idx="3"/>
            </p:cNvCxnSpPr>
            <p:nvPr/>
          </p:nvCxnSpPr>
          <p:spPr bwMode="auto">
            <a:xfrm flipV="1">
              <a:off x="4419600" y="5625726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2" idx="6"/>
            </p:cNvCxnSpPr>
            <p:nvPr/>
          </p:nvCxnSpPr>
          <p:spPr bwMode="auto">
            <a:xfrm>
              <a:off x="6324600" y="54102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Rectangle 35"/>
          <p:cNvSpPr/>
          <p:nvPr/>
        </p:nvSpPr>
        <p:spPr bwMode="auto">
          <a:xfrm>
            <a:off x="609600" y="2514600"/>
            <a:ext cx="4191000" cy="381000"/>
          </a:xfrm>
          <a:prstGeom prst="rect">
            <a:avLst/>
          </a:prstGeom>
          <a:solidFill>
            <a:srgbClr val="FF66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1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After training, can look at the weights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&gt;&gt;&gt; </a:t>
            </a:r>
            <a:r>
              <a:rPr lang="en-US" sz="2000" dirty="0" err="1" smtClean="0"/>
              <a:t>nn.train</a:t>
            </a:r>
            <a:r>
              <a:rPr lang="en-US" sz="2000" dirty="0" smtClean="0"/>
              <a:t>(table)</a:t>
            </a:r>
          </a:p>
          <a:p>
            <a:pPr marL="0" indent="0">
              <a:buNone/>
            </a:pPr>
            <a:r>
              <a:rPr lang="en-US" sz="2000" dirty="0" smtClean="0"/>
              <a:t>&gt;&gt;&gt; </a:t>
            </a:r>
            <a:r>
              <a:rPr lang="en-US" sz="2000" dirty="0" err="1" smtClean="0"/>
              <a:t>nn.getIHWeights</a:t>
            </a:r>
            <a:r>
              <a:rPr lang="en-US" sz="2000" dirty="0" smtClean="0"/>
              <a:t>()</a:t>
            </a:r>
          </a:p>
          <a:p>
            <a:pPr marL="0" indent="0">
              <a:buNone/>
            </a:pPr>
            <a:r>
              <a:rPr lang="en-US" sz="1600" dirty="0"/>
              <a:t>[[-3.3435628797862624, -0.272324373735495],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[</a:t>
            </a:r>
            <a:r>
              <a:rPr lang="en-US" sz="1600" dirty="0"/>
              <a:t>-4.846203738642956, -4.601230952566068],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[</a:t>
            </a:r>
            <a:r>
              <a:rPr lang="en-US" sz="1600" dirty="0"/>
              <a:t>3.4233831101145973, 0.573534695637572]</a:t>
            </a:r>
            <a:r>
              <a:rPr lang="en-US" sz="1600" dirty="0" smtClean="0"/>
              <a:t>,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[</a:t>
            </a:r>
            <a:r>
              <a:rPr lang="en-US" sz="1600" dirty="0"/>
              <a:t>2.9388429644152128, 1.8509761272713543]]</a:t>
            </a:r>
            <a:endParaRPr lang="en-US" sz="1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4495800"/>
            <a:ext cx="5638800" cy="1905000"/>
            <a:chOff x="1524000" y="4495800"/>
            <a:chExt cx="5638800" cy="1905000"/>
          </a:xfrm>
        </p:grpSpPr>
        <p:sp>
          <p:nvSpPr>
            <p:cNvPr id="6" name="Oval 12"/>
            <p:cNvSpPr>
              <a:spLocks noChangeArrowheads="1"/>
            </p:cNvSpPr>
            <p:nvPr/>
          </p:nvSpPr>
          <p:spPr bwMode="auto">
            <a:xfrm>
              <a:off x="2286000" y="4572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1524000" y="4724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2286000" y="5334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1524000" y="5486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286000" y="6172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524000" y="63246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810000" y="44958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810000" y="5715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35"/>
            <p:cNvGrpSpPr/>
            <p:nvPr/>
          </p:nvGrpSpPr>
          <p:grpSpPr>
            <a:xfrm>
              <a:off x="3886200" y="4648200"/>
              <a:ext cx="381000" cy="304800"/>
              <a:chOff x="4267200" y="3352800"/>
              <a:chExt cx="762000" cy="687388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35"/>
            <p:cNvGrpSpPr/>
            <p:nvPr/>
          </p:nvGrpSpPr>
          <p:grpSpPr>
            <a:xfrm>
              <a:off x="3886200" y="5867400"/>
              <a:ext cx="381000" cy="304800"/>
              <a:chOff x="4267200" y="3352800"/>
              <a:chExt cx="762000" cy="687388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6" name="Straight Arrow Connector 15"/>
            <p:cNvCxnSpPr>
              <a:endCxn id="12" idx="2"/>
            </p:cNvCxnSpPr>
            <p:nvPr/>
          </p:nvCxnSpPr>
          <p:spPr bwMode="auto">
            <a:xfrm>
              <a:off x="2514600" y="4648200"/>
              <a:ext cx="12954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6" idx="5"/>
              <a:endCxn id="13" idx="1"/>
            </p:cNvCxnSpPr>
            <p:nvPr/>
          </p:nvCxnSpPr>
          <p:spPr bwMode="auto">
            <a:xfrm>
              <a:off x="2481122" y="4767122"/>
              <a:ext cx="1418152" cy="1037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7"/>
              <a:endCxn id="12" idx="3"/>
            </p:cNvCxnSpPr>
            <p:nvPr/>
          </p:nvCxnSpPr>
          <p:spPr bwMode="auto">
            <a:xfrm flipV="1">
              <a:off x="2481122" y="5016126"/>
              <a:ext cx="1418152" cy="3513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8" idx="5"/>
              <a:endCxn id="13" idx="2"/>
            </p:cNvCxnSpPr>
            <p:nvPr/>
          </p:nvCxnSpPr>
          <p:spPr bwMode="auto">
            <a:xfrm>
              <a:off x="2481122" y="5529122"/>
              <a:ext cx="1328878" cy="4906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0" idx="7"/>
            </p:cNvCxnSpPr>
            <p:nvPr/>
          </p:nvCxnSpPr>
          <p:spPr bwMode="auto">
            <a:xfrm flipV="1">
              <a:off x="2481122" y="5105400"/>
              <a:ext cx="1481278" cy="1100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0" idx="5"/>
              <a:endCxn id="13" idx="3"/>
            </p:cNvCxnSpPr>
            <p:nvPr/>
          </p:nvCxnSpPr>
          <p:spPr bwMode="auto">
            <a:xfrm flipV="1">
              <a:off x="2481122" y="6235326"/>
              <a:ext cx="1418152" cy="1319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5715000" y="5105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5"/>
            <p:cNvGrpSpPr/>
            <p:nvPr/>
          </p:nvGrpSpPr>
          <p:grpSpPr>
            <a:xfrm>
              <a:off x="5791200" y="5257800"/>
              <a:ext cx="381000" cy="304800"/>
              <a:chOff x="4267200" y="3352800"/>
              <a:chExt cx="762000" cy="687388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4" name="Straight Arrow Connector 23"/>
            <p:cNvCxnSpPr>
              <a:stCxn id="12" idx="6"/>
              <a:endCxn id="22" idx="1"/>
            </p:cNvCxnSpPr>
            <p:nvPr/>
          </p:nvCxnSpPr>
          <p:spPr bwMode="auto">
            <a:xfrm>
              <a:off x="4419600" y="4800600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6"/>
              <a:endCxn id="22" idx="3"/>
            </p:cNvCxnSpPr>
            <p:nvPr/>
          </p:nvCxnSpPr>
          <p:spPr bwMode="auto">
            <a:xfrm flipV="1">
              <a:off x="4419600" y="5625726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2" idx="6"/>
            </p:cNvCxnSpPr>
            <p:nvPr/>
          </p:nvCxnSpPr>
          <p:spPr bwMode="auto">
            <a:xfrm>
              <a:off x="6324600" y="54102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Rectangle 35"/>
          <p:cNvSpPr/>
          <p:nvPr/>
        </p:nvSpPr>
        <p:spPr bwMode="auto">
          <a:xfrm>
            <a:off x="609600" y="2743200"/>
            <a:ext cx="4191000" cy="381000"/>
          </a:xfrm>
          <a:prstGeom prst="rect">
            <a:avLst/>
          </a:prstGeom>
          <a:solidFill>
            <a:srgbClr val="FF66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After training, can look at the weights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&gt;&gt;&gt; </a:t>
            </a:r>
            <a:r>
              <a:rPr lang="en-US" sz="2400" dirty="0" err="1"/>
              <a:t>nn.getHOWeights</a:t>
            </a:r>
            <a:r>
              <a:rPr lang="en-US" sz="2400" dirty="0"/>
              <a:t>(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[</a:t>
            </a:r>
            <a:r>
              <a:rPr lang="en-US" sz="2400" dirty="0"/>
              <a:t>[8.116192424400454],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[</a:t>
            </a:r>
            <a:r>
              <a:rPr lang="en-US" sz="2400" dirty="0"/>
              <a:t>5.358094903107918]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[</a:t>
            </a:r>
            <a:r>
              <a:rPr lang="en-US" sz="2400" dirty="0"/>
              <a:t>-4.373829543609533]]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4495800"/>
            <a:ext cx="5638800" cy="1905000"/>
            <a:chOff x="1524000" y="4495800"/>
            <a:chExt cx="5638800" cy="1905000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2286000" y="4572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1524000" y="4724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2286000" y="5334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524000" y="5486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286000" y="6172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1524000" y="63246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810000" y="44958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810000" y="57150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35"/>
            <p:cNvGrpSpPr/>
            <p:nvPr/>
          </p:nvGrpSpPr>
          <p:grpSpPr>
            <a:xfrm>
              <a:off x="3886200" y="4648200"/>
              <a:ext cx="381000" cy="304800"/>
              <a:chOff x="4267200" y="3352800"/>
              <a:chExt cx="762000" cy="687388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35"/>
            <p:cNvGrpSpPr/>
            <p:nvPr/>
          </p:nvGrpSpPr>
          <p:grpSpPr>
            <a:xfrm>
              <a:off x="3886200" y="5867400"/>
              <a:ext cx="381000" cy="304800"/>
              <a:chOff x="4267200" y="3352800"/>
              <a:chExt cx="762000" cy="687388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Straight Arrow Connector 14"/>
            <p:cNvCxnSpPr>
              <a:endCxn id="11" idx="2"/>
            </p:cNvCxnSpPr>
            <p:nvPr/>
          </p:nvCxnSpPr>
          <p:spPr bwMode="auto">
            <a:xfrm>
              <a:off x="2514600" y="4648200"/>
              <a:ext cx="12954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5" idx="5"/>
              <a:endCxn id="12" idx="1"/>
            </p:cNvCxnSpPr>
            <p:nvPr/>
          </p:nvCxnSpPr>
          <p:spPr bwMode="auto">
            <a:xfrm>
              <a:off x="2481122" y="4767122"/>
              <a:ext cx="1418152" cy="1037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7" idx="7"/>
              <a:endCxn id="11" idx="3"/>
            </p:cNvCxnSpPr>
            <p:nvPr/>
          </p:nvCxnSpPr>
          <p:spPr bwMode="auto">
            <a:xfrm flipV="1">
              <a:off x="2481122" y="5016126"/>
              <a:ext cx="1418152" cy="3513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7" idx="5"/>
              <a:endCxn id="12" idx="2"/>
            </p:cNvCxnSpPr>
            <p:nvPr/>
          </p:nvCxnSpPr>
          <p:spPr bwMode="auto">
            <a:xfrm>
              <a:off x="2481122" y="5529122"/>
              <a:ext cx="1328878" cy="4906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9" idx="7"/>
            </p:cNvCxnSpPr>
            <p:nvPr/>
          </p:nvCxnSpPr>
          <p:spPr bwMode="auto">
            <a:xfrm flipV="1">
              <a:off x="2481122" y="5105400"/>
              <a:ext cx="1481278" cy="1100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5"/>
              <a:endCxn id="12" idx="3"/>
            </p:cNvCxnSpPr>
            <p:nvPr/>
          </p:nvCxnSpPr>
          <p:spPr bwMode="auto">
            <a:xfrm flipV="1">
              <a:off x="2481122" y="6235326"/>
              <a:ext cx="1418152" cy="1319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5715000" y="510540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35"/>
            <p:cNvGrpSpPr/>
            <p:nvPr/>
          </p:nvGrpSpPr>
          <p:grpSpPr>
            <a:xfrm>
              <a:off x="5791200" y="5257800"/>
              <a:ext cx="381000" cy="304800"/>
              <a:chOff x="4267200" y="3352800"/>
              <a:chExt cx="762000" cy="687388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4267200" y="40386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 flipH="1" flipV="1">
                <a:off x="4305300" y="3695700"/>
                <a:ext cx="6858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4648200" y="3352800"/>
                <a:ext cx="381000" cy="158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3" name="Straight Arrow Connector 22"/>
            <p:cNvCxnSpPr>
              <a:stCxn id="11" idx="6"/>
              <a:endCxn id="21" idx="1"/>
            </p:cNvCxnSpPr>
            <p:nvPr/>
          </p:nvCxnSpPr>
          <p:spPr bwMode="auto">
            <a:xfrm>
              <a:off x="4419600" y="4800600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2" idx="6"/>
              <a:endCxn id="21" idx="3"/>
            </p:cNvCxnSpPr>
            <p:nvPr/>
          </p:nvCxnSpPr>
          <p:spPr bwMode="auto">
            <a:xfrm flipV="1">
              <a:off x="4419600" y="5625726"/>
              <a:ext cx="1384674" cy="3940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21" idx="6"/>
            </p:cNvCxnSpPr>
            <p:nvPr/>
          </p:nvCxnSpPr>
          <p:spPr bwMode="auto">
            <a:xfrm>
              <a:off x="6324600" y="5410200"/>
              <a:ext cx="83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Rectangle 34"/>
          <p:cNvSpPr/>
          <p:nvPr/>
        </p:nvSpPr>
        <p:spPr bwMode="auto">
          <a:xfrm>
            <a:off x="609600" y="2514600"/>
            <a:ext cx="2971800" cy="304800"/>
          </a:xfrm>
          <a:prstGeom prst="rect">
            <a:avLst/>
          </a:prstGeom>
          <a:solidFill>
            <a:srgbClr val="FF6600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parameters to play with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981200"/>
            <a:ext cx="89763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with optional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&gt;&gt;&gt; </a:t>
            </a:r>
            <a:r>
              <a:rPr lang="en-US" sz="2400" dirty="0" err="1" smtClean="0"/>
              <a:t>nn.train</a:t>
            </a:r>
            <a:r>
              <a:rPr lang="en-US" sz="2400" dirty="0" smtClean="0"/>
              <a:t>(table, iterations = 5, </a:t>
            </a:r>
            <a:r>
              <a:rPr lang="en-US" sz="2400" dirty="0" err="1" smtClean="0"/>
              <a:t>printInterval</a:t>
            </a:r>
            <a:r>
              <a:rPr lang="en-US" sz="2400" dirty="0" smtClean="0"/>
              <a:t> = 1)</a:t>
            </a:r>
          </a:p>
          <a:p>
            <a:pPr marL="0" indent="0">
              <a:buNone/>
            </a:pPr>
            <a:r>
              <a:rPr lang="en-US" sz="1800" dirty="0"/>
              <a:t>error 0.005033      </a:t>
            </a:r>
          </a:p>
          <a:p>
            <a:pPr marL="0" indent="0">
              <a:buNone/>
            </a:pPr>
            <a:r>
              <a:rPr lang="en-US" sz="1800" dirty="0"/>
              <a:t>error 0.005026      </a:t>
            </a:r>
          </a:p>
          <a:p>
            <a:pPr marL="0" indent="0">
              <a:buNone/>
            </a:pPr>
            <a:r>
              <a:rPr lang="en-US" sz="1800" dirty="0"/>
              <a:t>error 0.005019      </a:t>
            </a:r>
          </a:p>
          <a:p>
            <a:pPr marL="0" indent="0">
              <a:buNone/>
            </a:pPr>
            <a:r>
              <a:rPr lang="en-US" sz="1800" dirty="0"/>
              <a:t>error 0.005012      </a:t>
            </a:r>
          </a:p>
          <a:p>
            <a:pPr marL="0" indent="0">
              <a:buNone/>
            </a:pPr>
            <a:r>
              <a:rPr lang="en-US" sz="1800" dirty="0"/>
              <a:t>error </a:t>
            </a:r>
            <a:r>
              <a:rPr lang="en-US" sz="1800" dirty="0" smtClean="0"/>
              <a:t>0.005005</a:t>
            </a:r>
          </a:p>
        </p:txBody>
      </p:sp>
    </p:spTree>
    <p:extLst>
      <p:ext uri="{BB962C8B-B14F-4D97-AF65-F5344CB8AC3E}">
        <p14:creationId xmlns:p14="http://schemas.microsoft.com/office/powerpoint/2010/main" val="146136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vs.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1638300" cy="191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828800"/>
            <a:ext cx="152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TrainData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667000"/>
            <a:ext cx="1638300" cy="166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8867" y="1905000"/>
            <a:ext cx="139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TestData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4800600"/>
            <a:ext cx="3289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&gt;&gt;&gt; </a:t>
            </a:r>
            <a:r>
              <a:rPr lang="en-US" dirty="0" err="1" smtClean="0"/>
              <a:t>nn.train</a:t>
            </a:r>
            <a:r>
              <a:rPr lang="en-US" dirty="0" smtClean="0"/>
              <a:t>(</a:t>
            </a:r>
            <a:r>
              <a:rPr lang="en-US" dirty="0" err="1" smtClean="0"/>
              <a:t>trainData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&gt;&gt;&gt; </a:t>
            </a:r>
            <a:r>
              <a:rPr lang="en-US" dirty="0" err="1" smtClean="0"/>
              <a:t>nn.test</a:t>
            </a:r>
            <a:r>
              <a:rPr lang="en-US" dirty="0" smtClean="0"/>
              <a:t>(</a:t>
            </a:r>
            <a:r>
              <a:rPr lang="en-US" dirty="0" err="1" smtClean="0"/>
              <a:t>testData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7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-304800" y="3810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0</a:t>
            </a:r>
            <a:endParaRPr lang="en-US" sz="60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6019800"/>
            <a:ext cx="538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could we adjust to make it right?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117354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Weighted sum is 0.5, which is not equal or larger than the threshold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6670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www.sciencebytes.org</a:t>
            </a:r>
            <a:r>
              <a:rPr lang="en-US" dirty="0"/>
              <a:t>/2011/05/03/blueprint-for-the-brain/</a:t>
            </a:r>
          </a:p>
        </p:txBody>
      </p:sp>
    </p:spTree>
    <p:extLst>
      <p:ext uri="{BB962C8B-B14F-4D97-AF65-F5344CB8AC3E}">
        <p14:creationId xmlns:p14="http://schemas.microsoft.com/office/powerpoint/2010/main" val="250021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/>
                <a:t>0.5</a:t>
              </a:r>
              <a:endParaRPr lang="en-US" sz="1800" baseline="-25000" dirty="0"/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685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Perceptron learning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0</a:t>
            </a:r>
            <a:endParaRPr lang="en-US" sz="6000" dirty="0">
              <a:solidFill>
                <a:srgbClr val="0000FF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 of 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9812" y="2814935"/>
            <a:ext cx="145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44196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724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096000"/>
            <a:ext cx="610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This weight doesn’t matter, so don’t change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" y="4038600"/>
            <a:ext cx="19812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4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9435</TotalTime>
  <Words>3776</Words>
  <Application>Microsoft Macintosh PowerPoint</Application>
  <PresentationFormat>On-screen Show (4:3)</PresentationFormat>
  <Paragraphs>1440</Paragraphs>
  <Slides>80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Pixel</vt:lpstr>
      <vt:lpstr>Equation</vt:lpstr>
      <vt:lpstr>Neural Networks 2</vt:lpstr>
      <vt:lpstr>Artificial Neural Networks</vt:lpstr>
      <vt:lpstr>PowerPoint Presentation</vt:lpstr>
      <vt:lpstr>PowerPoint Presentation</vt:lpstr>
      <vt:lpstr>Training neural networks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Perceptron update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Perceptron learning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Perceptron learning</vt:lpstr>
      <vt:lpstr>Linearly Separable</vt:lpstr>
      <vt:lpstr>PowerPoint Presentation</vt:lpstr>
      <vt:lpstr>XOR</vt:lpstr>
      <vt:lpstr>XOR</vt:lpstr>
      <vt:lpstr>Learning in multilayer networks</vt:lpstr>
      <vt:lpstr>Learning in multilayer networks</vt:lpstr>
      <vt:lpstr>Backpropagation</vt:lpstr>
      <vt:lpstr>Backpropagation</vt:lpstr>
      <vt:lpstr>Backpropagation</vt:lpstr>
      <vt:lpstr>Backpropagation</vt:lpstr>
      <vt:lpstr>Backpropagation</vt:lpstr>
      <vt:lpstr>Neural network regression</vt:lpstr>
      <vt:lpstr>PowerPoint Presentation</vt:lpstr>
      <vt:lpstr>Cog sci people like NNs</vt:lpstr>
      <vt:lpstr>Interpreting Satellite Imagery for Automated Weather Forecasting</vt:lpstr>
      <vt:lpstr>PowerPoint Presentation</vt:lpstr>
      <vt:lpstr>PowerPoint Presentation</vt:lpstr>
      <vt:lpstr>Summary</vt:lpstr>
      <vt:lpstr>Our python NN module</vt:lpstr>
      <vt:lpstr>Data format</vt:lpstr>
      <vt:lpstr>Training on the data</vt:lpstr>
      <vt:lpstr>Training on the data</vt:lpstr>
      <vt:lpstr>Training on the data</vt:lpstr>
      <vt:lpstr>After training, can look at the weights</vt:lpstr>
      <vt:lpstr>After training, can look at the weights</vt:lpstr>
      <vt:lpstr>After training, can look at the weights</vt:lpstr>
      <vt:lpstr>Many parameters to play with</vt:lpstr>
      <vt:lpstr>Calling with optional parameters</vt:lpstr>
      <vt:lpstr>Train vs. test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Kauchak</cp:lastModifiedBy>
  <cp:revision>504</cp:revision>
  <cp:lastPrinted>2015-03-11T20:42:39Z</cp:lastPrinted>
  <dcterms:created xsi:type="dcterms:W3CDTF">2010-11-08T21:43:53Z</dcterms:created>
  <dcterms:modified xsi:type="dcterms:W3CDTF">2016-03-03T21:04:50Z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