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613" r:id="rId3"/>
    <p:sldId id="614" r:id="rId4"/>
    <p:sldId id="615" r:id="rId5"/>
    <p:sldId id="616" r:id="rId6"/>
    <p:sldId id="617" r:id="rId7"/>
    <p:sldId id="618" r:id="rId8"/>
    <p:sldId id="620" r:id="rId9"/>
    <p:sldId id="621" r:id="rId10"/>
    <p:sldId id="623" r:id="rId11"/>
    <p:sldId id="622" r:id="rId12"/>
    <p:sldId id="624" r:id="rId13"/>
    <p:sldId id="625" r:id="rId14"/>
    <p:sldId id="627" r:id="rId15"/>
    <p:sldId id="626" r:id="rId16"/>
    <p:sldId id="628" r:id="rId17"/>
    <p:sldId id="629" r:id="rId18"/>
    <p:sldId id="630" r:id="rId19"/>
    <p:sldId id="631" r:id="rId20"/>
    <p:sldId id="632" r:id="rId21"/>
    <p:sldId id="633" r:id="rId22"/>
    <p:sldId id="634" r:id="rId23"/>
    <p:sldId id="635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645" r:id="rId34"/>
    <p:sldId id="64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5" autoAdjust="0"/>
    <p:restoredTop sz="86677" autoAdjust="0"/>
  </p:normalViewPr>
  <p:slideViewPr>
    <p:cSldViewPr snapToObjects="1">
      <p:cViewPr varScale="1">
        <p:scale>
          <a:sx n="59" d="100"/>
          <a:sy n="59" d="100"/>
        </p:scale>
        <p:origin x="-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09E6F-3002-9F48-B03B-0F47B8C23F78}" type="datetimeFigureOut">
              <a:rPr lang="en-US" smtClean="0"/>
              <a:t>2/26/16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B796F-FC27-0041-AB56-4EF9FA33D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89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Noam Chomsky (1956)—linguist—</a:t>
            </a:r>
            <a:r>
              <a:rPr lang="en-US" baseline="0" dirty="0" smtClean="0"/>
              <a:t> and John Backus (1979)—CS—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5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Why is it important</a:t>
            </a:r>
            <a:r>
              <a:rPr lang="en-US" baseline="0" dirty="0" smtClean="0"/>
              <a:t> that NT and T and disjoint?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CFG</a:t>
            </a:r>
            <a:r>
              <a:rPr lang="en-US" cap="none" dirty="0" smtClean="0"/>
              <a:t>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CS30 – Spring 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64188"/>
            <a:ext cx="1195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 B C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7338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637460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7338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27266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700557"/>
            <a:ext cx="21336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62038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like </a:t>
            </a:r>
            <a:r>
              <a:rPr lang="en-US" sz="3200" dirty="0" err="1" smtClean="0">
                <a:solidFill>
                  <a:srgbClr val="008000"/>
                </a:solidFill>
              </a:rPr>
              <a:t>cs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700557"/>
            <a:ext cx="21336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329060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like </a:t>
            </a:r>
            <a:r>
              <a:rPr lang="en-US" sz="3200" dirty="0" err="1" smtClean="0">
                <a:solidFill>
                  <a:srgbClr val="008000"/>
                </a:solidFill>
              </a:rPr>
              <a:t>cs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3261214"/>
            <a:ext cx="12954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04800" y="3261214"/>
            <a:ext cx="12954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278947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111" y="6010161"/>
            <a:ext cx="4626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 more rules apply, so we’re done!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505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really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like </a:t>
            </a:r>
            <a:r>
              <a:rPr lang="en-US" sz="3200" dirty="0" err="1" smtClean="0"/>
              <a:t>cs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66747" y="6010161"/>
            <a:ext cx="5247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this the only string that can be derived?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74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3264188"/>
            <a:ext cx="289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really, B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702" y="4191000"/>
            <a:ext cx="2352298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3150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3429000"/>
            <a:ext cx="4038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really, </a:t>
            </a:r>
            <a:r>
              <a:rPr lang="en-US" sz="3200" dirty="0" smtClean="0">
                <a:solidFill>
                  <a:srgbClr val="008000"/>
                </a:solidFill>
              </a:rPr>
              <a:t>really, B </a:t>
            </a:r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702" y="4191000"/>
            <a:ext cx="2352298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2413546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4540" y="1933108"/>
            <a:ext cx="5949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What is a grammar?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1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629707" y="4114800"/>
            <a:ext cx="465584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 really, really, … like </a:t>
            </a:r>
            <a:r>
              <a:rPr lang="en-US" sz="3200" dirty="0" err="1" smtClean="0">
                <a:solidFill>
                  <a:srgbClr val="0000FF"/>
                </a:solidFill>
              </a:rPr>
              <a:t>cs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799" y="2029574"/>
            <a:ext cx="528936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Grammars describe a language, i.e. the strings (aka sentences) that are part of that language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466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CFGs formally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</a:t>
            </a:r>
            <a:r>
              <a:rPr lang="en-US" dirty="0"/>
              <a:t>)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: </a:t>
            </a:r>
            <a:r>
              <a:rPr lang="en-US" dirty="0"/>
              <a:t>finite set of nonterminal </a:t>
            </a:r>
            <a:r>
              <a:rPr lang="en-US" dirty="0" smtClean="0"/>
              <a:t>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T</a:t>
            </a:r>
            <a:r>
              <a:rPr lang="en-US" dirty="0"/>
              <a:t>: finite set of terminal symbols, </a:t>
            </a:r>
            <a:r>
              <a:rPr lang="en-US" b="1" dirty="0" smtClean="0">
                <a:solidFill>
                  <a:srgbClr val="0000FF"/>
                </a:solidFill>
              </a:rPr>
              <a:t>NT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00FF"/>
                </a:solidFill>
              </a:rPr>
              <a:t>T</a:t>
            </a:r>
            <a:r>
              <a:rPr lang="en-US" dirty="0"/>
              <a:t> are disjoint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n-US" dirty="0"/>
              <a:t>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</a:t>
            </a:r>
            <a:r>
              <a:rPr lang="en-US" dirty="0" smtClean="0">
                <a:sym typeface="Symbol" charset="2"/>
              </a:rPr>
              <a:t>NT </a:t>
            </a:r>
            <a:r>
              <a:rPr lang="en-US" dirty="0">
                <a:sym typeface="Symbol" charset="2"/>
              </a:rPr>
              <a:t>and   (T </a:t>
            </a:r>
            <a:r>
              <a:rPr lang="en-US" dirty="0" smtClean="0">
                <a:sym typeface="Symbol" charset="2"/>
              </a:rPr>
              <a:t> NT)</a:t>
            </a:r>
            <a:r>
              <a:rPr lang="en-US" dirty="0">
                <a:sym typeface="Symbol" charset="2"/>
              </a:rPr>
              <a:t>*</a:t>
            </a:r>
          </a:p>
          <a:p>
            <a:pPr marL="0" indent="0" eaLnBrk="1" hangingPunct="1">
              <a:buNone/>
            </a:pPr>
            <a:endParaRPr lang="en-US" dirty="0" smtClean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S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>
                <a:sym typeface="Symbol" charset="2"/>
              </a:rPr>
              <a:t></a:t>
            </a:r>
            <a:r>
              <a:rPr lang="en-US" dirty="0" smtClean="0">
                <a:sym typeface="Symbol" charset="2"/>
              </a:rPr>
              <a:t> NT: </a:t>
            </a:r>
            <a:r>
              <a:rPr lang="en-US" dirty="0">
                <a:sym typeface="Symbol" charset="2"/>
              </a:rPr>
              <a:t>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smtClean="0">
                <a:sym typeface="Symbol" charset="2"/>
              </a:rPr>
              <a:t>a 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smtClean="0">
                <a:sym typeface="Symbol" charset="2"/>
              </a:rPr>
              <a:t>b 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</p:spTree>
    <p:extLst>
      <p:ext uri="{BB962C8B-B14F-4D97-AF65-F5344CB8AC3E}">
        <p14:creationId xmlns:p14="http://schemas.microsoft.com/office/powerpoint/2010/main" val="284081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9950" y="3124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  <p:sp>
        <p:nvSpPr>
          <p:cNvPr id="3" name="Right Brace 2"/>
          <p:cNvSpPr/>
          <p:nvPr/>
        </p:nvSpPr>
        <p:spPr>
          <a:xfrm>
            <a:off x="2133600" y="2667000"/>
            <a:ext cx="228600" cy="104197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2895600"/>
            <a:ext cx="1845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Two options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34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aS</a:t>
            </a:r>
            <a:endParaRPr lang="en-US" sz="3200" dirty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9950" y="3124200"/>
            <a:ext cx="6162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8000"/>
                </a:solidFill>
              </a:rPr>
              <a:t>aS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2350" y="2051545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9" name="Straight Arrow Connector 8"/>
          <p:cNvCxnSpPr>
            <a:endCxn id="2" idx="0"/>
          </p:cNvCxnSpPr>
          <p:nvPr/>
        </p:nvCxnSpPr>
        <p:spPr>
          <a:xfrm flipH="1">
            <a:off x="59380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58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aS</a:t>
            </a:r>
            <a:endParaRPr lang="en-US" sz="3200" dirty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9950" y="3124200"/>
            <a:ext cx="8426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>
                <a:solidFill>
                  <a:srgbClr val="008000"/>
                </a:solidFill>
              </a:rPr>
              <a:t>aS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2133600"/>
            <a:ext cx="6162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</a:t>
            </a:r>
            <a:r>
              <a:rPr lang="en-US" sz="3200" dirty="0" err="1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369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aS</a:t>
            </a:r>
            <a:endParaRPr lang="en-US" sz="3200" dirty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00" y="3124200"/>
            <a:ext cx="10691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</a:t>
            </a:r>
            <a:r>
              <a:rPr lang="en-US" sz="3200" dirty="0" err="1" smtClean="0">
                <a:solidFill>
                  <a:srgbClr val="008000"/>
                </a:solidFill>
              </a:rPr>
              <a:t>aS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2133600"/>
            <a:ext cx="8426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</a:t>
            </a:r>
            <a:r>
              <a:rPr lang="en-US" sz="3200" dirty="0" err="1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732612" y="4419600"/>
            <a:ext cx="4999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- Can do this as many times as we want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- Keeps adding more a’s to the front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2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>
                <a:solidFill>
                  <a:srgbClr val="008000"/>
                </a:solidFill>
              </a:rPr>
              <a:t>S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0925" y="3124200"/>
            <a:ext cx="1043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2133600"/>
            <a:ext cx="10691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 smtClean="0">
                <a:solidFill>
                  <a:srgbClr val="008000"/>
                </a:solidFill>
              </a:rPr>
              <a:t>S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43400" y="4338935"/>
            <a:ext cx="3749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Eventually, apply second rule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2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ym typeface="Symbol" charset="2"/>
              </a:rPr>
              <a:t>E  </a:t>
            </a:r>
            <a:r>
              <a:rPr lang="en-US" sz="3200" dirty="0" err="1" smtClean="0">
                <a:sym typeface="Symbol" charset="2"/>
              </a:rPr>
              <a:t>bE</a:t>
            </a:r>
            <a:endParaRPr lang="en-US" sz="3200" dirty="0" smtClean="0"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0925" y="3124200"/>
            <a:ext cx="1043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2133600" y="3610927"/>
            <a:ext cx="228600" cy="104197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90800" y="3839527"/>
            <a:ext cx="1845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Two options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8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80925" y="2133600"/>
            <a:ext cx="1043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0925" y="3124200"/>
            <a:ext cx="1270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86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Language view: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A grammar is a set of structural rules that govern the composition of sentences, phrases and words.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Computational view: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A grammar (often called a “formal grammar”) is a set of rules that describe what strings are valid in a formal language.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5324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2133600"/>
            <a:ext cx="12700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124200"/>
            <a:ext cx="1492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6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76800" y="2133600"/>
            <a:ext cx="1492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3124200"/>
            <a:ext cx="17149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090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8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8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76800" y="2133600"/>
            <a:ext cx="1492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3124200"/>
            <a:ext cx="21293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</a:t>
            </a:r>
            <a:r>
              <a:rPr lang="en-US" sz="3200" dirty="0" err="1" smtClean="0">
                <a:solidFill>
                  <a:srgbClr val="008000"/>
                </a:solidFill>
              </a:rPr>
              <a:t>bE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2612" y="4419600"/>
            <a:ext cx="4999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- Can do this as many times as we want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- Keeps adding more b’s to the end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739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  <a:p>
            <a:r>
              <a:rPr lang="en-US" sz="3200" dirty="0">
                <a:solidFill>
                  <a:srgbClr val="008000"/>
                </a:solidFill>
                <a:sym typeface="Symbol" charset="2"/>
              </a:rPr>
              <a:t>E </a:t>
            </a:r>
            <a:r>
              <a:rPr lang="en-US" sz="3200" dirty="0" smtClean="0">
                <a:solidFill>
                  <a:srgbClr val="008000"/>
                </a:solidFill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2133600"/>
            <a:ext cx="21293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</a:t>
            </a:r>
            <a:r>
              <a:rPr lang="en-US" sz="3200" dirty="0" err="1" smtClean="0"/>
              <a:t>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124200"/>
            <a:ext cx="21719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…b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43400" y="4338935"/>
            <a:ext cx="3749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Eventually, apply second rule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83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language does this represent?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396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</a:t>
            </a:r>
            <a:r>
              <a:rPr lang="en-US" sz="3200" dirty="0" err="1" smtClean="0">
                <a:sym typeface="Symbol" charset="2"/>
              </a:rPr>
              <a:t>aS</a:t>
            </a:r>
            <a:endParaRPr lang="en-US" sz="3200" dirty="0">
              <a:sym typeface="Symbol" charset="2"/>
            </a:endParaRPr>
          </a:p>
          <a:p>
            <a:r>
              <a:rPr lang="en-US" sz="3200" dirty="0"/>
              <a:t>S </a:t>
            </a:r>
            <a:r>
              <a:rPr lang="en-US" sz="3200" dirty="0" smtClean="0">
                <a:sym typeface="Symbol" charset="2"/>
              </a:rPr>
              <a:t> E</a:t>
            </a:r>
          </a:p>
          <a:p>
            <a:r>
              <a:rPr lang="en-US" sz="3200" dirty="0" smtClean="0">
                <a:solidFill>
                  <a:srgbClr val="000000"/>
                </a:solidFill>
                <a:sym typeface="Symbol" charset="2"/>
              </a:rPr>
              <a:t>E  </a:t>
            </a:r>
            <a:r>
              <a:rPr lang="en-US" sz="3200" dirty="0" err="1" smtClean="0">
                <a:solidFill>
                  <a:srgbClr val="000000"/>
                </a:solidFill>
                <a:sym typeface="Symbol" charset="2"/>
              </a:rPr>
              <a:t>bE</a:t>
            </a:r>
            <a:endParaRPr lang="en-US" sz="3200" dirty="0" smtClean="0">
              <a:solidFill>
                <a:srgbClr val="000000"/>
              </a:solidFill>
              <a:sym typeface="Symbol" charset="2"/>
            </a:endParaRPr>
          </a:p>
          <a:p>
            <a:r>
              <a:rPr lang="en-US" sz="3200" dirty="0">
                <a:sym typeface="Symbol" charset="2"/>
              </a:rPr>
              <a:t>E </a:t>
            </a:r>
            <a:r>
              <a:rPr lang="en-US" sz="3200" dirty="0" smtClean="0">
                <a:sym typeface="Symbol" charset="2"/>
              </a:rPr>
              <a:t>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2133600"/>
            <a:ext cx="21293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</a:t>
            </a:r>
            <a:r>
              <a:rPr lang="en-US" sz="3200" dirty="0" err="1" smtClean="0"/>
              <a:t>b</a:t>
            </a:r>
            <a:r>
              <a:rPr lang="en-US" sz="3200" dirty="0" err="1" smtClean="0">
                <a:solidFill>
                  <a:srgbClr val="008000"/>
                </a:solidFill>
              </a:rPr>
              <a:t>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124200"/>
            <a:ext cx="21719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aaabb</a:t>
            </a:r>
            <a:r>
              <a:rPr lang="en-US" sz="3200" dirty="0" smtClean="0"/>
              <a:t>…b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endParaRPr lang="en-US" sz="32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66687" y="2743200"/>
            <a:ext cx="5513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" y="5257800"/>
            <a:ext cx="7151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Grammar represents all strings with zero or more a’s followed by one or more b’s</a:t>
            </a:r>
          </a:p>
        </p:txBody>
      </p:sp>
    </p:spTree>
    <p:extLst>
      <p:ext uri="{BB962C8B-B14F-4D97-AF65-F5344CB8AC3E}">
        <p14:creationId xmlns:p14="http://schemas.microsoft.com/office/powerpoint/2010/main" val="1917848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What types of (formal) grammars have you heard of before?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427320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Grammars (CFG)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286000"/>
            <a:ext cx="81534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do you know about them?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 are they used?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68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production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(single symbol)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(one or more symbols)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1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955" y="3264188"/>
            <a:ext cx="457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853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955" y="3264188"/>
            <a:ext cx="457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04800" y="27432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</p:spTree>
    <p:extLst>
      <p:ext uri="{BB962C8B-B14F-4D97-AF65-F5344CB8AC3E}">
        <p14:creationId xmlns:p14="http://schemas.microsoft.com/office/powerpoint/2010/main" val="114633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667000"/>
            <a:ext cx="29562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 </a:t>
            </a:r>
            <a:r>
              <a:rPr lang="en-US" sz="3200" dirty="0" smtClean="0">
                <a:sym typeface="Symbol" charset="2"/>
              </a:rPr>
              <a:t> A B C</a:t>
            </a:r>
          </a:p>
          <a:p>
            <a:r>
              <a:rPr lang="en-US" sz="3200" dirty="0" smtClean="0">
                <a:sym typeface="Symbol" charset="2"/>
              </a:rPr>
              <a:t>A  I</a:t>
            </a:r>
          </a:p>
          <a:p>
            <a:r>
              <a:rPr lang="en-US" sz="3200" dirty="0" smtClean="0">
                <a:sym typeface="Symbol" charset="2"/>
              </a:rPr>
              <a:t>B  really</a:t>
            </a:r>
          </a:p>
          <a:p>
            <a:r>
              <a:rPr lang="en-US" sz="3200" dirty="0">
                <a:sym typeface="Symbol" charset="2"/>
              </a:rPr>
              <a:t>B </a:t>
            </a:r>
            <a:r>
              <a:rPr lang="en-US" sz="3200" dirty="0" smtClean="0">
                <a:sym typeface="Symbol" charset="2"/>
              </a:rPr>
              <a:t> really, B</a:t>
            </a:r>
          </a:p>
          <a:p>
            <a:r>
              <a:rPr lang="en-US" sz="3200" dirty="0">
                <a:sym typeface="Symbol" charset="2"/>
              </a:rPr>
              <a:t>C </a:t>
            </a:r>
            <a:r>
              <a:rPr lang="en-US" sz="3200" dirty="0" smtClean="0">
                <a:sym typeface="Symbol" charset="2"/>
              </a:rPr>
              <a:t> like </a:t>
            </a:r>
            <a:r>
              <a:rPr lang="en-US" sz="3200" dirty="0" err="1" smtClean="0">
                <a:sym typeface="Symbol" charset="2"/>
              </a:rPr>
              <a:t>cs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951011"/>
            <a:ext cx="526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Grammars “generate” or “derive” strings: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64188"/>
            <a:ext cx="1195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 B C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7557" y="4867602"/>
            <a:ext cx="5245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apply a rule by substituting the symbol</a:t>
            </a:r>
          </a:p>
          <a:p>
            <a:r>
              <a:rPr lang="en-US" sz="2000" dirty="0" smtClean="0"/>
              <a:t>on the left hand side with the symbols on the right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743200"/>
            <a:ext cx="1981200" cy="52098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7392</TotalTime>
  <Words>1330</Words>
  <Application>Microsoft Macintosh PowerPoint</Application>
  <PresentationFormat>On-screen Show (4:3)</PresentationFormat>
  <Paragraphs>281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Median</vt:lpstr>
      <vt:lpstr>CFGs</vt:lpstr>
      <vt:lpstr>Grammars</vt:lpstr>
      <vt:lpstr>Grammars</vt:lpstr>
      <vt:lpstr>Grammars</vt:lpstr>
      <vt:lpstr>Context Free Grammars (CFG)</vt:lpstr>
      <vt:lpstr>CFG production rules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 example</vt:lpstr>
      <vt:lpstr>CFGs formally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  <vt:lpstr>What language does this represent?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461</cp:revision>
  <cp:lastPrinted>2016-02-26T16:42:54Z</cp:lastPrinted>
  <dcterms:created xsi:type="dcterms:W3CDTF">2011-02-09T18:38:39Z</dcterms:created>
  <dcterms:modified xsi:type="dcterms:W3CDTF">2016-02-26T16:42:57Z</dcterms:modified>
</cp:coreProperties>
</file>