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6"/>
  </p:notesMasterIdLst>
  <p:sldIdLst>
    <p:sldId id="256" r:id="rId2"/>
    <p:sldId id="746" r:id="rId3"/>
    <p:sldId id="747" r:id="rId4"/>
    <p:sldId id="748" r:id="rId5"/>
    <p:sldId id="749" r:id="rId6"/>
    <p:sldId id="750" r:id="rId7"/>
    <p:sldId id="751" r:id="rId8"/>
    <p:sldId id="753" r:id="rId9"/>
    <p:sldId id="752" r:id="rId10"/>
    <p:sldId id="754" r:id="rId11"/>
    <p:sldId id="755" r:id="rId12"/>
    <p:sldId id="756" r:id="rId13"/>
    <p:sldId id="757" r:id="rId14"/>
    <p:sldId id="741" r:id="rId15"/>
    <p:sldId id="738" r:id="rId16"/>
    <p:sldId id="742" r:id="rId17"/>
    <p:sldId id="743" r:id="rId18"/>
    <p:sldId id="744" r:id="rId19"/>
    <p:sldId id="745" r:id="rId20"/>
    <p:sldId id="771" r:id="rId21"/>
    <p:sldId id="739" r:id="rId22"/>
    <p:sldId id="758" r:id="rId23"/>
    <p:sldId id="759" r:id="rId24"/>
    <p:sldId id="783" r:id="rId25"/>
    <p:sldId id="784" r:id="rId26"/>
    <p:sldId id="761" r:id="rId27"/>
    <p:sldId id="763" r:id="rId28"/>
    <p:sldId id="764" r:id="rId29"/>
    <p:sldId id="765" r:id="rId30"/>
    <p:sldId id="766" r:id="rId31"/>
    <p:sldId id="767" r:id="rId32"/>
    <p:sldId id="768" r:id="rId33"/>
    <p:sldId id="785" r:id="rId34"/>
    <p:sldId id="770"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5" autoAdjust="0"/>
    <p:restoredTop sz="86677" autoAdjust="0"/>
  </p:normalViewPr>
  <p:slideViewPr>
    <p:cSldViewPr snapToObjects="1">
      <p:cViewPr varScale="1">
        <p:scale>
          <a:sx n="77" d="100"/>
          <a:sy n="77" d="100"/>
        </p:scale>
        <p:origin x="-84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0213A-4496-8E41-939D-6D779164903A}" type="datetimeFigureOut">
              <a:rPr lang="en-US" smtClean="0"/>
              <a:pPr/>
              <a:t>4/2/15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E9A50-EED1-FA4E-868B-D30F9FDBA6F4}" type="slidenum">
              <a:rPr lang="en-US" smtClean="0"/>
              <a:pPr/>
              <a:t>‹#›</a:t>
            </a:fld>
            <a:endParaRPr lang="en-US"/>
          </a:p>
        </p:txBody>
      </p:sp>
    </p:spTree>
    <p:extLst>
      <p:ext uri="{BB962C8B-B14F-4D97-AF65-F5344CB8AC3E}">
        <p14:creationId xmlns:p14="http://schemas.microsoft.com/office/powerpoint/2010/main" val="10369575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14</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15</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16</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6B1818-9845-3346-9B2A-BCFEBF5EF4C0}" type="slidenum">
              <a:rPr lang="en-US"/>
              <a:pPr/>
              <a:t>21</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6B1818-9845-3346-9B2A-BCFEBF5EF4C0}" type="slidenum">
              <a:rPr lang="en-US"/>
              <a:pPr/>
              <a:t>22</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B6FE768-D535-DB4F-A86D-18423950C428}" type="datetimeFigureOut">
              <a:rPr lang="en-US" smtClean="0"/>
              <a:pPr/>
              <a:t>4/2/15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4/2/15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76733-97FC-644E-9C9E-BE83813A8A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B6FE768-D535-DB4F-A86D-18423950C428}" type="datetimeFigureOut">
              <a:rPr lang="en-US" smtClean="0"/>
              <a:pPr/>
              <a:t>4/2/15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0076733-97FC-644E-9C9E-BE83813A8A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4/2/15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B6FE768-D535-DB4F-A86D-18423950C428}" type="datetimeFigureOut">
              <a:rPr lang="en-US" smtClean="0"/>
              <a:pPr/>
              <a:t>4/2/15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B6FE768-D535-DB4F-A86D-18423950C428}" type="datetimeFigureOut">
              <a:rPr lang="en-US" smtClean="0"/>
              <a:pPr/>
              <a:t>4/2/15</a:t>
            </a:fld>
            <a:endParaRPr lang="en-US"/>
          </a:p>
        </p:txBody>
      </p:sp>
      <p:sp>
        <p:nvSpPr>
          <p:cNvPr id="10" name="Slide Number Placeholder 9"/>
          <p:cNvSpPr>
            <a:spLocks noGrp="1"/>
          </p:cNvSpPr>
          <p:nvPr>
            <p:ph type="sldNum" sz="quarter" idx="16"/>
          </p:nvPr>
        </p:nvSpPr>
        <p:spPr/>
        <p:txBody>
          <a:bodyPr rtlCol="0"/>
          <a:lstStyle/>
          <a:p>
            <a:fld id="{A0076733-97FC-644E-9C9E-BE83813A8A2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B6FE768-D535-DB4F-A86D-18423950C428}" type="datetimeFigureOut">
              <a:rPr lang="en-US" smtClean="0"/>
              <a:pPr/>
              <a:t>4/2/15</a:t>
            </a:fld>
            <a:endParaRPr lang="en-US"/>
          </a:p>
        </p:txBody>
      </p:sp>
      <p:sp>
        <p:nvSpPr>
          <p:cNvPr id="12" name="Slide Number Placeholder 11"/>
          <p:cNvSpPr>
            <a:spLocks noGrp="1"/>
          </p:cNvSpPr>
          <p:nvPr>
            <p:ph type="sldNum" sz="quarter" idx="16"/>
          </p:nvPr>
        </p:nvSpPr>
        <p:spPr/>
        <p:txBody>
          <a:bodyPr rtlCol="0"/>
          <a:lstStyle/>
          <a:p>
            <a:fld id="{A0076733-97FC-644E-9C9E-BE83813A8A2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6FE768-D535-DB4F-A86D-18423950C428}" type="datetimeFigureOut">
              <a:rPr lang="en-US" smtClean="0"/>
              <a:pPr/>
              <a:t>4/2/15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FE768-D535-DB4F-A86D-18423950C428}" type="datetimeFigureOut">
              <a:rPr lang="en-US" smtClean="0"/>
              <a:pPr/>
              <a:t>4/2/15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B6FE768-D535-DB4F-A86D-18423950C428}" type="datetimeFigureOut">
              <a:rPr lang="en-US" smtClean="0"/>
              <a:pPr/>
              <a:t>4/2/15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B6FE768-D535-DB4F-A86D-18423950C428}" type="datetimeFigureOut">
              <a:rPr lang="en-US" smtClean="0"/>
              <a:pPr/>
              <a:t>4/2/15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B6FE768-D535-DB4F-A86D-18423950C428}" type="datetimeFigureOut">
              <a:rPr lang="en-US" smtClean="0"/>
              <a:pPr/>
              <a:t>4/2/15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0076733-97FC-644E-9C9E-BE83813A8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s.pomona.edu/~dkauchak/classes/cs30/examples/cannibals.tx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Search algorithms</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David Kauchak</a:t>
            </a:r>
          </a:p>
          <a:p>
            <a:r>
              <a:rPr lang="en-US" dirty="0" smtClean="0"/>
              <a:t>CS30 – Spring 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rgbClr val="FF0000"/>
                </a:solidFill>
              </a:rPr>
              <a:t>What order would this variant visit the states? </a:t>
            </a:r>
            <a:endParaRPr lang="en-US" sz="3200" dirty="0">
              <a:solidFill>
                <a:srgbClr val="FF0000"/>
              </a:solidFill>
            </a:endParaRPr>
          </a:p>
        </p:txBody>
      </p:sp>
      <p:sp>
        <p:nvSpPr>
          <p:cNvPr id="5" name="TextBox 4"/>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6" name="TextBox 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7" name="TextBox 6"/>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8" name="TextBox 7"/>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9" name="TextBox 8"/>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10" name="TextBox 9"/>
          <p:cNvSpPr txBox="1"/>
          <p:nvPr/>
        </p:nvSpPr>
        <p:spPr>
          <a:xfrm>
            <a:off x="8686800" y="4047866"/>
            <a:ext cx="382787" cy="523220"/>
          </a:xfrm>
          <a:prstGeom prst="rect">
            <a:avLst/>
          </a:prstGeom>
          <a:solidFill>
            <a:srgbClr val="CCFFCC"/>
          </a:solidFill>
          <a:ln>
            <a:solidFill>
              <a:schemeClr val="tx1"/>
            </a:solidFill>
          </a:ln>
        </p:spPr>
        <p:txBody>
          <a:bodyPr wrap="none" rtlCol="0">
            <a:spAutoFit/>
          </a:bodyPr>
          <a:lstStyle/>
          <a:p>
            <a:r>
              <a:rPr lang="en-US" sz="2800" dirty="0" smtClean="0"/>
              <a:t>8</a:t>
            </a:r>
            <a:endParaRPr lang="en-US" sz="2800" dirty="0"/>
          </a:p>
        </p:txBody>
      </p:sp>
      <p:sp>
        <p:nvSpPr>
          <p:cNvPr id="11" name="TextBox 10"/>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sp>
        <p:nvSpPr>
          <p:cNvPr id="12" name="TextBox 11"/>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smtClean="0"/>
              <a:t>9</a:t>
            </a:r>
            <a:endParaRPr lang="en-US" sz="2800" dirty="0"/>
          </a:p>
        </p:txBody>
      </p:sp>
      <p:cxnSp>
        <p:nvCxnSpPr>
          <p:cNvPr id="13" name="Straight Arrow Connector 12"/>
          <p:cNvCxnSpPr>
            <a:stCxn id="5" idx="2"/>
            <a:endCxn id="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5" idx="2"/>
            <a:endCxn id="7"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5" idx="2"/>
            <a:endCxn id="8"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7" idx="2"/>
            <a:endCxn id="9"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2"/>
            <a:endCxn id="11"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7" idx="2"/>
            <a:endCxn id="10"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9" idx="2"/>
            <a:endCxn id="12"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5843226" y="4038600"/>
            <a:ext cx="382787" cy="523220"/>
          </a:xfrm>
          <a:prstGeom prst="rect">
            <a:avLst/>
          </a:prstGeom>
          <a:noFill/>
          <a:ln>
            <a:solidFill>
              <a:schemeClr val="tx1"/>
            </a:solidFill>
          </a:ln>
        </p:spPr>
        <p:txBody>
          <a:bodyPr wrap="none" rtlCol="0">
            <a:spAutoFit/>
          </a:bodyPr>
          <a:lstStyle/>
          <a:p>
            <a:r>
              <a:rPr lang="en-US" sz="2800" dirty="0" smtClean="0"/>
              <a:t>5</a:t>
            </a:r>
            <a:endParaRPr lang="en-US" sz="2800" dirty="0"/>
          </a:p>
        </p:txBody>
      </p:sp>
      <p:cxnSp>
        <p:nvCxnSpPr>
          <p:cNvPr id="21" name="Straight Arrow Connector 20"/>
          <p:cNvCxnSpPr>
            <a:stCxn id="6" idx="2"/>
            <a:endCxn id="20"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491746" y="4885096"/>
            <a:ext cx="3014116" cy="523220"/>
          </a:xfrm>
          <a:prstGeom prst="rect">
            <a:avLst/>
          </a:prstGeom>
          <a:noFill/>
        </p:spPr>
        <p:txBody>
          <a:bodyPr wrap="none" rtlCol="0">
            <a:spAutoFit/>
          </a:bodyPr>
          <a:lstStyle/>
          <a:p>
            <a:r>
              <a:rPr lang="en-US" sz="2800" dirty="0" smtClean="0">
                <a:solidFill>
                  <a:srgbClr val="0000FF"/>
                </a:solidFill>
              </a:rPr>
              <a:t>1, 2, 5, 3, 6, 9, 7, 8</a:t>
            </a:r>
            <a:endParaRPr lang="en-US" sz="2800" dirty="0">
              <a:solidFill>
                <a:srgbClr val="0000FF"/>
              </a:solidFill>
            </a:endParaRPr>
          </a:p>
        </p:txBody>
      </p:sp>
      <p:pic>
        <p:nvPicPr>
          <p:cNvPr id="23" name="Picture 22"/>
          <p:cNvPicPr>
            <a:picLocks noChangeAspect="1"/>
          </p:cNvPicPr>
          <p:nvPr/>
        </p:nvPicPr>
        <p:blipFill>
          <a:blip r:embed="rId2"/>
          <a:stretch>
            <a:fillRect/>
          </a:stretch>
        </p:blipFill>
        <p:spPr>
          <a:xfrm>
            <a:off x="152399" y="1682750"/>
            <a:ext cx="5178711" cy="2736850"/>
          </a:xfrm>
          <a:prstGeom prst="rect">
            <a:avLst/>
          </a:prstGeom>
        </p:spPr>
      </p:pic>
      <p:sp>
        <p:nvSpPr>
          <p:cNvPr id="3" name="TextBox 2"/>
          <p:cNvSpPr txBox="1"/>
          <p:nvPr/>
        </p:nvSpPr>
        <p:spPr>
          <a:xfrm>
            <a:off x="726626" y="5862935"/>
            <a:ext cx="4455491" cy="523220"/>
          </a:xfrm>
          <a:prstGeom prst="rect">
            <a:avLst/>
          </a:prstGeom>
          <a:noFill/>
        </p:spPr>
        <p:txBody>
          <a:bodyPr wrap="none" rtlCol="0">
            <a:spAutoFit/>
          </a:bodyPr>
          <a:lstStyle/>
          <a:p>
            <a:r>
              <a:rPr lang="en-US" sz="2800" dirty="0" smtClean="0">
                <a:solidFill>
                  <a:srgbClr val="FF0000"/>
                </a:solidFill>
              </a:rPr>
              <a:t>What search algorithm is this?</a:t>
            </a:r>
            <a:endParaRPr lang="en-US" sz="2800" dirty="0">
              <a:solidFill>
                <a:srgbClr val="FF0000"/>
              </a:solidFill>
            </a:endParaRPr>
          </a:p>
        </p:txBody>
      </p:sp>
    </p:spTree>
    <p:extLst>
      <p:ext uri="{BB962C8B-B14F-4D97-AF65-F5344CB8AC3E}">
        <p14:creationId xmlns:p14="http://schemas.microsoft.com/office/powerpoint/2010/main" val="24010053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rgbClr val="FF0000"/>
                </a:solidFill>
              </a:rPr>
              <a:t>What order would this variant visit the states? </a:t>
            </a:r>
            <a:endParaRPr lang="en-US" sz="3200" dirty="0">
              <a:solidFill>
                <a:srgbClr val="FF0000"/>
              </a:solidFill>
            </a:endParaRPr>
          </a:p>
        </p:txBody>
      </p:sp>
      <p:sp>
        <p:nvSpPr>
          <p:cNvPr id="5" name="TextBox 4"/>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6" name="TextBox 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7" name="TextBox 6"/>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8" name="TextBox 7"/>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9" name="TextBox 8"/>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10" name="TextBox 9"/>
          <p:cNvSpPr txBox="1"/>
          <p:nvPr/>
        </p:nvSpPr>
        <p:spPr>
          <a:xfrm>
            <a:off x="8686800" y="4047866"/>
            <a:ext cx="382787" cy="523220"/>
          </a:xfrm>
          <a:prstGeom prst="rect">
            <a:avLst/>
          </a:prstGeom>
          <a:solidFill>
            <a:srgbClr val="CCFFCC"/>
          </a:solidFill>
          <a:ln>
            <a:solidFill>
              <a:schemeClr val="tx1"/>
            </a:solidFill>
          </a:ln>
        </p:spPr>
        <p:txBody>
          <a:bodyPr wrap="none" rtlCol="0">
            <a:spAutoFit/>
          </a:bodyPr>
          <a:lstStyle/>
          <a:p>
            <a:r>
              <a:rPr lang="en-US" sz="2800" dirty="0" smtClean="0"/>
              <a:t>8</a:t>
            </a:r>
            <a:endParaRPr lang="en-US" sz="2800" dirty="0"/>
          </a:p>
        </p:txBody>
      </p:sp>
      <p:sp>
        <p:nvSpPr>
          <p:cNvPr id="11" name="TextBox 10"/>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sp>
        <p:nvSpPr>
          <p:cNvPr id="12" name="TextBox 11"/>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smtClean="0"/>
              <a:t>9</a:t>
            </a:r>
            <a:endParaRPr lang="en-US" sz="2800" dirty="0"/>
          </a:p>
        </p:txBody>
      </p:sp>
      <p:cxnSp>
        <p:nvCxnSpPr>
          <p:cNvPr id="13" name="Straight Arrow Connector 12"/>
          <p:cNvCxnSpPr>
            <a:stCxn id="5" idx="2"/>
            <a:endCxn id="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5" idx="2"/>
            <a:endCxn id="7"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5" idx="2"/>
            <a:endCxn id="8"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7" idx="2"/>
            <a:endCxn id="9"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2"/>
            <a:endCxn id="11"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7" idx="2"/>
            <a:endCxn id="10"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9" idx="2"/>
            <a:endCxn id="12"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5843226" y="4038600"/>
            <a:ext cx="382787" cy="523220"/>
          </a:xfrm>
          <a:prstGeom prst="rect">
            <a:avLst/>
          </a:prstGeom>
          <a:noFill/>
          <a:ln>
            <a:solidFill>
              <a:schemeClr val="tx1"/>
            </a:solidFill>
          </a:ln>
        </p:spPr>
        <p:txBody>
          <a:bodyPr wrap="none" rtlCol="0">
            <a:spAutoFit/>
          </a:bodyPr>
          <a:lstStyle/>
          <a:p>
            <a:r>
              <a:rPr lang="en-US" sz="2800" dirty="0" smtClean="0"/>
              <a:t>5</a:t>
            </a:r>
            <a:endParaRPr lang="en-US" sz="2800" dirty="0"/>
          </a:p>
        </p:txBody>
      </p:sp>
      <p:cxnSp>
        <p:nvCxnSpPr>
          <p:cNvPr id="21" name="Straight Arrow Connector 20"/>
          <p:cNvCxnSpPr>
            <a:stCxn id="6" idx="2"/>
            <a:endCxn id="20"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491746" y="4885096"/>
            <a:ext cx="3014116" cy="523220"/>
          </a:xfrm>
          <a:prstGeom prst="rect">
            <a:avLst/>
          </a:prstGeom>
          <a:noFill/>
        </p:spPr>
        <p:txBody>
          <a:bodyPr wrap="none" rtlCol="0">
            <a:spAutoFit/>
          </a:bodyPr>
          <a:lstStyle/>
          <a:p>
            <a:r>
              <a:rPr lang="en-US" sz="2800" dirty="0" smtClean="0">
                <a:solidFill>
                  <a:srgbClr val="0000FF"/>
                </a:solidFill>
              </a:rPr>
              <a:t>1, 2, 5, 3, 6, 9, 7, 8</a:t>
            </a:r>
            <a:endParaRPr lang="en-US" sz="2800" dirty="0">
              <a:solidFill>
                <a:srgbClr val="0000FF"/>
              </a:solidFill>
            </a:endParaRPr>
          </a:p>
        </p:txBody>
      </p:sp>
      <p:pic>
        <p:nvPicPr>
          <p:cNvPr id="23" name="Picture 22"/>
          <p:cNvPicPr>
            <a:picLocks noChangeAspect="1"/>
          </p:cNvPicPr>
          <p:nvPr/>
        </p:nvPicPr>
        <p:blipFill>
          <a:blip r:embed="rId2"/>
          <a:stretch>
            <a:fillRect/>
          </a:stretch>
        </p:blipFill>
        <p:spPr>
          <a:xfrm>
            <a:off x="152399" y="1682750"/>
            <a:ext cx="5178711" cy="2736850"/>
          </a:xfrm>
          <a:prstGeom prst="rect">
            <a:avLst/>
          </a:prstGeom>
        </p:spPr>
      </p:pic>
      <p:sp>
        <p:nvSpPr>
          <p:cNvPr id="3" name="TextBox 2"/>
          <p:cNvSpPr txBox="1"/>
          <p:nvPr/>
        </p:nvSpPr>
        <p:spPr>
          <a:xfrm>
            <a:off x="533400" y="5862935"/>
            <a:ext cx="817076" cy="523220"/>
          </a:xfrm>
          <a:prstGeom prst="rect">
            <a:avLst/>
          </a:prstGeom>
          <a:noFill/>
        </p:spPr>
        <p:txBody>
          <a:bodyPr wrap="none" rtlCol="0">
            <a:spAutoFit/>
          </a:bodyPr>
          <a:lstStyle/>
          <a:p>
            <a:r>
              <a:rPr lang="en-US" sz="2800" dirty="0" smtClean="0">
                <a:solidFill>
                  <a:srgbClr val="0000FF"/>
                </a:solidFill>
              </a:rPr>
              <a:t>DFS!</a:t>
            </a:r>
            <a:endParaRPr lang="en-US" sz="2800" dirty="0">
              <a:solidFill>
                <a:srgbClr val="0000FF"/>
              </a:solidFill>
            </a:endParaRPr>
          </a:p>
        </p:txBody>
      </p:sp>
      <p:sp>
        <p:nvSpPr>
          <p:cNvPr id="4" name="TextBox 3"/>
          <p:cNvSpPr txBox="1"/>
          <p:nvPr/>
        </p:nvSpPr>
        <p:spPr>
          <a:xfrm>
            <a:off x="1828800" y="5867400"/>
            <a:ext cx="2858775" cy="523220"/>
          </a:xfrm>
          <a:prstGeom prst="rect">
            <a:avLst/>
          </a:prstGeom>
          <a:noFill/>
        </p:spPr>
        <p:txBody>
          <a:bodyPr wrap="none" rtlCol="0">
            <a:spAutoFit/>
          </a:bodyPr>
          <a:lstStyle/>
          <a:p>
            <a:r>
              <a:rPr lang="en-US" sz="2800" dirty="0" smtClean="0">
                <a:solidFill>
                  <a:srgbClr val="FF0000"/>
                </a:solidFill>
              </a:rPr>
              <a:t>Where’s the stack?</a:t>
            </a:r>
            <a:endParaRPr lang="en-US" sz="2800" dirty="0">
              <a:solidFill>
                <a:srgbClr val="FF0000"/>
              </a:solidFill>
            </a:endParaRPr>
          </a:p>
        </p:txBody>
      </p:sp>
    </p:spTree>
    <p:extLst>
      <p:ext uri="{BB962C8B-B14F-4D97-AF65-F5344CB8AC3E}">
        <p14:creationId xmlns:p14="http://schemas.microsoft.com/office/powerpoint/2010/main" val="16501689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DFS variant</a:t>
            </a:r>
            <a:endParaRPr lang="en-US" dirty="0"/>
          </a:p>
        </p:txBody>
      </p:sp>
      <p:pic>
        <p:nvPicPr>
          <p:cNvPr id="4" name="Picture 3"/>
          <p:cNvPicPr>
            <a:picLocks noChangeAspect="1"/>
          </p:cNvPicPr>
          <p:nvPr/>
        </p:nvPicPr>
        <p:blipFill>
          <a:blip r:embed="rId2"/>
          <a:stretch>
            <a:fillRect/>
          </a:stretch>
        </p:blipFill>
        <p:spPr>
          <a:xfrm>
            <a:off x="4688541" y="1600200"/>
            <a:ext cx="4303059" cy="2438400"/>
          </a:xfrm>
          <a:prstGeom prst="rect">
            <a:avLst/>
          </a:prstGeom>
        </p:spPr>
      </p:pic>
      <p:sp>
        <p:nvSpPr>
          <p:cNvPr id="5" name="TextBox 4"/>
          <p:cNvSpPr txBox="1"/>
          <p:nvPr/>
        </p:nvSpPr>
        <p:spPr>
          <a:xfrm>
            <a:off x="5354580" y="5003107"/>
            <a:ext cx="2722620" cy="461665"/>
          </a:xfrm>
          <a:prstGeom prst="rect">
            <a:avLst/>
          </a:prstGeom>
          <a:noFill/>
        </p:spPr>
        <p:txBody>
          <a:bodyPr wrap="none" rtlCol="0">
            <a:spAutoFit/>
          </a:bodyPr>
          <a:lstStyle/>
          <a:p>
            <a:r>
              <a:rPr lang="en-US" sz="2400" dirty="0" smtClean="0">
                <a:solidFill>
                  <a:srgbClr val="FF0000"/>
                </a:solidFill>
              </a:rPr>
              <a:t>How is this different?</a:t>
            </a:r>
            <a:endParaRPr lang="en-US" sz="2400" dirty="0">
              <a:solidFill>
                <a:srgbClr val="FF0000"/>
              </a:solidFill>
            </a:endParaRPr>
          </a:p>
        </p:txBody>
      </p:sp>
      <p:pic>
        <p:nvPicPr>
          <p:cNvPr id="6" name="Picture 5"/>
          <p:cNvPicPr>
            <a:picLocks noChangeAspect="1"/>
          </p:cNvPicPr>
          <p:nvPr/>
        </p:nvPicPr>
        <p:blipFill>
          <a:blip r:embed="rId3"/>
          <a:stretch>
            <a:fillRect/>
          </a:stretch>
        </p:blipFill>
        <p:spPr>
          <a:xfrm>
            <a:off x="152399" y="1682750"/>
            <a:ext cx="4169403" cy="2203450"/>
          </a:xfrm>
          <a:prstGeom prst="rect">
            <a:avLst/>
          </a:prstGeom>
        </p:spPr>
      </p:pic>
    </p:spTree>
    <p:extLst>
      <p:ext uri="{BB962C8B-B14F-4D97-AF65-F5344CB8AC3E}">
        <p14:creationId xmlns:p14="http://schemas.microsoft.com/office/powerpoint/2010/main" val="227801648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DFS variant</a:t>
            </a:r>
            <a:endParaRPr lang="en-US" dirty="0"/>
          </a:p>
        </p:txBody>
      </p:sp>
      <p:pic>
        <p:nvPicPr>
          <p:cNvPr id="4" name="Picture 3"/>
          <p:cNvPicPr>
            <a:picLocks noChangeAspect="1"/>
          </p:cNvPicPr>
          <p:nvPr/>
        </p:nvPicPr>
        <p:blipFill>
          <a:blip r:embed="rId2"/>
          <a:stretch>
            <a:fillRect/>
          </a:stretch>
        </p:blipFill>
        <p:spPr>
          <a:xfrm>
            <a:off x="4688541" y="1600200"/>
            <a:ext cx="4303059" cy="2438400"/>
          </a:xfrm>
          <a:prstGeom prst="rect">
            <a:avLst/>
          </a:prstGeom>
        </p:spPr>
      </p:pic>
      <p:sp>
        <p:nvSpPr>
          <p:cNvPr id="5" name="TextBox 4"/>
          <p:cNvSpPr txBox="1"/>
          <p:nvPr/>
        </p:nvSpPr>
        <p:spPr>
          <a:xfrm>
            <a:off x="5659380" y="4800600"/>
            <a:ext cx="2951220" cy="830997"/>
          </a:xfrm>
          <a:prstGeom prst="rect">
            <a:avLst/>
          </a:prstGeom>
          <a:noFill/>
        </p:spPr>
        <p:txBody>
          <a:bodyPr wrap="square" rtlCol="0">
            <a:spAutoFit/>
          </a:bodyPr>
          <a:lstStyle/>
          <a:p>
            <a:r>
              <a:rPr lang="en-US" sz="2400" dirty="0" smtClean="0">
                <a:solidFill>
                  <a:srgbClr val="0000FF"/>
                </a:solidFill>
              </a:rPr>
              <a:t>Returns ALL solutions found, not just one</a:t>
            </a:r>
            <a:endParaRPr lang="en-US" sz="2400" dirty="0">
              <a:solidFill>
                <a:srgbClr val="0000FF"/>
              </a:solidFill>
            </a:endParaRPr>
          </a:p>
        </p:txBody>
      </p:sp>
      <p:pic>
        <p:nvPicPr>
          <p:cNvPr id="6" name="Picture 5"/>
          <p:cNvPicPr>
            <a:picLocks noChangeAspect="1"/>
          </p:cNvPicPr>
          <p:nvPr/>
        </p:nvPicPr>
        <p:blipFill>
          <a:blip r:embed="rId3"/>
          <a:stretch>
            <a:fillRect/>
          </a:stretch>
        </p:blipFill>
        <p:spPr>
          <a:xfrm>
            <a:off x="152399" y="1682750"/>
            <a:ext cx="4169403" cy="2203450"/>
          </a:xfrm>
          <a:prstGeom prst="rect">
            <a:avLst/>
          </a:prstGeom>
        </p:spPr>
      </p:pic>
    </p:spTree>
    <p:extLst>
      <p:ext uri="{BB962C8B-B14F-4D97-AF65-F5344CB8AC3E}">
        <p14:creationId xmlns:p14="http://schemas.microsoft.com/office/powerpoint/2010/main" val="82798793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Missionaries and Cannibals</a:t>
            </a:r>
          </a:p>
        </p:txBody>
      </p:sp>
      <p:sp>
        <p:nvSpPr>
          <p:cNvPr id="144387" name="Rectangle 3"/>
          <p:cNvSpPr>
            <a:spLocks noGrp="1" noChangeArrowheads="1"/>
          </p:cNvSpPr>
          <p:nvPr>
            <p:ph type="body" idx="1"/>
          </p:nvPr>
        </p:nvSpPr>
        <p:spPr>
          <a:xfrm>
            <a:off x="228600" y="1524000"/>
            <a:ext cx="8534400" cy="2057400"/>
          </a:xfrm>
        </p:spPr>
        <p:txBody>
          <a:bodyPr>
            <a:normAutofit/>
          </a:bodyPr>
          <a:lstStyle/>
          <a:p>
            <a:pPr marL="0" indent="0">
              <a:buFontTx/>
              <a:buNone/>
            </a:pPr>
            <a:r>
              <a:rPr lang="en-US" sz="2000" b="1" dirty="0"/>
              <a:t>Three missionaries and three cannibals wish to cross the river.  They have a small boat that will carry up to two people.  Everyone can navigate the boat.  If at any time the Cannibals outnumber the Missionaries on either bank of the river, they will eat the Missionaries.  Find the smallest number of crossings that will allow everyone to cross the river safely.</a:t>
            </a:r>
            <a:endParaRPr lang="en-US" sz="2000" dirty="0"/>
          </a:p>
        </p:txBody>
      </p:sp>
      <p:sp>
        <p:nvSpPr>
          <p:cNvPr id="17" name="TextBox 16"/>
          <p:cNvSpPr txBox="1"/>
          <p:nvPr/>
        </p:nvSpPr>
        <p:spPr>
          <a:xfrm>
            <a:off x="1023546" y="4114800"/>
            <a:ext cx="6493207" cy="954107"/>
          </a:xfrm>
          <a:prstGeom prst="rect">
            <a:avLst/>
          </a:prstGeom>
          <a:noFill/>
        </p:spPr>
        <p:txBody>
          <a:bodyPr wrap="square" rtlCol="0">
            <a:spAutoFit/>
          </a:bodyPr>
          <a:lstStyle/>
          <a:p>
            <a:r>
              <a:rPr lang="en-US" sz="2800" dirty="0" smtClean="0">
                <a:solidFill>
                  <a:srgbClr val="FF0000"/>
                </a:solidFill>
              </a:rPr>
              <a:t>What is the “state” of this problem (it should capture all possible valid configurations)?</a:t>
            </a:r>
            <a:endParaRPr lang="en-US" sz="2800" dirty="0">
              <a:solidFill>
                <a:srgbClr val="FF0000"/>
              </a:solidFill>
            </a:endParaRPr>
          </a:p>
        </p:txBody>
      </p:sp>
    </p:spTree>
    <p:extLst>
      <p:ext uri="{BB962C8B-B14F-4D97-AF65-F5344CB8AC3E}">
        <p14:creationId xmlns:p14="http://schemas.microsoft.com/office/powerpoint/2010/main" val="18761432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Missionaries and Cannibals</a:t>
            </a:r>
          </a:p>
        </p:txBody>
      </p:sp>
      <p:sp>
        <p:nvSpPr>
          <p:cNvPr id="144387" name="Rectangle 3"/>
          <p:cNvSpPr>
            <a:spLocks noGrp="1" noChangeArrowheads="1"/>
          </p:cNvSpPr>
          <p:nvPr>
            <p:ph type="body" idx="1"/>
          </p:nvPr>
        </p:nvSpPr>
        <p:spPr>
          <a:xfrm>
            <a:off x="228600" y="1524000"/>
            <a:ext cx="8534400" cy="2057400"/>
          </a:xfrm>
        </p:spPr>
        <p:txBody>
          <a:bodyPr>
            <a:normAutofit/>
          </a:bodyPr>
          <a:lstStyle/>
          <a:p>
            <a:pPr marL="0" indent="0">
              <a:buFontTx/>
              <a:buNone/>
            </a:pPr>
            <a:r>
              <a:rPr lang="en-US" sz="2000" b="1" dirty="0"/>
              <a:t>Three missionaries and three cannibals wish to cross the river.  They have a small boat that will carry up to two people.  Everyone can navigate the boat.  If at any time the Cannibals outnumber the Missionaries on either bank of the river, they will eat the Missionaries.  Find the smallest number of crossings that will allow everyone to cross the river safely.</a:t>
            </a:r>
            <a:endParaRPr lang="en-US" sz="2000" dirty="0"/>
          </a:p>
        </p:txBody>
      </p:sp>
      <p:pic>
        <p:nvPicPr>
          <p:cNvPr id="144388" name="Picture 4" descr="5-b"/>
          <p:cNvPicPr>
            <a:picLocks noChangeAspect="1" noChangeArrowheads="1"/>
          </p:cNvPicPr>
          <p:nvPr/>
        </p:nvPicPr>
        <p:blipFill>
          <a:blip r:embed="rId3"/>
          <a:srcRect b="53703"/>
          <a:stretch>
            <a:fillRect/>
          </a:stretch>
        </p:blipFill>
        <p:spPr bwMode="auto">
          <a:xfrm>
            <a:off x="2238375" y="3321050"/>
            <a:ext cx="5229225" cy="3384550"/>
          </a:xfrm>
          <a:prstGeom prst="rect">
            <a:avLst/>
          </a:prstGeom>
          <a:noFill/>
        </p:spPr>
      </p:pic>
      <p:sp>
        <p:nvSpPr>
          <p:cNvPr id="144389" name="Freeform 5"/>
          <p:cNvSpPr>
            <a:spLocks/>
          </p:cNvSpPr>
          <p:nvPr/>
        </p:nvSpPr>
        <p:spPr bwMode="auto">
          <a:xfrm>
            <a:off x="4130675" y="36258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0" name="Freeform 6"/>
          <p:cNvSpPr>
            <a:spLocks/>
          </p:cNvSpPr>
          <p:nvPr/>
        </p:nvSpPr>
        <p:spPr bwMode="auto">
          <a:xfrm>
            <a:off x="4421188" y="3836988"/>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1" name="Freeform 7"/>
          <p:cNvSpPr>
            <a:spLocks/>
          </p:cNvSpPr>
          <p:nvPr/>
        </p:nvSpPr>
        <p:spPr bwMode="auto">
          <a:xfrm>
            <a:off x="4752975" y="37020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3" name="Freeform 9"/>
          <p:cNvSpPr>
            <a:spLocks/>
          </p:cNvSpPr>
          <p:nvPr/>
        </p:nvSpPr>
        <p:spPr bwMode="auto">
          <a:xfrm>
            <a:off x="4143375" y="54546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5" name="Freeform 11"/>
          <p:cNvSpPr>
            <a:spLocks/>
          </p:cNvSpPr>
          <p:nvPr/>
        </p:nvSpPr>
        <p:spPr bwMode="auto">
          <a:xfrm>
            <a:off x="4752975" y="55308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6" name="Freeform 12"/>
          <p:cNvSpPr>
            <a:spLocks/>
          </p:cNvSpPr>
          <p:nvPr/>
        </p:nvSpPr>
        <p:spPr bwMode="auto">
          <a:xfrm>
            <a:off x="5438775" y="44640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8" name="Freeform 14"/>
          <p:cNvSpPr>
            <a:spLocks/>
          </p:cNvSpPr>
          <p:nvPr/>
        </p:nvSpPr>
        <p:spPr bwMode="auto">
          <a:xfrm>
            <a:off x="5133975" y="54546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9" name="Freeform 15"/>
          <p:cNvSpPr>
            <a:spLocks/>
          </p:cNvSpPr>
          <p:nvPr/>
        </p:nvSpPr>
        <p:spPr bwMode="auto">
          <a:xfrm>
            <a:off x="5057775" y="45402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0" name="Freeform 16"/>
          <p:cNvSpPr>
            <a:spLocks/>
          </p:cNvSpPr>
          <p:nvPr/>
        </p:nvSpPr>
        <p:spPr bwMode="auto">
          <a:xfrm>
            <a:off x="5057775" y="36258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1" name="Freeform 17"/>
          <p:cNvSpPr>
            <a:spLocks/>
          </p:cNvSpPr>
          <p:nvPr/>
        </p:nvSpPr>
        <p:spPr bwMode="auto">
          <a:xfrm>
            <a:off x="4448175" y="53022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2" name="Freeform 18"/>
          <p:cNvSpPr>
            <a:spLocks/>
          </p:cNvSpPr>
          <p:nvPr/>
        </p:nvSpPr>
        <p:spPr bwMode="auto">
          <a:xfrm>
            <a:off x="5438775" y="56070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3" name="Freeform 19"/>
          <p:cNvSpPr>
            <a:spLocks/>
          </p:cNvSpPr>
          <p:nvPr/>
        </p:nvSpPr>
        <p:spPr bwMode="auto">
          <a:xfrm>
            <a:off x="5438775" y="35496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Tree>
    <p:extLst>
      <p:ext uri="{BB962C8B-B14F-4D97-AF65-F5344CB8AC3E}">
        <p14:creationId xmlns:p14="http://schemas.microsoft.com/office/powerpoint/2010/main" val="88016906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Missionaries and Cannibals</a:t>
            </a:r>
          </a:p>
        </p:txBody>
      </p:sp>
      <p:sp>
        <p:nvSpPr>
          <p:cNvPr id="144387" name="Rectangle 3"/>
          <p:cNvSpPr>
            <a:spLocks noGrp="1" noChangeArrowheads="1"/>
          </p:cNvSpPr>
          <p:nvPr>
            <p:ph type="body" idx="1"/>
          </p:nvPr>
        </p:nvSpPr>
        <p:spPr>
          <a:xfrm>
            <a:off x="228600" y="1524000"/>
            <a:ext cx="8534400" cy="2057400"/>
          </a:xfrm>
        </p:spPr>
        <p:txBody>
          <a:bodyPr>
            <a:normAutofit/>
          </a:bodyPr>
          <a:lstStyle/>
          <a:p>
            <a:pPr marL="0" indent="0">
              <a:buFontTx/>
              <a:buNone/>
            </a:pPr>
            <a:r>
              <a:rPr lang="en-US" sz="2000" b="1" dirty="0"/>
              <a:t>Three missionaries and three cannibals wish to cross the river.  They have a small boat that will carry up to two people.  Everyone can navigate the boat.  If at any time the Cannibals outnumber the Missionaries on either bank of the river, they will eat the Missionaries.  Find the smallest number of crossings that will allow everyone to cross the river safely.</a:t>
            </a:r>
            <a:endParaRPr lang="en-US" sz="2000" dirty="0"/>
          </a:p>
        </p:txBody>
      </p:sp>
      <p:sp>
        <p:nvSpPr>
          <p:cNvPr id="17" name="TextBox 16"/>
          <p:cNvSpPr txBox="1"/>
          <p:nvPr/>
        </p:nvSpPr>
        <p:spPr>
          <a:xfrm>
            <a:off x="1828800" y="3352800"/>
            <a:ext cx="4024709" cy="3108544"/>
          </a:xfrm>
          <a:prstGeom prst="rect">
            <a:avLst/>
          </a:prstGeom>
          <a:noFill/>
        </p:spPr>
        <p:txBody>
          <a:bodyPr wrap="none" rtlCol="0">
            <a:spAutoFit/>
          </a:bodyPr>
          <a:lstStyle/>
          <a:p>
            <a:r>
              <a:rPr lang="en-US" sz="2800" dirty="0" smtClean="0">
                <a:solidFill>
                  <a:srgbClr val="0000FF"/>
                </a:solidFill>
              </a:rPr>
              <a:t>MMMCCC B</a:t>
            </a:r>
          </a:p>
          <a:p>
            <a:endParaRPr lang="en-US" sz="2800" dirty="0" smtClean="0">
              <a:solidFill>
                <a:srgbClr val="0000FF"/>
              </a:solidFill>
            </a:endParaRPr>
          </a:p>
          <a:p>
            <a:r>
              <a:rPr lang="en-US" sz="2800" dirty="0">
                <a:solidFill>
                  <a:srgbClr val="0000FF"/>
                </a:solidFill>
              </a:rPr>
              <a:t>MMCC     </a:t>
            </a:r>
            <a:r>
              <a:rPr lang="en-US" sz="2800" dirty="0" smtClean="0">
                <a:solidFill>
                  <a:srgbClr val="0000FF"/>
                </a:solidFill>
              </a:rPr>
              <a:t>           B </a:t>
            </a:r>
            <a:r>
              <a:rPr lang="en-US" sz="2800" dirty="0">
                <a:solidFill>
                  <a:srgbClr val="0000FF"/>
                </a:solidFill>
              </a:rPr>
              <a:t>MC</a:t>
            </a:r>
          </a:p>
          <a:p>
            <a:endParaRPr lang="en-US" sz="2800" dirty="0" smtClean="0">
              <a:solidFill>
                <a:srgbClr val="0000FF"/>
              </a:solidFill>
            </a:endParaRPr>
          </a:p>
          <a:p>
            <a:r>
              <a:rPr lang="en-US" sz="2800" dirty="0" smtClean="0">
                <a:solidFill>
                  <a:srgbClr val="0000FF"/>
                </a:solidFill>
              </a:rPr>
              <a:t>MC                     B MMCC</a:t>
            </a:r>
          </a:p>
          <a:p>
            <a:endParaRPr lang="en-US" sz="2800" dirty="0" smtClean="0">
              <a:solidFill>
                <a:srgbClr val="0000FF"/>
              </a:solidFill>
            </a:endParaRPr>
          </a:p>
          <a:p>
            <a:r>
              <a:rPr lang="en-US" sz="2800" dirty="0" smtClean="0">
                <a:solidFill>
                  <a:srgbClr val="0000FF"/>
                </a:solidFill>
              </a:rPr>
              <a:t>…</a:t>
            </a:r>
            <a:endParaRPr lang="en-US" sz="2800" dirty="0">
              <a:solidFill>
                <a:srgbClr val="0000FF"/>
              </a:solidFill>
            </a:endParaRPr>
          </a:p>
        </p:txBody>
      </p:sp>
    </p:spTree>
    <p:extLst>
      <p:ext uri="{BB962C8B-B14F-4D97-AF65-F5344CB8AC3E}">
        <p14:creationId xmlns:p14="http://schemas.microsoft.com/office/powerpoint/2010/main" val="65531607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Searching for a solution</a:t>
            </a:r>
            <a:endParaRPr lang="en-US" dirty="0"/>
          </a:p>
        </p:txBody>
      </p:sp>
      <p:sp>
        <p:nvSpPr>
          <p:cNvPr id="4" name="TextBox 3"/>
          <p:cNvSpPr txBox="1"/>
          <p:nvPr/>
        </p:nvSpPr>
        <p:spPr>
          <a:xfrm>
            <a:off x="3124200" y="1798528"/>
            <a:ext cx="2514430" cy="523220"/>
          </a:xfrm>
          <a:prstGeom prst="rect">
            <a:avLst/>
          </a:prstGeom>
          <a:noFill/>
        </p:spPr>
        <p:txBody>
          <a:bodyPr wrap="none" rtlCol="0">
            <a:spAutoFit/>
          </a:bodyPr>
          <a:lstStyle/>
          <a:p>
            <a:r>
              <a:rPr lang="en-US" sz="2800" dirty="0" smtClean="0">
                <a:solidFill>
                  <a:srgbClr val="0000FF"/>
                </a:solidFill>
              </a:rPr>
              <a:t>MMMCCC B ~~</a:t>
            </a:r>
          </a:p>
        </p:txBody>
      </p:sp>
      <p:sp>
        <p:nvSpPr>
          <p:cNvPr id="5" name="TextBox 4"/>
          <p:cNvSpPr txBox="1"/>
          <p:nvPr/>
        </p:nvSpPr>
        <p:spPr>
          <a:xfrm>
            <a:off x="1676400" y="3704644"/>
            <a:ext cx="5733636" cy="523220"/>
          </a:xfrm>
          <a:prstGeom prst="rect">
            <a:avLst/>
          </a:prstGeom>
          <a:noFill/>
        </p:spPr>
        <p:txBody>
          <a:bodyPr wrap="none" rtlCol="0">
            <a:spAutoFit/>
          </a:bodyPr>
          <a:lstStyle/>
          <a:p>
            <a:r>
              <a:rPr lang="en-US" sz="2800" dirty="0" smtClean="0">
                <a:solidFill>
                  <a:srgbClr val="FF0000"/>
                </a:solidFill>
              </a:rPr>
              <a:t>What states can we get to from here?</a:t>
            </a:r>
            <a:endParaRPr lang="en-US" sz="2800" dirty="0">
              <a:solidFill>
                <a:srgbClr val="FF0000"/>
              </a:solidFill>
            </a:endParaRPr>
          </a:p>
        </p:txBody>
      </p:sp>
    </p:spTree>
    <p:extLst>
      <p:ext uri="{BB962C8B-B14F-4D97-AF65-F5344CB8AC3E}">
        <p14:creationId xmlns:p14="http://schemas.microsoft.com/office/powerpoint/2010/main" val="123651144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Searching for a solution</a:t>
            </a:r>
            <a:endParaRPr lang="en-US" dirty="0"/>
          </a:p>
        </p:txBody>
      </p:sp>
      <p:sp>
        <p:nvSpPr>
          <p:cNvPr id="4" name="TextBox 3"/>
          <p:cNvSpPr txBox="1"/>
          <p:nvPr/>
        </p:nvSpPr>
        <p:spPr>
          <a:xfrm>
            <a:off x="3124200" y="1798528"/>
            <a:ext cx="2181607" cy="461665"/>
          </a:xfrm>
          <a:prstGeom prst="rect">
            <a:avLst/>
          </a:prstGeom>
          <a:noFill/>
        </p:spPr>
        <p:txBody>
          <a:bodyPr wrap="none" rtlCol="0">
            <a:spAutoFit/>
          </a:bodyPr>
          <a:lstStyle/>
          <a:p>
            <a:r>
              <a:rPr lang="en-US" sz="2400" dirty="0" smtClean="0">
                <a:solidFill>
                  <a:srgbClr val="0000FF"/>
                </a:solidFill>
              </a:rPr>
              <a:t>MMMCCC B ~~</a:t>
            </a:r>
          </a:p>
        </p:txBody>
      </p:sp>
      <p:sp>
        <p:nvSpPr>
          <p:cNvPr id="7" name="TextBox 6"/>
          <p:cNvSpPr txBox="1"/>
          <p:nvPr/>
        </p:nvSpPr>
        <p:spPr>
          <a:xfrm>
            <a:off x="3448484" y="3595834"/>
            <a:ext cx="2266516" cy="461665"/>
          </a:xfrm>
          <a:prstGeom prst="rect">
            <a:avLst/>
          </a:prstGeom>
          <a:noFill/>
        </p:spPr>
        <p:txBody>
          <a:bodyPr wrap="none" rtlCol="0">
            <a:spAutoFit/>
          </a:bodyPr>
          <a:lstStyle/>
          <a:p>
            <a:r>
              <a:rPr lang="en-US" sz="2400" dirty="0" smtClean="0">
                <a:solidFill>
                  <a:srgbClr val="0000FF"/>
                </a:solidFill>
              </a:rPr>
              <a:t>MMCC ~~ B MC</a:t>
            </a:r>
          </a:p>
        </p:txBody>
      </p:sp>
      <p:sp>
        <p:nvSpPr>
          <p:cNvPr id="8" name="TextBox 7"/>
          <p:cNvSpPr txBox="1"/>
          <p:nvPr/>
        </p:nvSpPr>
        <p:spPr>
          <a:xfrm>
            <a:off x="5791200" y="3429000"/>
            <a:ext cx="2266516" cy="461665"/>
          </a:xfrm>
          <a:prstGeom prst="rect">
            <a:avLst/>
          </a:prstGeom>
          <a:noFill/>
        </p:spPr>
        <p:txBody>
          <a:bodyPr wrap="none" rtlCol="0">
            <a:spAutoFit/>
          </a:bodyPr>
          <a:lstStyle/>
          <a:p>
            <a:r>
              <a:rPr lang="en-US" sz="2400" dirty="0" smtClean="0">
                <a:solidFill>
                  <a:srgbClr val="0000FF"/>
                </a:solidFill>
              </a:rPr>
              <a:t>MMMC ~~ B CC</a:t>
            </a:r>
          </a:p>
        </p:txBody>
      </p:sp>
      <p:cxnSp>
        <p:nvCxnSpPr>
          <p:cNvPr id="10" name="Straight Arrow Connector 9"/>
          <p:cNvCxnSpPr>
            <a:stCxn id="4" idx="2"/>
            <a:endCxn id="7" idx="0"/>
          </p:cNvCxnSpPr>
          <p:nvPr/>
        </p:nvCxnSpPr>
        <p:spPr>
          <a:xfrm>
            <a:off x="4215004" y="2260193"/>
            <a:ext cx="366738"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4" idx="2"/>
            <a:endCxn id="8" idx="0"/>
          </p:cNvCxnSpPr>
          <p:nvPr/>
        </p:nvCxnSpPr>
        <p:spPr>
          <a:xfrm>
            <a:off x="4215004" y="2260193"/>
            <a:ext cx="2709454"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3225122" y="5079521"/>
            <a:ext cx="1918489" cy="523220"/>
          </a:xfrm>
          <a:prstGeom prst="rect">
            <a:avLst/>
          </a:prstGeom>
          <a:noFill/>
        </p:spPr>
        <p:txBody>
          <a:bodyPr wrap="none" rtlCol="0">
            <a:spAutoFit/>
          </a:bodyPr>
          <a:lstStyle/>
          <a:p>
            <a:r>
              <a:rPr lang="en-US" sz="2800" dirty="0" smtClean="0">
                <a:solidFill>
                  <a:srgbClr val="FF0000"/>
                </a:solidFill>
              </a:rPr>
              <a:t>Next states?</a:t>
            </a:r>
            <a:endParaRPr lang="en-US" sz="2800" dirty="0">
              <a:solidFill>
                <a:srgbClr val="FF0000"/>
              </a:solidFill>
            </a:endParaRPr>
          </a:p>
        </p:txBody>
      </p:sp>
      <p:sp>
        <p:nvSpPr>
          <p:cNvPr id="11" name="TextBox 10"/>
          <p:cNvSpPr txBox="1"/>
          <p:nvPr/>
        </p:nvSpPr>
        <p:spPr>
          <a:xfrm>
            <a:off x="888063" y="3581400"/>
            <a:ext cx="2266516" cy="461665"/>
          </a:xfrm>
          <a:prstGeom prst="rect">
            <a:avLst/>
          </a:prstGeom>
          <a:noFill/>
        </p:spPr>
        <p:txBody>
          <a:bodyPr wrap="none" rtlCol="0">
            <a:spAutoFit/>
          </a:bodyPr>
          <a:lstStyle/>
          <a:p>
            <a:r>
              <a:rPr lang="en-US" sz="2400" dirty="0" smtClean="0">
                <a:solidFill>
                  <a:srgbClr val="0000FF"/>
                </a:solidFill>
              </a:rPr>
              <a:t>MMMCC ~~ B C</a:t>
            </a:r>
          </a:p>
        </p:txBody>
      </p:sp>
      <p:cxnSp>
        <p:nvCxnSpPr>
          <p:cNvPr id="12" name="Straight Arrow Connector 11"/>
          <p:cNvCxnSpPr>
            <a:stCxn id="4" idx="2"/>
            <a:endCxn id="11" idx="0"/>
          </p:cNvCxnSpPr>
          <p:nvPr/>
        </p:nvCxnSpPr>
        <p:spPr>
          <a:xfrm flipH="1">
            <a:off x="2021321" y="2260193"/>
            <a:ext cx="2193683"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994849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a:t>
            </a:r>
            <a:endParaRPr lang="en-US" dirty="0"/>
          </a:p>
        </p:txBody>
      </p:sp>
      <p:sp>
        <p:nvSpPr>
          <p:cNvPr id="3" name="Rectangle 2"/>
          <p:cNvSpPr/>
          <p:nvPr/>
        </p:nvSpPr>
        <p:spPr>
          <a:xfrm>
            <a:off x="367210" y="2064603"/>
            <a:ext cx="8382000" cy="830997"/>
          </a:xfrm>
          <a:prstGeom prst="rect">
            <a:avLst/>
          </a:prstGeom>
        </p:spPr>
        <p:txBody>
          <a:bodyPr wrap="square">
            <a:spAutoFit/>
          </a:bodyPr>
          <a:lstStyle/>
          <a:p>
            <a:r>
              <a:rPr lang="en-US" sz="2000" dirty="0">
                <a:hlinkClick r:id="rId2"/>
              </a:rPr>
              <a:t>http://www.cs.pomona.edu/~dkauchak/classes/cs30/examples/</a:t>
            </a:r>
            <a:r>
              <a:rPr lang="en-US" sz="2000" dirty="0" smtClean="0">
                <a:hlinkClick r:id="rId2"/>
              </a:rPr>
              <a:t>cannibals.txt</a:t>
            </a:r>
            <a:endParaRPr lang="en-US" sz="2000" dirty="0" smtClean="0"/>
          </a:p>
          <a:p>
            <a:endParaRPr lang="en-US" sz="2800" dirty="0"/>
          </a:p>
        </p:txBody>
      </p:sp>
    </p:spTree>
    <p:extLst>
      <p:ext uri="{BB962C8B-B14F-4D97-AF65-F5344CB8AC3E}">
        <p14:creationId xmlns:p14="http://schemas.microsoft.com/office/powerpoint/2010/main" val="5973909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p:cNvSpPr>
            <a:spLocks noGrp="1"/>
          </p:cNvSpPr>
          <p:nvPr>
            <p:ph type="title"/>
          </p:nvPr>
        </p:nvSpPr>
        <p:spPr/>
        <p:txBody>
          <a:bodyPr>
            <a:noAutofit/>
          </a:bodyPr>
          <a:lstStyle/>
          <a:p>
            <a:r>
              <a:rPr lang="en-US" sz="2800" dirty="0" smtClean="0">
                <a:solidFill>
                  <a:srgbClr val="FF0000"/>
                </a:solidFill>
              </a:rPr>
              <a:t>What order will BFS and DFS visit the states assuming states are added to </a:t>
            </a:r>
            <a:r>
              <a:rPr lang="en-US" sz="2800" dirty="0" err="1" smtClean="0">
                <a:solidFill>
                  <a:srgbClr val="FF0000"/>
                </a:solidFill>
              </a:rPr>
              <a:t>to_visit</a:t>
            </a:r>
            <a:r>
              <a:rPr lang="en-US" sz="2800" dirty="0">
                <a:solidFill>
                  <a:srgbClr val="FF0000"/>
                </a:solidFill>
              </a:rPr>
              <a:t> </a:t>
            </a:r>
            <a:r>
              <a:rPr lang="en-US" sz="2800" dirty="0" smtClean="0">
                <a:solidFill>
                  <a:srgbClr val="FF0000"/>
                </a:solidFill>
              </a:rPr>
              <a:t>left to right?</a:t>
            </a:r>
            <a:endParaRPr lang="en-US" sz="2800" dirty="0">
              <a:solidFill>
                <a:srgbClr val="FF0000"/>
              </a:solidFill>
            </a:endParaRPr>
          </a:p>
        </p:txBody>
      </p:sp>
      <p:sp>
        <p:nvSpPr>
          <p:cNvPr id="4" name="Content Placeholder 2"/>
          <p:cNvSpPr>
            <a:spLocks noGrp="1"/>
          </p:cNvSpPr>
          <p:nvPr>
            <p:ph sz="quarter" idx="1"/>
          </p:nvPr>
        </p:nvSpPr>
        <p:spPr>
          <a:xfrm>
            <a:off x="0" y="1799966"/>
            <a:ext cx="5943600" cy="3305434"/>
          </a:xfrm>
        </p:spPr>
        <p:txBody>
          <a:bodyPr>
            <a:normAutofit/>
          </a:bodyPr>
          <a:lstStyle/>
          <a:p>
            <a:pPr marL="0" indent="0">
              <a:buNone/>
            </a:pPr>
            <a:r>
              <a:rPr lang="en-US" sz="2400" dirty="0" smtClean="0"/>
              <a:t>add the start state to </a:t>
            </a:r>
            <a:r>
              <a:rPr lang="en-US" sz="2400" dirty="0" err="1" smtClean="0"/>
              <a:t>to_visit</a:t>
            </a:r>
            <a:endParaRPr lang="en-US" sz="2400" dirty="0" smtClean="0"/>
          </a:p>
          <a:p>
            <a:pPr marL="0" indent="0">
              <a:buNone/>
            </a:pPr>
            <a:endParaRPr lang="en-US" sz="2400" dirty="0"/>
          </a:p>
          <a:p>
            <a:pPr marL="0" indent="0">
              <a:buNone/>
            </a:pPr>
            <a:r>
              <a:rPr lang="en-US" sz="2400" dirty="0" smtClean="0"/>
              <a:t>Repeat</a:t>
            </a:r>
          </a:p>
          <a:p>
            <a:pPr lvl="1"/>
            <a:r>
              <a:rPr lang="en-US" sz="2000" dirty="0" smtClean="0"/>
              <a:t>take a state off the </a:t>
            </a:r>
            <a:r>
              <a:rPr lang="en-US" sz="2000" dirty="0" err="1" smtClean="0"/>
              <a:t>to_visit</a:t>
            </a:r>
            <a:r>
              <a:rPr lang="en-US" sz="2000" dirty="0" smtClean="0"/>
              <a:t> list</a:t>
            </a:r>
          </a:p>
          <a:p>
            <a:pPr lvl="1"/>
            <a:r>
              <a:rPr lang="en-US" sz="2000" dirty="0" smtClean="0"/>
              <a:t>if it’s the goal state</a:t>
            </a:r>
          </a:p>
          <a:p>
            <a:pPr lvl="2"/>
            <a:r>
              <a:rPr lang="en-US" sz="1800" dirty="0" smtClean="0"/>
              <a:t>we’re done!</a:t>
            </a:r>
          </a:p>
          <a:p>
            <a:pPr lvl="1"/>
            <a:r>
              <a:rPr lang="en-US" sz="2000" dirty="0" smtClean="0"/>
              <a:t>if it’s not the goal state</a:t>
            </a:r>
          </a:p>
          <a:p>
            <a:pPr lvl="2"/>
            <a:r>
              <a:rPr lang="en-US" sz="1800" dirty="0" smtClean="0"/>
              <a:t>Add all of the successive states to the </a:t>
            </a:r>
            <a:r>
              <a:rPr lang="en-US" sz="1800" dirty="0" err="1" smtClean="0"/>
              <a:t>to_visit</a:t>
            </a:r>
            <a:r>
              <a:rPr lang="en-US" sz="1800" dirty="0" smtClean="0"/>
              <a:t> list</a:t>
            </a:r>
          </a:p>
        </p:txBody>
      </p:sp>
      <p:sp>
        <p:nvSpPr>
          <p:cNvPr id="5" name="TextBox 4"/>
          <p:cNvSpPr txBox="1"/>
          <p:nvPr/>
        </p:nvSpPr>
        <p:spPr>
          <a:xfrm>
            <a:off x="176971" y="5638800"/>
            <a:ext cx="5610430" cy="830997"/>
          </a:xfrm>
          <a:prstGeom prst="rect">
            <a:avLst/>
          </a:prstGeom>
          <a:noFill/>
        </p:spPr>
        <p:txBody>
          <a:bodyPr wrap="none" rtlCol="0">
            <a:spAutoFit/>
          </a:bodyPr>
          <a:lstStyle/>
          <a:p>
            <a:r>
              <a:rPr lang="en-US" sz="2400" dirty="0" smtClean="0"/>
              <a:t>Depth first search (DFS): </a:t>
            </a:r>
            <a:r>
              <a:rPr lang="en-US" sz="2400" dirty="0" err="1" smtClean="0"/>
              <a:t>to_visit</a:t>
            </a:r>
            <a:r>
              <a:rPr lang="en-US" sz="2400" dirty="0" smtClean="0"/>
              <a:t> is a stack</a:t>
            </a:r>
          </a:p>
          <a:p>
            <a:r>
              <a:rPr lang="en-US" sz="2400" dirty="0" smtClean="0"/>
              <a:t>Breadth first search (BFS): </a:t>
            </a:r>
            <a:r>
              <a:rPr lang="en-US" sz="2400" dirty="0" err="1" smtClean="0"/>
              <a:t>to_visit</a:t>
            </a:r>
            <a:r>
              <a:rPr lang="en-US" sz="2400" dirty="0" smtClean="0"/>
              <a:t> is a queue</a:t>
            </a:r>
            <a:endParaRPr lang="en-US" sz="2400" dirty="0"/>
          </a:p>
        </p:txBody>
      </p:sp>
      <p:sp>
        <p:nvSpPr>
          <p:cNvPr id="6" name="TextBox 5"/>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9" name="TextBox 8"/>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10" name="TextBox 9"/>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11" name="TextBox 10"/>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12" name="TextBox 11"/>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13" name="TextBox 12"/>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smtClean="0"/>
              <a:t>8</a:t>
            </a:r>
            <a:endParaRPr lang="en-US" sz="2800" dirty="0"/>
          </a:p>
        </p:txBody>
      </p:sp>
      <p:sp>
        <p:nvSpPr>
          <p:cNvPr id="14" name="TextBox 13"/>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sp>
        <p:nvSpPr>
          <p:cNvPr id="15" name="TextBox 14"/>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smtClean="0"/>
              <a:t>9</a:t>
            </a:r>
            <a:endParaRPr lang="en-US" sz="2800" dirty="0"/>
          </a:p>
        </p:txBody>
      </p:sp>
      <p:cxnSp>
        <p:nvCxnSpPr>
          <p:cNvPr id="18" name="Straight Arrow Connector 17"/>
          <p:cNvCxnSpPr>
            <a:stCxn id="6" idx="2"/>
            <a:endCxn id="9"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6" idx="2"/>
            <a:endCxn id="10"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6" idx="2"/>
            <a:endCxn id="11"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10" idx="2"/>
            <a:endCxn id="12"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10" idx="2"/>
            <a:endCxn id="14"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10" idx="2"/>
            <a:endCxn id="13"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12" idx="2"/>
            <a:endCxn id="15"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smtClean="0"/>
              <a:t>5</a:t>
            </a:r>
            <a:endParaRPr lang="en-US" sz="2800" dirty="0"/>
          </a:p>
        </p:txBody>
      </p:sp>
      <p:cxnSp>
        <p:nvCxnSpPr>
          <p:cNvPr id="40" name="Straight Arrow Connector 39"/>
          <p:cNvCxnSpPr>
            <a:stCxn id="9" idx="2"/>
            <a:endCxn id="38"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5528348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Talk about </a:t>
            </a:r>
            <a:r>
              <a:rPr lang="en-US" dirty="0" err="1" smtClean="0"/>
              <a:t>copy.deepcopy</a:t>
            </a:r>
            <a:endParaRPr lang="en-US" dirty="0"/>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val="28848374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r>
              <a:rPr lang="en-US" sz="3600"/>
              <a:t>Missionaries and Cannibals Solution</a:t>
            </a:r>
          </a:p>
        </p:txBody>
      </p:sp>
      <p:sp>
        <p:nvSpPr>
          <p:cNvPr id="55299" name="Rectangle 3"/>
          <p:cNvSpPr>
            <a:spLocks noGrp="1" noChangeArrowheads="1"/>
          </p:cNvSpPr>
          <p:nvPr>
            <p:ph type="body" idx="1"/>
          </p:nvPr>
        </p:nvSpPr>
        <p:spPr>
          <a:xfrm>
            <a:off x="304800" y="1524000"/>
            <a:ext cx="8153400" cy="4724400"/>
          </a:xfrm>
        </p:spPr>
        <p:txBody>
          <a:bodyPr>
            <a:normAutofit lnSpcReduction="10000"/>
          </a:bodyPr>
          <a:lstStyle/>
          <a:p>
            <a:pPr>
              <a:buFontTx/>
              <a:buNone/>
            </a:pPr>
            <a:r>
              <a:rPr lang="en-US" sz="1800" b="1" dirty="0">
                <a:latin typeface="Courier" charset="0"/>
              </a:rPr>
              <a:t>                                  </a:t>
            </a:r>
            <a:r>
              <a:rPr lang="en-US" sz="1800" b="1" i="1" u="sng" dirty="0">
                <a:latin typeface="Courier" charset="0"/>
              </a:rPr>
              <a:t>Near side</a:t>
            </a:r>
            <a:r>
              <a:rPr lang="en-US" sz="1800" b="1" i="1" dirty="0">
                <a:latin typeface="Courier" charset="0"/>
              </a:rPr>
              <a:t>     </a:t>
            </a:r>
            <a:r>
              <a:rPr lang="en-US" sz="1800" b="1" i="1" u="sng" dirty="0">
                <a:latin typeface="Courier" charset="0"/>
              </a:rPr>
              <a:t>Far side</a:t>
            </a:r>
            <a:endParaRPr lang="en-US" sz="1800" i="1" dirty="0">
              <a:latin typeface="Courier" charset="0"/>
            </a:endParaRPr>
          </a:p>
          <a:p>
            <a:pPr>
              <a:buFontTx/>
              <a:buNone/>
            </a:pPr>
            <a:r>
              <a:rPr lang="en-US" sz="1800" dirty="0">
                <a:latin typeface="Courier" charset="0"/>
              </a:rPr>
              <a:t>0 Initial setup:                   MMMCCC  B        -</a:t>
            </a:r>
          </a:p>
          <a:p>
            <a:pPr>
              <a:buFontTx/>
              <a:buNone/>
            </a:pPr>
            <a:r>
              <a:rPr lang="en-US" sz="1800" dirty="0">
                <a:latin typeface="Courier" charset="0"/>
              </a:rPr>
              <a:t>1 Two cannibals cross over:        MMMC          B  CC</a:t>
            </a:r>
          </a:p>
          <a:p>
            <a:pPr>
              <a:buFontTx/>
              <a:buNone/>
            </a:pPr>
            <a:r>
              <a:rPr lang="en-US" sz="1800" dirty="0">
                <a:latin typeface="Courier" charset="0"/>
              </a:rPr>
              <a:t>2 One comes back:                  MMMCC   B        C</a:t>
            </a:r>
          </a:p>
          <a:p>
            <a:pPr>
              <a:buFontTx/>
              <a:buNone/>
            </a:pPr>
            <a:r>
              <a:rPr lang="en-US" sz="1800" dirty="0">
                <a:latin typeface="Courier" charset="0"/>
              </a:rPr>
              <a:t>3 Two cannibals go over again:     MMM           B  CCC</a:t>
            </a:r>
          </a:p>
          <a:p>
            <a:pPr>
              <a:buFontTx/>
              <a:buNone/>
            </a:pPr>
            <a:r>
              <a:rPr lang="en-US" sz="1800" dirty="0">
                <a:latin typeface="Courier" charset="0"/>
              </a:rPr>
              <a:t>4 One comes back:                  MMMC    B        CC</a:t>
            </a:r>
          </a:p>
          <a:p>
            <a:pPr>
              <a:buFontTx/>
              <a:buNone/>
            </a:pPr>
            <a:r>
              <a:rPr lang="en-US" sz="1800" dirty="0">
                <a:latin typeface="Courier" charset="0"/>
              </a:rPr>
              <a:t>5 Two missionaries cross:          MC            B  MMCC</a:t>
            </a:r>
          </a:p>
          <a:p>
            <a:pPr>
              <a:buFontTx/>
              <a:buNone/>
            </a:pPr>
            <a:r>
              <a:rPr lang="en-US" sz="1800" dirty="0">
                <a:latin typeface="Courier" charset="0"/>
              </a:rPr>
              <a:t>6 A missionary &amp; cannibal return:  MMCC    B        MC</a:t>
            </a:r>
          </a:p>
          <a:p>
            <a:pPr>
              <a:buFontTx/>
              <a:buNone/>
            </a:pPr>
            <a:r>
              <a:rPr lang="en-US" sz="1800" dirty="0">
                <a:latin typeface="Courier" charset="0"/>
              </a:rPr>
              <a:t>7 Two missionaries cross again:    CC            B  MMMC</a:t>
            </a:r>
          </a:p>
          <a:p>
            <a:pPr>
              <a:buFontTx/>
              <a:buNone/>
            </a:pPr>
            <a:r>
              <a:rPr lang="en-US" sz="1800" dirty="0">
                <a:latin typeface="Courier" charset="0"/>
              </a:rPr>
              <a:t>8 A cannibal returns:              CCC     B        MMM</a:t>
            </a:r>
          </a:p>
          <a:p>
            <a:pPr>
              <a:buFontTx/>
              <a:buNone/>
            </a:pPr>
            <a:r>
              <a:rPr lang="en-US" sz="1800" dirty="0">
                <a:latin typeface="Courier" charset="0"/>
              </a:rPr>
              <a:t>9 Two cannibals cross:             C             B  MMMCC</a:t>
            </a:r>
          </a:p>
          <a:p>
            <a:pPr>
              <a:buFontTx/>
              <a:buNone/>
            </a:pPr>
            <a:r>
              <a:rPr lang="en-US" sz="1800" dirty="0">
                <a:latin typeface="Courier" charset="0"/>
              </a:rPr>
              <a:t>10 One returns:                    CC      B        MMMC</a:t>
            </a:r>
          </a:p>
          <a:p>
            <a:pPr>
              <a:buFontTx/>
              <a:buNone/>
            </a:pPr>
            <a:r>
              <a:rPr lang="en-US" sz="1800" dirty="0">
                <a:latin typeface="Courier" charset="0"/>
              </a:rPr>
              <a:t>11 And brings over the third:      -             B  MMMCCC</a:t>
            </a:r>
          </a:p>
        </p:txBody>
      </p:sp>
      <p:sp>
        <p:nvSpPr>
          <p:cNvPr id="2" name="TextBox 1"/>
          <p:cNvSpPr txBox="1"/>
          <p:nvPr/>
        </p:nvSpPr>
        <p:spPr>
          <a:xfrm>
            <a:off x="914400" y="6096000"/>
            <a:ext cx="7043816" cy="461665"/>
          </a:xfrm>
          <a:prstGeom prst="rect">
            <a:avLst/>
          </a:prstGeom>
          <a:noFill/>
        </p:spPr>
        <p:txBody>
          <a:bodyPr wrap="none" rtlCol="0">
            <a:spAutoFit/>
          </a:bodyPr>
          <a:lstStyle/>
          <a:p>
            <a:r>
              <a:rPr lang="en-US" sz="2400" dirty="0" smtClean="0">
                <a:solidFill>
                  <a:srgbClr val="FF0000"/>
                </a:solidFill>
              </a:rPr>
              <a:t>How is this solution different than the n-queens problem?</a:t>
            </a:r>
            <a:endParaRPr lang="en-US" sz="2400" dirty="0">
              <a:solidFill>
                <a:srgbClr val="FF0000"/>
              </a:solidFill>
            </a:endParaRPr>
          </a:p>
        </p:txBody>
      </p:sp>
    </p:spTree>
    <p:extLst>
      <p:ext uri="{BB962C8B-B14F-4D97-AF65-F5344CB8AC3E}">
        <p14:creationId xmlns:p14="http://schemas.microsoft.com/office/powerpoint/2010/main" val="229842898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r>
              <a:rPr lang="en-US" sz="3600"/>
              <a:t>Missionaries and Cannibals Solution</a:t>
            </a:r>
          </a:p>
        </p:txBody>
      </p:sp>
      <p:sp>
        <p:nvSpPr>
          <p:cNvPr id="55299" name="Rectangle 3"/>
          <p:cNvSpPr>
            <a:spLocks noGrp="1" noChangeArrowheads="1"/>
          </p:cNvSpPr>
          <p:nvPr>
            <p:ph type="body" idx="1"/>
          </p:nvPr>
        </p:nvSpPr>
        <p:spPr>
          <a:xfrm>
            <a:off x="304800" y="1524000"/>
            <a:ext cx="8153400" cy="4724400"/>
          </a:xfrm>
        </p:spPr>
        <p:txBody>
          <a:bodyPr>
            <a:normAutofit lnSpcReduction="10000"/>
          </a:bodyPr>
          <a:lstStyle/>
          <a:p>
            <a:pPr>
              <a:buFontTx/>
              <a:buNone/>
            </a:pPr>
            <a:r>
              <a:rPr lang="en-US" sz="1800" b="1" dirty="0">
                <a:latin typeface="Courier" charset="0"/>
              </a:rPr>
              <a:t>                                  </a:t>
            </a:r>
            <a:r>
              <a:rPr lang="en-US" sz="1800" b="1" i="1" u="sng" dirty="0">
                <a:latin typeface="Courier" charset="0"/>
              </a:rPr>
              <a:t>Near side</a:t>
            </a:r>
            <a:r>
              <a:rPr lang="en-US" sz="1800" b="1" i="1" dirty="0">
                <a:latin typeface="Courier" charset="0"/>
              </a:rPr>
              <a:t>     </a:t>
            </a:r>
            <a:r>
              <a:rPr lang="en-US" sz="1800" b="1" i="1" u="sng" dirty="0">
                <a:latin typeface="Courier" charset="0"/>
              </a:rPr>
              <a:t>Far side</a:t>
            </a:r>
            <a:endParaRPr lang="en-US" sz="1800" i="1" dirty="0">
              <a:latin typeface="Courier" charset="0"/>
            </a:endParaRPr>
          </a:p>
          <a:p>
            <a:pPr>
              <a:buFontTx/>
              <a:buNone/>
            </a:pPr>
            <a:r>
              <a:rPr lang="en-US" sz="1800" dirty="0">
                <a:latin typeface="Courier" charset="0"/>
              </a:rPr>
              <a:t>0 Initial setup:                   MMMCCC  B        -</a:t>
            </a:r>
          </a:p>
          <a:p>
            <a:pPr>
              <a:buFontTx/>
              <a:buNone/>
            </a:pPr>
            <a:r>
              <a:rPr lang="en-US" sz="1800" dirty="0">
                <a:latin typeface="Courier" charset="0"/>
              </a:rPr>
              <a:t>1 Two cannibals cross over:        MMMC          B  CC</a:t>
            </a:r>
          </a:p>
          <a:p>
            <a:pPr>
              <a:buFontTx/>
              <a:buNone/>
            </a:pPr>
            <a:r>
              <a:rPr lang="en-US" sz="1800" dirty="0">
                <a:latin typeface="Courier" charset="0"/>
              </a:rPr>
              <a:t>2 One comes back:                  MMMCC   B        C</a:t>
            </a:r>
          </a:p>
          <a:p>
            <a:pPr>
              <a:buFontTx/>
              <a:buNone/>
            </a:pPr>
            <a:r>
              <a:rPr lang="en-US" sz="1800" dirty="0">
                <a:latin typeface="Courier" charset="0"/>
              </a:rPr>
              <a:t>3 Two cannibals go over again:     MMM           B  CCC</a:t>
            </a:r>
          </a:p>
          <a:p>
            <a:pPr>
              <a:buFontTx/>
              <a:buNone/>
            </a:pPr>
            <a:r>
              <a:rPr lang="en-US" sz="1800" dirty="0">
                <a:latin typeface="Courier" charset="0"/>
              </a:rPr>
              <a:t>4 One comes back:                  MMMC    B        CC</a:t>
            </a:r>
          </a:p>
          <a:p>
            <a:pPr>
              <a:buFontTx/>
              <a:buNone/>
            </a:pPr>
            <a:r>
              <a:rPr lang="en-US" sz="1800" dirty="0">
                <a:latin typeface="Courier" charset="0"/>
              </a:rPr>
              <a:t>5 Two missionaries cross:          MC            B  MMCC</a:t>
            </a:r>
          </a:p>
          <a:p>
            <a:pPr>
              <a:buFontTx/>
              <a:buNone/>
            </a:pPr>
            <a:r>
              <a:rPr lang="en-US" sz="1800" dirty="0">
                <a:latin typeface="Courier" charset="0"/>
              </a:rPr>
              <a:t>6 A missionary &amp; cannibal return:  MMCC    B        MC</a:t>
            </a:r>
          </a:p>
          <a:p>
            <a:pPr>
              <a:buFontTx/>
              <a:buNone/>
            </a:pPr>
            <a:r>
              <a:rPr lang="en-US" sz="1800" dirty="0">
                <a:latin typeface="Courier" charset="0"/>
              </a:rPr>
              <a:t>7 Two missionaries cross again:    CC            B  MMMC</a:t>
            </a:r>
          </a:p>
          <a:p>
            <a:pPr>
              <a:buFontTx/>
              <a:buNone/>
            </a:pPr>
            <a:r>
              <a:rPr lang="en-US" sz="1800" dirty="0">
                <a:latin typeface="Courier" charset="0"/>
              </a:rPr>
              <a:t>8 A cannibal returns:              CCC     B        MMM</a:t>
            </a:r>
          </a:p>
          <a:p>
            <a:pPr>
              <a:buFontTx/>
              <a:buNone/>
            </a:pPr>
            <a:r>
              <a:rPr lang="en-US" sz="1800" dirty="0">
                <a:latin typeface="Courier" charset="0"/>
              </a:rPr>
              <a:t>9 Two cannibals cross:             C             B  MMMCC</a:t>
            </a:r>
          </a:p>
          <a:p>
            <a:pPr>
              <a:buFontTx/>
              <a:buNone/>
            </a:pPr>
            <a:r>
              <a:rPr lang="en-US" sz="1800" dirty="0">
                <a:latin typeface="Courier" charset="0"/>
              </a:rPr>
              <a:t>10 One returns:                    CC      B        MMMC</a:t>
            </a:r>
          </a:p>
          <a:p>
            <a:pPr>
              <a:buFontTx/>
              <a:buNone/>
            </a:pPr>
            <a:r>
              <a:rPr lang="en-US" sz="1800" dirty="0">
                <a:latin typeface="Courier" charset="0"/>
              </a:rPr>
              <a:t>11 And brings over the third:      -             B  MMMCCC</a:t>
            </a:r>
          </a:p>
        </p:txBody>
      </p:sp>
      <p:sp>
        <p:nvSpPr>
          <p:cNvPr id="2" name="TextBox 1"/>
          <p:cNvSpPr txBox="1"/>
          <p:nvPr/>
        </p:nvSpPr>
        <p:spPr>
          <a:xfrm>
            <a:off x="115890" y="6167735"/>
            <a:ext cx="9256710" cy="461665"/>
          </a:xfrm>
          <a:prstGeom prst="rect">
            <a:avLst/>
          </a:prstGeom>
          <a:noFill/>
        </p:spPr>
        <p:txBody>
          <a:bodyPr wrap="none" rtlCol="0">
            <a:spAutoFit/>
          </a:bodyPr>
          <a:lstStyle/>
          <a:p>
            <a:r>
              <a:rPr lang="en-US" sz="2400" dirty="0" smtClean="0">
                <a:solidFill>
                  <a:srgbClr val="0000FF"/>
                </a:solidFill>
              </a:rPr>
              <a:t>Solution is not a state, but a sequence of actions (or a sequence of states)</a:t>
            </a:r>
            <a:endParaRPr lang="en-US" sz="2400" dirty="0">
              <a:solidFill>
                <a:srgbClr val="0000FF"/>
              </a:solidFill>
            </a:endParaRPr>
          </a:p>
        </p:txBody>
      </p:sp>
    </p:spTree>
    <p:extLst>
      <p:ext uri="{BB962C8B-B14F-4D97-AF65-F5344CB8AC3E}">
        <p14:creationId xmlns:p14="http://schemas.microsoft.com/office/powerpoint/2010/main" val="310184629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other problem</a:t>
            </a:r>
            <a:endParaRPr lang="en-US" dirty="0"/>
          </a:p>
        </p:txBody>
      </p:sp>
      <p:sp>
        <p:nvSpPr>
          <p:cNvPr id="34" name="TextBox 33"/>
          <p:cNvSpPr txBox="1"/>
          <p:nvPr/>
        </p:nvSpPr>
        <p:spPr>
          <a:xfrm>
            <a:off x="713993" y="4648200"/>
            <a:ext cx="2096698" cy="461665"/>
          </a:xfrm>
          <a:prstGeom prst="rect">
            <a:avLst/>
          </a:prstGeom>
          <a:noFill/>
        </p:spPr>
        <p:txBody>
          <a:bodyPr wrap="none" rtlCol="0">
            <a:spAutoFit/>
          </a:bodyPr>
          <a:lstStyle/>
          <a:p>
            <a:r>
              <a:rPr lang="en-US" sz="2400" dirty="0" smtClean="0">
                <a:solidFill>
                  <a:srgbClr val="0000FF"/>
                </a:solidFill>
              </a:rPr>
              <a:t>MMMCCC B~~</a:t>
            </a:r>
          </a:p>
        </p:txBody>
      </p:sp>
      <p:sp>
        <p:nvSpPr>
          <p:cNvPr id="35" name="TextBox 34"/>
          <p:cNvSpPr txBox="1"/>
          <p:nvPr/>
        </p:nvSpPr>
        <p:spPr>
          <a:xfrm>
            <a:off x="3076193" y="4648200"/>
            <a:ext cx="2181607" cy="461665"/>
          </a:xfrm>
          <a:prstGeom prst="rect">
            <a:avLst/>
          </a:prstGeom>
          <a:noFill/>
        </p:spPr>
        <p:txBody>
          <a:bodyPr wrap="none" rtlCol="0">
            <a:spAutoFit/>
          </a:bodyPr>
          <a:lstStyle/>
          <a:p>
            <a:r>
              <a:rPr lang="en-US" sz="2400" dirty="0" smtClean="0">
                <a:solidFill>
                  <a:srgbClr val="0000FF"/>
                </a:solidFill>
              </a:rPr>
              <a:t>MMMCC B~~ C</a:t>
            </a:r>
          </a:p>
        </p:txBody>
      </p:sp>
      <p:cxnSp>
        <p:nvCxnSpPr>
          <p:cNvPr id="36" name="Straight Arrow Connector 35"/>
          <p:cNvCxnSpPr>
            <a:stCxn id="40" idx="2"/>
            <a:endCxn id="34" idx="0"/>
          </p:cNvCxnSpPr>
          <p:nvPr/>
        </p:nvCxnSpPr>
        <p:spPr>
          <a:xfrm flipH="1">
            <a:off x="1762342" y="4043065"/>
            <a:ext cx="735663" cy="6051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a:off x="4364504" y="4081142"/>
            <a:ext cx="693922" cy="56705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50" name="TextBox 49"/>
          <p:cNvSpPr txBox="1"/>
          <p:nvPr/>
        </p:nvSpPr>
        <p:spPr>
          <a:xfrm>
            <a:off x="2133600" y="5791200"/>
            <a:ext cx="5207225" cy="461665"/>
          </a:xfrm>
          <a:prstGeom prst="rect">
            <a:avLst/>
          </a:prstGeom>
          <a:noFill/>
        </p:spPr>
        <p:txBody>
          <a:bodyPr wrap="none" rtlCol="0">
            <a:spAutoFit/>
          </a:bodyPr>
          <a:lstStyle/>
          <a:p>
            <a:r>
              <a:rPr lang="en-US" sz="2400" dirty="0" smtClean="0">
                <a:solidFill>
                  <a:srgbClr val="FF0000"/>
                </a:solidFill>
              </a:rPr>
              <a:t>What would happen if we ran DFS here?</a:t>
            </a:r>
            <a:endParaRPr lang="en-US" sz="2400" dirty="0">
              <a:solidFill>
                <a:srgbClr val="FF0000"/>
              </a:solidFill>
            </a:endParaRPr>
          </a:p>
        </p:txBody>
      </p:sp>
      <p:cxnSp>
        <p:nvCxnSpPr>
          <p:cNvPr id="51" name="Straight Arrow Connector 50"/>
          <p:cNvCxnSpPr/>
          <p:nvPr/>
        </p:nvCxnSpPr>
        <p:spPr>
          <a:xfrm flipH="1">
            <a:off x="1143000" y="5109865"/>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1538717" y="5109865"/>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3816386" y="5112097"/>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212103" y="5112097"/>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600884" y="1798528"/>
            <a:ext cx="2181607" cy="461665"/>
          </a:xfrm>
          <a:prstGeom prst="rect">
            <a:avLst/>
          </a:prstGeom>
          <a:noFill/>
        </p:spPr>
        <p:txBody>
          <a:bodyPr wrap="none" rtlCol="0">
            <a:spAutoFit/>
          </a:bodyPr>
          <a:lstStyle/>
          <a:p>
            <a:r>
              <a:rPr lang="en-US" sz="2400" dirty="0" smtClean="0">
                <a:solidFill>
                  <a:srgbClr val="0000FF"/>
                </a:solidFill>
              </a:rPr>
              <a:t>MMMCCC B ~~</a:t>
            </a:r>
          </a:p>
        </p:txBody>
      </p:sp>
      <p:sp>
        <p:nvSpPr>
          <p:cNvPr id="27" name="TextBox 26"/>
          <p:cNvSpPr txBox="1"/>
          <p:nvPr/>
        </p:nvSpPr>
        <p:spPr>
          <a:xfrm>
            <a:off x="3925168" y="3595834"/>
            <a:ext cx="2266516" cy="461665"/>
          </a:xfrm>
          <a:prstGeom prst="rect">
            <a:avLst/>
          </a:prstGeom>
          <a:noFill/>
        </p:spPr>
        <p:txBody>
          <a:bodyPr wrap="none" rtlCol="0">
            <a:spAutoFit/>
          </a:bodyPr>
          <a:lstStyle/>
          <a:p>
            <a:r>
              <a:rPr lang="en-US" sz="2400" dirty="0" smtClean="0">
                <a:solidFill>
                  <a:srgbClr val="0000FF"/>
                </a:solidFill>
              </a:rPr>
              <a:t>MMCC ~~ B MC</a:t>
            </a:r>
          </a:p>
        </p:txBody>
      </p:sp>
      <p:sp>
        <p:nvSpPr>
          <p:cNvPr id="28" name="TextBox 27"/>
          <p:cNvSpPr txBox="1"/>
          <p:nvPr/>
        </p:nvSpPr>
        <p:spPr>
          <a:xfrm>
            <a:off x="6267884" y="3429000"/>
            <a:ext cx="2266516" cy="461665"/>
          </a:xfrm>
          <a:prstGeom prst="rect">
            <a:avLst/>
          </a:prstGeom>
          <a:noFill/>
        </p:spPr>
        <p:txBody>
          <a:bodyPr wrap="none" rtlCol="0">
            <a:spAutoFit/>
          </a:bodyPr>
          <a:lstStyle/>
          <a:p>
            <a:r>
              <a:rPr lang="en-US" sz="2400" dirty="0" smtClean="0">
                <a:solidFill>
                  <a:srgbClr val="0000FF"/>
                </a:solidFill>
              </a:rPr>
              <a:t>MMMC ~~ B CC</a:t>
            </a:r>
          </a:p>
        </p:txBody>
      </p:sp>
      <p:cxnSp>
        <p:nvCxnSpPr>
          <p:cNvPr id="37" name="Straight Arrow Connector 36"/>
          <p:cNvCxnSpPr>
            <a:stCxn id="26" idx="2"/>
            <a:endCxn id="27" idx="0"/>
          </p:cNvCxnSpPr>
          <p:nvPr/>
        </p:nvCxnSpPr>
        <p:spPr>
          <a:xfrm>
            <a:off x="4691688" y="2260193"/>
            <a:ext cx="366738"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2"/>
            <a:endCxn id="28" idx="0"/>
          </p:cNvCxnSpPr>
          <p:nvPr/>
        </p:nvCxnSpPr>
        <p:spPr>
          <a:xfrm>
            <a:off x="4691688" y="2260193"/>
            <a:ext cx="2709454"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364747" y="3581400"/>
            <a:ext cx="2266516" cy="461665"/>
          </a:xfrm>
          <a:prstGeom prst="rect">
            <a:avLst/>
          </a:prstGeom>
          <a:noFill/>
        </p:spPr>
        <p:txBody>
          <a:bodyPr wrap="none" rtlCol="0">
            <a:spAutoFit/>
          </a:bodyPr>
          <a:lstStyle/>
          <a:p>
            <a:r>
              <a:rPr lang="en-US" sz="2400" dirty="0" smtClean="0">
                <a:solidFill>
                  <a:srgbClr val="0000FF"/>
                </a:solidFill>
              </a:rPr>
              <a:t>MMMCC ~~ B C</a:t>
            </a:r>
          </a:p>
        </p:txBody>
      </p:sp>
      <p:cxnSp>
        <p:nvCxnSpPr>
          <p:cNvPr id="41" name="Straight Arrow Connector 40"/>
          <p:cNvCxnSpPr>
            <a:stCxn id="26" idx="2"/>
            <a:endCxn id="40" idx="0"/>
          </p:cNvCxnSpPr>
          <p:nvPr/>
        </p:nvCxnSpPr>
        <p:spPr>
          <a:xfrm flipH="1">
            <a:off x="2498005" y="2260193"/>
            <a:ext cx="2193683"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38393" y="4648200"/>
            <a:ext cx="2096698" cy="461665"/>
          </a:xfrm>
          <a:prstGeom prst="rect">
            <a:avLst/>
          </a:prstGeom>
          <a:noFill/>
        </p:spPr>
        <p:txBody>
          <a:bodyPr wrap="none" rtlCol="0">
            <a:spAutoFit/>
          </a:bodyPr>
          <a:lstStyle/>
          <a:p>
            <a:r>
              <a:rPr lang="en-US" sz="2400" dirty="0" smtClean="0">
                <a:solidFill>
                  <a:srgbClr val="0000FF"/>
                </a:solidFill>
              </a:rPr>
              <a:t>MMMCCC B~~ </a:t>
            </a:r>
          </a:p>
        </p:txBody>
      </p:sp>
      <p:cxnSp>
        <p:nvCxnSpPr>
          <p:cNvPr id="45" name="Straight Arrow Connector 44"/>
          <p:cNvCxnSpPr>
            <a:stCxn id="27" idx="2"/>
            <a:endCxn id="42" idx="0"/>
          </p:cNvCxnSpPr>
          <p:nvPr/>
        </p:nvCxnSpPr>
        <p:spPr>
          <a:xfrm>
            <a:off x="5058426" y="4057499"/>
            <a:ext cx="1428316" cy="59070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7027561" y="3890344"/>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7423278" y="3890344"/>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59248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other problem</a:t>
            </a:r>
            <a:endParaRPr lang="en-US" dirty="0"/>
          </a:p>
        </p:txBody>
      </p:sp>
      <p:sp>
        <p:nvSpPr>
          <p:cNvPr id="34" name="TextBox 33"/>
          <p:cNvSpPr txBox="1"/>
          <p:nvPr/>
        </p:nvSpPr>
        <p:spPr>
          <a:xfrm>
            <a:off x="713993" y="4648200"/>
            <a:ext cx="2096698" cy="461665"/>
          </a:xfrm>
          <a:prstGeom prst="rect">
            <a:avLst/>
          </a:prstGeom>
          <a:solidFill>
            <a:srgbClr val="FF0000">
              <a:alpha val="30000"/>
            </a:srgbClr>
          </a:solidFill>
        </p:spPr>
        <p:txBody>
          <a:bodyPr wrap="none" rtlCol="0">
            <a:spAutoFit/>
          </a:bodyPr>
          <a:lstStyle/>
          <a:p>
            <a:r>
              <a:rPr lang="en-US" sz="2400" dirty="0" smtClean="0">
                <a:solidFill>
                  <a:srgbClr val="0000FF"/>
                </a:solidFill>
              </a:rPr>
              <a:t>MMMCCC B~~</a:t>
            </a:r>
          </a:p>
        </p:txBody>
      </p:sp>
      <p:sp>
        <p:nvSpPr>
          <p:cNvPr id="35" name="TextBox 34"/>
          <p:cNvSpPr txBox="1"/>
          <p:nvPr/>
        </p:nvSpPr>
        <p:spPr>
          <a:xfrm>
            <a:off x="3076193" y="4648200"/>
            <a:ext cx="2181607" cy="461665"/>
          </a:xfrm>
          <a:prstGeom prst="rect">
            <a:avLst/>
          </a:prstGeom>
          <a:noFill/>
        </p:spPr>
        <p:txBody>
          <a:bodyPr wrap="none" rtlCol="0">
            <a:spAutoFit/>
          </a:bodyPr>
          <a:lstStyle/>
          <a:p>
            <a:r>
              <a:rPr lang="en-US" sz="2400" dirty="0" smtClean="0">
                <a:solidFill>
                  <a:srgbClr val="0000FF"/>
                </a:solidFill>
              </a:rPr>
              <a:t>MMMCC B~~ C</a:t>
            </a:r>
          </a:p>
        </p:txBody>
      </p:sp>
      <p:cxnSp>
        <p:nvCxnSpPr>
          <p:cNvPr id="36" name="Straight Arrow Connector 35"/>
          <p:cNvCxnSpPr>
            <a:stCxn id="40" idx="2"/>
            <a:endCxn id="34" idx="0"/>
          </p:cNvCxnSpPr>
          <p:nvPr/>
        </p:nvCxnSpPr>
        <p:spPr>
          <a:xfrm flipH="1">
            <a:off x="1762342" y="4043065"/>
            <a:ext cx="735663" cy="6051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a:off x="4364504" y="4081142"/>
            <a:ext cx="693922" cy="56705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H="1">
            <a:off x="1143000" y="5109865"/>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1538717" y="5109865"/>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3816386" y="5112097"/>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212103" y="5112097"/>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600884" y="1798528"/>
            <a:ext cx="2181607" cy="461665"/>
          </a:xfrm>
          <a:prstGeom prst="rect">
            <a:avLst/>
          </a:prstGeom>
          <a:solidFill>
            <a:srgbClr val="FF0000">
              <a:alpha val="30000"/>
            </a:srgbClr>
          </a:solidFill>
        </p:spPr>
        <p:txBody>
          <a:bodyPr wrap="none" rtlCol="0">
            <a:spAutoFit/>
          </a:bodyPr>
          <a:lstStyle/>
          <a:p>
            <a:r>
              <a:rPr lang="en-US" sz="2400" dirty="0" smtClean="0">
                <a:solidFill>
                  <a:srgbClr val="0000FF"/>
                </a:solidFill>
              </a:rPr>
              <a:t>MMMCCC B ~~</a:t>
            </a:r>
          </a:p>
        </p:txBody>
      </p:sp>
      <p:sp>
        <p:nvSpPr>
          <p:cNvPr id="27" name="TextBox 26"/>
          <p:cNvSpPr txBox="1"/>
          <p:nvPr/>
        </p:nvSpPr>
        <p:spPr>
          <a:xfrm>
            <a:off x="3925168" y="3595834"/>
            <a:ext cx="2266516" cy="461665"/>
          </a:xfrm>
          <a:prstGeom prst="rect">
            <a:avLst/>
          </a:prstGeom>
          <a:noFill/>
        </p:spPr>
        <p:txBody>
          <a:bodyPr wrap="none" rtlCol="0">
            <a:spAutoFit/>
          </a:bodyPr>
          <a:lstStyle/>
          <a:p>
            <a:r>
              <a:rPr lang="en-US" sz="2400" dirty="0" smtClean="0">
                <a:solidFill>
                  <a:srgbClr val="0000FF"/>
                </a:solidFill>
              </a:rPr>
              <a:t>MMCC ~~ B MC</a:t>
            </a:r>
          </a:p>
        </p:txBody>
      </p:sp>
      <p:sp>
        <p:nvSpPr>
          <p:cNvPr id="28" name="TextBox 27"/>
          <p:cNvSpPr txBox="1"/>
          <p:nvPr/>
        </p:nvSpPr>
        <p:spPr>
          <a:xfrm>
            <a:off x="6267884" y="3429000"/>
            <a:ext cx="2266516" cy="461665"/>
          </a:xfrm>
          <a:prstGeom prst="rect">
            <a:avLst/>
          </a:prstGeom>
          <a:noFill/>
        </p:spPr>
        <p:txBody>
          <a:bodyPr wrap="none" rtlCol="0">
            <a:spAutoFit/>
          </a:bodyPr>
          <a:lstStyle/>
          <a:p>
            <a:r>
              <a:rPr lang="en-US" sz="2400" dirty="0" smtClean="0">
                <a:solidFill>
                  <a:srgbClr val="0000FF"/>
                </a:solidFill>
              </a:rPr>
              <a:t>MMMC ~~ B CC</a:t>
            </a:r>
          </a:p>
        </p:txBody>
      </p:sp>
      <p:cxnSp>
        <p:nvCxnSpPr>
          <p:cNvPr id="37" name="Straight Arrow Connector 36"/>
          <p:cNvCxnSpPr>
            <a:stCxn id="26" idx="2"/>
            <a:endCxn id="27" idx="0"/>
          </p:cNvCxnSpPr>
          <p:nvPr/>
        </p:nvCxnSpPr>
        <p:spPr>
          <a:xfrm>
            <a:off x="4691688" y="2260193"/>
            <a:ext cx="366738"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2"/>
            <a:endCxn id="28" idx="0"/>
          </p:cNvCxnSpPr>
          <p:nvPr/>
        </p:nvCxnSpPr>
        <p:spPr>
          <a:xfrm>
            <a:off x="4691688" y="2260193"/>
            <a:ext cx="2709454"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364747" y="3581400"/>
            <a:ext cx="2266516" cy="461665"/>
          </a:xfrm>
          <a:prstGeom prst="rect">
            <a:avLst/>
          </a:prstGeom>
          <a:noFill/>
        </p:spPr>
        <p:txBody>
          <a:bodyPr wrap="none" rtlCol="0">
            <a:spAutoFit/>
          </a:bodyPr>
          <a:lstStyle/>
          <a:p>
            <a:r>
              <a:rPr lang="en-US" sz="2400" dirty="0" smtClean="0">
                <a:solidFill>
                  <a:srgbClr val="0000FF"/>
                </a:solidFill>
              </a:rPr>
              <a:t>MMMCC ~~ B C</a:t>
            </a:r>
          </a:p>
        </p:txBody>
      </p:sp>
      <p:cxnSp>
        <p:nvCxnSpPr>
          <p:cNvPr id="41" name="Straight Arrow Connector 40"/>
          <p:cNvCxnSpPr>
            <a:stCxn id="26" idx="2"/>
            <a:endCxn id="40" idx="0"/>
          </p:cNvCxnSpPr>
          <p:nvPr/>
        </p:nvCxnSpPr>
        <p:spPr>
          <a:xfrm flipH="1">
            <a:off x="2498005" y="2260193"/>
            <a:ext cx="2193683"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38393" y="4648200"/>
            <a:ext cx="2096698" cy="461665"/>
          </a:xfrm>
          <a:prstGeom prst="rect">
            <a:avLst/>
          </a:prstGeom>
          <a:noFill/>
        </p:spPr>
        <p:txBody>
          <a:bodyPr wrap="none" rtlCol="0">
            <a:spAutoFit/>
          </a:bodyPr>
          <a:lstStyle/>
          <a:p>
            <a:r>
              <a:rPr lang="en-US" sz="2400" dirty="0" smtClean="0">
                <a:solidFill>
                  <a:srgbClr val="0000FF"/>
                </a:solidFill>
              </a:rPr>
              <a:t>MMMCCC B~~ </a:t>
            </a:r>
          </a:p>
        </p:txBody>
      </p:sp>
      <p:cxnSp>
        <p:nvCxnSpPr>
          <p:cNvPr id="45" name="Straight Arrow Connector 44"/>
          <p:cNvCxnSpPr>
            <a:stCxn id="27" idx="2"/>
            <a:endCxn id="42" idx="0"/>
          </p:cNvCxnSpPr>
          <p:nvPr/>
        </p:nvCxnSpPr>
        <p:spPr>
          <a:xfrm>
            <a:off x="5058426" y="4057499"/>
            <a:ext cx="1428316" cy="59070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7027561" y="3890344"/>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7423278" y="3890344"/>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1219200" y="5943600"/>
            <a:ext cx="6795951" cy="523220"/>
          </a:xfrm>
          <a:prstGeom prst="rect">
            <a:avLst/>
          </a:prstGeom>
          <a:noFill/>
        </p:spPr>
        <p:txBody>
          <a:bodyPr wrap="none" rtlCol="0">
            <a:spAutoFit/>
          </a:bodyPr>
          <a:lstStyle/>
          <a:p>
            <a:r>
              <a:rPr lang="en-US" sz="2800" dirty="0" smtClean="0">
                <a:solidFill>
                  <a:srgbClr val="0000FF"/>
                </a:solidFill>
              </a:rPr>
              <a:t>If we always go left first, will continue forever!</a:t>
            </a:r>
            <a:endParaRPr lang="en-US" sz="2800" dirty="0">
              <a:solidFill>
                <a:srgbClr val="0000FF"/>
              </a:solidFill>
            </a:endParaRPr>
          </a:p>
        </p:txBody>
      </p:sp>
    </p:spTree>
    <p:extLst>
      <p:ext uri="{BB962C8B-B14F-4D97-AF65-F5344CB8AC3E}">
        <p14:creationId xmlns:p14="http://schemas.microsoft.com/office/powerpoint/2010/main" val="240181630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other problem</a:t>
            </a:r>
            <a:endParaRPr lang="en-US" dirty="0"/>
          </a:p>
        </p:txBody>
      </p:sp>
      <p:sp>
        <p:nvSpPr>
          <p:cNvPr id="34" name="TextBox 33"/>
          <p:cNvSpPr txBox="1"/>
          <p:nvPr/>
        </p:nvSpPr>
        <p:spPr>
          <a:xfrm>
            <a:off x="713993" y="4648200"/>
            <a:ext cx="2096698" cy="461665"/>
          </a:xfrm>
          <a:prstGeom prst="rect">
            <a:avLst/>
          </a:prstGeom>
          <a:solidFill>
            <a:srgbClr val="FF0000">
              <a:alpha val="30000"/>
            </a:srgbClr>
          </a:solidFill>
        </p:spPr>
        <p:txBody>
          <a:bodyPr wrap="none" rtlCol="0">
            <a:spAutoFit/>
          </a:bodyPr>
          <a:lstStyle/>
          <a:p>
            <a:r>
              <a:rPr lang="en-US" sz="2400" dirty="0" smtClean="0">
                <a:solidFill>
                  <a:srgbClr val="0000FF"/>
                </a:solidFill>
              </a:rPr>
              <a:t>MMMCCC B~~</a:t>
            </a:r>
          </a:p>
        </p:txBody>
      </p:sp>
      <p:sp>
        <p:nvSpPr>
          <p:cNvPr id="35" name="TextBox 34"/>
          <p:cNvSpPr txBox="1"/>
          <p:nvPr/>
        </p:nvSpPr>
        <p:spPr>
          <a:xfrm>
            <a:off x="3076193" y="4648200"/>
            <a:ext cx="2181607" cy="461665"/>
          </a:xfrm>
          <a:prstGeom prst="rect">
            <a:avLst/>
          </a:prstGeom>
          <a:noFill/>
        </p:spPr>
        <p:txBody>
          <a:bodyPr wrap="none" rtlCol="0">
            <a:spAutoFit/>
          </a:bodyPr>
          <a:lstStyle/>
          <a:p>
            <a:r>
              <a:rPr lang="en-US" sz="2400" dirty="0" smtClean="0">
                <a:solidFill>
                  <a:srgbClr val="0000FF"/>
                </a:solidFill>
              </a:rPr>
              <a:t>MMMCC B~~ C</a:t>
            </a:r>
          </a:p>
        </p:txBody>
      </p:sp>
      <p:cxnSp>
        <p:nvCxnSpPr>
          <p:cNvPr id="36" name="Straight Arrow Connector 35"/>
          <p:cNvCxnSpPr>
            <a:stCxn id="40" idx="2"/>
            <a:endCxn id="34" idx="0"/>
          </p:cNvCxnSpPr>
          <p:nvPr/>
        </p:nvCxnSpPr>
        <p:spPr>
          <a:xfrm flipH="1">
            <a:off x="1762342" y="4043065"/>
            <a:ext cx="735663" cy="6051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a:off x="4364504" y="4081142"/>
            <a:ext cx="693922" cy="56705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H="1">
            <a:off x="1143000" y="5109865"/>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1538717" y="5109865"/>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3816386" y="5112097"/>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212103" y="5112097"/>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600884" y="1798528"/>
            <a:ext cx="2181607" cy="461665"/>
          </a:xfrm>
          <a:prstGeom prst="rect">
            <a:avLst/>
          </a:prstGeom>
          <a:solidFill>
            <a:srgbClr val="FF0000">
              <a:alpha val="30000"/>
            </a:srgbClr>
          </a:solidFill>
        </p:spPr>
        <p:txBody>
          <a:bodyPr wrap="none" rtlCol="0">
            <a:spAutoFit/>
          </a:bodyPr>
          <a:lstStyle/>
          <a:p>
            <a:r>
              <a:rPr lang="en-US" sz="2400" dirty="0" smtClean="0">
                <a:solidFill>
                  <a:srgbClr val="0000FF"/>
                </a:solidFill>
              </a:rPr>
              <a:t>MMMCCC B ~~</a:t>
            </a:r>
          </a:p>
        </p:txBody>
      </p:sp>
      <p:sp>
        <p:nvSpPr>
          <p:cNvPr id="27" name="TextBox 26"/>
          <p:cNvSpPr txBox="1"/>
          <p:nvPr/>
        </p:nvSpPr>
        <p:spPr>
          <a:xfrm>
            <a:off x="3925168" y="3595834"/>
            <a:ext cx="2266516" cy="461665"/>
          </a:xfrm>
          <a:prstGeom prst="rect">
            <a:avLst/>
          </a:prstGeom>
          <a:noFill/>
        </p:spPr>
        <p:txBody>
          <a:bodyPr wrap="none" rtlCol="0">
            <a:spAutoFit/>
          </a:bodyPr>
          <a:lstStyle/>
          <a:p>
            <a:r>
              <a:rPr lang="en-US" sz="2400" dirty="0" smtClean="0">
                <a:solidFill>
                  <a:srgbClr val="0000FF"/>
                </a:solidFill>
              </a:rPr>
              <a:t>MMCC ~~ B MC</a:t>
            </a:r>
          </a:p>
        </p:txBody>
      </p:sp>
      <p:sp>
        <p:nvSpPr>
          <p:cNvPr id="28" name="TextBox 27"/>
          <p:cNvSpPr txBox="1"/>
          <p:nvPr/>
        </p:nvSpPr>
        <p:spPr>
          <a:xfrm>
            <a:off x="6267884" y="3429000"/>
            <a:ext cx="2266516" cy="461665"/>
          </a:xfrm>
          <a:prstGeom prst="rect">
            <a:avLst/>
          </a:prstGeom>
          <a:noFill/>
        </p:spPr>
        <p:txBody>
          <a:bodyPr wrap="none" rtlCol="0">
            <a:spAutoFit/>
          </a:bodyPr>
          <a:lstStyle/>
          <a:p>
            <a:r>
              <a:rPr lang="en-US" sz="2400" dirty="0" smtClean="0">
                <a:solidFill>
                  <a:srgbClr val="0000FF"/>
                </a:solidFill>
              </a:rPr>
              <a:t>MMMC ~~ B CC</a:t>
            </a:r>
          </a:p>
        </p:txBody>
      </p:sp>
      <p:cxnSp>
        <p:nvCxnSpPr>
          <p:cNvPr id="37" name="Straight Arrow Connector 36"/>
          <p:cNvCxnSpPr>
            <a:stCxn id="26" idx="2"/>
            <a:endCxn id="27" idx="0"/>
          </p:cNvCxnSpPr>
          <p:nvPr/>
        </p:nvCxnSpPr>
        <p:spPr>
          <a:xfrm>
            <a:off x="4691688" y="2260193"/>
            <a:ext cx="366738"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2"/>
            <a:endCxn id="28" idx="0"/>
          </p:cNvCxnSpPr>
          <p:nvPr/>
        </p:nvCxnSpPr>
        <p:spPr>
          <a:xfrm>
            <a:off x="4691688" y="2260193"/>
            <a:ext cx="2709454"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364747" y="3581400"/>
            <a:ext cx="2266516" cy="461665"/>
          </a:xfrm>
          <a:prstGeom prst="rect">
            <a:avLst/>
          </a:prstGeom>
          <a:noFill/>
        </p:spPr>
        <p:txBody>
          <a:bodyPr wrap="none" rtlCol="0">
            <a:spAutoFit/>
          </a:bodyPr>
          <a:lstStyle/>
          <a:p>
            <a:r>
              <a:rPr lang="en-US" sz="2400" dirty="0" smtClean="0">
                <a:solidFill>
                  <a:srgbClr val="0000FF"/>
                </a:solidFill>
              </a:rPr>
              <a:t>MMMCC ~~ B C</a:t>
            </a:r>
          </a:p>
        </p:txBody>
      </p:sp>
      <p:cxnSp>
        <p:nvCxnSpPr>
          <p:cNvPr id="41" name="Straight Arrow Connector 40"/>
          <p:cNvCxnSpPr>
            <a:stCxn id="26" idx="2"/>
            <a:endCxn id="40" idx="0"/>
          </p:cNvCxnSpPr>
          <p:nvPr/>
        </p:nvCxnSpPr>
        <p:spPr>
          <a:xfrm flipH="1">
            <a:off x="2498005" y="2260193"/>
            <a:ext cx="2193683"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38393" y="4648200"/>
            <a:ext cx="2096698" cy="461665"/>
          </a:xfrm>
          <a:prstGeom prst="rect">
            <a:avLst/>
          </a:prstGeom>
          <a:noFill/>
        </p:spPr>
        <p:txBody>
          <a:bodyPr wrap="none" rtlCol="0">
            <a:spAutoFit/>
          </a:bodyPr>
          <a:lstStyle/>
          <a:p>
            <a:r>
              <a:rPr lang="en-US" sz="2400" dirty="0" smtClean="0">
                <a:solidFill>
                  <a:srgbClr val="0000FF"/>
                </a:solidFill>
              </a:rPr>
              <a:t>MMMCCC B~~ </a:t>
            </a:r>
          </a:p>
        </p:txBody>
      </p:sp>
      <p:cxnSp>
        <p:nvCxnSpPr>
          <p:cNvPr id="45" name="Straight Arrow Connector 44"/>
          <p:cNvCxnSpPr>
            <a:stCxn id="27" idx="2"/>
            <a:endCxn id="42" idx="0"/>
          </p:cNvCxnSpPr>
          <p:nvPr/>
        </p:nvCxnSpPr>
        <p:spPr>
          <a:xfrm>
            <a:off x="5058426" y="4057499"/>
            <a:ext cx="1428316" cy="59070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7027561" y="3890344"/>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7423278" y="3890344"/>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2133600" y="5791200"/>
            <a:ext cx="3673301" cy="461665"/>
          </a:xfrm>
          <a:prstGeom prst="rect">
            <a:avLst/>
          </a:prstGeom>
          <a:noFill/>
        </p:spPr>
        <p:txBody>
          <a:bodyPr wrap="none" rtlCol="0">
            <a:spAutoFit/>
          </a:bodyPr>
          <a:lstStyle/>
          <a:p>
            <a:r>
              <a:rPr lang="en-US" sz="2400" dirty="0" smtClean="0">
                <a:solidFill>
                  <a:srgbClr val="FF0000"/>
                </a:solidFill>
              </a:rPr>
              <a:t>Does BFS have this problem?</a:t>
            </a:r>
            <a:endParaRPr lang="en-US" sz="2400" dirty="0">
              <a:solidFill>
                <a:srgbClr val="FF0000"/>
              </a:solidFill>
            </a:endParaRPr>
          </a:p>
        </p:txBody>
      </p:sp>
      <p:sp>
        <p:nvSpPr>
          <p:cNvPr id="25" name="TextBox 24"/>
          <p:cNvSpPr txBox="1"/>
          <p:nvPr/>
        </p:nvSpPr>
        <p:spPr>
          <a:xfrm>
            <a:off x="6153610" y="5791200"/>
            <a:ext cx="611315" cy="461665"/>
          </a:xfrm>
          <a:prstGeom prst="rect">
            <a:avLst/>
          </a:prstGeom>
          <a:noFill/>
        </p:spPr>
        <p:txBody>
          <a:bodyPr wrap="none" rtlCol="0">
            <a:spAutoFit/>
          </a:bodyPr>
          <a:lstStyle/>
          <a:p>
            <a:r>
              <a:rPr lang="en-US" sz="2400" dirty="0" smtClean="0">
                <a:solidFill>
                  <a:srgbClr val="0000FF"/>
                </a:solidFill>
              </a:rPr>
              <a:t>No!</a:t>
            </a:r>
            <a:endParaRPr lang="en-US" sz="2400" dirty="0">
              <a:solidFill>
                <a:srgbClr val="0000FF"/>
              </a:solidFill>
            </a:endParaRPr>
          </a:p>
        </p:txBody>
      </p:sp>
    </p:spTree>
    <p:extLst>
      <p:ext uri="{BB962C8B-B14F-4D97-AF65-F5344CB8AC3E}">
        <p14:creationId xmlns:p14="http://schemas.microsoft.com/office/powerpoint/2010/main" val="2204448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DFS vs. BFS</a:t>
            </a:r>
            <a:endParaRPr lang="en-US" dirty="0"/>
          </a:p>
        </p:txBody>
      </p:sp>
      <p:sp>
        <p:nvSpPr>
          <p:cNvPr id="3" name="Content Placeholder 2"/>
          <p:cNvSpPr>
            <a:spLocks noGrp="1"/>
          </p:cNvSpPr>
          <p:nvPr>
            <p:ph sz="quarter" idx="1"/>
          </p:nvPr>
        </p:nvSpPr>
        <p:spPr>
          <a:xfrm>
            <a:off x="612648" y="1600200"/>
            <a:ext cx="8153400" cy="609600"/>
          </a:xfrm>
        </p:spPr>
        <p:txBody>
          <a:bodyPr/>
          <a:lstStyle/>
          <a:p>
            <a:pPr marL="0" indent="0">
              <a:buNone/>
            </a:pPr>
            <a:r>
              <a:rPr lang="en-US" dirty="0" smtClean="0">
                <a:solidFill>
                  <a:srgbClr val="FF0000"/>
                </a:solidFill>
              </a:rPr>
              <a:t>Why do we use DFS then, and not BFS?</a:t>
            </a:r>
            <a:endParaRPr lang="en-US" dirty="0">
              <a:solidFill>
                <a:srgbClr val="FF0000"/>
              </a:solidFill>
            </a:endParaRPr>
          </a:p>
        </p:txBody>
      </p:sp>
    </p:spTree>
    <p:extLst>
      <p:ext uri="{BB962C8B-B14F-4D97-AF65-F5344CB8AC3E}">
        <p14:creationId xmlns:p14="http://schemas.microsoft.com/office/powerpoint/2010/main" val="258717339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DFS vs. BFS</a:t>
            </a:r>
            <a:endParaRPr lang="en-US" dirty="0"/>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smtClean="0"/>
              <a:t>2</a:t>
            </a:r>
            <a:endParaRPr lang="en-US" sz="2800" dirty="0"/>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smtClean="0"/>
              <a:t>3</a:t>
            </a:r>
            <a:endParaRPr lang="en-US" sz="2800" dirty="0"/>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smtClean="0"/>
              <a:t>6</a:t>
            </a:r>
            <a:endParaRPr lang="en-US" sz="2800" dirty="0"/>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smtClean="0"/>
              <a:t>…</a:t>
            </a:r>
            <a:endParaRPr lang="en-US" sz="2400" dirty="0"/>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smtClean="0"/>
              <a:t>Consider a search problem where each state has two states you can reach</a:t>
            </a:r>
          </a:p>
          <a:p>
            <a:endParaRPr lang="en-US" sz="2400" dirty="0"/>
          </a:p>
          <a:p>
            <a:r>
              <a:rPr lang="en-US" sz="2400" dirty="0" smtClean="0"/>
              <a:t>Assume the goal state involves 20 actions, i.e. moving between ~20 states</a:t>
            </a:r>
            <a:endParaRPr lang="en-US" sz="2400" dirty="0"/>
          </a:p>
        </p:txBody>
      </p:sp>
      <p:sp>
        <p:nvSpPr>
          <p:cNvPr id="20" name="TextBox 19"/>
          <p:cNvSpPr txBox="1"/>
          <p:nvPr/>
        </p:nvSpPr>
        <p:spPr>
          <a:xfrm>
            <a:off x="1199725" y="5413020"/>
            <a:ext cx="5353476" cy="523220"/>
          </a:xfrm>
          <a:prstGeom prst="rect">
            <a:avLst/>
          </a:prstGeom>
          <a:noFill/>
        </p:spPr>
        <p:txBody>
          <a:bodyPr wrap="square" rtlCol="0">
            <a:spAutoFit/>
          </a:bodyPr>
          <a:lstStyle/>
          <a:p>
            <a:r>
              <a:rPr lang="en-US" sz="2800" dirty="0" smtClean="0">
                <a:solidFill>
                  <a:srgbClr val="FF0000"/>
                </a:solidFill>
              </a:rPr>
              <a:t>How big can the queue get for BFS?</a:t>
            </a:r>
          </a:p>
        </p:txBody>
      </p:sp>
    </p:spTree>
    <p:extLst>
      <p:ext uri="{BB962C8B-B14F-4D97-AF65-F5344CB8AC3E}">
        <p14:creationId xmlns:p14="http://schemas.microsoft.com/office/powerpoint/2010/main" val="243078780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DFS vs. BFS</a:t>
            </a:r>
            <a:endParaRPr lang="en-US" dirty="0"/>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smtClean="0"/>
              <a:t>2</a:t>
            </a:r>
            <a:endParaRPr lang="en-US" sz="2800" dirty="0"/>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smtClean="0"/>
              <a:t>3</a:t>
            </a:r>
            <a:endParaRPr lang="en-US" sz="2800" dirty="0"/>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smtClean="0"/>
              <a:t>6</a:t>
            </a:r>
            <a:endParaRPr lang="en-US" sz="2800" dirty="0"/>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smtClean="0"/>
              <a:t>…</a:t>
            </a:r>
            <a:endParaRPr lang="en-US" sz="2400" dirty="0"/>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smtClean="0"/>
              <a:t>Consider a search problem where each state has two states you can reach</a:t>
            </a:r>
          </a:p>
          <a:p>
            <a:endParaRPr lang="en-US" sz="2400" dirty="0"/>
          </a:p>
          <a:p>
            <a:r>
              <a:rPr lang="en-US" sz="2400" dirty="0" smtClean="0"/>
              <a:t>Assume the goal state involves 20 actions, i.e. moving between ~20 states</a:t>
            </a:r>
            <a:endParaRPr lang="en-US" sz="2400" dirty="0"/>
          </a:p>
        </p:txBody>
      </p:sp>
      <p:sp>
        <p:nvSpPr>
          <p:cNvPr id="3" name="TextBox 2"/>
          <p:cNvSpPr txBox="1"/>
          <p:nvPr/>
        </p:nvSpPr>
        <p:spPr>
          <a:xfrm>
            <a:off x="967246" y="5364180"/>
            <a:ext cx="6120185" cy="461665"/>
          </a:xfrm>
          <a:prstGeom prst="rect">
            <a:avLst/>
          </a:prstGeom>
          <a:noFill/>
        </p:spPr>
        <p:txBody>
          <a:bodyPr wrap="none" rtlCol="0">
            <a:spAutoFit/>
          </a:bodyPr>
          <a:lstStyle/>
          <a:p>
            <a:r>
              <a:rPr lang="en-US" sz="2400" dirty="0" smtClean="0">
                <a:solidFill>
                  <a:srgbClr val="0000FF"/>
                </a:solidFill>
              </a:rPr>
              <a:t>At any point, need to remember roughly a “row”</a:t>
            </a:r>
            <a:endParaRPr lang="en-US" sz="2400" dirty="0">
              <a:solidFill>
                <a:srgbClr val="0000FF"/>
              </a:solidFill>
            </a:endParaRP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738226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DFS vs. BFS</a:t>
            </a:r>
            <a:endParaRPr lang="en-US" dirty="0"/>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smtClean="0"/>
              <a:t>2</a:t>
            </a:r>
            <a:endParaRPr lang="en-US" sz="2800" dirty="0"/>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smtClean="0"/>
              <a:t>3</a:t>
            </a:r>
            <a:endParaRPr lang="en-US" sz="2800" dirty="0"/>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smtClean="0"/>
              <a:t>6</a:t>
            </a:r>
            <a:endParaRPr lang="en-US" sz="2800" dirty="0"/>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smtClean="0"/>
              <a:t>…</a:t>
            </a:r>
            <a:endParaRPr lang="en-US" sz="2400" dirty="0"/>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smtClean="0"/>
              <a:t>Consider a search problem where each state has two states you can reach</a:t>
            </a:r>
          </a:p>
          <a:p>
            <a:endParaRPr lang="en-US" sz="2400" dirty="0"/>
          </a:p>
          <a:p>
            <a:r>
              <a:rPr lang="en-US" sz="2400" dirty="0" smtClean="0"/>
              <a:t>Assume the goal state involves 20 actions, i.e. moving between ~20 states</a:t>
            </a:r>
            <a:endParaRPr lang="en-US" sz="2400" dirty="0"/>
          </a:p>
        </p:txBody>
      </p:sp>
      <p:sp>
        <p:nvSpPr>
          <p:cNvPr id="3" name="TextBox 2"/>
          <p:cNvSpPr txBox="1"/>
          <p:nvPr/>
        </p:nvSpPr>
        <p:spPr>
          <a:xfrm>
            <a:off x="1007444" y="5357854"/>
            <a:ext cx="2954956" cy="461665"/>
          </a:xfrm>
          <a:prstGeom prst="rect">
            <a:avLst/>
          </a:prstGeom>
          <a:noFill/>
        </p:spPr>
        <p:txBody>
          <a:bodyPr wrap="none" rtlCol="0">
            <a:spAutoFit/>
          </a:bodyPr>
          <a:lstStyle/>
          <a:p>
            <a:r>
              <a:rPr lang="en-US" sz="2400" dirty="0" smtClean="0">
                <a:solidFill>
                  <a:srgbClr val="FF0000"/>
                </a:solidFill>
              </a:rPr>
              <a:t>How big does this get?</a:t>
            </a:r>
            <a:endParaRPr lang="en-US" sz="2400" dirty="0">
              <a:solidFill>
                <a:srgbClr val="FF0000"/>
              </a:solidFill>
            </a:endParaRP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75289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p:cNvSpPr>
            <a:spLocks noGrp="1"/>
          </p:cNvSpPr>
          <p:nvPr>
            <p:ph type="title"/>
          </p:nvPr>
        </p:nvSpPr>
        <p:spPr/>
        <p:txBody>
          <a:bodyPr>
            <a:noAutofit/>
          </a:bodyPr>
          <a:lstStyle/>
          <a:p>
            <a:r>
              <a:rPr lang="en-US" sz="3200" dirty="0" smtClean="0">
                <a:solidFill>
                  <a:srgbClr val="FF0000"/>
                </a:solidFill>
              </a:rPr>
              <a:t>What order will BFS and DFS visit the states?</a:t>
            </a:r>
            <a:endParaRPr lang="en-US" sz="3200" dirty="0">
              <a:solidFill>
                <a:srgbClr val="FF0000"/>
              </a:solidFill>
            </a:endParaRPr>
          </a:p>
        </p:txBody>
      </p:sp>
      <p:sp>
        <p:nvSpPr>
          <p:cNvPr id="5" name="TextBox 4"/>
          <p:cNvSpPr txBox="1"/>
          <p:nvPr/>
        </p:nvSpPr>
        <p:spPr>
          <a:xfrm>
            <a:off x="176971" y="5638800"/>
            <a:ext cx="5610430" cy="830997"/>
          </a:xfrm>
          <a:prstGeom prst="rect">
            <a:avLst/>
          </a:prstGeom>
          <a:noFill/>
        </p:spPr>
        <p:txBody>
          <a:bodyPr wrap="none" rtlCol="0">
            <a:spAutoFit/>
          </a:bodyPr>
          <a:lstStyle/>
          <a:p>
            <a:r>
              <a:rPr lang="en-US" sz="2400" dirty="0" smtClean="0"/>
              <a:t>Depth first search (DFS): </a:t>
            </a:r>
            <a:r>
              <a:rPr lang="en-US" sz="2400" dirty="0" err="1" smtClean="0"/>
              <a:t>to_visit</a:t>
            </a:r>
            <a:r>
              <a:rPr lang="en-US" sz="2400" dirty="0" smtClean="0"/>
              <a:t> is a stack</a:t>
            </a:r>
          </a:p>
          <a:p>
            <a:r>
              <a:rPr lang="en-US" sz="2400" dirty="0" smtClean="0"/>
              <a:t>Breadth first search (BFS): </a:t>
            </a:r>
            <a:r>
              <a:rPr lang="en-US" sz="2400" dirty="0" err="1" smtClean="0"/>
              <a:t>to_visit</a:t>
            </a:r>
            <a:r>
              <a:rPr lang="en-US" sz="2400" dirty="0" smtClean="0"/>
              <a:t> is a queue</a:t>
            </a:r>
            <a:endParaRPr lang="en-US" sz="2400" dirty="0"/>
          </a:p>
        </p:txBody>
      </p:sp>
      <p:sp>
        <p:nvSpPr>
          <p:cNvPr id="3" name="TextBox 2"/>
          <p:cNvSpPr txBox="1"/>
          <p:nvPr/>
        </p:nvSpPr>
        <p:spPr>
          <a:xfrm>
            <a:off x="309345" y="1888494"/>
            <a:ext cx="907420" cy="584776"/>
          </a:xfrm>
          <a:prstGeom prst="rect">
            <a:avLst/>
          </a:prstGeom>
          <a:noFill/>
        </p:spPr>
        <p:txBody>
          <a:bodyPr wrap="none" rtlCol="0">
            <a:spAutoFit/>
          </a:bodyPr>
          <a:lstStyle/>
          <a:p>
            <a:r>
              <a:rPr lang="en-US" sz="3200" dirty="0" smtClean="0"/>
              <a:t>DFS:</a:t>
            </a:r>
            <a:endParaRPr lang="en-US" sz="3200" dirty="0"/>
          </a:p>
        </p:txBody>
      </p:sp>
      <p:sp>
        <p:nvSpPr>
          <p:cNvPr id="24" name="TextBox 23"/>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26" name="TextBox 2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28" name="TextBox 27"/>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30" name="TextBox 29"/>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32" name="TextBox 31"/>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34" name="TextBox 33"/>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smtClean="0"/>
              <a:t>8</a:t>
            </a:r>
            <a:endParaRPr lang="en-US" sz="2800" dirty="0"/>
          </a:p>
        </p:txBody>
      </p:sp>
      <p:sp>
        <p:nvSpPr>
          <p:cNvPr id="36" name="TextBox 35"/>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sp>
        <p:nvSpPr>
          <p:cNvPr id="37" name="TextBox 36"/>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smtClean="0"/>
              <a:t>9</a:t>
            </a:r>
            <a:endParaRPr lang="en-US" sz="2800" dirty="0"/>
          </a:p>
        </p:txBody>
      </p:sp>
      <p:cxnSp>
        <p:nvCxnSpPr>
          <p:cNvPr id="38" name="Straight Arrow Connector 37"/>
          <p:cNvCxnSpPr>
            <a:stCxn id="24" idx="2"/>
            <a:endCxn id="2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4" idx="2"/>
            <a:endCxn id="28"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4" idx="2"/>
            <a:endCxn id="30"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28" idx="2"/>
            <a:endCxn id="32"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28" idx="2"/>
            <a:endCxn id="36"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28" idx="2"/>
            <a:endCxn id="34"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32" idx="2"/>
            <a:endCxn id="37"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smtClean="0"/>
              <a:t>5</a:t>
            </a:r>
            <a:endParaRPr lang="en-US" sz="2800" dirty="0"/>
          </a:p>
        </p:txBody>
      </p:sp>
      <p:cxnSp>
        <p:nvCxnSpPr>
          <p:cNvPr id="46" name="Straight Arrow Connector 45"/>
          <p:cNvCxnSpPr>
            <a:stCxn id="26" idx="2"/>
            <a:endCxn id="45"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990600" y="2974032"/>
            <a:ext cx="2937823" cy="584776"/>
          </a:xfrm>
          <a:prstGeom prst="rect">
            <a:avLst/>
          </a:prstGeom>
          <a:noFill/>
        </p:spPr>
        <p:txBody>
          <a:bodyPr wrap="none" rtlCol="0">
            <a:spAutoFit/>
          </a:bodyPr>
          <a:lstStyle/>
          <a:p>
            <a:r>
              <a:rPr lang="en-US" sz="3200" dirty="0" smtClean="0">
                <a:solidFill>
                  <a:srgbClr val="FF0000"/>
                </a:solidFill>
              </a:rPr>
              <a:t>Why not 1, 2, 5?</a:t>
            </a:r>
            <a:endParaRPr lang="en-US" sz="3200" dirty="0">
              <a:solidFill>
                <a:srgbClr val="FF0000"/>
              </a:solidFill>
            </a:endParaRPr>
          </a:p>
        </p:txBody>
      </p:sp>
      <p:sp>
        <p:nvSpPr>
          <p:cNvPr id="48" name="TextBox 47"/>
          <p:cNvSpPr txBox="1"/>
          <p:nvPr/>
        </p:nvSpPr>
        <p:spPr>
          <a:xfrm>
            <a:off x="1297710" y="1883265"/>
            <a:ext cx="3847929" cy="584776"/>
          </a:xfrm>
          <a:prstGeom prst="rect">
            <a:avLst/>
          </a:prstGeom>
          <a:noFill/>
        </p:spPr>
        <p:txBody>
          <a:bodyPr wrap="none" rtlCol="0">
            <a:spAutoFit/>
          </a:bodyPr>
          <a:lstStyle/>
          <a:p>
            <a:r>
              <a:rPr lang="en-US" sz="3200" dirty="0" smtClean="0">
                <a:solidFill>
                  <a:srgbClr val="0000FF"/>
                </a:solidFill>
              </a:rPr>
              <a:t>1, 4, 3, 8, 7, 6, 9, 2, 5  </a:t>
            </a:r>
            <a:endParaRPr lang="en-US" sz="3200" dirty="0">
              <a:solidFill>
                <a:srgbClr val="0000FF"/>
              </a:solidFill>
            </a:endParaRPr>
          </a:p>
        </p:txBody>
      </p:sp>
    </p:spTree>
    <p:extLst>
      <p:ext uri="{BB962C8B-B14F-4D97-AF65-F5344CB8AC3E}">
        <p14:creationId xmlns:p14="http://schemas.microsoft.com/office/powerpoint/2010/main" val="27983632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DFS vs. BFS</a:t>
            </a:r>
            <a:endParaRPr lang="en-US" dirty="0"/>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smtClean="0"/>
              <a:t>2</a:t>
            </a:r>
            <a:endParaRPr lang="en-US" sz="2800" dirty="0"/>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smtClean="0"/>
              <a:t>3</a:t>
            </a:r>
            <a:endParaRPr lang="en-US" sz="2800" dirty="0"/>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smtClean="0"/>
              <a:t>6</a:t>
            </a:r>
            <a:endParaRPr lang="en-US" sz="2800" dirty="0"/>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smtClean="0"/>
              <a:t>…</a:t>
            </a:r>
            <a:endParaRPr lang="en-US" sz="2400" dirty="0"/>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smtClean="0"/>
              <a:t>Consider a search problem where each state has two states you can reach</a:t>
            </a:r>
          </a:p>
          <a:p>
            <a:endParaRPr lang="en-US" sz="2400" dirty="0"/>
          </a:p>
          <a:p>
            <a:r>
              <a:rPr lang="en-US" sz="2400" dirty="0" smtClean="0"/>
              <a:t>Assume the goal state involves 20 actions, i.e. moving between ~20 states</a:t>
            </a:r>
            <a:endParaRPr lang="en-US" sz="2400" dirty="0"/>
          </a:p>
        </p:txBody>
      </p:sp>
      <p:sp>
        <p:nvSpPr>
          <p:cNvPr id="3" name="TextBox 2"/>
          <p:cNvSpPr txBox="1"/>
          <p:nvPr/>
        </p:nvSpPr>
        <p:spPr>
          <a:xfrm>
            <a:off x="1007444" y="5357854"/>
            <a:ext cx="5835802" cy="830997"/>
          </a:xfrm>
          <a:prstGeom prst="rect">
            <a:avLst/>
          </a:prstGeom>
          <a:noFill/>
        </p:spPr>
        <p:txBody>
          <a:bodyPr wrap="none" rtlCol="0">
            <a:spAutoFit/>
          </a:bodyPr>
          <a:lstStyle/>
          <a:p>
            <a:r>
              <a:rPr lang="en-US" sz="2400" dirty="0" smtClean="0">
                <a:solidFill>
                  <a:srgbClr val="0000FF"/>
                </a:solidFill>
              </a:rPr>
              <a:t>Doubles every level we have to go deeper.</a:t>
            </a:r>
          </a:p>
          <a:p>
            <a:r>
              <a:rPr lang="en-US" sz="2400" dirty="0" smtClean="0">
                <a:solidFill>
                  <a:srgbClr val="0000FF"/>
                </a:solidFill>
              </a:rPr>
              <a:t>For 20 actions that is 2</a:t>
            </a:r>
            <a:r>
              <a:rPr lang="en-US" sz="2400" baseline="30000" dirty="0" smtClean="0">
                <a:solidFill>
                  <a:srgbClr val="0000FF"/>
                </a:solidFill>
              </a:rPr>
              <a:t>20</a:t>
            </a:r>
            <a:r>
              <a:rPr lang="en-US" sz="2400" dirty="0">
                <a:solidFill>
                  <a:srgbClr val="0000FF"/>
                </a:solidFill>
              </a:rPr>
              <a:t> </a:t>
            </a:r>
            <a:r>
              <a:rPr lang="en-US" sz="2400" dirty="0" smtClean="0">
                <a:solidFill>
                  <a:srgbClr val="0000FF"/>
                </a:solidFill>
              </a:rPr>
              <a:t>= ~1 million states!</a:t>
            </a:r>
            <a:endParaRPr lang="en-US" sz="2400" dirty="0">
              <a:solidFill>
                <a:srgbClr val="0000FF"/>
              </a:solidFill>
            </a:endParaRP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60262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DFS vs. BFS</a:t>
            </a:r>
            <a:endParaRPr lang="en-US" dirty="0"/>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smtClean="0"/>
              <a:t>2</a:t>
            </a:r>
            <a:endParaRPr lang="en-US" sz="2800" dirty="0"/>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smtClean="0"/>
              <a:t>3</a:t>
            </a:r>
            <a:endParaRPr lang="en-US" sz="2800" dirty="0"/>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smtClean="0"/>
              <a:t>6</a:t>
            </a:r>
            <a:endParaRPr lang="en-US" sz="2800" dirty="0"/>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smtClean="0"/>
              <a:t>…</a:t>
            </a:r>
            <a:endParaRPr lang="en-US" sz="2400" dirty="0"/>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smtClean="0"/>
              <a:t>Consider a search problem where each state has two states you can reach</a:t>
            </a:r>
          </a:p>
          <a:p>
            <a:endParaRPr lang="en-US" sz="2400" dirty="0"/>
          </a:p>
          <a:p>
            <a:r>
              <a:rPr lang="en-US" sz="2400" dirty="0" smtClean="0"/>
              <a:t>Assume the goal state involves 20 actions, i.e. moving between ~20 states</a:t>
            </a:r>
            <a:endParaRPr lang="en-US" sz="2400" dirty="0"/>
          </a:p>
        </p:txBody>
      </p:sp>
      <p:sp>
        <p:nvSpPr>
          <p:cNvPr id="3" name="TextBox 2"/>
          <p:cNvSpPr txBox="1"/>
          <p:nvPr/>
        </p:nvSpPr>
        <p:spPr>
          <a:xfrm>
            <a:off x="1007444" y="5357854"/>
            <a:ext cx="6019196" cy="461665"/>
          </a:xfrm>
          <a:prstGeom prst="rect">
            <a:avLst/>
          </a:prstGeom>
          <a:noFill/>
        </p:spPr>
        <p:txBody>
          <a:bodyPr wrap="none" rtlCol="0">
            <a:spAutoFit/>
          </a:bodyPr>
          <a:lstStyle/>
          <a:p>
            <a:r>
              <a:rPr lang="en-US" sz="2400" dirty="0" smtClean="0">
                <a:solidFill>
                  <a:srgbClr val="FF0000"/>
                </a:solidFill>
              </a:rPr>
              <a:t>How many states would DFS keep on the stack?</a:t>
            </a:r>
            <a:endParaRPr lang="en-US" sz="2400" dirty="0">
              <a:solidFill>
                <a:srgbClr val="FF0000"/>
              </a:solidFill>
            </a:endParaRP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062637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DFS vs. BFS</a:t>
            </a:r>
            <a:endParaRPr lang="en-US" dirty="0"/>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smtClean="0"/>
              <a:t>2</a:t>
            </a:r>
            <a:endParaRPr lang="en-US" sz="2800" dirty="0"/>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smtClean="0"/>
              <a:t>3</a:t>
            </a:r>
            <a:endParaRPr lang="en-US" sz="2800" dirty="0"/>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smtClean="0"/>
              <a:t>6</a:t>
            </a:r>
            <a:endParaRPr lang="en-US" sz="2800" dirty="0"/>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smtClean="0"/>
              <a:t>…</a:t>
            </a:r>
            <a:endParaRPr lang="en-US" sz="2400" dirty="0"/>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smtClean="0"/>
              <a:t>Consider a search problem where each state has two states you can reach</a:t>
            </a:r>
          </a:p>
          <a:p>
            <a:endParaRPr lang="en-US" sz="2400" dirty="0"/>
          </a:p>
          <a:p>
            <a:r>
              <a:rPr lang="en-US" sz="2400" dirty="0" smtClean="0"/>
              <a:t>Assume the goal state involves 20 actions, i.e. moving between ~20 states</a:t>
            </a:r>
            <a:endParaRPr lang="en-US" sz="2400" dirty="0"/>
          </a:p>
        </p:txBody>
      </p:sp>
      <p:sp>
        <p:nvSpPr>
          <p:cNvPr id="3" name="TextBox 2"/>
          <p:cNvSpPr txBox="1"/>
          <p:nvPr/>
        </p:nvSpPr>
        <p:spPr>
          <a:xfrm>
            <a:off x="1007444" y="5357854"/>
            <a:ext cx="6300222" cy="461665"/>
          </a:xfrm>
          <a:prstGeom prst="rect">
            <a:avLst/>
          </a:prstGeom>
          <a:noFill/>
        </p:spPr>
        <p:txBody>
          <a:bodyPr wrap="none" rtlCol="0">
            <a:spAutoFit/>
          </a:bodyPr>
          <a:lstStyle/>
          <a:p>
            <a:r>
              <a:rPr lang="en-US" sz="2400" dirty="0" smtClean="0">
                <a:solidFill>
                  <a:srgbClr val="0000FF"/>
                </a:solidFill>
              </a:rPr>
              <a:t>Only one path through the tree, roughly 20 states</a:t>
            </a:r>
            <a:endParaRPr lang="en-US" sz="2400" dirty="0">
              <a:solidFill>
                <a:srgbClr val="0000FF"/>
              </a:solidFill>
            </a:endParaRP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8639138"/>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other problem</a:t>
            </a:r>
            <a:endParaRPr lang="en-US" dirty="0"/>
          </a:p>
        </p:txBody>
      </p:sp>
      <p:sp>
        <p:nvSpPr>
          <p:cNvPr id="34" name="TextBox 33"/>
          <p:cNvSpPr txBox="1"/>
          <p:nvPr/>
        </p:nvSpPr>
        <p:spPr>
          <a:xfrm>
            <a:off x="713993" y="4648200"/>
            <a:ext cx="2096698" cy="461665"/>
          </a:xfrm>
          <a:prstGeom prst="rect">
            <a:avLst/>
          </a:prstGeom>
          <a:solidFill>
            <a:srgbClr val="FF0000">
              <a:alpha val="30000"/>
            </a:srgbClr>
          </a:solidFill>
        </p:spPr>
        <p:txBody>
          <a:bodyPr wrap="none" rtlCol="0">
            <a:spAutoFit/>
          </a:bodyPr>
          <a:lstStyle/>
          <a:p>
            <a:r>
              <a:rPr lang="en-US" sz="2400" dirty="0" smtClean="0">
                <a:solidFill>
                  <a:srgbClr val="0000FF"/>
                </a:solidFill>
              </a:rPr>
              <a:t>MMMCCC B~~</a:t>
            </a:r>
          </a:p>
        </p:txBody>
      </p:sp>
      <p:sp>
        <p:nvSpPr>
          <p:cNvPr id="35" name="TextBox 34"/>
          <p:cNvSpPr txBox="1"/>
          <p:nvPr/>
        </p:nvSpPr>
        <p:spPr>
          <a:xfrm>
            <a:off x="3076193" y="4648200"/>
            <a:ext cx="2181607" cy="461665"/>
          </a:xfrm>
          <a:prstGeom prst="rect">
            <a:avLst/>
          </a:prstGeom>
          <a:noFill/>
        </p:spPr>
        <p:txBody>
          <a:bodyPr wrap="none" rtlCol="0">
            <a:spAutoFit/>
          </a:bodyPr>
          <a:lstStyle/>
          <a:p>
            <a:r>
              <a:rPr lang="en-US" sz="2400" dirty="0" smtClean="0">
                <a:solidFill>
                  <a:srgbClr val="0000FF"/>
                </a:solidFill>
              </a:rPr>
              <a:t>MMMCC B~~ C</a:t>
            </a:r>
          </a:p>
        </p:txBody>
      </p:sp>
      <p:cxnSp>
        <p:nvCxnSpPr>
          <p:cNvPr id="36" name="Straight Arrow Connector 35"/>
          <p:cNvCxnSpPr>
            <a:stCxn id="40" idx="2"/>
            <a:endCxn id="34" idx="0"/>
          </p:cNvCxnSpPr>
          <p:nvPr/>
        </p:nvCxnSpPr>
        <p:spPr>
          <a:xfrm flipH="1">
            <a:off x="1762342" y="4043065"/>
            <a:ext cx="735663" cy="6051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a:off x="4364504" y="4081142"/>
            <a:ext cx="693922" cy="56705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H="1">
            <a:off x="1143000" y="5109865"/>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1538717" y="5109865"/>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3816386" y="5112097"/>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212103" y="5112097"/>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600884" y="1798528"/>
            <a:ext cx="2181607" cy="461665"/>
          </a:xfrm>
          <a:prstGeom prst="rect">
            <a:avLst/>
          </a:prstGeom>
          <a:solidFill>
            <a:srgbClr val="FF0000">
              <a:alpha val="30000"/>
            </a:srgbClr>
          </a:solidFill>
        </p:spPr>
        <p:txBody>
          <a:bodyPr wrap="none" rtlCol="0">
            <a:spAutoFit/>
          </a:bodyPr>
          <a:lstStyle/>
          <a:p>
            <a:r>
              <a:rPr lang="en-US" sz="2400" dirty="0" smtClean="0">
                <a:solidFill>
                  <a:srgbClr val="0000FF"/>
                </a:solidFill>
              </a:rPr>
              <a:t>MMMCCC B ~~</a:t>
            </a:r>
          </a:p>
        </p:txBody>
      </p:sp>
      <p:sp>
        <p:nvSpPr>
          <p:cNvPr id="27" name="TextBox 26"/>
          <p:cNvSpPr txBox="1"/>
          <p:nvPr/>
        </p:nvSpPr>
        <p:spPr>
          <a:xfrm>
            <a:off x="3925168" y="3595834"/>
            <a:ext cx="2266516" cy="461665"/>
          </a:xfrm>
          <a:prstGeom prst="rect">
            <a:avLst/>
          </a:prstGeom>
          <a:noFill/>
        </p:spPr>
        <p:txBody>
          <a:bodyPr wrap="none" rtlCol="0">
            <a:spAutoFit/>
          </a:bodyPr>
          <a:lstStyle/>
          <a:p>
            <a:r>
              <a:rPr lang="en-US" sz="2400" dirty="0" smtClean="0">
                <a:solidFill>
                  <a:srgbClr val="0000FF"/>
                </a:solidFill>
              </a:rPr>
              <a:t>MMCC ~~ B MC</a:t>
            </a:r>
          </a:p>
        </p:txBody>
      </p:sp>
      <p:sp>
        <p:nvSpPr>
          <p:cNvPr id="28" name="TextBox 27"/>
          <p:cNvSpPr txBox="1"/>
          <p:nvPr/>
        </p:nvSpPr>
        <p:spPr>
          <a:xfrm>
            <a:off x="6267884" y="3429000"/>
            <a:ext cx="2266516" cy="461665"/>
          </a:xfrm>
          <a:prstGeom prst="rect">
            <a:avLst/>
          </a:prstGeom>
          <a:noFill/>
        </p:spPr>
        <p:txBody>
          <a:bodyPr wrap="none" rtlCol="0">
            <a:spAutoFit/>
          </a:bodyPr>
          <a:lstStyle/>
          <a:p>
            <a:r>
              <a:rPr lang="en-US" sz="2400" dirty="0" smtClean="0">
                <a:solidFill>
                  <a:srgbClr val="0000FF"/>
                </a:solidFill>
              </a:rPr>
              <a:t>MMMC ~~ B CC</a:t>
            </a:r>
          </a:p>
        </p:txBody>
      </p:sp>
      <p:cxnSp>
        <p:nvCxnSpPr>
          <p:cNvPr id="37" name="Straight Arrow Connector 36"/>
          <p:cNvCxnSpPr>
            <a:stCxn id="26" idx="2"/>
            <a:endCxn id="27" idx="0"/>
          </p:cNvCxnSpPr>
          <p:nvPr/>
        </p:nvCxnSpPr>
        <p:spPr>
          <a:xfrm>
            <a:off x="4691688" y="2260193"/>
            <a:ext cx="366738"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2"/>
            <a:endCxn id="28" idx="0"/>
          </p:cNvCxnSpPr>
          <p:nvPr/>
        </p:nvCxnSpPr>
        <p:spPr>
          <a:xfrm>
            <a:off x="4691688" y="2260193"/>
            <a:ext cx="2709454"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364747" y="3581400"/>
            <a:ext cx="2266516" cy="461665"/>
          </a:xfrm>
          <a:prstGeom prst="rect">
            <a:avLst/>
          </a:prstGeom>
          <a:noFill/>
        </p:spPr>
        <p:txBody>
          <a:bodyPr wrap="none" rtlCol="0">
            <a:spAutoFit/>
          </a:bodyPr>
          <a:lstStyle/>
          <a:p>
            <a:r>
              <a:rPr lang="en-US" sz="2400" dirty="0" smtClean="0">
                <a:solidFill>
                  <a:srgbClr val="0000FF"/>
                </a:solidFill>
              </a:rPr>
              <a:t>MMMCC ~~ B C</a:t>
            </a:r>
          </a:p>
        </p:txBody>
      </p:sp>
      <p:cxnSp>
        <p:nvCxnSpPr>
          <p:cNvPr id="41" name="Straight Arrow Connector 40"/>
          <p:cNvCxnSpPr>
            <a:stCxn id="26" idx="2"/>
            <a:endCxn id="40" idx="0"/>
          </p:cNvCxnSpPr>
          <p:nvPr/>
        </p:nvCxnSpPr>
        <p:spPr>
          <a:xfrm flipH="1">
            <a:off x="2498005" y="2260193"/>
            <a:ext cx="2193683"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38393" y="4648200"/>
            <a:ext cx="2096698" cy="461665"/>
          </a:xfrm>
          <a:prstGeom prst="rect">
            <a:avLst/>
          </a:prstGeom>
          <a:noFill/>
        </p:spPr>
        <p:txBody>
          <a:bodyPr wrap="none" rtlCol="0">
            <a:spAutoFit/>
          </a:bodyPr>
          <a:lstStyle/>
          <a:p>
            <a:r>
              <a:rPr lang="en-US" sz="2400" dirty="0" smtClean="0">
                <a:solidFill>
                  <a:srgbClr val="0000FF"/>
                </a:solidFill>
              </a:rPr>
              <a:t>MMMCCC B~~ </a:t>
            </a:r>
          </a:p>
        </p:txBody>
      </p:sp>
      <p:cxnSp>
        <p:nvCxnSpPr>
          <p:cNvPr id="45" name="Straight Arrow Connector 44"/>
          <p:cNvCxnSpPr>
            <a:stCxn id="27" idx="2"/>
            <a:endCxn id="42" idx="0"/>
          </p:cNvCxnSpPr>
          <p:nvPr/>
        </p:nvCxnSpPr>
        <p:spPr>
          <a:xfrm>
            <a:off x="5058426" y="4057499"/>
            <a:ext cx="1428316" cy="59070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7027561" y="3890344"/>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7423278" y="3890344"/>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1219200" y="5562600"/>
            <a:ext cx="6795951" cy="523220"/>
          </a:xfrm>
          <a:prstGeom prst="rect">
            <a:avLst/>
          </a:prstGeom>
          <a:noFill/>
        </p:spPr>
        <p:txBody>
          <a:bodyPr wrap="none" rtlCol="0">
            <a:spAutoFit/>
          </a:bodyPr>
          <a:lstStyle/>
          <a:p>
            <a:r>
              <a:rPr lang="en-US" sz="2800" dirty="0" smtClean="0">
                <a:solidFill>
                  <a:srgbClr val="0000FF"/>
                </a:solidFill>
              </a:rPr>
              <a:t>If we always go left first, will continue forever!</a:t>
            </a:r>
            <a:endParaRPr lang="en-US" sz="2800" dirty="0">
              <a:solidFill>
                <a:srgbClr val="0000FF"/>
              </a:solidFill>
            </a:endParaRPr>
          </a:p>
        </p:txBody>
      </p:sp>
      <p:sp>
        <p:nvSpPr>
          <p:cNvPr id="24" name="TextBox 23"/>
          <p:cNvSpPr txBox="1"/>
          <p:nvPr/>
        </p:nvSpPr>
        <p:spPr>
          <a:xfrm>
            <a:off x="3379059" y="6172200"/>
            <a:ext cx="1430725" cy="523220"/>
          </a:xfrm>
          <a:prstGeom prst="rect">
            <a:avLst/>
          </a:prstGeom>
          <a:noFill/>
        </p:spPr>
        <p:txBody>
          <a:bodyPr wrap="none" rtlCol="0">
            <a:spAutoFit/>
          </a:bodyPr>
          <a:lstStyle/>
          <a:p>
            <a:r>
              <a:rPr lang="en-US" sz="2800" dirty="0" smtClean="0">
                <a:solidFill>
                  <a:srgbClr val="FF0000"/>
                </a:solidFill>
              </a:rPr>
              <a:t>Solution?</a:t>
            </a:r>
            <a:endParaRPr lang="en-US" sz="2800" dirty="0">
              <a:solidFill>
                <a:srgbClr val="FF0000"/>
              </a:solidFill>
            </a:endParaRPr>
          </a:p>
        </p:txBody>
      </p:sp>
    </p:spTree>
    <p:extLst>
      <p:ext uri="{BB962C8B-B14F-4D97-AF65-F5344CB8AC3E}">
        <p14:creationId xmlns:p14="http://schemas.microsoft.com/office/powerpoint/2010/main" val="193883975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DFS avoiding repeats</a:t>
            </a:r>
            <a:endParaRPr lang="en-US" dirty="0"/>
          </a:p>
        </p:txBody>
      </p:sp>
      <p:pic>
        <p:nvPicPr>
          <p:cNvPr id="4" name="Picture 3"/>
          <p:cNvPicPr>
            <a:picLocks noChangeAspect="1"/>
          </p:cNvPicPr>
          <p:nvPr/>
        </p:nvPicPr>
        <p:blipFill>
          <a:blip r:embed="rId2"/>
          <a:stretch>
            <a:fillRect/>
          </a:stretch>
        </p:blipFill>
        <p:spPr>
          <a:xfrm>
            <a:off x="939800" y="1905000"/>
            <a:ext cx="6832600" cy="4025900"/>
          </a:xfrm>
          <a:prstGeom prst="rect">
            <a:avLst/>
          </a:prstGeom>
        </p:spPr>
      </p:pic>
    </p:spTree>
    <p:extLst>
      <p:ext uri="{BB962C8B-B14F-4D97-AF65-F5344CB8AC3E}">
        <p14:creationId xmlns:p14="http://schemas.microsoft.com/office/powerpoint/2010/main" val="3214750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p:cNvSpPr>
            <a:spLocks noGrp="1"/>
          </p:cNvSpPr>
          <p:nvPr>
            <p:ph type="title"/>
          </p:nvPr>
        </p:nvSpPr>
        <p:spPr/>
        <p:txBody>
          <a:bodyPr>
            <a:noAutofit/>
          </a:bodyPr>
          <a:lstStyle/>
          <a:p>
            <a:r>
              <a:rPr lang="en-US" sz="3200" dirty="0" smtClean="0">
                <a:solidFill>
                  <a:srgbClr val="FF0000"/>
                </a:solidFill>
              </a:rPr>
              <a:t>What order will BFS and DFS visit the states?</a:t>
            </a:r>
            <a:endParaRPr lang="en-US" sz="3200" dirty="0">
              <a:solidFill>
                <a:srgbClr val="FF0000"/>
              </a:solidFill>
            </a:endParaRPr>
          </a:p>
        </p:txBody>
      </p:sp>
      <p:sp>
        <p:nvSpPr>
          <p:cNvPr id="5" name="TextBox 4"/>
          <p:cNvSpPr txBox="1"/>
          <p:nvPr/>
        </p:nvSpPr>
        <p:spPr>
          <a:xfrm>
            <a:off x="176971" y="5638800"/>
            <a:ext cx="5610430" cy="830997"/>
          </a:xfrm>
          <a:prstGeom prst="rect">
            <a:avLst/>
          </a:prstGeom>
          <a:noFill/>
        </p:spPr>
        <p:txBody>
          <a:bodyPr wrap="none" rtlCol="0">
            <a:spAutoFit/>
          </a:bodyPr>
          <a:lstStyle/>
          <a:p>
            <a:r>
              <a:rPr lang="en-US" sz="2400" dirty="0" smtClean="0"/>
              <a:t>Depth first search (DFS): </a:t>
            </a:r>
            <a:r>
              <a:rPr lang="en-US" sz="2400" dirty="0" err="1" smtClean="0"/>
              <a:t>to_visit</a:t>
            </a:r>
            <a:r>
              <a:rPr lang="en-US" sz="2400" dirty="0" smtClean="0"/>
              <a:t> is a stack</a:t>
            </a:r>
          </a:p>
          <a:p>
            <a:r>
              <a:rPr lang="en-US" sz="2400" dirty="0" smtClean="0"/>
              <a:t>Breadth first search (BFS): </a:t>
            </a:r>
            <a:r>
              <a:rPr lang="en-US" sz="2400" dirty="0" err="1" smtClean="0"/>
              <a:t>to_visit</a:t>
            </a:r>
            <a:r>
              <a:rPr lang="en-US" sz="2400" dirty="0" smtClean="0"/>
              <a:t> is a queue</a:t>
            </a:r>
            <a:endParaRPr lang="en-US" sz="2400" dirty="0"/>
          </a:p>
        </p:txBody>
      </p:sp>
      <p:sp>
        <p:nvSpPr>
          <p:cNvPr id="3" name="TextBox 2"/>
          <p:cNvSpPr txBox="1"/>
          <p:nvPr/>
        </p:nvSpPr>
        <p:spPr>
          <a:xfrm>
            <a:off x="309345" y="1888494"/>
            <a:ext cx="907420" cy="584776"/>
          </a:xfrm>
          <a:prstGeom prst="rect">
            <a:avLst/>
          </a:prstGeom>
          <a:noFill/>
        </p:spPr>
        <p:txBody>
          <a:bodyPr wrap="none" rtlCol="0">
            <a:spAutoFit/>
          </a:bodyPr>
          <a:lstStyle/>
          <a:p>
            <a:r>
              <a:rPr lang="en-US" sz="3200" dirty="0" smtClean="0"/>
              <a:t>DFS:</a:t>
            </a:r>
            <a:endParaRPr lang="en-US" sz="3200" dirty="0"/>
          </a:p>
        </p:txBody>
      </p:sp>
      <p:sp>
        <p:nvSpPr>
          <p:cNvPr id="24" name="TextBox 23"/>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26" name="TextBox 2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28" name="TextBox 27"/>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30" name="TextBox 29"/>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32" name="TextBox 31"/>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34" name="TextBox 33"/>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smtClean="0"/>
              <a:t>8</a:t>
            </a:r>
            <a:endParaRPr lang="en-US" sz="2800" dirty="0"/>
          </a:p>
        </p:txBody>
      </p:sp>
      <p:sp>
        <p:nvSpPr>
          <p:cNvPr id="36" name="TextBox 35"/>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sp>
        <p:nvSpPr>
          <p:cNvPr id="37" name="TextBox 36"/>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smtClean="0"/>
              <a:t>9</a:t>
            </a:r>
            <a:endParaRPr lang="en-US" sz="2800" dirty="0"/>
          </a:p>
        </p:txBody>
      </p:sp>
      <p:cxnSp>
        <p:nvCxnSpPr>
          <p:cNvPr id="38" name="Straight Arrow Connector 37"/>
          <p:cNvCxnSpPr>
            <a:stCxn id="24" idx="2"/>
            <a:endCxn id="2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4" idx="2"/>
            <a:endCxn id="28"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4" idx="2"/>
            <a:endCxn id="30"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28" idx="2"/>
            <a:endCxn id="32"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28" idx="2"/>
            <a:endCxn id="36"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28" idx="2"/>
            <a:endCxn id="34"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32" idx="2"/>
            <a:endCxn id="37"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smtClean="0"/>
              <a:t>5</a:t>
            </a:r>
            <a:endParaRPr lang="en-US" sz="2800" dirty="0"/>
          </a:p>
        </p:txBody>
      </p:sp>
      <p:cxnSp>
        <p:nvCxnSpPr>
          <p:cNvPr id="46" name="Straight Arrow Connector 45"/>
          <p:cNvCxnSpPr>
            <a:stCxn id="26" idx="2"/>
            <a:endCxn id="45"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1297710" y="1883265"/>
            <a:ext cx="3847929" cy="584776"/>
          </a:xfrm>
          <a:prstGeom prst="rect">
            <a:avLst/>
          </a:prstGeom>
          <a:noFill/>
        </p:spPr>
        <p:txBody>
          <a:bodyPr wrap="none" rtlCol="0">
            <a:spAutoFit/>
          </a:bodyPr>
          <a:lstStyle/>
          <a:p>
            <a:r>
              <a:rPr lang="en-US" sz="3200" dirty="0" smtClean="0">
                <a:solidFill>
                  <a:srgbClr val="0000FF"/>
                </a:solidFill>
              </a:rPr>
              <a:t>1, 4, 3, 8, 7, 6, 9, 2, 5  </a:t>
            </a:r>
            <a:endParaRPr lang="en-US" sz="3200" dirty="0">
              <a:solidFill>
                <a:srgbClr val="0000FF"/>
              </a:solidFill>
            </a:endParaRPr>
          </a:p>
        </p:txBody>
      </p:sp>
      <p:sp>
        <p:nvSpPr>
          <p:cNvPr id="2" name="TextBox 1"/>
          <p:cNvSpPr txBox="1"/>
          <p:nvPr/>
        </p:nvSpPr>
        <p:spPr>
          <a:xfrm>
            <a:off x="2018437" y="5238690"/>
            <a:ext cx="877163" cy="400110"/>
          </a:xfrm>
          <a:prstGeom prst="rect">
            <a:avLst/>
          </a:prstGeom>
          <a:solidFill>
            <a:srgbClr val="FF6600"/>
          </a:solidFill>
        </p:spPr>
        <p:txBody>
          <a:bodyPr wrap="none" rtlCol="0">
            <a:spAutoFit/>
          </a:bodyPr>
          <a:lstStyle/>
          <a:p>
            <a:r>
              <a:rPr lang="en-US" sz="2000" dirty="0" smtClean="0"/>
              <a:t>STACK</a:t>
            </a:r>
            <a:endParaRPr lang="en-US" sz="2000" dirty="0"/>
          </a:p>
        </p:txBody>
      </p:sp>
      <p:sp>
        <p:nvSpPr>
          <p:cNvPr id="25" name="TextBox 24"/>
          <p:cNvSpPr txBox="1"/>
          <p:nvPr/>
        </p:nvSpPr>
        <p:spPr>
          <a:xfrm>
            <a:off x="2209800" y="4605010"/>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Tree>
    <p:extLst>
      <p:ext uri="{BB962C8B-B14F-4D97-AF65-F5344CB8AC3E}">
        <p14:creationId xmlns:p14="http://schemas.microsoft.com/office/powerpoint/2010/main" val="43127694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p:cNvSpPr>
            <a:spLocks noGrp="1"/>
          </p:cNvSpPr>
          <p:nvPr>
            <p:ph type="title"/>
          </p:nvPr>
        </p:nvSpPr>
        <p:spPr/>
        <p:txBody>
          <a:bodyPr>
            <a:noAutofit/>
          </a:bodyPr>
          <a:lstStyle/>
          <a:p>
            <a:r>
              <a:rPr lang="en-US" sz="3200" dirty="0" smtClean="0">
                <a:solidFill>
                  <a:srgbClr val="FF0000"/>
                </a:solidFill>
              </a:rPr>
              <a:t>What order will BFS and DFS visit the states?</a:t>
            </a:r>
            <a:endParaRPr lang="en-US" sz="3200" dirty="0">
              <a:solidFill>
                <a:srgbClr val="FF0000"/>
              </a:solidFill>
            </a:endParaRPr>
          </a:p>
        </p:txBody>
      </p:sp>
      <p:sp>
        <p:nvSpPr>
          <p:cNvPr id="5" name="TextBox 4"/>
          <p:cNvSpPr txBox="1"/>
          <p:nvPr/>
        </p:nvSpPr>
        <p:spPr>
          <a:xfrm>
            <a:off x="176971" y="5638800"/>
            <a:ext cx="5610430" cy="830997"/>
          </a:xfrm>
          <a:prstGeom prst="rect">
            <a:avLst/>
          </a:prstGeom>
          <a:noFill/>
        </p:spPr>
        <p:txBody>
          <a:bodyPr wrap="none" rtlCol="0">
            <a:spAutoFit/>
          </a:bodyPr>
          <a:lstStyle/>
          <a:p>
            <a:r>
              <a:rPr lang="en-US" sz="2400" dirty="0" smtClean="0"/>
              <a:t>Depth first search (DFS): </a:t>
            </a:r>
            <a:r>
              <a:rPr lang="en-US" sz="2400" dirty="0" err="1" smtClean="0"/>
              <a:t>to_visit</a:t>
            </a:r>
            <a:r>
              <a:rPr lang="en-US" sz="2400" dirty="0" smtClean="0"/>
              <a:t> is a stack</a:t>
            </a:r>
          </a:p>
          <a:p>
            <a:r>
              <a:rPr lang="en-US" sz="2400" dirty="0" smtClean="0"/>
              <a:t>Breadth first search (BFS): </a:t>
            </a:r>
            <a:r>
              <a:rPr lang="en-US" sz="2400" dirty="0" err="1" smtClean="0"/>
              <a:t>to_visit</a:t>
            </a:r>
            <a:r>
              <a:rPr lang="en-US" sz="2400" dirty="0" smtClean="0"/>
              <a:t> is a queue</a:t>
            </a:r>
            <a:endParaRPr lang="en-US" sz="2400" dirty="0"/>
          </a:p>
        </p:txBody>
      </p:sp>
      <p:sp>
        <p:nvSpPr>
          <p:cNvPr id="3" name="TextBox 2"/>
          <p:cNvSpPr txBox="1"/>
          <p:nvPr/>
        </p:nvSpPr>
        <p:spPr>
          <a:xfrm>
            <a:off x="309345" y="1888494"/>
            <a:ext cx="907420" cy="584776"/>
          </a:xfrm>
          <a:prstGeom prst="rect">
            <a:avLst/>
          </a:prstGeom>
          <a:noFill/>
        </p:spPr>
        <p:txBody>
          <a:bodyPr wrap="none" rtlCol="0">
            <a:spAutoFit/>
          </a:bodyPr>
          <a:lstStyle/>
          <a:p>
            <a:r>
              <a:rPr lang="en-US" sz="3200" dirty="0" smtClean="0"/>
              <a:t>DFS:</a:t>
            </a:r>
            <a:endParaRPr lang="en-US" sz="3200" dirty="0"/>
          </a:p>
        </p:txBody>
      </p:sp>
      <p:sp>
        <p:nvSpPr>
          <p:cNvPr id="24" name="TextBox 23"/>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26" name="TextBox 2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28" name="TextBox 27"/>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30" name="TextBox 29"/>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32" name="TextBox 31"/>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34" name="TextBox 33"/>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smtClean="0"/>
              <a:t>8</a:t>
            </a:r>
            <a:endParaRPr lang="en-US" sz="2800" dirty="0"/>
          </a:p>
        </p:txBody>
      </p:sp>
      <p:sp>
        <p:nvSpPr>
          <p:cNvPr id="36" name="TextBox 35"/>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sp>
        <p:nvSpPr>
          <p:cNvPr id="37" name="TextBox 36"/>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smtClean="0"/>
              <a:t>9</a:t>
            </a:r>
            <a:endParaRPr lang="en-US" sz="2800" dirty="0"/>
          </a:p>
        </p:txBody>
      </p:sp>
      <p:cxnSp>
        <p:nvCxnSpPr>
          <p:cNvPr id="38" name="Straight Arrow Connector 37"/>
          <p:cNvCxnSpPr>
            <a:stCxn id="24" idx="2"/>
            <a:endCxn id="2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4" idx="2"/>
            <a:endCxn id="28"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4" idx="2"/>
            <a:endCxn id="30"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28" idx="2"/>
            <a:endCxn id="32"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28" idx="2"/>
            <a:endCxn id="36"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28" idx="2"/>
            <a:endCxn id="34"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32" idx="2"/>
            <a:endCxn id="37"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smtClean="0"/>
              <a:t>5</a:t>
            </a:r>
            <a:endParaRPr lang="en-US" sz="2800" dirty="0"/>
          </a:p>
        </p:txBody>
      </p:sp>
      <p:cxnSp>
        <p:nvCxnSpPr>
          <p:cNvPr id="46" name="Straight Arrow Connector 45"/>
          <p:cNvCxnSpPr>
            <a:stCxn id="26" idx="2"/>
            <a:endCxn id="45"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1297710" y="1883265"/>
            <a:ext cx="3847929" cy="584776"/>
          </a:xfrm>
          <a:prstGeom prst="rect">
            <a:avLst/>
          </a:prstGeom>
          <a:noFill/>
        </p:spPr>
        <p:txBody>
          <a:bodyPr wrap="none" rtlCol="0">
            <a:spAutoFit/>
          </a:bodyPr>
          <a:lstStyle/>
          <a:p>
            <a:r>
              <a:rPr lang="en-US" sz="3200" dirty="0" smtClean="0">
                <a:solidFill>
                  <a:srgbClr val="0000FF"/>
                </a:solidFill>
              </a:rPr>
              <a:t>1, 4, 3, 8, 7, 6, 9, 2, 5  </a:t>
            </a:r>
            <a:endParaRPr lang="en-US" sz="3200" dirty="0">
              <a:solidFill>
                <a:srgbClr val="0000FF"/>
              </a:solidFill>
            </a:endParaRPr>
          </a:p>
        </p:txBody>
      </p:sp>
      <p:sp>
        <p:nvSpPr>
          <p:cNvPr id="2" name="TextBox 1"/>
          <p:cNvSpPr txBox="1"/>
          <p:nvPr/>
        </p:nvSpPr>
        <p:spPr>
          <a:xfrm>
            <a:off x="2018437" y="5238690"/>
            <a:ext cx="877163" cy="400110"/>
          </a:xfrm>
          <a:prstGeom prst="rect">
            <a:avLst/>
          </a:prstGeom>
          <a:solidFill>
            <a:srgbClr val="FF6600"/>
          </a:solidFill>
        </p:spPr>
        <p:txBody>
          <a:bodyPr wrap="none" rtlCol="0">
            <a:spAutoFit/>
          </a:bodyPr>
          <a:lstStyle/>
          <a:p>
            <a:r>
              <a:rPr lang="en-US" sz="2000" dirty="0" smtClean="0"/>
              <a:t>STACK</a:t>
            </a:r>
            <a:endParaRPr lang="en-US" sz="2000" dirty="0"/>
          </a:p>
        </p:txBody>
      </p:sp>
      <p:sp>
        <p:nvSpPr>
          <p:cNvPr id="29" name="TextBox 28"/>
          <p:cNvSpPr txBox="1"/>
          <p:nvPr/>
        </p:nvSpPr>
        <p:spPr>
          <a:xfrm>
            <a:off x="2209800" y="4582180"/>
            <a:ext cx="382787" cy="523220"/>
          </a:xfrm>
          <a:prstGeom prst="rect">
            <a:avLst/>
          </a:prstGeom>
          <a:noFill/>
          <a:ln>
            <a:solidFill>
              <a:schemeClr val="tx1"/>
            </a:solidFill>
          </a:ln>
        </p:spPr>
        <p:txBody>
          <a:bodyPr wrap="none" rtlCol="0">
            <a:spAutoFit/>
          </a:bodyPr>
          <a:lstStyle/>
          <a:p>
            <a:r>
              <a:rPr lang="en-US" sz="2800" dirty="0"/>
              <a:t>2</a:t>
            </a:r>
          </a:p>
        </p:txBody>
      </p:sp>
      <p:sp>
        <p:nvSpPr>
          <p:cNvPr id="31" name="TextBox 30"/>
          <p:cNvSpPr txBox="1"/>
          <p:nvPr/>
        </p:nvSpPr>
        <p:spPr>
          <a:xfrm>
            <a:off x="2209800" y="3982760"/>
            <a:ext cx="382787" cy="523220"/>
          </a:xfrm>
          <a:prstGeom prst="rect">
            <a:avLst/>
          </a:prstGeom>
          <a:noFill/>
          <a:ln>
            <a:solidFill>
              <a:schemeClr val="tx1"/>
            </a:solidFill>
          </a:ln>
        </p:spPr>
        <p:txBody>
          <a:bodyPr wrap="none" rtlCol="0">
            <a:spAutoFit/>
          </a:bodyPr>
          <a:lstStyle/>
          <a:p>
            <a:r>
              <a:rPr lang="en-US" sz="2800" dirty="0"/>
              <a:t>3</a:t>
            </a:r>
          </a:p>
        </p:txBody>
      </p:sp>
      <p:sp>
        <p:nvSpPr>
          <p:cNvPr id="33" name="TextBox 32"/>
          <p:cNvSpPr txBox="1"/>
          <p:nvPr/>
        </p:nvSpPr>
        <p:spPr>
          <a:xfrm>
            <a:off x="2209800" y="3373160"/>
            <a:ext cx="382787" cy="523220"/>
          </a:xfrm>
          <a:prstGeom prst="rect">
            <a:avLst/>
          </a:prstGeom>
          <a:noFill/>
          <a:ln>
            <a:solidFill>
              <a:schemeClr val="tx1"/>
            </a:solidFill>
          </a:ln>
        </p:spPr>
        <p:txBody>
          <a:bodyPr wrap="none" rtlCol="0">
            <a:spAutoFit/>
          </a:bodyPr>
          <a:lstStyle/>
          <a:p>
            <a:r>
              <a:rPr lang="en-US" sz="2800" dirty="0"/>
              <a:t>4</a:t>
            </a:r>
          </a:p>
        </p:txBody>
      </p:sp>
    </p:spTree>
    <p:extLst>
      <p:ext uri="{BB962C8B-B14F-4D97-AF65-F5344CB8AC3E}">
        <p14:creationId xmlns:p14="http://schemas.microsoft.com/office/powerpoint/2010/main" val="3266066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p:cNvSpPr>
            <a:spLocks noGrp="1"/>
          </p:cNvSpPr>
          <p:nvPr>
            <p:ph type="title"/>
          </p:nvPr>
        </p:nvSpPr>
        <p:spPr/>
        <p:txBody>
          <a:bodyPr>
            <a:noAutofit/>
          </a:bodyPr>
          <a:lstStyle/>
          <a:p>
            <a:r>
              <a:rPr lang="en-US" sz="3200" dirty="0" smtClean="0">
                <a:solidFill>
                  <a:srgbClr val="FF0000"/>
                </a:solidFill>
              </a:rPr>
              <a:t>What order will BFS and DFS visit the states?</a:t>
            </a:r>
            <a:endParaRPr lang="en-US" sz="3200" dirty="0">
              <a:solidFill>
                <a:srgbClr val="FF0000"/>
              </a:solidFill>
            </a:endParaRPr>
          </a:p>
        </p:txBody>
      </p:sp>
      <p:sp>
        <p:nvSpPr>
          <p:cNvPr id="5" name="TextBox 4"/>
          <p:cNvSpPr txBox="1"/>
          <p:nvPr/>
        </p:nvSpPr>
        <p:spPr>
          <a:xfrm>
            <a:off x="176971" y="5638800"/>
            <a:ext cx="5610430" cy="830997"/>
          </a:xfrm>
          <a:prstGeom prst="rect">
            <a:avLst/>
          </a:prstGeom>
          <a:noFill/>
        </p:spPr>
        <p:txBody>
          <a:bodyPr wrap="none" rtlCol="0">
            <a:spAutoFit/>
          </a:bodyPr>
          <a:lstStyle/>
          <a:p>
            <a:r>
              <a:rPr lang="en-US" sz="2400" dirty="0" smtClean="0"/>
              <a:t>Depth first search (DFS): </a:t>
            </a:r>
            <a:r>
              <a:rPr lang="en-US" sz="2400" dirty="0" err="1" smtClean="0"/>
              <a:t>to_visit</a:t>
            </a:r>
            <a:r>
              <a:rPr lang="en-US" sz="2400" dirty="0" smtClean="0"/>
              <a:t> is a stack</a:t>
            </a:r>
          </a:p>
          <a:p>
            <a:r>
              <a:rPr lang="en-US" sz="2400" dirty="0" smtClean="0"/>
              <a:t>Breadth first search (BFS): </a:t>
            </a:r>
            <a:r>
              <a:rPr lang="en-US" sz="2400" dirty="0" err="1" smtClean="0"/>
              <a:t>to_visit</a:t>
            </a:r>
            <a:r>
              <a:rPr lang="en-US" sz="2400" dirty="0" smtClean="0"/>
              <a:t> is a queue</a:t>
            </a:r>
            <a:endParaRPr lang="en-US" sz="2400" dirty="0"/>
          </a:p>
        </p:txBody>
      </p:sp>
      <p:sp>
        <p:nvSpPr>
          <p:cNvPr id="3" name="TextBox 2"/>
          <p:cNvSpPr txBox="1"/>
          <p:nvPr/>
        </p:nvSpPr>
        <p:spPr>
          <a:xfrm>
            <a:off x="309345" y="1888494"/>
            <a:ext cx="907420" cy="584776"/>
          </a:xfrm>
          <a:prstGeom prst="rect">
            <a:avLst/>
          </a:prstGeom>
          <a:noFill/>
        </p:spPr>
        <p:txBody>
          <a:bodyPr wrap="none" rtlCol="0">
            <a:spAutoFit/>
          </a:bodyPr>
          <a:lstStyle/>
          <a:p>
            <a:r>
              <a:rPr lang="en-US" sz="3200" dirty="0" smtClean="0"/>
              <a:t>DFS:</a:t>
            </a:r>
            <a:endParaRPr lang="en-US" sz="3200" dirty="0"/>
          </a:p>
        </p:txBody>
      </p:sp>
      <p:sp>
        <p:nvSpPr>
          <p:cNvPr id="24" name="TextBox 23"/>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26" name="TextBox 2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28" name="TextBox 27"/>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30" name="TextBox 29"/>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32" name="TextBox 31"/>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34" name="TextBox 33"/>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smtClean="0"/>
              <a:t>8</a:t>
            </a:r>
            <a:endParaRPr lang="en-US" sz="2800" dirty="0"/>
          </a:p>
        </p:txBody>
      </p:sp>
      <p:sp>
        <p:nvSpPr>
          <p:cNvPr id="36" name="TextBox 35"/>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sp>
        <p:nvSpPr>
          <p:cNvPr id="37" name="TextBox 36"/>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smtClean="0"/>
              <a:t>9</a:t>
            </a:r>
            <a:endParaRPr lang="en-US" sz="2800" dirty="0"/>
          </a:p>
        </p:txBody>
      </p:sp>
      <p:cxnSp>
        <p:nvCxnSpPr>
          <p:cNvPr id="38" name="Straight Arrow Connector 37"/>
          <p:cNvCxnSpPr>
            <a:stCxn id="24" idx="2"/>
            <a:endCxn id="2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4" idx="2"/>
            <a:endCxn id="28"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4" idx="2"/>
            <a:endCxn id="30"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28" idx="2"/>
            <a:endCxn id="32"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28" idx="2"/>
            <a:endCxn id="36"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28" idx="2"/>
            <a:endCxn id="34"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32" idx="2"/>
            <a:endCxn id="37"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smtClean="0"/>
              <a:t>5</a:t>
            </a:r>
            <a:endParaRPr lang="en-US" sz="2800" dirty="0"/>
          </a:p>
        </p:txBody>
      </p:sp>
      <p:cxnSp>
        <p:nvCxnSpPr>
          <p:cNvPr id="46" name="Straight Arrow Connector 45"/>
          <p:cNvCxnSpPr>
            <a:stCxn id="26" idx="2"/>
            <a:endCxn id="45"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1297710" y="1883265"/>
            <a:ext cx="3847929" cy="584776"/>
          </a:xfrm>
          <a:prstGeom prst="rect">
            <a:avLst/>
          </a:prstGeom>
          <a:noFill/>
        </p:spPr>
        <p:txBody>
          <a:bodyPr wrap="none" rtlCol="0">
            <a:spAutoFit/>
          </a:bodyPr>
          <a:lstStyle/>
          <a:p>
            <a:r>
              <a:rPr lang="en-US" sz="3200" dirty="0" smtClean="0">
                <a:solidFill>
                  <a:srgbClr val="0000FF"/>
                </a:solidFill>
              </a:rPr>
              <a:t>1, 4, 3, 8, 7, 6, 9, 2, 5  </a:t>
            </a:r>
            <a:endParaRPr lang="en-US" sz="3200" dirty="0">
              <a:solidFill>
                <a:srgbClr val="0000FF"/>
              </a:solidFill>
            </a:endParaRPr>
          </a:p>
        </p:txBody>
      </p:sp>
      <p:sp>
        <p:nvSpPr>
          <p:cNvPr id="2" name="TextBox 1"/>
          <p:cNvSpPr txBox="1"/>
          <p:nvPr/>
        </p:nvSpPr>
        <p:spPr>
          <a:xfrm>
            <a:off x="2018437" y="5238690"/>
            <a:ext cx="877163" cy="400110"/>
          </a:xfrm>
          <a:prstGeom prst="rect">
            <a:avLst/>
          </a:prstGeom>
          <a:solidFill>
            <a:srgbClr val="FF6600"/>
          </a:solidFill>
        </p:spPr>
        <p:txBody>
          <a:bodyPr wrap="none" rtlCol="0">
            <a:spAutoFit/>
          </a:bodyPr>
          <a:lstStyle/>
          <a:p>
            <a:r>
              <a:rPr lang="en-US" sz="2000" dirty="0" smtClean="0"/>
              <a:t>STACK</a:t>
            </a:r>
            <a:endParaRPr lang="en-US" sz="2000" dirty="0"/>
          </a:p>
        </p:txBody>
      </p:sp>
      <p:sp>
        <p:nvSpPr>
          <p:cNvPr id="29" name="TextBox 28"/>
          <p:cNvSpPr txBox="1"/>
          <p:nvPr/>
        </p:nvSpPr>
        <p:spPr>
          <a:xfrm>
            <a:off x="2209800" y="4582180"/>
            <a:ext cx="382787" cy="523220"/>
          </a:xfrm>
          <a:prstGeom prst="rect">
            <a:avLst/>
          </a:prstGeom>
          <a:noFill/>
          <a:ln>
            <a:solidFill>
              <a:schemeClr val="tx1"/>
            </a:solidFill>
          </a:ln>
        </p:spPr>
        <p:txBody>
          <a:bodyPr wrap="none" rtlCol="0">
            <a:spAutoFit/>
          </a:bodyPr>
          <a:lstStyle/>
          <a:p>
            <a:r>
              <a:rPr lang="en-US" sz="2800" dirty="0"/>
              <a:t>2</a:t>
            </a:r>
          </a:p>
        </p:txBody>
      </p:sp>
      <p:sp>
        <p:nvSpPr>
          <p:cNvPr id="31" name="TextBox 30"/>
          <p:cNvSpPr txBox="1"/>
          <p:nvPr/>
        </p:nvSpPr>
        <p:spPr>
          <a:xfrm>
            <a:off x="2209800" y="3982760"/>
            <a:ext cx="382787" cy="523220"/>
          </a:xfrm>
          <a:prstGeom prst="rect">
            <a:avLst/>
          </a:prstGeom>
          <a:noFill/>
          <a:ln>
            <a:solidFill>
              <a:schemeClr val="tx1"/>
            </a:solidFill>
          </a:ln>
        </p:spPr>
        <p:txBody>
          <a:bodyPr wrap="none" rtlCol="0">
            <a:spAutoFit/>
          </a:bodyPr>
          <a:lstStyle/>
          <a:p>
            <a:r>
              <a:rPr lang="en-US" sz="2800" dirty="0"/>
              <a:t>3</a:t>
            </a:r>
          </a:p>
        </p:txBody>
      </p:sp>
    </p:spTree>
    <p:extLst>
      <p:ext uri="{BB962C8B-B14F-4D97-AF65-F5344CB8AC3E}">
        <p14:creationId xmlns:p14="http://schemas.microsoft.com/office/powerpoint/2010/main" val="32297079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p:cNvSpPr>
            <a:spLocks noGrp="1"/>
          </p:cNvSpPr>
          <p:nvPr>
            <p:ph type="title"/>
          </p:nvPr>
        </p:nvSpPr>
        <p:spPr/>
        <p:txBody>
          <a:bodyPr>
            <a:noAutofit/>
          </a:bodyPr>
          <a:lstStyle/>
          <a:p>
            <a:r>
              <a:rPr lang="en-US" sz="3200" dirty="0" smtClean="0">
                <a:solidFill>
                  <a:srgbClr val="FF0000"/>
                </a:solidFill>
              </a:rPr>
              <a:t>What order will BFS and DFS visit the states?</a:t>
            </a:r>
            <a:endParaRPr lang="en-US" sz="3200" dirty="0">
              <a:solidFill>
                <a:srgbClr val="FF0000"/>
              </a:solidFill>
            </a:endParaRPr>
          </a:p>
        </p:txBody>
      </p:sp>
      <p:sp>
        <p:nvSpPr>
          <p:cNvPr id="5" name="TextBox 4"/>
          <p:cNvSpPr txBox="1"/>
          <p:nvPr/>
        </p:nvSpPr>
        <p:spPr>
          <a:xfrm>
            <a:off x="176971" y="5638800"/>
            <a:ext cx="5610430" cy="830997"/>
          </a:xfrm>
          <a:prstGeom prst="rect">
            <a:avLst/>
          </a:prstGeom>
          <a:noFill/>
        </p:spPr>
        <p:txBody>
          <a:bodyPr wrap="none" rtlCol="0">
            <a:spAutoFit/>
          </a:bodyPr>
          <a:lstStyle/>
          <a:p>
            <a:r>
              <a:rPr lang="en-US" sz="2400" dirty="0" smtClean="0"/>
              <a:t>Depth first search (DFS): </a:t>
            </a:r>
            <a:r>
              <a:rPr lang="en-US" sz="2400" dirty="0" err="1" smtClean="0"/>
              <a:t>to_visit</a:t>
            </a:r>
            <a:r>
              <a:rPr lang="en-US" sz="2400" dirty="0" smtClean="0"/>
              <a:t> is a stack</a:t>
            </a:r>
          </a:p>
          <a:p>
            <a:r>
              <a:rPr lang="en-US" sz="2400" dirty="0" smtClean="0"/>
              <a:t>Breadth first search (BFS): </a:t>
            </a:r>
            <a:r>
              <a:rPr lang="en-US" sz="2400" dirty="0" err="1" smtClean="0"/>
              <a:t>to_visit</a:t>
            </a:r>
            <a:r>
              <a:rPr lang="en-US" sz="2400" dirty="0" smtClean="0"/>
              <a:t> is a queue</a:t>
            </a:r>
            <a:endParaRPr lang="en-US" sz="2400" dirty="0"/>
          </a:p>
        </p:txBody>
      </p:sp>
      <p:sp>
        <p:nvSpPr>
          <p:cNvPr id="3" name="TextBox 2"/>
          <p:cNvSpPr txBox="1"/>
          <p:nvPr/>
        </p:nvSpPr>
        <p:spPr>
          <a:xfrm>
            <a:off x="309345" y="1888494"/>
            <a:ext cx="907420" cy="584776"/>
          </a:xfrm>
          <a:prstGeom prst="rect">
            <a:avLst/>
          </a:prstGeom>
          <a:noFill/>
        </p:spPr>
        <p:txBody>
          <a:bodyPr wrap="none" rtlCol="0">
            <a:spAutoFit/>
          </a:bodyPr>
          <a:lstStyle/>
          <a:p>
            <a:r>
              <a:rPr lang="en-US" sz="3200" dirty="0" smtClean="0"/>
              <a:t>DFS:</a:t>
            </a:r>
            <a:endParaRPr lang="en-US" sz="3200" dirty="0"/>
          </a:p>
        </p:txBody>
      </p:sp>
      <p:sp>
        <p:nvSpPr>
          <p:cNvPr id="24" name="TextBox 23"/>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26" name="TextBox 2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28" name="TextBox 27"/>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30" name="TextBox 29"/>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32" name="TextBox 31"/>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34" name="TextBox 33"/>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smtClean="0"/>
              <a:t>8</a:t>
            </a:r>
            <a:endParaRPr lang="en-US" sz="2800" dirty="0"/>
          </a:p>
        </p:txBody>
      </p:sp>
      <p:sp>
        <p:nvSpPr>
          <p:cNvPr id="36" name="TextBox 35"/>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sp>
        <p:nvSpPr>
          <p:cNvPr id="37" name="TextBox 36"/>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smtClean="0"/>
              <a:t>9</a:t>
            </a:r>
            <a:endParaRPr lang="en-US" sz="2800" dirty="0"/>
          </a:p>
        </p:txBody>
      </p:sp>
      <p:cxnSp>
        <p:nvCxnSpPr>
          <p:cNvPr id="38" name="Straight Arrow Connector 37"/>
          <p:cNvCxnSpPr>
            <a:stCxn id="24" idx="2"/>
            <a:endCxn id="2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4" idx="2"/>
            <a:endCxn id="28"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4" idx="2"/>
            <a:endCxn id="30"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28" idx="2"/>
            <a:endCxn id="32"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28" idx="2"/>
            <a:endCxn id="36"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28" idx="2"/>
            <a:endCxn id="34"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32" idx="2"/>
            <a:endCxn id="37"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smtClean="0"/>
              <a:t>5</a:t>
            </a:r>
            <a:endParaRPr lang="en-US" sz="2800" dirty="0"/>
          </a:p>
        </p:txBody>
      </p:sp>
      <p:cxnSp>
        <p:nvCxnSpPr>
          <p:cNvPr id="46" name="Straight Arrow Connector 45"/>
          <p:cNvCxnSpPr>
            <a:stCxn id="26" idx="2"/>
            <a:endCxn id="45"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1297710" y="1883265"/>
            <a:ext cx="3418324" cy="584776"/>
          </a:xfrm>
          <a:prstGeom prst="rect">
            <a:avLst/>
          </a:prstGeom>
          <a:noFill/>
        </p:spPr>
        <p:txBody>
          <a:bodyPr wrap="none" rtlCol="0">
            <a:spAutoFit/>
          </a:bodyPr>
          <a:lstStyle/>
          <a:p>
            <a:r>
              <a:rPr lang="en-US" sz="3200" dirty="0" smtClean="0">
                <a:solidFill>
                  <a:srgbClr val="0000FF"/>
                </a:solidFill>
              </a:rPr>
              <a:t>1, 4, 3, 8, 7, 6, 9, 5  </a:t>
            </a:r>
            <a:endParaRPr lang="en-US" sz="3200" dirty="0">
              <a:solidFill>
                <a:srgbClr val="0000FF"/>
              </a:solidFill>
            </a:endParaRPr>
          </a:p>
        </p:txBody>
      </p:sp>
      <p:sp>
        <p:nvSpPr>
          <p:cNvPr id="25" name="TextBox 24"/>
          <p:cNvSpPr txBox="1"/>
          <p:nvPr/>
        </p:nvSpPr>
        <p:spPr>
          <a:xfrm>
            <a:off x="304800" y="2686873"/>
            <a:ext cx="864740" cy="584776"/>
          </a:xfrm>
          <a:prstGeom prst="rect">
            <a:avLst/>
          </a:prstGeom>
          <a:noFill/>
        </p:spPr>
        <p:txBody>
          <a:bodyPr wrap="none" rtlCol="0">
            <a:spAutoFit/>
          </a:bodyPr>
          <a:lstStyle/>
          <a:p>
            <a:r>
              <a:rPr lang="en-US" sz="3200" dirty="0"/>
              <a:t>B</a:t>
            </a:r>
            <a:r>
              <a:rPr lang="en-US" sz="3200" dirty="0" smtClean="0"/>
              <a:t>FS:</a:t>
            </a:r>
            <a:endParaRPr lang="en-US" sz="3200" dirty="0"/>
          </a:p>
        </p:txBody>
      </p:sp>
      <p:sp>
        <p:nvSpPr>
          <p:cNvPr id="27" name="TextBox 26"/>
          <p:cNvSpPr txBox="1"/>
          <p:nvPr/>
        </p:nvSpPr>
        <p:spPr>
          <a:xfrm>
            <a:off x="1293165" y="2681644"/>
            <a:ext cx="2129509" cy="584776"/>
          </a:xfrm>
          <a:prstGeom prst="rect">
            <a:avLst/>
          </a:prstGeom>
          <a:noFill/>
        </p:spPr>
        <p:txBody>
          <a:bodyPr wrap="none" rtlCol="0">
            <a:spAutoFit/>
          </a:bodyPr>
          <a:lstStyle/>
          <a:p>
            <a:r>
              <a:rPr lang="en-US" sz="3200" dirty="0" smtClean="0">
                <a:solidFill>
                  <a:srgbClr val="0000FF"/>
                </a:solidFill>
              </a:rPr>
              <a:t>1, 2, 3, 4, 5</a:t>
            </a:r>
            <a:endParaRPr lang="en-US" sz="3200" dirty="0">
              <a:solidFill>
                <a:srgbClr val="0000FF"/>
              </a:solidFill>
            </a:endParaRPr>
          </a:p>
        </p:txBody>
      </p:sp>
    </p:spTree>
    <p:extLst>
      <p:ext uri="{BB962C8B-B14F-4D97-AF65-F5344CB8AC3E}">
        <p14:creationId xmlns:p14="http://schemas.microsoft.com/office/powerpoint/2010/main" val="44916033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variants implemented</a:t>
            </a:r>
            <a:endParaRPr lang="en-US" dirty="0"/>
          </a:p>
        </p:txBody>
      </p:sp>
      <p:pic>
        <p:nvPicPr>
          <p:cNvPr id="4" name="Picture 3"/>
          <p:cNvPicPr>
            <a:picLocks noChangeAspect="1"/>
          </p:cNvPicPr>
          <p:nvPr/>
        </p:nvPicPr>
        <p:blipFill>
          <a:blip r:embed="rId2"/>
          <a:stretch>
            <a:fillRect/>
          </a:stretch>
        </p:blipFill>
        <p:spPr>
          <a:xfrm>
            <a:off x="4114800" y="1676400"/>
            <a:ext cx="5029200" cy="4855234"/>
          </a:xfrm>
          <a:prstGeom prst="rect">
            <a:avLst/>
          </a:prstGeom>
        </p:spPr>
      </p:pic>
      <p:sp>
        <p:nvSpPr>
          <p:cNvPr id="5" name="Content Placeholder 2"/>
          <p:cNvSpPr>
            <a:spLocks noGrp="1"/>
          </p:cNvSpPr>
          <p:nvPr>
            <p:ph sz="quarter" idx="1"/>
          </p:nvPr>
        </p:nvSpPr>
        <p:spPr>
          <a:xfrm>
            <a:off x="0" y="1799966"/>
            <a:ext cx="4114800" cy="3305434"/>
          </a:xfrm>
        </p:spPr>
        <p:txBody>
          <a:bodyPr>
            <a:normAutofit lnSpcReduction="10000"/>
          </a:bodyPr>
          <a:lstStyle/>
          <a:p>
            <a:pPr marL="0" indent="0">
              <a:buNone/>
            </a:pPr>
            <a:r>
              <a:rPr lang="en-US" sz="2400" dirty="0" smtClean="0"/>
              <a:t>add the start state to </a:t>
            </a:r>
            <a:r>
              <a:rPr lang="en-US" sz="2400" dirty="0" err="1" smtClean="0"/>
              <a:t>to_visit</a:t>
            </a:r>
            <a:endParaRPr lang="en-US" sz="2400" dirty="0" smtClean="0"/>
          </a:p>
          <a:p>
            <a:pPr marL="0" indent="0">
              <a:buNone/>
            </a:pPr>
            <a:endParaRPr lang="en-US" sz="2400" dirty="0"/>
          </a:p>
          <a:p>
            <a:pPr marL="0" indent="0">
              <a:buNone/>
            </a:pPr>
            <a:r>
              <a:rPr lang="en-US" sz="2400" dirty="0" smtClean="0"/>
              <a:t>Repeat</a:t>
            </a:r>
          </a:p>
          <a:p>
            <a:pPr lvl="1"/>
            <a:r>
              <a:rPr lang="en-US" sz="2000" dirty="0" smtClean="0"/>
              <a:t>take a state off the </a:t>
            </a:r>
            <a:r>
              <a:rPr lang="en-US" sz="2000" dirty="0" err="1" smtClean="0"/>
              <a:t>to_visit</a:t>
            </a:r>
            <a:r>
              <a:rPr lang="en-US" sz="2000" dirty="0" smtClean="0"/>
              <a:t> list</a:t>
            </a:r>
          </a:p>
          <a:p>
            <a:pPr lvl="1"/>
            <a:r>
              <a:rPr lang="en-US" sz="2000" dirty="0" smtClean="0"/>
              <a:t>if it’s the goal state</a:t>
            </a:r>
          </a:p>
          <a:p>
            <a:pPr lvl="2"/>
            <a:r>
              <a:rPr lang="en-US" sz="1800" dirty="0" smtClean="0"/>
              <a:t>we’re done!</a:t>
            </a:r>
          </a:p>
          <a:p>
            <a:pPr lvl="1"/>
            <a:r>
              <a:rPr lang="en-US" sz="2000" dirty="0" smtClean="0"/>
              <a:t>if it’s not the goal state</a:t>
            </a:r>
          </a:p>
          <a:p>
            <a:pPr lvl="2"/>
            <a:r>
              <a:rPr lang="en-US" sz="1800" dirty="0" smtClean="0"/>
              <a:t>Add all of the successive states to the </a:t>
            </a:r>
            <a:r>
              <a:rPr lang="en-US" sz="1800" dirty="0" err="1" smtClean="0"/>
              <a:t>to_visit</a:t>
            </a:r>
            <a:r>
              <a:rPr lang="en-US" sz="1800" dirty="0" smtClean="0"/>
              <a:t> list</a:t>
            </a:r>
          </a:p>
        </p:txBody>
      </p:sp>
      <p:cxnSp>
        <p:nvCxnSpPr>
          <p:cNvPr id="8" name="Straight Connector 7"/>
          <p:cNvCxnSpPr/>
          <p:nvPr/>
        </p:nvCxnSpPr>
        <p:spPr>
          <a:xfrm>
            <a:off x="4038600" y="1676400"/>
            <a:ext cx="0" cy="5029200"/>
          </a:xfrm>
          <a:prstGeom prst="line">
            <a:avLst/>
          </a:prstGeom>
          <a:ln>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7117121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rgbClr val="FF0000"/>
                </a:solidFill>
              </a:rPr>
              <a:t>What order would this variant visit the states? </a:t>
            </a:r>
            <a:endParaRPr lang="en-US" sz="3200" dirty="0">
              <a:solidFill>
                <a:srgbClr val="FF0000"/>
              </a:solidFill>
            </a:endParaRPr>
          </a:p>
        </p:txBody>
      </p:sp>
      <p:sp>
        <p:nvSpPr>
          <p:cNvPr id="5" name="TextBox 4"/>
          <p:cNvSpPr txBox="1"/>
          <p:nvPr/>
        </p:nvSpPr>
        <p:spPr>
          <a:xfrm>
            <a:off x="7543800" y="1760062"/>
            <a:ext cx="382787" cy="523220"/>
          </a:xfrm>
          <a:prstGeom prst="rect">
            <a:avLst/>
          </a:prstGeom>
          <a:noFill/>
          <a:ln>
            <a:solidFill>
              <a:schemeClr val="tx1"/>
            </a:solidFill>
          </a:ln>
        </p:spPr>
        <p:txBody>
          <a:bodyPr wrap="none" rtlCol="0">
            <a:spAutoFit/>
          </a:bodyPr>
          <a:lstStyle/>
          <a:p>
            <a:r>
              <a:rPr lang="en-US" sz="2800" dirty="0" smtClean="0"/>
              <a:t>1</a:t>
            </a:r>
            <a:endParaRPr lang="en-US" sz="2800" dirty="0"/>
          </a:p>
        </p:txBody>
      </p:sp>
      <p:sp>
        <p:nvSpPr>
          <p:cNvPr id="6" name="TextBox 5"/>
          <p:cNvSpPr txBox="1"/>
          <p:nvPr/>
        </p:nvSpPr>
        <p:spPr>
          <a:xfrm>
            <a:off x="6248400" y="2743200"/>
            <a:ext cx="382787" cy="523220"/>
          </a:xfrm>
          <a:prstGeom prst="rect">
            <a:avLst/>
          </a:prstGeom>
          <a:noFill/>
          <a:ln>
            <a:solidFill>
              <a:schemeClr val="tx1"/>
            </a:solidFill>
          </a:ln>
        </p:spPr>
        <p:txBody>
          <a:bodyPr wrap="none" rtlCol="0">
            <a:spAutoFit/>
          </a:bodyPr>
          <a:lstStyle/>
          <a:p>
            <a:r>
              <a:rPr lang="en-US" sz="2800" dirty="0"/>
              <a:t>2</a:t>
            </a:r>
          </a:p>
        </p:txBody>
      </p:sp>
      <p:sp>
        <p:nvSpPr>
          <p:cNvPr id="7" name="TextBox 6"/>
          <p:cNvSpPr txBox="1"/>
          <p:nvPr/>
        </p:nvSpPr>
        <p:spPr>
          <a:xfrm>
            <a:off x="7389613" y="2743200"/>
            <a:ext cx="382787" cy="523220"/>
          </a:xfrm>
          <a:prstGeom prst="rect">
            <a:avLst/>
          </a:prstGeom>
          <a:noFill/>
          <a:ln>
            <a:solidFill>
              <a:schemeClr val="tx1"/>
            </a:solidFill>
          </a:ln>
        </p:spPr>
        <p:txBody>
          <a:bodyPr wrap="none" rtlCol="0">
            <a:spAutoFit/>
          </a:bodyPr>
          <a:lstStyle/>
          <a:p>
            <a:r>
              <a:rPr lang="en-US" sz="2800" dirty="0"/>
              <a:t>3</a:t>
            </a:r>
          </a:p>
        </p:txBody>
      </p:sp>
      <p:sp>
        <p:nvSpPr>
          <p:cNvPr id="8" name="TextBox 7"/>
          <p:cNvSpPr txBox="1"/>
          <p:nvPr/>
        </p:nvSpPr>
        <p:spPr>
          <a:xfrm>
            <a:off x="8383261" y="2743200"/>
            <a:ext cx="382787" cy="523220"/>
          </a:xfrm>
          <a:prstGeom prst="rect">
            <a:avLst/>
          </a:prstGeom>
          <a:noFill/>
          <a:ln>
            <a:solidFill>
              <a:schemeClr val="tx1"/>
            </a:solidFill>
          </a:ln>
        </p:spPr>
        <p:txBody>
          <a:bodyPr wrap="none" rtlCol="0">
            <a:spAutoFit/>
          </a:bodyPr>
          <a:lstStyle/>
          <a:p>
            <a:r>
              <a:rPr lang="en-US" sz="2800" dirty="0"/>
              <a:t>4</a:t>
            </a:r>
          </a:p>
        </p:txBody>
      </p:sp>
      <p:sp>
        <p:nvSpPr>
          <p:cNvPr id="9" name="TextBox 8"/>
          <p:cNvSpPr txBox="1"/>
          <p:nvPr/>
        </p:nvSpPr>
        <p:spPr>
          <a:xfrm>
            <a:off x="7162800" y="4038600"/>
            <a:ext cx="382787" cy="523220"/>
          </a:xfrm>
          <a:prstGeom prst="rect">
            <a:avLst/>
          </a:prstGeom>
          <a:noFill/>
          <a:ln>
            <a:solidFill>
              <a:schemeClr val="tx1"/>
            </a:solidFill>
          </a:ln>
        </p:spPr>
        <p:txBody>
          <a:bodyPr wrap="none" rtlCol="0">
            <a:spAutoFit/>
          </a:bodyPr>
          <a:lstStyle/>
          <a:p>
            <a:r>
              <a:rPr lang="en-US" sz="2800" dirty="0"/>
              <a:t>6</a:t>
            </a:r>
          </a:p>
        </p:txBody>
      </p:sp>
      <p:sp>
        <p:nvSpPr>
          <p:cNvPr id="10" name="TextBox 9"/>
          <p:cNvSpPr txBox="1"/>
          <p:nvPr/>
        </p:nvSpPr>
        <p:spPr>
          <a:xfrm>
            <a:off x="8686800" y="4047866"/>
            <a:ext cx="382787" cy="523220"/>
          </a:xfrm>
          <a:prstGeom prst="rect">
            <a:avLst/>
          </a:prstGeom>
          <a:noFill/>
          <a:ln>
            <a:solidFill>
              <a:schemeClr val="tx1"/>
            </a:solidFill>
          </a:ln>
        </p:spPr>
        <p:txBody>
          <a:bodyPr wrap="none" rtlCol="0">
            <a:spAutoFit/>
          </a:bodyPr>
          <a:lstStyle/>
          <a:p>
            <a:r>
              <a:rPr lang="en-US" sz="2800" dirty="0" smtClean="0"/>
              <a:t>8</a:t>
            </a:r>
            <a:endParaRPr lang="en-US" sz="2800" dirty="0"/>
          </a:p>
        </p:txBody>
      </p:sp>
      <p:sp>
        <p:nvSpPr>
          <p:cNvPr id="11" name="TextBox 10"/>
          <p:cNvSpPr txBox="1"/>
          <p:nvPr/>
        </p:nvSpPr>
        <p:spPr>
          <a:xfrm>
            <a:off x="8050206" y="4038600"/>
            <a:ext cx="382787" cy="523220"/>
          </a:xfrm>
          <a:prstGeom prst="rect">
            <a:avLst/>
          </a:prstGeom>
          <a:noFill/>
          <a:ln>
            <a:solidFill>
              <a:schemeClr val="tx1"/>
            </a:solidFill>
          </a:ln>
        </p:spPr>
        <p:txBody>
          <a:bodyPr wrap="none" rtlCol="0">
            <a:spAutoFit/>
          </a:bodyPr>
          <a:lstStyle/>
          <a:p>
            <a:r>
              <a:rPr lang="en-US" sz="2800" dirty="0" smtClean="0"/>
              <a:t>7</a:t>
            </a:r>
            <a:endParaRPr lang="en-US" sz="2800" dirty="0"/>
          </a:p>
        </p:txBody>
      </p:sp>
      <p:sp>
        <p:nvSpPr>
          <p:cNvPr id="12" name="TextBox 11"/>
          <p:cNvSpPr txBox="1"/>
          <p:nvPr/>
        </p:nvSpPr>
        <p:spPr>
          <a:xfrm>
            <a:off x="7084813" y="5377190"/>
            <a:ext cx="382787" cy="523220"/>
          </a:xfrm>
          <a:prstGeom prst="rect">
            <a:avLst/>
          </a:prstGeom>
          <a:noFill/>
          <a:ln>
            <a:solidFill>
              <a:schemeClr val="tx1"/>
            </a:solidFill>
          </a:ln>
        </p:spPr>
        <p:txBody>
          <a:bodyPr wrap="none" rtlCol="0">
            <a:spAutoFit/>
          </a:bodyPr>
          <a:lstStyle/>
          <a:p>
            <a:r>
              <a:rPr lang="en-US" sz="2800" dirty="0" smtClean="0"/>
              <a:t>9</a:t>
            </a:r>
            <a:endParaRPr lang="en-US" sz="2800" dirty="0"/>
          </a:p>
        </p:txBody>
      </p:sp>
      <p:cxnSp>
        <p:nvCxnSpPr>
          <p:cNvPr id="13" name="Straight Arrow Connector 12"/>
          <p:cNvCxnSpPr>
            <a:stCxn id="5" idx="2"/>
            <a:endCxn id="6" idx="0"/>
          </p:cNvCxnSpPr>
          <p:nvPr/>
        </p:nvCxnSpPr>
        <p:spPr>
          <a:xfrm flipH="1">
            <a:off x="6439794" y="2283282"/>
            <a:ext cx="1295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5" idx="2"/>
            <a:endCxn id="7" idx="0"/>
          </p:cNvCxnSpPr>
          <p:nvPr/>
        </p:nvCxnSpPr>
        <p:spPr>
          <a:xfrm flipH="1">
            <a:off x="7581007" y="2283282"/>
            <a:ext cx="1541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5" idx="2"/>
            <a:endCxn id="8" idx="0"/>
          </p:cNvCxnSpPr>
          <p:nvPr/>
        </p:nvCxnSpPr>
        <p:spPr>
          <a:xfrm>
            <a:off x="7735194" y="2283282"/>
            <a:ext cx="83946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7" idx="2"/>
            <a:endCxn id="9" idx="0"/>
          </p:cNvCxnSpPr>
          <p:nvPr/>
        </p:nvCxnSpPr>
        <p:spPr>
          <a:xfrm flipH="1">
            <a:off x="7354194" y="3266420"/>
            <a:ext cx="22681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2"/>
            <a:endCxn id="11" idx="0"/>
          </p:cNvCxnSpPr>
          <p:nvPr/>
        </p:nvCxnSpPr>
        <p:spPr>
          <a:xfrm>
            <a:off x="7581007" y="3266420"/>
            <a:ext cx="660593"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7" idx="2"/>
            <a:endCxn id="10" idx="0"/>
          </p:cNvCxnSpPr>
          <p:nvPr/>
        </p:nvCxnSpPr>
        <p:spPr>
          <a:xfrm>
            <a:off x="7581007" y="3266420"/>
            <a:ext cx="1297187" cy="781446"/>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9" idx="2"/>
            <a:endCxn id="12" idx="0"/>
          </p:cNvCxnSpPr>
          <p:nvPr/>
        </p:nvCxnSpPr>
        <p:spPr>
          <a:xfrm flipH="1">
            <a:off x="7276207" y="4561820"/>
            <a:ext cx="77987" cy="81537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5843226" y="4038600"/>
            <a:ext cx="382787" cy="523220"/>
          </a:xfrm>
          <a:prstGeom prst="rect">
            <a:avLst/>
          </a:prstGeom>
          <a:solidFill>
            <a:srgbClr val="CCFFCC"/>
          </a:solidFill>
          <a:ln>
            <a:solidFill>
              <a:schemeClr val="tx1"/>
            </a:solidFill>
          </a:ln>
        </p:spPr>
        <p:txBody>
          <a:bodyPr wrap="none" rtlCol="0">
            <a:spAutoFit/>
          </a:bodyPr>
          <a:lstStyle/>
          <a:p>
            <a:r>
              <a:rPr lang="en-US" sz="2800" dirty="0" smtClean="0"/>
              <a:t>5</a:t>
            </a:r>
            <a:endParaRPr lang="en-US" sz="2800" dirty="0"/>
          </a:p>
        </p:txBody>
      </p:sp>
      <p:cxnSp>
        <p:nvCxnSpPr>
          <p:cNvPr id="21" name="Straight Arrow Connector 20"/>
          <p:cNvCxnSpPr>
            <a:stCxn id="6" idx="2"/>
            <a:endCxn id="20" idx="0"/>
          </p:cNvCxnSpPr>
          <p:nvPr/>
        </p:nvCxnSpPr>
        <p:spPr>
          <a:xfrm flipH="1">
            <a:off x="6034620" y="3266420"/>
            <a:ext cx="405174" cy="772180"/>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491746" y="4885096"/>
            <a:ext cx="1134595" cy="523220"/>
          </a:xfrm>
          <a:prstGeom prst="rect">
            <a:avLst/>
          </a:prstGeom>
          <a:noFill/>
        </p:spPr>
        <p:txBody>
          <a:bodyPr wrap="none" rtlCol="0">
            <a:spAutoFit/>
          </a:bodyPr>
          <a:lstStyle/>
          <a:p>
            <a:r>
              <a:rPr lang="en-US" sz="2800" dirty="0" smtClean="0">
                <a:solidFill>
                  <a:srgbClr val="0000FF"/>
                </a:solidFill>
              </a:rPr>
              <a:t>1, 2, 5</a:t>
            </a:r>
            <a:endParaRPr lang="en-US" sz="2800" dirty="0">
              <a:solidFill>
                <a:srgbClr val="0000FF"/>
              </a:solidFill>
            </a:endParaRPr>
          </a:p>
        </p:txBody>
      </p:sp>
      <p:pic>
        <p:nvPicPr>
          <p:cNvPr id="23" name="Picture 22"/>
          <p:cNvPicPr>
            <a:picLocks noChangeAspect="1"/>
          </p:cNvPicPr>
          <p:nvPr/>
        </p:nvPicPr>
        <p:blipFill>
          <a:blip r:embed="rId2"/>
          <a:stretch>
            <a:fillRect/>
          </a:stretch>
        </p:blipFill>
        <p:spPr>
          <a:xfrm>
            <a:off x="152399" y="1682750"/>
            <a:ext cx="5178711" cy="2736850"/>
          </a:xfrm>
          <a:prstGeom prst="rect">
            <a:avLst/>
          </a:prstGeom>
        </p:spPr>
      </p:pic>
    </p:spTree>
    <p:extLst>
      <p:ext uri="{BB962C8B-B14F-4D97-AF65-F5344CB8AC3E}">
        <p14:creationId xmlns:p14="http://schemas.microsoft.com/office/powerpoint/2010/main" val="31582724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7117</TotalTime>
  <Words>1654</Words>
  <Application>Microsoft Macintosh PowerPoint</Application>
  <PresentationFormat>On-screen Show (4:3)</PresentationFormat>
  <Paragraphs>335</Paragraphs>
  <Slides>34</Slides>
  <Notes>5</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Median</vt:lpstr>
      <vt:lpstr>Search algorithms</vt:lpstr>
      <vt:lpstr>What order will BFS and DFS visit the states assuming states are added to to_visit left to right?</vt:lpstr>
      <vt:lpstr>What order will BFS and DFS visit the states?</vt:lpstr>
      <vt:lpstr>What order will BFS and DFS visit the states?</vt:lpstr>
      <vt:lpstr>What order will BFS and DFS visit the states?</vt:lpstr>
      <vt:lpstr>What order will BFS and DFS visit the states?</vt:lpstr>
      <vt:lpstr>What order will BFS and DFS visit the states?</vt:lpstr>
      <vt:lpstr>Search variants implemented</vt:lpstr>
      <vt:lpstr>What order would this variant visit the states? </vt:lpstr>
      <vt:lpstr>What order would this variant visit the states? </vt:lpstr>
      <vt:lpstr>What order would this variant visit the states? </vt:lpstr>
      <vt:lpstr>One last DFS variant</vt:lpstr>
      <vt:lpstr>One last DFS variant</vt:lpstr>
      <vt:lpstr>Missionaries and Cannibals</vt:lpstr>
      <vt:lpstr>Missionaries and Cannibals</vt:lpstr>
      <vt:lpstr>Missionaries and Cannibals</vt:lpstr>
      <vt:lpstr>Searching for a solution</vt:lpstr>
      <vt:lpstr>Searching for a solution</vt:lpstr>
      <vt:lpstr>Code!</vt:lpstr>
      <vt:lpstr>Talk about copy.deepcopy</vt:lpstr>
      <vt:lpstr>Missionaries and Cannibals Solution</vt:lpstr>
      <vt:lpstr>Missionaries and Cannibals Solution</vt:lpstr>
      <vt:lpstr>One other problem</vt:lpstr>
      <vt:lpstr>One other problem</vt:lpstr>
      <vt:lpstr>One other problem</vt:lpstr>
      <vt:lpstr>DFS vs. BFS</vt:lpstr>
      <vt:lpstr>DFS vs. BFS</vt:lpstr>
      <vt:lpstr>DFS vs. BFS</vt:lpstr>
      <vt:lpstr>DFS vs. BFS</vt:lpstr>
      <vt:lpstr>DFS vs. BFS</vt:lpstr>
      <vt:lpstr>DFS vs. BFS</vt:lpstr>
      <vt:lpstr>DFS vs. BFS</vt:lpstr>
      <vt:lpstr>One other problem</vt:lpstr>
      <vt:lpstr>DFS avoiding repeats</vt:lpstr>
    </vt:vector>
  </TitlesOfParts>
  <Company>Pomona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CORpus analysis</dc:title>
  <dc:creator>Dave Kauchak</dc:creator>
  <cp:lastModifiedBy>David Kauchak</cp:lastModifiedBy>
  <cp:revision>752</cp:revision>
  <dcterms:created xsi:type="dcterms:W3CDTF">2011-02-09T18:38:39Z</dcterms:created>
  <dcterms:modified xsi:type="dcterms:W3CDTF">2015-04-02T21:50:27Z</dcterms:modified>
</cp:coreProperties>
</file>