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56" r:id="rId2"/>
    <p:sldId id="746" r:id="rId3"/>
    <p:sldId id="747" r:id="rId4"/>
    <p:sldId id="748" r:id="rId5"/>
    <p:sldId id="749" r:id="rId6"/>
    <p:sldId id="750" r:id="rId7"/>
    <p:sldId id="751" r:id="rId8"/>
    <p:sldId id="753" r:id="rId9"/>
    <p:sldId id="752" r:id="rId10"/>
    <p:sldId id="754" r:id="rId11"/>
    <p:sldId id="755" r:id="rId12"/>
    <p:sldId id="756" r:id="rId13"/>
    <p:sldId id="757" r:id="rId14"/>
    <p:sldId id="741" r:id="rId15"/>
    <p:sldId id="738" r:id="rId16"/>
    <p:sldId id="742" r:id="rId17"/>
    <p:sldId id="743" r:id="rId18"/>
    <p:sldId id="744" r:id="rId19"/>
    <p:sldId id="745" r:id="rId20"/>
    <p:sldId id="771" r:id="rId21"/>
    <p:sldId id="739" r:id="rId22"/>
    <p:sldId id="758" r:id="rId23"/>
    <p:sldId id="759" r:id="rId24"/>
    <p:sldId id="783" r:id="rId25"/>
    <p:sldId id="784" r:id="rId26"/>
    <p:sldId id="761" r:id="rId27"/>
    <p:sldId id="763" r:id="rId28"/>
    <p:sldId id="764" r:id="rId29"/>
    <p:sldId id="765" r:id="rId30"/>
    <p:sldId id="766" r:id="rId31"/>
    <p:sldId id="767" r:id="rId32"/>
    <p:sldId id="768" r:id="rId33"/>
    <p:sldId id="785" r:id="rId34"/>
    <p:sldId id="77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5" autoAdjust="0"/>
    <p:restoredTop sz="86677" autoAdjust="0"/>
  </p:normalViewPr>
  <p:slideViewPr>
    <p:cSldViewPr snapToObjects="1">
      <p:cViewPr varScale="1">
        <p:scale>
          <a:sx n="77" d="100"/>
          <a:sy n="77" d="100"/>
        </p:scale>
        <p:origin x="-8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4/2/15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16</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21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22</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4/2/15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4/2/15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4/2/15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4/2/15</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4/2/15</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4/2/15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4/2/15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4/2/15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4/2/15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4/2/15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pomona.edu/~dkauchak/classes/cs30/examples/cannibals.tx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Search algorithms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CS30 – Spring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What order would this variant visit the states? </a:t>
            </a:r>
            <a:endParaRPr lang="en-US" sz="3200" dirty="0">
              <a:solidFill>
                <a:srgbClr val="FF0000"/>
              </a:solidFill>
            </a:endParaRPr>
          </a:p>
        </p:txBody>
      </p:sp>
      <p:sp>
        <p:nvSpPr>
          <p:cNvPr id="5" name="TextBox 4"/>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6" name="TextBox 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7" name="TextBox 6"/>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8" name="TextBox 7"/>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9" name="TextBox 8"/>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0" name="TextBox 9"/>
          <p:cNvSpPr txBox="1"/>
          <p:nvPr/>
        </p:nvSpPr>
        <p:spPr>
          <a:xfrm>
            <a:off x="8686800" y="4047866"/>
            <a:ext cx="382787" cy="523220"/>
          </a:xfrm>
          <a:prstGeom prst="rect">
            <a:avLst/>
          </a:prstGeom>
          <a:solidFill>
            <a:srgbClr val="CCFFCC"/>
          </a:solidFill>
          <a:ln>
            <a:solidFill>
              <a:schemeClr val="tx1"/>
            </a:solidFill>
          </a:ln>
        </p:spPr>
        <p:txBody>
          <a:bodyPr wrap="none" rtlCol="0">
            <a:spAutoFit/>
          </a:bodyPr>
          <a:lstStyle/>
          <a:p>
            <a:r>
              <a:rPr lang="en-US" sz="2800" dirty="0" smtClean="0"/>
              <a:t>8</a:t>
            </a:r>
            <a:endParaRPr lang="en-US" sz="2800" dirty="0"/>
          </a:p>
        </p:txBody>
      </p:sp>
      <p:sp>
        <p:nvSpPr>
          <p:cNvPr id="11" name="TextBox 10"/>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12" name="TextBox 11"/>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13" name="Straight Arrow Connector 12"/>
          <p:cNvCxnSpPr>
            <a:stCxn id="5" idx="2"/>
            <a:endCxn id="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2"/>
            <a:endCxn id="7"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2"/>
            <a:endCxn id="8"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9"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11"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10"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2"/>
            <a:endCxn id="12"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43226" y="4038600"/>
            <a:ext cx="382787" cy="523220"/>
          </a:xfrm>
          <a:prstGeom prst="rect">
            <a:avLst/>
          </a:prstGeom>
          <a:noFill/>
          <a:ln>
            <a:solidFill>
              <a:schemeClr val="tx1"/>
            </a:solidFill>
          </a:ln>
        </p:spPr>
        <p:txBody>
          <a:bodyPr wrap="none" rtlCol="0">
            <a:spAutoFit/>
          </a:bodyPr>
          <a:lstStyle/>
          <a:p>
            <a:r>
              <a:rPr lang="en-US" sz="2800" dirty="0" smtClean="0"/>
              <a:t>5</a:t>
            </a:r>
            <a:endParaRPr lang="en-US" sz="2800" dirty="0"/>
          </a:p>
        </p:txBody>
      </p:sp>
      <p:cxnSp>
        <p:nvCxnSpPr>
          <p:cNvPr id="21" name="Straight Arrow Connector 20"/>
          <p:cNvCxnSpPr>
            <a:stCxn id="6" idx="2"/>
            <a:endCxn id="20"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1746" y="4885096"/>
            <a:ext cx="3014116" cy="523220"/>
          </a:xfrm>
          <a:prstGeom prst="rect">
            <a:avLst/>
          </a:prstGeom>
          <a:noFill/>
        </p:spPr>
        <p:txBody>
          <a:bodyPr wrap="none" rtlCol="0">
            <a:spAutoFit/>
          </a:bodyPr>
          <a:lstStyle/>
          <a:p>
            <a:r>
              <a:rPr lang="en-US" sz="2800" dirty="0" smtClean="0">
                <a:solidFill>
                  <a:srgbClr val="0000FF"/>
                </a:solidFill>
              </a:rPr>
              <a:t>1, 2, 5, 3, 6, 9, 7, 8</a:t>
            </a:r>
            <a:endParaRPr lang="en-US" sz="2800" dirty="0">
              <a:solidFill>
                <a:srgbClr val="0000FF"/>
              </a:solidFill>
            </a:endParaRPr>
          </a:p>
        </p:txBody>
      </p:sp>
      <p:pic>
        <p:nvPicPr>
          <p:cNvPr id="23" name="Picture 22"/>
          <p:cNvPicPr>
            <a:picLocks noChangeAspect="1"/>
          </p:cNvPicPr>
          <p:nvPr/>
        </p:nvPicPr>
        <p:blipFill>
          <a:blip r:embed="rId2"/>
          <a:stretch>
            <a:fillRect/>
          </a:stretch>
        </p:blipFill>
        <p:spPr>
          <a:xfrm>
            <a:off x="152399" y="1682750"/>
            <a:ext cx="5178711" cy="2736850"/>
          </a:xfrm>
          <a:prstGeom prst="rect">
            <a:avLst/>
          </a:prstGeom>
        </p:spPr>
      </p:pic>
      <p:sp>
        <p:nvSpPr>
          <p:cNvPr id="3" name="TextBox 2"/>
          <p:cNvSpPr txBox="1"/>
          <p:nvPr/>
        </p:nvSpPr>
        <p:spPr>
          <a:xfrm>
            <a:off x="726626" y="5862935"/>
            <a:ext cx="4455491" cy="523220"/>
          </a:xfrm>
          <a:prstGeom prst="rect">
            <a:avLst/>
          </a:prstGeom>
          <a:noFill/>
        </p:spPr>
        <p:txBody>
          <a:bodyPr wrap="none" rtlCol="0">
            <a:spAutoFit/>
          </a:bodyPr>
          <a:lstStyle/>
          <a:p>
            <a:r>
              <a:rPr lang="en-US" sz="2800" dirty="0" smtClean="0">
                <a:solidFill>
                  <a:srgbClr val="FF0000"/>
                </a:solidFill>
              </a:rPr>
              <a:t>What search algorithm is this?</a:t>
            </a:r>
            <a:endParaRPr lang="en-US" sz="2800" dirty="0">
              <a:solidFill>
                <a:srgbClr val="FF0000"/>
              </a:solidFill>
            </a:endParaRPr>
          </a:p>
        </p:txBody>
      </p:sp>
    </p:spTree>
    <p:extLst>
      <p:ext uri="{BB962C8B-B14F-4D97-AF65-F5344CB8AC3E}">
        <p14:creationId xmlns:p14="http://schemas.microsoft.com/office/powerpoint/2010/main" val="2401005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What order would this variant visit the states? </a:t>
            </a:r>
            <a:endParaRPr lang="en-US" sz="3200" dirty="0">
              <a:solidFill>
                <a:srgbClr val="FF0000"/>
              </a:solidFill>
            </a:endParaRPr>
          </a:p>
        </p:txBody>
      </p:sp>
      <p:sp>
        <p:nvSpPr>
          <p:cNvPr id="5" name="TextBox 4"/>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6" name="TextBox 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7" name="TextBox 6"/>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8" name="TextBox 7"/>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9" name="TextBox 8"/>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0" name="TextBox 9"/>
          <p:cNvSpPr txBox="1"/>
          <p:nvPr/>
        </p:nvSpPr>
        <p:spPr>
          <a:xfrm>
            <a:off x="8686800" y="4047866"/>
            <a:ext cx="382787" cy="523220"/>
          </a:xfrm>
          <a:prstGeom prst="rect">
            <a:avLst/>
          </a:prstGeom>
          <a:solidFill>
            <a:srgbClr val="CCFFCC"/>
          </a:solidFill>
          <a:ln>
            <a:solidFill>
              <a:schemeClr val="tx1"/>
            </a:solidFill>
          </a:ln>
        </p:spPr>
        <p:txBody>
          <a:bodyPr wrap="none" rtlCol="0">
            <a:spAutoFit/>
          </a:bodyPr>
          <a:lstStyle/>
          <a:p>
            <a:r>
              <a:rPr lang="en-US" sz="2800" dirty="0" smtClean="0"/>
              <a:t>8</a:t>
            </a:r>
            <a:endParaRPr lang="en-US" sz="2800" dirty="0"/>
          </a:p>
        </p:txBody>
      </p:sp>
      <p:sp>
        <p:nvSpPr>
          <p:cNvPr id="11" name="TextBox 10"/>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12" name="TextBox 11"/>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13" name="Straight Arrow Connector 12"/>
          <p:cNvCxnSpPr>
            <a:stCxn id="5" idx="2"/>
            <a:endCxn id="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2"/>
            <a:endCxn id="7"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2"/>
            <a:endCxn id="8"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9"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11"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10"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2"/>
            <a:endCxn id="12"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43226" y="4038600"/>
            <a:ext cx="382787" cy="523220"/>
          </a:xfrm>
          <a:prstGeom prst="rect">
            <a:avLst/>
          </a:prstGeom>
          <a:noFill/>
          <a:ln>
            <a:solidFill>
              <a:schemeClr val="tx1"/>
            </a:solidFill>
          </a:ln>
        </p:spPr>
        <p:txBody>
          <a:bodyPr wrap="none" rtlCol="0">
            <a:spAutoFit/>
          </a:bodyPr>
          <a:lstStyle/>
          <a:p>
            <a:r>
              <a:rPr lang="en-US" sz="2800" dirty="0" smtClean="0"/>
              <a:t>5</a:t>
            </a:r>
            <a:endParaRPr lang="en-US" sz="2800" dirty="0"/>
          </a:p>
        </p:txBody>
      </p:sp>
      <p:cxnSp>
        <p:nvCxnSpPr>
          <p:cNvPr id="21" name="Straight Arrow Connector 20"/>
          <p:cNvCxnSpPr>
            <a:stCxn id="6" idx="2"/>
            <a:endCxn id="20"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1746" y="4885096"/>
            <a:ext cx="3014116" cy="523220"/>
          </a:xfrm>
          <a:prstGeom prst="rect">
            <a:avLst/>
          </a:prstGeom>
          <a:noFill/>
        </p:spPr>
        <p:txBody>
          <a:bodyPr wrap="none" rtlCol="0">
            <a:spAutoFit/>
          </a:bodyPr>
          <a:lstStyle/>
          <a:p>
            <a:r>
              <a:rPr lang="en-US" sz="2800" dirty="0" smtClean="0">
                <a:solidFill>
                  <a:srgbClr val="0000FF"/>
                </a:solidFill>
              </a:rPr>
              <a:t>1, 2, 5, 3, 6, 9, 7, 8</a:t>
            </a:r>
            <a:endParaRPr lang="en-US" sz="2800" dirty="0">
              <a:solidFill>
                <a:srgbClr val="0000FF"/>
              </a:solidFill>
            </a:endParaRPr>
          </a:p>
        </p:txBody>
      </p:sp>
      <p:pic>
        <p:nvPicPr>
          <p:cNvPr id="23" name="Picture 22"/>
          <p:cNvPicPr>
            <a:picLocks noChangeAspect="1"/>
          </p:cNvPicPr>
          <p:nvPr/>
        </p:nvPicPr>
        <p:blipFill>
          <a:blip r:embed="rId2"/>
          <a:stretch>
            <a:fillRect/>
          </a:stretch>
        </p:blipFill>
        <p:spPr>
          <a:xfrm>
            <a:off x="152399" y="1682750"/>
            <a:ext cx="5178711" cy="2736850"/>
          </a:xfrm>
          <a:prstGeom prst="rect">
            <a:avLst/>
          </a:prstGeom>
        </p:spPr>
      </p:pic>
      <p:sp>
        <p:nvSpPr>
          <p:cNvPr id="3" name="TextBox 2"/>
          <p:cNvSpPr txBox="1"/>
          <p:nvPr/>
        </p:nvSpPr>
        <p:spPr>
          <a:xfrm>
            <a:off x="533400" y="5862935"/>
            <a:ext cx="817076" cy="523220"/>
          </a:xfrm>
          <a:prstGeom prst="rect">
            <a:avLst/>
          </a:prstGeom>
          <a:noFill/>
        </p:spPr>
        <p:txBody>
          <a:bodyPr wrap="none" rtlCol="0">
            <a:spAutoFit/>
          </a:bodyPr>
          <a:lstStyle/>
          <a:p>
            <a:r>
              <a:rPr lang="en-US" sz="2800" dirty="0" smtClean="0">
                <a:solidFill>
                  <a:srgbClr val="0000FF"/>
                </a:solidFill>
              </a:rPr>
              <a:t>DFS!</a:t>
            </a:r>
            <a:endParaRPr lang="en-US" sz="2800" dirty="0">
              <a:solidFill>
                <a:srgbClr val="0000FF"/>
              </a:solidFill>
            </a:endParaRPr>
          </a:p>
        </p:txBody>
      </p:sp>
      <p:sp>
        <p:nvSpPr>
          <p:cNvPr id="4" name="TextBox 3"/>
          <p:cNvSpPr txBox="1"/>
          <p:nvPr/>
        </p:nvSpPr>
        <p:spPr>
          <a:xfrm>
            <a:off x="1828800" y="5867400"/>
            <a:ext cx="2858775" cy="523220"/>
          </a:xfrm>
          <a:prstGeom prst="rect">
            <a:avLst/>
          </a:prstGeom>
          <a:noFill/>
        </p:spPr>
        <p:txBody>
          <a:bodyPr wrap="none" rtlCol="0">
            <a:spAutoFit/>
          </a:bodyPr>
          <a:lstStyle/>
          <a:p>
            <a:r>
              <a:rPr lang="en-US" sz="2800" dirty="0" smtClean="0">
                <a:solidFill>
                  <a:srgbClr val="FF0000"/>
                </a:solidFill>
              </a:rPr>
              <a:t>Where’s the stack?</a:t>
            </a:r>
            <a:endParaRPr lang="en-US" sz="2800" dirty="0">
              <a:solidFill>
                <a:srgbClr val="FF0000"/>
              </a:solidFill>
            </a:endParaRPr>
          </a:p>
        </p:txBody>
      </p:sp>
    </p:spTree>
    <p:extLst>
      <p:ext uri="{BB962C8B-B14F-4D97-AF65-F5344CB8AC3E}">
        <p14:creationId xmlns:p14="http://schemas.microsoft.com/office/powerpoint/2010/main" val="16501689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DFS variant</a:t>
            </a:r>
            <a:endParaRPr lang="en-US" dirty="0"/>
          </a:p>
        </p:txBody>
      </p:sp>
      <p:pic>
        <p:nvPicPr>
          <p:cNvPr id="4" name="Picture 3"/>
          <p:cNvPicPr>
            <a:picLocks noChangeAspect="1"/>
          </p:cNvPicPr>
          <p:nvPr/>
        </p:nvPicPr>
        <p:blipFill>
          <a:blip r:embed="rId2"/>
          <a:stretch>
            <a:fillRect/>
          </a:stretch>
        </p:blipFill>
        <p:spPr>
          <a:xfrm>
            <a:off x="4688541" y="1600200"/>
            <a:ext cx="4303059" cy="2438400"/>
          </a:xfrm>
          <a:prstGeom prst="rect">
            <a:avLst/>
          </a:prstGeom>
        </p:spPr>
      </p:pic>
      <p:sp>
        <p:nvSpPr>
          <p:cNvPr id="5" name="TextBox 4"/>
          <p:cNvSpPr txBox="1"/>
          <p:nvPr/>
        </p:nvSpPr>
        <p:spPr>
          <a:xfrm>
            <a:off x="5354580" y="5003107"/>
            <a:ext cx="2722620" cy="461665"/>
          </a:xfrm>
          <a:prstGeom prst="rect">
            <a:avLst/>
          </a:prstGeom>
          <a:noFill/>
        </p:spPr>
        <p:txBody>
          <a:bodyPr wrap="none" rtlCol="0">
            <a:spAutoFit/>
          </a:bodyPr>
          <a:lstStyle/>
          <a:p>
            <a:r>
              <a:rPr lang="en-US" sz="2400" dirty="0" smtClean="0">
                <a:solidFill>
                  <a:srgbClr val="FF0000"/>
                </a:solidFill>
              </a:rPr>
              <a:t>How is this different?</a:t>
            </a:r>
            <a:endParaRPr lang="en-US" sz="2400" dirty="0">
              <a:solidFill>
                <a:srgbClr val="FF0000"/>
              </a:solidFill>
            </a:endParaRPr>
          </a:p>
        </p:txBody>
      </p:sp>
      <p:pic>
        <p:nvPicPr>
          <p:cNvPr id="6" name="Picture 5"/>
          <p:cNvPicPr>
            <a:picLocks noChangeAspect="1"/>
          </p:cNvPicPr>
          <p:nvPr/>
        </p:nvPicPr>
        <p:blipFill>
          <a:blip r:embed="rId3"/>
          <a:stretch>
            <a:fillRect/>
          </a:stretch>
        </p:blipFill>
        <p:spPr>
          <a:xfrm>
            <a:off x="152399" y="1682750"/>
            <a:ext cx="4169403" cy="2203450"/>
          </a:xfrm>
          <a:prstGeom prst="rect">
            <a:avLst/>
          </a:prstGeom>
        </p:spPr>
      </p:pic>
    </p:spTree>
    <p:extLst>
      <p:ext uri="{BB962C8B-B14F-4D97-AF65-F5344CB8AC3E}">
        <p14:creationId xmlns:p14="http://schemas.microsoft.com/office/powerpoint/2010/main" val="22780164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DFS variant</a:t>
            </a:r>
            <a:endParaRPr lang="en-US" dirty="0"/>
          </a:p>
        </p:txBody>
      </p:sp>
      <p:pic>
        <p:nvPicPr>
          <p:cNvPr id="4" name="Picture 3"/>
          <p:cNvPicPr>
            <a:picLocks noChangeAspect="1"/>
          </p:cNvPicPr>
          <p:nvPr/>
        </p:nvPicPr>
        <p:blipFill>
          <a:blip r:embed="rId2"/>
          <a:stretch>
            <a:fillRect/>
          </a:stretch>
        </p:blipFill>
        <p:spPr>
          <a:xfrm>
            <a:off x="4688541" y="1600200"/>
            <a:ext cx="4303059" cy="2438400"/>
          </a:xfrm>
          <a:prstGeom prst="rect">
            <a:avLst/>
          </a:prstGeom>
        </p:spPr>
      </p:pic>
      <p:sp>
        <p:nvSpPr>
          <p:cNvPr id="5" name="TextBox 4"/>
          <p:cNvSpPr txBox="1"/>
          <p:nvPr/>
        </p:nvSpPr>
        <p:spPr>
          <a:xfrm>
            <a:off x="5659380" y="4800600"/>
            <a:ext cx="2951220" cy="830997"/>
          </a:xfrm>
          <a:prstGeom prst="rect">
            <a:avLst/>
          </a:prstGeom>
          <a:noFill/>
        </p:spPr>
        <p:txBody>
          <a:bodyPr wrap="square" rtlCol="0">
            <a:spAutoFit/>
          </a:bodyPr>
          <a:lstStyle/>
          <a:p>
            <a:r>
              <a:rPr lang="en-US" sz="2400" dirty="0" smtClean="0">
                <a:solidFill>
                  <a:srgbClr val="0000FF"/>
                </a:solidFill>
              </a:rPr>
              <a:t>Returns ALL solutions found, not just one</a:t>
            </a:r>
            <a:endParaRPr lang="en-US" sz="2400" dirty="0">
              <a:solidFill>
                <a:srgbClr val="0000FF"/>
              </a:solidFill>
            </a:endParaRPr>
          </a:p>
        </p:txBody>
      </p:sp>
      <p:pic>
        <p:nvPicPr>
          <p:cNvPr id="6" name="Picture 5"/>
          <p:cNvPicPr>
            <a:picLocks noChangeAspect="1"/>
          </p:cNvPicPr>
          <p:nvPr/>
        </p:nvPicPr>
        <p:blipFill>
          <a:blip r:embed="rId3"/>
          <a:stretch>
            <a:fillRect/>
          </a:stretch>
        </p:blipFill>
        <p:spPr>
          <a:xfrm>
            <a:off x="152399" y="1682750"/>
            <a:ext cx="4169403" cy="2203450"/>
          </a:xfrm>
          <a:prstGeom prst="rect">
            <a:avLst/>
          </a:prstGeom>
        </p:spPr>
      </p:pic>
    </p:spTree>
    <p:extLst>
      <p:ext uri="{BB962C8B-B14F-4D97-AF65-F5344CB8AC3E}">
        <p14:creationId xmlns:p14="http://schemas.microsoft.com/office/powerpoint/2010/main" val="8279879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smtClean="0">
                <a:solidFill>
                  <a:srgbClr val="FF0000"/>
                </a:solidFill>
              </a:rPr>
              <a:t>What is the “state” of this problem (it should capture all possible valid configurations)?</a:t>
            </a:r>
            <a:endParaRPr lang="en-US" sz="2800" dirty="0">
              <a:solidFill>
                <a:srgbClr val="FF0000"/>
              </a:solidFill>
            </a:endParaRPr>
          </a:p>
        </p:txBody>
      </p:sp>
    </p:spTree>
    <p:extLst>
      <p:ext uri="{BB962C8B-B14F-4D97-AF65-F5344CB8AC3E}">
        <p14:creationId xmlns:p14="http://schemas.microsoft.com/office/powerpoint/2010/main" val="18761432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pic>
        <p:nvPicPr>
          <p:cNvPr id="144388" name="Picture 4" descr="5-b"/>
          <p:cNvPicPr>
            <a:picLocks noChangeAspect="1" noChangeArrowheads="1"/>
          </p:cNvPicPr>
          <p:nvPr/>
        </p:nvPicPr>
        <p:blipFill>
          <a:blip r:embed="rId3"/>
          <a:srcRect b="53703"/>
          <a:stretch>
            <a:fillRect/>
          </a:stretch>
        </p:blipFill>
        <p:spPr bwMode="auto">
          <a:xfrm>
            <a:off x="2238375" y="3321050"/>
            <a:ext cx="5229225" cy="3384550"/>
          </a:xfrm>
          <a:prstGeom prst="rect">
            <a:avLst/>
          </a:prstGeom>
          <a:noFill/>
        </p:spPr>
      </p:pic>
      <p:sp>
        <p:nvSpPr>
          <p:cNvPr id="144389" name="Freeform 5"/>
          <p:cNvSpPr>
            <a:spLocks/>
          </p:cNvSpPr>
          <p:nvPr/>
        </p:nvSpPr>
        <p:spPr bwMode="auto">
          <a:xfrm>
            <a:off x="4130675" y="3625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4421188" y="3836988"/>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4752975" y="3702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41433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4752975" y="5530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5438775" y="4464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51339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5057775" y="4540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5057775" y="36258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4448175" y="5302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5438775" y="56070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5438775" y="35496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8801690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828800" y="3352800"/>
            <a:ext cx="4024709" cy="3108544"/>
          </a:xfrm>
          <a:prstGeom prst="rect">
            <a:avLst/>
          </a:prstGeom>
          <a:noFill/>
        </p:spPr>
        <p:txBody>
          <a:bodyPr wrap="none" rtlCol="0">
            <a:spAutoFit/>
          </a:bodyPr>
          <a:lstStyle/>
          <a:p>
            <a:r>
              <a:rPr lang="en-US" sz="2800" dirty="0" smtClean="0">
                <a:solidFill>
                  <a:srgbClr val="0000FF"/>
                </a:solidFill>
              </a:rPr>
              <a:t>MMMCCC B</a:t>
            </a:r>
          </a:p>
          <a:p>
            <a:endParaRPr lang="en-US" sz="2800" dirty="0" smtClean="0">
              <a:solidFill>
                <a:srgbClr val="0000FF"/>
              </a:solidFill>
            </a:endParaRPr>
          </a:p>
          <a:p>
            <a:r>
              <a:rPr lang="en-US" sz="2800" dirty="0">
                <a:solidFill>
                  <a:srgbClr val="0000FF"/>
                </a:solidFill>
              </a:rPr>
              <a:t>MMCC     </a:t>
            </a:r>
            <a:r>
              <a:rPr lang="en-US" sz="2800" dirty="0" smtClean="0">
                <a:solidFill>
                  <a:srgbClr val="0000FF"/>
                </a:solidFill>
              </a:rPr>
              <a:t>           B </a:t>
            </a:r>
            <a:r>
              <a:rPr lang="en-US" sz="2800" dirty="0">
                <a:solidFill>
                  <a:srgbClr val="0000FF"/>
                </a:solidFill>
              </a:rPr>
              <a:t>MC</a:t>
            </a:r>
          </a:p>
          <a:p>
            <a:endParaRPr lang="en-US" sz="2800" dirty="0" smtClean="0">
              <a:solidFill>
                <a:srgbClr val="0000FF"/>
              </a:solidFill>
            </a:endParaRPr>
          </a:p>
          <a:p>
            <a:r>
              <a:rPr lang="en-US" sz="2800" dirty="0" smtClean="0">
                <a:solidFill>
                  <a:srgbClr val="0000FF"/>
                </a:solidFill>
              </a:rPr>
              <a:t>MC                     B MMCC</a:t>
            </a:r>
          </a:p>
          <a:p>
            <a:endParaRPr lang="en-US" sz="2800" dirty="0" smtClean="0">
              <a:solidFill>
                <a:srgbClr val="0000FF"/>
              </a:solidFill>
            </a:endParaRPr>
          </a:p>
          <a:p>
            <a:r>
              <a:rPr lang="en-US" sz="2800" dirty="0" smtClean="0">
                <a:solidFill>
                  <a:srgbClr val="0000FF"/>
                </a:solidFill>
              </a:rPr>
              <a:t>…</a:t>
            </a:r>
            <a:endParaRPr lang="en-US" sz="2800" dirty="0">
              <a:solidFill>
                <a:srgbClr val="0000FF"/>
              </a:solidFill>
            </a:endParaRPr>
          </a:p>
        </p:txBody>
      </p:sp>
    </p:spTree>
    <p:extLst>
      <p:ext uri="{BB962C8B-B14F-4D97-AF65-F5344CB8AC3E}">
        <p14:creationId xmlns:p14="http://schemas.microsoft.com/office/powerpoint/2010/main" val="6553160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a solution</a:t>
            </a:r>
            <a:endParaRPr lang="en-US" dirty="0"/>
          </a:p>
        </p:txBody>
      </p:sp>
      <p:sp>
        <p:nvSpPr>
          <p:cNvPr id="4" name="TextBox 3"/>
          <p:cNvSpPr txBox="1"/>
          <p:nvPr/>
        </p:nvSpPr>
        <p:spPr>
          <a:xfrm>
            <a:off x="3124200" y="1798528"/>
            <a:ext cx="2514430" cy="523220"/>
          </a:xfrm>
          <a:prstGeom prst="rect">
            <a:avLst/>
          </a:prstGeom>
          <a:noFill/>
        </p:spPr>
        <p:txBody>
          <a:bodyPr wrap="none" rtlCol="0">
            <a:spAutoFit/>
          </a:bodyPr>
          <a:lstStyle/>
          <a:p>
            <a:r>
              <a:rPr lang="en-US" sz="2800" dirty="0" smtClean="0">
                <a:solidFill>
                  <a:srgbClr val="0000FF"/>
                </a:solidFill>
              </a:rPr>
              <a:t>MMMCCC B ~~</a:t>
            </a:r>
          </a:p>
        </p:txBody>
      </p:sp>
      <p:sp>
        <p:nvSpPr>
          <p:cNvPr id="5" name="TextBox 4"/>
          <p:cNvSpPr txBox="1"/>
          <p:nvPr/>
        </p:nvSpPr>
        <p:spPr>
          <a:xfrm>
            <a:off x="1676400" y="3704644"/>
            <a:ext cx="5733636" cy="523220"/>
          </a:xfrm>
          <a:prstGeom prst="rect">
            <a:avLst/>
          </a:prstGeom>
          <a:noFill/>
        </p:spPr>
        <p:txBody>
          <a:bodyPr wrap="none" rtlCol="0">
            <a:spAutoFit/>
          </a:bodyPr>
          <a:lstStyle/>
          <a:p>
            <a:r>
              <a:rPr lang="en-US" sz="2800" dirty="0" smtClean="0">
                <a:solidFill>
                  <a:srgbClr val="FF0000"/>
                </a:solidFill>
              </a:rPr>
              <a:t>What states can we get to from here?</a:t>
            </a:r>
            <a:endParaRPr lang="en-US" sz="2800" dirty="0">
              <a:solidFill>
                <a:srgbClr val="FF0000"/>
              </a:solidFill>
            </a:endParaRPr>
          </a:p>
        </p:txBody>
      </p:sp>
    </p:spTree>
    <p:extLst>
      <p:ext uri="{BB962C8B-B14F-4D97-AF65-F5344CB8AC3E}">
        <p14:creationId xmlns:p14="http://schemas.microsoft.com/office/powerpoint/2010/main" val="12365114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a solution</a:t>
            </a:r>
            <a:endParaRPr lang="en-US" dirty="0"/>
          </a:p>
        </p:txBody>
      </p:sp>
      <p:sp>
        <p:nvSpPr>
          <p:cNvPr id="4" name="TextBox 3"/>
          <p:cNvSpPr txBox="1"/>
          <p:nvPr/>
        </p:nvSpPr>
        <p:spPr>
          <a:xfrm>
            <a:off x="3124200" y="1798528"/>
            <a:ext cx="2181607" cy="461665"/>
          </a:xfrm>
          <a:prstGeom prst="rect">
            <a:avLst/>
          </a:prstGeom>
          <a:noFill/>
        </p:spPr>
        <p:txBody>
          <a:bodyPr wrap="none" rtlCol="0">
            <a:spAutoFit/>
          </a:bodyPr>
          <a:lstStyle/>
          <a:p>
            <a:r>
              <a:rPr lang="en-US" sz="2400" dirty="0" smtClean="0">
                <a:solidFill>
                  <a:srgbClr val="0000FF"/>
                </a:solidFill>
              </a:rPr>
              <a:t>MMMCCC B ~~</a:t>
            </a:r>
          </a:p>
        </p:txBody>
      </p:sp>
      <p:sp>
        <p:nvSpPr>
          <p:cNvPr id="7" name="TextBox 6"/>
          <p:cNvSpPr txBox="1"/>
          <p:nvPr/>
        </p:nvSpPr>
        <p:spPr>
          <a:xfrm>
            <a:off x="3448484" y="3595834"/>
            <a:ext cx="2266516" cy="461665"/>
          </a:xfrm>
          <a:prstGeom prst="rect">
            <a:avLst/>
          </a:prstGeom>
          <a:noFill/>
        </p:spPr>
        <p:txBody>
          <a:bodyPr wrap="none" rtlCol="0">
            <a:spAutoFit/>
          </a:bodyPr>
          <a:lstStyle/>
          <a:p>
            <a:r>
              <a:rPr lang="en-US" sz="2400" dirty="0" smtClean="0">
                <a:solidFill>
                  <a:srgbClr val="0000FF"/>
                </a:solidFill>
              </a:rPr>
              <a:t>MMCC ~~ B MC</a:t>
            </a:r>
          </a:p>
        </p:txBody>
      </p:sp>
      <p:sp>
        <p:nvSpPr>
          <p:cNvPr id="8" name="TextBox 7"/>
          <p:cNvSpPr txBox="1"/>
          <p:nvPr/>
        </p:nvSpPr>
        <p:spPr>
          <a:xfrm>
            <a:off x="5791200" y="3429000"/>
            <a:ext cx="2266516" cy="461665"/>
          </a:xfrm>
          <a:prstGeom prst="rect">
            <a:avLst/>
          </a:prstGeom>
          <a:noFill/>
        </p:spPr>
        <p:txBody>
          <a:bodyPr wrap="none" rtlCol="0">
            <a:spAutoFit/>
          </a:bodyPr>
          <a:lstStyle/>
          <a:p>
            <a:r>
              <a:rPr lang="en-US" sz="2400" dirty="0" smtClean="0">
                <a:solidFill>
                  <a:srgbClr val="0000FF"/>
                </a:solidFill>
              </a:rPr>
              <a:t>MMMC ~~ B CC</a:t>
            </a:r>
          </a:p>
        </p:txBody>
      </p:sp>
      <p:cxnSp>
        <p:nvCxnSpPr>
          <p:cNvPr id="10" name="Straight Arrow Connector 9"/>
          <p:cNvCxnSpPr>
            <a:stCxn id="4" idx="2"/>
            <a:endCxn id="7" idx="0"/>
          </p:cNvCxnSpPr>
          <p:nvPr/>
        </p:nvCxnSpPr>
        <p:spPr>
          <a:xfrm>
            <a:off x="4215004"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2"/>
            <a:endCxn id="8" idx="0"/>
          </p:cNvCxnSpPr>
          <p:nvPr/>
        </p:nvCxnSpPr>
        <p:spPr>
          <a:xfrm>
            <a:off x="4215004"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225122" y="5079521"/>
            <a:ext cx="1918489" cy="523220"/>
          </a:xfrm>
          <a:prstGeom prst="rect">
            <a:avLst/>
          </a:prstGeom>
          <a:noFill/>
        </p:spPr>
        <p:txBody>
          <a:bodyPr wrap="none" rtlCol="0">
            <a:spAutoFit/>
          </a:bodyPr>
          <a:lstStyle/>
          <a:p>
            <a:r>
              <a:rPr lang="en-US" sz="2800" dirty="0" smtClean="0">
                <a:solidFill>
                  <a:srgbClr val="FF0000"/>
                </a:solidFill>
              </a:rPr>
              <a:t>Next states?</a:t>
            </a:r>
            <a:endParaRPr lang="en-US" sz="2800" dirty="0">
              <a:solidFill>
                <a:srgbClr val="FF0000"/>
              </a:solidFill>
            </a:endParaRPr>
          </a:p>
        </p:txBody>
      </p:sp>
      <p:sp>
        <p:nvSpPr>
          <p:cNvPr id="11" name="TextBox 10"/>
          <p:cNvSpPr txBox="1"/>
          <p:nvPr/>
        </p:nvSpPr>
        <p:spPr>
          <a:xfrm>
            <a:off x="888063" y="3581400"/>
            <a:ext cx="2266516" cy="461665"/>
          </a:xfrm>
          <a:prstGeom prst="rect">
            <a:avLst/>
          </a:prstGeom>
          <a:noFill/>
        </p:spPr>
        <p:txBody>
          <a:bodyPr wrap="none" rtlCol="0">
            <a:spAutoFit/>
          </a:bodyPr>
          <a:lstStyle/>
          <a:p>
            <a:r>
              <a:rPr lang="en-US" sz="2400" dirty="0" smtClean="0">
                <a:solidFill>
                  <a:srgbClr val="0000FF"/>
                </a:solidFill>
              </a:rPr>
              <a:t>MMMCC ~~ B C</a:t>
            </a:r>
          </a:p>
        </p:txBody>
      </p:sp>
      <p:cxnSp>
        <p:nvCxnSpPr>
          <p:cNvPr id="12" name="Straight Arrow Connector 11"/>
          <p:cNvCxnSpPr>
            <a:stCxn id="4" idx="2"/>
            <a:endCxn id="11" idx="0"/>
          </p:cNvCxnSpPr>
          <p:nvPr/>
        </p:nvCxnSpPr>
        <p:spPr>
          <a:xfrm flipH="1">
            <a:off x="2021321"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9484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3" name="Rectangle 2"/>
          <p:cNvSpPr/>
          <p:nvPr/>
        </p:nvSpPr>
        <p:spPr>
          <a:xfrm>
            <a:off x="367210" y="2064603"/>
            <a:ext cx="8382000" cy="830997"/>
          </a:xfrm>
          <a:prstGeom prst="rect">
            <a:avLst/>
          </a:prstGeom>
        </p:spPr>
        <p:txBody>
          <a:bodyPr wrap="square">
            <a:spAutoFit/>
          </a:bodyPr>
          <a:lstStyle/>
          <a:p>
            <a:r>
              <a:rPr lang="en-US" sz="2000" dirty="0">
                <a:hlinkClick r:id="rId2"/>
              </a:rPr>
              <a:t>http://www.cs.pomona.edu/~dkauchak/classes/cs30/examples/</a:t>
            </a:r>
            <a:r>
              <a:rPr lang="en-US" sz="2000" dirty="0" smtClean="0">
                <a:hlinkClick r:id="rId2"/>
              </a:rPr>
              <a:t>cannibals.txt</a:t>
            </a:r>
            <a:endParaRPr lang="en-US" sz="2000" dirty="0" smtClean="0"/>
          </a:p>
          <a:p>
            <a:endParaRPr lang="en-US" sz="2800" dirty="0"/>
          </a:p>
        </p:txBody>
      </p:sp>
    </p:spTree>
    <p:extLst>
      <p:ext uri="{BB962C8B-B14F-4D97-AF65-F5344CB8AC3E}">
        <p14:creationId xmlns:p14="http://schemas.microsoft.com/office/powerpoint/2010/main" val="5973909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2800" dirty="0" smtClean="0">
                <a:solidFill>
                  <a:srgbClr val="FF0000"/>
                </a:solidFill>
              </a:rPr>
              <a:t>What order will BFS and DFS visit the states assuming states are added to </a:t>
            </a:r>
            <a:r>
              <a:rPr lang="en-US" sz="2800" dirty="0" err="1" smtClean="0">
                <a:solidFill>
                  <a:srgbClr val="FF0000"/>
                </a:solidFill>
              </a:rPr>
              <a:t>to_visit</a:t>
            </a:r>
            <a:r>
              <a:rPr lang="en-US" sz="2800" dirty="0">
                <a:solidFill>
                  <a:srgbClr val="FF0000"/>
                </a:solidFill>
              </a:rPr>
              <a:t> </a:t>
            </a:r>
            <a:r>
              <a:rPr lang="en-US" sz="2800" dirty="0" smtClean="0">
                <a:solidFill>
                  <a:srgbClr val="FF0000"/>
                </a:solidFill>
              </a:rPr>
              <a:t>left to right?</a:t>
            </a:r>
            <a:endParaRPr lang="en-US" sz="2800" dirty="0">
              <a:solidFill>
                <a:srgbClr val="FF0000"/>
              </a:solidFill>
            </a:endParaRPr>
          </a:p>
        </p:txBody>
      </p:sp>
      <p:sp>
        <p:nvSpPr>
          <p:cNvPr id="4" name="Content Placeholder 2"/>
          <p:cNvSpPr>
            <a:spLocks noGrp="1"/>
          </p:cNvSpPr>
          <p:nvPr>
            <p:ph sz="quarter" idx="1"/>
          </p:nvPr>
        </p:nvSpPr>
        <p:spPr>
          <a:xfrm>
            <a:off x="0" y="1799966"/>
            <a:ext cx="5943600" cy="3305434"/>
          </a:xfrm>
        </p:spPr>
        <p:txBody>
          <a:bodyPr>
            <a:normAutofit/>
          </a:bodyPr>
          <a:lstStyle/>
          <a:p>
            <a:pPr marL="0" indent="0">
              <a:buNone/>
            </a:pPr>
            <a:r>
              <a:rPr lang="en-US" sz="2400" dirty="0" smtClean="0"/>
              <a:t>add the start state to </a:t>
            </a:r>
            <a:r>
              <a:rPr lang="en-US" sz="2400" dirty="0" err="1" smtClean="0"/>
              <a:t>to_visit</a:t>
            </a:r>
            <a:endParaRPr lang="en-US" sz="2400" dirty="0" smtClean="0"/>
          </a:p>
          <a:p>
            <a:pPr marL="0" indent="0">
              <a:buNone/>
            </a:pPr>
            <a:endParaRPr lang="en-US" sz="2400" dirty="0"/>
          </a:p>
          <a:p>
            <a:pPr marL="0" indent="0">
              <a:buNone/>
            </a:pPr>
            <a:r>
              <a:rPr lang="en-US" sz="2400" dirty="0" smtClean="0"/>
              <a:t>Repeat</a:t>
            </a:r>
          </a:p>
          <a:p>
            <a:pPr lvl="1"/>
            <a:r>
              <a:rPr lang="en-US" sz="2000" dirty="0" smtClean="0"/>
              <a:t>take a state off the </a:t>
            </a:r>
            <a:r>
              <a:rPr lang="en-US" sz="2000" dirty="0" err="1" smtClean="0"/>
              <a:t>to_visit</a:t>
            </a:r>
            <a:r>
              <a:rPr lang="en-US" sz="2000" dirty="0" smtClean="0"/>
              <a:t> list</a:t>
            </a:r>
          </a:p>
          <a:p>
            <a:pPr lvl="1"/>
            <a:r>
              <a:rPr lang="en-US" sz="2000" dirty="0" smtClean="0"/>
              <a:t>if it’s the goal state</a:t>
            </a:r>
          </a:p>
          <a:p>
            <a:pPr lvl="2"/>
            <a:r>
              <a:rPr lang="en-US" sz="1800" dirty="0" smtClean="0"/>
              <a:t>we’re done!</a:t>
            </a:r>
          </a:p>
          <a:p>
            <a:pPr lvl="1"/>
            <a:r>
              <a:rPr lang="en-US" sz="2000" dirty="0" smtClean="0"/>
              <a:t>if it’s not the goal state</a:t>
            </a:r>
          </a:p>
          <a:p>
            <a:pPr lvl="2"/>
            <a:r>
              <a:rPr lang="en-US" sz="1800" dirty="0" smtClean="0"/>
              <a:t>Add all of the successive states to the </a:t>
            </a:r>
            <a:r>
              <a:rPr lang="en-US" sz="1800" dirty="0" err="1" smtClean="0"/>
              <a:t>to_visit</a:t>
            </a:r>
            <a:r>
              <a:rPr lang="en-US" sz="1800" dirty="0" smtClean="0"/>
              <a:t> list</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smtClean="0"/>
              <a:t>Depth first search (DFS): </a:t>
            </a:r>
            <a:r>
              <a:rPr lang="en-US" sz="2400" dirty="0" err="1" smtClean="0"/>
              <a:t>to_visit</a:t>
            </a:r>
            <a:r>
              <a:rPr lang="en-US" sz="2400" dirty="0" smtClean="0"/>
              <a:t> is a stack</a:t>
            </a:r>
          </a:p>
          <a:p>
            <a:r>
              <a:rPr lang="en-US" sz="2400" dirty="0" smtClean="0"/>
              <a:t>Breadth first search (BFS): </a:t>
            </a:r>
            <a:r>
              <a:rPr lang="en-US" sz="2400" dirty="0" err="1" smtClean="0"/>
              <a:t>to_visit</a:t>
            </a:r>
            <a:r>
              <a:rPr lang="en-US" sz="2400" dirty="0" smtClean="0"/>
              <a:t> is a queue</a:t>
            </a:r>
            <a:endParaRPr lang="en-US" sz="2400" dirty="0"/>
          </a:p>
        </p:txBody>
      </p:sp>
      <p:sp>
        <p:nvSpPr>
          <p:cNvPr id="6" name="TextBox 5"/>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9" name="TextBox 8"/>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10" name="TextBox 9"/>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11" name="TextBox 10"/>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12" name="TextBox 1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3" name="TextBox 12"/>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14" name="TextBox 13"/>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15" name="TextBox 14"/>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18" name="Straight Arrow Connector 17"/>
          <p:cNvCxnSpPr>
            <a:stCxn id="6" idx="2"/>
            <a:endCxn id="9"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6" idx="2"/>
            <a:endCxn id="10"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6" idx="2"/>
            <a:endCxn id="11"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0" idx="2"/>
            <a:endCxn id="1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0" idx="2"/>
            <a:endCxn id="14"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0" idx="2"/>
            <a:endCxn id="13"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2" idx="2"/>
            <a:endCxn id="15"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40" name="Straight Arrow Connector 39"/>
          <p:cNvCxnSpPr>
            <a:stCxn id="9" idx="2"/>
            <a:endCxn id="38"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52834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about </a:t>
            </a:r>
            <a:r>
              <a:rPr lang="en-US" dirty="0" err="1" smtClean="0"/>
              <a:t>copy.deepcopy</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884837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a:t>Missionaries and Cannibals Solution</a:t>
            </a:r>
          </a:p>
        </p:txBody>
      </p:sp>
      <p:sp>
        <p:nvSpPr>
          <p:cNvPr id="55299" name="Rectangle 3"/>
          <p:cNvSpPr>
            <a:spLocks noGrp="1" noChangeArrowheads="1"/>
          </p:cNvSpPr>
          <p:nvPr>
            <p:ph type="body" idx="1"/>
          </p:nvPr>
        </p:nvSpPr>
        <p:spPr>
          <a:xfrm>
            <a:off x="304800" y="1524000"/>
            <a:ext cx="8153400" cy="4724400"/>
          </a:xfrm>
        </p:spPr>
        <p:txBody>
          <a:bodyPr>
            <a:normAutofit lnSpcReduction="10000"/>
          </a:bodyPr>
          <a:lstStyle/>
          <a:p>
            <a:pPr>
              <a:buFontTx/>
              <a:buNone/>
            </a:pPr>
            <a:r>
              <a:rPr lang="en-US" sz="1800" b="1" dirty="0">
                <a:latin typeface="Courier" charset="0"/>
              </a:rPr>
              <a:t>                                  </a:t>
            </a:r>
            <a:r>
              <a:rPr lang="en-US" sz="1800" b="1" i="1" u="sng" dirty="0">
                <a:latin typeface="Courier" charset="0"/>
              </a:rPr>
              <a:t>Near side</a:t>
            </a:r>
            <a:r>
              <a:rPr lang="en-US" sz="1800" b="1" i="1" dirty="0">
                <a:latin typeface="Courier" charset="0"/>
              </a:rPr>
              <a:t>     </a:t>
            </a:r>
            <a:r>
              <a:rPr lang="en-US" sz="1800" b="1" i="1" u="sng" dirty="0">
                <a:latin typeface="Courier" charset="0"/>
              </a:rPr>
              <a:t>Far side</a:t>
            </a:r>
            <a:endParaRPr lang="en-US" sz="1800" i="1" dirty="0">
              <a:latin typeface="Courier" charset="0"/>
            </a:endParaRPr>
          </a:p>
          <a:p>
            <a:pPr>
              <a:buFontTx/>
              <a:buNone/>
            </a:pPr>
            <a:r>
              <a:rPr lang="en-US" sz="1800" dirty="0">
                <a:latin typeface="Courier" charset="0"/>
              </a:rPr>
              <a:t>0 Initial setup:                   MMMCCC  B        -</a:t>
            </a:r>
          </a:p>
          <a:p>
            <a:pPr>
              <a:buFontTx/>
              <a:buNone/>
            </a:pPr>
            <a:r>
              <a:rPr lang="en-US" sz="1800" dirty="0">
                <a:latin typeface="Courier" charset="0"/>
              </a:rPr>
              <a:t>1 Two cannibals cross over:        MMMC          B  CC</a:t>
            </a:r>
          </a:p>
          <a:p>
            <a:pPr>
              <a:buFontTx/>
              <a:buNone/>
            </a:pPr>
            <a:r>
              <a:rPr lang="en-US" sz="1800" dirty="0">
                <a:latin typeface="Courier" charset="0"/>
              </a:rPr>
              <a:t>2 One comes back:                  MMMCC   B        C</a:t>
            </a:r>
          </a:p>
          <a:p>
            <a:pPr>
              <a:buFontTx/>
              <a:buNone/>
            </a:pPr>
            <a:r>
              <a:rPr lang="en-US" sz="1800" dirty="0">
                <a:latin typeface="Courier" charset="0"/>
              </a:rPr>
              <a:t>3 Two cannibals go over again:     MMM           B  CCC</a:t>
            </a:r>
          </a:p>
          <a:p>
            <a:pPr>
              <a:buFontTx/>
              <a:buNone/>
            </a:pPr>
            <a:r>
              <a:rPr lang="en-US" sz="1800" dirty="0">
                <a:latin typeface="Courier" charset="0"/>
              </a:rPr>
              <a:t>4 One comes back:                  MMMC    B        CC</a:t>
            </a:r>
          </a:p>
          <a:p>
            <a:pPr>
              <a:buFontTx/>
              <a:buNone/>
            </a:pPr>
            <a:r>
              <a:rPr lang="en-US" sz="1800" dirty="0">
                <a:latin typeface="Courier" charset="0"/>
              </a:rPr>
              <a:t>5 Two missionaries cross:          MC            B  MMCC</a:t>
            </a:r>
          </a:p>
          <a:p>
            <a:pPr>
              <a:buFontTx/>
              <a:buNone/>
            </a:pPr>
            <a:r>
              <a:rPr lang="en-US" sz="1800" dirty="0">
                <a:latin typeface="Courier" charset="0"/>
              </a:rPr>
              <a:t>6 A missionary &amp; cannibal return:  MMCC    B        MC</a:t>
            </a:r>
          </a:p>
          <a:p>
            <a:pPr>
              <a:buFontTx/>
              <a:buNone/>
            </a:pPr>
            <a:r>
              <a:rPr lang="en-US" sz="1800" dirty="0">
                <a:latin typeface="Courier" charset="0"/>
              </a:rPr>
              <a:t>7 Two missionaries cross again:    CC            B  MMMC</a:t>
            </a:r>
          </a:p>
          <a:p>
            <a:pPr>
              <a:buFontTx/>
              <a:buNone/>
            </a:pPr>
            <a:r>
              <a:rPr lang="en-US" sz="1800" dirty="0">
                <a:latin typeface="Courier" charset="0"/>
              </a:rPr>
              <a:t>8 A cannibal returns:              CCC     B        MMM</a:t>
            </a:r>
          </a:p>
          <a:p>
            <a:pPr>
              <a:buFontTx/>
              <a:buNone/>
            </a:pPr>
            <a:r>
              <a:rPr lang="en-US" sz="1800" dirty="0">
                <a:latin typeface="Courier" charset="0"/>
              </a:rPr>
              <a:t>9 Two cannibals cross:             C             B  MMMCC</a:t>
            </a:r>
          </a:p>
          <a:p>
            <a:pPr>
              <a:buFontTx/>
              <a:buNone/>
            </a:pPr>
            <a:r>
              <a:rPr lang="en-US" sz="1800" dirty="0">
                <a:latin typeface="Courier" charset="0"/>
              </a:rPr>
              <a:t>10 One returns:                    CC      B        MMMC</a:t>
            </a:r>
          </a:p>
          <a:p>
            <a:pPr>
              <a:buFontTx/>
              <a:buNone/>
            </a:pPr>
            <a:r>
              <a:rPr lang="en-US" sz="1800" dirty="0">
                <a:latin typeface="Courier" charset="0"/>
              </a:rPr>
              <a:t>11 And brings over the third:      -             B  MMMCCC</a:t>
            </a:r>
          </a:p>
        </p:txBody>
      </p:sp>
      <p:sp>
        <p:nvSpPr>
          <p:cNvPr id="2" name="TextBox 1"/>
          <p:cNvSpPr txBox="1"/>
          <p:nvPr/>
        </p:nvSpPr>
        <p:spPr>
          <a:xfrm>
            <a:off x="914400" y="6096000"/>
            <a:ext cx="7043816" cy="461665"/>
          </a:xfrm>
          <a:prstGeom prst="rect">
            <a:avLst/>
          </a:prstGeom>
          <a:noFill/>
        </p:spPr>
        <p:txBody>
          <a:bodyPr wrap="none" rtlCol="0">
            <a:spAutoFit/>
          </a:bodyPr>
          <a:lstStyle/>
          <a:p>
            <a:r>
              <a:rPr lang="en-US" sz="2400" dirty="0" smtClean="0">
                <a:solidFill>
                  <a:srgbClr val="FF0000"/>
                </a:solidFill>
              </a:rPr>
              <a:t>How is this solution different than the n-queens problem?</a:t>
            </a:r>
            <a:endParaRPr lang="en-US" sz="2400" dirty="0">
              <a:solidFill>
                <a:srgbClr val="FF0000"/>
              </a:solidFill>
            </a:endParaRPr>
          </a:p>
        </p:txBody>
      </p:sp>
    </p:spTree>
    <p:extLst>
      <p:ext uri="{BB962C8B-B14F-4D97-AF65-F5344CB8AC3E}">
        <p14:creationId xmlns:p14="http://schemas.microsoft.com/office/powerpoint/2010/main" val="229842898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a:t>Missionaries and Cannibals Solution</a:t>
            </a:r>
          </a:p>
        </p:txBody>
      </p:sp>
      <p:sp>
        <p:nvSpPr>
          <p:cNvPr id="55299" name="Rectangle 3"/>
          <p:cNvSpPr>
            <a:spLocks noGrp="1" noChangeArrowheads="1"/>
          </p:cNvSpPr>
          <p:nvPr>
            <p:ph type="body" idx="1"/>
          </p:nvPr>
        </p:nvSpPr>
        <p:spPr>
          <a:xfrm>
            <a:off x="304800" y="1524000"/>
            <a:ext cx="8153400" cy="4724400"/>
          </a:xfrm>
        </p:spPr>
        <p:txBody>
          <a:bodyPr>
            <a:normAutofit lnSpcReduction="10000"/>
          </a:bodyPr>
          <a:lstStyle/>
          <a:p>
            <a:pPr>
              <a:buFontTx/>
              <a:buNone/>
            </a:pPr>
            <a:r>
              <a:rPr lang="en-US" sz="1800" b="1" dirty="0">
                <a:latin typeface="Courier" charset="0"/>
              </a:rPr>
              <a:t>                                  </a:t>
            </a:r>
            <a:r>
              <a:rPr lang="en-US" sz="1800" b="1" i="1" u="sng" dirty="0">
                <a:latin typeface="Courier" charset="0"/>
              </a:rPr>
              <a:t>Near side</a:t>
            </a:r>
            <a:r>
              <a:rPr lang="en-US" sz="1800" b="1" i="1" dirty="0">
                <a:latin typeface="Courier" charset="0"/>
              </a:rPr>
              <a:t>     </a:t>
            </a:r>
            <a:r>
              <a:rPr lang="en-US" sz="1800" b="1" i="1" u="sng" dirty="0">
                <a:latin typeface="Courier" charset="0"/>
              </a:rPr>
              <a:t>Far side</a:t>
            </a:r>
            <a:endParaRPr lang="en-US" sz="1800" i="1" dirty="0">
              <a:latin typeface="Courier" charset="0"/>
            </a:endParaRPr>
          </a:p>
          <a:p>
            <a:pPr>
              <a:buFontTx/>
              <a:buNone/>
            </a:pPr>
            <a:r>
              <a:rPr lang="en-US" sz="1800" dirty="0">
                <a:latin typeface="Courier" charset="0"/>
              </a:rPr>
              <a:t>0 Initial setup:                   MMMCCC  B        -</a:t>
            </a:r>
          </a:p>
          <a:p>
            <a:pPr>
              <a:buFontTx/>
              <a:buNone/>
            </a:pPr>
            <a:r>
              <a:rPr lang="en-US" sz="1800" dirty="0">
                <a:latin typeface="Courier" charset="0"/>
              </a:rPr>
              <a:t>1 Two cannibals cross over:        MMMC          B  CC</a:t>
            </a:r>
          </a:p>
          <a:p>
            <a:pPr>
              <a:buFontTx/>
              <a:buNone/>
            </a:pPr>
            <a:r>
              <a:rPr lang="en-US" sz="1800" dirty="0">
                <a:latin typeface="Courier" charset="0"/>
              </a:rPr>
              <a:t>2 One comes back:                  MMMCC   B        C</a:t>
            </a:r>
          </a:p>
          <a:p>
            <a:pPr>
              <a:buFontTx/>
              <a:buNone/>
            </a:pPr>
            <a:r>
              <a:rPr lang="en-US" sz="1800" dirty="0">
                <a:latin typeface="Courier" charset="0"/>
              </a:rPr>
              <a:t>3 Two cannibals go over again:     MMM           B  CCC</a:t>
            </a:r>
          </a:p>
          <a:p>
            <a:pPr>
              <a:buFontTx/>
              <a:buNone/>
            </a:pPr>
            <a:r>
              <a:rPr lang="en-US" sz="1800" dirty="0">
                <a:latin typeface="Courier" charset="0"/>
              </a:rPr>
              <a:t>4 One comes back:                  MMMC    B        CC</a:t>
            </a:r>
          </a:p>
          <a:p>
            <a:pPr>
              <a:buFontTx/>
              <a:buNone/>
            </a:pPr>
            <a:r>
              <a:rPr lang="en-US" sz="1800" dirty="0">
                <a:latin typeface="Courier" charset="0"/>
              </a:rPr>
              <a:t>5 Two missionaries cross:          MC            B  MMCC</a:t>
            </a:r>
          </a:p>
          <a:p>
            <a:pPr>
              <a:buFontTx/>
              <a:buNone/>
            </a:pPr>
            <a:r>
              <a:rPr lang="en-US" sz="1800" dirty="0">
                <a:latin typeface="Courier" charset="0"/>
              </a:rPr>
              <a:t>6 A missionary &amp; cannibal return:  MMCC    B        MC</a:t>
            </a:r>
          </a:p>
          <a:p>
            <a:pPr>
              <a:buFontTx/>
              <a:buNone/>
            </a:pPr>
            <a:r>
              <a:rPr lang="en-US" sz="1800" dirty="0">
                <a:latin typeface="Courier" charset="0"/>
              </a:rPr>
              <a:t>7 Two missionaries cross again:    CC            B  MMMC</a:t>
            </a:r>
          </a:p>
          <a:p>
            <a:pPr>
              <a:buFontTx/>
              <a:buNone/>
            </a:pPr>
            <a:r>
              <a:rPr lang="en-US" sz="1800" dirty="0">
                <a:latin typeface="Courier" charset="0"/>
              </a:rPr>
              <a:t>8 A cannibal returns:              CCC     B        MMM</a:t>
            </a:r>
          </a:p>
          <a:p>
            <a:pPr>
              <a:buFontTx/>
              <a:buNone/>
            </a:pPr>
            <a:r>
              <a:rPr lang="en-US" sz="1800" dirty="0">
                <a:latin typeface="Courier" charset="0"/>
              </a:rPr>
              <a:t>9 Two cannibals cross:             C             B  MMMCC</a:t>
            </a:r>
          </a:p>
          <a:p>
            <a:pPr>
              <a:buFontTx/>
              <a:buNone/>
            </a:pPr>
            <a:r>
              <a:rPr lang="en-US" sz="1800" dirty="0">
                <a:latin typeface="Courier" charset="0"/>
              </a:rPr>
              <a:t>10 One returns:                    CC      B        MMMC</a:t>
            </a:r>
          </a:p>
          <a:p>
            <a:pPr>
              <a:buFontTx/>
              <a:buNone/>
            </a:pPr>
            <a:r>
              <a:rPr lang="en-US" sz="1800" dirty="0">
                <a:latin typeface="Courier" charset="0"/>
              </a:rPr>
              <a:t>11 And brings over the third:      -             B  MMMCCC</a:t>
            </a:r>
          </a:p>
        </p:txBody>
      </p:sp>
      <p:sp>
        <p:nvSpPr>
          <p:cNvPr id="2" name="TextBox 1"/>
          <p:cNvSpPr txBox="1"/>
          <p:nvPr/>
        </p:nvSpPr>
        <p:spPr>
          <a:xfrm>
            <a:off x="115890" y="6167735"/>
            <a:ext cx="9256710" cy="461665"/>
          </a:xfrm>
          <a:prstGeom prst="rect">
            <a:avLst/>
          </a:prstGeom>
          <a:noFill/>
        </p:spPr>
        <p:txBody>
          <a:bodyPr wrap="none" rtlCol="0">
            <a:spAutoFit/>
          </a:bodyPr>
          <a:lstStyle/>
          <a:p>
            <a:r>
              <a:rPr lang="en-US" sz="2400" dirty="0" smtClean="0">
                <a:solidFill>
                  <a:srgbClr val="0000FF"/>
                </a:solidFill>
              </a:rPr>
              <a:t>Solution is not a state, but a sequence of actions (or a sequence of states)</a:t>
            </a:r>
            <a:endParaRPr lang="en-US" sz="2400" dirty="0">
              <a:solidFill>
                <a:srgbClr val="0000FF"/>
              </a:solidFill>
            </a:endParaRPr>
          </a:p>
        </p:txBody>
      </p:sp>
    </p:spTree>
    <p:extLst>
      <p:ext uri="{BB962C8B-B14F-4D97-AF65-F5344CB8AC3E}">
        <p14:creationId xmlns:p14="http://schemas.microsoft.com/office/powerpoint/2010/main" val="31018462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other problem</a:t>
            </a:r>
            <a:endParaRPr lang="en-US" dirty="0"/>
          </a:p>
        </p:txBody>
      </p:sp>
      <p:sp>
        <p:nvSpPr>
          <p:cNvPr id="34" name="TextBox 33"/>
          <p:cNvSpPr txBox="1"/>
          <p:nvPr/>
        </p:nvSpPr>
        <p:spPr>
          <a:xfrm>
            <a:off x="713993" y="4648200"/>
            <a:ext cx="2096698" cy="461665"/>
          </a:xfrm>
          <a:prstGeom prst="rect">
            <a:avLst/>
          </a:prstGeom>
          <a:noFill/>
        </p:spPr>
        <p:txBody>
          <a:bodyPr wrap="none" rtlCol="0">
            <a:spAutoFit/>
          </a:bodyPr>
          <a:lstStyle/>
          <a:p>
            <a:r>
              <a:rPr lang="en-US" sz="2400" dirty="0" smtClean="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smtClean="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791200"/>
            <a:ext cx="5207225" cy="461665"/>
          </a:xfrm>
          <a:prstGeom prst="rect">
            <a:avLst/>
          </a:prstGeom>
          <a:noFill/>
        </p:spPr>
        <p:txBody>
          <a:bodyPr wrap="none" rtlCol="0">
            <a:spAutoFit/>
          </a:bodyPr>
          <a:lstStyle/>
          <a:p>
            <a:r>
              <a:rPr lang="en-US" sz="2400" dirty="0" smtClean="0">
                <a:solidFill>
                  <a:srgbClr val="FF0000"/>
                </a:solidFill>
              </a:rPr>
              <a:t>What would happen if we ran DFS here?</a:t>
            </a:r>
            <a:endParaRPr lang="en-US" sz="2400" dirty="0">
              <a:solidFill>
                <a:srgbClr val="FF0000"/>
              </a:solidFill>
            </a:endParaRPr>
          </a:p>
        </p:txBody>
      </p: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noFill/>
        </p:spPr>
        <p:txBody>
          <a:bodyPr wrap="none" rtlCol="0">
            <a:spAutoFit/>
          </a:bodyPr>
          <a:lstStyle/>
          <a:p>
            <a:r>
              <a:rPr lang="en-US" sz="2400" dirty="0" smtClean="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smtClean="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smtClean="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smtClean="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smtClean="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9248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other problem</a:t>
            </a:r>
            <a:endParaRPr lang="en-US" dirty="0"/>
          </a:p>
        </p:txBody>
      </p:sp>
      <p:sp>
        <p:nvSpPr>
          <p:cNvPr id="34" name="TextBox 33"/>
          <p:cNvSpPr txBox="1"/>
          <p:nvPr/>
        </p:nvSpPr>
        <p:spPr>
          <a:xfrm>
            <a:off x="713993" y="4648200"/>
            <a:ext cx="2096698" cy="461665"/>
          </a:xfrm>
          <a:prstGeom prst="rect">
            <a:avLst/>
          </a:prstGeom>
          <a:solidFill>
            <a:srgbClr val="FF0000">
              <a:alpha val="30000"/>
            </a:srgbClr>
          </a:solidFill>
        </p:spPr>
        <p:txBody>
          <a:bodyPr wrap="none" rtlCol="0">
            <a:spAutoFit/>
          </a:bodyPr>
          <a:lstStyle/>
          <a:p>
            <a:r>
              <a:rPr lang="en-US" sz="2400" dirty="0" smtClean="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smtClean="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solidFill>
            <a:srgbClr val="FF0000">
              <a:alpha val="30000"/>
            </a:srgbClr>
          </a:solidFill>
        </p:spPr>
        <p:txBody>
          <a:bodyPr wrap="none" rtlCol="0">
            <a:spAutoFit/>
          </a:bodyPr>
          <a:lstStyle/>
          <a:p>
            <a:r>
              <a:rPr lang="en-US" sz="2400" dirty="0" smtClean="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smtClean="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smtClean="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smtClean="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smtClean="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219200" y="5943600"/>
            <a:ext cx="6795951" cy="523220"/>
          </a:xfrm>
          <a:prstGeom prst="rect">
            <a:avLst/>
          </a:prstGeom>
          <a:noFill/>
        </p:spPr>
        <p:txBody>
          <a:bodyPr wrap="none" rtlCol="0">
            <a:spAutoFit/>
          </a:bodyPr>
          <a:lstStyle/>
          <a:p>
            <a:r>
              <a:rPr lang="en-US" sz="2800" dirty="0" smtClean="0">
                <a:solidFill>
                  <a:srgbClr val="0000FF"/>
                </a:solidFill>
              </a:rPr>
              <a:t>If we always go left first, will continue forever!</a:t>
            </a:r>
            <a:endParaRPr lang="en-US" sz="2800" dirty="0">
              <a:solidFill>
                <a:srgbClr val="0000FF"/>
              </a:solidFill>
            </a:endParaRPr>
          </a:p>
        </p:txBody>
      </p:sp>
    </p:spTree>
    <p:extLst>
      <p:ext uri="{BB962C8B-B14F-4D97-AF65-F5344CB8AC3E}">
        <p14:creationId xmlns:p14="http://schemas.microsoft.com/office/powerpoint/2010/main" val="24018163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other problem</a:t>
            </a:r>
            <a:endParaRPr lang="en-US" dirty="0"/>
          </a:p>
        </p:txBody>
      </p:sp>
      <p:sp>
        <p:nvSpPr>
          <p:cNvPr id="34" name="TextBox 33"/>
          <p:cNvSpPr txBox="1"/>
          <p:nvPr/>
        </p:nvSpPr>
        <p:spPr>
          <a:xfrm>
            <a:off x="713993" y="4648200"/>
            <a:ext cx="2096698" cy="461665"/>
          </a:xfrm>
          <a:prstGeom prst="rect">
            <a:avLst/>
          </a:prstGeom>
          <a:solidFill>
            <a:srgbClr val="FF0000">
              <a:alpha val="30000"/>
            </a:srgbClr>
          </a:solidFill>
        </p:spPr>
        <p:txBody>
          <a:bodyPr wrap="none" rtlCol="0">
            <a:spAutoFit/>
          </a:bodyPr>
          <a:lstStyle/>
          <a:p>
            <a:r>
              <a:rPr lang="en-US" sz="2400" dirty="0" smtClean="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smtClean="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solidFill>
            <a:srgbClr val="FF0000">
              <a:alpha val="30000"/>
            </a:srgbClr>
          </a:solidFill>
        </p:spPr>
        <p:txBody>
          <a:bodyPr wrap="none" rtlCol="0">
            <a:spAutoFit/>
          </a:bodyPr>
          <a:lstStyle/>
          <a:p>
            <a:r>
              <a:rPr lang="en-US" sz="2400" dirty="0" smtClean="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smtClean="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smtClean="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smtClean="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smtClean="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133600" y="5791200"/>
            <a:ext cx="3673301" cy="461665"/>
          </a:xfrm>
          <a:prstGeom prst="rect">
            <a:avLst/>
          </a:prstGeom>
          <a:noFill/>
        </p:spPr>
        <p:txBody>
          <a:bodyPr wrap="none" rtlCol="0">
            <a:spAutoFit/>
          </a:bodyPr>
          <a:lstStyle/>
          <a:p>
            <a:r>
              <a:rPr lang="en-US" sz="2400" dirty="0" smtClean="0">
                <a:solidFill>
                  <a:srgbClr val="FF0000"/>
                </a:solidFill>
              </a:rPr>
              <a:t>Does BFS have this problem?</a:t>
            </a:r>
            <a:endParaRPr lang="en-US" sz="2400" dirty="0">
              <a:solidFill>
                <a:srgbClr val="FF0000"/>
              </a:solidFill>
            </a:endParaRPr>
          </a:p>
        </p:txBody>
      </p:sp>
      <p:sp>
        <p:nvSpPr>
          <p:cNvPr id="25" name="TextBox 24"/>
          <p:cNvSpPr txBox="1"/>
          <p:nvPr/>
        </p:nvSpPr>
        <p:spPr>
          <a:xfrm>
            <a:off x="6153610" y="5791200"/>
            <a:ext cx="611315" cy="461665"/>
          </a:xfrm>
          <a:prstGeom prst="rect">
            <a:avLst/>
          </a:prstGeom>
          <a:noFill/>
        </p:spPr>
        <p:txBody>
          <a:bodyPr wrap="none" rtlCol="0">
            <a:spAutoFit/>
          </a:bodyPr>
          <a:lstStyle/>
          <a:p>
            <a:r>
              <a:rPr lang="en-US" sz="2400" dirty="0" smtClean="0">
                <a:solidFill>
                  <a:srgbClr val="0000FF"/>
                </a:solidFill>
              </a:rPr>
              <a:t>No!</a:t>
            </a:r>
            <a:endParaRPr lang="en-US" sz="2400" dirty="0">
              <a:solidFill>
                <a:srgbClr val="0000FF"/>
              </a:solidFill>
            </a:endParaRPr>
          </a:p>
        </p:txBody>
      </p:sp>
    </p:spTree>
    <p:extLst>
      <p:ext uri="{BB962C8B-B14F-4D97-AF65-F5344CB8AC3E}">
        <p14:creationId xmlns:p14="http://schemas.microsoft.com/office/powerpoint/2010/main" val="220444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3" name="Content Placeholder 2"/>
          <p:cNvSpPr>
            <a:spLocks noGrp="1"/>
          </p:cNvSpPr>
          <p:nvPr>
            <p:ph sz="quarter" idx="1"/>
          </p:nvPr>
        </p:nvSpPr>
        <p:spPr>
          <a:xfrm>
            <a:off x="612648" y="1600200"/>
            <a:ext cx="8153400" cy="609600"/>
          </a:xfrm>
        </p:spPr>
        <p:txBody>
          <a:bodyPr/>
          <a:lstStyle/>
          <a:p>
            <a:pPr marL="0" indent="0">
              <a:buNone/>
            </a:pPr>
            <a:r>
              <a:rPr lang="en-US" dirty="0" smtClean="0">
                <a:solidFill>
                  <a:srgbClr val="FF0000"/>
                </a:solidFill>
              </a:rPr>
              <a:t>Why do we use DFS then, and not BFS?</a:t>
            </a:r>
            <a:endParaRPr lang="en-US" dirty="0">
              <a:solidFill>
                <a:srgbClr val="FF0000"/>
              </a:solidFill>
            </a:endParaRPr>
          </a:p>
        </p:txBody>
      </p:sp>
    </p:spTree>
    <p:extLst>
      <p:ext uri="{BB962C8B-B14F-4D97-AF65-F5344CB8AC3E}">
        <p14:creationId xmlns:p14="http://schemas.microsoft.com/office/powerpoint/2010/main" val="258717339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smtClean="0"/>
              <a:t>2</a:t>
            </a:r>
            <a:endParaRPr lang="en-US" sz="2800" dirty="0"/>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smtClean="0"/>
              <a:t>3</a:t>
            </a:r>
            <a:endParaRPr lang="en-US" sz="2800" dirty="0"/>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smtClean="0"/>
              <a:t>6</a:t>
            </a:r>
            <a:endParaRPr lang="en-US" sz="2800" dirty="0"/>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smtClean="0"/>
              <a:t>…</a:t>
            </a:r>
            <a:endParaRPr lang="en-US" sz="2400" dirty="0"/>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smtClean="0"/>
              <a:t>Consider a search problem where each state has two states you can reach</a:t>
            </a:r>
          </a:p>
          <a:p>
            <a:endParaRPr lang="en-US" sz="2400" dirty="0"/>
          </a:p>
          <a:p>
            <a:r>
              <a:rPr lang="en-US" sz="2400" dirty="0" smtClean="0"/>
              <a:t>Assume the goal state involves 20 actions, i.e. moving between ~20 states</a:t>
            </a:r>
            <a:endParaRPr lang="en-US" sz="2400" dirty="0"/>
          </a:p>
        </p:txBody>
      </p:sp>
      <p:sp>
        <p:nvSpPr>
          <p:cNvPr id="20" name="TextBox 19"/>
          <p:cNvSpPr txBox="1"/>
          <p:nvPr/>
        </p:nvSpPr>
        <p:spPr>
          <a:xfrm>
            <a:off x="1199725" y="5413020"/>
            <a:ext cx="5353476" cy="523220"/>
          </a:xfrm>
          <a:prstGeom prst="rect">
            <a:avLst/>
          </a:prstGeom>
          <a:noFill/>
        </p:spPr>
        <p:txBody>
          <a:bodyPr wrap="square" rtlCol="0">
            <a:spAutoFit/>
          </a:bodyPr>
          <a:lstStyle/>
          <a:p>
            <a:r>
              <a:rPr lang="en-US" sz="2800" dirty="0" smtClean="0">
                <a:solidFill>
                  <a:srgbClr val="FF0000"/>
                </a:solidFill>
              </a:rPr>
              <a:t>How big can the queue get for BFS?</a:t>
            </a:r>
          </a:p>
        </p:txBody>
      </p:sp>
    </p:spTree>
    <p:extLst>
      <p:ext uri="{BB962C8B-B14F-4D97-AF65-F5344CB8AC3E}">
        <p14:creationId xmlns:p14="http://schemas.microsoft.com/office/powerpoint/2010/main" val="243078780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smtClean="0"/>
              <a:t>2</a:t>
            </a:r>
            <a:endParaRPr lang="en-US" sz="2800" dirty="0"/>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smtClean="0"/>
              <a:t>3</a:t>
            </a:r>
            <a:endParaRPr lang="en-US" sz="2800" dirty="0"/>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smtClean="0"/>
              <a:t>6</a:t>
            </a:r>
            <a:endParaRPr lang="en-US" sz="2800" dirty="0"/>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smtClean="0"/>
              <a:t>…</a:t>
            </a:r>
            <a:endParaRPr lang="en-US" sz="2400" dirty="0"/>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smtClean="0"/>
              <a:t>Consider a search problem where each state has two states you can reach</a:t>
            </a:r>
          </a:p>
          <a:p>
            <a:endParaRPr lang="en-US" sz="2400" dirty="0"/>
          </a:p>
          <a:p>
            <a:r>
              <a:rPr lang="en-US" sz="2400" dirty="0" smtClean="0"/>
              <a:t>Assume the goal state involves 20 actions, i.e. moving between ~20 states</a:t>
            </a:r>
            <a:endParaRPr lang="en-US" sz="2400" dirty="0"/>
          </a:p>
        </p:txBody>
      </p:sp>
      <p:sp>
        <p:nvSpPr>
          <p:cNvPr id="3" name="TextBox 2"/>
          <p:cNvSpPr txBox="1"/>
          <p:nvPr/>
        </p:nvSpPr>
        <p:spPr>
          <a:xfrm>
            <a:off x="967246" y="5364180"/>
            <a:ext cx="6120185" cy="461665"/>
          </a:xfrm>
          <a:prstGeom prst="rect">
            <a:avLst/>
          </a:prstGeom>
          <a:noFill/>
        </p:spPr>
        <p:txBody>
          <a:bodyPr wrap="none" rtlCol="0">
            <a:spAutoFit/>
          </a:bodyPr>
          <a:lstStyle/>
          <a:p>
            <a:r>
              <a:rPr lang="en-US" sz="2400" dirty="0" smtClean="0">
                <a:solidFill>
                  <a:srgbClr val="0000FF"/>
                </a:solidFill>
              </a:rPr>
              <a:t>At any point, need to remember roughly a “row”</a:t>
            </a:r>
            <a:endParaRPr lang="en-US" sz="2400" dirty="0">
              <a:solidFill>
                <a:srgbClr val="0000FF"/>
              </a:solidFill>
            </a:endParaRP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3822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smtClean="0"/>
              <a:t>2</a:t>
            </a:r>
            <a:endParaRPr lang="en-US" sz="2800" dirty="0"/>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smtClean="0"/>
              <a:t>3</a:t>
            </a:r>
            <a:endParaRPr lang="en-US" sz="2800" dirty="0"/>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smtClean="0"/>
              <a:t>6</a:t>
            </a:r>
            <a:endParaRPr lang="en-US" sz="2800" dirty="0"/>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smtClean="0"/>
              <a:t>…</a:t>
            </a:r>
            <a:endParaRPr lang="en-US" sz="2400" dirty="0"/>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smtClean="0"/>
              <a:t>Consider a search problem where each state has two states you can reach</a:t>
            </a:r>
          </a:p>
          <a:p>
            <a:endParaRPr lang="en-US" sz="2400" dirty="0"/>
          </a:p>
          <a:p>
            <a:r>
              <a:rPr lang="en-US" sz="2400" dirty="0" smtClean="0"/>
              <a:t>Assume the goal state involves 20 actions, i.e. moving between ~20 states</a:t>
            </a:r>
            <a:endParaRPr lang="en-US" sz="2400" dirty="0"/>
          </a:p>
        </p:txBody>
      </p:sp>
      <p:sp>
        <p:nvSpPr>
          <p:cNvPr id="3" name="TextBox 2"/>
          <p:cNvSpPr txBox="1"/>
          <p:nvPr/>
        </p:nvSpPr>
        <p:spPr>
          <a:xfrm>
            <a:off x="1007444" y="5357854"/>
            <a:ext cx="2954956" cy="461665"/>
          </a:xfrm>
          <a:prstGeom prst="rect">
            <a:avLst/>
          </a:prstGeom>
          <a:noFill/>
        </p:spPr>
        <p:txBody>
          <a:bodyPr wrap="none" rtlCol="0">
            <a:spAutoFit/>
          </a:bodyPr>
          <a:lstStyle/>
          <a:p>
            <a:r>
              <a:rPr lang="en-US" sz="2400" dirty="0" smtClean="0">
                <a:solidFill>
                  <a:srgbClr val="FF0000"/>
                </a:solidFill>
              </a:rPr>
              <a:t>How big does this get?</a:t>
            </a:r>
            <a:endParaRPr lang="en-US" sz="2400" dirty="0">
              <a:solidFill>
                <a:srgbClr val="FF0000"/>
              </a:solidFill>
            </a:endParaRP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528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smtClean="0">
                <a:solidFill>
                  <a:srgbClr val="FF0000"/>
                </a:solidFill>
              </a:rPr>
              <a:t>What order will BFS and DFS visit the states?</a:t>
            </a:r>
            <a:endParaRPr lang="en-US" sz="3200" dirty="0">
              <a:solidFill>
                <a:srgbClr val="FF0000"/>
              </a:solidFill>
            </a:endParaRP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smtClean="0"/>
              <a:t>Depth first search (DFS): </a:t>
            </a:r>
            <a:r>
              <a:rPr lang="en-US" sz="2400" dirty="0" err="1" smtClean="0"/>
              <a:t>to_visit</a:t>
            </a:r>
            <a:r>
              <a:rPr lang="en-US" sz="2400" dirty="0" smtClean="0"/>
              <a:t> is a stack</a:t>
            </a:r>
          </a:p>
          <a:p>
            <a:r>
              <a:rPr lang="en-US" sz="2400" dirty="0" smtClean="0"/>
              <a:t>Breadth first search (BFS): </a:t>
            </a:r>
            <a:r>
              <a:rPr lang="en-US" sz="2400" dirty="0" err="1" smtClean="0"/>
              <a:t>to_visit</a:t>
            </a:r>
            <a:r>
              <a:rPr lang="en-US" sz="2400" dirty="0" smtClean="0"/>
              <a:t> is a queue</a:t>
            </a:r>
            <a:endParaRPr lang="en-US" sz="2400" dirty="0"/>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smtClean="0"/>
              <a:t>DFS:</a:t>
            </a:r>
            <a:endParaRPr lang="en-US" sz="3200" dirty="0"/>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90600" y="2974032"/>
            <a:ext cx="2937823" cy="584776"/>
          </a:xfrm>
          <a:prstGeom prst="rect">
            <a:avLst/>
          </a:prstGeom>
          <a:noFill/>
        </p:spPr>
        <p:txBody>
          <a:bodyPr wrap="none" rtlCol="0">
            <a:spAutoFit/>
          </a:bodyPr>
          <a:lstStyle/>
          <a:p>
            <a:r>
              <a:rPr lang="en-US" sz="3200" dirty="0" smtClean="0">
                <a:solidFill>
                  <a:srgbClr val="FF0000"/>
                </a:solidFill>
              </a:rPr>
              <a:t>Why not 1, 2, 5?</a:t>
            </a:r>
            <a:endParaRPr lang="en-US" sz="3200" dirty="0">
              <a:solidFill>
                <a:srgbClr val="FF0000"/>
              </a:solidFill>
            </a:endParaRPr>
          </a:p>
        </p:txBody>
      </p: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smtClean="0">
                <a:solidFill>
                  <a:srgbClr val="0000FF"/>
                </a:solidFill>
              </a:rPr>
              <a:t>1, 4, 3, 8, 7, 6, 9, 2, 5  </a:t>
            </a:r>
            <a:endParaRPr lang="en-US" sz="3200" dirty="0">
              <a:solidFill>
                <a:srgbClr val="0000FF"/>
              </a:solidFill>
            </a:endParaRPr>
          </a:p>
        </p:txBody>
      </p:sp>
    </p:spTree>
    <p:extLst>
      <p:ext uri="{BB962C8B-B14F-4D97-AF65-F5344CB8AC3E}">
        <p14:creationId xmlns:p14="http://schemas.microsoft.com/office/powerpoint/2010/main" val="2798363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smtClean="0"/>
              <a:t>2</a:t>
            </a:r>
            <a:endParaRPr lang="en-US" sz="2800" dirty="0"/>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smtClean="0"/>
              <a:t>3</a:t>
            </a:r>
            <a:endParaRPr lang="en-US" sz="2800" dirty="0"/>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smtClean="0"/>
              <a:t>6</a:t>
            </a:r>
            <a:endParaRPr lang="en-US" sz="2800" dirty="0"/>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smtClean="0"/>
              <a:t>…</a:t>
            </a:r>
            <a:endParaRPr lang="en-US" sz="2400" dirty="0"/>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smtClean="0"/>
              <a:t>Consider a search problem where each state has two states you can reach</a:t>
            </a:r>
          </a:p>
          <a:p>
            <a:endParaRPr lang="en-US" sz="2400" dirty="0"/>
          </a:p>
          <a:p>
            <a:r>
              <a:rPr lang="en-US" sz="2400" dirty="0" smtClean="0"/>
              <a:t>Assume the goal state involves 20 actions, i.e. moving between ~20 states</a:t>
            </a:r>
            <a:endParaRPr lang="en-US" sz="2400" dirty="0"/>
          </a:p>
        </p:txBody>
      </p:sp>
      <p:sp>
        <p:nvSpPr>
          <p:cNvPr id="3" name="TextBox 2"/>
          <p:cNvSpPr txBox="1"/>
          <p:nvPr/>
        </p:nvSpPr>
        <p:spPr>
          <a:xfrm>
            <a:off x="1007444" y="5357854"/>
            <a:ext cx="5835802" cy="830997"/>
          </a:xfrm>
          <a:prstGeom prst="rect">
            <a:avLst/>
          </a:prstGeom>
          <a:noFill/>
        </p:spPr>
        <p:txBody>
          <a:bodyPr wrap="none" rtlCol="0">
            <a:spAutoFit/>
          </a:bodyPr>
          <a:lstStyle/>
          <a:p>
            <a:r>
              <a:rPr lang="en-US" sz="2400" dirty="0" smtClean="0">
                <a:solidFill>
                  <a:srgbClr val="0000FF"/>
                </a:solidFill>
              </a:rPr>
              <a:t>Doubles every level we have to go deeper.</a:t>
            </a:r>
          </a:p>
          <a:p>
            <a:r>
              <a:rPr lang="en-US" sz="2400" dirty="0" smtClean="0">
                <a:solidFill>
                  <a:srgbClr val="0000FF"/>
                </a:solidFill>
              </a:rPr>
              <a:t>For 20 actions that is 2</a:t>
            </a:r>
            <a:r>
              <a:rPr lang="en-US" sz="2400" baseline="30000" dirty="0" smtClean="0">
                <a:solidFill>
                  <a:srgbClr val="0000FF"/>
                </a:solidFill>
              </a:rPr>
              <a:t>20</a:t>
            </a:r>
            <a:r>
              <a:rPr lang="en-US" sz="2400" dirty="0">
                <a:solidFill>
                  <a:srgbClr val="0000FF"/>
                </a:solidFill>
              </a:rPr>
              <a:t> </a:t>
            </a:r>
            <a:r>
              <a:rPr lang="en-US" sz="2400" dirty="0" smtClean="0">
                <a:solidFill>
                  <a:srgbClr val="0000FF"/>
                </a:solidFill>
              </a:rPr>
              <a:t>= ~1 million states!</a:t>
            </a:r>
            <a:endParaRPr lang="en-US" sz="2400" dirty="0">
              <a:solidFill>
                <a:srgbClr val="0000FF"/>
              </a:solidFill>
            </a:endParaRP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60262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smtClean="0"/>
              <a:t>2</a:t>
            </a:r>
            <a:endParaRPr lang="en-US" sz="2800" dirty="0"/>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smtClean="0"/>
              <a:t>3</a:t>
            </a:r>
            <a:endParaRPr lang="en-US" sz="2800" dirty="0"/>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smtClean="0"/>
              <a:t>6</a:t>
            </a:r>
            <a:endParaRPr lang="en-US" sz="2800" dirty="0"/>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smtClean="0"/>
              <a:t>…</a:t>
            </a:r>
            <a:endParaRPr lang="en-US" sz="2400" dirty="0"/>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smtClean="0"/>
              <a:t>Consider a search problem where each state has two states you can reach</a:t>
            </a:r>
          </a:p>
          <a:p>
            <a:endParaRPr lang="en-US" sz="2400" dirty="0"/>
          </a:p>
          <a:p>
            <a:r>
              <a:rPr lang="en-US" sz="2400" dirty="0" smtClean="0"/>
              <a:t>Assume the goal state involves 20 actions, i.e. moving between ~20 states</a:t>
            </a:r>
            <a:endParaRPr lang="en-US" sz="2400" dirty="0"/>
          </a:p>
        </p:txBody>
      </p:sp>
      <p:sp>
        <p:nvSpPr>
          <p:cNvPr id="3" name="TextBox 2"/>
          <p:cNvSpPr txBox="1"/>
          <p:nvPr/>
        </p:nvSpPr>
        <p:spPr>
          <a:xfrm>
            <a:off x="1007444" y="5357854"/>
            <a:ext cx="6019196" cy="461665"/>
          </a:xfrm>
          <a:prstGeom prst="rect">
            <a:avLst/>
          </a:prstGeom>
          <a:noFill/>
        </p:spPr>
        <p:txBody>
          <a:bodyPr wrap="none" rtlCol="0">
            <a:spAutoFit/>
          </a:bodyPr>
          <a:lstStyle/>
          <a:p>
            <a:r>
              <a:rPr lang="en-US" sz="2400" dirty="0" smtClean="0">
                <a:solidFill>
                  <a:srgbClr val="FF0000"/>
                </a:solidFill>
              </a:rPr>
              <a:t>How many states would DFS keep on the stack?</a:t>
            </a:r>
            <a:endParaRPr lang="en-US" sz="2400" dirty="0">
              <a:solidFill>
                <a:srgbClr val="FF0000"/>
              </a:solidFill>
            </a:endParaRP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062637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vs. BFS</a:t>
            </a:r>
            <a:endParaRPr lang="en-US" dirty="0"/>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smtClean="0"/>
              <a:t>2</a:t>
            </a:r>
            <a:endParaRPr lang="en-US" sz="2800" dirty="0"/>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smtClean="0"/>
              <a:t>3</a:t>
            </a:r>
            <a:endParaRPr lang="en-US" sz="2800" dirty="0"/>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smtClean="0"/>
              <a:t>6</a:t>
            </a:r>
            <a:endParaRPr lang="en-US" sz="2800" dirty="0"/>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smtClean="0"/>
              <a:t>…</a:t>
            </a:r>
            <a:endParaRPr lang="en-US" sz="2400" dirty="0"/>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smtClean="0"/>
              <a:t>Consider a search problem where each state has two states you can reach</a:t>
            </a:r>
          </a:p>
          <a:p>
            <a:endParaRPr lang="en-US" sz="2400" dirty="0"/>
          </a:p>
          <a:p>
            <a:r>
              <a:rPr lang="en-US" sz="2400" dirty="0" smtClean="0"/>
              <a:t>Assume the goal state involves 20 actions, i.e. moving between ~20 states</a:t>
            </a:r>
            <a:endParaRPr lang="en-US" sz="2400" dirty="0"/>
          </a:p>
        </p:txBody>
      </p:sp>
      <p:sp>
        <p:nvSpPr>
          <p:cNvPr id="3" name="TextBox 2"/>
          <p:cNvSpPr txBox="1"/>
          <p:nvPr/>
        </p:nvSpPr>
        <p:spPr>
          <a:xfrm>
            <a:off x="1007444" y="5357854"/>
            <a:ext cx="6300222" cy="461665"/>
          </a:xfrm>
          <a:prstGeom prst="rect">
            <a:avLst/>
          </a:prstGeom>
          <a:noFill/>
        </p:spPr>
        <p:txBody>
          <a:bodyPr wrap="none" rtlCol="0">
            <a:spAutoFit/>
          </a:bodyPr>
          <a:lstStyle/>
          <a:p>
            <a:r>
              <a:rPr lang="en-US" sz="2400" dirty="0" smtClean="0">
                <a:solidFill>
                  <a:srgbClr val="0000FF"/>
                </a:solidFill>
              </a:rPr>
              <a:t>Only one path through the tree, roughly 20 states</a:t>
            </a:r>
            <a:endParaRPr lang="en-US" sz="2400" dirty="0">
              <a:solidFill>
                <a:srgbClr val="0000FF"/>
              </a:solidFill>
            </a:endParaRP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63913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other problem</a:t>
            </a:r>
            <a:endParaRPr lang="en-US" dirty="0"/>
          </a:p>
        </p:txBody>
      </p:sp>
      <p:sp>
        <p:nvSpPr>
          <p:cNvPr id="34" name="TextBox 33"/>
          <p:cNvSpPr txBox="1"/>
          <p:nvPr/>
        </p:nvSpPr>
        <p:spPr>
          <a:xfrm>
            <a:off x="713993" y="4648200"/>
            <a:ext cx="2096698" cy="461665"/>
          </a:xfrm>
          <a:prstGeom prst="rect">
            <a:avLst/>
          </a:prstGeom>
          <a:solidFill>
            <a:srgbClr val="FF0000">
              <a:alpha val="30000"/>
            </a:srgbClr>
          </a:solidFill>
        </p:spPr>
        <p:txBody>
          <a:bodyPr wrap="none" rtlCol="0">
            <a:spAutoFit/>
          </a:bodyPr>
          <a:lstStyle/>
          <a:p>
            <a:r>
              <a:rPr lang="en-US" sz="2400" dirty="0" smtClean="0">
                <a:solidFill>
                  <a:srgbClr val="0000FF"/>
                </a:solidFill>
              </a:rPr>
              <a:t>MMMCCC B~~</a:t>
            </a:r>
          </a:p>
        </p:txBody>
      </p:sp>
      <p:sp>
        <p:nvSpPr>
          <p:cNvPr id="35" name="TextBox 34"/>
          <p:cNvSpPr txBox="1"/>
          <p:nvPr/>
        </p:nvSpPr>
        <p:spPr>
          <a:xfrm>
            <a:off x="3076193" y="4648200"/>
            <a:ext cx="2181607" cy="461665"/>
          </a:xfrm>
          <a:prstGeom prst="rect">
            <a:avLst/>
          </a:prstGeom>
          <a:noFill/>
        </p:spPr>
        <p:txBody>
          <a:bodyPr wrap="none" rtlCol="0">
            <a:spAutoFit/>
          </a:bodyPr>
          <a:lstStyle/>
          <a:p>
            <a:r>
              <a:rPr lang="en-US" sz="2400" dirty="0" smtClean="0">
                <a:solidFill>
                  <a:srgbClr val="0000FF"/>
                </a:solidFill>
              </a:rPr>
              <a:t>MMMCC B~~ C</a:t>
            </a:r>
          </a:p>
        </p:txBody>
      </p:sp>
      <p:cxnSp>
        <p:nvCxnSpPr>
          <p:cNvPr id="36" name="Straight Arrow Connector 35"/>
          <p:cNvCxnSpPr>
            <a:stCxn id="40" idx="2"/>
            <a:endCxn id="34" idx="0"/>
          </p:cNvCxnSpPr>
          <p:nvPr/>
        </p:nvCxnSpPr>
        <p:spPr>
          <a:xfrm flipH="1">
            <a:off x="1762342" y="4043065"/>
            <a:ext cx="735663"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2181607" cy="461665"/>
          </a:xfrm>
          <a:prstGeom prst="rect">
            <a:avLst/>
          </a:prstGeom>
          <a:solidFill>
            <a:srgbClr val="FF0000">
              <a:alpha val="30000"/>
            </a:srgbClr>
          </a:solidFill>
        </p:spPr>
        <p:txBody>
          <a:bodyPr wrap="none" rtlCol="0">
            <a:spAutoFit/>
          </a:bodyPr>
          <a:lstStyle/>
          <a:p>
            <a:r>
              <a:rPr lang="en-US" sz="2400" dirty="0" smtClean="0">
                <a:solidFill>
                  <a:srgbClr val="0000FF"/>
                </a:solidFill>
              </a:rPr>
              <a:t>MMMCCC B ~~</a:t>
            </a:r>
          </a:p>
        </p:txBody>
      </p:sp>
      <p:sp>
        <p:nvSpPr>
          <p:cNvPr id="27" name="TextBox 26"/>
          <p:cNvSpPr txBox="1"/>
          <p:nvPr/>
        </p:nvSpPr>
        <p:spPr>
          <a:xfrm>
            <a:off x="3925168" y="3595834"/>
            <a:ext cx="2266516" cy="461665"/>
          </a:xfrm>
          <a:prstGeom prst="rect">
            <a:avLst/>
          </a:prstGeom>
          <a:noFill/>
        </p:spPr>
        <p:txBody>
          <a:bodyPr wrap="none" rtlCol="0">
            <a:spAutoFit/>
          </a:bodyPr>
          <a:lstStyle/>
          <a:p>
            <a:r>
              <a:rPr lang="en-US" sz="2400" dirty="0" smtClean="0">
                <a:solidFill>
                  <a:srgbClr val="0000FF"/>
                </a:solidFill>
              </a:rPr>
              <a:t>MMCC ~~ B MC</a:t>
            </a:r>
          </a:p>
        </p:txBody>
      </p:sp>
      <p:sp>
        <p:nvSpPr>
          <p:cNvPr id="28" name="TextBox 27"/>
          <p:cNvSpPr txBox="1"/>
          <p:nvPr/>
        </p:nvSpPr>
        <p:spPr>
          <a:xfrm>
            <a:off x="6267884" y="3429000"/>
            <a:ext cx="2266516" cy="461665"/>
          </a:xfrm>
          <a:prstGeom prst="rect">
            <a:avLst/>
          </a:prstGeom>
          <a:noFill/>
        </p:spPr>
        <p:txBody>
          <a:bodyPr wrap="none" rtlCol="0">
            <a:spAutoFit/>
          </a:bodyPr>
          <a:lstStyle/>
          <a:p>
            <a:r>
              <a:rPr lang="en-US" sz="2400" dirty="0" smtClean="0">
                <a:solidFill>
                  <a:srgbClr val="0000FF"/>
                </a:solidFill>
              </a:rPr>
              <a:t>MMMC ~~ B CC</a:t>
            </a:r>
          </a:p>
        </p:txBody>
      </p:sp>
      <p:cxnSp>
        <p:nvCxnSpPr>
          <p:cNvPr id="37" name="Straight Arrow Connector 36"/>
          <p:cNvCxnSpPr>
            <a:stCxn id="26" idx="2"/>
            <a:endCxn id="27" idx="0"/>
          </p:cNvCxnSpPr>
          <p:nvPr/>
        </p:nvCxnSpPr>
        <p:spPr>
          <a:xfrm>
            <a:off x="4691688" y="2260193"/>
            <a:ext cx="366738"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691688" y="2260193"/>
            <a:ext cx="2709454"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2266516" cy="461665"/>
          </a:xfrm>
          <a:prstGeom prst="rect">
            <a:avLst/>
          </a:prstGeom>
          <a:noFill/>
        </p:spPr>
        <p:txBody>
          <a:bodyPr wrap="none" rtlCol="0">
            <a:spAutoFit/>
          </a:bodyPr>
          <a:lstStyle/>
          <a:p>
            <a:r>
              <a:rPr lang="en-US" sz="2400" dirty="0" smtClean="0">
                <a:solidFill>
                  <a:srgbClr val="0000FF"/>
                </a:solidFill>
              </a:rPr>
              <a:t>MMMCC ~~ B C</a:t>
            </a:r>
          </a:p>
        </p:txBody>
      </p:sp>
      <p:cxnSp>
        <p:nvCxnSpPr>
          <p:cNvPr id="41" name="Straight Arrow Connector 40"/>
          <p:cNvCxnSpPr>
            <a:stCxn id="26" idx="2"/>
            <a:endCxn id="40" idx="0"/>
          </p:cNvCxnSpPr>
          <p:nvPr/>
        </p:nvCxnSpPr>
        <p:spPr>
          <a:xfrm flipH="1">
            <a:off x="2498005" y="2260193"/>
            <a:ext cx="2193683"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2096698" cy="461665"/>
          </a:xfrm>
          <a:prstGeom prst="rect">
            <a:avLst/>
          </a:prstGeom>
          <a:noFill/>
        </p:spPr>
        <p:txBody>
          <a:bodyPr wrap="none" rtlCol="0">
            <a:spAutoFit/>
          </a:bodyPr>
          <a:lstStyle/>
          <a:p>
            <a:r>
              <a:rPr lang="en-US" sz="2400" dirty="0" smtClean="0">
                <a:solidFill>
                  <a:srgbClr val="0000FF"/>
                </a:solidFill>
              </a:rPr>
              <a:t>MMMCCC B~~ </a:t>
            </a:r>
          </a:p>
        </p:txBody>
      </p:sp>
      <p:cxnSp>
        <p:nvCxnSpPr>
          <p:cNvPr id="45" name="Straight Arrow Connector 44"/>
          <p:cNvCxnSpPr>
            <a:stCxn id="27" idx="2"/>
            <a:endCxn id="42" idx="0"/>
          </p:cNvCxnSpPr>
          <p:nvPr/>
        </p:nvCxnSpPr>
        <p:spPr>
          <a:xfrm>
            <a:off x="5058426" y="4057499"/>
            <a:ext cx="1428316"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219200" y="5562600"/>
            <a:ext cx="6795951" cy="523220"/>
          </a:xfrm>
          <a:prstGeom prst="rect">
            <a:avLst/>
          </a:prstGeom>
          <a:noFill/>
        </p:spPr>
        <p:txBody>
          <a:bodyPr wrap="none" rtlCol="0">
            <a:spAutoFit/>
          </a:bodyPr>
          <a:lstStyle/>
          <a:p>
            <a:r>
              <a:rPr lang="en-US" sz="2800" dirty="0" smtClean="0">
                <a:solidFill>
                  <a:srgbClr val="0000FF"/>
                </a:solidFill>
              </a:rPr>
              <a:t>If we always go left first, will continue forever!</a:t>
            </a:r>
            <a:endParaRPr lang="en-US" sz="2800" dirty="0">
              <a:solidFill>
                <a:srgbClr val="0000FF"/>
              </a:solidFill>
            </a:endParaRPr>
          </a:p>
        </p:txBody>
      </p:sp>
      <p:sp>
        <p:nvSpPr>
          <p:cNvPr id="24" name="TextBox 23"/>
          <p:cNvSpPr txBox="1"/>
          <p:nvPr/>
        </p:nvSpPr>
        <p:spPr>
          <a:xfrm>
            <a:off x="3379059" y="6172200"/>
            <a:ext cx="1430725" cy="523220"/>
          </a:xfrm>
          <a:prstGeom prst="rect">
            <a:avLst/>
          </a:prstGeom>
          <a:noFill/>
        </p:spPr>
        <p:txBody>
          <a:bodyPr wrap="none" rtlCol="0">
            <a:spAutoFit/>
          </a:bodyPr>
          <a:lstStyle/>
          <a:p>
            <a:r>
              <a:rPr lang="en-US" sz="2800" dirty="0" smtClean="0">
                <a:solidFill>
                  <a:srgbClr val="FF0000"/>
                </a:solidFill>
              </a:rPr>
              <a:t>Solution?</a:t>
            </a:r>
            <a:endParaRPr lang="en-US" sz="2800" dirty="0">
              <a:solidFill>
                <a:srgbClr val="FF0000"/>
              </a:solidFill>
            </a:endParaRPr>
          </a:p>
        </p:txBody>
      </p:sp>
    </p:spTree>
    <p:extLst>
      <p:ext uri="{BB962C8B-B14F-4D97-AF65-F5344CB8AC3E}">
        <p14:creationId xmlns:p14="http://schemas.microsoft.com/office/powerpoint/2010/main" val="193883975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DFS avoiding repeats</a:t>
            </a:r>
            <a:endParaRPr lang="en-US" dirty="0"/>
          </a:p>
        </p:txBody>
      </p:sp>
      <p:pic>
        <p:nvPicPr>
          <p:cNvPr id="4" name="Picture 3"/>
          <p:cNvPicPr>
            <a:picLocks noChangeAspect="1"/>
          </p:cNvPicPr>
          <p:nvPr/>
        </p:nvPicPr>
        <p:blipFill>
          <a:blip r:embed="rId2"/>
          <a:stretch>
            <a:fillRect/>
          </a:stretch>
        </p:blipFill>
        <p:spPr>
          <a:xfrm>
            <a:off x="939800" y="1905000"/>
            <a:ext cx="6832600" cy="4025900"/>
          </a:xfrm>
          <a:prstGeom prst="rect">
            <a:avLst/>
          </a:prstGeom>
        </p:spPr>
      </p:pic>
    </p:spTree>
    <p:extLst>
      <p:ext uri="{BB962C8B-B14F-4D97-AF65-F5344CB8AC3E}">
        <p14:creationId xmlns:p14="http://schemas.microsoft.com/office/powerpoint/2010/main" val="321475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smtClean="0">
                <a:solidFill>
                  <a:srgbClr val="FF0000"/>
                </a:solidFill>
              </a:rPr>
              <a:t>What order will BFS and DFS visit the states?</a:t>
            </a:r>
            <a:endParaRPr lang="en-US" sz="3200" dirty="0">
              <a:solidFill>
                <a:srgbClr val="FF0000"/>
              </a:solidFill>
            </a:endParaRP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smtClean="0"/>
              <a:t>Depth first search (DFS): </a:t>
            </a:r>
            <a:r>
              <a:rPr lang="en-US" sz="2400" dirty="0" err="1" smtClean="0"/>
              <a:t>to_visit</a:t>
            </a:r>
            <a:r>
              <a:rPr lang="en-US" sz="2400" dirty="0" smtClean="0"/>
              <a:t> is a stack</a:t>
            </a:r>
          </a:p>
          <a:p>
            <a:r>
              <a:rPr lang="en-US" sz="2400" dirty="0" smtClean="0"/>
              <a:t>Breadth first search (BFS): </a:t>
            </a:r>
            <a:r>
              <a:rPr lang="en-US" sz="2400" dirty="0" err="1" smtClean="0"/>
              <a:t>to_visit</a:t>
            </a:r>
            <a:r>
              <a:rPr lang="en-US" sz="2400" dirty="0" smtClean="0"/>
              <a:t> is a queue</a:t>
            </a:r>
            <a:endParaRPr lang="en-US" sz="2400" dirty="0"/>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smtClean="0"/>
              <a:t>DFS:</a:t>
            </a:r>
            <a:endParaRPr lang="en-US" sz="3200" dirty="0"/>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smtClean="0">
                <a:solidFill>
                  <a:srgbClr val="0000FF"/>
                </a:solidFill>
              </a:rPr>
              <a:t>1, 4, 3, 8, 7, 6, 9, 2, 5  </a:t>
            </a:r>
            <a:endParaRPr lang="en-US" sz="3200" dirty="0">
              <a:solidFill>
                <a:srgbClr val="0000FF"/>
              </a:solidFill>
            </a:endParaRPr>
          </a:p>
        </p:txBody>
      </p:sp>
      <p:sp>
        <p:nvSpPr>
          <p:cNvPr id="2" name="TextBox 1"/>
          <p:cNvSpPr txBox="1"/>
          <p:nvPr/>
        </p:nvSpPr>
        <p:spPr>
          <a:xfrm>
            <a:off x="2018437" y="5238690"/>
            <a:ext cx="877163" cy="400110"/>
          </a:xfrm>
          <a:prstGeom prst="rect">
            <a:avLst/>
          </a:prstGeom>
          <a:solidFill>
            <a:srgbClr val="FF6600"/>
          </a:solidFill>
        </p:spPr>
        <p:txBody>
          <a:bodyPr wrap="none" rtlCol="0">
            <a:spAutoFit/>
          </a:bodyPr>
          <a:lstStyle/>
          <a:p>
            <a:r>
              <a:rPr lang="en-US" sz="2000" dirty="0" smtClean="0"/>
              <a:t>STACK</a:t>
            </a:r>
            <a:endParaRPr lang="en-US" sz="2000" dirty="0"/>
          </a:p>
        </p:txBody>
      </p:sp>
      <p:sp>
        <p:nvSpPr>
          <p:cNvPr id="25" name="TextBox 24"/>
          <p:cNvSpPr txBox="1"/>
          <p:nvPr/>
        </p:nvSpPr>
        <p:spPr>
          <a:xfrm>
            <a:off x="2209800" y="4605010"/>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Tree>
    <p:extLst>
      <p:ext uri="{BB962C8B-B14F-4D97-AF65-F5344CB8AC3E}">
        <p14:creationId xmlns:p14="http://schemas.microsoft.com/office/powerpoint/2010/main" val="4312769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smtClean="0">
                <a:solidFill>
                  <a:srgbClr val="FF0000"/>
                </a:solidFill>
              </a:rPr>
              <a:t>What order will BFS and DFS visit the states?</a:t>
            </a:r>
            <a:endParaRPr lang="en-US" sz="3200" dirty="0">
              <a:solidFill>
                <a:srgbClr val="FF0000"/>
              </a:solidFill>
            </a:endParaRP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smtClean="0"/>
              <a:t>Depth first search (DFS): </a:t>
            </a:r>
            <a:r>
              <a:rPr lang="en-US" sz="2400" dirty="0" err="1" smtClean="0"/>
              <a:t>to_visit</a:t>
            </a:r>
            <a:r>
              <a:rPr lang="en-US" sz="2400" dirty="0" smtClean="0"/>
              <a:t> is a stack</a:t>
            </a:r>
          </a:p>
          <a:p>
            <a:r>
              <a:rPr lang="en-US" sz="2400" dirty="0" smtClean="0"/>
              <a:t>Breadth first search (BFS): </a:t>
            </a:r>
            <a:r>
              <a:rPr lang="en-US" sz="2400" dirty="0" err="1" smtClean="0"/>
              <a:t>to_visit</a:t>
            </a:r>
            <a:r>
              <a:rPr lang="en-US" sz="2400" dirty="0" smtClean="0"/>
              <a:t> is a queue</a:t>
            </a:r>
            <a:endParaRPr lang="en-US" sz="2400" dirty="0"/>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smtClean="0"/>
              <a:t>DFS:</a:t>
            </a:r>
            <a:endParaRPr lang="en-US" sz="3200" dirty="0"/>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smtClean="0">
                <a:solidFill>
                  <a:srgbClr val="0000FF"/>
                </a:solidFill>
              </a:rPr>
              <a:t>1, 4, 3, 8, 7, 6, 9, 2, 5  </a:t>
            </a:r>
            <a:endParaRPr lang="en-US" sz="3200" dirty="0">
              <a:solidFill>
                <a:srgbClr val="0000FF"/>
              </a:solidFill>
            </a:endParaRPr>
          </a:p>
        </p:txBody>
      </p:sp>
      <p:sp>
        <p:nvSpPr>
          <p:cNvPr id="2" name="TextBox 1"/>
          <p:cNvSpPr txBox="1"/>
          <p:nvPr/>
        </p:nvSpPr>
        <p:spPr>
          <a:xfrm>
            <a:off x="2018437" y="5238690"/>
            <a:ext cx="877163" cy="400110"/>
          </a:xfrm>
          <a:prstGeom prst="rect">
            <a:avLst/>
          </a:prstGeom>
          <a:solidFill>
            <a:srgbClr val="FF6600"/>
          </a:solidFill>
        </p:spPr>
        <p:txBody>
          <a:bodyPr wrap="none" rtlCol="0">
            <a:spAutoFit/>
          </a:bodyPr>
          <a:lstStyle/>
          <a:p>
            <a:r>
              <a:rPr lang="en-US" sz="2000" dirty="0" smtClean="0"/>
              <a:t>STACK</a:t>
            </a:r>
            <a:endParaRPr lang="en-US" sz="2000" dirty="0"/>
          </a:p>
        </p:txBody>
      </p:sp>
      <p:sp>
        <p:nvSpPr>
          <p:cNvPr id="29" name="TextBox 28"/>
          <p:cNvSpPr txBox="1"/>
          <p:nvPr/>
        </p:nvSpPr>
        <p:spPr>
          <a:xfrm>
            <a:off x="2209800" y="4582180"/>
            <a:ext cx="382787" cy="523220"/>
          </a:xfrm>
          <a:prstGeom prst="rect">
            <a:avLst/>
          </a:prstGeom>
          <a:noFill/>
          <a:ln>
            <a:solidFill>
              <a:schemeClr val="tx1"/>
            </a:solidFill>
          </a:ln>
        </p:spPr>
        <p:txBody>
          <a:bodyPr wrap="none" rtlCol="0">
            <a:spAutoFit/>
          </a:bodyPr>
          <a:lstStyle/>
          <a:p>
            <a:r>
              <a:rPr lang="en-US" sz="2800" dirty="0"/>
              <a:t>2</a:t>
            </a:r>
          </a:p>
        </p:txBody>
      </p:sp>
      <p:sp>
        <p:nvSpPr>
          <p:cNvPr id="31" name="TextBox 30"/>
          <p:cNvSpPr txBox="1"/>
          <p:nvPr/>
        </p:nvSpPr>
        <p:spPr>
          <a:xfrm>
            <a:off x="2209800" y="3982760"/>
            <a:ext cx="382787" cy="523220"/>
          </a:xfrm>
          <a:prstGeom prst="rect">
            <a:avLst/>
          </a:prstGeom>
          <a:noFill/>
          <a:ln>
            <a:solidFill>
              <a:schemeClr val="tx1"/>
            </a:solidFill>
          </a:ln>
        </p:spPr>
        <p:txBody>
          <a:bodyPr wrap="none" rtlCol="0">
            <a:spAutoFit/>
          </a:bodyPr>
          <a:lstStyle/>
          <a:p>
            <a:r>
              <a:rPr lang="en-US" sz="2800" dirty="0"/>
              <a:t>3</a:t>
            </a:r>
          </a:p>
        </p:txBody>
      </p:sp>
      <p:sp>
        <p:nvSpPr>
          <p:cNvPr id="33" name="TextBox 32"/>
          <p:cNvSpPr txBox="1"/>
          <p:nvPr/>
        </p:nvSpPr>
        <p:spPr>
          <a:xfrm>
            <a:off x="2209800" y="3373160"/>
            <a:ext cx="382787" cy="523220"/>
          </a:xfrm>
          <a:prstGeom prst="rect">
            <a:avLst/>
          </a:prstGeom>
          <a:noFill/>
          <a:ln>
            <a:solidFill>
              <a:schemeClr val="tx1"/>
            </a:solidFill>
          </a:ln>
        </p:spPr>
        <p:txBody>
          <a:bodyPr wrap="none" rtlCol="0">
            <a:spAutoFit/>
          </a:bodyPr>
          <a:lstStyle/>
          <a:p>
            <a:r>
              <a:rPr lang="en-US" sz="2800" dirty="0"/>
              <a:t>4</a:t>
            </a:r>
          </a:p>
        </p:txBody>
      </p:sp>
    </p:spTree>
    <p:extLst>
      <p:ext uri="{BB962C8B-B14F-4D97-AF65-F5344CB8AC3E}">
        <p14:creationId xmlns:p14="http://schemas.microsoft.com/office/powerpoint/2010/main" val="326606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smtClean="0">
                <a:solidFill>
                  <a:srgbClr val="FF0000"/>
                </a:solidFill>
              </a:rPr>
              <a:t>What order will BFS and DFS visit the states?</a:t>
            </a:r>
            <a:endParaRPr lang="en-US" sz="3200" dirty="0">
              <a:solidFill>
                <a:srgbClr val="FF0000"/>
              </a:solidFill>
            </a:endParaRP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smtClean="0"/>
              <a:t>Depth first search (DFS): </a:t>
            </a:r>
            <a:r>
              <a:rPr lang="en-US" sz="2400" dirty="0" err="1" smtClean="0"/>
              <a:t>to_visit</a:t>
            </a:r>
            <a:r>
              <a:rPr lang="en-US" sz="2400" dirty="0" smtClean="0"/>
              <a:t> is a stack</a:t>
            </a:r>
          </a:p>
          <a:p>
            <a:r>
              <a:rPr lang="en-US" sz="2400" dirty="0" smtClean="0"/>
              <a:t>Breadth first search (BFS): </a:t>
            </a:r>
            <a:r>
              <a:rPr lang="en-US" sz="2400" dirty="0" err="1" smtClean="0"/>
              <a:t>to_visit</a:t>
            </a:r>
            <a:r>
              <a:rPr lang="en-US" sz="2400" dirty="0" smtClean="0"/>
              <a:t> is a queue</a:t>
            </a:r>
            <a:endParaRPr lang="en-US" sz="2400" dirty="0"/>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smtClean="0"/>
              <a:t>DFS:</a:t>
            </a:r>
            <a:endParaRPr lang="en-US" sz="3200" dirty="0"/>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smtClean="0">
                <a:solidFill>
                  <a:srgbClr val="0000FF"/>
                </a:solidFill>
              </a:rPr>
              <a:t>1, 4, 3, 8, 7, 6, 9, 2, 5  </a:t>
            </a:r>
            <a:endParaRPr lang="en-US" sz="3200" dirty="0">
              <a:solidFill>
                <a:srgbClr val="0000FF"/>
              </a:solidFill>
            </a:endParaRPr>
          </a:p>
        </p:txBody>
      </p:sp>
      <p:sp>
        <p:nvSpPr>
          <p:cNvPr id="2" name="TextBox 1"/>
          <p:cNvSpPr txBox="1"/>
          <p:nvPr/>
        </p:nvSpPr>
        <p:spPr>
          <a:xfrm>
            <a:off x="2018437" y="5238690"/>
            <a:ext cx="877163" cy="400110"/>
          </a:xfrm>
          <a:prstGeom prst="rect">
            <a:avLst/>
          </a:prstGeom>
          <a:solidFill>
            <a:srgbClr val="FF6600"/>
          </a:solidFill>
        </p:spPr>
        <p:txBody>
          <a:bodyPr wrap="none" rtlCol="0">
            <a:spAutoFit/>
          </a:bodyPr>
          <a:lstStyle/>
          <a:p>
            <a:r>
              <a:rPr lang="en-US" sz="2000" dirty="0" smtClean="0"/>
              <a:t>STACK</a:t>
            </a:r>
            <a:endParaRPr lang="en-US" sz="2000" dirty="0"/>
          </a:p>
        </p:txBody>
      </p:sp>
      <p:sp>
        <p:nvSpPr>
          <p:cNvPr id="29" name="TextBox 28"/>
          <p:cNvSpPr txBox="1"/>
          <p:nvPr/>
        </p:nvSpPr>
        <p:spPr>
          <a:xfrm>
            <a:off x="2209800" y="4582180"/>
            <a:ext cx="382787" cy="523220"/>
          </a:xfrm>
          <a:prstGeom prst="rect">
            <a:avLst/>
          </a:prstGeom>
          <a:noFill/>
          <a:ln>
            <a:solidFill>
              <a:schemeClr val="tx1"/>
            </a:solidFill>
          </a:ln>
        </p:spPr>
        <p:txBody>
          <a:bodyPr wrap="none" rtlCol="0">
            <a:spAutoFit/>
          </a:bodyPr>
          <a:lstStyle/>
          <a:p>
            <a:r>
              <a:rPr lang="en-US" sz="2800" dirty="0"/>
              <a:t>2</a:t>
            </a:r>
          </a:p>
        </p:txBody>
      </p:sp>
      <p:sp>
        <p:nvSpPr>
          <p:cNvPr id="31" name="TextBox 30"/>
          <p:cNvSpPr txBox="1"/>
          <p:nvPr/>
        </p:nvSpPr>
        <p:spPr>
          <a:xfrm>
            <a:off x="2209800" y="3982760"/>
            <a:ext cx="382787" cy="523220"/>
          </a:xfrm>
          <a:prstGeom prst="rect">
            <a:avLst/>
          </a:prstGeom>
          <a:noFill/>
          <a:ln>
            <a:solidFill>
              <a:schemeClr val="tx1"/>
            </a:solidFill>
          </a:ln>
        </p:spPr>
        <p:txBody>
          <a:bodyPr wrap="none" rtlCol="0">
            <a:spAutoFit/>
          </a:bodyPr>
          <a:lstStyle/>
          <a:p>
            <a:r>
              <a:rPr lang="en-US" sz="2800" dirty="0"/>
              <a:t>3</a:t>
            </a:r>
          </a:p>
        </p:txBody>
      </p:sp>
    </p:spTree>
    <p:extLst>
      <p:ext uri="{BB962C8B-B14F-4D97-AF65-F5344CB8AC3E}">
        <p14:creationId xmlns:p14="http://schemas.microsoft.com/office/powerpoint/2010/main" val="3229707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smtClean="0">
                <a:solidFill>
                  <a:srgbClr val="FF0000"/>
                </a:solidFill>
              </a:rPr>
              <a:t>What order will BFS and DFS visit the states?</a:t>
            </a:r>
            <a:endParaRPr lang="en-US" sz="3200" dirty="0">
              <a:solidFill>
                <a:srgbClr val="FF0000"/>
              </a:solidFill>
            </a:endParaRP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smtClean="0"/>
              <a:t>Depth first search (DFS): </a:t>
            </a:r>
            <a:r>
              <a:rPr lang="en-US" sz="2400" dirty="0" err="1" smtClean="0"/>
              <a:t>to_visit</a:t>
            </a:r>
            <a:r>
              <a:rPr lang="en-US" sz="2400" dirty="0" smtClean="0"/>
              <a:t> is a stack</a:t>
            </a:r>
          </a:p>
          <a:p>
            <a:r>
              <a:rPr lang="en-US" sz="2400" dirty="0" smtClean="0"/>
              <a:t>Breadth first search (BFS): </a:t>
            </a:r>
            <a:r>
              <a:rPr lang="en-US" sz="2400" dirty="0" err="1" smtClean="0"/>
              <a:t>to_visit</a:t>
            </a:r>
            <a:r>
              <a:rPr lang="en-US" sz="2400" dirty="0" smtClean="0"/>
              <a:t> is a queue</a:t>
            </a:r>
            <a:endParaRPr lang="en-US" sz="2400" dirty="0"/>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smtClean="0"/>
              <a:t>DFS:</a:t>
            </a:r>
            <a:endParaRPr lang="en-US" sz="3200" dirty="0"/>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418324" cy="584776"/>
          </a:xfrm>
          <a:prstGeom prst="rect">
            <a:avLst/>
          </a:prstGeom>
          <a:noFill/>
        </p:spPr>
        <p:txBody>
          <a:bodyPr wrap="none" rtlCol="0">
            <a:spAutoFit/>
          </a:bodyPr>
          <a:lstStyle/>
          <a:p>
            <a:r>
              <a:rPr lang="en-US" sz="3200" dirty="0" smtClean="0">
                <a:solidFill>
                  <a:srgbClr val="0000FF"/>
                </a:solidFill>
              </a:rPr>
              <a:t>1, 4, 3, 8, 7, 6, 9, 5  </a:t>
            </a:r>
            <a:endParaRPr lang="en-US" sz="3200" dirty="0">
              <a:solidFill>
                <a:srgbClr val="0000FF"/>
              </a:solidFill>
            </a:endParaRPr>
          </a:p>
        </p:txBody>
      </p:sp>
      <p:sp>
        <p:nvSpPr>
          <p:cNvPr id="25" name="TextBox 24"/>
          <p:cNvSpPr txBox="1"/>
          <p:nvPr/>
        </p:nvSpPr>
        <p:spPr>
          <a:xfrm>
            <a:off x="304800" y="2686873"/>
            <a:ext cx="864740" cy="584776"/>
          </a:xfrm>
          <a:prstGeom prst="rect">
            <a:avLst/>
          </a:prstGeom>
          <a:noFill/>
        </p:spPr>
        <p:txBody>
          <a:bodyPr wrap="none" rtlCol="0">
            <a:spAutoFit/>
          </a:bodyPr>
          <a:lstStyle/>
          <a:p>
            <a:r>
              <a:rPr lang="en-US" sz="3200" dirty="0"/>
              <a:t>B</a:t>
            </a:r>
            <a:r>
              <a:rPr lang="en-US" sz="3200" dirty="0" smtClean="0"/>
              <a:t>FS:</a:t>
            </a:r>
            <a:endParaRPr lang="en-US" sz="3200" dirty="0"/>
          </a:p>
        </p:txBody>
      </p:sp>
      <p:sp>
        <p:nvSpPr>
          <p:cNvPr id="27" name="TextBox 26"/>
          <p:cNvSpPr txBox="1"/>
          <p:nvPr/>
        </p:nvSpPr>
        <p:spPr>
          <a:xfrm>
            <a:off x="1293165" y="2681644"/>
            <a:ext cx="2129509" cy="584776"/>
          </a:xfrm>
          <a:prstGeom prst="rect">
            <a:avLst/>
          </a:prstGeom>
          <a:noFill/>
        </p:spPr>
        <p:txBody>
          <a:bodyPr wrap="none" rtlCol="0">
            <a:spAutoFit/>
          </a:bodyPr>
          <a:lstStyle/>
          <a:p>
            <a:r>
              <a:rPr lang="en-US" sz="3200" dirty="0" smtClean="0">
                <a:solidFill>
                  <a:srgbClr val="0000FF"/>
                </a:solidFill>
              </a:rPr>
              <a:t>1, 2, 3, 4, 5</a:t>
            </a:r>
            <a:endParaRPr lang="en-US" sz="3200" dirty="0">
              <a:solidFill>
                <a:srgbClr val="0000FF"/>
              </a:solidFill>
            </a:endParaRPr>
          </a:p>
        </p:txBody>
      </p:sp>
    </p:spTree>
    <p:extLst>
      <p:ext uri="{BB962C8B-B14F-4D97-AF65-F5344CB8AC3E}">
        <p14:creationId xmlns:p14="http://schemas.microsoft.com/office/powerpoint/2010/main" val="4491603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variants implemented</a:t>
            </a:r>
            <a:endParaRPr lang="en-US" dirty="0"/>
          </a:p>
        </p:txBody>
      </p:sp>
      <p:pic>
        <p:nvPicPr>
          <p:cNvPr id="4" name="Picture 3"/>
          <p:cNvPicPr>
            <a:picLocks noChangeAspect="1"/>
          </p:cNvPicPr>
          <p:nvPr/>
        </p:nvPicPr>
        <p:blipFill>
          <a:blip r:embed="rId2"/>
          <a:stretch>
            <a:fillRect/>
          </a:stretch>
        </p:blipFill>
        <p:spPr>
          <a:xfrm>
            <a:off x="4114800" y="1676400"/>
            <a:ext cx="5029200" cy="4855234"/>
          </a:xfrm>
          <a:prstGeom prst="rect">
            <a:avLst/>
          </a:prstGeom>
        </p:spPr>
      </p:pic>
      <p:sp>
        <p:nvSpPr>
          <p:cNvPr id="5" name="Content Placeholder 2"/>
          <p:cNvSpPr>
            <a:spLocks noGrp="1"/>
          </p:cNvSpPr>
          <p:nvPr>
            <p:ph sz="quarter" idx="1"/>
          </p:nvPr>
        </p:nvSpPr>
        <p:spPr>
          <a:xfrm>
            <a:off x="0" y="1799966"/>
            <a:ext cx="4114800" cy="3305434"/>
          </a:xfrm>
        </p:spPr>
        <p:txBody>
          <a:bodyPr>
            <a:normAutofit lnSpcReduction="10000"/>
          </a:bodyPr>
          <a:lstStyle/>
          <a:p>
            <a:pPr marL="0" indent="0">
              <a:buNone/>
            </a:pPr>
            <a:r>
              <a:rPr lang="en-US" sz="2400" dirty="0" smtClean="0"/>
              <a:t>add the start state to </a:t>
            </a:r>
            <a:r>
              <a:rPr lang="en-US" sz="2400" dirty="0" err="1" smtClean="0"/>
              <a:t>to_visit</a:t>
            </a:r>
            <a:endParaRPr lang="en-US" sz="2400" dirty="0" smtClean="0"/>
          </a:p>
          <a:p>
            <a:pPr marL="0" indent="0">
              <a:buNone/>
            </a:pPr>
            <a:endParaRPr lang="en-US" sz="2400" dirty="0"/>
          </a:p>
          <a:p>
            <a:pPr marL="0" indent="0">
              <a:buNone/>
            </a:pPr>
            <a:r>
              <a:rPr lang="en-US" sz="2400" dirty="0" smtClean="0"/>
              <a:t>Repeat</a:t>
            </a:r>
          </a:p>
          <a:p>
            <a:pPr lvl="1"/>
            <a:r>
              <a:rPr lang="en-US" sz="2000" dirty="0" smtClean="0"/>
              <a:t>take a state off the </a:t>
            </a:r>
            <a:r>
              <a:rPr lang="en-US" sz="2000" dirty="0" err="1" smtClean="0"/>
              <a:t>to_visit</a:t>
            </a:r>
            <a:r>
              <a:rPr lang="en-US" sz="2000" dirty="0" smtClean="0"/>
              <a:t> list</a:t>
            </a:r>
          </a:p>
          <a:p>
            <a:pPr lvl="1"/>
            <a:r>
              <a:rPr lang="en-US" sz="2000" dirty="0" smtClean="0"/>
              <a:t>if it’s the goal state</a:t>
            </a:r>
          </a:p>
          <a:p>
            <a:pPr lvl="2"/>
            <a:r>
              <a:rPr lang="en-US" sz="1800" dirty="0" smtClean="0"/>
              <a:t>we’re done!</a:t>
            </a:r>
          </a:p>
          <a:p>
            <a:pPr lvl="1"/>
            <a:r>
              <a:rPr lang="en-US" sz="2000" dirty="0" smtClean="0"/>
              <a:t>if it’s not the goal state</a:t>
            </a:r>
          </a:p>
          <a:p>
            <a:pPr lvl="2"/>
            <a:r>
              <a:rPr lang="en-US" sz="1800" dirty="0" smtClean="0"/>
              <a:t>Add all of the successive states to the </a:t>
            </a:r>
            <a:r>
              <a:rPr lang="en-US" sz="1800" dirty="0" err="1" smtClean="0"/>
              <a:t>to_visit</a:t>
            </a:r>
            <a:r>
              <a:rPr lang="en-US" sz="1800" dirty="0" smtClean="0"/>
              <a:t> list</a:t>
            </a:r>
          </a:p>
        </p:txBody>
      </p:sp>
      <p:cxnSp>
        <p:nvCxnSpPr>
          <p:cNvPr id="8" name="Straight Connector 7"/>
          <p:cNvCxnSpPr/>
          <p:nvPr/>
        </p:nvCxnSpPr>
        <p:spPr>
          <a:xfrm>
            <a:off x="4038600" y="1676400"/>
            <a:ext cx="0" cy="502920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11712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What order would this variant visit the states? </a:t>
            </a:r>
            <a:endParaRPr lang="en-US" sz="3200" dirty="0">
              <a:solidFill>
                <a:srgbClr val="FF0000"/>
              </a:solidFill>
            </a:endParaRPr>
          </a:p>
        </p:txBody>
      </p:sp>
      <p:sp>
        <p:nvSpPr>
          <p:cNvPr id="5" name="TextBox 4"/>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smtClean="0"/>
              <a:t>1</a:t>
            </a:r>
            <a:endParaRPr lang="en-US" sz="2800" dirty="0"/>
          </a:p>
        </p:txBody>
      </p:sp>
      <p:sp>
        <p:nvSpPr>
          <p:cNvPr id="6" name="TextBox 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7" name="TextBox 6"/>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8" name="TextBox 7"/>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9" name="TextBox 8"/>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0" name="TextBox 9"/>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smtClean="0"/>
              <a:t>8</a:t>
            </a:r>
            <a:endParaRPr lang="en-US" sz="2800" dirty="0"/>
          </a:p>
        </p:txBody>
      </p:sp>
      <p:sp>
        <p:nvSpPr>
          <p:cNvPr id="11" name="TextBox 10"/>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smtClean="0"/>
              <a:t>7</a:t>
            </a:r>
            <a:endParaRPr lang="en-US" sz="2800" dirty="0"/>
          </a:p>
        </p:txBody>
      </p:sp>
      <p:sp>
        <p:nvSpPr>
          <p:cNvPr id="12" name="TextBox 11"/>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smtClean="0"/>
              <a:t>9</a:t>
            </a:r>
            <a:endParaRPr lang="en-US" sz="2800" dirty="0"/>
          </a:p>
        </p:txBody>
      </p:sp>
      <p:cxnSp>
        <p:nvCxnSpPr>
          <p:cNvPr id="13" name="Straight Arrow Connector 12"/>
          <p:cNvCxnSpPr>
            <a:stCxn id="5" idx="2"/>
            <a:endCxn id="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2"/>
            <a:endCxn id="7"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2"/>
            <a:endCxn id="8"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9"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11"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10"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2"/>
            <a:endCxn id="12"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smtClean="0"/>
              <a:t>5</a:t>
            </a:r>
            <a:endParaRPr lang="en-US" sz="2800" dirty="0"/>
          </a:p>
        </p:txBody>
      </p:sp>
      <p:cxnSp>
        <p:nvCxnSpPr>
          <p:cNvPr id="21" name="Straight Arrow Connector 20"/>
          <p:cNvCxnSpPr>
            <a:stCxn id="6" idx="2"/>
            <a:endCxn id="20"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1746" y="4885096"/>
            <a:ext cx="1134595" cy="523220"/>
          </a:xfrm>
          <a:prstGeom prst="rect">
            <a:avLst/>
          </a:prstGeom>
          <a:noFill/>
        </p:spPr>
        <p:txBody>
          <a:bodyPr wrap="none" rtlCol="0">
            <a:spAutoFit/>
          </a:bodyPr>
          <a:lstStyle/>
          <a:p>
            <a:r>
              <a:rPr lang="en-US" sz="2800" dirty="0" smtClean="0">
                <a:solidFill>
                  <a:srgbClr val="0000FF"/>
                </a:solidFill>
              </a:rPr>
              <a:t>1, 2, 5</a:t>
            </a:r>
            <a:endParaRPr lang="en-US" sz="2800" dirty="0">
              <a:solidFill>
                <a:srgbClr val="0000FF"/>
              </a:solidFill>
            </a:endParaRPr>
          </a:p>
        </p:txBody>
      </p:sp>
      <p:pic>
        <p:nvPicPr>
          <p:cNvPr id="23" name="Picture 22"/>
          <p:cNvPicPr>
            <a:picLocks noChangeAspect="1"/>
          </p:cNvPicPr>
          <p:nvPr/>
        </p:nvPicPr>
        <p:blipFill>
          <a:blip r:embed="rId2"/>
          <a:stretch>
            <a:fillRect/>
          </a:stretch>
        </p:blipFill>
        <p:spPr>
          <a:xfrm>
            <a:off x="152399" y="1682750"/>
            <a:ext cx="5178711" cy="2736850"/>
          </a:xfrm>
          <a:prstGeom prst="rect">
            <a:avLst/>
          </a:prstGeom>
        </p:spPr>
      </p:pic>
    </p:spTree>
    <p:extLst>
      <p:ext uri="{BB962C8B-B14F-4D97-AF65-F5344CB8AC3E}">
        <p14:creationId xmlns:p14="http://schemas.microsoft.com/office/powerpoint/2010/main" val="3158272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7117</TotalTime>
  <Words>1654</Words>
  <Application>Microsoft Macintosh PowerPoint</Application>
  <PresentationFormat>On-screen Show (4:3)</PresentationFormat>
  <Paragraphs>335</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Median</vt:lpstr>
      <vt:lpstr>Search algorithms</vt:lpstr>
      <vt:lpstr>What order will BFS and DFS visit the states assuming states are added to to_visit left to right?</vt:lpstr>
      <vt:lpstr>What order will BFS and DFS visit the states?</vt:lpstr>
      <vt:lpstr>What order will BFS and DFS visit the states?</vt:lpstr>
      <vt:lpstr>What order will BFS and DFS visit the states?</vt:lpstr>
      <vt:lpstr>What order will BFS and DFS visit the states?</vt:lpstr>
      <vt:lpstr>What order will BFS and DFS visit the states?</vt:lpstr>
      <vt:lpstr>Search variants implemented</vt:lpstr>
      <vt:lpstr>What order would this variant visit the states? </vt:lpstr>
      <vt:lpstr>What order would this variant visit the states? </vt:lpstr>
      <vt:lpstr>What order would this variant visit the states? </vt:lpstr>
      <vt:lpstr>One last DFS variant</vt:lpstr>
      <vt:lpstr>One last DFS variant</vt:lpstr>
      <vt:lpstr>Missionaries and Cannibals</vt:lpstr>
      <vt:lpstr>Missionaries and Cannibals</vt:lpstr>
      <vt:lpstr>Missionaries and Cannibals</vt:lpstr>
      <vt:lpstr>Searching for a solution</vt:lpstr>
      <vt:lpstr>Searching for a solution</vt:lpstr>
      <vt:lpstr>Code!</vt:lpstr>
      <vt:lpstr>Talk about copy.deepcopy</vt:lpstr>
      <vt:lpstr>Missionaries and Cannibals Solution</vt:lpstr>
      <vt:lpstr>Missionaries and Cannibals Solution</vt:lpstr>
      <vt:lpstr>One other problem</vt:lpstr>
      <vt:lpstr>One other problem</vt:lpstr>
      <vt:lpstr>One other problem</vt:lpstr>
      <vt:lpstr>DFS vs. BFS</vt:lpstr>
      <vt:lpstr>DFS vs. BFS</vt:lpstr>
      <vt:lpstr>DFS vs. BFS</vt:lpstr>
      <vt:lpstr>DFS vs. BFS</vt:lpstr>
      <vt:lpstr>DFS vs. BFS</vt:lpstr>
      <vt:lpstr>DFS vs. BFS</vt:lpstr>
      <vt:lpstr>DFS vs. BFS</vt:lpstr>
      <vt:lpstr>One other problem</vt:lpstr>
      <vt:lpstr>DFS avoiding repeats</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752</cp:revision>
  <dcterms:created xsi:type="dcterms:W3CDTF">2011-02-09T18:38:39Z</dcterms:created>
  <dcterms:modified xsi:type="dcterms:W3CDTF">2015-04-02T21:50:27Z</dcterms:modified>
</cp:coreProperties>
</file>