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notesSlides/notesSlide20.xml" ContentType="application/vnd.openxmlformats-officedocument.presentationml.notesSlide+xml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</p:sldMasterIdLst>
  <p:notesMasterIdLst>
    <p:notesMasterId r:id="rId77"/>
  </p:notesMasterIdLst>
  <p:sldIdLst>
    <p:sldId id="256" r:id="rId2"/>
    <p:sldId id="448" r:id="rId3"/>
    <p:sldId id="263" r:id="rId4"/>
    <p:sldId id="291" r:id="rId5"/>
    <p:sldId id="453" r:id="rId6"/>
    <p:sldId id="463" r:id="rId7"/>
    <p:sldId id="466" r:id="rId8"/>
    <p:sldId id="531" r:id="rId9"/>
    <p:sldId id="465" r:id="rId10"/>
    <p:sldId id="467" r:id="rId11"/>
    <p:sldId id="468" r:id="rId12"/>
    <p:sldId id="479" r:id="rId13"/>
    <p:sldId id="484" r:id="rId14"/>
    <p:sldId id="485" r:id="rId15"/>
    <p:sldId id="486" r:id="rId16"/>
    <p:sldId id="487" r:id="rId17"/>
    <p:sldId id="488" r:id="rId18"/>
    <p:sldId id="489" r:id="rId19"/>
    <p:sldId id="490" r:id="rId20"/>
    <p:sldId id="491" r:id="rId21"/>
    <p:sldId id="492" r:id="rId22"/>
    <p:sldId id="480" r:id="rId23"/>
    <p:sldId id="483" r:id="rId24"/>
    <p:sldId id="494" r:id="rId25"/>
    <p:sldId id="495" r:id="rId26"/>
    <p:sldId id="496" r:id="rId27"/>
    <p:sldId id="497" r:id="rId28"/>
    <p:sldId id="498" r:id="rId29"/>
    <p:sldId id="499" r:id="rId30"/>
    <p:sldId id="500" r:id="rId31"/>
    <p:sldId id="501" r:id="rId32"/>
    <p:sldId id="502" r:id="rId33"/>
    <p:sldId id="503" r:id="rId34"/>
    <p:sldId id="504" r:id="rId35"/>
    <p:sldId id="505" r:id="rId36"/>
    <p:sldId id="506" r:id="rId37"/>
    <p:sldId id="507" r:id="rId38"/>
    <p:sldId id="508" r:id="rId39"/>
    <p:sldId id="509" r:id="rId40"/>
    <p:sldId id="510" r:id="rId41"/>
    <p:sldId id="511" r:id="rId42"/>
    <p:sldId id="512" r:id="rId43"/>
    <p:sldId id="513" r:id="rId44"/>
    <p:sldId id="514" r:id="rId45"/>
    <p:sldId id="515" r:id="rId46"/>
    <p:sldId id="516" r:id="rId47"/>
    <p:sldId id="517" r:id="rId48"/>
    <p:sldId id="518" r:id="rId49"/>
    <p:sldId id="519" r:id="rId50"/>
    <p:sldId id="433" r:id="rId51"/>
    <p:sldId id="432" r:id="rId52"/>
    <p:sldId id="434" r:id="rId53"/>
    <p:sldId id="439" r:id="rId54"/>
    <p:sldId id="440" r:id="rId55"/>
    <p:sldId id="441" r:id="rId56"/>
    <p:sldId id="442" r:id="rId57"/>
    <p:sldId id="443" r:id="rId58"/>
    <p:sldId id="319" r:id="rId59"/>
    <p:sldId id="320" r:id="rId60"/>
    <p:sldId id="325" r:id="rId61"/>
    <p:sldId id="477" r:id="rId62"/>
    <p:sldId id="478" r:id="rId63"/>
    <p:sldId id="312" r:id="rId64"/>
    <p:sldId id="520" r:id="rId65"/>
    <p:sldId id="521" r:id="rId66"/>
    <p:sldId id="522" r:id="rId67"/>
    <p:sldId id="523" r:id="rId68"/>
    <p:sldId id="524" r:id="rId69"/>
    <p:sldId id="525" r:id="rId70"/>
    <p:sldId id="526" r:id="rId71"/>
    <p:sldId id="527" r:id="rId72"/>
    <p:sldId id="528" r:id="rId73"/>
    <p:sldId id="529" r:id="rId74"/>
    <p:sldId id="530" r:id="rId75"/>
    <p:sldId id="476" r:id="rId76"/>
  </p:sldIdLst>
  <p:sldSz cx="9144000" cy="6858000" type="screen4x3"/>
  <p:notesSz cx="6959600" cy="92456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B0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56" autoAdjust="0"/>
    <p:restoredTop sz="75728" autoAdjust="0"/>
  </p:normalViewPr>
  <p:slideViewPr>
    <p:cSldViewPr>
      <p:cViewPr>
        <p:scale>
          <a:sx n="75" d="100"/>
          <a:sy n="75" d="100"/>
        </p:scale>
        <p:origin x="-584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viewProps" Target="viewProps.xml"/><Relationship Id="rId81" Type="http://schemas.openxmlformats.org/officeDocument/2006/relationships/theme" Target="theme/theme1.xml"/><Relationship Id="rId82" Type="http://schemas.openxmlformats.org/officeDocument/2006/relationships/tableStyles" Target="tableStyles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notesMaster" Target="notesMasters/notesMaster1.xml"/><Relationship Id="rId78" Type="http://schemas.openxmlformats.org/officeDocument/2006/relationships/printerSettings" Target="printerSettings/printerSettings1.bin"/><Relationship Id="rId79" Type="http://schemas.openxmlformats.org/officeDocument/2006/relationships/presProps" Target="presProp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Relationship Id="rId2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Relationship Id="rId2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6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t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1763" y="0"/>
            <a:ext cx="3016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3738"/>
            <a:ext cx="4622800" cy="3467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391025"/>
            <a:ext cx="5568950" cy="416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82050"/>
            <a:ext cx="3016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b" anchorCtr="0" compatLnSpc="1">
            <a:prstTxWarp prst="textNoShape">
              <a:avLst/>
            </a:prstTxWarp>
          </a:bodyPr>
          <a:lstStyle>
            <a:lvl1pPr defTabSz="925513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1763" y="8782050"/>
            <a:ext cx="3016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2" tIns="46296" rIns="92592" bIns="46296" numCol="1" anchor="b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/>
            </a:lvl1pPr>
          </a:lstStyle>
          <a:p>
            <a:fld id="{C085E063-BD86-A24D-8676-37A35E7CCE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6805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1" charset="0"/>
        <a:ea typeface="ＭＳ Ｐゴシック" pitchFamily="-11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73DED1-C88E-AC42-A316-E9BDF87E1138}" type="slidenum">
              <a:rPr lang="en-US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13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14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15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16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17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18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19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20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21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22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8906CB-4E39-184A-BDBD-95794EF2FA85}" type="slidenum">
              <a:rPr lang="en-US"/>
              <a:pPr/>
              <a:t>2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23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E614F3-0F5C-3E49-B253-112EFCADD5B6}" type="slidenum">
              <a:rPr lang="en-US"/>
              <a:pPr/>
              <a:t>50</a:t>
            </a:fld>
            <a:endParaRPr lang="en-US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 typeface="Times" charset="0"/>
              <a:buNone/>
            </a:pPr>
            <a:endParaRPr lang="en-US" dirty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73431E-21E8-1748-A2A5-25FF38A1B360}" type="slidenum">
              <a:rPr lang="en-US"/>
              <a:pPr/>
              <a:t>58</a:t>
            </a:fld>
            <a:endParaRPr lang="en-US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2C88F8-CF60-DA43-9F40-DBB2CA2AFF9D}" type="slidenum">
              <a:rPr lang="en-US"/>
              <a:pPr/>
              <a:t>59</a:t>
            </a:fld>
            <a:endParaRPr lang="en-US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01D99B-8FC7-204D-AAFB-8EF80230604A}" type="slidenum">
              <a:rPr lang="en-US"/>
              <a:pPr/>
              <a:t>60</a:t>
            </a:fld>
            <a:endParaRPr lang="en-US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A4B174-19EB-2F43-8ED1-5629031EF8E1}" type="slidenum">
              <a:rPr lang="en-US"/>
              <a:pPr/>
              <a:t>63</a:t>
            </a:fld>
            <a:endParaRPr lang="en-US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17C492-4133-5942-991E-CDDA543A708F}" type="slidenum">
              <a:rPr lang="en-US"/>
              <a:pPr/>
              <a:t>3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4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7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8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9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10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5B511B-C64E-8B47-96AD-FD8637DDC681}" type="slidenum">
              <a:rPr lang="en-US"/>
              <a:pPr/>
              <a:t>11</a:t>
            </a:fld>
            <a:endParaRPr lang="en-US"/>
          </a:p>
        </p:txBody>
      </p:sp>
      <p:sp>
        <p:nvSpPr>
          <p:cNvPr id="378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  <a:p>
            <a:pPr eaLnBrk="1" hangingPunct="1"/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1" hangingPunct="1"/>
              <a:endParaRPr lang="en-US">
                <a:latin typeface="Times New Roman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1" hangingPunct="1"/>
              <a:endParaRPr lang="en-US">
                <a:latin typeface="Times New Roman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/>
                <a:endParaRPr lang="en-US">
                  <a:latin typeface="Times New Roman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/>
                <a:endParaRPr lang="en-US">
                  <a:latin typeface="Times New Roman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/>
                <a:endParaRPr lang="en-US">
                  <a:latin typeface="Times New Roman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/>
                <a:endParaRPr lang="en-US">
                  <a:latin typeface="Times New Roman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/>
                <a:endParaRPr lang="en-US">
                  <a:latin typeface="Times New Roman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/>
                <a:endParaRPr lang="en-US">
                  <a:latin typeface="Times New Roman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/>
                <a:endParaRPr lang="en-US">
                  <a:latin typeface="Times New Roman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/>
                <a:endParaRPr lang="en-US">
                  <a:latin typeface="Times New Roman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/>
                <a:endParaRPr lang="en-US">
                  <a:latin typeface="Times New Roman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 eaLnBrk="1" hangingPunct="1"/>
                <a:endParaRPr lang="en-US">
                  <a:latin typeface="Times New Roman" charset="0"/>
                </a:endParaRPr>
              </a:p>
            </p:txBody>
          </p:sp>
        </p:grpSp>
      </p:grpSp>
      <p:sp>
        <p:nvSpPr>
          <p:cNvPr id="2357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57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-111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6D31A-296B-CF45-AC5F-A4448E5D01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138C93-A2E2-1F4A-9982-02E4F7A1CCF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FEAE6E-01CE-AA43-91FD-5541E669265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17EA2-A314-044E-89FB-146EC505562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4EE98A-45D7-7F4F-8CA6-8AE6B246EA4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30F6C5-F5B6-DE42-A55A-07258BC651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CBF235-B7F0-3C41-A735-BF78D364643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E902D9-333F-0245-A375-B08F5048CB4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3DEDBD-9C77-C84D-B776-68151EB266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6FCBC6-865B-104D-B2BB-51842CEF67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195029-F98B-F249-9935-9743AFB56A0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676F54-2D5C-094C-A448-35A1F87DE03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8BA071-A82E-344C-A9E9-2D825C1C76D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charset="0"/>
              </a:defRPr>
            </a:lvl1pPr>
          </a:lstStyle>
          <a:p>
            <a:fld id="{D476C2FA-60BD-3649-B504-B302B45CB07C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253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1" hangingPunct="1"/>
              <a:endParaRPr lang="en-US">
                <a:latin typeface="Times New Roman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1" hangingPunct="1"/>
              <a:endParaRPr lang="en-US">
                <a:latin typeface="Times New Roman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1" hangingPunct="1"/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1" hangingPunct="1"/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1" hangingPunct="1"/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1" hangingPunct="1"/>
              <a:endParaRPr lang="en-US" sz="1800">
                <a:solidFill>
                  <a:schemeClr val="hlink"/>
                </a:solidFill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1" hangingPunct="1"/>
              <a:endParaRPr lang="en-US">
                <a:latin typeface="Times New Roman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1" hangingPunct="1"/>
              <a:endParaRPr 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eaLnBrk="1" hangingPunct="1"/>
              <a:endParaRPr lang="en-US" sz="180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54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charset="2"/>
        <a:buChar char="n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¨"/>
        <a:defRPr sz="28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2"/>
        <a:buChar char="n"/>
        <a:defRPr sz="2400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¨"/>
        <a:defRPr sz="2000"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4.emf"/><Relationship Id="rId6" Type="http://schemas.openxmlformats.org/officeDocument/2006/relationships/oleObject" Target="../embeddings/oleObject5.bin"/><Relationship Id="rId7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4" Type="http://schemas.openxmlformats.org/officeDocument/2006/relationships/oleObject" Target="../embeddings/oleObject6.bin"/><Relationship Id="rId5" Type="http://schemas.openxmlformats.org/officeDocument/2006/relationships/image" Target="../media/image4.emf"/><Relationship Id="rId6" Type="http://schemas.openxmlformats.org/officeDocument/2006/relationships/oleObject" Target="../embeddings/oleObject7.bin"/><Relationship Id="rId7" Type="http://schemas.openxmlformats.org/officeDocument/2006/relationships/image" Target="../media/image5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2.e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Neural Networks 2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dirty="0" smtClean="0"/>
              <a:t>David Kauchak</a:t>
            </a:r>
          </a:p>
          <a:p>
            <a:pPr eaLnBrk="1" hangingPunct="1">
              <a:buFont typeface="Wingdings" charset="2"/>
              <a:buNone/>
            </a:pPr>
            <a:r>
              <a:rPr lang="en-US" dirty="0" smtClean="0"/>
              <a:t>CS30</a:t>
            </a:r>
            <a:endParaRPr lang="en-US" dirty="0"/>
          </a:p>
          <a:p>
            <a:pPr eaLnBrk="1" hangingPunct="1">
              <a:buFont typeface="Wingdings" charset="2"/>
              <a:buNone/>
            </a:pPr>
            <a:r>
              <a:rPr lang="en-US" dirty="0" smtClean="0"/>
              <a:t>Spring 2015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1524000" y="1752600"/>
            <a:ext cx="5715000" cy="4343400"/>
            <a:chOff x="864" y="1008"/>
            <a:chExt cx="3600" cy="2736"/>
          </a:xfrm>
        </p:grpSpPr>
        <p:sp>
          <p:nvSpPr>
            <p:cNvPr id="36869" name="Oval 1027"/>
            <p:cNvSpPr>
              <a:spLocks noChangeArrowheads="1"/>
            </p:cNvSpPr>
            <p:nvPr/>
          </p:nvSpPr>
          <p:spPr bwMode="auto">
            <a:xfrm>
              <a:off x="2352" y="1728"/>
              <a:ext cx="1008" cy="100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1" name="Line 1029"/>
            <p:cNvSpPr>
              <a:spLocks noChangeShapeType="1"/>
            </p:cNvSpPr>
            <p:nvPr/>
          </p:nvSpPr>
          <p:spPr bwMode="auto">
            <a:xfrm>
              <a:off x="3408" y="2208"/>
              <a:ext cx="105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3" name="Line 1031"/>
            <p:cNvSpPr>
              <a:spLocks noChangeShapeType="1"/>
            </p:cNvSpPr>
            <p:nvPr/>
          </p:nvSpPr>
          <p:spPr bwMode="auto">
            <a:xfrm>
              <a:off x="912" y="1008"/>
              <a:ext cx="144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4" name="Line 1032"/>
            <p:cNvSpPr>
              <a:spLocks noChangeShapeType="1"/>
            </p:cNvSpPr>
            <p:nvPr/>
          </p:nvSpPr>
          <p:spPr bwMode="auto">
            <a:xfrm>
              <a:off x="912" y="2112"/>
              <a:ext cx="13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5" name="Line 1033"/>
            <p:cNvSpPr>
              <a:spLocks noChangeShapeType="1"/>
            </p:cNvSpPr>
            <p:nvPr/>
          </p:nvSpPr>
          <p:spPr bwMode="auto">
            <a:xfrm flipV="1">
              <a:off x="864" y="2352"/>
              <a:ext cx="1440" cy="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6" name="Line 1034"/>
            <p:cNvSpPr>
              <a:spLocks noChangeShapeType="1"/>
            </p:cNvSpPr>
            <p:nvPr/>
          </p:nvSpPr>
          <p:spPr bwMode="auto">
            <a:xfrm flipV="1">
              <a:off x="864" y="2544"/>
              <a:ext cx="1536" cy="1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1" name="Text Box 1039"/>
            <p:cNvSpPr txBox="1">
              <a:spLocks noChangeArrowheads="1"/>
            </p:cNvSpPr>
            <p:nvPr/>
          </p:nvSpPr>
          <p:spPr bwMode="auto">
            <a:xfrm>
              <a:off x="1344" y="111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 smtClean="0"/>
                <a:t>1</a:t>
              </a:r>
              <a:endParaRPr lang="en-US" sz="1800" baseline="-25000" dirty="0"/>
            </a:p>
          </p:txBody>
        </p:sp>
        <p:sp>
          <p:nvSpPr>
            <p:cNvPr id="36882" name="Text Box 1040"/>
            <p:cNvSpPr txBox="1">
              <a:spLocks noChangeArrowheads="1"/>
            </p:cNvSpPr>
            <p:nvPr/>
          </p:nvSpPr>
          <p:spPr bwMode="auto">
            <a:xfrm>
              <a:off x="1056" y="187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 smtClean="0"/>
                <a:t>-1</a:t>
              </a:r>
              <a:endParaRPr lang="en-US" sz="1800" baseline="-25000" dirty="0"/>
            </a:p>
          </p:txBody>
        </p:sp>
        <p:sp>
          <p:nvSpPr>
            <p:cNvPr id="36883" name="Text Box 1041"/>
            <p:cNvSpPr txBox="1">
              <a:spLocks noChangeArrowheads="1"/>
            </p:cNvSpPr>
            <p:nvPr/>
          </p:nvSpPr>
          <p:spPr bwMode="auto">
            <a:xfrm>
              <a:off x="1008" y="2793"/>
              <a:ext cx="8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1</a:t>
              </a:r>
              <a:endParaRPr lang="en-US" sz="1800" baseline="-25000" dirty="0"/>
            </a:p>
          </p:txBody>
        </p:sp>
        <p:sp>
          <p:nvSpPr>
            <p:cNvPr id="36884" name="Text Box 1042"/>
            <p:cNvSpPr txBox="1">
              <a:spLocks noChangeArrowheads="1"/>
            </p:cNvSpPr>
            <p:nvPr/>
          </p:nvSpPr>
          <p:spPr bwMode="auto">
            <a:xfrm>
              <a:off x="1296" y="3360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 smtClean="0"/>
                <a:t>0.5</a:t>
              </a:r>
              <a:endParaRPr lang="en-US" sz="1800" baseline="-25000" dirty="0"/>
            </a:p>
          </p:txBody>
        </p:sp>
      </p:grpSp>
      <p:sp>
        <p:nvSpPr>
          <p:cNvPr id="36868" name="Text Box 1045"/>
          <p:cNvSpPr txBox="1">
            <a:spLocks noChangeArrowheads="1"/>
          </p:cNvSpPr>
          <p:nvPr/>
        </p:nvSpPr>
        <p:spPr bwMode="auto">
          <a:xfrm>
            <a:off x="381000" y="6858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/>
              <a:t>Perceptron learning</a:t>
            </a:r>
            <a:endParaRPr lang="en-US" sz="4000" dirty="0"/>
          </a:p>
        </p:txBody>
      </p:sp>
      <p:sp>
        <p:nvSpPr>
          <p:cNvPr id="28" name="TextBox 27"/>
          <p:cNvSpPr txBox="1"/>
          <p:nvPr/>
        </p:nvSpPr>
        <p:spPr>
          <a:xfrm>
            <a:off x="7543800" y="3099137"/>
            <a:ext cx="13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0000FF"/>
                </a:solidFill>
              </a:rPr>
              <a:t>0</a:t>
            </a:r>
            <a:endParaRPr lang="en-US" sz="6000" dirty="0">
              <a:solidFill>
                <a:srgbClr val="0000FF"/>
              </a:solidFill>
            </a:endParaRPr>
          </a:p>
        </p:txBody>
      </p:sp>
      <p:grpSp>
        <p:nvGrpSpPr>
          <p:cNvPr id="3" name="Group 35"/>
          <p:cNvGrpSpPr/>
          <p:nvPr/>
        </p:nvGrpSpPr>
        <p:grpSpPr>
          <a:xfrm>
            <a:off x="4267200" y="3352800"/>
            <a:ext cx="762000" cy="687388"/>
            <a:chOff x="4267200" y="3352800"/>
            <a:chExt cx="762000" cy="6873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267200" y="40386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 flipH="1" flipV="1">
              <a:off x="4305300" y="3695700"/>
              <a:ext cx="6858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4648200" y="33528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3505200" y="4643735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Threshold of 1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990600" y="13671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914400" y="31959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914400" y="44913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14400" y="58629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59812" y="2814935"/>
            <a:ext cx="1450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predicted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91400" y="4419600"/>
            <a:ext cx="1005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actual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43800" y="4724400"/>
            <a:ext cx="13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0" y="6096000"/>
            <a:ext cx="5129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Could increase any of these weights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685800" y="2743200"/>
            <a:ext cx="1981200" cy="12192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609600" y="1295400"/>
            <a:ext cx="2514600" cy="12192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609600" y="5181600"/>
            <a:ext cx="2514600" cy="12192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122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1524000" y="1752600"/>
            <a:ext cx="5715000" cy="4343400"/>
            <a:chOff x="864" y="1008"/>
            <a:chExt cx="3600" cy="2736"/>
          </a:xfrm>
        </p:grpSpPr>
        <p:sp>
          <p:nvSpPr>
            <p:cNvPr id="36869" name="Oval 1027"/>
            <p:cNvSpPr>
              <a:spLocks noChangeArrowheads="1"/>
            </p:cNvSpPr>
            <p:nvPr/>
          </p:nvSpPr>
          <p:spPr bwMode="auto">
            <a:xfrm>
              <a:off x="2352" y="1728"/>
              <a:ext cx="1008" cy="100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1" name="Line 1029"/>
            <p:cNvSpPr>
              <a:spLocks noChangeShapeType="1"/>
            </p:cNvSpPr>
            <p:nvPr/>
          </p:nvSpPr>
          <p:spPr bwMode="auto">
            <a:xfrm>
              <a:off x="3408" y="2208"/>
              <a:ext cx="105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3" name="Line 1031"/>
            <p:cNvSpPr>
              <a:spLocks noChangeShapeType="1"/>
            </p:cNvSpPr>
            <p:nvPr/>
          </p:nvSpPr>
          <p:spPr bwMode="auto">
            <a:xfrm>
              <a:off x="912" y="1008"/>
              <a:ext cx="144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4" name="Line 1032"/>
            <p:cNvSpPr>
              <a:spLocks noChangeShapeType="1"/>
            </p:cNvSpPr>
            <p:nvPr/>
          </p:nvSpPr>
          <p:spPr bwMode="auto">
            <a:xfrm>
              <a:off x="912" y="2112"/>
              <a:ext cx="13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5" name="Line 1033"/>
            <p:cNvSpPr>
              <a:spLocks noChangeShapeType="1"/>
            </p:cNvSpPr>
            <p:nvPr/>
          </p:nvSpPr>
          <p:spPr bwMode="auto">
            <a:xfrm flipV="1">
              <a:off x="864" y="2352"/>
              <a:ext cx="1440" cy="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6" name="Line 1034"/>
            <p:cNvSpPr>
              <a:spLocks noChangeShapeType="1"/>
            </p:cNvSpPr>
            <p:nvPr/>
          </p:nvSpPr>
          <p:spPr bwMode="auto">
            <a:xfrm flipV="1">
              <a:off x="864" y="2544"/>
              <a:ext cx="1536" cy="1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1" name="Text Box 1039"/>
            <p:cNvSpPr txBox="1">
              <a:spLocks noChangeArrowheads="1"/>
            </p:cNvSpPr>
            <p:nvPr/>
          </p:nvSpPr>
          <p:spPr bwMode="auto">
            <a:xfrm>
              <a:off x="1344" y="111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 smtClean="0"/>
                <a:t>1</a:t>
              </a:r>
              <a:endParaRPr lang="en-US" sz="1800" baseline="-25000" dirty="0"/>
            </a:p>
          </p:txBody>
        </p:sp>
        <p:sp>
          <p:nvSpPr>
            <p:cNvPr id="36882" name="Text Box 1040"/>
            <p:cNvSpPr txBox="1">
              <a:spLocks noChangeArrowheads="1"/>
            </p:cNvSpPr>
            <p:nvPr/>
          </p:nvSpPr>
          <p:spPr bwMode="auto">
            <a:xfrm>
              <a:off x="1056" y="187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 smtClean="0"/>
                <a:t>-1</a:t>
              </a:r>
              <a:endParaRPr lang="en-US" sz="1800" baseline="-25000" dirty="0"/>
            </a:p>
          </p:txBody>
        </p:sp>
        <p:sp>
          <p:nvSpPr>
            <p:cNvPr id="36883" name="Text Box 1041"/>
            <p:cNvSpPr txBox="1">
              <a:spLocks noChangeArrowheads="1"/>
            </p:cNvSpPr>
            <p:nvPr/>
          </p:nvSpPr>
          <p:spPr bwMode="auto">
            <a:xfrm>
              <a:off x="1008" y="2793"/>
              <a:ext cx="8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1</a:t>
              </a:r>
              <a:endParaRPr lang="en-US" sz="1800" baseline="-25000" dirty="0"/>
            </a:p>
          </p:txBody>
        </p:sp>
        <p:sp>
          <p:nvSpPr>
            <p:cNvPr id="36884" name="Text Box 1042"/>
            <p:cNvSpPr txBox="1">
              <a:spLocks noChangeArrowheads="1"/>
            </p:cNvSpPr>
            <p:nvPr/>
          </p:nvSpPr>
          <p:spPr bwMode="auto">
            <a:xfrm>
              <a:off x="1296" y="3360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 smtClean="0"/>
                <a:t>0.5</a:t>
              </a:r>
              <a:endParaRPr lang="en-US" sz="1800" baseline="-25000" dirty="0"/>
            </a:p>
          </p:txBody>
        </p:sp>
      </p:grpSp>
      <p:sp>
        <p:nvSpPr>
          <p:cNvPr id="36868" name="Text Box 1045"/>
          <p:cNvSpPr txBox="1">
            <a:spLocks noChangeArrowheads="1"/>
          </p:cNvSpPr>
          <p:nvPr/>
        </p:nvSpPr>
        <p:spPr bwMode="auto">
          <a:xfrm>
            <a:off x="381000" y="6858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/>
              <a:t>Perceptron learning</a:t>
            </a:r>
            <a:endParaRPr lang="en-US" sz="4000" dirty="0"/>
          </a:p>
        </p:txBody>
      </p:sp>
      <p:sp>
        <p:nvSpPr>
          <p:cNvPr id="28" name="TextBox 27"/>
          <p:cNvSpPr txBox="1"/>
          <p:nvPr/>
        </p:nvSpPr>
        <p:spPr>
          <a:xfrm>
            <a:off x="7543800" y="3099137"/>
            <a:ext cx="13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0000FF"/>
                </a:solidFill>
              </a:rPr>
              <a:t>0</a:t>
            </a:r>
            <a:endParaRPr lang="en-US" sz="6000" dirty="0">
              <a:solidFill>
                <a:srgbClr val="0000FF"/>
              </a:solidFill>
            </a:endParaRPr>
          </a:p>
        </p:txBody>
      </p:sp>
      <p:grpSp>
        <p:nvGrpSpPr>
          <p:cNvPr id="3" name="Group 35"/>
          <p:cNvGrpSpPr/>
          <p:nvPr/>
        </p:nvGrpSpPr>
        <p:grpSpPr>
          <a:xfrm>
            <a:off x="4267200" y="3352800"/>
            <a:ext cx="762000" cy="687388"/>
            <a:chOff x="4267200" y="3352800"/>
            <a:chExt cx="762000" cy="6873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267200" y="40386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 flipH="1" flipV="1">
              <a:off x="4305300" y="3695700"/>
              <a:ext cx="6858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4648200" y="33528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3505200" y="4643735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Threshold of 1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990600" y="13671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914400" y="31959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914400" y="44913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14400" y="58629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59812" y="2814935"/>
            <a:ext cx="1450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predicted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91400" y="4419600"/>
            <a:ext cx="1005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actual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43800" y="4724400"/>
            <a:ext cx="13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0" y="6096000"/>
            <a:ext cx="4205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Could decrease the threshold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3352800" y="4191000"/>
            <a:ext cx="2514600" cy="12192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369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Perceptron update rule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1447800"/>
          </a:xfrm>
        </p:spPr>
        <p:txBody>
          <a:bodyPr/>
          <a:lstStyle/>
          <a:p>
            <a:pPr lvl="1">
              <a:buFontTx/>
              <a:buChar char="-"/>
            </a:pPr>
            <a:r>
              <a:rPr lang="en-US" dirty="0" smtClean="0"/>
              <a:t>if </a:t>
            </a:r>
            <a:r>
              <a:rPr lang="en-US" i="1" dirty="0" smtClean="0">
                <a:solidFill>
                  <a:srgbClr val="FF6600"/>
                </a:solidFill>
              </a:rPr>
              <a:t>wrong</a:t>
            </a:r>
            <a:r>
              <a:rPr lang="en-US" dirty="0" smtClean="0"/>
              <a:t>:</a:t>
            </a:r>
          </a:p>
          <a:p>
            <a:pPr lvl="2">
              <a:buFontTx/>
              <a:buChar char="-"/>
            </a:pPr>
            <a:r>
              <a:rPr lang="en-US" dirty="0" smtClean="0">
                <a:solidFill>
                  <a:srgbClr val="0000FF"/>
                </a:solidFill>
              </a:rPr>
              <a:t>update weights and threshold towards getting this example correct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" name="Down Arrow 4"/>
          <p:cNvSpPr/>
          <p:nvPr/>
        </p:nvSpPr>
        <p:spPr bwMode="auto">
          <a:xfrm>
            <a:off x="3352800" y="3200400"/>
            <a:ext cx="1219200" cy="99060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33400" y="40386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-111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-111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-111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-111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lvl="1">
              <a:buFontTx/>
              <a:buChar char="-"/>
            </a:pPr>
            <a:r>
              <a:rPr lang="en-US" dirty="0" smtClean="0"/>
              <a:t>if </a:t>
            </a:r>
            <a:r>
              <a:rPr lang="en-US" i="1" dirty="0" smtClean="0">
                <a:solidFill>
                  <a:srgbClr val="FF6600"/>
                </a:solidFill>
              </a:rPr>
              <a:t>wrong</a:t>
            </a:r>
            <a:r>
              <a:rPr lang="en-US" dirty="0"/>
              <a:t>: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133600" y="5572780"/>
            <a:ext cx="5310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Δw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err="1" smtClean="0"/>
              <a:t>λ</a:t>
            </a:r>
            <a:r>
              <a:rPr lang="en-US" sz="2800" dirty="0" smtClean="0"/>
              <a:t> * (actual </a:t>
            </a:r>
            <a:r>
              <a:rPr lang="en-US" sz="2800" dirty="0"/>
              <a:t>-</a:t>
            </a:r>
            <a:r>
              <a:rPr lang="en-US" sz="2800" dirty="0" smtClean="0"/>
              <a:t> predicted) * x</a:t>
            </a:r>
            <a:r>
              <a:rPr lang="en-US" sz="2800" baseline="-25000" dirty="0" smtClean="0"/>
              <a:t>i</a:t>
            </a:r>
            <a:endParaRPr lang="en-US" sz="280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2184246" y="4719935"/>
            <a:ext cx="2200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w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err="1" smtClean="0"/>
              <a:t>w</a:t>
            </a:r>
            <a:r>
              <a:rPr lang="en-US" sz="2800" baseline="-25000" dirty="0" err="1" smtClean="0"/>
              <a:t>i</a:t>
            </a:r>
            <a:r>
              <a:rPr lang="en-US" sz="2800" dirty="0"/>
              <a:t> </a:t>
            </a:r>
            <a:r>
              <a:rPr lang="en-US" sz="2800" dirty="0" smtClean="0"/>
              <a:t>+ </a:t>
            </a:r>
            <a:r>
              <a:rPr lang="en-US" sz="2800" dirty="0" err="1" smtClean="0"/>
              <a:t>Δw</a:t>
            </a:r>
            <a:r>
              <a:rPr lang="en-US" sz="2800" baseline="-25000" dirty="0" err="1" smtClean="0"/>
              <a:t>i</a:t>
            </a:r>
            <a:endParaRPr lang="en-US" sz="2800" baseline="-25000" dirty="0"/>
          </a:p>
        </p:txBody>
      </p:sp>
    </p:spTree>
    <p:extLst>
      <p:ext uri="{BB962C8B-B14F-4D97-AF65-F5344CB8AC3E}">
        <p14:creationId xmlns:p14="http://schemas.microsoft.com/office/powerpoint/2010/main" val="3353412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Oval 1027"/>
          <p:cNvSpPr>
            <a:spLocks noChangeArrowheads="1"/>
          </p:cNvSpPr>
          <p:nvPr/>
        </p:nvSpPr>
        <p:spPr bwMode="auto">
          <a:xfrm>
            <a:off x="3581400" y="2209800"/>
            <a:ext cx="11430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1" name="Line 1029"/>
          <p:cNvSpPr>
            <a:spLocks noChangeShapeType="1"/>
          </p:cNvSpPr>
          <p:nvPr/>
        </p:nvSpPr>
        <p:spPr bwMode="auto">
          <a:xfrm>
            <a:off x="4800600" y="2743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3" name="Line 1031"/>
          <p:cNvSpPr>
            <a:spLocks noChangeShapeType="1"/>
          </p:cNvSpPr>
          <p:nvPr/>
        </p:nvSpPr>
        <p:spPr bwMode="auto">
          <a:xfrm>
            <a:off x="1600200" y="1752600"/>
            <a:ext cx="19050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Line 1032"/>
          <p:cNvSpPr>
            <a:spLocks noChangeShapeType="1"/>
          </p:cNvSpPr>
          <p:nvPr/>
        </p:nvSpPr>
        <p:spPr bwMode="auto">
          <a:xfrm>
            <a:off x="1600200" y="25908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5" name="Line 1033"/>
          <p:cNvSpPr>
            <a:spLocks noChangeShapeType="1"/>
          </p:cNvSpPr>
          <p:nvPr/>
        </p:nvSpPr>
        <p:spPr bwMode="auto">
          <a:xfrm flipV="1">
            <a:off x="1600200" y="3048000"/>
            <a:ext cx="1828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Line 1034"/>
          <p:cNvSpPr>
            <a:spLocks noChangeShapeType="1"/>
          </p:cNvSpPr>
          <p:nvPr/>
        </p:nvSpPr>
        <p:spPr bwMode="auto">
          <a:xfrm flipV="1">
            <a:off x="1676400" y="3200400"/>
            <a:ext cx="1905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1" name="Text Box 1039"/>
          <p:cNvSpPr txBox="1">
            <a:spLocks noChangeArrowheads="1"/>
          </p:cNvSpPr>
          <p:nvPr/>
        </p:nvSpPr>
        <p:spPr bwMode="auto">
          <a:xfrm>
            <a:off x="2133600" y="1447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1</a:t>
            </a:r>
            <a:endParaRPr lang="en-US" sz="1800" baseline="-25000" dirty="0"/>
          </a:p>
        </p:txBody>
      </p:sp>
      <p:sp>
        <p:nvSpPr>
          <p:cNvPr id="36882" name="Text Box 1040"/>
          <p:cNvSpPr txBox="1">
            <a:spLocks noChangeArrowheads="1"/>
          </p:cNvSpPr>
          <p:nvPr/>
        </p:nvSpPr>
        <p:spPr bwMode="auto">
          <a:xfrm>
            <a:off x="1905000" y="21336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-1</a:t>
            </a:r>
            <a:endParaRPr lang="en-US" sz="1800" baseline="-25000" dirty="0"/>
          </a:p>
        </p:txBody>
      </p:sp>
      <p:sp>
        <p:nvSpPr>
          <p:cNvPr id="36883" name="Text Box 1041"/>
          <p:cNvSpPr txBox="1">
            <a:spLocks noChangeArrowheads="1"/>
          </p:cNvSpPr>
          <p:nvPr/>
        </p:nvSpPr>
        <p:spPr bwMode="auto">
          <a:xfrm>
            <a:off x="1981200" y="2819400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1</a:t>
            </a:r>
            <a:endParaRPr lang="en-US" sz="1800" baseline="-25000" dirty="0"/>
          </a:p>
        </p:txBody>
      </p:sp>
      <p:sp>
        <p:nvSpPr>
          <p:cNvPr id="36884" name="Text Box 1042"/>
          <p:cNvSpPr txBox="1">
            <a:spLocks noChangeArrowheads="1"/>
          </p:cNvSpPr>
          <p:nvPr/>
        </p:nvSpPr>
        <p:spPr bwMode="auto">
          <a:xfrm>
            <a:off x="2209800" y="3733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0.5</a:t>
            </a:r>
            <a:endParaRPr lang="en-US" sz="1800" baseline="-25000" dirty="0"/>
          </a:p>
        </p:txBody>
      </p:sp>
      <p:sp>
        <p:nvSpPr>
          <p:cNvPr id="36868" name="Text Box 1045"/>
          <p:cNvSpPr txBox="1">
            <a:spLocks noChangeArrowheads="1"/>
          </p:cNvSpPr>
          <p:nvPr/>
        </p:nvSpPr>
        <p:spPr bwMode="auto">
          <a:xfrm>
            <a:off x="-304800" y="3810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/>
              <a:t>Perceptron learning</a:t>
            </a:r>
            <a:endParaRPr lang="en-US" sz="4000" dirty="0"/>
          </a:p>
        </p:txBody>
      </p:sp>
      <p:sp>
        <p:nvSpPr>
          <p:cNvPr id="28" name="TextBox 27"/>
          <p:cNvSpPr txBox="1"/>
          <p:nvPr/>
        </p:nvSpPr>
        <p:spPr>
          <a:xfrm>
            <a:off x="6327588" y="279880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</a:rPr>
              <a:t>0</a:t>
            </a:r>
            <a:endParaRPr lang="en-US" sz="3600" dirty="0">
              <a:solidFill>
                <a:srgbClr val="0000FF"/>
              </a:solidFill>
            </a:endParaRPr>
          </a:p>
        </p:txBody>
      </p:sp>
      <p:grpSp>
        <p:nvGrpSpPr>
          <p:cNvPr id="3" name="Group 35"/>
          <p:cNvGrpSpPr/>
          <p:nvPr/>
        </p:nvGrpSpPr>
        <p:grpSpPr>
          <a:xfrm>
            <a:off x="3962400" y="2514600"/>
            <a:ext cx="457200" cy="457200"/>
            <a:chOff x="4267200" y="3352800"/>
            <a:chExt cx="762000" cy="6873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267200" y="40386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 flipH="1" flipV="1">
              <a:off x="4305300" y="3695703"/>
              <a:ext cx="685801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4648200" y="33528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3505200" y="3505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Threshold of 1</a:t>
            </a:r>
            <a:endParaRPr lang="en-US" sz="1800" dirty="0"/>
          </a:p>
        </p:txBody>
      </p:sp>
      <p:sp>
        <p:nvSpPr>
          <p:cNvPr id="38" name="TextBox 37"/>
          <p:cNvSpPr txBox="1"/>
          <p:nvPr/>
        </p:nvSpPr>
        <p:spPr>
          <a:xfrm>
            <a:off x="914400" y="14433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914400" y="2362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914400" y="30480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90600" y="3733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43600" y="2514600"/>
            <a:ext cx="1239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predicted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3429000"/>
            <a:ext cx="869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actual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48400" y="37338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76400" y="4648200"/>
            <a:ext cx="5310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Δw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err="1" smtClean="0"/>
              <a:t>λ</a:t>
            </a:r>
            <a:r>
              <a:rPr lang="en-US" sz="2800" dirty="0" smtClean="0"/>
              <a:t> * (actual </a:t>
            </a:r>
            <a:r>
              <a:rPr lang="en-US" sz="2800" dirty="0"/>
              <a:t>-</a:t>
            </a:r>
            <a:r>
              <a:rPr lang="en-US" sz="2800" dirty="0" smtClean="0"/>
              <a:t> predicted) * x</a:t>
            </a:r>
            <a:r>
              <a:rPr lang="en-US" sz="2800" baseline="-25000" dirty="0" smtClean="0"/>
              <a:t>i</a:t>
            </a:r>
            <a:endParaRPr lang="en-US" sz="2800" baseline="-25000" dirty="0"/>
          </a:p>
        </p:txBody>
      </p:sp>
      <p:sp>
        <p:nvSpPr>
          <p:cNvPr id="7" name="Left Brace 6"/>
          <p:cNvSpPr/>
          <p:nvPr/>
        </p:nvSpPr>
        <p:spPr bwMode="auto">
          <a:xfrm rot="16200000">
            <a:off x="4495800" y="3962400"/>
            <a:ext cx="381000" cy="28194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89654" y="5715000"/>
            <a:ext cx="44445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does this do in this case?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52600" y="4114800"/>
            <a:ext cx="2200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w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err="1" smtClean="0"/>
              <a:t>w</a:t>
            </a:r>
            <a:r>
              <a:rPr lang="en-US" sz="2800" baseline="-25000" dirty="0" err="1" smtClean="0"/>
              <a:t>i</a:t>
            </a:r>
            <a:r>
              <a:rPr lang="en-US" sz="2800" dirty="0"/>
              <a:t> </a:t>
            </a:r>
            <a:r>
              <a:rPr lang="en-US" sz="2800" dirty="0" smtClean="0"/>
              <a:t>+ </a:t>
            </a:r>
            <a:r>
              <a:rPr lang="en-US" sz="2800" dirty="0" err="1" smtClean="0"/>
              <a:t>Δwi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48720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Oval 1027"/>
          <p:cNvSpPr>
            <a:spLocks noChangeArrowheads="1"/>
          </p:cNvSpPr>
          <p:nvPr/>
        </p:nvSpPr>
        <p:spPr bwMode="auto">
          <a:xfrm>
            <a:off x="3581400" y="2209800"/>
            <a:ext cx="11430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1" name="Line 1029"/>
          <p:cNvSpPr>
            <a:spLocks noChangeShapeType="1"/>
          </p:cNvSpPr>
          <p:nvPr/>
        </p:nvSpPr>
        <p:spPr bwMode="auto">
          <a:xfrm>
            <a:off x="4800600" y="2743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3" name="Line 1031"/>
          <p:cNvSpPr>
            <a:spLocks noChangeShapeType="1"/>
          </p:cNvSpPr>
          <p:nvPr/>
        </p:nvSpPr>
        <p:spPr bwMode="auto">
          <a:xfrm>
            <a:off x="1600200" y="1752600"/>
            <a:ext cx="19050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Line 1032"/>
          <p:cNvSpPr>
            <a:spLocks noChangeShapeType="1"/>
          </p:cNvSpPr>
          <p:nvPr/>
        </p:nvSpPr>
        <p:spPr bwMode="auto">
          <a:xfrm>
            <a:off x="1600200" y="25908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5" name="Line 1033"/>
          <p:cNvSpPr>
            <a:spLocks noChangeShapeType="1"/>
          </p:cNvSpPr>
          <p:nvPr/>
        </p:nvSpPr>
        <p:spPr bwMode="auto">
          <a:xfrm flipV="1">
            <a:off x="1600200" y="3048000"/>
            <a:ext cx="1828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Line 1034"/>
          <p:cNvSpPr>
            <a:spLocks noChangeShapeType="1"/>
          </p:cNvSpPr>
          <p:nvPr/>
        </p:nvSpPr>
        <p:spPr bwMode="auto">
          <a:xfrm flipV="1">
            <a:off x="1676400" y="3200400"/>
            <a:ext cx="1905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1" name="Text Box 1039"/>
          <p:cNvSpPr txBox="1">
            <a:spLocks noChangeArrowheads="1"/>
          </p:cNvSpPr>
          <p:nvPr/>
        </p:nvSpPr>
        <p:spPr bwMode="auto">
          <a:xfrm>
            <a:off x="2133600" y="1447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1</a:t>
            </a:r>
            <a:endParaRPr lang="en-US" sz="1800" baseline="-25000" dirty="0"/>
          </a:p>
        </p:txBody>
      </p:sp>
      <p:sp>
        <p:nvSpPr>
          <p:cNvPr id="36882" name="Text Box 1040"/>
          <p:cNvSpPr txBox="1">
            <a:spLocks noChangeArrowheads="1"/>
          </p:cNvSpPr>
          <p:nvPr/>
        </p:nvSpPr>
        <p:spPr bwMode="auto">
          <a:xfrm>
            <a:off x="1905000" y="21336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-1</a:t>
            </a:r>
            <a:endParaRPr lang="en-US" sz="1800" baseline="-25000" dirty="0"/>
          </a:p>
        </p:txBody>
      </p:sp>
      <p:sp>
        <p:nvSpPr>
          <p:cNvPr id="36883" name="Text Box 1041"/>
          <p:cNvSpPr txBox="1">
            <a:spLocks noChangeArrowheads="1"/>
          </p:cNvSpPr>
          <p:nvPr/>
        </p:nvSpPr>
        <p:spPr bwMode="auto">
          <a:xfrm>
            <a:off x="1981200" y="2819400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1</a:t>
            </a:r>
            <a:endParaRPr lang="en-US" sz="1800" baseline="-25000" dirty="0"/>
          </a:p>
        </p:txBody>
      </p:sp>
      <p:sp>
        <p:nvSpPr>
          <p:cNvPr id="36884" name="Text Box 1042"/>
          <p:cNvSpPr txBox="1">
            <a:spLocks noChangeArrowheads="1"/>
          </p:cNvSpPr>
          <p:nvPr/>
        </p:nvSpPr>
        <p:spPr bwMode="auto">
          <a:xfrm>
            <a:off x="2209800" y="3733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0.5</a:t>
            </a:r>
            <a:endParaRPr lang="en-US" sz="1800" baseline="-25000" dirty="0"/>
          </a:p>
        </p:txBody>
      </p:sp>
      <p:sp>
        <p:nvSpPr>
          <p:cNvPr id="36868" name="Text Box 1045"/>
          <p:cNvSpPr txBox="1">
            <a:spLocks noChangeArrowheads="1"/>
          </p:cNvSpPr>
          <p:nvPr/>
        </p:nvSpPr>
        <p:spPr bwMode="auto">
          <a:xfrm>
            <a:off x="-304800" y="3810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/>
              <a:t>Perceptron learning</a:t>
            </a:r>
            <a:endParaRPr lang="en-US" sz="4000" dirty="0"/>
          </a:p>
        </p:txBody>
      </p:sp>
      <p:sp>
        <p:nvSpPr>
          <p:cNvPr id="28" name="TextBox 27"/>
          <p:cNvSpPr txBox="1"/>
          <p:nvPr/>
        </p:nvSpPr>
        <p:spPr>
          <a:xfrm>
            <a:off x="6327588" y="279880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</a:rPr>
              <a:t>0</a:t>
            </a:r>
            <a:endParaRPr lang="en-US" sz="3600" dirty="0">
              <a:solidFill>
                <a:srgbClr val="0000FF"/>
              </a:solidFill>
            </a:endParaRPr>
          </a:p>
        </p:txBody>
      </p:sp>
      <p:grpSp>
        <p:nvGrpSpPr>
          <p:cNvPr id="3" name="Group 35"/>
          <p:cNvGrpSpPr/>
          <p:nvPr/>
        </p:nvGrpSpPr>
        <p:grpSpPr>
          <a:xfrm>
            <a:off x="3962400" y="2514600"/>
            <a:ext cx="457200" cy="457200"/>
            <a:chOff x="4267200" y="3352800"/>
            <a:chExt cx="762000" cy="6873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267200" y="40386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 flipH="1" flipV="1">
              <a:off x="4305300" y="3695703"/>
              <a:ext cx="685801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4648200" y="33528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3505200" y="3505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Threshold of 1</a:t>
            </a:r>
            <a:endParaRPr lang="en-US" sz="1800" dirty="0"/>
          </a:p>
        </p:txBody>
      </p:sp>
      <p:sp>
        <p:nvSpPr>
          <p:cNvPr id="38" name="TextBox 37"/>
          <p:cNvSpPr txBox="1"/>
          <p:nvPr/>
        </p:nvSpPr>
        <p:spPr>
          <a:xfrm>
            <a:off x="914400" y="14433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914400" y="2362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914400" y="30480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90600" y="3733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43600" y="2514600"/>
            <a:ext cx="1239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predicted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3429000"/>
            <a:ext cx="869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actual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48400" y="37338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76400" y="4648200"/>
            <a:ext cx="5310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Δw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err="1" smtClean="0"/>
              <a:t>λ</a:t>
            </a:r>
            <a:r>
              <a:rPr lang="en-US" sz="2800" dirty="0" smtClean="0"/>
              <a:t> * (actual </a:t>
            </a:r>
            <a:r>
              <a:rPr lang="en-US" sz="2800" dirty="0"/>
              <a:t>-</a:t>
            </a:r>
            <a:r>
              <a:rPr lang="en-US" sz="2800" dirty="0" smtClean="0"/>
              <a:t> predicted) * x</a:t>
            </a:r>
            <a:r>
              <a:rPr lang="en-US" sz="2800" baseline="-25000" dirty="0" smtClean="0"/>
              <a:t>i</a:t>
            </a:r>
            <a:endParaRPr lang="en-US" sz="2800" baseline="-25000" dirty="0"/>
          </a:p>
        </p:txBody>
      </p:sp>
      <p:sp>
        <p:nvSpPr>
          <p:cNvPr id="7" name="Left Brace 6"/>
          <p:cNvSpPr/>
          <p:nvPr/>
        </p:nvSpPr>
        <p:spPr bwMode="auto">
          <a:xfrm rot="16200000">
            <a:off x="4495800" y="3962400"/>
            <a:ext cx="381000" cy="28194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51109" y="5715000"/>
            <a:ext cx="48893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causes us to increase the weights!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52600" y="4114800"/>
            <a:ext cx="2200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w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err="1" smtClean="0"/>
              <a:t>w</a:t>
            </a:r>
            <a:r>
              <a:rPr lang="en-US" sz="2800" baseline="-25000" dirty="0" err="1" smtClean="0"/>
              <a:t>i</a:t>
            </a:r>
            <a:r>
              <a:rPr lang="en-US" sz="2800" dirty="0"/>
              <a:t> </a:t>
            </a:r>
            <a:r>
              <a:rPr lang="en-US" sz="2800" dirty="0" smtClean="0"/>
              <a:t>+ </a:t>
            </a:r>
            <a:r>
              <a:rPr lang="en-US" sz="2800" dirty="0" err="1" smtClean="0"/>
              <a:t>Δwi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22737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Oval 1027"/>
          <p:cNvSpPr>
            <a:spLocks noChangeArrowheads="1"/>
          </p:cNvSpPr>
          <p:nvPr/>
        </p:nvSpPr>
        <p:spPr bwMode="auto">
          <a:xfrm>
            <a:off x="3581400" y="2209800"/>
            <a:ext cx="11430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1" name="Line 1029"/>
          <p:cNvSpPr>
            <a:spLocks noChangeShapeType="1"/>
          </p:cNvSpPr>
          <p:nvPr/>
        </p:nvSpPr>
        <p:spPr bwMode="auto">
          <a:xfrm>
            <a:off x="4800600" y="2743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3" name="Line 1031"/>
          <p:cNvSpPr>
            <a:spLocks noChangeShapeType="1"/>
          </p:cNvSpPr>
          <p:nvPr/>
        </p:nvSpPr>
        <p:spPr bwMode="auto">
          <a:xfrm>
            <a:off x="1600200" y="1752600"/>
            <a:ext cx="19050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Line 1032"/>
          <p:cNvSpPr>
            <a:spLocks noChangeShapeType="1"/>
          </p:cNvSpPr>
          <p:nvPr/>
        </p:nvSpPr>
        <p:spPr bwMode="auto">
          <a:xfrm>
            <a:off x="1600200" y="25908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5" name="Line 1033"/>
          <p:cNvSpPr>
            <a:spLocks noChangeShapeType="1"/>
          </p:cNvSpPr>
          <p:nvPr/>
        </p:nvSpPr>
        <p:spPr bwMode="auto">
          <a:xfrm flipV="1">
            <a:off x="1600200" y="3048000"/>
            <a:ext cx="1828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Line 1034"/>
          <p:cNvSpPr>
            <a:spLocks noChangeShapeType="1"/>
          </p:cNvSpPr>
          <p:nvPr/>
        </p:nvSpPr>
        <p:spPr bwMode="auto">
          <a:xfrm flipV="1">
            <a:off x="1676400" y="3200400"/>
            <a:ext cx="1905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8" name="Text Box 1045"/>
          <p:cNvSpPr txBox="1">
            <a:spLocks noChangeArrowheads="1"/>
          </p:cNvSpPr>
          <p:nvPr/>
        </p:nvSpPr>
        <p:spPr bwMode="auto">
          <a:xfrm>
            <a:off x="-304800" y="3810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/>
              <a:t>Perceptron learning</a:t>
            </a:r>
            <a:endParaRPr lang="en-US" sz="4000" dirty="0"/>
          </a:p>
        </p:txBody>
      </p:sp>
      <p:sp>
        <p:nvSpPr>
          <p:cNvPr id="28" name="TextBox 27"/>
          <p:cNvSpPr txBox="1"/>
          <p:nvPr/>
        </p:nvSpPr>
        <p:spPr>
          <a:xfrm>
            <a:off x="6327588" y="279880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FF"/>
                </a:solidFill>
              </a:rPr>
              <a:t>1</a:t>
            </a:r>
          </a:p>
        </p:txBody>
      </p:sp>
      <p:grpSp>
        <p:nvGrpSpPr>
          <p:cNvPr id="3" name="Group 35"/>
          <p:cNvGrpSpPr/>
          <p:nvPr/>
        </p:nvGrpSpPr>
        <p:grpSpPr>
          <a:xfrm>
            <a:off x="3962400" y="2514600"/>
            <a:ext cx="457200" cy="457200"/>
            <a:chOff x="4267200" y="3352800"/>
            <a:chExt cx="762000" cy="6873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267200" y="40386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 flipH="1" flipV="1">
              <a:off x="4305300" y="3695703"/>
              <a:ext cx="685801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4648200" y="33528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3505200" y="3505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Threshold of 1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5943600" y="2514600"/>
            <a:ext cx="1239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predicted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3429000"/>
            <a:ext cx="869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actual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48400" y="37338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76400" y="4648200"/>
            <a:ext cx="5310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Δw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err="1" smtClean="0"/>
              <a:t>λ</a:t>
            </a:r>
            <a:r>
              <a:rPr lang="en-US" sz="2800" dirty="0" smtClean="0"/>
              <a:t> * (actual </a:t>
            </a:r>
            <a:r>
              <a:rPr lang="en-US" sz="2800" dirty="0"/>
              <a:t>-</a:t>
            </a:r>
            <a:r>
              <a:rPr lang="en-US" sz="2800" dirty="0" smtClean="0"/>
              <a:t> predicted) * x</a:t>
            </a:r>
            <a:r>
              <a:rPr lang="en-US" sz="2800" baseline="-25000" dirty="0" smtClean="0"/>
              <a:t>i</a:t>
            </a:r>
            <a:endParaRPr lang="en-US" sz="2800" baseline="-25000" dirty="0"/>
          </a:p>
        </p:txBody>
      </p:sp>
      <p:sp>
        <p:nvSpPr>
          <p:cNvPr id="7" name="Left Brace 6"/>
          <p:cNvSpPr/>
          <p:nvPr/>
        </p:nvSpPr>
        <p:spPr bwMode="auto">
          <a:xfrm rot="16200000">
            <a:off x="4495800" y="3962400"/>
            <a:ext cx="381000" cy="28194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51109" y="5715000"/>
            <a:ext cx="52148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if predicted = 1 and actual = 0?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52600" y="4114800"/>
            <a:ext cx="2200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w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err="1" smtClean="0"/>
              <a:t>w</a:t>
            </a:r>
            <a:r>
              <a:rPr lang="en-US" sz="2800" baseline="-25000" dirty="0" err="1" smtClean="0"/>
              <a:t>i</a:t>
            </a:r>
            <a:r>
              <a:rPr lang="en-US" sz="2800" dirty="0"/>
              <a:t> </a:t>
            </a:r>
            <a:r>
              <a:rPr lang="en-US" sz="2800" dirty="0" smtClean="0"/>
              <a:t>+ </a:t>
            </a:r>
            <a:r>
              <a:rPr lang="en-US" sz="2800" dirty="0" err="1" smtClean="0"/>
              <a:t>Δwi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78758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Oval 1027"/>
          <p:cNvSpPr>
            <a:spLocks noChangeArrowheads="1"/>
          </p:cNvSpPr>
          <p:nvPr/>
        </p:nvSpPr>
        <p:spPr bwMode="auto">
          <a:xfrm>
            <a:off x="3581400" y="2209800"/>
            <a:ext cx="11430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1" name="Line 1029"/>
          <p:cNvSpPr>
            <a:spLocks noChangeShapeType="1"/>
          </p:cNvSpPr>
          <p:nvPr/>
        </p:nvSpPr>
        <p:spPr bwMode="auto">
          <a:xfrm>
            <a:off x="4800600" y="2743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3" name="Line 1031"/>
          <p:cNvSpPr>
            <a:spLocks noChangeShapeType="1"/>
          </p:cNvSpPr>
          <p:nvPr/>
        </p:nvSpPr>
        <p:spPr bwMode="auto">
          <a:xfrm>
            <a:off x="1600200" y="1752600"/>
            <a:ext cx="19050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Line 1032"/>
          <p:cNvSpPr>
            <a:spLocks noChangeShapeType="1"/>
          </p:cNvSpPr>
          <p:nvPr/>
        </p:nvSpPr>
        <p:spPr bwMode="auto">
          <a:xfrm>
            <a:off x="1600200" y="25908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5" name="Line 1033"/>
          <p:cNvSpPr>
            <a:spLocks noChangeShapeType="1"/>
          </p:cNvSpPr>
          <p:nvPr/>
        </p:nvSpPr>
        <p:spPr bwMode="auto">
          <a:xfrm flipV="1">
            <a:off x="1600200" y="3048000"/>
            <a:ext cx="1828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Line 1034"/>
          <p:cNvSpPr>
            <a:spLocks noChangeShapeType="1"/>
          </p:cNvSpPr>
          <p:nvPr/>
        </p:nvSpPr>
        <p:spPr bwMode="auto">
          <a:xfrm flipV="1">
            <a:off x="1676400" y="3200400"/>
            <a:ext cx="1905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8" name="Text Box 1045"/>
          <p:cNvSpPr txBox="1">
            <a:spLocks noChangeArrowheads="1"/>
          </p:cNvSpPr>
          <p:nvPr/>
        </p:nvSpPr>
        <p:spPr bwMode="auto">
          <a:xfrm>
            <a:off x="-304800" y="3810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/>
              <a:t>Perceptron learning</a:t>
            </a:r>
            <a:endParaRPr lang="en-US" sz="4000" dirty="0"/>
          </a:p>
        </p:txBody>
      </p:sp>
      <p:sp>
        <p:nvSpPr>
          <p:cNvPr id="28" name="TextBox 27"/>
          <p:cNvSpPr txBox="1"/>
          <p:nvPr/>
        </p:nvSpPr>
        <p:spPr>
          <a:xfrm>
            <a:off x="6327588" y="279880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FF"/>
                </a:solidFill>
              </a:rPr>
              <a:t>1</a:t>
            </a:r>
          </a:p>
        </p:txBody>
      </p:sp>
      <p:grpSp>
        <p:nvGrpSpPr>
          <p:cNvPr id="3" name="Group 35"/>
          <p:cNvGrpSpPr/>
          <p:nvPr/>
        </p:nvGrpSpPr>
        <p:grpSpPr>
          <a:xfrm>
            <a:off x="3962400" y="2514600"/>
            <a:ext cx="457200" cy="457200"/>
            <a:chOff x="4267200" y="3352800"/>
            <a:chExt cx="762000" cy="6873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267200" y="40386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 flipH="1" flipV="1">
              <a:off x="4305300" y="3695703"/>
              <a:ext cx="685801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4648200" y="33528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3505200" y="3505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Threshold of 1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5943600" y="2514600"/>
            <a:ext cx="1239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predicted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3429000"/>
            <a:ext cx="869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actual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48400" y="37338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76400" y="4648200"/>
            <a:ext cx="5310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Δw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err="1" smtClean="0"/>
              <a:t>λ</a:t>
            </a:r>
            <a:r>
              <a:rPr lang="en-US" sz="2800" dirty="0" smtClean="0"/>
              <a:t> * (actual </a:t>
            </a:r>
            <a:r>
              <a:rPr lang="en-US" sz="2800" dirty="0"/>
              <a:t>-</a:t>
            </a:r>
            <a:r>
              <a:rPr lang="en-US" sz="2800" dirty="0" smtClean="0"/>
              <a:t> predicted) * x</a:t>
            </a:r>
            <a:r>
              <a:rPr lang="en-US" sz="2800" baseline="-25000" dirty="0" smtClean="0"/>
              <a:t>i</a:t>
            </a:r>
            <a:endParaRPr lang="en-US" sz="2800" baseline="-25000" dirty="0"/>
          </a:p>
        </p:txBody>
      </p:sp>
      <p:sp>
        <p:nvSpPr>
          <p:cNvPr id="7" name="Left Brace 6"/>
          <p:cNvSpPr/>
          <p:nvPr/>
        </p:nvSpPr>
        <p:spPr bwMode="auto">
          <a:xfrm rot="16200000">
            <a:off x="4495800" y="3962400"/>
            <a:ext cx="381000" cy="28194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9200" y="5638800"/>
            <a:ext cx="76721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We’re over the threshold, so want to decrease weights: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actual - predicted = 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52600" y="4114800"/>
            <a:ext cx="2200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w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err="1" smtClean="0"/>
              <a:t>w</a:t>
            </a:r>
            <a:r>
              <a:rPr lang="en-US" sz="2800" baseline="-25000" dirty="0" err="1" smtClean="0"/>
              <a:t>i</a:t>
            </a:r>
            <a:r>
              <a:rPr lang="en-US" sz="2800" dirty="0"/>
              <a:t> </a:t>
            </a:r>
            <a:r>
              <a:rPr lang="en-US" sz="2800" dirty="0" smtClean="0"/>
              <a:t>+ </a:t>
            </a:r>
            <a:r>
              <a:rPr lang="en-US" sz="2800" dirty="0" err="1" smtClean="0"/>
              <a:t>Δwi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00054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Oval 1027"/>
          <p:cNvSpPr>
            <a:spLocks noChangeArrowheads="1"/>
          </p:cNvSpPr>
          <p:nvPr/>
        </p:nvSpPr>
        <p:spPr bwMode="auto">
          <a:xfrm>
            <a:off x="3581400" y="2209800"/>
            <a:ext cx="11430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1" name="Line 1029"/>
          <p:cNvSpPr>
            <a:spLocks noChangeShapeType="1"/>
          </p:cNvSpPr>
          <p:nvPr/>
        </p:nvSpPr>
        <p:spPr bwMode="auto">
          <a:xfrm>
            <a:off x="4800600" y="2743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3" name="Line 1031"/>
          <p:cNvSpPr>
            <a:spLocks noChangeShapeType="1"/>
          </p:cNvSpPr>
          <p:nvPr/>
        </p:nvSpPr>
        <p:spPr bwMode="auto">
          <a:xfrm>
            <a:off x="1600200" y="1752600"/>
            <a:ext cx="19050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Line 1032"/>
          <p:cNvSpPr>
            <a:spLocks noChangeShapeType="1"/>
          </p:cNvSpPr>
          <p:nvPr/>
        </p:nvSpPr>
        <p:spPr bwMode="auto">
          <a:xfrm>
            <a:off x="1600200" y="25908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5" name="Line 1033"/>
          <p:cNvSpPr>
            <a:spLocks noChangeShapeType="1"/>
          </p:cNvSpPr>
          <p:nvPr/>
        </p:nvSpPr>
        <p:spPr bwMode="auto">
          <a:xfrm flipV="1">
            <a:off x="1600200" y="3048000"/>
            <a:ext cx="1828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Line 1034"/>
          <p:cNvSpPr>
            <a:spLocks noChangeShapeType="1"/>
          </p:cNvSpPr>
          <p:nvPr/>
        </p:nvSpPr>
        <p:spPr bwMode="auto">
          <a:xfrm flipV="1">
            <a:off x="1676400" y="3200400"/>
            <a:ext cx="1905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1" name="Text Box 1039"/>
          <p:cNvSpPr txBox="1">
            <a:spLocks noChangeArrowheads="1"/>
          </p:cNvSpPr>
          <p:nvPr/>
        </p:nvSpPr>
        <p:spPr bwMode="auto">
          <a:xfrm>
            <a:off x="2133600" y="1447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1</a:t>
            </a:r>
            <a:endParaRPr lang="en-US" sz="1800" baseline="-25000" dirty="0"/>
          </a:p>
        </p:txBody>
      </p:sp>
      <p:sp>
        <p:nvSpPr>
          <p:cNvPr id="36882" name="Text Box 1040"/>
          <p:cNvSpPr txBox="1">
            <a:spLocks noChangeArrowheads="1"/>
          </p:cNvSpPr>
          <p:nvPr/>
        </p:nvSpPr>
        <p:spPr bwMode="auto">
          <a:xfrm>
            <a:off x="1905000" y="21336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-1</a:t>
            </a:r>
            <a:endParaRPr lang="en-US" sz="1800" baseline="-25000" dirty="0"/>
          </a:p>
        </p:txBody>
      </p:sp>
      <p:sp>
        <p:nvSpPr>
          <p:cNvPr id="36883" name="Text Box 1041"/>
          <p:cNvSpPr txBox="1">
            <a:spLocks noChangeArrowheads="1"/>
          </p:cNvSpPr>
          <p:nvPr/>
        </p:nvSpPr>
        <p:spPr bwMode="auto">
          <a:xfrm>
            <a:off x="1981200" y="2819400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1</a:t>
            </a:r>
            <a:endParaRPr lang="en-US" sz="1800" baseline="-25000" dirty="0"/>
          </a:p>
        </p:txBody>
      </p:sp>
      <p:sp>
        <p:nvSpPr>
          <p:cNvPr id="36884" name="Text Box 1042"/>
          <p:cNvSpPr txBox="1">
            <a:spLocks noChangeArrowheads="1"/>
          </p:cNvSpPr>
          <p:nvPr/>
        </p:nvSpPr>
        <p:spPr bwMode="auto">
          <a:xfrm>
            <a:off x="2209800" y="3733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0.5</a:t>
            </a:r>
            <a:endParaRPr lang="en-US" sz="1800" baseline="-25000" dirty="0"/>
          </a:p>
        </p:txBody>
      </p:sp>
      <p:sp>
        <p:nvSpPr>
          <p:cNvPr id="36868" name="Text Box 1045"/>
          <p:cNvSpPr txBox="1">
            <a:spLocks noChangeArrowheads="1"/>
          </p:cNvSpPr>
          <p:nvPr/>
        </p:nvSpPr>
        <p:spPr bwMode="auto">
          <a:xfrm>
            <a:off x="-304800" y="3810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/>
              <a:t>Perceptron learning</a:t>
            </a:r>
            <a:endParaRPr lang="en-US" sz="4000" dirty="0"/>
          </a:p>
        </p:txBody>
      </p:sp>
      <p:sp>
        <p:nvSpPr>
          <p:cNvPr id="28" name="TextBox 27"/>
          <p:cNvSpPr txBox="1"/>
          <p:nvPr/>
        </p:nvSpPr>
        <p:spPr>
          <a:xfrm>
            <a:off x="6327588" y="279880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</a:rPr>
              <a:t>0</a:t>
            </a:r>
            <a:endParaRPr lang="en-US" sz="3600" dirty="0">
              <a:solidFill>
                <a:srgbClr val="0000FF"/>
              </a:solidFill>
            </a:endParaRPr>
          </a:p>
        </p:txBody>
      </p:sp>
      <p:grpSp>
        <p:nvGrpSpPr>
          <p:cNvPr id="3" name="Group 35"/>
          <p:cNvGrpSpPr/>
          <p:nvPr/>
        </p:nvGrpSpPr>
        <p:grpSpPr>
          <a:xfrm>
            <a:off x="3962400" y="2514600"/>
            <a:ext cx="457200" cy="457200"/>
            <a:chOff x="4267200" y="3352800"/>
            <a:chExt cx="762000" cy="6873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267200" y="40386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 flipH="1" flipV="1">
              <a:off x="4305300" y="3695703"/>
              <a:ext cx="685801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4648200" y="33528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3505200" y="3505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Threshold of 1</a:t>
            </a:r>
            <a:endParaRPr lang="en-US" sz="1800" dirty="0"/>
          </a:p>
        </p:txBody>
      </p:sp>
      <p:sp>
        <p:nvSpPr>
          <p:cNvPr id="38" name="TextBox 37"/>
          <p:cNvSpPr txBox="1"/>
          <p:nvPr/>
        </p:nvSpPr>
        <p:spPr>
          <a:xfrm>
            <a:off x="914400" y="14433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914400" y="2362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914400" y="30480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90600" y="3733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43600" y="2514600"/>
            <a:ext cx="1239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predicted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3429000"/>
            <a:ext cx="869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actual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48400" y="37338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76400" y="4648200"/>
            <a:ext cx="5310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Δw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err="1" smtClean="0"/>
              <a:t>λ</a:t>
            </a:r>
            <a:r>
              <a:rPr lang="en-US" sz="2800" dirty="0" smtClean="0"/>
              <a:t> * (actual </a:t>
            </a:r>
            <a:r>
              <a:rPr lang="en-US" sz="2800" dirty="0"/>
              <a:t>-</a:t>
            </a:r>
            <a:r>
              <a:rPr lang="en-US" sz="2800" dirty="0" smtClean="0"/>
              <a:t> predicted) * x</a:t>
            </a:r>
            <a:r>
              <a:rPr lang="en-US" sz="2800" baseline="-25000" dirty="0" smtClean="0"/>
              <a:t>i</a:t>
            </a:r>
            <a:endParaRPr lang="en-US" sz="2800" baseline="-25000" dirty="0"/>
          </a:p>
        </p:txBody>
      </p:sp>
      <p:sp>
        <p:nvSpPr>
          <p:cNvPr id="7" name="Left Brace 6"/>
          <p:cNvSpPr/>
          <p:nvPr/>
        </p:nvSpPr>
        <p:spPr bwMode="auto">
          <a:xfrm rot="16200000">
            <a:off x="6400800" y="5181600"/>
            <a:ext cx="457200" cy="457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10200" y="5791200"/>
            <a:ext cx="2819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does this do?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52600" y="4114800"/>
            <a:ext cx="2200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w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err="1" smtClean="0"/>
              <a:t>w</a:t>
            </a:r>
            <a:r>
              <a:rPr lang="en-US" sz="2800" baseline="-25000" dirty="0" err="1" smtClean="0"/>
              <a:t>i</a:t>
            </a:r>
            <a:r>
              <a:rPr lang="en-US" sz="2800" dirty="0"/>
              <a:t> </a:t>
            </a:r>
            <a:r>
              <a:rPr lang="en-US" sz="2800" dirty="0" smtClean="0"/>
              <a:t>+ </a:t>
            </a:r>
            <a:r>
              <a:rPr lang="en-US" sz="2800" dirty="0" err="1" smtClean="0"/>
              <a:t>Δwi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41350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Oval 1027"/>
          <p:cNvSpPr>
            <a:spLocks noChangeArrowheads="1"/>
          </p:cNvSpPr>
          <p:nvPr/>
        </p:nvSpPr>
        <p:spPr bwMode="auto">
          <a:xfrm>
            <a:off x="3581400" y="2209800"/>
            <a:ext cx="11430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1" name="Line 1029"/>
          <p:cNvSpPr>
            <a:spLocks noChangeShapeType="1"/>
          </p:cNvSpPr>
          <p:nvPr/>
        </p:nvSpPr>
        <p:spPr bwMode="auto">
          <a:xfrm>
            <a:off x="4800600" y="2743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3" name="Line 1031"/>
          <p:cNvSpPr>
            <a:spLocks noChangeShapeType="1"/>
          </p:cNvSpPr>
          <p:nvPr/>
        </p:nvSpPr>
        <p:spPr bwMode="auto">
          <a:xfrm>
            <a:off x="1600200" y="1752600"/>
            <a:ext cx="19050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Line 1032"/>
          <p:cNvSpPr>
            <a:spLocks noChangeShapeType="1"/>
          </p:cNvSpPr>
          <p:nvPr/>
        </p:nvSpPr>
        <p:spPr bwMode="auto">
          <a:xfrm>
            <a:off x="1600200" y="25908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5" name="Line 1033"/>
          <p:cNvSpPr>
            <a:spLocks noChangeShapeType="1"/>
          </p:cNvSpPr>
          <p:nvPr/>
        </p:nvSpPr>
        <p:spPr bwMode="auto">
          <a:xfrm flipV="1">
            <a:off x="1600200" y="3048000"/>
            <a:ext cx="1828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Line 1034"/>
          <p:cNvSpPr>
            <a:spLocks noChangeShapeType="1"/>
          </p:cNvSpPr>
          <p:nvPr/>
        </p:nvSpPr>
        <p:spPr bwMode="auto">
          <a:xfrm flipV="1">
            <a:off x="1676400" y="3200400"/>
            <a:ext cx="1905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1" name="Text Box 1039"/>
          <p:cNvSpPr txBox="1">
            <a:spLocks noChangeArrowheads="1"/>
          </p:cNvSpPr>
          <p:nvPr/>
        </p:nvSpPr>
        <p:spPr bwMode="auto">
          <a:xfrm>
            <a:off x="2133600" y="1447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1</a:t>
            </a:r>
            <a:endParaRPr lang="en-US" sz="1800" baseline="-25000" dirty="0"/>
          </a:p>
        </p:txBody>
      </p:sp>
      <p:sp>
        <p:nvSpPr>
          <p:cNvPr id="36882" name="Text Box 1040"/>
          <p:cNvSpPr txBox="1">
            <a:spLocks noChangeArrowheads="1"/>
          </p:cNvSpPr>
          <p:nvPr/>
        </p:nvSpPr>
        <p:spPr bwMode="auto">
          <a:xfrm>
            <a:off x="1905000" y="21336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-1</a:t>
            </a:r>
            <a:endParaRPr lang="en-US" sz="1800" baseline="-25000" dirty="0"/>
          </a:p>
        </p:txBody>
      </p:sp>
      <p:sp>
        <p:nvSpPr>
          <p:cNvPr id="36883" name="Text Box 1041"/>
          <p:cNvSpPr txBox="1">
            <a:spLocks noChangeArrowheads="1"/>
          </p:cNvSpPr>
          <p:nvPr/>
        </p:nvSpPr>
        <p:spPr bwMode="auto">
          <a:xfrm>
            <a:off x="1981200" y="2819400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1</a:t>
            </a:r>
            <a:endParaRPr lang="en-US" sz="1800" baseline="-25000" dirty="0"/>
          </a:p>
        </p:txBody>
      </p:sp>
      <p:sp>
        <p:nvSpPr>
          <p:cNvPr id="36884" name="Text Box 1042"/>
          <p:cNvSpPr txBox="1">
            <a:spLocks noChangeArrowheads="1"/>
          </p:cNvSpPr>
          <p:nvPr/>
        </p:nvSpPr>
        <p:spPr bwMode="auto">
          <a:xfrm>
            <a:off x="2209800" y="3733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0.5</a:t>
            </a:r>
            <a:endParaRPr lang="en-US" sz="1800" baseline="-25000" dirty="0"/>
          </a:p>
        </p:txBody>
      </p:sp>
      <p:sp>
        <p:nvSpPr>
          <p:cNvPr id="36868" name="Text Box 1045"/>
          <p:cNvSpPr txBox="1">
            <a:spLocks noChangeArrowheads="1"/>
          </p:cNvSpPr>
          <p:nvPr/>
        </p:nvSpPr>
        <p:spPr bwMode="auto">
          <a:xfrm>
            <a:off x="-304800" y="3810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/>
              <a:t>Perceptron learning</a:t>
            </a:r>
            <a:endParaRPr lang="en-US" sz="4000" dirty="0"/>
          </a:p>
        </p:txBody>
      </p:sp>
      <p:sp>
        <p:nvSpPr>
          <p:cNvPr id="28" name="TextBox 27"/>
          <p:cNvSpPr txBox="1"/>
          <p:nvPr/>
        </p:nvSpPr>
        <p:spPr>
          <a:xfrm>
            <a:off x="6327588" y="279880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</a:rPr>
              <a:t>0</a:t>
            </a:r>
            <a:endParaRPr lang="en-US" sz="3600" dirty="0">
              <a:solidFill>
                <a:srgbClr val="0000FF"/>
              </a:solidFill>
            </a:endParaRPr>
          </a:p>
        </p:txBody>
      </p:sp>
      <p:grpSp>
        <p:nvGrpSpPr>
          <p:cNvPr id="3" name="Group 35"/>
          <p:cNvGrpSpPr/>
          <p:nvPr/>
        </p:nvGrpSpPr>
        <p:grpSpPr>
          <a:xfrm>
            <a:off x="3962400" y="2514600"/>
            <a:ext cx="457200" cy="457200"/>
            <a:chOff x="4267200" y="3352800"/>
            <a:chExt cx="762000" cy="6873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267200" y="40386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 flipH="1" flipV="1">
              <a:off x="4305300" y="3695703"/>
              <a:ext cx="685801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4648200" y="33528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3505200" y="3505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Threshold of 1</a:t>
            </a:r>
            <a:endParaRPr lang="en-US" sz="1800" dirty="0"/>
          </a:p>
        </p:txBody>
      </p:sp>
      <p:sp>
        <p:nvSpPr>
          <p:cNvPr id="38" name="TextBox 37"/>
          <p:cNvSpPr txBox="1"/>
          <p:nvPr/>
        </p:nvSpPr>
        <p:spPr>
          <a:xfrm>
            <a:off x="914400" y="14433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914400" y="2362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914400" y="30480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90600" y="3733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43600" y="2514600"/>
            <a:ext cx="1239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predicted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3429000"/>
            <a:ext cx="869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actual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48400" y="37338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76400" y="4648200"/>
            <a:ext cx="5310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Δw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err="1" smtClean="0"/>
              <a:t>λ</a:t>
            </a:r>
            <a:r>
              <a:rPr lang="en-US" sz="2800" dirty="0" smtClean="0"/>
              <a:t> * (actual </a:t>
            </a:r>
            <a:r>
              <a:rPr lang="en-US" sz="2800" dirty="0"/>
              <a:t>-</a:t>
            </a:r>
            <a:r>
              <a:rPr lang="en-US" sz="2800" dirty="0" smtClean="0"/>
              <a:t> predicted) * x</a:t>
            </a:r>
            <a:r>
              <a:rPr lang="en-US" sz="2800" baseline="-25000" dirty="0" smtClean="0"/>
              <a:t>i</a:t>
            </a:r>
            <a:endParaRPr lang="en-US" sz="2800" baseline="-25000" dirty="0"/>
          </a:p>
        </p:txBody>
      </p:sp>
      <p:sp>
        <p:nvSpPr>
          <p:cNvPr id="7" name="Left Brace 6"/>
          <p:cNvSpPr/>
          <p:nvPr/>
        </p:nvSpPr>
        <p:spPr bwMode="auto">
          <a:xfrm rot="16200000">
            <a:off x="6400800" y="5181600"/>
            <a:ext cx="457200" cy="457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8200" y="5722203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Only adjust those weights that actually contributed!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52600" y="4114800"/>
            <a:ext cx="2200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w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err="1" smtClean="0"/>
              <a:t>w</a:t>
            </a:r>
            <a:r>
              <a:rPr lang="en-US" sz="2800" baseline="-25000" dirty="0" err="1" smtClean="0"/>
              <a:t>i</a:t>
            </a:r>
            <a:r>
              <a:rPr lang="en-US" sz="2800" dirty="0"/>
              <a:t> </a:t>
            </a:r>
            <a:r>
              <a:rPr lang="en-US" sz="2800" dirty="0" smtClean="0"/>
              <a:t>+ </a:t>
            </a:r>
            <a:r>
              <a:rPr lang="en-US" sz="2800" dirty="0" err="1" smtClean="0"/>
              <a:t>Δwi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52903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Oval 1027"/>
          <p:cNvSpPr>
            <a:spLocks noChangeArrowheads="1"/>
          </p:cNvSpPr>
          <p:nvPr/>
        </p:nvSpPr>
        <p:spPr bwMode="auto">
          <a:xfrm>
            <a:off x="3581400" y="2209800"/>
            <a:ext cx="11430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1" name="Line 1029"/>
          <p:cNvSpPr>
            <a:spLocks noChangeShapeType="1"/>
          </p:cNvSpPr>
          <p:nvPr/>
        </p:nvSpPr>
        <p:spPr bwMode="auto">
          <a:xfrm>
            <a:off x="4800600" y="2743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3" name="Line 1031"/>
          <p:cNvSpPr>
            <a:spLocks noChangeShapeType="1"/>
          </p:cNvSpPr>
          <p:nvPr/>
        </p:nvSpPr>
        <p:spPr bwMode="auto">
          <a:xfrm>
            <a:off x="1600200" y="1752600"/>
            <a:ext cx="19050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Line 1032"/>
          <p:cNvSpPr>
            <a:spLocks noChangeShapeType="1"/>
          </p:cNvSpPr>
          <p:nvPr/>
        </p:nvSpPr>
        <p:spPr bwMode="auto">
          <a:xfrm>
            <a:off x="1600200" y="25908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5" name="Line 1033"/>
          <p:cNvSpPr>
            <a:spLocks noChangeShapeType="1"/>
          </p:cNvSpPr>
          <p:nvPr/>
        </p:nvSpPr>
        <p:spPr bwMode="auto">
          <a:xfrm flipV="1">
            <a:off x="1600200" y="3048000"/>
            <a:ext cx="1828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Line 1034"/>
          <p:cNvSpPr>
            <a:spLocks noChangeShapeType="1"/>
          </p:cNvSpPr>
          <p:nvPr/>
        </p:nvSpPr>
        <p:spPr bwMode="auto">
          <a:xfrm flipV="1">
            <a:off x="1676400" y="3200400"/>
            <a:ext cx="1905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1" name="Text Box 1039"/>
          <p:cNvSpPr txBox="1">
            <a:spLocks noChangeArrowheads="1"/>
          </p:cNvSpPr>
          <p:nvPr/>
        </p:nvSpPr>
        <p:spPr bwMode="auto">
          <a:xfrm>
            <a:off x="2133600" y="1447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1</a:t>
            </a:r>
            <a:endParaRPr lang="en-US" sz="1800" baseline="-25000" dirty="0"/>
          </a:p>
        </p:txBody>
      </p:sp>
      <p:sp>
        <p:nvSpPr>
          <p:cNvPr id="36882" name="Text Box 1040"/>
          <p:cNvSpPr txBox="1">
            <a:spLocks noChangeArrowheads="1"/>
          </p:cNvSpPr>
          <p:nvPr/>
        </p:nvSpPr>
        <p:spPr bwMode="auto">
          <a:xfrm>
            <a:off x="1905000" y="21336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-1</a:t>
            </a:r>
            <a:endParaRPr lang="en-US" sz="1800" baseline="-25000" dirty="0"/>
          </a:p>
        </p:txBody>
      </p:sp>
      <p:sp>
        <p:nvSpPr>
          <p:cNvPr id="36883" name="Text Box 1041"/>
          <p:cNvSpPr txBox="1">
            <a:spLocks noChangeArrowheads="1"/>
          </p:cNvSpPr>
          <p:nvPr/>
        </p:nvSpPr>
        <p:spPr bwMode="auto">
          <a:xfrm>
            <a:off x="1981200" y="2819400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1</a:t>
            </a:r>
            <a:endParaRPr lang="en-US" sz="1800" baseline="-25000" dirty="0"/>
          </a:p>
        </p:txBody>
      </p:sp>
      <p:sp>
        <p:nvSpPr>
          <p:cNvPr id="36884" name="Text Box 1042"/>
          <p:cNvSpPr txBox="1">
            <a:spLocks noChangeArrowheads="1"/>
          </p:cNvSpPr>
          <p:nvPr/>
        </p:nvSpPr>
        <p:spPr bwMode="auto">
          <a:xfrm>
            <a:off x="2209800" y="3733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0.5</a:t>
            </a:r>
            <a:endParaRPr lang="en-US" sz="1800" baseline="-25000" dirty="0"/>
          </a:p>
        </p:txBody>
      </p:sp>
      <p:sp>
        <p:nvSpPr>
          <p:cNvPr id="36868" name="Text Box 1045"/>
          <p:cNvSpPr txBox="1">
            <a:spLocks noChangeArrowheads="1"/>
          </p:cNvSpPr>
          <p:nvPr/>
        </p:nvSpPr>
        <p:spPr bwMode="auto">
          <a:xfrm>
            <a:off x="-304800" y="3810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/>
              <a:t>Perceptron learning</a:t>
            </a:r>
            <a:endParaRPr lang="en-US" sz="4000" dirty="0"/>
          </a:p>
        </p:txBody>
      </p:sp>
      <p:sp>
        <p:nvSpPr>
          <p:cNvPr id="28" name="TextBox 27"/>
          <p:cNvSpPr txBox="1"/>
          <p:nvPr/>
        </p:nvSpPr>
        <p:spPr>
          <a:xfrm>
            <a:off x="6327588" y="279880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</a:rPr>
              <a:t>0</a:t>
            </a:r>
            <a:endParaRPr lang="en-US" sz="3600" dirty="0">
              <a:solidFill>
                <a:srgbClr val="0000FF"/>
              </a:solidFill>
            </a:endParaRPr>
          </a:p>
        </p:txBody>
      </p:sp>
      <p:grpSp>
        <p:nvGrpSpPr>
          <p:cNvPr id="3" name="Group 35"/>
          <p:cNvGrpSpPr/>
          <p:nvPr/>
        </p:nvGrpSpPr>
        <p:grpSpPr>
          <a:xfrm>
            <a:off x="3962400" y="2514600"/>
            <a:ext cx="457200" cy="457200"/>
            <a:chOff x="4267200" y="3352800"/>
            <a:chExt cx="762000" cy="6873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267200" y="40386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 flipH="1" flipV="1">
              <a:off x="4305300" y="3695703"/>
              <a:ext cx="685801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4648200" y="33528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3505200" y="3505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Threshold of 1</a:t>
            </a:r>
            <a:endParaRPr lang="en-US" sz="1800" dirty="0"/>
          </a:p>
        </p:txBody>
      </p:sp>
      <p:sp>
        <p:nvSpPr>
          <p:cNvPr id="38" name="TextBox 37"/>
          <p:cNvSpPr txBox="1"/>
          <p:nvPr/>
        </p:nvSpPr>
        <p:spPr>
          <a:xfrm>
            <a:off x="914400" y="14433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914400" y="2362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914400" y="30480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90600" y="3733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43600" y="2514600"/>
            <a:ext cx="1239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predicted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3429000"/>
            <a:ext cx="869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actual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48400" y="37338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76400" y="4648200"/>
            <a:ext cx="5310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Δw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err="1" smtClean="0"/>
              <a:t>λ</a:t>
            </a:r>
            <a:r>
              <a:rPr lang="en-US" sz="2800" dirty="0" smtClean="0"/>
              <a:t> * (actual </a:t>
            </a:r>
            <a:r>
              <a:rPr lang="en-US" sz="2800" dirty="0"/>
              <a:t>-</a:t>
            </a:r>
            <a:r>
              <a:rPr lang="en-US" sz="2800" dirty="0" smtClean="0"/>
              <a:t> predicted) * x</a:t>
            </a:r>
            <a:r>
              <a:rPr lang="en-US" sz="2800" baseline="-25000" dirty="0" smtClean="0"/>
              <a:t>i</a:t>
            </a:r>
            <a:endParaRPr lang="en-US" sz="2800" baseline="-25000" dirty="0"/>
          </a:p>
        </p:txBody>
      </p:sp>
      <p:sp>
        <p:nvSpPr>
          <p:cNvPr id="7" name="Left Brace 6"/>
          <p:cNvSpPr/>
          <p:nvPr/>
        </p:nvSpPr>
        <p:spPr bwMode="auto">
          <a:xfrm rot="16200000">
            <a:off x="2590800" y="5105400"/>
            <a:ext cx="457200" cy="457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00200" y="5791200"/>
            <a:ext cx="2819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does this do?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52600" y="4114800"/>
            <a:ext cx="2200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w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err="1" smtClean="0"/>
              <a:t>w</a:t>
            </a:r>
            <a:r>
              <a:rPr lang="en-US" sz="2800" baseline="-25000" dirty="0" err="1" smtClean="0"/>
              <a:t>i</a:t>
            </a:r>
            <a:r>
              <a:rPr lang="en-US" sz="2800" dirty="0"/>
              <a:t> </a:t>
            </a:r>
            <a:r>
              <a:rPr lang="en-US" sz="2800" dirty="0" smtClean="0"/>
              <a:t>+ </a:t>
            </a:r>
            <a:r>
              <a:rPr lang="en-US" sz="2800" dirty="0" err="1" smtClean="0"/>
              <a:t>Δwi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49230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Artificial Neural </a:t>
            </a:r>
            <a:r>
              <a:rPr lang="en-US" dirty="0"/>
              <a:t>Networks</a:t>
            </a:r>
          </a:p>
        </p:txBody>
      </p:sp>
      <p:grpSp>
        <p:nvGrpSpPr>
          <p:cNvPr id="32771" name="Group 4"/>
          <p:cNvGrpSpPr>
            <a:grpSpLocks/>
          </p:cNvGrpSpPr>
          <p:nvPr/>
        </p:nvGrpSpPr>
        <p:grpSpPr bwMode="auto">
          <a:xfrm>
            <a:off x="2438400" y="1676400"/>
            <a:ext cx="4572000" cy="4419600"/>
            <a:chOff x="3120" y="1104"/>
            <a:chExt cx="2880" cy="2784"/>
          </a:xfrm>
        </p:grpSpPr>
        <p:sp>
          <p:nvSpPr>
            <p:cNvPr id="32772" name="Oval 5"/>
            <p:cNvSpPr>
              <a:spLocks noChangeArrowheads="1"/>
            </p:cNvSpPr>
            <p:nvPr/>
          </p:nvSpPr>
          <p:spPr bwMode="auto">
            <a:xfrm>
              <a:off x="4320" y="1296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2773" name="Group 6"/>
            <p:cNvGrpSpPr>
              <a:grpSpLocks/>
            </p:cNvGrpSpPr>
            <p:nvPr/>
          </p:nvGrpSpPr>
          <p:grpSpPr bwMode="auto">
            <a:xfrm>
              <a:off x="3120" y="1104"/>
              <a:ext cx="2880" cy="2784"/>
              <a:chOff x="3168" y="1104"/>
              <a:chExt cx="2880" cy="2784"/>
            </a:xfrm>
          </p:grpSpPr>
          <p:sp>
            <p:nvSpPr>
              <p:cNvPr id="32774" name="Oval 7"/>
              <p:cNvSpPr>
                <a:spLocks noChangeArrowheads="1"/>
              </p:cNvSpPr>
              <p:nvPr/>
            </p:nvSpPr>
            <p:spPr bwMode="auto">
              <a:xfrm>
                <a:off x="3504" y="1392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75" name="Oval 8"/>
              <p:cNvSpPr>
                <a:spLocks noChangeArrowheads="1"/>
              </p:cNvSpPr>
              <p:nvPr/>
            </p:nvSpPr>
            <p:spPr bwMode="auto">
              <a:xfrm>
                <a:off x="5280" y="2832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76" name="Oval 9"/>
              <p:cNvSpPr>
                <a:spLocks noChangeArrowheads="1"/>
              </p:cNvSpPr>
              <p:nvPr/>
            </p:nvSpPr>
            <p:spPr bwMode="auto">
              <a:xfrm>
                <a:off x="5040" y="1776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77" name="Oval 10"/>
              <p:cNvSpPr>
                <a:spLocks noChangeArrowheads="1"/>
              </p:cNvSpPr>
              <p:nvPr/>
            </p:nvSpPr>
            <p:spPr bwMode="auto">
              <a:xfrm>
                <a:off x="4224" y="2208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78" name="Oval 11"/>
              <p:cNvSpPr>
                <a:spLocks noChangeArrowheads="1"/>
              </p:cNvSpPr>
              <p:nvPr/>
            </p:nvSpPr>
            <p:spPr bwMode="auto">
              <a:xfrm>
                <a:off x="4608" y="3696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79" name="Oval 12"/>
              <p:cNvSpPr>
                <a:spLocks noChangeArrowheads="1"/>
              </p:cNvSpPr>
              <p:nvPr/>
            </p:nvSpPr>
            <p:spPr bwMode="auto">
              <a:xfrm>
                <a:off x="3168" y="2352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80" name="Oval 13"/>
              <p:cNvSpPr>
                <a:spLocks noChangeArrowheads="1"/>
              </p:cNvSpPr>
              <p:nvPr/>
            </p:nvSpPr>
            <p:spPr bwMode="auto">
              <a:xfrm>
                <a:off x="3408" y="3456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81" name="Line 14"/>
              <p:cNvSpPr>
                <a:spLocks noChangeShapeType="1"/>
              </p:cNvSpPr>
              <p:nvPr/>
            </p:nvSpPr>
            <p:spPr bwMode="auto">
              <a:xfrm>
                <a:off x="3696" y="1584"/>
                <a:ext cx="528" cy="62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82" name="Line 15"/>
              <p:cNvSpPr>
                <a:spLocks noChangeShapeType="1"/>
              </p:cNvSpPr>
              <p:nvPr/>
            </p:nvSpPr>
            <p:spPr bwMode="auto">
              <a:xfrm flipV="1">
                <a:off x="3408" y="2352"/>
                <a:ext cx="816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83" name="Line 16"/>
              <p:cNvSpPr>
                <a:spLocks noChangeShapeType="1"/>
              </p:cNvSpPr>
              <p:nvPr/>
            </p:nvSpPr>
            <p:spPr bwMode="auto">
              <a:xfrm flipV="1">
                <a:off x="4320" y="1536"/>
                <a:ext cx="48" cy="62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84" name="Line 17"/>
              <p:cNvSpPr>
                <a:spLocks noChangeShapeType="1"/>
              </p:cNvSpPr>
              <p:nvPr/>
            </p:nvSpPr>
            <p:spPr bwMode="auto">
              <a:xfrm flipV="1">
                <a:off x="4464" y="1968"/>
                <a:ext cx="576" cy="28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85" name="Line 18"/>
              <p:cNvSpPr>
                <a:spLocks noChangeShapeType="1"/>
              </p:cNvSpPr>
              <p:nvPr/>
            </p:nvSpPr>
            <p:spPr bwMode="auto">
              <a:xfrm>
                <a:off x="4416" y="2400"/>
                <a:ext cx="816" cy="48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86" name="Line 19"/>
              <p:cNvSpPr>
                <a:spLocks noChangeShapeType="1"/>
              </p:cNvSpPr>
              <p:nvPr/>
            </p:nvSpPr>
            <p:spPr bwMode="auto">
              <a:xfrm>
                <a:off x="4320" y="2448"/>
                <a:ext cx="336" cy="12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87" name="Line 20"/>
              <p:cNvSpPr>
                <a:spLocks noChangeShapeType="1"/>
              </p:cNvSpPr>
              <p:nvPr/>
            </p:nvSpPr>
            <p:spPr bwMode="auto">
              <a:xfrm flipH="1">
                <a:off x="3600" y="2448"/>
                <a:ext cx="624" cy="100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88" name="Line 21"/>
              <p:cNvSpPr>
                <a:spLocks noChangeShapeType="1"/>
              </p:cNvSpPr>
              <p:nvPr/>
            </p:nvSpPr>
            <p:spPr bwMode="auto">
              <a:xfrm flipH="1" flipV="1">
                <a:off x="3312" y="2592"/>
                <a:ext cx="144" cy="81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789" name="Text Box 22"/>
              <p:cNvSpPr txBox="1">
                <a:spLocks noChangeArrowheads="1"/>
              </p:cNvSpPr>
              <p:nvPr/>
            </p:nvSpPr>
            <p:spPr bwMode="auto">
              <a:xfrm>
                <a:off x="4368" y="1104"/>
                <a:ext cx="124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>
                    <a:latin typeface="Verdana" charset="0"/>
                  </a:rPr>
                  <a:t>Node (Neuron)</a:t>
                </a:r>
              </a:p>
            </p:txBody>
          </p:sp>
          <p:sp>
            <p:nvSpPr>
              <p:cNvPr id="32790" name="Text Box 23"/>
              <p:cNvSpPr txBox="1">
                <a:spLocks noChangeArrowheads="1"/>
              </p:cNvSpPr>
              <p:nvPr/>
            </p:nvSpPr>
            <p:spPr bwMode="auto">
              <a:xfrm>
                <a:off x="4512" y="3024"/>
                <a:ext cx="1536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dirty="0">
                    <a:latin typeface="Verdana" charset="0"/>
                  </a:rPr>
                  <a:t>Edge </a:t>
                </a:r>
                <a:r>
                  <a:rPr lang="en-US" sz="1600" dirty="0" smtClean="0">
                    <a:latin typeface="Verdana" charset="0"/>
                  </a:rPr>
                  <a:t>(synapses)</a:t>
                </a:r>
                <a:endParaRPr lang="en-US" sz="1600" dirty="0">
                  <a:latin typeface="Verdana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14898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Oval 1027"/>
          <p:cNvSpPr>
            <a:spLocks noChangeArrowheads="1"/>
          </p:cNvSpPr>
          <p:nvPr/>
        </p:nvSpPr>
        <p:spPr bwMode="auto">
          <a:xfrm>
            <a:off x="3581400" y="2209800"/>
            <a:ext cx="11430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1" name="Line 1029"/>
          <p:cNvSpPr>
            <a:spLocks noChangeShapeType="1"/>
          </p:cNvSpPr>
          <p:nvPr/>
        </p:nvSpPr>
        <p:spPr bwMode="auto">
          <a:xfrm>
            <a:off x="4800600" y="2743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3" name="Line 1031"/>
          <p:cNvSpPr>
            <a:spLocks noChangeShapeType="1"/>
          </p:cNvSpPr>
          <p:nvPr/>
        </p:nvSpPr>
        <p:spPr bwMode="auto">
          <a:xfrm>
            <a:off x="1600200" y="1752600"/>
            <a:ext cx="19050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Line 1032"/>
          <p:cNvSpPr>
            <a:spLocks noChangeShapeType="1"/>
          </p:cNvSpPr>
          <p:nvPr/>
        </p:nvSpPr>
        <p:spPr bwMode="auto">
          <a:xfrm>
            <a:off x="1600200" y="25908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5" name="Line 1033"/>
          <p:cNvSpPr>
            <a:spLocks noChangeShapeType="1"/>
          </p:cNvSpPr>
          <p:nvPr/>
        </p:nvSpPr>
        <p:spPr bwMode="auto">
          <a:xfrm flipV="1">
            <a:off x="1600200" y="3048000"/>
            <a:ext cx="1828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Line 1034"/>
          <p:cNvSpPr>
            <a:spLocks noChangeShapeType="1"/>
          </p:cNvSpPr>
          <p:nvPr/>
        </p:nvSpPr>
        <p:spPr bwMode="auto">
          <a:xfrm flipV="1">
            <a:off x="1676400" y="3200400"/>
            <a:ext cx="1905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1" name="Text Box 1039"/>
          <p:cNvSpPr txBox="1">
            <a:spLocks noChangeArrowheads="1"/>
          </p:cNvSpPr>
          <p:nvPr/>
        </p:nvSpPr>
        <p:spPr bwMode="auto">
          <a:xfrm>
            <a:off x="2133600" y="1447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1</a:t>
            </a:r>
            <a:endParaRPr lang="en-US" sz="1800" baseline="-25000" dirty="0"/>
          </a:p>
        </p:txBody>
      </p:sp>
      <p:sp>
        <p:nvSpPr>
          <p:cNvPr id="36882" name="Text Box 1040"/>
          <p:cNvSpPr txBox="1">
            <a:spLocks noChangeArrowheads="1"/>
          </p:cNvSpPr>
          <p:nvPr/>
        </p:nvSpPr>
        <p:spPr bwMode="auto">
          <a:xfrm>
            <a:off x="1905000" y="21336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-1</a:t>
            </a:r>
            <a:endParaRPr lang="en-US" sz="1800" baseline="-25000" dirty="0"/>
          </a:p>
        </p:txBody>
      </p:sp>
      <p:sp>
        <p:nvSpPr>
          <p:cNvPr id="36883" name="Text Box 1041"/>
          <p:cNvSpPr txBox="1">
            <a:spLocks noChangeArrowheads="1"/>
          </p:cNvSpPr>
          <p:nvPr/>
        </p:nvSpPr>
        <p:spPr bwMode="auto">
          <a:xfrm>
            <a:off x="1981200" y="2819400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1</a:t>
            </a:r>
            <a:endParaRPr lang="en-US" sz="1800" baseline="-25000" dirty="0"/>
          </a:p>
        </p:txBody>
      </p:sp>
      <p:sp>
        <p:nvSpPr>
          <p:cNvPr id="36884" name="Text Box 1042"/>
          <p:cNvSpPr txBox="1">
            <a:spLocks noChangeArrowheads="1"/>
          </p:cNvSpPr>
          <p:nvPr/>
        </p:nvSpPr>
        <p:spPr bwMode="auto">
          <a:xfrm>
            <a:off x="2209800" y="3733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0.5</a:t>
            </a:r>
            <a:endParaRPr lang="en-US" sz="1800" baseline="-25000" dirty="0"/>
          </a:p>
        </p:txBody>
      </p:sp>
      <p:sp>
        <p:nvSpPr>
          <p:cNvPr id="36868" name="Text Box 1045"/>
          <p:cNvSpPr txBox="1">
            <a:spLocks noChangeArrowheads="1"/>
          </p:cNvSpPr>
          <p:nvPr/>
        </p:nvSpPr>
        <p:spPr bwMode="auto">
          <a:xfrm>
            <a:off x="-304800" y="3810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/>
              <a:t>Perceptron learning</a:t>
            </a:r>
            <a:endParaRPr lang="en-US" sz="4000" dirty="0"/>
          </a:p>
        </p:txBody>
      </p:sp>
      <p:sp>
        <p:nvSpPr>
          <p:cNvPr id="28" name="TextBox 27"/>
          <p:cNvSpPr txBox="1"/>
          <p:nvPr/>
        </p:nvSpPr>
        <p:spPr>
          <a:xfrm>
            <a:off x="6327588" y="279880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</a:rPr>
              <a:t>0</a:t>
            </a:r>
            <a:endParaRPr lang="en-US" sz="3600" dirty="0">
              <a:solidFill>
                <a:srgbClr val="0000FF"/>
              </a:solidFill>
            </a:endParaRPr>
          </a:p>
        </p:txBody>
      </p:sp>
      <p:grpSp>
        <p:nvGrpSpPr>
          <p:cNvPr id="3" name="Group 35"/>
          <p:cNvGrpSpPr/>
          <p:nvPr/>
        </p:nvGrpSpPr>
        <p:grpSpPr>
          <a:xfrm>
            <a:off x="3962400" y="2514600"/>
            <a:ext cx="457200" cy="457200"/>
            <a:chOff x="4267200" y="3352800"/>
            <a:chExt cx="762000" cy="6873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267200" y="40386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 flipH="1" flipV="1">
              <a:off x="4305300" y="3695703"/>
              <a:ext cx="685801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4648200" y="33528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3505200" y="3505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Threshold of 1</a:t>
            </a:r>
            <a:endParaRPr lang="en-US" sz="1800" dirty="0"/>
          </a:p>
        </p:txBody>
      </p:sp>
      <p:sp>
        <p:nvSpPr>
          <p:cNvPr id="38" name="TextBox 37"/>
          <p:cNvSpPr txBox="1"/>
          <p:nvPr/>
        </p:nvSpPr>
        <p:spPr>
          <a:xfrm>
            <a:off x="914400" y="14433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914400" y="2362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914400" y="30480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90600" y="3733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43600" y="2514600"/>
            <a:ext cx="1239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predicted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3429000"/>
            <a:ext cx="869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actual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48400" y="37338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76400" y="4648200"/>
            <a:ext cx="5310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Δw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err="1" smtClean="0"/>
              <a:t>λ</a:t>
            </a:r>
            <a:r>
              <a:rPr lang="en-US" sz="2800" dirty="0" smtClean="0"/>
              <a:t> * (actual </a:t>
            </a:r>
            <a:r>
              <a:rPr lang="en-US" sz="2800" dirty="0"/>
              <a:t>-</a:t>
            </a:r>
            <a:r>
              <a:rPr lang="en-US" sz="2800" dirty="0" smtClean="0"/>
              <a:t> predicted) * x</a:t>
            </a:r>
            <a:r>
              <a:rPr lang="en-US" sz="2800" baseline="-25000" dirty="0" smtClean="0"/>
              <a:t>i</a:t>
            </a:r>
            <a:endParaRPr lang="en-US" sz="2800" baseline="-25000" dirty="0"/>
          </a:p>
        </p:txBody>
      </p:sp>
      <p:sp>
        <p:nvSpPr>
          <p:cNvPr id="7" name="Left Brace 6"/>
          <p:cNvSpPr/>
          <p:nvPr/>
        </p:nvSpPr>
        <p:spPr bwMode="auto">
          <a:xfrm rot="16200000">
            <a:off x="2590800" y="5105400"/>
            <a:ext cx="457200" cy="4572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5646003"/>
            <a:ext cx="70283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“learning rate”: value between 0 and 1 (</a:t>
            </a:r>
            <a:r>
              <a:rPr lang="en-US" dirty="0" err="1" smtClean="0">
                <a:solidFill>
                  <a:srgbClr val="0000FF"/>
                </a:solidFill>
              </a:rPr>
              <a:t>e.g</a:t>
            </a:r>
            <a:r>
              <a:rPr lang="en-US" dirty="0" smtClean="0">
                <a:solidFill>
                  <a:srgbClr val="0000FF"/>
                </a:solidFill>
              </a:rPr>
              <a:t> 0.1)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adjusts how abrupt the changes are to the model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52600" y="4114800"/>
            <a:ext cx="2200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w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err="1" smtClean="0"/>
              <a:t>w</a:t>
            </a:r>
            <a:r>
              <a:rPr lang="en-US" sz="2800" baseline="-25000" dirty="0" err="1" smtClean="0"/>
              <a:t>i</a:t>
            </a:r>
            <a:r>
              <a:rPr lang="en-US" sz="2800" dirty="0"/>
              <a:t> </a:t>
            </a:r>
            <a:r>
              <a:rPr lang="en-US" sz="2800" dirty="0" smtClean="0"/>
              <a:t>+ </a:t>
            </a:r>
            <a:r>
              <a:rPr lang="en-US" sz="2800" dirty="0" err="1" smtClean="0"/>
              <a:t>Δwi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66395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Oval 1027"/>
          <p:cNvSpPr>
            <a:spLocks noChangeArrowheads="1"/>
          </p:cNvSpPr>
          <p:nvPr/>
        </p:nvSpPr>
        <p:spPr bwMode="auto">
          <a:xfrm>
            <a:off x="3581400" y="2209800"/>
            <a:ext cx="11430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1" name="Line 1029"/>
          <p:cNvSpPr>
            <a:spLocks noChangeShapeType="1"/>
          </p:cNvSpPr>
          <p:nvPr/>
        </p:nvSpPr>
        <p:spPr bwMode="auto">
          <a:xfrm>
            <a:off x="4800600" y="27432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3" name="Line 1031"/>
          <p:cNvSpPr>
            <a:spLocks noChangeShapeType="1"/>
          </p:cNvSpPr>
          <p:nvPr/>
        </p:nvSpPr>
        <p:spPr bwMode="auto">
          <a:xfrm>
            <a:off x="1600200" y="1752600"/>
            <a:ext cx="19050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Line 1032"/>
          <p:cNvSpPr>
            <a:spLocks noChangeShapeType="1"/>
          </p:cNvSpPr>
          <p:nvPr/>
        </p:nvSpPr>
        <p:spPr bwMode="auto">
          <a:xfrm>
            <a:off x="1600200" y="2590800"/>
            <a:ext cx="1828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5" name="Line 1033"/>
          <p:cNvSpPr>
            <a:spLocks noChangeShapeType="1"/>
          </p:cNvSpPr>
          <p:nvPr/>
        </p:nvSpPr>
        <p:spPr bwMode="auto">
          <a:xfrm flipV="1">
            <a:off x="1600200" y="3048000"/>
            <a:ext cx="18288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6" name="Line 1034"/>
          <p:cNvSpPr>
            <a:spLocks noChangeShapeType="1"/>
          </p:cNvSpPr>
          <p:nvPr/>
        </p:nvSpPr>
        <p:spPr bwMode="auto">
          <a:xfrm flipV="1">
            <a:off x="1676400" y="3200400"/>
            <a:ext cx="1905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81" name="Text Box 1039"/>
          <p:cNvSpPr txBox="1">
            <a:spLocks noChangeArrowheads="1"/>
          </p:cNvSpPr>
          <p:nvPr/>
        </p:nvSpPr>
        <p:spPr bwMode="auto">
          <a:xfrm>
            <a:off x="2133600" y="1447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1</a:t>
            </a:r>
            <a:endParaRPr lang="en-US" sz="1800" baseline="-25000" dirty="0"/>
          </a:p>
        </p:txBody>
      </p:sp>
      <p:sp>
        <p:nvSpPr>
          <p:cNvPr id="36882" name="Text Box 1040"/>
          <p:cNvSpPr txBox="1">
            <a:spLocks noChangeArrowheads="1"/>
          </p:cNvSpPr>
          <p:nvPr/>
        </p:nvSpPr>
        <p:spPr bwMode="auto">
          <a:xfrm>
            <a:off x="1905000" y="21336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-1</a:t>
            </a:r>
            <a:endParaRPr lang="en-US" sz="1800" baseline="-25000" dirty="0"/>
          </a:p>
        </p:txBody>
      </p:sp>
      <p:sp>
        <p:nvSpPr>
          <p:cNvPr id="36883" name="Text Box 1041"/>
          <p:cNvSpPr txBox="1">
            <a:spLocks noChangeArrowheads="1"/>
          </p:cNvSpPr>
          <p:nvPr/>
        </p:nvSpPr>
        <p:spPr bwMode="auto">
          <a:xfrm>
            <a:off x="1981200" y="2819400"/>
            <a:ext cx="1371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1</a:t>
            </a:r>
            <a:endParaRPr lang="en-US" sz="1800" baseline="-25000" dirty="0"/>
          </a:p>
        </p:txBody>
      </p:sp>
      <p:sp>
        <p:nvSpPr>
          <p:cNvPr id="36884" name="Text Box 1042"/>
          <p:cNvSpPr txBox="1">
            <a:spLocks noChangeArrowheads="1"/>
          </p:cNvSpPr>
          <p:nvPr/>
        </p:nvSpPr>
        <p:spPr bwMode="auto">
          <a:xfrm>
            <a:off x="2209800" y="3733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0.5</a:t>
            </a:r>
            <a:endParaRPr lang="en-US" sz="1800" baseline="-25000" dirty="0"/>
          </a:p>
        </p:txBody>
      </p:sp>
      <p:sp>
        <p:nvSpPr>
          <p:cNvPr id="36868" name="Text Box 1045"/>
          <p:cNvSpPr txBox="1">
            <a:spLocks noChangeArrowheads="1"/>
          </p:cNvSpPr>
          <p:nvPr/>
        </p:nvSpPr>
        <p:spPr bwMode="auto">
          <a:xfrm>
            <a:off x="-304800" y="3810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/>
              <a:t>Perceptron learning</a:t>
            </a:r>
            <a:endParaRPr lang="en-US" sz="4000" dirty="0"/>
          </a:p>
        </p:txBody>
      </p:sp>
      <p:sp>
        <p:nvSpPr>
          <p:cNvPr id="28" name="TextBox 27"/>
          <p:cNvSpPr txBox="1"/>
          <p:nvPr/>
        </p:nvSpPr>
        <p:spPr>
          <a:xfrm>
            <a:off x="6327588" y="279880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</a:rPr>
              <a:t>0</a:t>
            </a:r>
            <a:endParaRPr lang="en-US" sz="3600" dirty="0">
              <a:solidFill>
                <a:srgbClr val="0000FF"/>
              </a:solidFill>
            </a:endParaRPr>
          </a:p>
        </p:txBody>
      </p:sp>
      <p:grpSp>
        <p:nvGrpSpPr>
          <p:cNvPr id="3" name="Group 35"/>
          <p:cNvGrpSpPr/>
          <p:nvPr/>
        </p:nvGrpSpPr>
        <p:grpSpPr>
          <a:xfrm>
            <a:off x="3962400" y="2514600"/>
            <a:ext cx="457200" cy="457200"/>
            <a:chOff x="4267200" y="3352800"/>
            <a:chExt cx="762000" cy="6873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267200" y="40386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 flipH="1" flipV="1">
              <a:off x="4305300" y="3695703"/>
              <a:ext cx="685801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4648200" y="33528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3505200" y="3505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Threshold of 1</a:t>
            </a:r>
            <a:endParaRPr lang="en-US" sz="1800" dirty="0"/>
          </a:p>
        </p:txBody>
      </p:sp>
      <p:sp>
        <p:nvSpPr>
          <p:cNvPr id="38" name="TextBox 37"/>
          <p:cNvSpPr txBox="1"/>
          <p:nvPr/>
        </p:nvSpPr>
        <p:spPr>
          <a:xfrm>
            <a:off x="914400" y="14433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914400" y="2362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914400" y="30480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90600" y="3733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43600" y="2514600"/>
            <a:ext cx="1239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predicted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3429000"/>
            <a:ext cx="869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actual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48400" y="37338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76400" y="4648200"/>
            <a:ext cx="5310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Δw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err="1" smtClean="0"/>
              <a:t>λ</a:t>
            </a:r>
            <a:r>
              <a:rPr lang="en-US" sz="2800" dirty="0" smtClean="0"/>
              <a:t> * (actual </a:t>
            </a:r>
            <a:r>
              <a:rPr lang="en-US" sz="2800" dirty="0"/>
              <a:t>-</a:t>
            </a:r>
            <a:r>
              <a:rPr lang="en-US" sz="2800" dirty="0" smtClean="0"/>
              <a:t> predicted) * x</a:t>
            </a:r>
            <a:r>
              <a:rPr lang="en-US" sz="2800" baseline="-25000" dirty="0" smtClean="0"/>
              <a:t>i</a:t>
            </a:r>
            <a:endParaRPr lang="en-US" sz="280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1828800" y="5739824"/>
            <a:ext cx="499828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What about the threshold?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52600" y="4114800"/>
            <a:ext cx="22000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w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err="1" smtClean="0"/>
              <a:t>w</a:t>
            </a:r>
            <a:r>
              <a:rPr lang="en-US" sz="2800" baseline="-25000" dirty="0" err="1" smtClean="0"/>
              <a:t>i</a:t>
            </a:r>
            <a:r>
              <a:rPr lang="en-US" sz="2800" dirty="0"/>
              <a:t> </a:t>
            </a:r>
            <a:r>
              <a:rPr lang="en-US" sz="2800" dirty="0" smtClean="0"/>
              <a:t>+ </a:t>
            </a:r>
            <a:r>
              <a:rPr lang="en-US" sz="2800" dirty="0" err="1" smtClean="0"/>
              <a:t>Δwi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47391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Oval 1027"/>
          <p:cNvSpPr>
            <a:spLocks noChangeArrowheads="1"/>
          </p:cNvSpPr>
          <p:nvPr/>
        </p:nvSpPr>
        <p:spPr bwMode="auto">
          <a:xfrm>
            <a:off x="3200400" y="1295400"/>
            <a:ext cx="12954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1" name="Line 1029"/>
          <p:cNvSpPr>
            <a:spLocks noChangeShapeType="1"/>
          </p:cNvSpPr>
          <p:nvPr/>
        </p:nvSpPr>
        <p:spPr bwMode="auto">
          <a:xfrm>
            <a:off x="4495800" y="19050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2" name="Text Box 1030"/>
          <p:cNvSpPr txBox="1">
            <a:spLocks noChangeArrowheads="1"/>
          </p:cNvSpPr>
          <p:nvPr/>
        </p:nvSpPr>
        <p:spPr bwMode="auto">
          <a:xfrm>
            <a:off x="5105400" y="16764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36873" name="Line 1031"/>
          <p:cNvSpPr>
            <a:spLocks noChangeShapeType="1"/>
          </p:cNvSpPr>
          <p:nvPr/>
        </p:nvSpPr>
        <p:spPr bwMode="auto">
          <a:xfrm>
            <a:off x="1524000" y="1066800"/>
            <a:ext cx="1752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Line 1032"/>
          <p:cNvSpPr>
            <a:spLocks noChangeShapeType="1"/>
          </p:cNvSpPr>
          <p:nvPr/>
        </p:nvSpPr>
        <p:spPr bwMode="auto">
          <a:xfrm>
            <a:off x="1524000" y="1828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5" name="Line 1033"/>
          <p:cNvSpPr>
            <a:spLocks noChangeShapeType="1"/>
          </p:cNvSpPr>
          <p:nvPr/>
        </p:nvSpPr>
        <p:spPr bwMode="auto">
          <a:xfrm flipV="1">
            <a:off x="1524000" y="2133600"/>
            <a:ext cx="16764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7" name="Text Box 1035"/>
          <p:cNvSpPr txBox="1">
            <a:spLocks noChangeArrowheads="1"/>
          </p:cNvSpPr>
          <p:nvPr/>
        </p:nvSpPr>
        <p:spPr bwMode="auto">
          <a:xfrm>
            <a:off x="609600" y="762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Input x</a:t>
            </a:r>
            <a:r>
              <a:rPr lang="en-US" sz="1800" baseline="-25000" dirty="0"/>
              <a:t>1</a:t>
            </a:r>
          </a:p>
        </p:txBody>
      </p:sp>
      <p:sp>
        <p:nvSpPr>
          <p:cNvPr id="36878" name="Text Box 1036"/>
          <p:cNvSpPr txBox="1">
            <a:spLocks noChangeArrowheads="1"/>
          </p:cNvSpPr>
          <p:nvPr/>
        </p:nvSpPr>
        <p:spPr bwMode="auto">
          <a:xfrm>
            <a:off x="609600" y="1614488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Input x</a:t>
            </a:r>
            <a:r>
              <a:rPr lang="en-US" sz="1800" baseline="-25000"/>
              <a:t>2</a:t>
            </a:r>
          </a:p>
        </p:txBody>
      </p:sp>
      <p:sp>
        <p:nvSpPr>
          <p:cNvPr id="36879" name="Text Box 1037"/>
          <p:cNvSpPr txBox="1">
            <a:spLocks noChangeArrowheads="1"/>
          </p:cNvSpPr>
          <p:nvPr/>
        </p:nvSpPr>
        <p:spPr bwMode="auto">
          <a:xfrm>
            <a:off x="533400" y="21336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Input x</a:t>
            </a:r>
            <a:r>
              <a:rPr lang="en-US" sz="1800" baseline="-25000" dirty="0"/>
              <a:t>3</a:t>
            </a:r>
          </a:p>
        </p:txBody>
      </p:sp>
      <p:sp>
        <p:nvSpPr>
          <p:cNvPr id="36881" name="Text Box 1039"/>
          <p:cNvSpPr txBox="1">
            <a:spLocks noChangeArrowheads="1"/>
          </p:cNvSpPr>
          <p:nvPr/>
        </p:nvSpPr>
        <p:spPr bwMode="auto">
          <a:xfrm>
            <a:off x="2209800" y="776287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Weight w</a:t>
            </a:r>
            <a:r>
              <a:rPr lang="en-US" sz="1800" baseline="-25000" dirty="0"/>
              <a:t>1</a:t>
            </a:r>
          </a:p>
        </p:txBody>
      </p:sp>
      <p:sp>
        <p:nvSpPr>
          <p:cNvPr id="36882" name="Text Box 1040"/>
          <p:cNvSpPr txBox="1">
            <a:spLocks noChangeArrowheads="1"/>
          </p:cNvSpPr>
          <p:nvPr/>
        </p:nvSpPr>
        <p:spPr bwMode="auto">
          <a:xfrm>
            <a:off x="1752600" y="1447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Weight w</a:t>
            </a:r>
            <a:r>
              <a:rPr lang="en-US" sz="1800" baseline="-25000"/>
              <a:t>2</a:t>
            </a:r>
          </a:p>
        </p:txBody>
      </p:sp>
      <p:sp>
        <p:nvSpPr>
          <p:cNvPr id="36883" name="Text Box 1041"/>
          <p:cNvSpPr txBox="1">
            <a:spLocks noChangeArrowheads="1"/>
          </p:cNvSpPr>
          <p:nvPr/>
        </p:nvSpPr>
        <p:spPr bwMode="auto">
          <a:xfrm>
            <a:off x="1752600" y="23622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Weight w</a:t>
            </a:r>
            <a:r>
              <a:rPr lang="en-US" sz="1800" baseline="-25000" dirty="0"/>
              <a:t>3</a:t>
            </a:r>
          </a:p>
        </p:txBody>
      </p:sp>
      <p:grpSp>
        <p:nvGrpSpPr>
          <p:cNvPr id="27" name="Group 35"/>
          <p:cNvGrpSpPr/>
          <p:nvPr/>
        </p:nvGrpSpPr>
        <p:grpSpPr>
          <a:xfrm>
            <a:off x="3505200" y="1600200"/>
            <a:ext cx="609600" cy="609600"/>
            <a:chOff x="4267200" y="3352800"/>
            <a:chExt cx="762000" cy="6873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267200" y="40386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rot="5400000" flipH="1" flipV="1">
              <a:off x="4305300" y="3695700"/>
              <a:ext cx="6858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>
              <a:off x="4648200" y="33528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" name="TextBox 32"/>
          <p:cNvSpPr txBox="1"/>
          <p:nvPr/>
        </p:nvSpPr>
        <p:spPr>
          <a:xfrm>
            <a:off x="3048000" y="249549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Threshold of </a:t>
            </a:r>
            <a:r>
              <a:rPr lang="en-US" sz="2000" i="1" dirty="0" smtClean="0"/>
              <a:t>t</a:t>
            </a:r>
            <a:endParaRPr lang="en-US" sz="2000" i="1" baseline="-25000" dirty="0"/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8911546"/>
              </p:ext>
            </p:extLst>
          </p:nvPr>
        </p:nvGraphicFramePr>
        <p:xfrm>
          <a:off x="6553200" y="1371600"/>
          <a:ext cx="1973262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222" name="Equation" r:id="rId4" imgW="889000" imgH="457200" progId="Equation.3">
                  <p:embed/>
                </p:oleObj>
              </mc:Choice>
              <mc:Fallback>
                <p:oleObj name="Equation" r:id="rId4" imgW="8890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1371600"/>
                        <a:ext cx="1973262" cy="1014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457200" y="3200400"/>
            <a:ext cx="8382000" cy="2976265"/>
            <a:chOff x="457200" y="3200400"/>
            <a:chExt cx="8382000" cy="2976265"/>
          </a:xfrm>
        </p:grpSpPr>
        <p:sp>
          <p:nvSpPr>
            <p:cNvPr id="36" name="Oval 1027"/>
            <p:cNvSpPr>
              <a:spLocks noChangeArrowheads="1"/>
            </p:cNvSpPr>
            <p:nvPr/>
          </p:nvSpPr>
          <p:spPr bwMode="auto">
            <a:xfrm>
              <a:off x="3200400" y="3962400"/>
              <a:ext cx="1295400" cy="1219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1029"/>
            <p:cNvSpPr>
              <a:spLocks noChangeShapeType="1"/>
            </p:cNvSpPr>
            <p:nvPr/>
          </p:nvSpPr>
          <p:spPr bwMode="auto">
            <a:xfrm>
              <a:off x="4495800" y="4572000"/>
              <a:ext cx="609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Text Box 1030"/>
            <p:cNvSpPr txBox="1">
              <a:spLocks noChangeArrowheads="1"/>
            </p:cNvSpPr>
            <p:nvPr/>
          </p:nvSpPr>
          <p:spPr bwMode="auto">
            <a:xfrm>
              <a:off x="5105400" y="4343400"/>
              <a:ext cx="1371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Output </a:t>
              </a:r>
              <a:r>
                <a:rPr lang="en-US" sz="1800" i="1" dirty="0"/>
                <a:t>y</a:t>
              </a:r>
            </a:p>
          </p:txBody>
        </p:sp>
        <p:sp>
          <p:nvSpPr>
            <p:cNvPr id="39" name="Line 1031"/>
            <p:cNvSpPr>
              <a:spLocks noChangeShapeType="1"/>
            </p:cNvSpPr>
            <p:nvPr/>
          </p:nvSpPr>
          <p:spPr bwMode="auto">
            <a:xfrm>
              <a:off x="1524000" y="3733800"/>
              <a:ext cx="175260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1032"/>
            <p:cNvSpPr>
              <a:spLocks noChangeShapeType="1"/>
            </p:cNvSpPr>
            <p:nvPr/>
          </p:nvSpPr>
          <p:spPr bwMode="auto">
            <a:xfrm>
              <a:off x="1524000" y="4495800"/>
              <a:ext cx="1600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1033"/>
            <p:cNvSpPr>
              <a:spLocks noChangeShapeType="1"/>
            </p:cNvSpPr>
            <p:nvPr/>
          </p:nvSpPr>
          <p:spPr bwMode="auto">
            <a:xfrm flipV="1">
              <a:off x="1524000" y="4800600"/>
              <a:ext cx="1676400" cy="304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Text Box 1035"/>
            <p:cNvSpPr txBox="1">
              <a:spLocks noChangeArrowheads="1"/>
            </p:cNvSpPr>
            <p:nvPr/>
          </p:nvSpPr>
          <p:spPr bwMode="auto">
            <a:xfrm>
              <a:off x="609600" y="3429000"/>
              <a:ext cx="11430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Input x</a:t>
              </a:r>
              <a:r>
                <a:rPr lang="en-US" sz="1800" baseline="-25000" dirty="0"/>
                <a:t>1</a:t>
              </a:r>
            </a:p>
          </p:txBody>
        </p:sp>
        <p:sp>
          <p:nvSpPr>
            <p:cNvPr id="43" name="Text Box 1036"/>
            <p:cNvSpPr txBox="1">
              <a:spLocks noChangeArrowheads="1"/>
            </p:cNvSpPr>
            <p:nvPr/>
          </p:nvSpPr>
          <p:spPr bwMode="auto">
            <a:xfrm>
              <a:off x="609600" y="4281488"/>
              <a:ext cx="11430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Input x</a:t>
              </a:r>
              <a:r>
                <a:rPr lang="en-US" sz="1800" baseline="-25000"/>
                <a:t>2</a:t>
              </a:r>
            </a:p>
          </p:txBody>
        </p:sp>
        <p:sp>
          <p:nvSpPr>
            <p:cNvPr id="44" name="Text Box 1037"/>
            <p:cNvSpPr txBox="1">
              <a:spLocks noChangeArrowheads="1"/>
            </p:cNvSpPr>
            <p:nvPr/>
          </p:nvSpPr>
          <p:spPr bwMode="auto">
            <a:xfrm>
              <a:off x="533400" y="4800600"/>
              <a:ext cx="11430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Input x</a:t>
              </a:r>
              <a:r>
                <a:rPr lang="en-US" sz="1800" baseline="-25000" dirty="0"/>
                <a:t>3</a:t>
              </a:r>
            </a:p>
          </p:txBody>
        </p:sp>
        <p:sp>
          <p:nvSpPr>
            <p:cNvPr id="45" name="Text Box 1039"/>
            <p:cNvSpPr txBox="1">
              <a:spLocks noChangeArrowheads="1"/>
            </p:cNvSpPr>
            <p:nvPr/>
          </p:nvSpPr>
          <p:spPr bwMode="auto">
            <a:xfrm>
              <a:off x="2209800" y="3443287"/>
              <a:ext cx="1371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Weight w</a:t>
              </a:r>
              <a:r>
                <a:rPr lang="en-US" sz="1800" baseline="-25000" dirty="0"/>
                <a:t>1</a:t>
              </a:r>
            </a:p>
          </p:txBody>
        </p:sp>
        <p:sp>
          <p:nvSpPr>
            <p:cNvPr id="46" name="Text Box 1040"/>
            <p:cNvSpPr txBox="1">
              <a:spLocks noChangeArrowheads="1"/>
            </p:cNvSpPr>
            <p:nvPr/>
          </p:nvSpPr>
          <p:spPr bwMode="auto">
            <a:xfrm>
              <a:off x="1752600" y="4114800"/>
              <a:ext cx="1371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Weight w</a:t>
              </a:r>
              <a:r>
                <a:rPr lang="en-US" sz="1800" baseline="-25000"/>
                <a:t>2</a:t>
              </a:r>
            </a:p>
          </p:txBody>
        </p:sp>
        <p:sp>
          <p:nvSpPr>
            <p:cNvPr id="47" name="Text Box 1041"/>
            <p:cNvSpPr txBox="1">
              <a:spLocks noChangeArrowheads="1"/>
            </p:cNvSpPr>
            <p:nvPr/>
          </p:nvSpPr>
          <p:spPr bwMode="auto">
            <a:xfrm>
              <a:off x="1752600" y="5029200"/>
              <a:ext cx="1371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Weight w</a:t>
              </a:r>
              <a:r>
                <a:rPr lang="en-US" sz="1800" baseline="-25000" dirty="0"/>
                <a:t>3</a:t>
              </a:r>
            </a:p>
          </p:txBody>
        </p:sp>
        <p:grpSp>
          <p:nvGrpSpPr>
            <p:cNvPr id="48" name="Group 35"/>
            <p:cNvGrpSpPr/>
            <p:nvPr/>
          </p:nvGrpSpPr>
          <p:grpSpPr>
            <a:xfrm>
              <a:off x="3505200" y="4267200"/>
              <a:ext cx="609600" cy="609600"/>
              <a:chOff x="4267200" y="3352800"/>
              <a:chExt cx="762000" cy="687388"/>
            </a:xfrm>
          </p:grpSpPr>
          <p:cxnSp>
            <p:nvCxnSpPr>
              <p:cNvPr id="49" name="Straight Connector 48"/>
              <p:cNvCxnSpPr/>
              <p:nvPr/>
            </p:nvCxnSpPr>
            <p:spPr bwMode="auto">
              <a:xfrm>
                <a:off x="4267200" y="40386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0" name="Straight Connector 49"/>
              <p:cNvCxnSpPr/>
              <p:nvPr/>
            </p:nvCxnSpPr>
            <p:spPr bwMode="auto">
              <a:xfrm rot="5400000" flipH="1" flipV="1">
                <a:off x="4305300" y="3695700"/>
                <a:ext cx="6858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1" name="Straight Connector 50"/>
              <p:cNvCxnSpPr/>
              <p:nvPr/>
            </p:nvCxnSpPr>
            <p:spPr bwMode="auto">
              <a:xfrm>
                <a:off x="4648200" y="33528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52" name="TextBox 51"/>
            <p:cNvSpPr txBox="1"/>
            <p:nvPr/>
          </p:nvSpPr>
          <p:spPr>
            <a:xfrm>
              <a:off x="3429000" y="5162490"/>
              <a:ext cx="2514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</a:rPr>
                <a:t>Threshold of </a:t>
              </a:r>
              <a:r>
                <a:rPr lang="en-US" sz="2000" b="1" dirty="0">
                  <a:solidFill>
                    <a:srgbClr val="0000FF"/>
                  </a:solidFill>
                </a:rPr>
                <a:t>0</a:t>
              </a:r>
              <a:endParaRPr lang="en-US" sz="2000" b="1" baseline="-25000" dirty="0">
                <a:solidFill>
                  <a:srgbClr val="0000FF"/>
                </a:solidFill>
              </a:endParaRPr>
            </a:p>
          </p:txBody>
        </p:sp>
        <p:sp>
          <p:nvSpPr>
            <p:cNvPr id="53" name="Line 1033"/>
            <p:cNvSpPr>
              <a:spLocks noChangeShapeType="1"/>
            </p:cNvSpPr>
            <p:nvPr/>
          </p:nvSpPr>
          <p:spPr bwMode="auto">
            <a:xfrm flipV="1">
              <a:off x="1981200" y="5181600"/>
              <a:ext cx="1524000" cy="7620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498600" y="57150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00FF"/>
                  </a:solidFill>
                </a:rPr>
                <a:t>1</a:t>
              </a:r>
              <a:endParaRPr lang="en-US" b="1" dirty="0">
                <a:solidFill>
                  <a:srgbClr val="0000FF"/>
                </a:solidFill>
              </a:endParaRPr>
            </a:p>
          </p:txBody>
        </p:sp>
        <p:graphicFrame>
          <p:nvGraphicFramePr>
            <p:cNvPr id="54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23697789"/>
                </p:ext>
              </p:extLst>
            </p:nvPr>
          </p:nvGraphicFramePr>
          <p:xfrm>
            <a:off x="6189663" y="3405187"/>
            <a:ext cx="2649537" cy="1014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1223" name="Equation" r:id="rId6" imgW="1193800" imgH="457200" progId="Equation.3">
                    <p:embed/>
                  </p:oleObj>
                </mc:Choice>
                <mc:Fallback>
                  <p:oleObj name="Equation" r:id="rId6" imgW="119380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89663" y="3405187"/>
                          <a:ext cx="2649537" cy="10144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7" name="Straight Connector 6"/>
            <p:cNvCxnSpPr/>
            <p:nvPr/>
          </p:nvCxnSpPr>
          <p:spPr bwMode="auto">
            <a:xfrm>
              <a:off x="457200" y="3200400"/>
              <a:ext cx="80772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Text Box 1041"/>
            <p:cNvSpPr txBox="1">
              <a:spLocks noChangeArrowheads="1"/>
            </p:cNvSpPr>
            <p:nvPr/>
          </p:nvSpPr>
          <p:spPr bwMode="auto">
            <a:xfrm rot="20485554">
              <a:off x="2209800" y="5695298"/>
              <a:ext cx="1371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>
                  <a:solidFill>
                    <a:srgbClr val="0000FF"/>
                  </a:solidFill>
                </a:rPr>
                <a:t>Weight </a:t>
              </a:r>
              <a:r>
                <a:rPr lang="en-US" sz="1800" dirty="0" smtClean="0">
                  <a:solidFill>
                    <a:srgbClr val="0000FF"/>
                  </a:solidFill>
                </a:rPr>
                <a:t>w</a:t>
              </a:r>
              <a:r>
                <a:rPr lang="en-US" sz="1800" baseline="-25000" dirty="0">
                  <a:solidFill>
                    <a:srgbClr val="0000FF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2139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Oval 1027"/>
          <p:cNvSpPr>
            <a:spLocks noChangeArrowheads="1"/>
          </p:cNvSpPr>
          <p:nvPr/>
        </p:nvSpPr>
        <p:spPr bwMode="auto">
          <a:xfrm>
            <a:off x="3200400" y="1295400"/>
            <a:ext cx="12954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1" name="Line 1029"/>
          <p:cNvSpPr>
            <a:spLocks noChangeShapeType="1"/>
          </p:cNvSpPr>
          <p:nvPr/>
        </p:nvSpPr>
        <p:spPr bwMode="auto">
          <a:xfrm>
            <a:off x="4495800" y="19050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2" name="Text Box 1030"/>
          <p:cNvSpPr txBox="1">
            <a:spLocks noChangeArrowheads="1"/>
          </p:cNvSpPr>
          <p:nvPr/>
        </p:nvSpPr>
        <p:spPr bwMode="auto">
          <a:xfrm>
            <a:off x="5105400" y="16764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36873" name="Line 1031"/>
          <p:cNvSpPr>
            <a:spLocks noChangeShapeType="1"/>
          </p:cNvSpPr>
          <p:nvPr/>
        </p:nvSpPr>
        <p:spPr bwMode="auto">
          <a:xfrm>
            <a:off x="1524000" y="1066800"/>
            <a:ext cx="1752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4" name="Line 1032"/>
          <p:cNvSpPr>
            <a:spLocks noChangeShapeType="1"/>
          </p:cNvSpPr>
          <p:nvPr/>
        </p:nvSpPr>
        <p:spPr bwMode="auto">
          <a:xfrm>
            <a:off x="1524000" y="1828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5" name="Line 1033"/>
          <p:cNvSpPr>
            <a:spLocks noChangeShapeType="1"/>
          </p:cNvSpPr>
          <p:nvPr/>
        </p:nvSpPr>
        <p:spPr bwMode="auto">
          <a:xfrm flipV="1">
            <a:off x="1524000" y="2133600"/>
            <a:ext cx="16764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7" name="Text Box 1035"/>
          <p:cNvSpPr txBox="1">
            <a:spLocks noChangeArrowheads="1"/>
          </p:cNvSpPr>
          <p:nvPr/>
        </p:nvSpPr>
        <p:spPr bwMode="auto">
          <a:xfrm>
            <a:off x="609600" y="762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Input x</a:t>
            </a:r>
            <a:r>
              <a:rPr lang="en-US" sz="1800" baseline="-25000" dirty="0"/>
              <a:t>1</a:t>
            </a:r>
          </a:p>
        </p:txBody>
      </p:sp>
      <p:sp>
        <p:nvSpPr>
          <p:cNvPr id="36878" name="Text Box 1036"/>
          <p:cNvSpPr txBox="1">
            <a:spLocks noChangeArrowheads="1"/>
          </p:cNvSpPr>
          <p:nvPr/>
        </p:nvSpPr>
        <p:spPr bwMode="auto">
          <a:xfrm>
            <a:off x="609600" y="1614488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Input x</a:t>
            </a:r>
            <a:r>
              <a:rPr lang="en-US" sz="1800" baseline="-25000"/>
              <a:t>2</a:t>
            </a:r>
          </a:p>
        </p:txBody>
      </p:sp>
      <p:sp>
        <p:nvSpPr>
          <p:cNvPr id="36879" name="Text Box 1037"/>
          <p:cNvSpPr txBox="1">
            <a:spLocks noChangeArrowheads="1"/>
          </p:cNvSpPr>
          <p:nvPr/>
        </p:nvSpPr>
        <p:spPr bwMode="auto">
          <a:xfrm>
            <a:off x="533400" y="21336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Input x</a:t>
            </a:r>
            <a:r>
              <a:rPr lang="en-US" sz="1800" baseline="-25000" dirty="0"/>
              <a:t>3</a:t>
            </a:r>
          </a:p>
        </p:txBody>
      </p:sp>
      <p:sp>
        <p:nvSpPr>
          <p:cNvPr id="36881" name="Text Box 1039"/>
          <p:cNvSpPr txBox="1">
            <a:spLocks noChangeArrowheads="1"/>
          </p:cNvSpPr>
          <p:nvPr/>
        </p:nvSpPr>
        <p:spPr bwMode="auto">
          <a:xfrm>
            <a:off x="2209800" y="776287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Weight w</a:t>
            </a:r>
            <a:r>
              <a:rPr lang="en-US" sz="1800" baseline="-25000" dirty="0"/>
              <a:t>1</a:t>
            </a:r>
          </a:p>
        </p:txBody>
      </p:sp>
      <p:sp>
        <p:nvSpPr>
          <p:cNvPr id="36882" name="Text Box 1040"/>
          <p:cNvSpPr txBox="1">
            <a:spLocks noChangeArrowheads="1"/>
          </p:cNvSpPr>
          <p:nvPr/>
        </p:nvSpPr>
        <p:spPr bwMode="auto">
          <a:xfrm>
            <a:off x="1752600" y="1447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Weight w</a:t>
            </a:r>
            <a:r>
              <a:rPr lang="en-US" sz="1800" baseline="-25000"/>
              <a:t>2</a:t>
            </a:r>
          </a:p>
        </p:txBody>
      </p:sp>
      <p:sp>
        <p:nvSpPr>
          <p:cNvPr id="36883" name="Text Box 1041"/>
          <p:cNvSpPr txBox="1">
            <a:spLocks noChangeArrowheads="1"/>
          </p:cNvSpPr>
          <p:nvPr/>
        </p:nvSpPr>
        <p:spPr bwMode="auto">
          <a:xfrm>
            <a:off x="1752600" y="23622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Weight w</a:t>
            </a:r>
            <a:r>
              <a:rPr lang="en-US" sz="1800" baseline="-25000" dirty="0"/>
              <a:t>3</a:t>
            </a:r>
          </a:p>
        </p:txBody>
      </p:sp>
      <p:grpSp>
        <p:nvGrpSpPr>
          <p:cNvPr id="27" name="Group 35"/>
          <p:cNvGrpSpPr/>
          <p:nvPr/>
        </p:nvGrpSpPr>
        <p:grpSpPr>
          <a:xfrm>
            <a:off x="3505200" y="1600200"/>
            <a:ext cx="609600" cy="609600"/>
            <a:chOff x="4267200" y="3352800"/>
            <a:chExt cx="762000" cy="6873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267200" y="40386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rot="5400000" flipH="1" flipV="1">
              <a:off x="4305300" y="3695700"/>
              <a:ext cx="6858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>
              <a:off x="4648200" y="33528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" name="TextBox 32"/>
          <p:cNvSpPr txBox="1"/>
          <p:nvPr/>
        </p:nvSpPr>
        <p:spPr>
          <a:xfrm>
            <a:off x="3048000" y="249549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Threshold of </a:t>
            </a:r>
            <a:r>
              <a:rPr lang="en-US" sz="2000" i="1" dirty="0" smtClean="0"/>
              <a:t>t</a:t>
            </a:r>
            <a:endParaRPr lang="en-US" sz="2000" i="1" baseline="-25000" dirty="0"/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3988959"/>
              </p:ext>
            </p:extLst>
          </p:nvPr>
        </p:nvGraphicFramePr>
        <p:xfrm>
          <a:off x="6553200" y="1371600"/>
          <a:ext cx="1973262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263" name="Equation" r:id="rId4" imgW="889000" imgH="457200" progId="Equation.3">
                  <p:embed/>
                </p:oleObj>
              </mc:Choice>
              <mc:Fallback>
                <p:oleObj name="Equation" r:id="rId4" imgW="8890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1371600"/>
                        <a:ext cx="1973262" cy="1014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457200" y="3200400"/>
            <a:ext cx="8382000" cy="2976265"/>
            <a:chOff x="457200" y="3200400"/>
            <a:chExt cx="8382000" cy="2976265"/>
          </a:xfrm>
        </p:grpSpPr>
        <p:sp>
          <p:nvSpPr>
            <p:cNvPr id="36" name="Oval 1027"/>
            <p:cNvSpPr>
              <a:spLocks noChangeArrowheads="1"/>
            </p:cNvSpPr>
            <p:nvPr/>
          </p:nvSpPr>
          <p:spPr bwMode="auto">
            <a:xfrm>
              <a:off x="3200400" y="3962400"/>
              <a:ext cx="1295400" cy="12192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1029"/>
            <p:cNvSpPr>
              <a:spLocks noChangeShapeType="1"/>
            </p:cNvSpPr>
            <p:nvPr/>
          </p:nvSpPr>
          <p:spPr bwMode="auto">
            <a:xfrm>
              <a:off x="4495800" y="4572000"/>
              <a:ext cx="609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Text Box 1030"/>
            <p:cNvSpPr txBox="1">
              <a:spLocks noChangeArrowheads="1"/>
            </p:cNvSpPr>
            <p:nvPr/>
          </p:nvSpPr>
          <p:spPr bwMode="auto">
            <a:xfrm>
              <a:off x="5105400" y="4343400"/>
              <a:ext cx="1371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Output </a:t>
              </a:r>
              <a:r>
                <a:rPr lang="en-US" sz="1800" i="1" dirty="0"/>
                <a:t>y</a:t>
              </a:r>
            </a:p>
          </p:txBody>
        </p:sp>
        <p:sp>
          <p:nvSpPr>
            <p:cNvPr id="39" name="Line 1031"/>
            <p:cNvSpPr>
              <a:spLocks noChangeShapeType="1"/>
            </p:cNvSpPr>
            <p:nvPr/>
          </p:nvSpPr>
          <p:spPr bwMode="auto">
            <a:xfrm>
              <a:off x="1524000" y="3733800"/>
              <a:ext cx="1752600" cy="457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1032"/>
            <p:cNvSpPr>
              <a:spLocks noChangeShapeType="1"/>
            </p:cNvSpPr>
            <p:nvPr/>
          </p:nvSpPr>
          <p:spPr bwMode="auto">
            <a:xfrm>
              <a:off x="1524000" y="4495800"/>
              <a:ext cx="1600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1033"/>
            <p:cNvSpPr>
              <a:spLocks noChangeShapeType="1"/>
            </p:cNvSpPr>
            <p:nvPr/>
          </p:nvSpPr>
          <p:spPr bwMode="auto">
            <a:xfrm flipV="1">
              <a:off x="1524000" y="4800600"/>
              <a:ext cx="1676400" cy="304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Text Box 1035"/>
            <p:cNvSpPr txBox="1">
              <a:spLocks noChangeArrowheads="1"/>
            </p:cNvSpPr>
            <p:nvPr/>
          </p:nvSpPr>
          <p:spPr bwMode="auto">
            <a:xfrm>
              <a:off x="609600" y="3429000"/>
              <a:ext cx="11430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Input x</a:t>
              </a:r>
              <a:r>
                <a:rPr lang="en-US" sz="1800" baseline="-25000" dirty="0"/>
                <a:t>1</a:t>
              </a:r>
            </a:p>
          </p:txBody>
        </p:sp>
        <p:sp>
          <p:nvSpPr>
            <p:cNvPr id="43" name="Text Box 1036"/>
            <p:cNvSpPr txBox="1">
              <a:spLocks noChangeArrowheads="1"/>
            </p:cNvSpPr>
            <p:nvPr/>
          </p:nvSpPr>
          <p:spPr bwMode="auto">
            <a:xfrm>
              <a:off x="609600" y="4281488"/>
              <a:ext cx="11430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Input x</a:t>
              </a:r>
              <a:r>
                <a:rPr lang="en-US" sz="1800" baseline="-25000"/>
                <a:t>2</a:t>
              </a:r>
            </a:p>
          </p:txBody>
        </p:sp>
        <p:sp>
          <p:nvSpPr>
            <p:cNvPr id="44" name="Text Box 1037"/>
            <p:cNvSpPr txBox="1">
              <a:spLocks noChangeArrowheads="1"/>
            </p:cNvSpPr>
            <p:nvPr/>
          </p:nvSpPr>
          <p:spPr bwMode="auto">
            <a:xfrm>
              <a:off x="533400" y="4800600"/>
              <a:ext cx="11430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Input x</a:t>
              </a:r>
              <a:r>
                <a:rPr lang="en-US" sz="1800" baseline="-25000" dirty="0"/>
                <a:t>3</a:t>
              </a:r>
            </a:p>
          </p:txBody>
        </p:sp>
        <p:sp>
          <p:nvSpPr>
            <p:cNvPr id="45" name="Text Box 1039"/>
            <p:cNvSpPr txBox="1">
              <a:spLocks noChangeArrowheads="1"/>
            </p:cNvSpPr>
            <p:nvPr/>
          </p:nvSpPr>
          <p:spPr bwMode="auto">
            <a:xfrm>
              <a:off x="2209800" y="3443287"/>
              <a:ext cx="1371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Weight w</a:t>
              </a:r>
              <a:r>
                <a:rPr lang="en-US" sz="1800" baseline="-25000" dirty="0"/>
                <a:t>1</a:t>
              </a:r>
            </a:p>
          </p:txBody>
        </p:sp>
        <p:sp>
          <p:nvSpPr>
            <p:cNvPr id="46" name="Text Box 1040"/>
            <p:cNvSpPr txBox="1">
              <a:spLocks noChangeArrowheads="1"/>
            </p:cNvSpPr>
            <p:nvPr/>
          </p:nvSpPr>
          <p:spPr bwMode="auto">
            <a:xfrm>
              <a:off x="1752600" y="4114800"/>
              <a:ext cx="1371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Weight w</a:t>
              </a:r>
              <a:r>
                <a:rPr lang="en-US" sz="1800" baseline="-25000"/>
                <a:t>2</a:t>
              </a:r>
            </a:p>
          </p:txBody>
        </p:sp>
        <p:sp>
          <p:nvSpPr>
            <p:cNvPr id="47" name="Text Box 1041"/>
            <p:cNvSpPr txBox="1">
              <a:spLocks noChangeArrowheads="1"/>
            </p:cNvSpPr>
            <p:nvPr/>
          </p:nvSpPr>
          <p:spPr bwMode="auto">
            <a:xfrm>
              <a:off x="1752600" y="5029200"/>
              <a:ext cx="1371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Weight w</a:t>
              </a:r>
              <a:r>
                <a:rPr lang="en-US" sz="1800" baseline="-25000" dirty="0"/>
                <a:t>3</a:t>
              </a:r>
            </a:p>
          </p:txBody>
        </p:sp>
        <p:grpSp>
          <p:nvGrpSpPr>
            <p:cNvPr id="48" name="Group 35"/>
            <p:cNvGrpSpPr/>
            <p:nvPr/>
          </p:nvGrpSpPr>
          <p:grpSpPr>
            <a:xfrm>
              <a:off x="3505200" y="4267200"/>
              <a:ext cx="609600" cy="609600"/>
              <a:chOff x="4267200" y="3352800"/>
              <a:chExt cx="762000" cy="687388"/>
            </a:xfrm>
          </p:grpSpPr>
          <p:cxnSp>
            <p:nvCxnSpPr>
              <p:cNvPr id="49" name="Straight Connector 48"/>
              <p:cNvCxnSpPr/>
              <p:nvPr/>
            </p:nvCxnSpPr>
            <p:spPr bwMode="auto">
              <a:xfrm>
                <a:off x="4267200" y="40386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0" name="Straight Connector 49"/>
              <p:cNvCxnSpPr/>
              <p:nvPr/>
            </p:nvCxnSpPr>
            <p:spPr bwMode="auto">
              <a:xfrm rot="5400000" flipH="1" flipV="1">
                <a:off x="4305300" y="3695700"/>
                <a:ext cx="6858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1" name="Straight Connector 50"/>
              <p:cNvCxnSpPr/>
              <p:nvPr/>
            </p:nvCxnSpPr>
            <p:spPr bwMode="auto">
              <a:xfrm>
                <a:off x="4648200" y="33528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52" name="TextBox 51"/>
            <p:cNvSpPr txBox="1"/>
            <p:nvPr/>
          </p:nvSpPr>
          <p:spPr>
            <a:xfrm>
              <a:off x="3429000" y="5162490"/>
              <a:ext cx="2514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</a:rPr>
                <a:t>Threshold of </a:t>
              </a:r>
              <a:r>
                <a:rPr lang="en-US" sz="2000" b="1" dirty="0">
                  <a:solidFill>
                    <a:srgbClr val="0000FF"/>
                  </a:solidFill>
                </a:rPr>
                <a:t>0</a:t>
              </a:r>
              <a:endParaRPr lang="en-US" sz="2000" b="1" baseline="-25000" dirty="0">
                <a:solidFill>
                  <a:srgbClr val="0000FF"/>
                </a:solidFill>
              </a:endParaRPr>
            </a:p>
          </p:txBody>
        </p:sp>
        <p:sp>
          <p:nvSpPr>
            <p:cNvPr id="53" name="Line 1033"/>
            <p:cNvSpPr>
              <a:spLocks noChangeShapeType="1"/>
            </p:cNvSpPr>
            <p:nvPr/>
          </p:nvSpPr>
          <p:spPr bwMode="auto">
            <a:xfrm flipV="1">
              <a:off x="1981200" y="5181600"/>
              <a:ext cx="1524000" cy="7620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498600" y="5715000"/>
              <a:ext cx="3558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00FF"/>
                  </a:solidFill>
                </a:rPr>
                <a:t>1</a:t>
              </a:r>
              <a:endParaRPr lang="en-US" b="1" dirty="0">
                <a:solidFill>
                  <a:srgbClr val="0000FF"/>
                </a:solidFill>
              </a:endParaRPr>
            </a:p>
          </p:txBody>
        </p:sp>
        <p:graphicFrame>
          <p:nvGraphicFramePr>
            <p:cNvPr id="54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73046364"/>
                </p:ext>
              </p:extLst>
            </p:nvPr>
          </p:nvGraphicFramePr>
          <p:xfrm>
            <a:off x="6189663" y="3405187"/>
            <a:ext cx="2649537" cy="1014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3264" name="Equation" r:id="rId6" imgW="1193800" imgH="457200" progId="Equation.3">
                    <p:embed/>
                  </p:oleObj>
                </mc:Choice>
                <mc:Fallback>
                  <p:oleObj name="Equation" r:id="rId6" imgW="119380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89663" y="3405187"/>
                          <a:ext cx="2649537" cy="10144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7" name="Straight Connector 6"/>
            <p:cNvCxnSpPr/>
            <p:nvPr/>
          </p:nvCxnSpPr>
          <p:spPr bwMode="auto">
            <a:xfrm>
              <a:off x="457200" y="3200400"/>
              <a:ext cx="8077200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Text Box 1041"/>
            <p:cNvSpPr txBox="1">
              <a:spLocks noChangeArrowheads="1"/>
            </p:cNvSpPr>
            <p:nvPr/>
          </p:nvSpPr>
          <p:spPr bwMode="auto">
            <a:xfrm rot="20485554">
              <a:off x="2209800" y="5695298"/>
              <a:ext cx="137160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>
                  <a:solidFill>
                    <a:srgbClr val="0000FF"/>
                  </a:solidFill>
                </a:rPr>
                <a:t>Weight </a:t>
              </a:r>
              <a:r>
                <a:rPr lang="en-US" sz="1800" dirty="0" smtClean="0">
                  <a:solidFill>
                    <a:srgbClr val="0000FF"/>
                  </a:solidFill>
                </a:rPr>
                <a:t>w</a:t>
              </a:r>
              <a:r>
                <a:rPr lang="en-US" sz="1800" baseline="-25000" dirty="0">
                  <a:solidFill>
                    <a:srgbClr val="0000FF"/>
                  </a:solidFill>
                </a:rPr>
                <a:t>4</a:t>
              </a: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5296128" y="5939135"/>
            <a:ext cx="3390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equivalent when </a:t>
            </a:r>
            <a:r>
              <a:rPr lang="en-US" i="1" dirty="0" smtClean="0">
                <a:solidFill>
                  <a:srgbClr val="0000FF"/>
                </a:solidFill>
              </a:rPr>
              <a:t>w</a:t>
            </a:r>
            <a:r>
              <a:rPr lang="en-US" i="1" baseline="-25000" dirty="0" smtClean="0">
                <a:solidFill>
                  <a:srgbClr val="0000FF"/>
                </a:solidFill>
              </a:rPr>
              <a:t>4</a:t>
            </a:r>
            <a:r>
              <a:rPr lang="en-US" i="1" dirty="0" smtClean="0">
                <a:solidFill>
                  <a:srgbClr val="0000FF"/>
                </a:solidFill>
              </a:rPr>
              <a:t> = -t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10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Perceptron learning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910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6600"/>
                </a:solidFill>
              </a:rPr>
              <a:t>initialize weights of the model randomly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repeat until you get all examples right: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Tx/>
              <a:buChar char="-"/>
            </a:pPr>
            <a:r>
              <a:rPr lang="en-US" sz="2800" dirty="0" smtClean="0"/>
              <a:t>for each “training” example (</a:t>
            </a:r>
            <a:r>
              <a:rPr lang="en-US" sz="2800" i="1" dirty="0" smtClean="0">
                <a:solidFill>
                  <a:srgbClr val="FF6600"/>
                </a:solidFill>
              </a:rPr>
              <a:t>in a random order</a:t>
            </a:r>
            <a:r>
              <a:rPr lang="en-US" sz="2800" dirty="0" smtClean="0"/>
              <a:t>):</a:t>
            </a:r>
          </a:p>
          <a:p>
            <a:pPr lvl="1">
              <a:buFontTx/>
              <a:buChar char="-"/>
            </a:pPr>
            <a:r>
              <a:rPr lang="en-US" sz="2400" dirty="0" smtClean="0"/>
              <a:t>calculate current prediction on the example</a:t>
            </a:r>
          </a:p>
          <a:p>
            <a:pPr lvl="1">
              <a:buFontTx/>
              <a:buChar char="-"/>
            </a:pPr>
            <a:r>
              <a:rPr lang="en-US" sz="2400" dirty="0" smtClean="0"/>
              <a:t>if </a:t>
            </a:r>
            <a:r>
              <a:rPr lang="en-US" sz="2400" i="1" dirty="0" smtClean="0">
                <a:solidFill>
                  <a:srgbClr val="FF6600"/>
                </a:solidFill>
              </a:rPr>
              <a:t>wrong</a:t>
            </a:r>
            <a:r>
              <a:rPr lang="en-US" sz="2400" dirty="0"/>
              <a:t>:</a:t>
            </a: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752600" y="5410200"/>
            <a:ext cx="58781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w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= </a:t>
            </a:r>
            <a:r>
              <a:rPr lang="en-US" sz="2800" dirty="0" err="1" smtClean="0"/>
              <a:t>w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+ </a:t>
            </a:r>
            <a:r>
              <a:rPr lang="en-US" sz="2800" dirty="0" err="1" smtClean="0"/>
              <a:t>λ</a:t>
            </a:r>
            <a:r>
              <a:rPr lang="en-US" sz="2800" dirty="0" smtClean="0"/>
              <a:t> * (actual </a:t>
            </a:r>
            <a:r>
              <a:rPr lang="en-US" sz="2800" dirty="0"/>
              <a:t>-</a:t>
            </a:r>
            <a:r>
              <a:rPr lang="en-US" sz="2800" dirty="0" smtClean="0"/>
              <a:t> predicted) * x</a:t>
            </a:r>
            <a:r>
              <a:rPr lang="en-US" sz="2800" baseline="-25000" dirty="0" smtClean="0"/>
              <a:t>i</a:t>
            </a:r>
            <a:endParaRPr lang="en-US" sz="2800" baseline="-25000" dirty="0"/>
          </a:p>
        </p:txBody>
      </p:sp>
    </p:spTree>
    <p:extLst>
      <p:ext uri="{BB962C8B-B14F-4D97-AF65-F5344CB8AC3E}">
        <p14:creationId xmlns:p14="http://schemas.microsoft.com/office/powerpoint/2010/main" val="1145668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5733348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/>
                <a:gridCol w="489857"/>
                <a:gridCol w="1126671"/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295400" y="40386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Input x</a:t>
            </a:r>
            <a:r>
              <a:rPr lang="en-US" sz="1800" baseline="-25000" dirty="0"/>
              <a:t>1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143000" y="4648200"/>
            <a:ext cx="1143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Input x</a:t>
            </a:r>
            <a:r>
              <a:rPr lang="en-US" sz="1800" baseline="-25000" dirty="0"/>
              <a:t>2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1</a:t>
            </a:r>
            <a:r>
              <a:rPr lang="en-US" sz="1800" dirty="0"/>
              <a:t>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5146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/>
              <a:t>2</a:t>
            </a:r>
            <a:r>
              <a:rPr lang="en-US" sz="1800" dirty="0" smtClean="0"/>
              <a:t>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438400" y="4967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/>
              <a:t>3</a:t>
            </a:r>
            <a:r>
              <a:rPr lang="en-US" sz="1800" dirty="0" smtClean="0"/>
              <a:t> </a:t>
            </a:r>
            <a:endParaRPr lang="en-US" sz="1800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4114800" y="1371600"/>
            <a:ext cx="4170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initialize with random weights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λ</a:t>
            </a:r>
            <a:r>
              <a:rPr lang="en-US" dirty="0" smtClean="0"/>
              <a:t> = 0.1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721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0595483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/>
                <a:gridCol w="489857"/>
                <a:gridCol w="1126671"/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295400" y="40386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Input x</a:t>
            </a:r>
            <a:r>
              <a:rPr lang="en-US" sz="1800" baseline="-25000" dirty="0"/>
              <a:t>1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143000" y="4648200"/>
            <a:ext cx="1143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Input x</a:t>
            </a:r>
            <a:r>
              <a:rPr lang="en-US" sz="1800" baseline="-25000" dirty="0"/>
              <a:t>2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W</a:t>
            </a:r>
            <a:r>
              <a:rPr lang="en-US" sz="1800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1</a:t>
            </a:r>
            <a:r>
              <a:rPr lang="en-US" sz="1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= 0.2 </a:t>
            </a:r>
            <a:endParaRPr lang="en-US" sz="1800" baseline="-250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W</a:t>
            </a:r>
            <a:r>
              <a:rPr lang="en-US" sz="1800" baseline="-25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2</a:t>
            </a:r>
            <a:r>
              <a:rPr lang="en-US" sz="1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= 0.5 </a:t>
            </a:r>
            <a:endParaRPr lang="en-US" sz="1800" baseline="-250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4102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W</a:t>
            </a:r>
            <a:r>
              <a:rPr lang="en-US" sz="1800" baseline="-250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3</a:t>
            </a:r>
            <a:r>
              <a:rPr lang="en-US" sz="18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= 0.1</a:t>
            </a:r>
            <a:endParaRPr lang="en-US" sz="1800" baseline="-250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λ</a:t>
            </a:r>
            <a:r>
              <a:rPr lang="en-US" dirty="0" smtClean="0"/>
              <a:t> = 0.1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250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107269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/>
                <a:gridCol w="489857"/>
                <a:gridCol w="1126671"/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1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0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1</a:t>
            </a:r>
            <a:r>
              <a:rPr lang="en-US" sz="1800" dirty="0"/>
              <a:t> </a:t>
            </a:r>
            <a:r>
              <a:rPr lang="en-US" sz="1800" dirty="0" smtClean="0"/>
              <a:t>= 0.2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2</a:t>
            </a:r>
            <a:r>
              <a:rPr lang="en-US" sz="1800" dirty="0"/>
              <a:t> </a:t>
            </a:r>
            <a:r>
              <a:rPr lang="en-US" sz="1800" dirty="0" smtClean="0"/>
              <a:t>= 0.5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/>
              <a:t>3</a:t>
            </a:r>
            <a:r>
              <a:rPr lang="en-US" sz="1800" dirty="0" smtClean="0"/>
              <a:t> = 0.1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λ</a:t>
            </a:r>
            <a:r>
              <a:rPr lang="en-US" dirty="0" smtClean="0"/>
              <a:t> = 0.1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+ </a:t>
            </a:r>
            <a:r>
              <a:rPr lang="en-US" dirty="0" err="1" smtClean="0"/>
              <a:t>λ</a:t>
            </a:r>
            <a:r>
              <a:rPr lang="en-US" dirty="0" smtClean="0"/>
              <a:t> * (actual </a:t>
            </a:r>
            <a:r>
              <a:rPr lang="en-US" dirty="0"/>
              <a:t>-</a:t>
            </a:r>
            <a:r>
              <a:rPr lang="en-US" dirty="0" smtClean="0"/>
              <a:t> predicted) * x</a:t>
            </a:r>
            <a:r>
              <a:rPr lang="en-US" baseline="-25000" dirty="0" smtClean="0"/>
              <a:t>i</a:t>
            </a:r>
            <a:endParaRPr lang="en-US" baseline="-25000" dirty="0"/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wrong: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457200" y="19050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29114" y="6019800"/>
            <a:ext cx="2357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Right or wrong?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871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3855555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/>
                <a:gridCol w="489857"/>
                <a:gridCol w="1126671"/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1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0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1</a:t>
            </a:r>
            <a:r>
              <a:rPr lang="en-US" sz="1800" dirty="0"/>
              <a:t> </a:t>
            </a:r>
            <a:r>
              <a:rPr lang="en-US" sz="1800" dirty="0" smtClean="0"/>
              <a:t>= 0.2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2</a:t>
            </a:r>
            <a:r>
              <a:rPr lang="en-US" sz="1800" dirty="0"/>
              <a:t> </a:t>
            </a:r>
            <a:r>
              <a:rPr lang="en-US" sz="1800" dirty="0" smtClean="0"/>
              <a:t>= 0.5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/>
              <a:t>3</a:t>
            </a:r>
            <a:r>
              <a:rPr lang="en-US" sz="1800" dirty="0" smtClean="0"/>
              <a:t> = 0.1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λ</a:t>
            </a:r>
            <a:r>
              <a:rPr lang="en-US" dirty="0" smtClean="0"/>
              <a:t> = 0.1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+ </a:t>
            </a:r>
            <a:r>
              <a:rPr lang="en-US" dirty="0" err="1" smtClean="0"/>
              <a:t>λ</a:t>
            </a:r>
            <a:r>
              <a:rPr lang="en-US" dirty="0" smtClean="0"/>
              <a:t> * (actual </a:t>
            </a:r>
            <a:r>
              <a:rPr lang="en-US" dirty="0"/>
              <a:t>-</a:t>
            </a:r>
            <a:r>
              <a:rPr lang="en-US" dirty="0" smtClean="0"/>
              <a:t> predicted) * x</a:t>
            </a:r>
            <a:r>
              <a:rPr lang="en-US" baseline="-25000" dirty="0" smtClean="0"/>
              <a:t>i</a:t>
            </a:r>
            <a:endParaRPr lang="en-US" baseline="-25000" dirty="0"/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wrong: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457200" y="19050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9000" y="6019800"/>
            <a:ext cx="1085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Wrong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8800" y="3962400"/>
            <a:ext cx="2913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sum =  0.3: output 1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148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2761466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/>
                <a:gridCol w="489857"/>
                <a:gridCol w="1126671"/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1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0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1</a:t>
            </a:r>
            <a:r>
              <a:rPr lang="en-US" sz="1800" dirty="0"/>
              <a:t> </a:t>
            </a:r>
            <a:r>
              <a:rPr lang="en-US" sz="1800" dirty="0" smtClean="0"/>
              <a:t>= 0.2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2</a:t>
            </a:r>
            <a:r>
              <a:rPr lang="en-US" sz="1800" dirty="0"/>
              <a:t> </a:t>
            </a:r>
            <a:r>
              <a:rPr lang="en-US" sz="1800" dirty="0" smtClean="0"/>
              <a:t>= 0.5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/>
              <a:t>3</a:t>
            </a:r>
            <a:r>
              <a:rPr lang="en-US" sz="1800" dirty="0" smtClean="0"/>
              <a:t> = 0.1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λ</a:t>
            </a:r>
            <a:r>
              <a:rPr lang="en-US" dirty="0" smtClean="0"/>
              <a:t> = 0.1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+ </a:t>
            </a:r>
            <a:r>
              <a:rPr lang="en-US" dirty="0" err="1" smtClean="0"/>
              <a:t>λ</a:t>
            </a:r>
            <a:r>
              <a:rPr lang="en-US" dirty="0" smtClean="0"/>
              <a:t> * (actual </a:t>
            </a:r>
            <a:r>
              <a:rPr lang="en-US" dirty="0"/>
              <a:t>-</a:t>
            </a:r>
            <a:r>
              <a:rPr lang="en-US" dirty="0" smtClean="0"/>
              <a:t> predicted) * x</a:t>
            </a:r>
            <a:r>
              <a:rPr lang="en-US" baseline="-25000" dirty="0" smtClean="0"/>
              <a:t>i</a:t>
            </a:r>
            <a:endParaRPr lang="en-US" baseline="-25000" dirty="0"/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wrong: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457200" y="19050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33800" y="6019800"/>
            <a:ext cx="20495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ew weights?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8800" y="3962400"/>
            <a:ext cx="2913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sum =  0.3: output 1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410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9"/>
          <p:cNvSpPr txBox="1">
            <a:spLocks noChangeArrowheads="1"/>
          </p:cNvSpPr>
          <p:nvPr/>
        </p:nvSpPr>
        <p:spPr bwMode="auto">
          <a:xfrm>
            <a:off x="838200" y="3581400"/>
            <a:ext cx="73152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 dirty="0">
                <a:latin typeface="Verdana" charset="0"/>
              </a:rPr>
              <a:t>W </a:t>
            </a:r>
            <a:r>
              <a:rPr lang="en-US" sz="2000" dirty="0">
                <a:latin typeface="Verdana" charset="0"/>
              </a:rPr>
              <a:t>is the strength of signal sent between A and B.</a:t>
            </a:r>
          </a:p>
          <a:p>
            <a:pPr>
              <a:spcBef>
                <a:spcPct val="50000"/>
              </a:spcBef>
            </a:pPr>
            <a:endParaRPr lang="en-US" sz="2000" dirty="0">
              <a:latin typeface="Verdana" charset="0"/>
            </a:endParaRPr>
          </a:p>
          <a:p>
            <a:pPr>
              <a:spcBef>
                <a:spcPct val="50000"/>
              </a:spcBef>
            </a:pPr>
            <a:r>
              <a:rPr lang="en-US" sz="2000" dirty="0">
                <a:latin typeface="Verdana" charset="0"/>
              </a:rPr>
              <a:t>If </a:t>
            </a:r>
            <a:r>
              <a:rPr lang="en-US" sz="2000" i="1" dirty="0">
                <a:latin typeface="Verdana" charset="0"/>
              </a:rPr>
              <a:t>A</a:t>
            </a:r>
            <a:r>
              <a:rPr lang="en-US" sz="2000" i="1" dirty="0" smtClean="0">
                <a:latin typeface="Verdana" charset="0"/>
              </a:rPr>
              <a:t> </a:t>
            </a:r>
            <a:r>
              <a:rPr lang="en-US" sz="2000" dirty="0" smtClean="0">
                <a:latin typeface="Verdana" charset="0"/>
              </a:rPr>
              <a:t>fires </a:t>
            </a:r>
            <a:r>
              <a:rPr lang="en-US" sz="2000" dirty="0">
                <a:latin typeface="Verdana" charset="0"/>
              </a:rPr>
              <a:t>and </a:t>
            </a:r>
            <a:r>
              <a:rPr lang="en-US" sz="2000" i="1" dirty="0" err="1">
                <a:latin typeface="Verdana" charset="0"/>
              </a:rPr>
              <a:t>w</a:t>
            </a:r>
            <a:r>
              <a:rPr lang="en-US" sz="2000" dirty="0">
                <a:latin typeface="Verdana" charset="0"/>
              </a:rPr>
              <a:t> is </a:t>
            </a:r>
            <a:r>
              <a:rPr lang="en-US" sz="2000" b="1" dirty="0">
                <a:latin typeface="Verdana" charset="0"/>
              </a:rPr>
              <a:t>positive</a:t>
            </a:r>
            <a:r>
              <a:rPr lang="en-US" sz="2000" dirty="0">
                <a:latin typeface="Verdana" charset="0"/>
              </a:rPr>
              <a:t>, then </a:t>
            </a:r>
            <a:r>
              <a:rPr lang="en-US" sz="2000" i="1" dirty="0">
                <a:latin typeface="Verdana" charset="0"/>
              </a:rPr>
              <a:t>A </a:t>
            </a:r>
            <a:r>
              <a:rPr lang="en-US" sz="2000" b="1" dirty="0">
                <a:solidFill>
                  <a:srgbClr val="FF6600"/>
                </a:solidFill>
                <a:latin typeface="Verdana" charset="0"/>
              </a:rPr>
              <a:t>stimulates</a:t>
            </a:r>
            <a:r>
              <a:rPr lang="en-US" sz="2000" dirty="0">
                <a:latin typeface="Verdana" charset="0"/>
              </a:rPr>
              <a:t> </a:t>
            </a:r>
            <a:r>
              <a:rPr lang="en-US" sz="2000" i="1" dirty="0">
                <a:latin typeface="Verdana" charset="0"/>
              </a:rPr>
              <a:t>B</a:t>
            </a:r>
            <a:r>
              <a:rPr lang="en-US" sz="2000" dirty="0">
                <a:latin typeface="Verdana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en-US" sz="2000" dirty="0">
              <a:latin typeface="Verdana" charset="0"/>
            </a:endParaRPr>
          </a:p>
          <a:p>
            <a:pPr>
              <a:spcBef>
                <a:spcPct val="50000"/>
              </a:spcBef>
            </a:pPr>
            <a:r>
              <a:rPr lang="en-US" sz="2000" dirty="0">
                <a:latin typeface="Verdana" charset="0"/>
              </a:rPr>
              <a:t>If </a:t>
            </a:r>
            <a:r>
              <a:rPr lang="en-US" sz="2000" i="1" dirty="0">
                <a:latin typeface="Verdana" charset="0"/>
              </a:rPr>
              <a:t>A</a:t>
            </a:r>
            <a:r>
              <a:rPr lang="en-US" sz="2000" i="1" dirty="0" smtClean="0">
                <a:latin typeface="Verdana" charset="0"/>
              </a:rPr>
              <a:t> fires </a:t>
            </a:r>
            <a:r>
              <a:rPr lang="en-US" sz="2000" dirty="0" smtClean="0">
                <a:latin typeface="Verdana" charset="0"/>
              </a:rPr>
              <a:t>and </a:t>
            </a:r>
            <a:r>
              <a:rPr lang="en-US" sz="2000" i="1" dirty="0">
                <a:latin typeface="Verdana" charset="0"/>
              </a:rPr>
              <a:t>w</a:t>
            </a:r>
            <a:r>
              <a:rPr lang="en-US" sz="2000" dirty="0">
                <a:latin typeface="Verdana" charset="0"/>
              </a:rPr>
              <a:t> is </a:t>
            </a:r>
            <a:r>
              <a:rPr lang="en-US" sz="2000" b="1" dirty="0">
                <a:latin typeface="Verdana" charset="0"/>
              </a:rPr>
              <a:t>negative</a:t>
            </a:r>
            <a:r>
              <a:rPr lang="en-US" sz="2000" dirty="0">
                <a:latin typeface="Verdana" charset="0"/>
              </a:rPr>
              <a:t>, then </a:t>
            </a:r>
            <a:r>
              <a:rPr lang="en-US" sz="2000" i="1" dirty="0">
                <a:latin typeface="Verdana" charset="0"/>
              </a:rPr>
              <a:t>A </a:t>
            </a:r>
            <a:r>
              <a:rPr lang="en-US" sz="2000" b="1" dirty="0">
                <a:solidFill>
                  <a:srgbClr val="FF6600"/>
                </a:solidFill>
                <a:latin typeface="Verdana" charset="0"/>
              </a:rPr>
              <a:t>inhibits</a:t>
            </a:r>
            <a:r>
              <a:rPr lang="en-US" sz="2000" dirty="0">
                <a:latin typeface="Verdana" charset="0"/>
              </a:rPr>
              <a:t> </a:t>
            </a:r>
            <a:r>
              <a:rPr lang="en-US" sz="2000" i="1" dirty="0">
                <a:latin typeface="Verdana" charset="0"/>
              </a:rPr>
              <a:t>B</a:t>
            </a:r>
            <a:r>
              <a:rPr lang="en-US" sz="2000" dirty="0" smtClean="0">
                <a:latin typeface="Verdana" charset="0"/>
              </a:rPr>
              <a:t>.</a:t>
            </a:r>
            <a:endParaRPr lang="en-US" sz="2000" i="1" dirty="0" smtClean="0">
              <a:latin typeface="Verdana" charset="0"/>
            </a:endParaRPr>
          </a:p>
        </p:txBody>
      </p:sp>
      <p:grpSp>
        <p:nvGrpSpPr>
          <p:cNvPr id="30723" name="Group 13"/>
          <p:cNvGrpSpPr>
            <a:grpSpLocks/>
          </p:cNvGrpSpPr>
          <p:nvPr/>
        </p:nvGrpSpPr>
        <p:grpSpPr bwMode="auto">
          <a:xfrm>
            <a:off x="2057400" y="1600200"/>
            <a:ext cx="4724400" cy="685800"/>
            <a:chOff x="1728" y="1344"/>
            <a:chExt cx="2976" cy="432"/>
          </a:xfrm>
        </p:grpSpPr>
        <p:sp>
          <p:nvSpPr>
            <p:cNvPr id="30724" name="Oval 4"/>
            <p:cNvSpPr>
              <a:spLocks noChangeArrowheads="1"/>
            </p:cNvSpPr>
            <p:nvPr/>
          </p:nvSpPr>
          <p:spPr bwMode="auto">
            <a:xfrm>
              <a:off x="4128" y="1584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0725" name="Group 12"/>
            <p:cNvGrpSpPr>
              <a:grpSpLocks/>
            </p:cNvGrpSpPr>
            <p:nvPr/>
          </p:nvGrpSpPr>
          <p:grpSpPr bwMode="auto">
            <a:xfrm>
              <a:off x="1728" y="1344"/>
              <a:ext cx="2976" cy="423"/>
              <a:chOff x="1728" y="1689"/>
              <a:chExt cx="2976" cy="423"/>
            </a:xfrm>
          </p:grpSpPr>
          <p:sp>
            <p:nvSpPr>
              <p:cNvPr id="30726" name="Oval 5"/>
              <p:cNvSpPr>
                <a:spLocks noChangeArrowheads="1"/>
              </p:cNvSpPr>
              <p:nvPr/>
            </p:nvSpPr>
            <p:spPr bwMode="auto">
              <a:xfrm>
                <a:off x="1968" y="1920"/>
                <a:ext cx="192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27" name="Line 7"/>
              <p:cNvSpPr>
                <a:spLocks noChangeShapeType="1"/>
              </p:cNvSpPr>
              <p:nvPr/>
            </p:nvSpPr>
            <p:spPr bwMode="auto">
              <a:xfrm>
                <a:off x="2208" y="2016"/>
                <a:ext cx="18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lg" len="lg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28" name="Text Box 8"/>
              <p:cNvSpPr txBox="1">
                <a:spLocks noChangeArrowheads="1"/>
              </p:cNvSpPr>
              <p:nvPr/>
            </p:nvSpPr>
            <p:spPr bwMode="auto">
              <a:xfrm>
                <a:off x="2736" y="1728"/>
                <a:ext cx="1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>
                    <a:latin typeface="Verdana" charset="0"/>
                  </a:rPr>
                  <a:t>Weight </a:t>
                </a:r>
                <a:r>
                  <a:rPr lang="en-US" sz="1800" i="1">
                    <a:latin typeface="Verdana" charset="0"/>
                  </a:rPr>
                  <a:t>w</a:t>
                </a:r>
                <a:endParaRPr lang="en-US" sz="1800">
                  <a:latin typeface="Verdana" charset="0"/>
                </a:endParaRPr>
              </a:p>
            </p:txBody>
          </p:sp>
          <p:sp>
            <p:nvSpPr>
              <p:cNvPr id="30729" name="Text Box 10"/>
              <p:cNvSpPr txBox="1">
                <a:spLocks noChangeArrowheads="1"/>
              </p:cNvSpPr>
              <p:nvPr/>
            </p:nvSpPr>
            <p:spPr bwMode="auto">
              <a:xfrm>
                <a:off x="1728" y="1689"/>
                <a:ext cx="81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>
                    <a:latin typeface="Verdana" charset="0"/>
                  </a:rPr>
                  <a:t>Node </a:t>
                </a:r>
                <a:r>
                  <a:rPr lang="en-US" sz="1800" i="1">
                    <a:latin typeface="Verdana" charset="0"/>
                  </a:rPr>
                  <a:t>A</a:t>
                </a:r>
              </a:p>
            </p:txBody>
          </p:sp>
          <p:sp>
            <p:nvSpPr>
              <p:cNvPr id="30730" name="Text Box 11"/>
              <p:cNvSpPr txBox="1">
                <a:spLocks noChangeArrowheads="1"/>
              </p:cNvSpPr>
              <p:nvPr/>
            </p:nvSpPr>
            <p:spPr bwMode="auto">
              <a:xfrm>
                <a:off x="3888" y="1689"/>
                <a:ext cx="81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>
                    <a:latin typeface="Verdana" charset="0"/>
                  </a:rPr>
                  <a:t>Node </a:t>
                </a:r>
                <a:r>
                  <a:rPr lang="en-US" sz="1800" i="1">
                    <a:latin typeface="Verdana" charset="0"/>
                  </a:rPr>
                  <a:t>B</a:t>
                </a:r>
              </a:p>
            </p:txBody>
          </p:sp>
        </p:grpSp>
      </p:grpSp>
      <p:sp>
        <p:nvSpPr>
          <p:cNvPr id="13" name="TextBox 12"/>
          <p:cNvSpPr txBox="1"/>
          <p:nvPr/>
        </p:nvSpPr>
        <p:spPr>
          <a:xfrm>
            <a:off x="1828800" y="2362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(neuron)</a:t>
            </a:r>
            <a:endParaRPr lang="en-US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5334000" y="2362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(neuron)</a:t>
            </a:r>
            <a:endParaRPr lang="en-US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0799317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/>
                <a:gridCol w="489857"/>
                <a:gridCol w="1126671"/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1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0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0000FF"/>
                </a:solidFill>
              </a:rPr>
              <a:t>W</a:t>
            </a:r>
            <a:r>
              <a:rPr lang="en-US" sz="1800" baseline="-25000" dirty="0" smtClean="0">
                <a:solidFill>
                  <a:srgbClr val="0000FF"/>
                </a:solidFill>
              </a:rPr>
              <a:t>1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smtClean="0">
                <a:solidFill>
                  <a:srgbClr val="0000FF"/>
                </a:solidFill>
              </a:rPr>
              <a:t>= 0.1 </a:t>
            </a:r>
            <a:endParaRPr lang="en-US" sz="1800" baseline="-25000" dirty="0">
              <a:solidFill>
                <a:srgbClr val="0000FF"/>
              </a:solidFill>
            </a:endParaRPr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2</a:t>
            </a:r>
            <a:r>
              <a:rPr lang="en-US" sz="1800" dirty="0"/>
              <a:t> </a:t>
            </a:r>
            <a:r>
              <a:rPr lang="en-US" sz="1800" dirty="0" smtClean="0"/>
              <a:t>= 0.5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0000FF"/>
                </a:solidFill>
              </a:rPr>
              <a:t>W</a:t>
            </a:r>
            <a:r>
              <a:rPr lang="en-US" sz="1800" baseline="-25000" dirty="0">
                <a:solidFill>
                  <a:srgbClr val="0000FF"/>
                </a:solidFill>
              </a:rPr>
              <a:t>3</a:t>
            </a:r>
            <a:r>
              <a:rPr lang="en-US" sz="1800" dirty="0" smtClean="0">
                <a:solidFill>
                  <a:srgbClr val="0000FF"/>
                </a:solidFill>
              </a:rPr>
              <a:t> = 0.0</a:t>
            </a:r>
            <a:endParaRPr lang="en-US" sz="1800" baseline="-25000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λ</a:t>
            </a:r>
            <a:r>
              <a:rPr lang="en-US" dirty="0" smtClean="0"/>
              <a:t> = 0.1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+ </a:t>
            </a:r>
            <a:r>
              <a:rPr lang="en-US" dirty="0" err="1" smtClean="0"/>
              <a:t>λ</a:t>
            </a:r>
            <a:r>
              <a:rPr lang="en-US" dirty="0" smtClean="0"/>
              <a:t> * (actual </a:t>
            </a:r>
            <a:r>
              <a:rPr lang="en-US" dirty="0"/>
              <a:t>-</a:t>
            </a:r>
            <a:r>
              <a:rPr lang="en-US" dirty="0" smtClean="0"/>
              <a:t> predicted) * x</a:t>
            </a:r>
            <a:r>
              <a:rPr lang="en-US" baseline="-25000" dirty="0" smtClean="0"/>
              <a:t>i</a:t>
            </a:r>
            <a:endParaRPr lang="en-US" baseline="-25000" dirty="0"/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wrong: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457200" y="19050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4600" y="6019800"/>
            <a:ext cx="5650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decrease (0-1=-1) all non-zero x</a:t>
            </a:r>
            <a:r>
              <a:rPr lang="en-US" baseline="-25000" dirty="0" smtClean="0">
                <a:solidFill>
                  <a:srgbClr val="0000FF"/>
                </a:solidFill>
              </a:rPr>
              <a:t>i</a:t>
            </a:r>
            <a:r>
              <a:rPr lang="en-US" dirty="0" smtClean="0">
                <a:solidFill>
                  <a:srgbClr val="0000FF"/>
                </a:solidFill>
              </a:rPr>
              <a:t> by 0.1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38800" y="3962400"/>
            <a:ext cx="2913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sum =  0.3: output 1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V="1">
            <a:off x="4495800" y="2590800"/>
            <a:ext cx="1905000" cy="3429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286596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4725362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/>
                <a:gridCol w="489857"/>
                <a:gridCol w="1126671"/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1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1</a:t>
            </a:r>
            <a:r>
              <a:rPr lang="en-US" sz="1800" dirty="0"/>
              <a:t> </a:t>
            </a:r>
            <a:r>
              <a:rPr lang="en-US" sz="1800" dirty="0" smtClean="0"/>
              <a:t>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2</a:t>
            </a:r>
            <a:r>
              <a:rPr lang="en-US" sz="1800" dirty="0"/>
              <a:t> </a:t>
            </a:r>
            <a:r>
              <a:rPr lang="en-US" sz="1800" dirty="0" smtClean="0"/>
              <a:t>= 0.5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/>
              <a:t>3</a:t>
            </a:r>
            <a:r>
              <a:rPr lang="en-US" sz="1800" dirty="0" smtClean="0"/>
              <a:t> = 0.0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λ</a:t>
            </a:r>
            <a:r>
              <a:rPr lang="en-US" dirty="0" smtClean="0"/>
              <a:t> = 0.1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+ </a:t>
            </a:r>
            <a:r>
              <a:rPr lang="en-US" dirty="0" err="1" smtClean="0"/>
              <a:t>λ</a:t>
            </a:r>
            <a:r>
              <a:rPr lang="en-US" dirty="0" smtClean="0"/>
              <a:t> * (actual </a:t>
            </a:r>
            <a:r>
              <a:rPr lang="en-US" dirty="0"/>
              <a:t>-</a:t>
            </a:r>
            <a:r>
              <a:rPr lang="en-US" dirty="0" smtClean="0"/>
              <a:t> predicted) * x</a:t>
            </a:r>
            <a:r>
              <a:rPr lang="en-US" baseline="-25000" dirty="0" smtClean="0"/>
              <a:t>i</a:t>
            </a:r>
            <a:endParaRPr lang="en-US" baseline="-25000" dirty="0"/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wrong: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457200" y="22860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57714" y="6019800"/>
            <a:ext cx="2357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Right or wrong?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767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4190539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/>
                <a:gridCol w="489857"/>
                <a:gridCol w="1126671"/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1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0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1</a:t>
            </a:r>
            <a:r>
              <a:rPr lang="en-US" sz="1800" dirty="0"/>
              <a:t> </a:t>
            </a:r>
            <a:r>
              <a:rPr lang="en-US" sz="1800" dirty="0" smtClean="0"/>
              <a:t>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2</a:t>
            </a:r>
            <a:r>
              <a:rPr lang="en-US" sz="1800" dirty="0"/>
              <a:t> </a:t>
            </a:r>
            <a:r>
              <a:rPr lang="en-US" sz="1800" dirty="0" smtClean="0"/>
              <a:t>= 0.5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/>
              <a:t>3</a:t>
            </a:r>
            <a:r>
              <a:rPr lang="en-US" sz="1800" dirty="0" smtClean="0"/>
              <a:t> = 0.0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λ</a:t>
            </a:r>
            <a:r>
              <a:rPr lang="en-US" dirty="0" smtClean="0"/>
              <a:t> = 0.1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+ </a:t>
            </a:r>
            <a:r>
              <a:rPr lang="en-US" dirty="0" err="1" smtClean="0"/>
              <a:t>λ</a:t>
            </a:r>
            <a:r>
              <a:rPr lang="en-US" dirty="0" smtClean="0"/>
              <a:t> * (actual </a:t>
            </a:r>
            <a:r>
              <a:rPr lang="en-US" dirty="0"/>
              <a:t>-</a:t>
            </a:r>
            <a:r>
              <a:rPr lang="en-US" dirty="0" smtClean="0"/>
              <a:t> predicted) * x</a:t>
            </a:r>
            <a:r>
              <a:rPr lang="en-US" baseline="-25000" dirty="0" smtClean="0"/>
              <a:t>i</a:t>
            </a:r>
            <a:endParaRPr lang="en-US" baseline="-25000" dirty="0"/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wrong: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457200" y="22860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57714" y="6019800"/>
            <a:ext cx="2665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Right.  No update!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638800" y="3962400"/>
            <a:ext cx="2913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sum =  0.6: output 1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26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6038943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/>
                <a:gridCol w="489857"/>
                <a:gridCol w="1126671"/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1</a:t>
            </a:r>
            <a:r>
              <a:rPr lang="en-US" sz="1800" dirty="0"/>
              <a:t> </a:t>
            </a:r>
            <a:r>
              <a:rPr lang="en-US" sz="1800" dirty="0" smtClean="0"/>
              <a:t>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2</a:t>
            </a:r>
            <a:r>
              <a:rPr lang="en-US" sz="1800" dirty="0"/>
              <a:t> </a:t>
            </a:r>
            <a:r>
              <a:rPr lang="en-US" sz="1800" dirty="0" smtClean="0"/>
              <a:t>= 0.5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/>
              <a:t>3</a:t>
            </a:r>
            <a:r>
              <a:rPr lang="en-US" sz="1800" dirty="0" smtClean="0"/>
              <a:t> = 0.0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λ</a:t>
            </a:r>
            <a:r>
              <a:rPr lang="en-US" dirty="0" smtClean="0"/>
              <a:t> = 0.1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+ </a:t>
            </a:r>
            <a:r>
              <a:rPr lang="en-US" dirty="0" err="1" smtClean="0"/>
              <a:t>λ</a:t>
            </a:r>
            <a:r>
              <a:rPr lang="en-US" dirty="0" smtClean="0"/>
              <a:t> * (actual </a:t>
            </a:r>
            <a:r>
              <a:rPr lang="en-US" dirty="0"/>
              <a:t>-</a:t>
            </a:r>
            <a:r>
              <a:rPr lang="en-US" dirty="0" smtClean="0"/>
              <a:t> predicted) * x</a:t>
            </a:r>
            <a:r>
              <a:rPr lang="en-US" baseline="-25000" dirty="0" smtClean="0"/>
              <a:t>i</a:t>
            </a:r>
            <a:endParaRPr lang="en-US" baseline="-25000" dirty="0"/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wrong: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609600" y="14478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57714" y="6019800"/>
            <a:ext cx="2357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Right or wrong?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240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4634469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/>
                <a:gridCol w="489857"/>
                <a:gridCol w="1126671"/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1</a:t>
            </a:r>
            <a:r>
              <a:rPr lang="en-US" sz="1800" dirty="0"/>
              <a:t> </a:t>
            </a:r>
            <a:r>
              <a:rPr lang="en-US" sz="1800" dirty="0" smtClean="0"/>
              <a:t>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2</a:t>
            </a:r>
            <a:r>
              <a:rPr lang="en-US" sz="1800" dirty="0"/>
              <a:t> </a:t>
            </a:r>
            <a:r>
              <a:rPr lang="en-US" sz="1800" dirty="0" smtClean="0"/>
              <a:t>= 0.5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/>
              <a:t>3</a:t>
            </a:r>
            <a:r>
              <a:rPr lang="en-US" sz="1800" dirty="0" smtClean="0"/>
              <a:t> = 0.0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λ</a:t>
            </a:r>
            <a:r>
              <a:rPr lang="en-US" dirty="0" smtClean="0"/>
              <a:t> = 0.1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+ </a:t>
            </a:r>
            <a:r>
              <a:rPr lang="en-US" dirty="0" err="1" smtClean="0"/>
              <a:t>λ</a:t>
            </a:r>
            <a:r>
              <a:rPr lang="en-US" dirty="0" smtClean="0"/>
              <a:t> * (actual </a:t>
            </a:r>
            <a:r>
              <a:rPr lang="en-US" dirty="0"/>
              <a:t>-</a:t>
            </a:r>
            <a:r>
              <a:rPr lang="en-US" dirty="0" smtClean="0"/>
              <a:t> predicted) * x</a:t>
            </a:r>
            <a:r>
              <a:rPr lang="en-US" baseline="-25000" dirty="0" smtClean="0"/>
              <a:t>i</a:t>
            </a:r>
            <a:endParaRPr lang="en-US" baseline="-25000" dirty="0"/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wrong: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609600" y="14478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86200" y="6019800"/>
            <a:ext cx="1085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Wrong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38800" y="3962400"/>
            <a:ext cx="2913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sum =  0.5: output 1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890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5681755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/>
                <a:gridCol w="489857"/>
                <a:gridCol w="1126671"/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1</a:t>
            </a:r>
            <a:r>
              <a:rPr lang="en-US" sz="1800" dirty="0"/>
              <a:t> </a:t>
            </a:r>
            <a:r>
              <a:rPr lang="en-US" sz="1800" dirty="0" smtClean="0"/>
              <a:t>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2</a:t>
            </a:r>
            <a:r>
              <a:rPr lang="en-US" sz="1800" dirty="0"/>
              <a:t> </a:t>
            </a:r>
            <a:r>
              <a:rPr lang="en-US" sz="1800" dirty="0" smtClean="0"/>
              <a:t>= 0.5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/>
              <a:t>3</a:t>
            </a:r>
            <a:r>
              <a:rPr lang="en-US" sz="1800" dirty="0" smtClean="0"/>
              <a:t> = 0.0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λ</a:t>
            </a:r>
            <a:r>
              <a:rPr lang="en-US" dirty="0" smtClean="0"/>
              <a:t> = 0.1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+ </a:t>
            </a:r>
            <a:r>
              <a:rPr lang="en-US" dirty="0" err="1" smtClean="0"/>
              <a:t>λ</a:t>
            </a:r>
            <a:r>
              <a:rPr lang="en-US" dirty="0" smtClean="0"/>
              <a:t> * (actual </a:t>
            </a:r>
            <a:r>
              <a:rPr lang="en-US" dirty="0"/>
              <a:t>-</a:t>
            </a:r>
            <a:r>
              <a:rPr lang="en-US" dirty="0" smtClean="0"/>
              <a:t> predicted) * x</a:t>
            </a:r>
            <a:r>
              <a:rPr lang="en-US" baseline="-25000" dirty="0" smtClean="0"/>
              <a:t>i</a:t>
            </a:r>
            <a:endParaRPr lang="en-US" baseline="-25000" dirty="0"/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wrong: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609600" y="14478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38800" y="3962400"/>
            <a:ext cx="2913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sum =  0.5: output 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33800" y="6019800"/>
            <a:ext cx="20495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ew weights?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738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614634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/>
                <a:gridCol w="489857"/>
                <a:gridCol w="1126671"/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1</a:t>
            </a:r>
            <a:r>
              <a:rPr lang="en-US" sz="1800" dirty="0"/>
              <a:t> </a:t>
            </a:r>
            <a:r>
              <a:rPr lang="en-US" sz="1800" dirty="0" smtClean="0"/>
              <a:t>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0000FF"/>
                </a:solidFill>
              </a:rPr>
              <a:t>W</a:t>
            </a:r>
            <a:r>
              <a:rPr lang="en-US" sz="1800" baseline="-25000" dirty="0" smtClean="0">
                <a:solidFill>
                  <a:srgbClr val="0000FF"/>
                </a:solidFill>
              </a:rPr>
              <a:t>2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smtClean="0">
                <a:solidFill>
                  <a:srgbClr val="0000FF"/>
                </a:solidFill>
              </a:rPr>
              <a:t>= 0.4 </a:t>
            </a:r>
            <a:endParaRPr lang="en-US" sz="1800" baseline="-25000" dirty="0">
              <a:solidFill>
                <a:srgbClr val="0000FF"/>
              </a:solidFill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0000FF"/>
                </a:solidFill>
              </a:rPr>
              <a:t>W</a:t>
            </a:r>
            <a:r>
              <a:rPr lang="en-US" sz="1800" baseline="-25000" dirty="0">
                <a:solidFill>
                  <a:srgbClr val="0000FF"/>
                </a:solidFill>
              </a:rPr>
              <a:t>3</a:t>
            </a:r>
            <a:r>
              <a:rPr lang="en-US" sz="1800" dirty="0" smtClean="0">
                <a:solidFill>
                  <a:srgbClr val="0000FF"/>
                </a:solidFill>
              </a:rPr>
              <a:t> = -0.1</a:t>
            </a:r>
            <a:endParaRPr lang="en-US" sz="1800" baseline="-25000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λ</a:t>
            </a:r>
            <a:r>
              <a:rPr lang="en-US" dirty="0" smtClean="0"/>
              <a:t> = 0.1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+ </a:t>
            </a:r>
            <a:r>
              <a:rPr lang="en-US" dirty="0" err="1" smtClean="0"/>
              <a:t>λ</a:t>
            </a:r>
            <a:r>
              <a:rPr lang="en-US" dirty="0" smtClean="0"/>
              <a:t> * (actual </a:t>
            </a:r>
            <a:r>
              <a:rPr lang="en-US" dirty="0"/>
              <a:t>-</a:t>
            </a:r>
            <a:r>
              <a:rPr lang="en-US" dirty="0" smtClean="0"/>
              <a:t> predicted) * x</a:t>
            </a:r>
            <a:r>
              <a:rPr lang="en-US" baseline="-25000" dirty="0" smtClean="0"/>
              <a:t>i</a:t>
            </a:r>
            <a:endParaRPr lang="en-US" baseline="-25000" dirty="0"/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wrong: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609600" y="14478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38800" y="3962400"/>
            <a:ext cx="2913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sum =  0.5: output 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14600" y="6019800"/>
            <a:ext cx="5650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decrease (0-1=-1) all non-zero x</a:t>
            </a:r>
            <a:r>
              <a:rPr lang="en-US" baseline="-25000" dirty="0" smtClean="0">
                <a:solidFill>
                  <a:srgbClr val="0000FF"/>
                </a:solidFill>
              </a:rPr>
              <a:t>i</a:t>
            </a:r>
            <a:r>
              <a:rPr lang="en-US" dirty="0" smtClean="0">
                <a:solidFill>
                  <a:srgbClr val="0000FF"/>
                </a:solidFill>
              </a:rPr>
              <a:t> by 0.1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116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0166228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/>
                <a:gridCol w="489857"/>
                <a:gridCol w="1126671"/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0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1</a:t>
            </a:r>
            <a:r>
              <a:rPr lang="en-US" sz="1800" dirty="0"/>
              <a:t> </a:t>
            </a:r>
            <a:r>
              <a:rPr lang="en-US" sz="1800" dirty="0" smtClean="0"/>
              <a:t>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2</a:t>
            </a:r>
            <a:r>
              <a:rPr lang="en-US" sz="1800" dirty="0"/>
              <a:t> </a:t>
            </a:r>
            <a:r>
              <a:rPr lang="en-US" sz="1800" dirty="0" smtClean="0"/>
              <a:t>= 0.4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/>
              <a:t>3</a:t>
            </a:r>
            <a:r>
              <a:rPr lang="en-US" sz="1800" dirty="0" smtClean="0"/>
              <a:t> = -0.1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λ</a:t>
            </a:r>
            <a:r>
              <a:rPr lang="en-US" dirty="0" smtClean="0"/>
              <a:t> = 0.1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+ </a:t>
            </a:r>
            <a:r>
              <a:rPr lang="en-US" dirty="0" err="1" smtClean="0"/>
              <a:t>λ</a:t>
            </a:r>
            <a:r>
              <a:rPr lang="en-US" dirty="0" smtClean="0"/>
              <a:t> * (actual </a:t>
            </a:r>
            <a:r>
              <a:rPr lang="en-US" dirty="0"/>
              <a:t>-</a:t>
            </a:r>
            <a:r>
              <a:rPr lang="en-US" dirty="0" smtClean="0"/>
              <a:t> predicted) * x</a:t>
            </a:r>
            <a:r>
              <a:rPr lang="en-US" baseline="-25000" dirty="0" smtClean="0"/>
              <a:t>i</a:t>
            </a:r>
            <a:endParaRPr lang="en-US" baseline="-25000" dirty="0"/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wrong: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609600" y="10668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57714" y="6019800"/>
            <a:ext cx="2357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Right or wrong?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822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2166727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/>
                <a:gridCol w="489857"/>
                <a:gridCol w="1126671"/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0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1</a:t>
            </a:r>
            <a:r>
              <a:rPr lang="en-US" sz="1800" dirty="0"/>
              <a:t> </a:t>
            </a:r>
            <a:r>
              <a:rPr lang="en-US" sz="1800" dirty="0" smtClean="0"/>
              <a:t>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2</a:t>
            </a:r>
            <a:r>
              <a:rPr lang="en-US" sz="1800" dirty="0"/>
              <a:t> </a:t>
            </a:r>
            <a:r>
              <a:rPr lang="en-US" sz="1800" dirty="0" smtClean="0"/>
              <a:t>= 0.4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/>
              <a:t>3</a:t>
            </a:r>
            <a:r>
              <a:rPr lang="en-US" sz="1800" dirty="0" smtClean="0"/>
              <a:t> = -0.1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λ</a:t>
            </a:r>
            <a:r>
              <a:rPr lang="en-US" dirty="0" smtClean="0"/>
              <a:t> = 0.1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+ </a:t>
            </a:r>
            <a:r>
              <a:rPr lang="en-US" dirty="0" err="1" smtClean="0"/>
              <a:t>λ</a:t>
            </a:r>
            <a:r>
              <a:rPr lang="en-US" dirty="0" smtClean="0"/>
              <a:t> * (actual </a:t>
            </a:r>
            <a:r>
              <a:rPr lang="en-US" dirty="0"/>
              <a:t>-</a:t>
            </a:r>
            <a:r>
              <a:rPr lang="en-US" dirty="0" smtClean="0"/>
              <a:t> predicted) * x</a:t>
            </a:r>
            <a:r>
              <a:rPr lang="en-US" baseline="-25000" dirty="0" smtClean="0"/>
              <a:t>i</a:t>
            </a:r>
            <a:endParaRPr lang="en-US" baseline="-25000" dirty="0"/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wrong: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609600" y="10668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57714" y="6019800"/>
            <a:ext cx="25800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Right. No update! 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38800" y="3962400"/>
            <a:ext cx="3016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sum =  -0.1: output 0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358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7163300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/>
                <a:gridCol w="489857"/>
                <a:gridCol w="1126671"/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1</a:t>
            </a:r>
            <a:r>
              <a:rPr lang="en-US" sz="1800" dirty="0"/>
              <a:t> </a:t>
            </a:r>
            <a:r>
              <a:rPr lang="en-US" sz="1800" dirty="0" smtClean="0"/>
              <a:t>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2</a:t>
            </a:r>
            <a:r>
              <a:rPr lang="en-US" sz="1800" dirty="0"/>
              <a:t> </a:t>
            </a:r>
            <a:r>
              <a:rPr lang="en-US" sz="1800" dirty="0" smtClean="0"/>
              <a:t>= 0.4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/>
              <a:t>3</a:t>
            </a:r>
            <a:r>
              <a:rPr lang="en-US" sz="1800" dirty="0" smtClean="0"/>
              <a:t> = -0.1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λ</a:t>
            </a:r>
            <a:r>
              <a:rPr lang="en-US" dirty="0" smtClean="0"/>
              <a:t> = 0.1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+ </a:t>
            </a:r>
            <a:r>
              <a:rPr lang="en-US" dirty="0" err="1" smtClean="0"/>
              <a:t>λ</a:t>
            </a:r>
            <a:r>
              <a:rPr lang="en-US" dirty="0" smtClean="0"/>
              <a:t> * (actual </a:t>
            </a:r>
            <a:r>
              <a:rPr lang="en-US" dirty="0"/>
              <a:t>-</a:t>
            </a:r>
            <a:r>
              <a:rPr lang="en-US" dirty="0" smtClean="0"/>
              <a:t> predicted) * x</a:t>
            </a:r>
            <a:r>
              <a:rPr lang="en-US" baseline="-25000" dirty="0" smtClean="0"/>
              <a:t>i</a:t>
            </a:r>
            <a:endParaRPr lang="en-US" baseline="-25000" dirty="0"/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wrong: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609600" y="14478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57714" y="6019800"/>
            <a:ext cx="2357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Right or wrong?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195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1026"/>
          <p:cNvGrpSpPr>
            <a:grpSpLocks/>
          </p:cNvGrpSpPr>
          <p:nvPr/>
        </p:nvGrpSpPr>
        <p:grpSpPr bwMode="auto">
          <a:xfrm>
            <a:off x="609600" y="1524000"/>
            <a:ext cx="8001000" cy="4724400"/>
            <a:chOff x="288" y="864"/>
            <a:chExt cx="5040" cy="2976"/>
          </a:xfrm>
        </p:grpSpPr>
        <p:sp>
          <p:nvSpPr>
            <p:cNvPr id="36869" name="Oval 1027"/>
            <p:cNvSpPr>
              <a:spLocks noChangeArrowheads="1"/>
            </p:cNvSpPr>
            <p:nvPr/>
          </p:nvSpPr>
          <p:spPr bwMode="auto">
            <a:xfrm>
              <a:off x="2352" y="1728"/>
              <a:ext cx="1008" cy="100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1" name="Line 1029"/>
            <p:cNvSpPr>
              <a:spLocks noChangeShapeType="1"/>
            </p:cNvSpPr>
            <p:nvPr/>
          </p:nvSpPr>
          <p:spPr bwMode="auto">
            <a:xfrm>
              <a:off x="3408" y="2208"/>
              <a:ext cx="105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2" name="Text Box 1030"/>
            <p:cNvSpPr txBox="1">
              <a:spLocks noChangeArrowheads="1"/>
            </p:cNvSpPr>
            <p:nvPr/>
          </p:nvSpPr>
          <p:spPr bwMode="auto">
            <a:xfrm>
              <a:off x="4464" y="207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Output </a:t>
              </a:r>
              <a:r>
                <a:rPr lang="en-US" sz="1800" i="1"/>
                <a:t>y</a:t>
              </a:r>
            </a:p>
          </p:txBody>
        </p:sp>
        <p:sp>
          <p:nvSpPr>
            <p:cNvPr id="36873" name="Line 1031"/>
            <p:cNvSpPr>
              <a:spLocks noChangeShapeType="1"/>
            </p:cNvSpPr>
            <p:nvPr/>
          </p:nvSpPr>
          <p:spPr bwMode="auto">
            <a:xfrm>
              <a:off x="912" y="1008"/>
              <a:ext cx="144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4" name="Line 1032"/>
            <p:cNvSpPr>
              <a:spLocks noChangeShapeType="1"/>
            </p:cNvSpPr>
            <p:nvPr/>
          </p:nvSpPr>
          <p:spPr bwMode="auto">
            <a:xfrm>
              <a:off x="912" y="2112"/>
              <a:ext cx="13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5" name="Line 1033"/>
            <p:cNvSpPr>
              <a:spLocks noChangeShapeType="1"/>
            </p:cNvSpPr>
            <p:nvPr/>
          </p:nvSpPr>
          <p:spPr bwMode="auto">
            <a:xfrm flipV="1">
              <a:off x="864" y="2352"/>
              <a:ext cx="1440" cy="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6" name="Line 1034"/>
            <p:cNvSpPr>
              <a:spLocks noChangeShapeType="1"/>
            </p:cNvSpPr>
            <p:nvPr/>
          </p:nvSpPr>
          <p:spPr bwMode="auto">
            <a:xfrm flipV="1">
              <a:off x="864" y="2544"/>
              <a:ext cx="1536" cy="1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7" name="Text Box 1035"/>
            <p:cNvSpPr txBox="1">
              <a:spLocks noChangeArrowheads="1"/>
            </p:cNvSpPr>
            <p:nvPr/>
          </p:nvSpPr>
          <p:spPr bwMode="auto">
            <a:xfrm>
              <a:off x="336" y="864"/>
              <a:ext cx="7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Input x</a:t>
              </a:r>
              <a:r>
                <a:rPr lang="en-US" sz="1800" baseline="-25000"/>
                <a:t>1</a:t>
              </a:r>
            </a:p>
          </p:txBody>
        </p:sp>
        <p:sp>
          <p:nvSpPr>
            <p:cNvPr id="36878" name="Text Box 1036"/>
            <p:cNvSpPr txBox="1">
              <a:spLocks noChangeArrowheads="1"/>
            </p:cNvSpPr>
            <p:nvPr/>
          </p:nvSpPr>
          <p:spPr bwMode="auto">
            <a:xfrm>
              <a:off x="336" y="1977"/>
              <a:ext cx="7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Input x</a:t>
              </a:r>
              <a:r>
                <a:rPr lang="en-US" sz="1800" baseline="-25000"/>
                <a:t>2</a:t>
              </a:r>
            </a:p>
          </p:txBody>
        </p:sp>
        <p:sp>
          <p:nvSpPr>
            <p:cNvPr id="36879" name="Text Box 1037"/>
            <p:cNvSpPr txBox="1">
              <a:spLocks noChangeArrowheads="1"/>
            </p:cNvSpPr>
            <p:nvPr/>
          </p:nvSpPr>
          <p:spPr bwMode="auto">
            <a:xfrm>
              <a:off x="288" y="2745"/>
              <a:ext cx="7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Input x</a:t>
              </a:r>
              <a:r>
                <a:rPr lang="en-US" sz="1800" baseline="-25000"/>
                <a:t>3</a:t>
              </a:r>
            </a:p>
          </p:txBody>
        </p:sp>
        <p:sp>
          <p:nvSpPr>
            <p:cNvPr id="36880" name="Text Box 1038"/>
            <p:cNvSpPr txBox="1">
              <a:spLocks noChangeArrowheads="1"/>
            </p:cNvSpPr>
            <p:nvPr/>
          </p:nvSpPr>
          <p:spPr bwMode="auto">
            <a:xfrm>
              <a:off x="288" y="3609"/>
              <a:ext cx="7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Input x</a:t>
              </a:r>
              <a:r>
                <a:rPr lang="en-US" sz="1800" baseline="-25000"/>
                <a:t>4</a:t>
              </a:r>
            </a:p>
          </p:txBody>
        </p:sp>
        <p:sp>
          <p:nvSpPr>
            <p:cNvPr id="36881" name="Text Box 1039"/>
            <p:cNvSpPr txBox="1">
              <a:spLocks noChangeArrowheads="1"/>
            </p:cNvSpPr>
            <p:nvPr/>
          </p:nvSpPr>
          <p:spPr bwMode="auto">
            <a:xfrm>
              <a:off x="1344" y="111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Weight w</a:t>
              </a:r>
              <a:r>
                <a:rPr lang="en-US" sz="1800" baseline="-25000"/>
                <a:t>1</a:t>
              </a:r>
            </a:p>
          </p:txBody>
        </p:sp>
        <p:sp>
          <p:nvSpPr>
            <p:cNvPr id="36882" name="Text Box 1040"/>
            <p:cNvSpPr txBox="1">
              <a:spLocks noChangeArrowheads="1"/>
            </p:cNvSpPr>
            <p:nvPr/>
          </p:nvSpPr>
          <p:spPr bwMode="auto">
            <a:xfrm>
              <a:off x="1056" y="187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Weight w</a:t>
              </a:r>
              <a:r>
                <a:rPr lang="en-US" sz="1800" baseline="-25000"/>
                <a:t>2</a:t>
              </a:r>
            </a:p>
          </p:txBody>
        </p:sp>
        <p:sp>
          <p:nvSpPr>
            <p:cNvPr id="36883" name="Text Box 1041"/>
            <p:cNvSpPr txBox="1">
              <a:spLocks noChangeArrowheads="1"/>
            </p:cNvSpPr>
            <p:nvPr/>
          </p:nvSpPr>
          <p:spPr bwMode="auto">
            <a:xfrm>
              <a:off x="1008" y="279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Weight w</a:t>
              </a:r>
              <a:r>
                <a:rPr lang="en-US" sz="1800" baseline="-25000"/>
                <a:t>3</a:t>
              </a:r>
            </a:p>
          </p:txBody>
        </p:sp>
        <p:sp>
          <p:nvSpPr>
            <p:cNvPr id="36884" name="Text Box 1042"/>
            <p:cNvSpPr txBox="1">
              <a:spLocks noChangeArrowheads="1"/>
            </p:cNvSpPr>
            <p:nvPr/>
          </p:nvSpPr>
          <p:spPr bwMode="auto">
            <a:xfrm>
              <a:off x="1296" y="3360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Weight w</a:t>
              </a:r>
              <a:r>
                <a:rPr lang="en-US" sz="1800" baseline="-25000"/>
                <a:t>4</a:t>
              </a:r>
            </a:p>
          </p:txBody>
        </p:sp>
      </p:grpSp>
      <p:sp>
        <p:nvSpPr>
          <p:cNvPr id="36868" name="Text Box 1045"/>
          <p:cNvSpPr txBox="1">
            <a:spLocks noChangeArrowheads="1"/>
          </p:cNvSpPr>
          <p:nvPr/>
        </p:nvSpPr>
        <p:spPr bwMode="auto">
          <a:xfrm>
            <a:off x="381000" y="5334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/>
              <a:t>A Single</a:t>
            </a:r>
            <a:r>
              <a:rPr lang="en-US" sz="4000" dirty="0" smtClean="0"/>
              <a:t> Neuron/</a:t>
            </a:r>
            <a:r>
              <a:rPr lang="en-US" sz="4000" dirty="0" err="1" smtClean="0"/>
              <a:t>Perceptron</a:t>
            </a:r>
            <a:endParaRPr lang="en-US" sz="4000" dirty="0"/>
          </a:p>
        </p:txBody>
      </p:sp>
      <p:cxnSp>
        <p:nvCxnSpPr>
          <p:cNvPr id="22" name="Straight Connector 21"/>
          <p:cNvCxnSpPr/>
          <p:nvPr/>
        </p:nvCxnSpPr>
        <p:spPr bwMode="auto">
          <a:xfrm rot="16200000" flipH="1">
            <a:off x="3923506" y="3694906"/>
            <a:ext cx="16002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36886" name="Object 22"/>
          <p:cNvGraphicFramePr>
            <a:graphicFrameLocks noChangeAspect="1"/>
          </p:cNvGraphicFramePr>
          <p:nvPr/>
        </p:nvGraphicFramePr>
        <p:xfrm>
          <a:off x="4114800" y="3373438"/>
          <a:ext cx="592137" cy="81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62" name="Equation" r:id="rId4" imgW="266700" imgH="368300" progId="Equation.3">
                  <p:embed/>
                </p:oleObj>
              </mc:Choice>
              <mc:Fallback>
                <p:oleObj name="Equation" r:id="rId4" imgW="266700" imgH="36830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73438"/>
                        <a:ext cx="592137" cy="817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87" name="Object 23"/>
          <p:cNvGraphicFramePr>
            <a:graphicFrameLocks noChangeAspect="1"/>
          </p:cNvGraphicFramePr>
          <p:nvPr/>
        </p:nvGraphicFramePr>
        <p:xfrm>
          <a:off x="4807795" y="3519487"/>
          <a:ext cx="602405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63" name="Equation" r:id="rId6" imgW="342900" imgH="165100" progId="Equation.3">
                  <p:embed/>
                </p:oleObj>
              </mc:Choice>
              <mc:Fallback>
                <p:oleObj name="Equation" r:id="rId6" imgW="342900" imgH="16510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7795" y="3519487"/>
                        <a:ext cx="602405" cy="290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5486400" y="41148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1818FF"/>
                </a:solidFill>
              </a:rPr>
              <a:t>threshold function</a:t>
            </a:r>
            <a:endParaRPr lang="en-US" dirty="0">
              <a:solidFill>
                <a:srgbClr val="1818FF"/>
              </a:solidFill>
            </a:endParaRPr>
          </a:p>
        </p:txBody>
      </p:sp>
      <p:cxnSp>
        <p:nvCxnSpPr>
          <p:cNvPr id="29" name="Straight Arrow Connector 28"/>
          <p:cNvCxnSpPr>
            <a:stCxn id="26" idx="1"/>
          </p:cNvCxnSpPr>
          <p:nvPr/>
        </p:nvCxnSpPr>
        <p:spPr bwMode="auto">
          <a:xfrm rot="10800000">
            <a:off x="5105400" y="3886203"/>
            <a:ext cx="381000" cy="4594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TextBox 1"/>
          <p:cNvSpPr txBox="1"/>
          <p:nvPr/>
        </p:nvSpPr>
        <p:spPr>
          <a:xfrm>
            <a:off x="3886200" y="1524000"/>
            <a:ext cx="33156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Each input contributes: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x</a:t>
            </a:r>
            <a:r>
              <a:rPr lang="en-US" baseline="-25000" dirty="0" smtClean="0">
                <a:solidFill>
                  <a:srgbClr val="FF6600"/>
                </a:solidFill>
              </a:rPr>
              <a:t>i</a:t>
            </a:r>
            <a:r>
              <a:rPr lang="en-US" dirty="0" smtClean="0">
                <a:solidFill>
                  <a:srgbClr val="FF6600"/>
                </a:solidFill>
              </a:rPr>
              <a:t> * </a:t>
            </a:r>
            <a:r>
              <a:rPr lang="en-US" dirty="0" err="1" smtClean="0">
                <a:solidFill>
                  <a:srgbClr val="FF6600"/>
                </a:solidFill>
              </a:rPr>
              <a:t>w</a:t>
            </a:r>
            <a:r>
              <a:rPr lang="en-US" baseline="-25000" dirty="0" err="1" smtClean="0">
                <a:solidFill>
                  <a:srgbClr val="FF6600"/>
                </a:solidFill>
              </a:rPr>
              <a:t>i</a:t>
            </a:r>
            <a:endParaRPr lang="en-US" baseline="-25000" dirty="0">
              <a:solidFill>
                <a:srgbClr val="FF6600"/>
              </a:solidFill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2969750"/>
              </p:ext>
            </p:extLst>
          </p:nvPr>
        </p:nvGraphicFramePr>
        <p:xfrm>
          <a:off x="4038600" y="4953000"/>
          <a:ext cx="160813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64" name="Equation" r:id="rId8" imgW="723900" imgH="342900" progId="Equation.3">
                  <p:embed/>
                </p:oleObj>
              </mc:Choice>
              <mc:Fallback>
                <p:oleObj name="Equation" r:id="rId8" imgW="723900" imgH="342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953000"/>
                        <a:ext cx="1608137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6248304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/>
                <a:gridCol w="489857"/>
                <a:gridCol w="1126671"/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1</a:t>
            </a:r>
            <a:r>
              <a:rPr lang="en-US" sz="1800" dirty="0"/>
              <a:t> </a:t>
            </a:r>
            <a:r>
              <a:rPr lang="en-US" sz="1800" dirty="0" smtClean="0"/>
              <a:t>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2</a:t>
            </a:r>
            <a:r>
              <a:rPr lang="en-US" sz="1800" dirty="0"/>
              <a:t> </a:t>
            </a:r>
            <a:r>
              <a:rPr lang="en-US" sz="1800" dirty="0" smtClean="0"/>
              <a:t>= 0.4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/>
              <a:t>3</a:t>
            </a:r>
            <a:r>
              <a:rPr lang="en-US" sz="1800" dirty="0" smtClean="0"/>
              <a:t> = -0.1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λ</a:t>
            </a:r>
            <a:r>
              <a:rPr lang="en-US" dirty="0" smtClean="0"/>
              <a:t> = 0.1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+ </a:t>
            </a:r>
            <a:r>
              <a:rPr lang="en-US" dirty="0" err="1" smtClean="0"/>
              <a:t>λ</a:t>
            </a:r>
            <a:r>
              <a:rPr lang="en-US" dirty="0" smtClean="0"/>
              <a:t> * (actual </a:t>
            </a:r>
            <a:r>
              <a:rPr lang="en-US" dirty="0"/>
              <a:t>-</a:t>
            </a:r>
            <a:r>
              <a:rPr lang="en-US" dirty="0" smtClean="0"/>
              <a:t> predicted) * x</a:t>
            </a:r>
            <a:r>
              <a:rPr lang="en-US" baseline="-25000" dirty="0" smtClean="0"/>
              <a:t>i</a:t>
            </a:r>
            <a:endParaRPr lang="en-US" baseline="-25000" dirty="0"/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wrong: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609600" y="14478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33800" y="6019800"/>
            <a:ext cx="1085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Wrong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38800" y="3962400"/>
            <a:ext cx="2913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sum =  0.3: output 1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833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9266923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/>
                <a:gridCol w="489857"/>
                <a:gridCol w="1126671"/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1</a:t>
            </a:r>
            <a:r>
              <a:rPr lang="en-US" sz="1800" dirty="0"/>
              <a:t> </a:t>
            </a:r>
            <a:r>
              <a:rPr lang="en-US" sz="1800" dirty="0" smtClean="0"/>
              <a:t>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0000FF"/>
                </a:solidFill>
              </a:rPr>
              <a:t>W</a:t>
            </a:r>
            <a:r>
              <a:rPr lang="en-US" sz="1800" baseline="-25000" dirty="0" smtClean="0">
                <a:solidFill>
                  <a:srgbClr val="0000FF"/>
                </a:solidFill>
              </a:rPr>
              <a:t>2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smtClean="0">
                <a:solidFill>
                  <a:srgbClr val="0000FF"/>
                </a:solidFill>
              </a:rPr>
              <a:t>= 0.3 </a:t>
            </a:r>
            <a:endParaRPr lang="en-US" sz="1800" baseline="-25000" dirty="0">
              <a:solidFill>
                <a:srgbClr val="0000FF"/>
              </a:solidFill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0000FF"/>
                </a:solidFill>
              </a:rPr>
              <a:t>W</a:t>
            </a:r>
            <a:r>
              <a:rPr lang="en-US" sz="1800" baseline="-25000" dirty="0">
                <a:solidFill>
                  <a:srgbClr val="0000FF"/>
                </a:solidFill>
              </a:rPr>
              <a:t>3</a:t>
            </a:r>
            <a:r>
              <a:rPr lang="en-US" sz="1800" dirty="0" smtClean="0">
                <a:solidFill>
                  <a:srgbClr val="0000FF"/>
                </a:solidFill>
              </a:rPr>
              <a:t> = -0.2</a:t>
            </a:r>
            <a:endParaRPr lang="en-US" sz="1800" baseline="-25000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λ</a:t>
            </a:r>
            <a:r>
              <a:rPr lang="en-US" dirty="0" smtClean="0"/>
              <a:t> = 0.1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+ </a:t>
            </a:r>
            <a:r>
              <a:rPr lang="en-US" dirty="0" err="1" smtClean="0"/>
              <a:t>λ</a:t>
            </a:r>
            <a:r>
              <a:rPr lang="en-US" dirty="0" smtClean="0"/>
              <a:t> * (actual </a:t>
            </a:r>
            <a:r>
              <a:rPr lang="en-US" dirty="0"/>
              <a:t>-</a:t>
            </a:r>
            <a:r>
              <a:rPr lang="en-US" dirty="0" smtClean="0"/>
              <a:t> predicted) * x</a:t>
            </a:r>
            <a:r>
              <a:rPr lang="en-US" baseline="-25000" dirty="0" smtClean="0"/>
              <a:t>i</a:t>
            </a:r>
            <a:endParaRPr lang="en-US" baseline="-25000" dirty="0"/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wrong: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609600" y="14478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38800" y="3962400"/>
            <a:ext cx="2913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sum =  0.3: output 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14600" y="6019800"/>
            <a:ext cx="5650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decrease (0-1=-1) all non-zero x</a:t>
            </a:r>
            <a:r>
              <a:rPr lang="en-US" baseline="-25000" dirty="0" smtClean="0">
                <a:solidFill>
                  <a:srgbClr val="0000FF"/>
                </a:solidFill>
              </a:rPr>
              <a:t>i</a:t>
            </a:r>
            <a:r>
              <a:rPr lang="en-US" dirty="0" smtClean="0">
                <a:solidFill>
                  <a:srgbClr val="0000FF"/>
                </a:solidFill>
              </a:rPr>
              <a:t> by 0.1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115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6335194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/>
                <a:gridCol w="489857"/>
                <a:gridCol w="1126671"/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1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1</a:t>
            </a:r>
            <a:r>
              <a:rPr lang="en-US" sz="1800" dirty="0"/>
              <a:t> </a:t>
            </a:r>
            <a:r>
              <a:rPr lang="en-US" sz="1800" dirty="0" smtClean="0"/>
              <a:t>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2</a:t>
            </a:r>
            <a:r>
              <a:rPr lang="en-US" sz="1800" dirty="0"/>
              <a:t> </a:t>
            </a:r>
            <a:r>
              <a:rPr lang="en-US" sz="1800" dirty="0" smtClean="0"/>
              <a:t>= 0.3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/>
              <a:t>3</a:t>
            </a:r>
            <a:r>
              <a:rPr lang="en-US" sz="1800" dirty="0" smtClean="0"/>
              <a:t> = -0.2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λ</a:t>
            </a:r>
            <a:r>
              <a:rPr lang="en-US" dirty="0" smtClean="0"/>
              <a:t> = 0.1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+ </a:t>
            </a:r>
            <a:r>
              <a:rPr lang="en-US" dirty="0" err="1" smtClean="0"/>
              <a:t>λ</a:t>
            </a:r>
            <a:r>
              <a:rPr lang="en-US" dirty="0" smtClean="0"/>
              <a:t> * (actual </a:t>
            </a:r>
            <a:r>
              <a:rPr lang="en-US" dirty="0"/>
              <a:t>-</a:t>
            </a:r>
            <a:r>
              <a:rPr lang="en-US" dirty="0" smtClean="0"/>
              <a:t> predicted) * x</a:t>
            </a:r>
            <a:r>
              <a:rPr lang="en-US" baseline="-25000" dirty="0" smtClean="0"/>
              <a:t>i</a:t>
            </a:r>
            <a:endParaRPr lang="en-US" baseline="-25000" dirty="0"/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wrong: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609600" y="23622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38800" y="3962400"/>
            <a:ext cx="2913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sum =  0.2: output 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71800" y="6019800"/>
            <a:ext cx="2665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Right.  No update!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694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1695100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/>
                <a:gridCol w="489857"/>
                <a:gridCol w="1126671"/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0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0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1</a:t>
            </a:r>
            <a:r>
              <a:rPr lang="en-US" sz="1800" dirty="0"/>
              <a:t> </a:t>
            </a:r>
            <a:r>
              <a:rPr lang="en-US" sz="1800" dirty="0" smtClean="0"/>
              <a:t>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2</a:t>
            </a:r>
            <a:r>
              <a:rPr lang="en-US" sz="1800" dirty="0"/>
              <a:t> </a:t>
            </a:r>
            <a:r>
              <a:rPr lang="en-US" sz="1800" dirty="0" smtClean="0"/>
              <a:t>= 0.3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/>
              <a:t>3</a:t>
            </a:r>
            <a:r>
              <a:rPr lang="en-US" sz="1800" dirty="0" smtClean="0"/>
              <a:t> = -0.2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λ</a:t>
            </a:r>
            <a:r>
              <a:rPr lang="en-US" dirty="0" smtClean="0"/>
              <a:t> = 0.1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+ </a:t>
            </a:r>
            <a:r>
              <a:rPr lang="en-US" dirty="0" err="1" smtClean="0"/>
              <a:t>λ</a:t>
            </a:r>
            <a:r>
              <a:rPr lang="en-US" dirty="0" smtClean="0"/>
              <a:t> * (actual </a:t>
            </a:r>
            <a:r>
              <a:rPr lang="en-US" dirty="0"/>
              <a:t>-</a:t>
            </a:r>
            <a:r>
              <a:rPr lang="en-US" dirty="0" smtClean="0"/>
              <a:t> predicted) * x</a:t>
            </a:r>
            <a:r>
              <a:rPr lang="en-US" baseline="-25000" dirty="0" smtClean="0"/>
              <a:t>i</a:t>
            </a:r>
            <a:endParaRPr lang="en-US" baseline="-25000" dirty="0"/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wrong: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609600" y="10668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38800" y="3962400"/>
            <a:ext cx="3016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sum =  -0.2: output 0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71800" y="6019800"/>
            <a:ext cx="2665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Right.  No update!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000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6049927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/>
                <a:gridCol w="489857"/>
                <a:gridCol w="1126671"/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1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0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1</a:t>
            </a:r>
            <a:r>
              <a:rPr lang="en-US" sz="1800" dirty="0"/>
              <a:t> </a:t>
            </a:r>
            <a:r>
              <a:rPr lang="en-US" sz="1800" dirty="0" smtClean="0"/>
              <a:t>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2</a:t>
            </a:r>
            <a:r>
              <a:rPr lang="en-US" sz="1800" dirty="0"/>
              <a:t> </a:t>
            </a:r>
            <a:r>
              <a:rPr lang="en-US" sz="1800" dirty="0" smtClean="0"/>
              <a:t>= 0.3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/>
              <a:t>3</a:t>
            </a:r>
            <a:r>
              <a:rPr lang="en-US" sz="1800" dirty="0" smtClean="0"/>
              <a:t> = -0.2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λ</a:t>
            </a:r>
            <a:r>
              <a:rPr lang="en-US" dirty="0" smtClean="0"/>
              <a:t> = 0.1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+ </a:t>
            </a:r>
            <a:r>
              <a:rPr lang="en-US" dirty="0" err="1" smtClean="0"/>
              <a:t>λ</a:t>
            </a:r>
            <a:r>
              <a:rPr lang="en-US" dirty="0" smtClean="0"/>
              <a:t> * (actual </a:t>
            </a:r>
            <a:r>
              <a:rPr lang="en-US" dirty="0"/>
              <a:t>-</a:t>
            </a:r>
            <a:r>
              <a:rPr lang="en-US" dirty="0" smtClean="0"/>
              <a:t> predicted) * x</a:t>
            </a:r>
            <a:r>
              <a:rPr lang="en-US" baseline="-25000" dirty="0" smtClean="0"/>
              <a:t>i</a:t>
            </a:r>
            <a:endParaRPr lang="en-US" baseline="-25000" dirty="0"/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wrong: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609600" y="18288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38800" y="3962400"/>
            <a:ext cx="30161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sum =  -0.1: output 0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71800" y="6019800"/>
            <a:ext cx="2665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Right.  No update!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16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029604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/>
                <a:gridCol w="489857"/>
                <a:gridCol w="1126671"/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1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0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1</a:t>
            </a:r>
            <a:r>
              <a:rPr lang="en-US" sz="1800" dirty="0"/>
              <a:t> </a:t>
            </a:r>
            <a:r>
              <a:rPr lang="en-US" sz="1800" dirty="0" smtClean="0"/>
              <a:t>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2</a:t>
            </a:r>
            <a:r>
              <a:rPr lang="en-US" sz="1800" dirty="0"/>
              <a:t> </a:t>
            </a:r>
            <a:r>
              <a:rPr lang="en-US" sz="1800" dirty="0" smtClean="0"/>
              <a:t>= 0.3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/>
              <a:t>3</a:t>
            </a:r>
            <a:r>
              <a:rPr lang="en-US" sz="1800" dirty="0" smtClean="0"/>
              <a:t> = -0.2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λ</a:t>
            </a:r>
            <a:r>
              <a:rPr lang="en-US" dirty="0" smtClean="0"/>
              <a:t> = 0.1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+ </a:t>
            </a:r>
            <a:r>
              <a:rPr lang="en-US" dirty="0" err="1" smtClean="0"/>
              <a:t>λ</a:t>
            </a:r>
            <a:r>
              <a:rPr lang="en-US" dirty="0" smtClean="0"/>
              <a:t> * (actual </a:t>
            </a:r>
            <a:r>
              <a:rPr lang="en-US" dirty="0"/>
              <a:t>-</a:t>
            </a:r>
            <a:r>
              <a:rPr lang="en-US" dirty="0" smtClean="0"/>
              <a:t> predicted) * x</a:t>
            </a:r>
            <a:r>
              <a:rPr lang="en-US" baseline="-25000" dirty="0" smtClean="0"/>
              <a:t>i</a:t>
            </a:r>
            <a:endParaRPr lang="en-US" baseline="-25000" dirty="0"/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wrong: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971800" y="6019800"/>
            <a:ext cx="2592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Are they all right?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745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7117419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/>
                <a:gridCol w="489857"/>
                <a:gridCol w="1126671"/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1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0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1</a:t>
            </a:r>
            <a:r>
              <a:rPr lang="en-US" sz="1800" dirty="0"/>
              <a:t> </a:t>
            </a:r>
            <a:r>
              <a:rPr lang="en-US" sz="1800" dirty="0" smtClean="0"/>
              <a:t>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2</a:t>
            </a:r>
            <a:r>
              <a:rPr lang="en-US" sz="1800" dirty="0"/>
              <a:t> </a:t>
            </a:r>
            <a:r>
              <a:rPr lang="en-US" sz="1800" dirty="0" smtClean="0"/>
              <a:t>= 0.3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/>
              <a:t>3</a:t>
            </a:r>
            <a:r>
              <a:rPr lang="en-US" sz="1800" dirty="0" smtClean="0"/>
              <a:t> = -0.2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λ</a:t>
            </a:r>
            <a:r>
              <a:rPr lang="en-US" dirty="0" smtClean="0"/>
              <a:t> = 0.1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+ </a:t>
            </a:r>
            <a:r>
              <a:rPr lang="en-US" dirty="0" err="1" smtClean="0"/>
              <a:t>λ</a:t>
            </a:r>
            <a:r>
              <a:rPr lang="en-US" dirty="0" smtClean="0"/>
              <a:t> * (actual </a:t>
            </a:r>
            <a:r>
              <a:rPr lang="en-US" dirty="0"/>
              <a:t>-</a:t>
            </a:r>
            <a:r>
              <a:rPr lang="en-US" dirty="0" smtClean="0"/>
              <a:t> predicted) * x</a:t>
            </a:r>
            <a:r>
              <a:rPr lang="en-US" baseline="-25000" dirty="0" smtClean="0"/>
              <a:t>i</a:t>
            </a:r>
            <a:endParaRPr lang="en-US" baseline="-25000" dirty="0"/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wrong: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609600" y="14478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38800" y="3962400"/>
            <a:ext cx="2913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sum =  0.1: output 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0" y="6096000"/>
            <a:ext cx="1085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Wrong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082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6846065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/>
                <a:gridCol w="489857"/>
                <a:gridCol w="1126671"/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1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0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1</a:t>
            </a:r>
            <a:r>
              <a:rPr lang="en-US" sz="1800" dirty="0"/>
              <a:t> </a:t>
            </a:r>
            <a:r>
              <a:rPr lang="en-US" sz="1800" dirty="0" smtClean="0"/>
              <a:t>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0000FF"/>
                </a:solidFill>
              </a:rPr>
              <a:t>W</a:t>
            </a:r>
            <a:r>
              <a:rPr lang="en-US" sz="1800" baseline="-25000" dirty="0" smtClean="0">
                <a:solidFill>
                  <a:srgbClr val="0000FF"/>
                </a:solidFill>
              </a:rPr>
              <a:t>2</a:t>
            </a:r>
            <a:r>
              <a:rPr lang="en-US" sz="1800" dirty="0">
                <a:solidFill>
                  <a:srgbClr val="0000FF"/>
                </a:solidFill>
              </a:rPr>
              <a:t> </a:t>
            </a:r>
            <a:r>
              <a:rPr lang="en-US" sz="1800" dirty="0" smtClean="0">
                <a:solidFill>
                  <a:srgbClr val="0000FF"/>
                </a:solidFill>
              </a:rPr>
              <a:t>= 0.2 </a:t>
            </a:r>
            <a:endParaRPr lang="en-US" sz="1800" baseline="-25000" dirty="0">
              <a:solidFill>
                <a:srgbClr val="0000FF"/>
              </a:solidFill>
            </a:endParaRP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0000FF"/>
                </a:solidFill>
              </a:rPr>
              <a:t>W</a:t>
            </a:r>
            <a:r>
              <a:rPr lang="en-US" sz="1800" baseline="-25000" dirty="0">
                <a:solidFill>
                  <a:srgbClr val="0000FF"/>
                </a:solidFill>
              </a:rPr>
              <a:t>3</a:t>
            </a:r>
            <a:r>
              <a:rPr lang="en-US" sz="1800" dirty="0" smtClean="0">
                <a:solidFill>
                  <a:srgbClr val="0000FF"/>
                </a:solidFill>
              </a:rPr>
              <a:t> = -0.3</a:t>
            </a:r>
            <a:endParaRPr lang="en-US" sz="1800" baseline="-25000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λ</a:t>
            </a:r>
            <a:r>
              <a:rPr lang="en-US" dirty="0" smtClean="0"/>
              <a:t> = 0.1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+ </a:t>
            </a:r>
            <a:r>
              <a:rPr lang="en-US" dirty="0" err="1" smtClean="0"/>
              <a:t>λ</a:t>
            </a:r>
            <a:r>
              <a:rPr lang="en-US" dirty="0" smtClean="0"/>
              <a:t> * (actual </a:t>
            </a:r>
            <a:r>
              <a:rPr lang="en-US" dirty="0"/>
              <a:t>-</a:t>
            </a:r>
            <a:r>
              <a:rPr lang="en-US" dirty="0" smtClean="0"/>
              <a:t> predicted) * x</a:t>
            </a:r>
            <a:r>
              <a:rPr lang="en-US" baseline="-25000" dirty="0" smtClean="0"/>
              <a:t>i</a:t>
            </a:r>
            <a:endParaRPr lang="en-US" baseline="-25000" dirty="0"/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wrong: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609600" y="14478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38800" y="3962400"/>
            <a:ext cx="2913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sum =  0.1: output 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14600" y="6019800"/>
            <a:ext cx="5650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decrease (0-1=-1) all non-zero x</a:t>
            </a:r>
            <a:r>
              <a:rPr lang="en-US" baseline="-25000" dirty="0" smtClean="0">
                <a:solidFill>
                  <a:srgbClr val="0000FF"/>
                </a:solidFill>
              </a:rPr>
              <a:t>i</a:t>
            </a:r>
            <a:r>
              <a:rPr lang="en-US" dirty="0" smtClean="0">
                <a:solidFill>
                  <a:srgbClr val="0000FF"/>
                </a:solidFill>
              </a:rPr>
              <a:t> by 0.1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130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3322188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/>
                <a:gridCol w="489857"/>
                <a:gridCol w="1126671"/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1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0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1</a:t>
            </a:r>
            <a:r>
              <a:rPr lang="en-US" sz="1800" dirty="0"/>
              <a:t> </a:t>
            </a:r>
            <a:r>
              <a:rPr lang="en-US" sz="1800" dirty="0" smtClean="0"/>
              <a:t>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2</a:t>
            </a:r>
            <a:r>
              <a:rPr lang="en-US" sz="1800" dirty="0"/>
              <a:t> </a:t>
            </a:r>
            <a:r>
              <a:rPr lang="en-US" sz="1800" dirty="0" smtClean="0"/>
              <a:t>= 0.2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/>
              <a:t>3</a:t>
            </a:r>
            <a:r>
              <a:rPr lang="en-US" sz="1800" dirty="0" smtClean="0"/>
              <a:t> = -0.3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λ</a:t>
            </a:r>
            <a:r>
              <a:rPr lang="en-US" dirty="0" smtClean="0"/>
              <a:t> = 0.1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+ </a:t>
            </a:r>
            <a:r>
              <a:rPr lang="en-US" dirty="0" err="1" smtClean="0"/>
              <a:t>λ</a:t>
            </a:r>
            <a:r>
              <a:rPr lang="en-US" dirty="0" smtClean="0"/>
              <a:t> * (actual </a:t>
            </a:r>
            <a:r>
              <a:rPr lang="en-US" dirty="0"/>
              <a:t>-</a:t>
            </a:r>
            <a:r>
              <a:rPr lang="en-US" dirty="0" smtClean="0"/>
              <a:t> predicted) * x</a:t>
            </a:r>
            <a:r>
              <a:rPr lang="en-US" baseline="-25000" dirty="0" smtClean="0"/>
              <a:t>i</a:t>
            </a:r>
            <a:endParaRPr lang="en-US" baseline="-25000" dirty="0"/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wrong: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609600" y="1447800"/>
            <a:ext cx="2133600" cy="4572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38800" y="3962400"/>
            <a:ext cx="29136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sum =  0.1: output 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74873" y="6019800"/>
            <a:ext cx="2592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Are they all right?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934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9862713"/>
              </p:ext>
            </p:extLst>
          </p:nvPr>
        </p:nvGraphicFramePr>
        <p:xfrm>
          <a:off x="685800" y="609600"/>
          <a:ext cx="2057400" cy="2209801"/>
        </p:xfrm>
        <a:graphic>
          <a:graphicData uri="http://schemas.openxmlformats.org/drawingml/2006/table">
            <a:tbl>
              <a:tblPr/>
              <a:tblGrid>
                <a:gridCol w="440872"/>
                <a:gridCol w="489857"/>
                <a:gridCol w="1126671"/>
              </a:tblGrid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4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3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3962400" y="3962400"/>
            <a:ext cx="1600200" cy="1600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5638800" y="4724400"/>
            <a:ext cx="1676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315200" y="45100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Output </a:t>
            </a:r>
            <a:r>
              <a:rPr lang="en-US" sz="1800" i="1" dirty="0"/>
              <a:t>y</a:t>
            </a: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362200" y="48768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828800" y="3962400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1</a:t>
            </a:r>
            <a:endParaRPr lang="en-US" baseline="-25000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05000" y="4572000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</a:t>
            </a:r>
            <a:endParaRPr lang="en-US" baseline="-25000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14600" y="3810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1</a:t>
            </a:r>
            <a:r>
              <a:rPr lang="en-US" sz="1800" dirty="0"/>
              <a:t> </a:t>
            </a:r>
            <a:r>
              <a:rPr lang="en-US" sz="1800" dirty="0" smtClean="0"/>
              <a:t>= 0.1 </a:t>
            </a:r>
            <a:endParaRPr lang="en-US" sz="1800" baseline="-25000" dirty="0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2286000" y="4267200"/>
            <a:ext cx="1752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V="1">
            <a:off x="2438400" y="5181600"/>
            <a:ext cx="1600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981200" y="52578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2362200" y="44196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 smtClean="0"/>
              <a:t>2</a:t>
            </a:r>
            <a:r>
              <a:rPr lang="en-US" sz="1800" dirty="0"/>
              <a:t> </a:t>
            </a:r>
            <a:r>
              <a:rPr lang="en-US" sz="1800" dirty="0" smtClean="0"/>
              <a:t>= 0.2 </a:t>
            </a:r>
            <a:endParaRPr lang="en-US" sz="1800" baseline="-25000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2590800" y="53482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W</a:t>
            </a:r>
            <a:r>
              <a:rPr lang="en-US" sz="1800" baseline="-25000" dirty="0"/>
              <a:t>3</a:t>
            </a:r>
            <a:r>
              <a:rPr lang="en-US" sz="1800" dirty="0" smtClean="0"/>
              <a:t> = -0.3</a:t>
            </a:r>
            <a:endParaRPr lang="en-US" sz="18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962400" y="605135"/>
            <a:ext cx="1129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λ</a:t>
            </a:r>
            <a:r>
              <a:rPr lang="en-US" dirty="0" smtClean="0"/>
              <a:t> = 0.1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675034" y="2057400"/>
            <a:ext cx="4935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+ </a:t>
            </a:r>
            <a:r>
              <a:rPr lang="en-US" dirty="0" err="1" smtClean="0"/>
              <a:t>λ</a:t>
            </a:r>
            <a:r>
              <a:rPr lang="en-US" dirty="0" smtClean="0"/>
              <a:t> * (actual </a:t>
            </a:r>
            <a:r>
              <a:rPr lang="en-US" dirty="0"/>
              <a:t>-</a:t>
            </a:r>
            <a:r>
              <a:rPr lang="en-US" dirty="0" smtClean="0"/>
              <a:t> predicted) * x</a:t>
            </a:r>
            <a:r>
              <a:rPr lang="en-US" baseline="-25000" dirty="0" smtClean="0"/>
              <a:t>i</a:t>
            </a:r>
            <a:endParaRPr lang="en-US" baseline="-25000" dirty="0"/>
          </a:p>
        </p:txBody>
      </p:sp>
      <p:sp>
        <p:nvSpPr>
          <p:cNvPr id="2" name="TextBox 1"/>
          <p:cNvSpPr txBox="1"/>
          <p:nvPr/>
        </p:nvSpPr>
        <p:spPr>
          <a:xfrm>
            <a:off x="2995555" y="1447800"/>
            <a:ext cx="1347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wrong: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609600" y="1143000"/>
            <a:ext cx="2133600" cy="1676400"/>
          </a:xfrm>
          <a:prstGeom prst="rect">
            <a:avLst/>
          </a:prstGeom>
          <a:solidFill>
            <a:srgbClr val="FF6600">
              <a:alpha val="3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95600" y="6019800"/>
            <a:ext cx="2950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We’ve learned AND!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183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neural networks</a:t>
            </a:r>
            <a:endParaRPr lang="en-US" dirty="0"/>
          </a:p>
        </p:txBody>
      </p:sp>
      <p:sp>
        <p:nvSpPr>
          <p:cNvPr id="5" name="Oval 2"/>
          <p:cNvSpPr>
            <a:spLocks noChangeArrowheads="1"/>
          </p:cNvSpPr>
          <p:nvPr/>
        </p:nvSpPr>
        <p:spPr bwMode="auto">
          <a:xfrm>
            <a:off x="5926667" y="2805113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926667" y="2971801"/>
            <a:ext cx="1600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</a:rPr>
              <a:t>T = ?</a:t>
            </a: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6688667" y="3109913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755467" y="2957513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Output </a:t>
            </a:r>
            <a:r>
              <a:rPr lang="en-US" sz="1800" i="1"/>
              <a:t>y</a:t>
            </a: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5164667" y="2500313"/>
            <a:ext cx="838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 flipV="1">
            <a:off x="5240867" y="3414713"/>
            <a:ext cx="838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4174067" y="21336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Input x</a:t>
            </a:r>
            <a:r>
              <a:rPr lang="en-US" sz="1800" baseline="-25000" dirty="0"/>
              <a:t>1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250267" y="3490913"/>
            <a:ext cx="1143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Input </a:t>
            </a:r>
            <a:r>
              <a:rPr lang="en-US" sz="1800" dirty="0" smtClean="0"/>
              <a:t>x</a:t>
            </a:r>
            <a:r>
              <a:rPr lang="en-US" sz="1800" baseline="-25000" dirty="0"/>
              <a:t>3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5317067" y="2286001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FF0000"/>
                </a:solidFill>
              </a:rPr>
              <a:t>w</a:t>
            </a:r>
            <a:r>
              <a:rPr lang="en-US" sz="1800" baseline="-25000" dirty="0" smtClean="0">
                <a:solidFill>
                  <a:srgbClr val="FF0000"/>
                </a:solidFill>
              </a:rPr>
              <a:t>1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>
                <a:solidFill>
                  <a:srgbClr val="FF0000"/>
                </a:solidFill>
              </a:rPr>
              <a:t>= ?</a:t>
            </a:r>
            <a:endParaRPr lang="en-US" sz="1800" baseline="-25000" dirty="0">
              <a:solidFill>
                <a:srgbClr val="FF0000"/>
              </a:solidFill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5469467" y="3657601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FF0000"/>
                </a:solidFill>
              </a:rPr>
              <a:t>w</a:t>
            </a:r>
            <a:r>
              <a:rPr lang="en-US" sz="1800" baseline="-25000" dirty="0" smtClean="0">
                <a:solidFill>
                  <a:srgbClr val="FF0000"/>
                </a:solidFill>
              </a:rPr>
              <a:t>3 </a:t>
            </a:r>
            <a:r>
              <a:rPr lang="en-US" sz="1800" dirty="0">
                <a:solidFill>
                  <a:srgbClr val="FF0000"/>
                </a:solidFill>
              </a:rPr>
              <a:t>= ?</a:t>
            </a:r>
            <a:endParaRPr lang="en-US" sz="1800" baseline="-25000" dirty="0">
              <a:solidFill>
                <a:srgbClr val="FF0000"/>
              </a:solidFill>
            </a:endParaRPr>
          </a:p>
        </p:txBody>
      </p:sp>
      <p:sp>
        <p:nvSpPr>
          <p:cNvPr id="15" name="Line 6"/>
          <p:cNvSpPr>
            <a:spLocks noChangeShapeType="1"/>
          </p:cNvSpPr>
          <p:nvPr/>
        </p:nvSpPr>
        <p:spPr bwMode="auto">
          <a:xfrm>
            <a:off x="5088467" y="3124200"/>
            <a:ext cx="838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4097867" y="2833687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Input </a:t>
            </a:r>
            <a:r>
              <a:rPr lang="en-US" sz="1800" dirty="0" smtClean="0"/>
              <a:t>x</a:t>
            </a:r>
            <a:r>
              <a:rPr lang="en-US" sz="1800" baseline="-25000" dirty="0"/>
              <a:t>2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4859867" y="2667000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>
                <a:solidFill>
                  <a:srgbClr val="FF0000"/>
                </a:solidFill>
              </a:rPr>
              <a:t>w</a:t>
            </a:r>
            <a:r>
              <a:rPr lang="en-US" sz="1800" baseline="-25000" dirty="0" smtClean="0">
                <a:solidFill>
                  <a:srgbClr val="FF0000"/>
                </a:solidFill>
              </a:rPr>
              <a:t>2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>
                <a:solidFill>
                  <a:srgbClr val="FF0000"/>
                </a:solidFill>
              </a:rPr>
              <a:t>= ?</a:t>
            </a:r>
            <a:endParaRPr lang="en-US" sz="1800" baseline="-25000" dirty="0">
              <a:solidFill>
                <a:srgbClr val="FF0000"/>
              </a:solidFill>
            </a:endParaRPr>
          </a:p>
        </p:txBody>
      </p:sp>
      <p:graphicFrame>
        <p:nvGraphicFramePr>
          <p:cNvPr id="19" name="Group 174"/>
          <p:cNvGraphicFramePr>
            <a:graphicFrameLocks noGrp="1"/>
          </p:cNvGraphicFramePr>
          <p:nvPr>
            <p:ph idx="1"/>
          </p:nvPr>
        </p:nvGraphicFramePr>
        <p:xfrm>
          <a:off x="457200" y="2133600"/>
          <a:ext cx="3200399" cy="4481718"/>
        </p:xfrm>
        <a:graphic>
          <a:graphicData uri="http://schemas.openxmlformats.org/drawingml/2006/table">
            <a:tbl>
              <a:tblPr/>
              <a:tblGrid>
                <a:gridCol w="762000"/>
                <a:gridCol w="609600"/>
                <a:gridCol w="696350"/>
                <a:gridCol w="1132449"/>
              </a:tblGrid>
              <a:tr h="4728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8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8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8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8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8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8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8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8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657600" y="4397276"/>
            <a:ext cx="5562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dirty="0" smtClean="0"/>
              <a:t>start with some initial weights and thresholds</a:t>
            </a:r>
          </a:p>
          <a:p>
            <a:pPr marL="457200" indent="-457200">
              <a:buAutoNum type="arabicPeriod"/>
            </a:pPr>
            <a:r>
              <a:rPr lang="en-US" dirty="0" smtClean="0"/>
              <a:t>show examples repeatedly to NN</a:t>
            </a:r>
          </a:p>
          <a:p>
            <a:pPr marL="457200" indent="-457200">
              <a:buAutoNum type="arabicPeriod"/>
            </a:pPr>
            <a:r>
              <a:rPr lang="en-US" dirty="0"/>
              <a:t>u</a:t>
            </a:r>
            <a:r>
              <a:rPr lang="en-US" dirty="0" smtClean="0"/>
              <a:t>pdate weights/thresholds by comparing NN output to actual output</a:t>
            </a:r>
          </a:p>
        </p:txBody>
      </p:sp>
    </p:spTree>
    <p:extLst>
      <p:ext uri="{BB962C8B-B14F-4D97-AF65-F5344CB8AC3E}">
        <p14:creationId xmlns:p14="http://schemas.microsoft.com/office/powerpoint/2010/main" val="2095075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Learning in </a:t>
            </a:r>
            <a:r>
              <a:rPr lang="en-US" dirty="0" smtClean="0"/>
              <a:t>multilayer </a:t>
            </a:r>
            <a:r>
              <a:rPr lang="en-US" dirty="0"/>
              <a:t>n</a:t>
            </a:r>
            <a:r>
              <a:rPr lang="en-US" dirty="0" smtClean="0"/>
              <a:t>etworks</a:t>
            </a:r>
            <a:endParaRPr lang="en-US" dirty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3886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2800" dirty="0" smtClean="0"/>
              <a:t>Similar idea as </a:t>
            </a:r>
            <a:r>
              <a:rPr lang="en-US" sz="2800" dirty="0" err="1" smtClean="0"/>
              <a:t>perceptrons</a:t>
            </a:r>
            <a:endParaRPr lang="en-US" sz="2800" dirty="0" smtClean="0"/>
          </a:p>
          <a:p>
            <a:pPr marL="0" indent="0" eaLnBrk="1" hangingPunct="1">
              <a:buNone/>
            </a:pPr>
            <a:endParaRPr lang="en-US" sz="2800" dirty="0" smtClean="0"/>
          </a:p>
          <a:p>
            <a:pPr marL="0" indent="0" eaLnBrk="1" hangingPunct="1">
              <a:buNone/>
            </a:pPr>
            <a:r>
              <a:rPr lang="en-US" sz="2800" dirty="0" smtClean="0"/>
              <a:t>Examples are </a:t>
            </a:r>
            <a:r>
              <a:rPr lang="en-US" sz="2800" dirty="0"/>
              <a:t>presented to the </a:t>
            </a:r>
            <a:r>
              <a:rPr lang="en-US" sz="2800" dirty="0" smtClean="0"/>
              <a:t>network</a:t>
            </a:r>
          </a:p>
          <a:p>
            <a:pPr marL="0" indent="0" eaLnBrk="1" hangingPunct="1">
              <a:buNone/>
            </a:pPr>
            <a:endParaRPr lang="en-US" sz="2800" dirty="0"/>
          </a:p>
          <a:p>
            <a:pPr marL="0" indent="0" eaLnBrk="1" hangingPunct="1">
              <a:buNone/>
            </a:pPr>
            <a:r>
              <a:rPr lang="en-US" sz="2800" dirty="0"/>
              <a:t>If the network computes an output that matches the desired, nothing is done</a:t>
            </a:r>
          </a:p>
          <a:p>
            <a:pPr marL="0" indent="0" eaLnBrk="1" hangingPunct="1">
              <a:buNone/>
            </a:pPr>
            <a:endParaRPr lang="en-US" sz="2800" dirty="0" smtClean="0"/>
          </a:p>
          <a:p>
            <a:pPr marL="0" indent="0" eaLnBrk="1" hangingPunct="1">
              <a:buNone/>
            </a:pPr>
            <a:r>
              <a:rPr lang="en-US" sz="2800" dirty="0" smtClean="0"/>
              <a:t>If </a:t>
            </a:r>
            <a:r>
              <a:rPr lang="en-US" sz="2800" dirty="0"/>
              <a:t>there is an error, then the weights are adjusted to balance the error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in multilayer networks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33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Key idea for </a:t>
            </a:r>
            <a:r>
              <a:rPr lang="en-US" sz="2400" dirty="0" err="1" smtClean="0"/>
              <a:t>perceptron</a:t>
            </a:r>
            <a:r>
              <a:rPr lang="en-US" sz="2400" dirty="0" smtClean="0"/>
              <a:t> learning: if the </a:t>
            </a:r>
            <a:r>
              <a:rPr lang="en-US" sz="2400" dirty="0" err="1" smtClean="0"/>
              <a:t>perceptron’s</a:t>
            </a:r>
            <a:r>
              <a:rPr lang="en-US" sz="2400" dirty="0" smtClean="0"/>
              <a:t> output is different than the expected output, update the weights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FF6B09"/>
                </a:solidFill>
              </a:rPr>
              <a:t>Challenge: for multilayer networks, we don’t know what the expected output/error is for the internal nodes</a:t>
            </a:r>
            <a:endParaRPr lang="en-US" sz="2400" dirty="0">
              <a:solidFill>
                <a:srgbClr val="FF6B09"/>
              </a:solidFill>
            </a:endParaRPr>
          </a:p>
        </p:txBody>
      </p:sp>
      <p:sp>
        <p:nvSpPr>
          <p:cNvPr id="5" name="Oval 12"/>
          <p:cNvSpPr>
            <a:spLocks noChangeArrowheads="1"/>
          </p:cNvSpPr>
          <p:nvPr/>
        </p:nvSpPr>
        <p:spPr bwMode="auto">
          <a:xfrm>
            <a:off x="6521637" y="4616637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Oval 12"/>
          <p:cNvSpPr>
            <a:spLocks noChangeArrowheads="1"/>
          </p:cNvSpPr>
          <p:nvPr/>
        </p:nvSpPr>
        <p:spPr bwMode="auto">
          <a:xfrm>
            <a:off x="7131237" y="4616637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Oval 12"/>
          <p:cNvSpPr>
            <a:spLocks noChangeArrowheads="1"/>
          </p:cNvSpPr>
          <p:nvPr/>
        </p:nvSpPr>
        <p:spPr bwMode="auto">
          <a:xfrm>
            <a:off x="7740837" y="4616637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Oval 12"/>
          <p:cNvSpPr>
            <a:spLocks noChangeArrowheads="1"/>
          </p:cNvSpPr>
          <p:nvPr/>
        </p:nvSpPr>
        <p:spPr bwMode="auto">
          <a:xfrm>
            <a:off x="7131237" y="5454837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9" name="Straight Arrow Connector 8"/>
          <p:cNvCxnSpPr>
            <a:stCxn id="5" idx="5"/>
            <a:endCxn id="8" idx="1"/>
          </p:cNvCxnSpPr>
          <p:nvPr/>
        </p:nvCxnSpPr>
        <p:spPr bwMode="auto">
          <a:xfrm rot="16200000" flipH="1">
            <a:off x="6667500" y="4991100"/>
            <a:ext cx="622674" cy="3940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stCxn id="6" idx="4"/>
            <a:endCxn id="8" idx="0"/>
          </p:cNvCxnSpPr>
          <p:nvPr/>
        </p:nvCxnSpPr>
        <p:spPr bwMode="auto">
          <a:xfrm rot="5400000">
            <a:off x="7016937" y="5188137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stCxn id="7" idx="3"/>
            <a:endCxn id="8" idx="7"/>
          </p:cNvCxnSpPr>
          <p:nvPr/>
        </p:nvCxnSpPr>
        <p:spPr bwMode="auto">
          <a:xfrm rot="5400000">
            <a:off x="7277100" y="4991100"/>
            <a:ext cx="622674" cy="3940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endCxn id="5" idx="0"/>
          </p:cNvCxnSpPr>
          <p:nvPr/>
        </p:nvCxnSpPr>
        <p:spPr bwMode="auto">
          <a:xfrm rot="16200000" flipH="1">
            <a:off x="6293037" y="4235637"/>
            <a:ext cx="6096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endCxn id="5" idx="0"/>
          </p:cNvCxnSpPr>
          <p:nvPr/>
        </p:nvCxnSpPr>
        <p:spPr bwMode="auto">
          <a:xfrm rot="5400000">
            <a:off x="6483537" y="4197537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rot="16200000" flipH="1">
            <a:off x="6902637" y="4235636"/>
            <a:ext cx="6096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rot="5400000">
            <a:off x="7093137" y="4197536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rot="16200000" flipH="1">
            <a:off x="7512237" y="4235637"/>
            <a:ext cx="6096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rot="5400000">
            <a:off x="7702737" y="4197537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8" idx="4"/>
          </p:cNvCxnSpPr>
          <p:nvPr/>
        </p:nvCxnSpPr>
        <p:spPr bwMode="auto">
          <a:xfrm rot="5400000">
            <a:off x="7131237" y="5912037"/>
            <a:ext cx="304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Oval 12"/>
          <p:cNvSpPr>
            <a:spLocks noChangeArrowheads="1"/>
          </p:cNvSpPr>
          <p:nvPr/>
        </p:nvSpPr>
        <p:spPr bwMode="auto">
          <a:xfrm>
            <a:off x="1797237" y="5226237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0" name="Straight Arrow Connector 19"/>
          <p:cNvCxnSpPr>
            <a:endCxn id="19" idx="1"/>
          </p:cNvCxnSpPr>
          <p:nvPr/>
        </p:nvCxnSpPr>
        <p:spPr bwMode="auto">
          <a:xfrm rot="16200000" flipH="1">
            <a:off x="1333500" y="4762500"/>
            <a:ext cx="622674" cy="3940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endCxn id="19" idx="0"/>
          </p:cNvCxnSpPr>
          <p:nvPr/>
        </p:nvCxnSpPr>
        <p:spPr bwMode="auto">
          <a:xfrm rot="5400000">
            <a:off x="1682937" y="4959537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endCxn id="19" idx="7"/>
          </p:cNvCxnSpPr>
          <p:nvPr/>
        </p:nvCxnSpPr>
        <p:spPr bwMode="auto">
          <a:xfrm rot="5400000">
            <a:off x="1943100" y="4762500"/>
            <a:ext cx="622674" cy="3940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19" idx="4"/>
          </p:cNvCxnSpPr>
          <p:nvPr/>
        </p:nvCxnSpPr>
        <p:spPr bwMode="auto">
          <a:xfrm rot="5400000">
            <a:off x="1797237" y="5683437"/>
            <a:ext cx="304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143000" y="61722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perceptron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943600" y="6243935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multi-layer network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86200" y="50292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expected output?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705600" y="4953000"/>
            <a:ext cx="1143000" cy="533400"/>
          </a:xfrm>
          <a:prstGeom prst="rect">
            <a:avLst/>
          </a:prstGeom>
          <a:solidFill>
            <a:srgbClr val="FF0000">
              <a:alpha val="44000"/>
            </a:srgb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Backpropagation</a:t>
            </a:r>
            <a:endParaRPr lang="en-US" dirty="0"/>
          </a:p>
        </p:txBody>
      </p:sp>
      <p:sp>
        <p:nvSpPr>
          <p:cNvPr id="5" name="Oval 12"/>
          <p:cNvSpPr>
            <a:spLocks noChangeArrowheads="1"/>
          </p:cNvSpPr>
          <p:nvPr/>
        </p:nvSpPr>
        <p:spPr bwMode="auto">
          <a:xfrm>
            <a:off x="3048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Oval 12"/>
          <p:cNvSpPr>
            <a:spLocks noChangeArrowheads="1"/>
          </p:cNvSpPr>
          <p:nvPr/>
        </p:nvSpPr>
        <p:spPr bwMode="auto">
          <a:xfrm>
            <a:off x="9144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Oval 12"/>
          <p:cNvSpPr>
            <a:spLocks noChangeArrowheads="1"/>
          </p:cNvSpPr>
          <p:nvPr/>
        </p:nvSpPr>
        <p:spPr bwMode="auto">
          <a:xfrm>
            <a:off x="15240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Oval 12"/>
          <p:cNvSpPr>
            <a:spLocks noChangeArrowheads="1"/>
          </p:cNvSpPr>
          <p:nvPr/>
        </p:nvSpPr>
        <p:spPr bwMode="auto">
          <a:xfrm>
            <a:off x="914400" y="4648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9" name="Straight Arrow Connector 8"/>
          <p:cNvCxnSpPr>
            <a:stCxn id="5" idx="5"/>
            <a:endCxn id="8" idx="1"/>
          </p:cNvCxnSpPr>
          <p:nvPr/>
        </p:nvCxnSpPr>
        <p:spPr bwMode="auto">
          <a:xfrm rot="16200000" flipH="1">
            <a:off x="450663" y="4184463"/>
            <a:ext cx="622674" cy="3940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stCxn id="6" idx="4"/>
            <a:endCxn id="8" idx="0"/>
          </p:cNvCxnSpPr>
          <p:nvPr/>
        </p:nvCxnSpPr>
        <p:spPr bwMode="auto">
          <a:xfrm rot="5400000">
            <a:off x="800100" y="4381500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stCxn id="7" idx="3"/>
            <a:endCxn id="8" idx="7"/>
          </p:cNvCxnSpPr>
          <p:nvPr/>
        </p:nvCxnSpPr>
        <p:spPr bwMode="auto">
          <a:xfrm rot="5400000">
            <a:off x="1060263" y="4184463"/>
            <a:ext cx="622674" cy="3940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endCxn id="5" idx="0"/>
          </p:cNvCxnSpPr>
          <p:nvPr/>
        </p:nvCxnSpPr>
        <p:spPr bwMode="auto">
          <a:xfrm rot="16200000" flipH="1">
            <a:off x="76200" y="3429000"/>
            <a:ext cx="6096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endCxn id="5" idx="0"/>
          </p:cNvCxnSpPr>
          <p:nvPr/>
        </p:nvCxnSpPr>
        <p:spPr bwMode="auto">
          <a:xfrm rot="5400000">
            <a:off x="266700" y="3390900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rot="16200000" flipH="1">
            <a:off x="685800" y="3428999"/>
            <a:ext cx="6096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rot="5400000">
            <a:off x="876300" y="3390899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rot="16200000" flipH="1">
            <a:off x="1295400" y="3429000"/>
            <a:ext cx="6096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rot="5400000">
            <a:off x="1485900" y="3390900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8" idx="4"/>
          </p:cNvCxnSpPr>
          <p:nvPr/>
        </p:nvCxnSpPr>
        <p:spPr bwMode="auto">
          <a:xfrm rot="5400000">
            <a:off x="914400" y="5105400"/>
            <a:ext cx="304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Rectangle 29"/>
          <p:cNvSpPr/>
          <p:nvPr/>
        </p:nvSpPr>
        <p:spPr bwMode="auto">
          <a:xfrm>
            <a:off x="304800" y="4114800"/>
            <a:ext cx="1600200" cy="12192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8600" y="17526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Say we get it wrong, and we now want to update the weights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819400" y="4114800"/>
            <a:ext cx="4682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We can update this layer just as if it were a perceptron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Backpropagation</a:t>
            </a:r>
            <a:endParaRPr lang="en-US" dirty="0"/>
          </a:p>
        </p:txBody>
      </p:sp>
      <p:sp>
        <p:nvSpPr>
          <p:cNvPr id="5" name="Oval 12"/>
          <p:cNvSpPr>
            <a:spLocks noChangeArrowheads="1"/>
          </p:cNvSpPr>
          <p:nvPr/>
        </p:nvSpPr>
        <p:spPr bwMode="auto">
          <a:xfrm>
            <a:off x="3048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Oval 12"/>
          <p:cNvSpPr>
            <a:spLocks noChangeArrowheads="1"/>
          </p:cNvSpPr>
          <p:nvPr/>
        </p:nvSpPr>
        <p:spPr bwMode="auto">
          <a:xfrm>
            <a:off x="9144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Oval 12"/>
          <p:cNvSpPr>
            <a:spLocks noChangeArrowheads="1"/>
          </p:cNvSpPr>
          <p:nvPr/>
        </p:nvSpPr>
        <p:spPr bwMode="auto">
          <a:xfrm>
            <a:off x="15240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Oval 12"/>
          <p:cNvSpPr>
            <a:spLocks noChangeArrowheads="1"/>
          </p:cNvSpPr>
          <p:nvPr/>
        </p:nvSpPr>
        <p:spPr bwMode="auto">
          <a:xfrm>
            <a:off x="914400" y="4648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9" name="Straight Arrow Connector 8"/>
          <p:cNvCxnSpPr>
            <a:stCxn id="5" idx="5"/>
            <a:endCxn id="8" idx="1"/>
          </p:cNvCxnSpPr>
          <p:nvPr/>
        </p:nvCxnSpPr>
        <p:spPr bwMode="auto">
          <a:xfrm rot="16200000" flipH="1">
            <a:off x="450663" y="4184463"/>
            <a:ext cx="622674" cy="3940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stCxn id="6" idx="4"/>
            <a:endCxn id="8" idx="0"/>
          </p:cNvCxnSpPr>
          <p:nvPr/>
        </p:nvCxnSpPr>
        <p:spPr bwMode="auto">
          <a:xfrm rot="5400000">
            <a:off x="800100" y="4381500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stCxn id="7" idx="3"/>
            <a:endCxn id="8" idx="7"/>
          </p:cNvCxnSpPr>
          <p:nvPr/>
        </p:nvCxnSpPr>
        <p:spPr bwMode="auto">
          <a:xfrm rot="5400000">
            <a:off x="1060263" y="4184463"/>
            <a:ext cx="622674" cy="3940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endCxn id="5" idx="0"/>
          </p:cNvCxnSpPr>
          <p:nvPr/>
        </p:nvCxnSpPr>
        <p:spPr bwMode="auto">
          <a:xfrm rot="16200000" flipH="1">
            <a:off x="76200" y="3429000"/>
            <a:ext cx="6096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endCxn id="5" idx="0"/>
          </p:cNvCxnSpPr>
          <p:nvPr/>
        </p:nvCxnSpPr>
        <p:spPr bwMode="auto">
          <a:xfrm rot="5400000">
            <a:off x="266700" y="3390900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rot="16200000" flipH="1">
            <a:off x="685800" y="3428999"/>
            <a:ext cx="6096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rot="5400000">
            <a:off x="876300" y="3390899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rot="16200000" flipH="1">
            <a:off x="1295400" y="3429000"/>
            <a:ext cx="6096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rot="5400000">
            <a:off x="1485900" y="3390900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8" idx="4"/>
          </p:cNvCxnSpPr>
          <p:nvPr/>
        </p:nvCxnSpPr>
        <p:spPr bwMode="auto">
          <a:xfrm rot="5400000">
            <a:off x="914400" y="5105400"/>
            <a:ext cx="304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Rectangle 29"/>
          <p:cNvSpPr/>
          <p:nvPr/>
        </p:nvSpPr>
        <p:spPr bwMode="auto">
          <a:xfrm>
            <a:off x="304800" y="3048000"/>
            <a:ext cx="1600200" cy="12192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8600" y="1752600"/>
            <a:ext cx="906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Say we get it wrong, and we now want to update the weights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819400" y="3276600"/>
            <a:ext cx="5638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“back-propagate” the error: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Assume all of these nodes were responsible for some of the error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How can we figure out how much they were responsible for?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Backpropagation</a:t>
            </a:r>
            <a:endParaRPr lang="en-US" dirty="0"/>
          </a:p>
        </p:txBody>
      </p:sp>
      <p:sp>
        <p:nvSpPr>
          <p:cNvPr id="5" name="Oval 12"/>
          <p:cNvSpPr>
            <a:spLocks noChangeArrowheads="1"/>
          </p:cNvSpPr>
          <p:nvPr/>
        </p:nvSpPr>
        <p:spPr bwMode="auto">
          <a:xfrm>
            <a:off x="3048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Oval 12"/>
          <p:cNvSpPr>
            <a:spLocks noChangeArrowheads="1"/>
          </p:cNvSpPr>
          <p:nvPr/>
        </p:nvSpPr>
        <p:spPr bwMode="auto">
          <a:xfrm>
            <a:off x="9144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Oval 12"/>
          <p:cNvSpPr>
            <a:spLocks noChangeArrowheads="1"/>
          </p:cNvSpPr>
          <p:nvPr/>
        </p:nvSpPr>
        <p:spPr bwMode="auto">
          <a:xfrm>
            <a:off x="15240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Oval 12"/>
          <p:cNvSpPr>
            <a:spLocks noChangeArrowheads="1"/>
          </p:cNvSpPr>
          <p:nvPr/>
        </p:nvSpPr>
        <p:spPr bwMode="auto">
          <a:xfrm>
            <a:off x="914400" y="4648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9" name="Straight Arrow Connector 8"/>
          <p:cNvCxnSpPr>
            <a:stCxn id="5" idx="5"/>
            <a:endCxn id="8" idx="1"/>
          </p:cNvCxnSpPr>
          <p:nvPr/>
        </p:nvCxnSpPr>
        <p:spPr bwMode="auto">
          <a:xfrm rot="16200000" flipH="1">
            <a:off x="450663" y="4184463"/>
            <a:ext cx="622674" cy="3940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stCxn id="6" idx="4"/>
            <a:endCxn id="8" idx="0"/>
          </p:cNvCxnSpPr>
          <p:nvPr/>
        </p:nvCxnSpPr>
        <p:spPr bwMode="auto">
          <a:xfrm rot="5400000">
            <a:off x="800100" y="4381500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stCxn id="7" idx="3"/>
            <a:endCxn id="8" idx="7"/>
          </p:cNvCxnSpPr>
          <p:nvPr/>
        </p:nvCxnSpPr>
        <p:spPr bwMode="auto">
          <a:xfrm rot="5400000">
            <a:off x="1060263" y="4184463"/>
            <a:ext cx="622674" cy="3940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endCxn id="5" idx="0"/>
          </p:cNvCxnSpPr>
          <p:nvPr/>
        </p:nvCxnSpPr>
        <p:spPr bwMode="auto">
          <a:xfrm rot="16200000" flipH="1">
            <a:off x="76200" y="3429000"/>
            <a:ext cx="6096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endCxn id="5" idx="0"/>
          </p:cNvCxnSpPr>
          <p:nvPr/>
        </p:nvCxnSpPr>
        <p:spPr bwMode="auto">
          <a:xfrm rot="5400000">
            <a:off x="266700" y="3390900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rot="16200000" flipH="1">
            <a:off x="685800" y="3428999"/>
            <a:ext cx="6096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rot="5400000">
            <a:off x="876300" y="3390899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rot="16200000" flipH="1">
            <a:off x="1295400" y="3429000"/>
            <a:ext cx="6096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rot="5400000">
            <a:off x="1485900" y="3390900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8" idx="4"/>
          </p:cNvCxnSpPr>
          <p:nvPr/>
        </p:nvCxnSpPr>
        <p:spPr bwMode="auto">
          <a:xfrm rot="5400000">
            <a:off x="914400" y="5105400"/>
            <a:ext cx="304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Rectangle 29"/>
          <p:cNvSpPr/>
          <p:nvPr/>
        </p:nvSpPr>
        <p:spPr bwMode="auto">
          <a:xfrm>
            <a:off x="304800" y="2971800"/>
            <a:ext cx="1600200" cy="12192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8600" y="17526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Say we get it wrong, and we now want to update the weights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 bwMode="auto">
          <a:xfrm>
            <a:off x="304800" y="4191000"/>
            <a:ext cx="1524000" cy="1219200"/>
          </a:xfrm>
          <a:prstGeom prst="ellipse">
            <a:avLst/>
          </a:prstGeom>
          <a:solidFill>
            <a:srgbClr val="FF0000">
              <a:alpha val="43000"/>
            </a:srgbClr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4495800" y="3505200"/>
            <a:ext cx="762000" cy="7620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cxnSp>
        <p:nvCxnSpPr>
          <p:cNvPr id="28" name="Straight Arrow Connector 27"/>
          <p:cNvCxnSpPr>
            <a:stCxn id="26" idx="4"/>
          </p:cNvCxnSpPr>
          <p:nvPr/>
        </p:nvCxnSpPr>
        <p:spPr bwMode="auto">
          <a:xfrm rot="5400000">
            <a:off x="4457700" y="4686300"/>
            <a:ext cx="8382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25" idx="6"/>
          </p:cNvCxnSpPr>
          <p:nvPr/>
        </p:nvCxnSpPr>
        <p:spPr bwMode="auto">
          <a:xfrm flipV="1">
            <a:off x="1828800" y="4191000"/>
            <a:ext cx="2590800" cy="6096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5029200" y="4343400"/>
            <a:ext cx="1295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error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38" name="Straight Arrow Connector 37"/>
          <p:cNvCxnSpPr>
            <a:endCxn id="26" idx="1"/>
          </p:cNvCxnSpPr>
          <p:nvPr/>
        </p:nvCxnSpPr>
        <p:spPr bwMode="auto">
          <a:xfrm rot="16200000" flipH="1">
            <a:off x="4038600" y="3048000"/>
            <a:ext cx="721192" cy="4163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endCxn id="26" idx="0"/>
          </p:cNvCxnSpPr>
          <p:nvPr/>
        </p:nvCxnSpPr>
        <p:spPr bwMode="auto">
          <a:xfrm rot="5400000">
            <a:off x="4457700" y="3086100"/>
            <a:ext cx="8382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>
            <a:endCxn id="26" idx="7"/>
          </p:cNvCxnSpPr>
          <p:nvPr/>
        </p:nvCxnSpPr>
        <p:spPr bwMode="auto">
          <a:xfrm rot="5400000">
            <a:off x="4993808" y="2971800"/>
            <a:ext cx="797392" cy="4925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3810000" y="2971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46" name="TextBox 45"/>
          <p:cNvSpPr txBox="1"/>
          <p:nvPr/>
        </p:nvSpPr>
        <p:spPr>
          <a:xfrm>
            <a:off x="4419600" y="2743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7" name="TextBox 46"/>
          <p:cNvSpPr txBox="1"/>
          <p:nvPr/>
        </p:nvSpPr>
        <p:spPr>
          <a:xfrm>
            <a:off x="5410200" y="28911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3429000" y="56388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error for node </a:t>
            </a:r>
            <a:r>
              <a:rPr lang="en-US" i="1" dirty="0" err="1" smtClean="0"/>
              <a:t>i</a:t>
            </a:r>
            <a:r>
              <a:rPr lang="en-US" dirty="0" smtClean="0"/>
              <a:t> is: </a:t>
            </a:r>
            <a:r>
              <a:rPr lang="en-US" dirty="0" err="1" smtClean="0">
                <a:solidFill>
                  <a:srgbClr val="FF0000"/>
                </a:solidFill>
              </a:rPr>
              <a:t>w</a:t>
            </a:r>
            <a:r>
              <a:rPr lang="en-US" baseline="-25000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 error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Backpropagation</a:t>
            </a:r>
            <a:endParaRPr lang="en-US" dirty="0"/>
          </a:p>
        </p:txBody>
      </p:sp>
      <p:sp>
        <p:nvSpPr>
          <p:cNvPr id="5" name="Oval 12"/>
          <p:cNvSpPr>
            <a:spLocks noChangeArrowheads="1"/>
          </p:cNvSpPr>
          <p:nvPr/>
        </p:nvSpPr>
        <p:spPr bwMode="auto">
          <a:xfrm>
            <a:off x="3048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Oval 12"/>
          <p:cNvSpPr>
            <a:spLocks noChangeArrowheads="1"/>
          </p:cNvSpPr>
          <p:nvPr/>
        </p:nvSpPr>
        <p:spPr bwMode="auto">
          <a:xfrm>
            <a:off x="9144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Oval 12"/>
          <p:cNvSpPr>
            <a:spLocks noChangeArrowheads="1"/>
          </p:cNvSpPr>
          <p:nvPr/>
        </p:nvSpPr>
        <p:spPr bwMode="auto">
          <a:xfrm>
            <a:off x="1524000" y="3810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Oval 12"/>
          <p:cNvSpPr>
            <a:spLocks noChangeArrowheads="1"/>
          </p:cNvSpPr>
          <p:nvPr/>
        </p:nvSpPr>
        <p:spPr bwMode="auto">
          <a:xfrm>
            <a:off x="914400" y="4648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9" name="Straight Arrow Connector 8"/>
          <p:cNvCxnSpPr>
            <a:stCxn id="5" idx="5"/>
            <a:endCxn id="8" idx="1"/>
          </p:cNvCxnSpPr>
          <p:nvPr/>
        </p:nvCxnSpPr>
        <p:spPr bwMode="auto">
          <a:xfrm rot="16200000" flipH="1">
            <a:off x="450663" y="4184463"/>
            <a:ext cx="622674" cy="3940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>
            <a:stCxn id="6" idx="4"/>
            <a:endCxn id="8" idx="0"/>
          </p:cNvCxnSpPr>
          <p:nvPr/>
        </p:nvCxnSpPr>
        <p:spPr bwMode="auto">
          <a:xfrm rot="5400000">
            <a:off x="800100" y="4381500"/>
            <a:ext cx="533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stCxn id="7" idx="3"/>
            <a:endCxn id="8" idx="7"/>
          </p:cNvCxnSpPr>
          <p:nvPr/>
        </p:nvCxnSpPr>
        <p:spPr bwMode="auto">
          <a:xfrm rot="5400000">
            <a:off x="1060263" y="4184463"/>
            <a:ext cx="622674" cy="3940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endCxn id="5" idx="0"/>
          </p:cNvCxnSpPr>
          <p:nvPr/>
        </p:nvCxnSpPr>
        <p:spPr bwMode="auto">
          <a:xfrm rot="16200000" flipH="1">
            <a:off x="76200" y="3429000"/>
            <a:ext cx="6096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endCxn id="5" idx="0"/>
          </p:cNvCxnSpPr>
          <p:nvPr/>
        </p:nvCxnSpPr>
        <p:spPr bwMode="auto">
          <a:xfrm rot="5400000">
            <a:off x="266700" y="3390900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rot="16200000" flipH="1">
            <a:off x="685800" y="3428999"/>
            <a:ext cx="6096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rot="5400000">
            <a:off x="876300" y="3390899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rot="16200000" flipH="1">
            <a:off x="1295400" y="3429000"/>
            <a:ext cx="6096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rot="5400000">
            <a:off x="1485900" y="3390900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8" idx="4"/>
          </p:cNvCxnSpPr>
          <p:nvPr/>
        </p:nvCxnSpPr>
        <p:spPr bwMode="auto">
          <a:xfrm rot="5400000">
            <a:off x="914400" y="5105400"/>
            <a:ext cx="304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Rectangle 29"/>
          <p:cNvSpPr/>
          <p:nvPr/>
        </p:nvSpPr>
        <p:spPr bwMode="auto">
          <a:xfrm>
            <a:off x="304800" y="2971800"/>
            <a:ext cx="1600200" cy="12192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8600" y="1752600"/>
            <a:ext cx="1059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Say we get it wrong, and we now want to update the weights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667000" y="3200400"/>
            <a:ext cx="4682067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Update these weights and continue the process back through the network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Backpropagation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calculate the error at the output layer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backpropagate</a:t>
            </a:r>
            <a:r>
              <a:rPr lang="en-US" sz="2400" dirty="0" smtClean="0"/>
              <a:t> the error up the network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Update the weights based on these errors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Can be shown that this is the appropriate thing to do based on our assumptions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That said, many neuroscientists don’t think the brain does </a:t>
            </a:r>
            <a:r>
              <a:rPr lang="en-US" sz="2400" dirty="0" err="1" smtClean="0"/>
              <a:t>backpropagation</a:t>
            </a:r>
            <a:r>
              <a:rPr lang="en-US" sz="2400" dirty="0" smtClean="0"/>
              <a:t> of errors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Neural network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1910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Given enough hidden nodes, you can learn </a:t>
            </a:r>
            <a:r>
              <a:rPr lang="en-US" sz="2800" i="1" dirty="0" smtClean="0"/>
              <a:t>any</a:t>
            </a:r>
            <a:r>
              <a:rPr lang="en-US" sz="2800" dirty="0" smtClean="0"/>
              <a:t> function with a neural network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Challenges:</a:t>
            </a:r>
          </a:p>
          <a:p>
            <a:pPr lvl="1"/>
            <a:r>
              <a:rPr lang="en-US" sz="2400" dirty="0" err="1" smtClean="0"/>
              <a:t>overfitting</a:t>
            </a:r>
            <a:r>
              <a:rPr lang="en-US" sz="2400" dirty="0" smtClean="0"/>
              <a:t> – learning only the training data and not learning to generalize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picking a network structure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can require a lot of tweaking of parameters, preprocessing, etc.</a:t>
            </a:r>
          </a:p>
          <a:p>
            <a:pPr lvl="1"/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080" name="Group 368"/>
          <p:cNvGraphicFramePr>
            <a:graphicFrameLocks noGrp="1"/>
          </p:cNvGraphicFramePr>
          <p:nvPr>
            <p:ph/>
          </p:nvPr>
        </p:nvGraphicFramePr>
        <p:xfrm>
          <a:off x="228600" y="1371600"/>
          <a:ext cx="3733800" cy="3784608"/>
        </p:xfrm>
        <a:graphic>
          <a:graphicData uri="http://schemas.openxmlformats.org/drawingml/2006/table">
            <a:tbl>
              <a:tblPr/>
              <a:tblGrid>
                <a:gridCol w="233363"/>
                <a:gridCol w="233362"/>
                <a:gridCol w="233363"/>
                <a:gridCol w="233362"/>
                <a:gridCol w="233363"/>
                <a:gridCol w="233362"/>
                <a:gridCol w="233363"/>
                <a:gridCol w="233362"/>
                <a:gridCol w="233363"/>
                <a:gridCol w="233362"/>
                <a:gridCol w="233363"/>
                <a:gridCol w="233362"/>
                <a:gridCol w="233363"/>
                <a:gridCol w="233362"/>
                <a:gridCol w="233363"/>
                <a:gridCol w="233362"/>
              </a:tblGrid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Group 300"/>
          <p:cNvGraphicFramePr>
            <a:graphicFrameLocks/>
          </p:cNvGraphicFramePr>
          <p:nvPr/>
        </p:nvGraphicFramePr>
        <p:xfrm>
          <a:off x="4648200" y="1371600"/>
          <a:ext cx="3733800" cy="3784608"/>
        </p:xfrm>
        <a:graphic>
          <a:graphicData uri="http://schemas.openxmlformats.org/drawingml/2006/table">
            <a:tbl>
              <a:tblPr/>
              <a:tblGrid>
                <a:gridCol w="233363"/>
                <a:gridCol w="233362"/>
                <a:gridCol w="233363"/>
                <a:gridCol w="233362"/>
                <a:gridCol w="233363"/>
                <a:gridCol w="233362"/>
                <a:gridCol w="233363"/>
                <a:gridCol w="233362"/>
                <a:gridCol w="233363"/>
                <a:gridCol w="233362"/>
                <a:gridCol w="233363"/>
                <a:gridCol w="233362"/>
                <a:gridCol w="233363"/>
                <a:gridCol w="233362"/>
                <a:gridCol w="233363"/>
                <a:gridCol w="233362"/>
              </a:tblGrid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5710535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Popular for digit recognition and many computer vision tasks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6172200"/>
            <a:ext cx="6019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</a:t>
            </a:r>
            <a:r>
              <a:rPr lang="en-US" dirty="0" err="1" smtClean="0"/>
              <a:t>yann.lecun.com/exdb/mnist</a:t>
            </a:r>
            <a:r>
              <a:rPr lang="en-US" dirty="0" smtClean="0"/>
              <a:t>/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Cog </a:t>
            </a:r>
            <a:r>
              <a:rPr lang="en-US" dirty="0" err="1" smtClean="0"/>
              <a:t>sci</a:t>
            </a:r>
            <a:r>
              <a:rPr lang="en-US" dirty="0" smtClean="0"/>
              <a:t> people like </a:t>
            </a:r>
            <a:r>
              <a:rPr lang="en-US" dirty="0" err="1" smtClean="0"/>
              <a:t>NNs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Expression/emotion recognition</a:t>
            </a:r>
          </a:p>
          <a:p>
            <a:pPr lvl="1"/>
            <a:r>
              <a:rPr lang="en-US" sz="2400" dirty="0" smtClean="0"/>
              <a:t>Gary Cottrell et al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Language learning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3200400"/>
            <a:ext cx="4114800" cy="25262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Perceptron learning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repeat until you get all examples right: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smtClean="0"/>
              <a:t>for each “training” example:</a:t>
            </a:r>
          </a:p>
          <a:p>
            <a:pPr lvl="1">
              <a:buFontTx/>
              <a:buChar char="-"/>
            </a:pPr>
            <a:r>
              <a:rPr lang="en-US" dirty="0" smtClean="0"/>
              <a:t>calculate current prediction on example</a:t>
            </a:r>
          </a:p>
          <a:p>
            <a:pPr lvl="1">
              <a:buFontTx/>
              <a:buChar char="-"/>
            </a:pPr>
            <a:r>
              <a:rPr lang="en-US" dirty="0" smtClean="0"/>
              <a:t>if </a:t>
            </a:r>
            <a:r>
              <a:rPr lang="en-US" i="1" dirty="0" smtClean="0">
                <a:solidFill>
                  <a:srgbClr val="FF6600"/>
                </a:solidFill>
              </a:rPr>
              <a:t>wrong</a:t>
            </a:r>
            <a:r>
              <a:rPr lang="en-US" dirty="0" smtClean="0"/>
              <a:t>:</a:t>
            </a:r>
          </a:p>
          <a:p>
            <a:pPr lvl="2">
              <a:buFontTx/>
              <a:buChar char="-"/>
            </a:pPr>
            <a:r>
              <a:rPr lang="en-US" dirty="0" smtClean="0">
                <a:solidFill>
                  <a:srgbClr val="0000FF"/>
                </a:solidFill>
              </a:rPr>
              <a:t>update weights and threshold towards getting this example correct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904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Interpreting Satellite Imagery for Automated Weather Forecasting</a:t>
            </a:r>
          </a:p>
        </p:txBody>
      </p:sp>
      <p:pic>
        <p:nvPicPr>
          <p:cNvPr id="133123" name="Picture 4" descr="sat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08150" y="2514600"/>
            <a:ext cx="2330450" cy="230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24" name="Picture 5" descr="sa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37150" y="2478088"/>
            <a:ext cx="2330450" cy="232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676400"/>
            <a:ext cx="7620000" cy="4191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90600" y="762000"/>
            <a:ext cx="604644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What NNs learned from </a:t>
            </a:r>
            <a:r>
              <a:rPr lang="en-US" sz="3200" dirty="0" err="1" smtClean="0"/>
              <a:t>youtube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457200" y="6019800"/>
            <a:ext cx="853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http://</a:t>
            </a:r>
            <a:r>
              <a:rPr lang="en-US" sz="1800" dirty="0" err="1"/>
              <a:t>www.nytimes.com</a:t>
            </a:r>
            <a:r>
              <a:rPr lang="en-US" sz="1800" dirty="0"/>
              <a:t>/2012/06/26/technology/in-a-big-network-of-computers-evidence-of-machine-</a:t>
            </a:r>
            <a:r>
              <a:rPr lang="en-US" sz="1800" dirty="0" err="1"/>
              <a:t>learning.html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88311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90600" y="762000"/>
            <a:ext cx="604644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What NNs learned from </a:t>
            </a:r>
            <a:r>
              <a:rPr lang="en-US" sz="3200" dirty="0" err="1" smtClean="0"/>
              <a:t>youtube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trained on 10M snapshots from </a:t>
            </a:r>
            <a:r>
              <a:rPr lang="en-US" sz="2400" dirty="0" err="1" smtClean="0"/>
              <a:t>youtube</a:t>
            </a:r>
            <a:r>
              <a:rPr lang="en-US" sz="2400" dirty="0" smtClean="0"/>
              <a:t> videos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NN with 1 billion connections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16,000 processors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4191000"/>
            <a:ext cx="4114800" cy="2263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090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Summary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 err="1"/>
              <a:t>Perceptrons</a:t>
            </a:r>
            <a:r>
              <a:rPr lang="en-US" sz="2800" dirty="0"/>
              <a:t>, one layer networks, are insufficiently expressive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8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 smtClean="0"/>
              <a:t>Multi</a:t>
            </a:r>
            <a:r>
              <a:rPr lang="en-US" sz="2800" dirty="0"/>
              <a:t>-layer networks are sufficiently expressive and can be trained by error back-</a:t>
            </a:r>
            <a:r>
              <a:rPr lang="en-US" sz="2800" dirty="0" err="1"/>
              <a:t>propogation</a:t>
            </a:r>
            <a:endParaRPr lang="en-US" sz="2800" dirty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8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 smtClean="0"/>
              <a:t>Many </a:t>
            </a:r>
            <a:r>
              <a:rPr lang="en-US" sz="2800" dirty="0"/>
              <a:t>applications including speech, driving, hand written character recognition, fraud detection, driving, etc.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python NN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4876800" cy="762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Data:</a:t>
            </a:r>
            <a:endParaRPr lang="en-US" dirty="0"/>
          </a:p>
        </p:txBody>
      </p:sp>
      <p:graphicFrame>
        <p:nvGraphicFramePr>
          <p:cNvPr id="4" name="Group 1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7028818"/>
              </p:ext>
            </p:extLst>
          </p:nvPr>
        </p:nvGraphicFramePr>
        <p:xfrm>
          <a:off x="609601" y="2819400"/>
          <a:ext cx="3276599" cy="3505197"/>
        </p:xfrm>
        <a:graphic>
          <a:graphicData uri="http://schemas.openxmlformats.org/drawingml/2006/table">
            <a:tbl>
              <a:tblPr/>
              <a:tblGrid>
                <a:gridCol w="780143"/>
                <a:gridCol w="624114"/>
                <a:gridCol w="712930"/>
                <a:gridCol w="1159412"/>
              </a:tblGrid>
              <a:tr h="389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sz="18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and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8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8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019800" y="2971800"/>
            <a:ext cx="25908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-111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-111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-111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-111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-111" charset="-128"/>
              </a:defRPr>
            </a:lvl9pPr>
          </a:lstStyle>
          <a:p>
            <a:pPr marL="0" indent="0">
              <a:buFont typeface="Wingdings" charset="2"/>
              <a:buNone/>
            </a:pPr>
            <a:r>
              <a:rPr lang="en-US" sz="1800" smtClean="0"/>
              <a:t>table = \</a:t>
            </a:r>
          </a:p>
          <a:p>
            <a:pPr marL="0" indent="0">
              <a:buFont typeface="Wingdings" charset="2"/>
              <a:buNone/>
            </a:pPr>
            <a:r>
              <a:rPr lang="en-US" sz="1800" smtClean="0"/>
              <a:t>[ ([0.0, 0.0, 0.0], [1.0]),</a:t>
            </a:r>
          </a:p>
          <a:p>
            <a:pPr marL="0" indent="0">
              <a:buFont typeface="Wingdings" charset="2"/>
              <a:buNone/>
            </a:pPr>
            <a:r>
              <a:rPr lang="en-US" sz="1800" smtClean="0"/>
              <a:t>  ([0.0, 1.0, 0.0], [0.0]),</a:t>
            </a:r>
          </a:p>
          <a:p>
            <a:pPr marL="0" indent="0">
              <a:buFont typeface="Wingdings" charset="2"/>
              <a:buNone/>
            </a:pPr>
            <a:r>
              <a:rPr lang="en-US" sz="1800" smtClean="0"/>
              <a:t>  ([1.0, 0.0, 0.0], [1.0]),</a:t>
            </a:r>
          </a:p>
          <a:p>
            <a:pPr marL="0" indent="0">
              <a:buFont typeface="Wingdings" charset="2"/>
              <a:buNone/>
            </a:pPr>
            <a:r>
              <a:rPr lang="en-US" sz="1800" smtClean="0"/>
              <a:t>  ([1.0, 1.0, 0.0], [0.0]),</a:t>
            </a:r>
          </a:p>
          <a:p>
            <a:pPr marL="0" indent="0">
              <a:buFont typeface="Wingdings" charset="2"/>
              <a:buNone/>
            </a:pPr>
            <a:r>
              <a:rPr lang="en-US" sz="1800" smtClean="0"/>
              <a:t>  ([0.0, 0.0, 1.0], [1.0]),</a:t>
            </a:r>
          </a:p>
          <a:p>
            <a:pPr marL="0" indent="0">
              <a:buFont typeface="Wingdings" charset="2"/>
              <a:buNone/>
            </a:pPr>
            <a:r>
              <a:rPr lang="en-US" sz="1800" smtClean="0"/>
              <a:t>  ([0.0, 1.0, 1.0], [1.0]),</a:t>
            </a:r>
          </a:p>
          <a:p>
            <a:pPr marL="0" indent="0">
              <a:buFont typeface="Wingdings" charset="2"/>
              <a:buNone/>
            </a:pPr>
            <a:r>
              <a:rPr lang="en-US" sz="1800" smtClean="0"/>
              <a:t>  ([1.0, 0.0, 1.0], [1.0]),</a:t>
            </a:r>
          </a:p>
          <a:p>
            <a:pPr marL="0" indent="0">
              <a:buFont typeface="Wingdings" charset="2"/>
              <a:buNone/>
            </a:pPr>
            <a:r>
              <a:rPr lang="en-US" sz="1800" smtClean="0"/>
              <a:t>  ([1.0, 1.0, 1.0], [0.0]) ]</a:t>
            </a:r>
            <a:endParaRPr lang="en-US" sz="1800" dirty="0" smtClean="0"/>
          </a:p>
        </p:txBody>
      </p:sp>
      <p:sp>
        <p:nvSpPr>
          <p:cNvPr id="6" name="Right Arrow 5"/>
          <p:cNvSpPr/>
          <p:nvPr/>
        </p:nvSpPr>
        <p:spPr bwMode="auto">
          <a:xfrm>
            <a:off x="4343400" y="3886200"/>
            <a:ext cx="838200" cy="9906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36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2590800" cy="32766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table = \</a:t>
            </a:r>
          </a:p>
          <a:p>
            <a:pPr marL="0" indent="0">
              <a:buNone/>
            </a:pPr>
            <a:r>
              <a:rPr lang="en-US" sz="1800" dirty="0" smtClean="0"/>
              <a:t>[ ([0.0, 0.0, 0.0], [1.0]),</a:t>
            </a:r>
          </a:p>
          <a:p>
            <a:pPr marL="0" indent="0">
              <a:buNone/>
            </a:pPr>
            <a:r>
              <a:rPr lang="en-US" sz="1800" dirty="0" smtClean="0"/>
              <a:t>  </a:t>
            </a:r>
            <a:r>
              <a:rPr lang="en-US" sz="1800" dirty="0"/>
              <a:t>([0.0, </a:t>
            </a:r>
            <a:r>
              <a:rPr lang="en-US" sz="1800" dirty="0" smtClean="0"/>
              <a:t>1.0</a:t>
            </a:r>
            <a:r>
              <a:rPr lang="en-US" sz="1800" dirty="0"/>
              <a:t>, 0.0], </a:t>
            </a:r>
            <a:r>
              <a:rPr lang="en-US" sz="1800" dirty="0" smtClean="0"/>
              <a:t>[0.0</a:t>
            </a:r>
            <a:r>
              <a:rPr lang="en-US" sz="1800" dirty="0"/>
              <a:t>]</a:t>
            </a:r>
            <a:r>
              <a:rPr lang="en-US" sz="1800" dirty="0" smtClean="0"/>
              <a:t>),</a:t>
            </a:r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</a:t>
            </a:r>
            <a:r>
              <a:rPr lang="en-US" sz="1800" dirty="0"/>
              <a:t>(</a:t>
            </a:r>
            <a:r>
              <a:rPr lang="en-US" sz="1800" dirty="0" smtClean="0"/>
              <a:t>[1.0</a:t>
            </a:r>
            <a:r>
              <a:rPr lang="en-US" sz="1800" dirty="0"/>
              <a:t>, 0</a:t>
            </a:r>
            <a:r>
              <a:rPr lang="en-US" sz="1800" dirty="0" smtClean="0"/>
              <a:t>.0</a:t>
            </a:r>
            <a:r>
              <a:rPr lang="en-US" sz="1800" dirty="0"/>
              <a:t>, 0.0], </a:t>
            </a:r>
            <a:r>
              <a:rPr lang="en-US" sz="1800" dirty="0" smtClean="0"/>
              <a:t>[1.0</a:t>
            </a:r>
            <a:r>
              <a:rPr lang="en-US" sz="1800" dirty="0"/>
              <a:t>]</a:t>
            </a:r>
            <a:r>
              <a:rPr lang="en-US" sz="1800" dirty="0" smtClean="0"/>
              <a:t>),</a:t>
            </a:r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</a:t>
            </a:r>
            <a:r>
              <a:rPr lang="en-US" sz="1800" dirty="0"/>
              <a:t>(</a:t>
            </a:r>
            <a:r>
              <a:rPr lang="en-US" sz="1800" dirty="0" smtClean="0"/>
              <a:t>[1.0</a:t>
            </a:r>
            <a:r>
              <a:rPr lang="en-US" sz="1800" dirty="0"/>
              <a:t>, 1.0, 0.0], [0.0]</a:t>
            </a:r>
            <a:r>
              <a:rPr lang="en-US" sz="1800" dirty="0" smtClean="0"/>
              <a:t>),</a:t>
            </a:r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</a:t>
            </a:r>
            <a:r>
              <a:rPr lang="en-US" sz="1800" dirty="0"/>
              <a:t>([0.0, </a:t>
            </a:r>
            <a:r>
              <a:rPr lang="en-US" sz="1800" dirty="0" smtClean="0"/>
              <a:t>0.0</a:t>
            </a:r>
            <a:r>
              <a:rPr lang="en-US" sz="1800" dirty="0"/>
              <a:t>, </a:t>
            </a:r>
            <a:r>
              <a:rPr lang="en-US" sz="1800" dirty="0" smtClean="0"/>
              <a:t>1.0</a:t>
            </a:r>
            <a:r>
              <a:rPr lang="en-US" sz="1800" dirty="0"/>
              <a:t>], </a:t>
            </a:r>
            <a:r>
              <a:rPr lang="en-US" sz="1800" dirty="0" smtClean="0"/>
              <a:t>[1.0</a:t>
            </a:r>
            <a:r>
              <a:rPr lang="en-US" sz="1800" dirty="0"/>
              <a:t>]</a:t>
            </a:r>
            <a:r>
              <a:rPr lang="en-US" sz="1800" dirty="0" smtClean="0"/>
              <a:t>),</a:t>
            </a:r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</a:t>
            </a:r>
            <a:r>
              <a:rPr lang="en-US" sz="1800" dirty="0"/>
              <a:t>([0.0, 1.0, </a:t>
            </a:r>
            <a:r>
              <a:rPr lang="en-US" sz="1800" dirty="0" smtClean="0"/>
              <a:t>1.0</a:t>
            </a:r>
            <a:r>
              <a:rPr lang="en-US" sz="1800" dirty="0"/>
              <a:t>], </a:t>
            </a:r>
            <a:r>
              <a:rPr lang="en-US" sz="1800" dirty="0" smtClean="0"/>
              <a:t>[1.0</a:t>
            </a:r>
            <a:r>
              <a:rPr lang="en-US" sz="1800" dirty="0"/>
              <a:t>]</a:t>
            </a:r>
            <a:r>
              <a:rPr lang="en-US" sz="1800" dirty="0" smtClean="0"/>
              <a:t>),</a:t>
            </a:r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</a:t>
            </a:r>
            <a:r>
              <a:rPr lang="en-US" sz="1800" dirty="0"/>
              <a:t>(</a:t>
            </a:r>
            <a:r>
              <a:rPr lang="en-US" sz="1800" dirty="0" smtClean="0"/>
              <a:t>[1.0</a:t>
            </a:r>
            <a:r>
              <a:rPr lang="en-US" sz="1800" dirty="0"/>
              <a:t>, </a:t>
            </a:r>
            <a:r>
              <a:rPr lang="en-US" sz="1800" dirty="0" smtClean="0"/>
              <a:t>0.0</a:t>
            </a:r>
            <a:r>
              <a:rPr lang="en-US" sz="1800" dirty="0"/>
              <a:t>, </a:t>
            </a:r>
            <a:r>
              <a:rPr lang="en-US" sz="1800" dirty="0" smtClean="0"/>
              <a:t>1.0</a:t>
            </a:r>
            <a:r>
              <a:rPr lang="en-US" sz="1800" dirty="0"/>
              <a:t>], </a:t>
            </a:r>
            <a:r>
              <a:rPr lang="en-US" sz="1800" dirty="0" smtClean="0"/>
              <a:t>[1.0</a:t>
            </a:r>
            <a:r>
              <a:rPr lang="en-US" sz="1800" dirty="0"/>
              <a:t>]</a:t>
            </a:r>
            <a:r>
              <a:rPr lang="en-US" sz="1800" dirty="0" smtClean="0"/>
              <a:t>),</a:t>
            </a:r>
          </a:p>
          <a:p>
            <a:pPr marL="0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</a:t>
            </a:r>
            <a:r>
              <a:rPr lang="en-US" sz="1800" dirty="0"/>
              <a:t>(</a:t>
            </a:r>
            <a:r>
              <a:rPr lang="en-US" sz="1800" dirty="0" smtClean="0"/>
              <a:t>[1.0</a:t>
            </a:r>
            <a:r>
              <a:rPr lang="en-US" sz="1800" dirty="0"/>
              <a:t>, 1.0, </a:t>
            </a:r>
            <a:r>
              <a:rPr lang="en-US" sz="1800" dirty="0" smtClean="0"/>
              <a:t>1.0</a:t>
            </a:r>
            <a:r>
              <a:rPr lang="en-US" sz="1800" dirty="0"/>
              <a:t>], [0.0]</a:t>
            </a:r>
            <a:r>
              <a:rPr lang="en-US" sz="1800" dirty="0" smtClean="0"/>
              <a:t>) ]</a:t>
            </a:r>
          </a:p>
        </p:txBody>
      </p:sp>
      <p:cxnSp>
        <p:nvCxnSpPr>
          <p:cNvPr id="5" name="Straight Arrow Connector 4"/>
          <p:cNvCxnSpPr>
            <a:endCxn id="8" idx="1"/>
          </p:cNvCxnSpPr>
          <p:nvPr/>
        </p:nvCxnSpPr>
        <p:spPr bwMode="auto">
          <a:xfrm flipV="1">
            <a:off x="2743200" y="2897833"/>
            <a:ext cx="1905000" cy="2263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504351" y="2129135"/>
            <a:ext cx="2391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list of examples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648200" y="2667000"/>
            <a:ext cx="31271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( </a:t>
            </a:r>
            <a:r>
              <a:rPr lang="en-US" dirty="0" smtClean="0">
                <a:solidFill>
                  <a:srgbClr val="0000FF"/>
                </a:solidFill>
              </a:rPr>
              <a:t>[</a:t>
            </a:r>
            <a:r>
              <a:rPr lang="en-US" dirty="0">
                <a:solidFill>
                  <a:srgbClr val="0000FF"/>
                </a:solidFill>
              </a:rPr>
              <a:t>0.0, 0.0, 0.0]</a:t>
            </a:r>
            <a:r>
              <a:rPr lang="en-US" dirty="0"/>
              <a:t>, </a:t>
            </a:r>
            <a:r>
              <a:rPr lang="en-US" dirty="0">
                <a:solidFill>
                  <a:srgbClr val="FF6600"/>
                </a:solidFill>
              </a:rPr>
              <a:t>[1.0</a:t>
            </a:r>
            <a:r>
              <a:rPr lang="en-US" dirty="0" smtClean="0">
                <a:solidFill>
                  <a:srgbClr val="FF6600"/>
                </a:solidFill>
              </a:rPr>
              <a:t>] 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40735" y="3212068"/>
            <a:ext cx="1031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input list</a:t>
            </a:r>
            <a:endParaRPr lang="en-US" sz="18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47308" y="3200400"/>
            <a:ext cx="1172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6600"/>
                </a:solidFill>
              </a:rPr>
              <a:t>output list</a:t>
            </a:r>
            <a:endParaRPr lang="en-US" sz="1800" dirty="0">
              <a:solidFill>
                <a:srgbClr val="FF6600"/>
              </a:solidFill>
            </a:endParaRPr>
          </a:p>
        </p:txBody>
      </p:sp>
      <p:sp>
        <p:nvSpPr>
          <p:cNvPr id="11" name="Left Brace 10"/>
          <p:cNvSpPr/>
          <p:nvPr/>
        </p:nvSpPr>
        <p:spPr bwMode="auto">
          <a:xfrm rot="16200000">
            <a:off x="5943600" y="2438400"/>
            <a:ext cx="457200" cy="28956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46133" y="4038600"/>
            <a:ext cx="23661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 = tuple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193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on the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1219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Construct a new network: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 err="1" smtClean="0"/>
              <a:t>nn</a:t>
            </a:r>
            <a:r>
              <a:rPr lang="en-US" dirty="0" smtClean="0"/>
              <a:t> = </a:t>
            </a:r>
            <a:r>
              <a:rPr lang="en-US" dirty="0" err="1" smtClean="0"/>
              <a:t>neuralNet</a:t>
            </a:r>
            <a:r>
              <a:rPr lang="en-US" dirty="0" smtClean="0"/>
              <a:t>(</a:t>
            </a:r>
            <a:r>
              <a:rPr lang="en-US" dirty="0" smtClean="0"/>
              <a:t>3, 2, 1)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2286000" y="3048000"/>
            <a:ext cx="838200" cy="914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228600" y="4114800"/>
            <a:ext cx="36914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constructor: constructs a new NN object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5105400" y="3276600"/>
            <a:ext cx="76200" cy="762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4038600" y="4191000"/>
            <a:ext cx="1776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 nodes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 flipV="1">
            <a:off x="5562600" y="3124200"/>
            <a:ext cx="609600" cy="1676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5105400" y="4953000"/>
            <a:ext cx="20329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hidden nodes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flipH="1" flipV="1">
            <a:off x="6096000" y="3124200"/>
            <a:ext cx="762000" cy="838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553200" y="4038600"/>
            <a:ext cx="1964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 nodes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656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on the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1219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Construct a new network:</a:t>
            </a:r>
          </a:p>
          <a:p>
            <a:pPr marL="0" indent="0">
              <a:buNone/>
            </a:pPr>
            <a:r>
              <a:rPr lang="en-US" dirty="0" smtClean="0"/>
              <a:t>&gt;&gt;&gt; </a:t>
            </a:r>
            <a:r>
              <a:rPr lang="en-US" dirty="0" err="1" smtClean="0"/>
              <a:t>nn</a:t>
            </a:r>
            <a:r>
              <a:rPr lang="en-US" dirty="0" smtClean="0"/>
              <a:t> = </a:t>
            </a:r>
            <a:r>
              <a:rPr lang="en-US" smtClean="0"/>
              <a:t>neuralNet(</a:t>
            </a:r>
            <a:r>
              <a:rPr lang="en-US" dirty="0" smtClean="0"/>
              <a:t>3, 2, 1)</a:t>
            </a:r>
            <a:endParaRPr lang="en-US" dirty="0"/>
          </a:p>
        </p:txBody>
      </p:sp>
      <p:grpSp>
        <p:nvGrpSpPr>
          <p:cNvPr id="68" name="Group 67"/>
          <p:cNvGrpSpPr/>
          <p:nvPr/>
        </p:nvGrpSpPr>
        <p:grpSpPr>
          <a:xfrm>
            <a:off x="1524000" y="4495800"/>
            <a:ext cx="5638800" cy="1905000"/>
            <a:chOff x="1524000" y="4495800"/>
            <a:chExt cx="5638800" cy="1905000"/>
          </a:xfrm>
        </p:grpSpPr>
        <p:sp>
          <p:nvSpPr>
            <p:cNvPr id="12" name="Oval 12"/>
            <p:cNvSpPr>
              <a:spLocks noChangeArrowheads="1"/>
            </p:cNvSpPr>
            <p:nvPr/>
          </p:nvSpPr>
          <p:spPr bwMode="auto">
            <a:xfrm>
              <a:off x="2286000" y="4572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>
              <a:off x="1524000" y="4724400"/>
              <a:ext cx="7620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9" name="Oval 12"/>
            <p:cNvSpPr>
              <a:spLocks noChangeArrowheads="1"/>
            </p:cNvSpPr>
            <p:nvPr/>
          </p:nvSpPr>
          <p:spPr bwMode="auto">
            <a:xfrm>
              <a:off x="2286000" y="5334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>
              <a:off x="1524000" y="5486400"/>
              <a:ext cx="7620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1" name="Oval 12"/>
            <p:cNvSpPr>
              <a:spLocks noChangeArrowheads="1"/>
            </p:cNvSpPr>
            <p:nvPr/>
          </p:nvSpPr>
          <p:spPr bwMode="auto">
            <a:xfrm>
              <a:off x="2286000" y="61722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>
              <a:off x="1524000" y="6324600"/>
              <a:ext cx="7620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4" name="Oval 12"/>
            <p:cNvSpPr>
              <a:spLocks noChangeArrowheads="1"/>
            </p:cNvSpPr>
            <p:nvPr/>
          </p:nvSpPr>
          <p:spPr bwMode="auto">
            <a:xfrm>
              <a:off x="3810000" y="44958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Oval 12"/>
            <p:cNvSpPr>
              <a:spLocks noChangeArrowheads="1"/>
            </p:cNvSpPr>
            <p:nvPr/>
          </p:nvSpPr>
          <p:spPr bwMode="auto">
            <a:xfrm>
              <a:off x="3810000" y="57150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6" name="Group 35"/>
            <p:cNvGrpSpPr/>
            <p:nvPr/>
          </p:nvGrpSpPr>
          <p:grpSpPr>
            <a:xfrm>
              <a:off x="3886200" y="4648200"/>
              <a:ext cx="381000" cy="304800"/>
              <a:chOff x="4267200" y="3352800"/>
              <a:chExt cx="762000" cy="687388"/>
            </a:xfrm>
          </p:grpSpPr>
          <p:cxnSp>
            <p:nvCxnSpPr>
              <p:cNvPr id="27" name="Straight Connector 26"/>
              <p:cNvCxnSpPr/>
              <p:nvPr/>
            </p:nvCxnSpPr>
            <p:spPr bwMode="auto">
              <a:xfrm>
                <a:off x="4267200" y="40386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" name="Straight Connector 27"/>
              <p:cNvCxnSpPr/>
              <p:nvPr/>
            </p:nvCxnSpPr>
            <p:spPr bwMode="auto">
              <a:xfrm rot="5400000" flipH="1" flipV="1">
                <a:off x="4305300" y="3695700"/>
                <a:ext cx="6858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" name="Straight Connector 28"/>
              <p:cNvCxnSpPr/>
              <p:nvPr/>
            </p:nvCxnSpPr>
            <p:spPr bwMode="auto">
              <a:xfrm>
                <a:off x="4648200" y="33528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0" name="Group 35"/>
            <p:cNvGrpSpPr/>
            <p:nvPr/>
          </p:nvGrpSpPr>
          <p:grpSpPr>
            <a:xfrm>
              <a:off x="3886200" y="5867400"/>
              <a:ext cx="381000" cy="304800"/>
              <a:chOff x="4267200" y="3352800"/>
              <a:chExt cx="762000" cy="687388"/>
            </a:xfrm>
          </p:grpSpPr>
          <p:cxnSp>
            <p:nvCxnSpPr>
              <p:cNvPr id="31" name="Straight Connector 30"/>
              <p:cNvCxnSpPr/>
              <p:nvPr/>
            </p:nvCxnSpPr>
            <p:spPr bwMode="auto">
              <a:xfrm>
                <a:off x="4267200" y="40386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" name="Straight Connector 31"/>
              <p:cNvCxnSpPr/>
              <p:nvPr/>
            </p:nvCxnSpPr>
            <p:spPr bwMode="auto">
              <a:xfrm rot="5400000" flipH="1" flipV="1">
                <a:off x="4305300" y="3695700"/>
                <a:ext cx="6858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" name="Straight Connector 32"/>
              <p:cNvCxnSpPr/>
              <p:nvPr/>
            </p:nvCxnSpPr>
            <p:spPr bwMode="auto">
              <a:xfrm>
                <a:off x="4648200" y="33528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34" name="Straight Arrow Connector 33"/>
            <p:cNvCxnSpPr>
              <a:endCxn id="24" idx="2"/>
            </p:cNvCxnSpPr>
            <p:nvPr/>
          </p:nvCxnSpPr>
          <p:spPr bwMode="auto">
            <a:xfrm>
              <a:off x="2514600" y="4648200"/>
              <a:ext cx="1295400" cy="152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6" name="Straight Arrow Connector 35"/>
            <p:cNvCxnSpPr>
              <a:stCxn id="12" idx="5"/>
              <a:endCxn id="25" idx="1"/>
            </p:cNvCxnSpPr>
            <p:nvPr/>
          </p:nvCxnSpPr>
          <p:spPr bwMode="auto">
            <a:xfrm>
              <a:off x="2481122" y="4767122"/>
              <a:ext cx="1418152" cy="10371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9" name="Straight Arrow Connector 38"/>
            <p:cNvCxnSpPr>
              <a:stCxn id="19" idx="7"/>
              <a:endCxn id="24" idx="3"/>
            </p:cNvCxnSpPr>
            <p:nvPr/>
          </p:nvCxnSpPr>
          <p:spPr bwMode="auto">
            <a:xfrm flipV="1">
              <a:off x="2481122" y="5016126"/>
              <a:ext cx="1418152" cy="3513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2" name="Straight Arrow Connector 41"/>
            <p:cNvCxnSpPr>
              <a:stCxn id="19" idx="5"/>
              <a:endCxn id="25" idx="2"/>
            </p:cNvCxnSpPr>
            <p:nvPr/>
          </p:nvCxnSpPr>
          <p:spPr bwMode="auto">
            <a:xfrm>
              <a:off x="2481122" y="5529122"/>
              <a:ext cx="1328878" cy="49067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5" name="Straight Arrow Connector 44"/>
            <p:cNvCxnSpPr>
              <a:stCxn id="21" idx="7"/>
            </p:cNvCxnSpPr>
            <p:nvPr/>
          </p:nvCxnSpPr>
          <p:spPr bwMode="auto">
            <a:xfrm flipV="1">
              <a:off x="2481122" y="5105400"/>
              <a:ext cx="1481278" cy="110027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8" name="Straight Arrow Connector 47"/>
            <p:cNvCxnSpPr>
              <a:stCxn id="21" idx="5"/>
              <a:endCxn id="25" idx="3"/>
            </p:cNvCxnSpPr>
            <p:nvPr/>
          </p:nvCxnSpPr>
          <p:spPr bwMode="auto">
            <a:xfrm flipV="1">
              <a:off x="2481122" y="6235326"/>
              <a:ext cx="1418152" cy="13199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1" name="Oval 12"/>
            <p:cNvSpPr>
              <a:spLocks noChangeArrowheads="1"/>
            </p:cNvSpPr>
            <p:nvPr/>
          </p:nvSpPr>
          <p:spPr bwMode="auto">
            <a:xfrm>
              <a:off x="5715000" y="51054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2" name="Group 35"/>
            <p:cNvGrpSpPr/>
            <p:nvPr/>
          </p:nvGrpSpPr>
          <p:grpSpPr>
            <a:xfrm>
              <a:off x="5791200" y="5257800"/>
              <a:ext cx="381000" cy="304800"/>
              <a:chOff x="4267200" y="3352800"/>
              <a:chExt cx="762000" cy="687388"/>
            </a:xfrm>
          </p:grpSpPr>
          <p:cxnSp>
            <p:nvCxnSpPr>
              <p:cNvPr id="53" name="Straight Connector 52"/>
              <p:cNvCxnSpPr/>
              <p:nvPr/>
            </p:nvCxnSpPr>
            <p:spPr bwMode="auto">
              <a:xfrm>
                <a:off x="4267200" y="40386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4" name="Straight Connector 53"/>
              <p:cNvCxnSpPr/>
              <p:nvPr/>
            </p:nvCxnSpPr>
            <p:spPr bwMode="auto">
              <a:xfrm rot="5400000" flipH="1" flipV="1">
                <a:off x="4305300" y="3695700"/>
                <a:ext cx="6858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5" name="Straight Connector 54"/>
              <p:cNvCxnSpPr/>
              <p:nvPr/>
            </p:nvCxnSpPr>
            <p:spPr bwMode="auto">
              <a:xfrm>
                <a:off x="4648200" y="33528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56" name="Straight Arrow Connector 55"/>
            <p:cNvCxnSpPr>
              <a:stCxn id="24" idx="6"/>
              <a:endCxn id="51" idx="1"/>
            </p:cNvCxnSpPr>
            <p:nvPr/>
          </p:nvCxnSpPr>
          <p:spPr bwMode="auto">
            <a:xfrm>
              <a:off x="4419600" y="4800600"/>
              <a:ext cx="1384674" cy="3940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9" name="Straight Arrow Connector 58"/>
            <p:cNvCxnSpPr>
              <a:stCxn id="25" idx="6"/>
              <a:endCxn id="51" idx="3"/>
            </p:cNvCxnSpPr>
            <p:nvPr/>
          </p:nvCxnSpPr>
          <p:spPr bwMode="auto">
            <a:xfrm flipV="1">
              <a:off x="4419600" y="5625726"/>
              <a:ext cx="1384674" cy="3940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2" name="Straight Arrow Connector 61"/>
            <p:cNvCxnSpPr>
              <a:stCxn id="51" idx="6"/>
            </p:cNvCxnSpPr>
            <p:nvPr/>
          </p:nvCxnSpPr>
          <p:spPr bwMode="auto">
            <a:xfrm>
              <a:off x="6324600" y="5410200"/>
              <a:ext cx="8382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65" name="TextBox 64"/>
          <p:cNvSpPr txBox="1"/>
          <p:nvPr/>
        </p:nvSpPr>
        <p:spPr>
          <a:xfrm>
            <a:off x="1219200" y="3881735"/>
            <a:ext cx="2032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input nodes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657600" y="3810000"/>
            <a:ext cx="22896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 hidden nodes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715000" y="4419600"/>
            <a:ext cx="20672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output node</a:t>
            </a:r>
          </a:p>
        </p:txBody>
      </p:sp>
    </p:spTree>
    <p:extLst>
      <p:ext uri="{BB962C8B-B14F-4D97-AF65-F5344CB8AC3E}">
        <p14:creationId xmlns:p14="http://schemas.microsoft.com/office/powerpoint/2010/main" val="3143796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on the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6576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&gt;&gt;&gt; </a:t>
            </a:r>
            <a:r>
              <a:rPr lang="en-US" sz="2000" dirty="0" err="1" smtClean="0"/>
              <a:t>nn.train</a:t>
            </a:r>
            <a:r>
              <a:rPr lang="en-US" sz="2000" dirty="0" smtClean="0"/>
              <a:t>(table)</a:t>
            </a:r>
          </a:p>
          <a:p>
            <a:pPr marL="0" indent="0">
              <a:buNone/>
            </a:pPr>
            <a:r>
              <a:rPr lang="en-US" sz="1800" dirty="0"/>
              <a:t>error 0.195200      </a:t>
            </a:r>
          </a:p>
          <a:p>
            <a:pPr marL="0" indent="0">
              <a:buNone/>
            </a:pPr>
            <a:r>
              <a:rPr lang="en-US" sz="1800" dirty="0"/>
              <a:t>error 0.062292      </a:t>
            </a:r>
          </a:p>
          <a:p>
            <a:pPr marL="0" indent="0">
              <a:buNone/>
            </a:pPr>
            <a:r>
              <a:rPr lang="en-US" sz="1800" dirty="0"/>
              <a:t>error 0.031077      </a:t>
            </a:r>
          </a:p>
          <a:p>
            <a:pPr marL="0" indent="0">
              <a:buNone/>
            </a:pPr>
            <a:r>
              <a:rPr lang="en-US" sz="1800" dirty="0"/>
              <a:t>error 0.019437      </a:t>
            </a:r>
          </a:p>
          <a:p>
            <a:pPr marL="0" indent="0">
              <a:buNone/>
            </a:pPr>
            <a:r>
              <a:rPr lang="en-US" sz="1800" dirty="0"/>
              <a:t>error 0.013728      </a:t>
            </a:r>
          </a:p>
          <a:p>
            <a:pPr marL="0" indent="0">
              <a:buNone/>
            </a:pPr>
            <a:r>
              <a:rPr lang="en-US" sz="1800" dirty="0"/>
              <a:t>error 0.010437      </a:t>
            </a:r>
          </a:p>
          <a:p>
            <a:pPr marL="0" indent="0">
              <a:buNone/>
            </a:pPr>
            <a:r>
              <a:rPr lang="en-US" sz="1800" dirty="0"/>
              <a:t>error 0.008332      </a:t>
            </a:r>
          </a:p>
          <a:p>
            <a:pPr marL="0" indent="0">
              <a:buNone/>
            </a:pPr>
            <a:r>
              <a:rPr lang="en-US" sz="1800" dirty="0"/>
              <a:t>error 0.006885      </a:t>
            </a:r>
          </a:p>
          <a:p>
            <a:pPr marL="0" indent="0">
              <a:buNone/>
            </a:pPr>
            <a:r>
              <a:rPr lang="en-US" sz="1800" dirty="0"/>
              <a:t>error 0.005837      </a:t>
            </a:r>
          </a:p>
          <a:p>
            <a:pPr marL="0" indent="0">
              <a:buNone/>
            </a:pPr>
            <a:r>
              <a:rPr lang="en-US" sz="1800" dirty="0"/>
              <a:t>error 0.005047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9200" y="5638800"/>
            <a:ext cx="675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by default trains 1000 iteration and prints out error values every 100 iterations</a:t>
            </a:r>
          </a:p>
        </p:txBody>
      </p:sp>
    </p:spTree>
    <p:extLst>
      <p:ext uri="{BB962C8B-B14F-4D97-AF65-F5344CB8AC3E}">
        <p14:creationId xmlns:p14="http://schemas.microsoft.com/office/powerpoint/2010/main" val="1881506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After training, can look at the weights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6576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&gt;&gt;&gt; </a:t>
            </a:r>
            <a:r>
              <a:rPr lang="en-US" sz="2000" dirty="0" err="1" smtClean="0"/>
              <a:t>nn.train</a:t>
            </a:r>
            <a:r>
              <a:rPr lang="en-US" sz="2000" dirty="0" smtClean="0"/>
              <a:t>(table)</a:t>
            </a:r>
          </a:p>
          <a:p>
            <a:pPr marL="0" indent="0">
              <a:buNone/>
            </a:pPr>
            <a:r>
              <a:rPr lang="en-US" sz="2000" dirty="0" smtClean="0"/>
              <a:t>&gt;&gt;&gt; </a:t>
            </a:r>
            <a:r>
              <a:rPr lang="en-US" sz="2000" dirty="0" err="1" smtClean="0"/>
              <a:t>nn.getIHWeights</a:t>
            </a:r>
            <a:r>
              <a:rPr lang="en-US" sz="2000" dirty="0" smtClean="0"/>
              <a:t>()</a:t>
            </a:r>
          </a:p>
          <a:p>
            <a:pPr marL="0" indent="0">
              <a:buNone/>
            </a:pPr>
            <a:r>
              <a:rPr lang="en-US" sz="1600" dirty="0"/>
              <a:t>[[-3.3435628797862624, -0.272324373735495],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[</a:t>
            </a:r>
            <a:r>
              <a:rPr lang="en-US" sz="1600" dirty="0"/>
              <a:t>-4.846203738642956, -4.601230952566068],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[</a:t>
            </a:r>
            <a:r>
              <a:rPr lang="en-US" sz="1600" dirty="0"/>
              <a:t>3.4233831101145973, 0.573534695637572]</a:t>
            </a:r>
            <a:r>
              <a:rPr lang="en-US" sz="1600" dirty="0" smtClean="0"/>
              <a:t>,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[</a:t>
            </a:r>
            <a:r>
              <a:rPr lang="en-US" sz="1600" dirty="0"/>
              <a:t>2.9388429644152128, 1.8509761272713543]]</a:t>
            </a:r>
            <a:endParaRPr lang="en-US" sz="1600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1524000" y="4495800"/>
            <a:ext cx="5638800" cy="1905000"/>
            <a:chOff x="1524000" y="4495800"/>
            <a:chExt cx="5638800" cy="1905000"/>
          </a:xfrm>
        </p:grpSpPr>
        <p:sp>
          <p:nvSpPr>
            <p:cNvPr id="6" name="Oval 12"/>
            <p:cNvSpPr>
              <a:spLocks noChangeArrowheads="1"/>
            </p:cNvSpPr>
            <p:nvPr/>
          </p:nvSpPr>
          <p:spPr bwMode="auto">
            <a:xfrm>
              <a:off x="2286000" y="4572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 bwMode="auto">
            <a:xfrm>
              <a:off x="1524000" y="4724400"/>
              <a:ext cx="7620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8" name="Oval 12"/>
            <p:cNvSpPr>
              <a:spLocks noChangeArrowheads="1"/>
            </p:cNvSpPr>
            <p:nvPr/>
          </p:nvSpPr>
          <p:spPr bwMode="auto">
            <a:xfrm>
              <a:off x="2286000" y="5334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9" name="Straight Arrow Connector 8"/>
            <p:cNvCxnSpPr/>
            <p:nvPr/>
          </p:nvCxnSpPr>
          <p:spPr bwMode="auto">
            <a:xfrm>
              <a:off x="1524000" y="5486400"/>
              <a:ext cx="7620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Oval 12"/>
            <p:cNvSpPr>
              <a:spLocks noChangeArrowheads="1"/>
            </p:cNvSpPr>
            <p:nvPr/>
          </p:nvSpPr>
          <p:spPr bwMode="auto">
            <a:xfrm>
              <a:off x="2286000" y="61722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>
              <a:off x="1524000" y="6324600"/>
              <a:ext cx="7620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2" name="Oval 12"/>
            <p:cNvSpPr>
              <a:spLocks noChangeArrowheads="1"/>
            </p:cNvSpPr>
            <p:nvPr/>
          </p:nvSpPr>
          <p:spPr bwMode="auto">
            <a:xfrm>
              <a:off x="3810000" y="44958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3810000" y="57150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4" name="Group 35"/>
            <p:cNvGrpSpPr/>
            <p:nvPr/>
          </p:nvGrpSpPr>
          <p:grpSpPr>
            <a:xfrm>
              <a:off x="3886200" y="4648200"/>
              <a:ext cx="381000" cy="304800"/>
              <a:chOff x="4267200" y="3352800"/>
              <a:chExt cx="762000" cy="687388"/>
            </a:xfrm>
          </p:grpSpPr>
          <p:cxnSp>
            <p:nvCxnSpPr>
              <p:cNvPr id="33" name="Straight Connector 32"/>
              <p:cNvCxnSpPr/>
              <p:nvPr/>
            </p:nvCxnSpPr>
            <p:spPr bwMode="auto">
              <a:xfrm>
                <a:off x="4267200" y="40386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" name="Straight Connector 33"/>
              <p:cNvCxnSpPr/>
              <p:nvPr/>
            </p:nvCxnSpPr>
            <p:spPr bwMode="auto">
              <a:xfrm rot="5400000" flipH="1" flipV="1">
                <a:off x="4305300" y="3695700"/>
                <a:ext cx="6858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" name="Straight Connector 34"/>
              <p:cNvCxnSpPr/>
              <p:nvPr/>
            </p:nvCxnSpPr>
            <p:spPr bwMode="auto">
              <a:xfrm>
                <a:off x="4648200" y="33528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5" name="Group 35"/>
            <p:cNvGrpSpPr/>
            <p:nvPr/>
          </p:nvGrpSpPr>
          <p:grpSpPr>
            <a:xfrm>
              <a:off x="3886200" y="5867400"/>
              <a:ext cx="381000" cy="304800"/>
              <a:chOff x="4267200" y="3352800"/>
              <a:chExt cx="762000" cy="687388"/>
            </a:xfrm>
          </p:grpSpPr>
          <p:cxnSp>
            <p:nvCxnSpPr>
              <p:cNvPr id="30" name="Straight Connector 29"/>
              <p:cNvCxnSpPr/>
              <p:nvPr/>
            </p:nvCxnSpPr>
            <p:spPr bwMode="auto">
              <a:xfrm>
                <a:off x="4267200" y="40386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Straight Connector 30"/>
              <p:cNvCxnSpPr/>
              <p:nvPr/>
            </p:nvCxnSpPr>
            <p:spPr bwMode="auto">
              <a:xfrm rot="5400000" flipH="1" flipV="1">
                <a:off x="4305300" y="3695700"/>
                <a:ext cx="6858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" name="Straight Connector 31"/>
              <p:cNvCxnSpPr/>
              <p:nvPr/>
            </p:nvCxnSpPr>
            <p:spPr bwMode="auto">
              <a:xfrm>
                <a:off x="4648200" y="33528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6" name="Straight Arrow Connector 15"/>
            <p:cNvCxnSpPr>
              <a:endCxn id="12" idx="2"/>
            </p:cNvCxnSpPr>
            <p:nvPr/>
          </p:nvCxnSpPr>
          <p:spPr bwMode="auto">
            <a:xfrm>
              <a:off x="2514600" y="4648200"/>
              <a:ext cx="1295400" cy="152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6" idx="5"/>
              <a:endCxn id="13" idx="1"/>
            </p:cNvCxnSpPr>
            <p:nvPr/>
          </p:nvCxnSpPr>
          <p:spPr bwMode="auto">
            <a:xfrm>
              <a:off x="2481122" y="4767122"/>
              <a:ext cx="1418152" cy="10371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>
              <a:stCxn id="8" idx="7"/>
              <a:endCxn id="12" idx="3"/>
            </p:cNvCxnSpPr>
            <p:nvPr/>
          </p:nvCxnSpPr>
          <p:spPr bwMode="auto">
            <a:xfrm flipV="1">
              <a:off x="2481122" y="5016126"/>
              <a:ext cx="1418152" cy="3513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stCxn id="8" idx="5"/>
              <a:endCxn id="13" idx="2"/>
            </p:cNvCxnSpPr>
            <p:nvPr/>
          </p:nvCxnSpPr>
          <p:spPr bwMode="auto">
            <a:xfrm>
              <a:off x="2481122" y="5529122"/>
              <a:ext cx="1328878" cy="49067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>
              <a:stCxn id="10" idx="7"/>
            </p:cNvCxnSpPr>
            <p:nvPr/>
          </p:nvCxnSpPr>
          <p:spPr bwMode="auto">
            <a:xfrm flipV="1">
              <a:off x="2481122" y="5105400"/>
              <a:ext cx="1481278" cy="110027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>
              <a:stCxn id="10" idx="5"/>
              <a:endCxn id="13" idx="3"/>
            </p:cNvCxnSpPr>
            <p:nvPr/>
          </p:nvCxnSpPr>
          <p:spPr bwMode="auto">
            <a:xfrm flipV="1">
              <a:off x="2481122" y="6235326"/>
              <a:ext cx="1418152" cy="13199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2" name="Oval 12"/>
            <p:cNvSpPr>
              <a:spLocks noChangeArrowheads="1"/>
            </p:cNvSpPr>
            <p:nvPr/>
          </p:nvSpPr>
          <p:spPr bwMode="auto">
            <a:xfrm>
              <a:off x="5715000" y="51054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3" name="Group 35"/>
            <p:cNvGrpSpPr/>
            <p:nvPr/>
          </p:nvGrpSpPr>
          <p:grpSpPr>
            <a:xfrm>
              <a:off x="5791200" y="5257800"/>
              <a:ext cx="381000" cy="304800"/>
              <a:chOff x="4267200" y="3352800"/>
              <a:chExt cx="762000" cy="687388"/>
            </a:xfrm>
          </p:grpSpPr>
          <p:cxnSp>
            <p:nvCxnSpPr>
              <p:cNvPr id="27" name="Straight Connector 26"/>
              <p:cNvCxnSpPr/>
              <p:nvPr/>
            </p:nvCxnSpPr>
            <p:spPr bwMode="auto">
              <a:xfrm>
                <a:off x="4267200" y="40386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" name="Straight Connector 27"/>
              <p:cNvCxnSpPr/>
              <p:nvPr/>
            </p:nvCxnSpPr>
            <p:spPr bwMode="auto">
              <a:xfrm rot="5400000" flipH="1" flipV="1">
                <a:off x="4305300" y="3695700"/>
                <a:ext cx="6858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" name="Straight Connector 28"/>
              <p:cNvCxnSpPr/>
              <p:nvPr/>
            </p:nvCxnSpPr>
            <p:spPr bwMode="auto">
              <a:xfrm>
                <a:off x="4648200" y="33528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24" name="Straight Arrow Connector 23"/>
            <p:cNvCxnSpPr>
              <a:stCxn id="12" idx="6"/>
              <a:endCxn id="22" idx="1"/>
            </p:cNvCxnSpPr>
            <p:nvPr/>
          </p:nvCxnSpPr>
          <p:spPr bwMode="auto">
            <a:xfrm>
              <a:off x="4419600" y="4800600"/>
              <a:ext cx="1384674" cy="3940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/>
            <p:cNvCxnSpPr>
              <a:stCxn id="13" idx="6"/>
              <a:endCxn id="22" idx="3"/>
            </p:cNvCxnSpPr>
            <p:nvPr/>
          </p:nvCxnSpPr>
          <p:spPr bwMode="auto">
            <a:xfrm flipV="1">
              <a:off x="4419600" y="5625726"/>
              <a:ext cx="1384674" cy="3940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/>
            <p:cNvCxnSpPr>
              <a:stCxn id="22" idx="6"/>
            </p:cNvCxnSpPr>
            <p:nvPr/>
          </p:nvCxnSpPr>
          <p:spPr bwMode="auto">
            <a:xfrm>
              <a:off x="6324600" y="5410200"/>
              <a:ext cx="8382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6" name="Rectangle 35"/>
          <p:cNvSpPr/>
          <p:nvPr/>
        </p:nvSpPr>
        <p:spPr bwMode="auto">
          <a:xfrm>
            <a:off x="609600" y="2514600"/>
            <a:ext cx="4191000" cy="381000"/>
          </a:xfrm>
          <a:prstGeom prst="rect">
            <a:avLst/>
          </a:prstGeom>
          <a:solidFill>
            <a:srgbClr val="FF6600">
              <a:alpha val="2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714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1524000" y="1752600"/>
            <a:ext cx="5715000" cy="4343400"/>
            <a:chOff x="864" y="1008"/>
            <a:chExt cx="3600" cy="2736"/>
          </a:xfrm>
        </p:grpSpPr>
        <p:sp>
          <p:nvSpPr>
            <p:cNvPr id="36869" name="Oval 1027"/>
            <p:cNvSpPr>
              <a:spLocks noChangeArrowheads="1"/>
            </p:cNvSpPr>
            <p:nvPr/>
          </p:nvSpPr>
          <p:spPr bwMode="auto">
            <a:xfrm>
              <a:off x="2352" y="1728"/>
              <a:ext cx="1008" cy="100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1" name="Line 1029"/>
            <p:cNvSpPr>
              <a:spLocks noChangeShapeType="1"/>
            </p:cNvSpPr>
            <p:nvPr/>
          </p:nvSpPr>
          <p:spPr bwMode="auto">
            <a:xfrm>
              <a:off x="3408" y="2208"/>
              <a:ext cx="105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3" name="Line 1031"/>
            <p:cNvSpPr>
              <a:spLocks noChangeShapeType="1"/>
            </p:cNvSpPr>
            <p:nvPr/>
          </p:nvSpPr>
          <p:spPr bwMode="auto">
            <a:xfrm>
              <a:off x="912" y="1008"/>
              <a:ext cx="144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4" name="Line 1032"/>
            <p:cNvSpPr>
              <a:spLocks noChangeShapeType="1"/>
            </p:cNvSpPr>
            <p:nvPr/>
          </p:nvSpPr>
          <p:spPr bwMode="auto">
            <a:xfrm>
              <a:off x="912" y="2112"/>
              <a:ext cx="13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5" name="Line 1033"/>
            <p:cNvSpPr>
              <a:spLocks noChangeShapeType="1"/>
            </p:cNvSpPr>
            <p:nvPr/>
          </p:nvSpPr>
          <p:spPr bwMode="auto">
            <a:xfrm flipV="1">
              <a:off x="864" y="2352"/>
              <a:ext cx="1440" cy="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6" name="Line 1034"/>
            <p:cNvSpPr>
              <a:spLocks noChangeShapeType="1"/>
            </p:cNvSpPr>
            <p:nvPr/>
          </p:nvSpPr>
          <p:spPr bwMode="auto">
            <a:xfrm flipV="1">
              <a:off x="864" y="2544"/>
              <a:ext cx="1536" cy="1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1" name="Text Box 1039"/>
            <p:cNvSpPr txBox="1">
              <a:spLocks noChangeArrowheads="1"/>
            </p:cNvSpPr>
            <p:nvPr/>
          </p:nvSpPr>
          <p:spPr bwMode="auto">
            <a:xfrm>
              <a:off x="1344" y="111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 smtClean="0"/>
                <a:t>1</a:t>
              </a:r>
              <a:endParaRPr lang="en-US" sz="1800" baseline="-25000" dirty="0"/>
            </a:p>
          </p:txBody>
        </p:sp>
        <p:sp>
          <p:nvSpPr>
            <p:cNvPr id="36882" name="Text Box 1040"/>
            <p:cNvSpPr txBox="1">
              <a:spLocks noChangeArrowheads="1"/>
            </p:cNvSpPr>
            <p:nvPr/>
          </p:nvSpPr>
          <p:spPr bwMode="auto">
            <a:xfrm>
              <a:off x="1056" y="187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 smtClean="0"/>
                <a:t>-1</a:t>
              </a:r>
              <a:endParaRPr lang="en-US" sz="1800" baseline="-25000" dirty="0"/>
            </a:p>
          </p:txBody>
        </p:sp>
        <p:sp>
          <p:nvSpPr>
            <p:cNvPr id="36883" name="Text Box 1041"/>
            <p:cNvSpPr txBox="1">
              <a:spLocks noChangeArrowheads="1"/>
            </p:cNvSpPr>
            <p:nvPr/>
          </p:nvSpPr>
          <p:spPr bwMode="auto">
            <a:xfrm>
              <a:off x="1008" y="2793"/>
              <a:ext cx="8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1</a:t>
              </a:r>
              <a:endParaRPr lang="en-US" sz="1800" baseline="-25000" dirty="0"/>
            </a:p>
          </p:txBody>
        </p:sp>
        <p:sp>
          <p:nvSpPr>
            <p:cNvPr id="36884" name="Text Box 1042"/>
            <p:cNvSpPr txBox="1">
              <a:spLocks noChangeArrowheads="1"/>
            </p:cNvSpPr>
            <p:nvPr/>
          </p:nvSpPr>
          <p:spPr bwMode="auto">
            <a:xfrm>
              <a:off x="1296" y="3360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 smtClean="0"/>
                <a:t>0.5</a:t>
              </a:r>
              <a:endParaRPr lang="en-US" sz="1800" baseline="-25000" dirty="0"/>
            </a:p>
          </p:txBody>
        </p:sp>
      </p:grpSp>
      <p:sp>
        <p:nvSpPr>
          <p:cNvPr id="36868" name="Text Box 1045"/>
          <p:cNvSpPr txBox="1">
            <a:spLocks noChangeArrowheads="1"/>
          </p:cNvSpPr>
          <p:nvPr/>
        </p:nvSpPr>
        <p:spPr bwMode="auto">
          <a:xfrm>
            <a:off x="-304800" y="3810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/>
              <a:t>Perceptron learning</a:t>
            </a:r>
            <a:endParaRPr lang="en-US" sz="4000" dirty="0"/>
          </a:p>
        </p:txBody>
      </p:sp>
      <p:grpSp>
        <p:nvGrpSpPr>
          <p:cNvPr id="3" name="Group 35"/>
          <p:cNvGrpSpPr/>
          <p:nvPr/>
        </p:nvGrpSpPr>
        <p:grpSpPr>
          <a:xfrm>
            <a:off x="4267200" y="3352800"/>
            <a:ext cx="762000" cy="687388"/>
            <a:chOff x="4267200" y="3352800"/>
            <a:chExt cx="762000" cy="6873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267200" y="40386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 flipH="1" flipV="1">
              <a:off x="4305300" y="3695700"/>
              <a:ext cx="6858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4648200" y="33528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3505200" y="4643735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Threshold of 1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990600" y="13671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914400" y="31959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914400" y="44913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14400" y="58629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59812" y="2814935"/>
            <a:ext cx="1450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predicted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91400" y="4419600"/>
            <a:ext cx="1005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actual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543800" y="4724400"/>
            <a:ext cx="13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62203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After training, can look at the weights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6576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&gt;&gt;&gt; </a:t>
            </a:r>
            <a:r>
              <a:rPr lang="en-US" sz="2000" dirty="0" err="1" smtClean="0"/>
              <a:t>nn.train</a:t>
            </a:r>
            <a:r>
              <a:rPr lang="en-US" sz="2000" dirty="0" smtClean="0"/>
              <a:t>(table)</a:t>
            </a:r>
          </a:p>
          <a:p>
            <a:pPr marL="0" indent="0">
              <a:buNone/>
            </a:pPr>
            <a:r>
              <a:rPr lang="en-US" sz="2000" dirty="0" smtClean="0"/>
              <a:t>&gt;&gt;&gt; </a:t>
            </a:r>
            <a:r>
              <a:rPr lang="en-US" sz="2000" dirty="0" err="1" smtClean="0"/>
              <a:t>nn.getIHWeights</a:t>
            </a:r>
            <a:r>
              <a:rPr lang="en-US" sz="2000" dirty="0" smtClean="0"/>
              <a:t>()</a:t>
            </a:r>
          </a:p>
          <a:p>
            <a:pPr marL="0" indent="0">
              <a:buNone/>
            </a:pPr>
            <a:r>
              <a:rPr lang="en-US" sz="1600" dirty="0"/>
              <a:t>[[-3.3435628797862624, -0.272324373735495],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[</a:t>
            </a:r>
            <a:r>
              <a:rPr lang="en-US" sz="1600" dirty="0"/>
              <a:t>-4.846203738642956, -4.601230952566068],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[</a:t>
            </a:r>
            <a:r>
              <a:rPr lang="en-US" sz="1600" dirty="0"/>
              <a:t>3.4233831101145973, 0.573534695637572]</a:t>
            </a:r>
            <a:r>
              <a:rPr lang="en-US" sz="1600" dirty="0" smtClean="0"/>
              <a:t>,</a:t>
            </a:r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[</a:t>
            </a:r>
            <a:r>
              <a:rPr lang="en-US" sz="1600" dirty="0"/>
              <a:t>2.9388429644152128, 1.8509761272713543]]</a:t>
            </a:r>
            <a:endParaRPr lang="en-US" sz="1600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1524000" y="4495800"/>
            <a:ext cx="5638800" cy="1905000"/>
            <a:chOff x="1524000" y="4495800"/>
            <a:chExt cx="5638800" cy="1905000"/>
          </a:xfrm>
        </p:grpSpPr>
        <p:sp>
          <p:nvSpPr>
            <p:cNvPr id="6" name="Oval 12"/>
            <p:cNvSpPr>
              <a:spLocks noChangeArrowheads="1"/>
            </p:cNvSpPr>
            <p:nvPr/>
          </p:nvSpPr>
          <p:spPr bwMode="auto">
            <a:xfrm>
              <a:off x="2286000" y="4572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 bwMode="auto">
            <a:xfrm>
              <a:off x="1524000" y="4724400"/>
              <a:ext cx="7620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8" name="Oval 12"/>
            <p:cNvSpPr>
              <a:spLocks noChangeArrowheads="1"/>
            </p:cNvSpPr>
            <p:nvPr/>
          </p:nvSpPr>
          <p:spPr bwMode="auto">
            <a:xfrm>
              <a:off x="2286000" y="5334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9" name="Straight Arrow Connector 8"/>
            <p:cNvCxnSpPr/>
            <p:nvPr/>
          </p:nvCxnSpPr>
          <p:spPr bwMode="auto">
            <a:xfrm>
              <a:off x="1524000" y="5486400"/>
              <a:ext cx="7620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0" name="Oval 12"/>
            <p:cNvSpPr>
              <a:spLocks noChangeArrowheads="1"/>
            </p:cNvSpPr>
            <p:nvPr/>
          </p:nvSpPr>
          <p:spPr bwMode="auto">
            <a:xfrm>
              <a:off x="2286000" y="61722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>
              <a:off x="1524000" y="6324600"/>
              <a:ext cx="7620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2" name="Oval 12"/>
            <p:cNvSpPr>
              <a:spLocks noChangeArrowheads="1"/>
            </p:cNvSpPr>
            <p:nvPr/>
          </p:nvSpPr>
          <p:spPr bwMode="auto">
            <a:xfrm>
              <a:off x="3810000" y="44958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3810000" y="57150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4" name="Group 35"/>
            <p:cNvGrpSpPr/>
            <p:nvPr/>
          </p:nvGrpSpPr>
          <p:grpSpPr>
            <a:xfrm>
              <a:off x="3886200" y="4648200"/>
              <a:ext cx="381000" cy="304800"/>
              <a:chOff x="4267200" y="3352800"/>
              <a:chExt cx="762000" cy="687388"/>
            </a:xfrm>
          </p:grpSpPr>
          <p:cxnSp>
            <p:nvCxnSpPr>
              <p:cNvPr id="33" name="Straight Connector 32"/>
              <p:cNvCxnSpPr/>
              <p:nvPr/>
            </p:nvCxnSpPr>
            <p:spPr bwMode="auto">
              <a:xfrm>
                <a:off x="4267200" y="40386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" name="Straight Connector 33"/>
              <p:cNvCxnSpPr/>
              <p:nvPr/>
            </p:nvCxnSpPr>
            <p:spPr bwMode="auto">
              <a:xfrm rot="5400000" flipH="1" flipV="1">
                <a:off x="4305300" y="3695700"/>
                <a:ext cx="6858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5" name="Straight Connector 34"/>
              <p:cNvCxnSpPr/>
              <p:nvPr/>
            </p:nvCxnSpPr>
            <p:spPr bwMode="auto">
              <a:xfrm>
                <a:off x="4648200" y="33528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5" name="Group 35"/>
            <p:cNvGrpSpPr/>
            <p:nvPr/>
          </p:nvGrpSpPr>
          <p:grpSpPr>
            <a:xfrm>
              <a:off x="3886200" y="5867400"/>
              <a:ext cx="381000" cy="304800"/>
              <a:chOff x="4267200" y="3352800"/>
              <a:chExt cx="762000" cy="687388"/>
            </a:xfrm>
          </p:grpSpPr>
          <p:cxnSp>
            <p:nvCxnSpPr>
              <p:cNvPr id="30" name="Straight Connector 29"/>
              <p:cNvCxnSpPr/>
              <p:nvPr/>
            </p:nvCxnSpPr>
            <p:spPr bwMode="auto">
              <a:xfrm>
                <a:off x="4267200" y="40386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Straight Connector 30"/>
              <p:cNvCxnSpPr/>
              <p:nvPr/>
            </p:nvCxnSpPr>
            <p:spPr bwMode="auto">
              <a:xfrm rot="5400000" flipH="1" flipV="1">
                <a:off x="4305300" y="3695700"/>
                <a:ext cx="6858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2" name="Straight Connector 31"/>
              <p:cNvCxnSpPr/>
              <p:nvPr/>
            </p:nvCxnSpPr>
            <p:spPr bwMode="auto">
              <a:xfrm>
                <a:off x="4648200" y="33528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6" name="Straight Arrow Connector 15"/>
            <p:cNvCxnSpPr>
              <a:endCxn id="12" idx="2"/>
            </p:cNvCxnSpPr>
            <p:nvPr/>
          </p:nvCxnSpPr>
          <p:spPr bwMode="auto">
            <a:xfrm>
              <a:off x="2514600" y="4648200"/>
              <a:ext cx="1295400" cy="152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6" idx="5"/>
              <a:endCxn id="13" idx="1"/>
            </p:cNvCxnSpPr>
            <p:nvPr/>
          </p:nvCxnSpPr>
          <p:spPr bwMode="auto">
            <a:xfrm>
              <a:off x="2481122" y="4767122"/>
              <a:ext cx="1418152" cy="10371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>
              <a:stCxn id="8" idx="7"/>
              <a:endCxn id="12" idx="3"/>
            </p:cNvCxnSpPr>
            <p:nvPr/>
          </p:nvCxnSpPr>
          <p:spPr bwMode="auto">
            <a:xfrm flipV="1">
              <a:off x="2481122" y="5016126"/>
              <a:ext cx="1418152" cy="3513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stCxn id="8" idx="5"/>
              <a:endCxn id="13" idx="2"/>
            </p:cNvCxnSpPr>
            <p:nvPr/>
          </p:nvCxnSpPr>
          <p:spPr bwMode="auto">
            <a:xfrm>
              <a:off x="2481122" y="5529122"/>
              <a:ext cx="1328878" cy="49067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>
              <a:stCxn id="10" idx="7"/>
            </p:cNvCxnSpPr>
            <p:nvPr/>
          </p:nvCxnSpPr>
          <p:spPr bwMode="auto">
            <a:xfrm flipV="1">
              <a:off x="2481122" y="5105400"/>
              <a:ext cx="1481278" cy="110027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>
              <a:stCxn id="10" idx="5"/>
              <a:endCxn id="13" idx="3"/>
            </p:cNvCxnSpPr>
            <p:nvPr/>
          </p:nvCxnSpPr>
          <p:spPr bwMode="auto">
            <a:xfrm flipV="1">
              <a:off x="2481122" y="6235326"/>
              <a:ext cx="1418152" cy="13199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2" name="Oval 12"/>
            <p:cNvSpPr>
              <a:spLocks noChangeArrowheads="1"/>
            </p:cNvSpPr>
            <p:nvPr/>
          </p:nvSpPr>
          <p:spPr bwMode="auto">
            <a:xfrm>
              <a:off x="5715000" y="51054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3" name="Group 35"/>
            <p:cNvGrpSpPr/>
            <p:nvPr/>
          </p:nvGrpSpPr>
          <p:grpSpPr>
            <a:xfrm>
              <a:off x="5791200" y="5257800"/>
              <a:ext cx="381000" cy="304800"/>
              <a:chOff x="4267200" y="3352800"/>
              <a:chExt cx="762000" cy="687388"/>
            </a:xfrm>
          </p:grpSpPr>
          <p:cxnSp>
            <p:nvCxnSpPr>
              <p:cNvPr id="27" name="Straight Connector 26"/>
              <p:cNvCxnSpPr/>
              <p:nvPr/>
            </p:nvCxnSpPr>
            <p:spPr bwMode="auto">
              <a:xfrm>
                <a:off x="4267200" y="40386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" name="Straight Connector 27"/>
              <p:cNvCxnSpPr/>
              <p:nvPr/>
            </p:nvCxnSpPr>
            <p:spPr bwMode="auto">
              <a:xfrm rot="5400000" flipH="1" flipV="1">
                <a:off x="4305300" y="3695700"/>
                <a:ext cx="6858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" name="Straight Connector 28"/>
              <p:cNvCxnSpPr/>
              <p:nvPr/>
            </p:nvCxnSpPr>
            <p:spPr bwMode="auto">
              <a:xfrm>
                <a:off x="4648200" y="33528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24" name="Straight Arrow Connector 23"/>
            <p:cNvCxnSpPr>
              <a:stCxn id="12" idx="6"/>
              <a:endCxn id="22" idx="1"/>
            </p:cNvCxnSpPr>
            <p:nvPr/>
          </p:nvCxnSpPr>
          <p:spPr bwMode="auto">
            <a:xfrm>
              <a:off x="4419600" y="4800600"/>
              <a:ext cx="1384674" cy="3940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/>
            <p:cNvCxnSpPr>
              <a:stCxn id="13" idx="6"/>
              <a:endCxn id="22" idx="3"/>
            </p:cNvCxnSpPr>
            <p:nvPr/>
          </p:nvCxnSpPr>
          <p:spPr bwMode="auto">
            <a:xfrm flipV="1">
              <a:off x="4419600" y="5625726"/>
              <a:ext cx="1384674" cy="3940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/>
            <p:cNvCxnSpPr>
              <a:stCxn id="22" idx="6"/>
            </p:cNvCxnSpPr>
            <p:nvPr/>
          </p:nvCxnSpPr>
          <p:spPr bwMode="auto">
            <a:xfrm>
              <a:off x="6324600" y="5410200"/>
              <a:ext cx="8382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6" name="Rectangle 35"/>
          <p:cNvSpPr/>
          <p:nvPr/>
        </p:nvSpPr>
        <p:spPr bwMode="auto">
          <a:xfrm>
            <a:off x="609600" y="2743200"/>
            <a:ext cx="4191000" cy="381000"/>
          </a:xfrm>
          <a:prstGeom prst="rect">
            <a:avLst/>
          </a:prstGeom>
          <a:solidFill>
            <a:srgbClr val="FF6600">
              <a:alpha val="2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925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After training, can look at the weights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1905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&gt;&gt;&gt; </a:t>
            </a:r>
            <a:r>
              <a:rPr lang="en-US" sz="2400" dirty="0" err="1"/>
              <a:t>nn.getHOWeights</a:t>
            </a:r>
            <a:r>
              <a:rPr lang="en-US" sz="2400" dirty="0"/>
              <a:t>(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r>
              <a:rPr lang="en-US" sz="2400" dirty="0" smtClean="0"/>
              <a:t>[</a:t>
            </a:r>
            <a:r>
              <a:rPr lang="en-US" sz="2400" dirty="0"/>
              <a:t>[8.116192424400454],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[</a:t>
            </a:r>
            <a:r>
              <a:rPr lang="en-US" sz="2400" dirty="0"/>
              <a:t>5.358094903107918]</a:t>
            </a:r>
            <a:r>
              <a:rPr lang="en-US" sz="2400" dirty="0" smtClean="0"/>
              <a:t>,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[</a:t>
            </a:r>
            <a:r>
              <a:rPr lang="en-US" sz="2400" dirty="0"/>
              <a:t>-4.373829543609533]]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524000" y="4495800"/>
            <a:ext cx="5638800" cy="1905000"/>
            <a:chOff x="1524000" y="4495800"/>
            <a:chExt cx="5638800" cy="1905000"/>
          </a:xfrm>
        </p:grpSpPr>
        <p:sp>
          <p:nvSpPr>
            <p:cNvPr id="5" name="Oval 12"/>
            <p:cNvSpPr>
              <a:spLocks noChangeArrowheads="1"/>
            </p:cNvSpPr>
            <p:nvPr/>
          </p:nvSpPr>
          <p:spPr bwMode="auto">
            <a:xfrm>
              <a:off x="2286000" y="4572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6" name="Straight Arrow Connector 5"/>
            <p:cNvCxnSpPr/>
            <p:nvPr/>
          </p:nvCxnSpPr>
          <p:spPr bwMode="auto">
            <a:xfrm>
              <a:off x="1524000" y="4724400"/>
              <a:ext cx="7620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7" name="Oval 12"/>
            <p:cNvSpPr>
              <a:spLocks noChangeArrowheads="1"/>
            </p:cNvSpPr>
            <p:nvPr/>
          </p:nvSpPr>
          <p:spPr bwMode="auto">
            <a:xfrm>
              <a:off x="2286000" y="53340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8" name="Straight Arrow Connector 7"/>
            <p:cNvCxnSpPr/>
            <p:nvPr/>
          </p:nvCxnSpPr>
          <p:spPr bwMode="auto">
            <a:xfrm>
              <a:off x="1524000" y="5486400"/>
              <a:ext cx="7620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2286000" y="6172200"/>
              <a:ext cx="228600" cy="228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>
              <a:off x="1524000" y="6324600"/>
              <a:ext cx="7620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1" name="Oval 12"/>
            <p:cNvSpPr>
              <a:spLocks noChangeArrowheads="1"/>
            </p:cNvSpPr>
            <p:nvPr/>
          </p:nvSpPr>
          <p:spPr bwMode="auto">
            <a:xfrm>
              <a:off x="3810000" y="44958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Oval 12"/>
            <p:cNvSpPr>
              <a:spLocks noChangeArrowheads="1"/>
            </p:cNvSpPr>
            <p:nvPr/>
          </p:nvSpPr>
          <p:spPr bwMode="auto">
            <a:xfrm>
              <a:off x="3810000" y="57150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3" name="Group 35"/>
            <p:cNvGrpSpPr/>
            <p:nvPr/>
          </p:nvGrpSpPr>
          <p:grpSpPr>
            <a:xfrm>
              <a:off x="3886200" y="4648200"/>
              <a:ext cx="381000" cy="304800"/>
              <a:chOff x="4267200" y="3352800"/>
              <a:chExt cx="762000" cy="687388"/>
            </a:xfrm>
          </p:grpSpPr>
          <p:cxnSp>
            <p:nvCxnSpPr>
              <p:cNvPr id="32" name="Straight Connector 31"/>
              <p:cNvCxnSpPr/>
              <p:nvPr/>
            </p:nvCxnSpPr>
            <p:spPr bwMode="auto">
              <a:xfrm>
                <a:off x="4267200" y="40386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3" name="Straight Connector 32"/>
              <p:cNvCxnSpPr/>
              <p:nvPr/>
            </p:nvCxnSpPr>
            <p:spPr bwMode="auto">
              <a:xfrm rot="5400000" flipH="1" flipV="1">
                <a:off x="4305300" y="3695700"/>
                <a:ext cx="6858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4" name="Straight Connector 33"/>
              <p:cNvCxnSpPr/>
              <p:nvPr/>
            </p:nvCxnSpPr>
            <p:spPr bwMode="auto">
              <a:xfrm>
                <a:off x="4648200" y="33528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4" name="Group 35"/>
            <p:cNvGrpSpPr/>
            <p:nvPr/>
          </p:nvGrpSpPr>
          <p:grpSpPr>
            <a:xfrm>
              <a:off x="3886200" y="5867400"/>
              <a:ext cx="381000" cy="304800"/>
              <a:chOff x="4267200" y="3352800"/>
              <a:chExt cx="762000" cy="687388"/>
            </a:xfrm>
          </p:grpSpPr>
          <p:cxnSp>
            <p:nvCxnSpPr>
              <p:cNvPr id="29" name="Straight Connector 28"/>
              <p:cNvCxnSpPr/>
              <p:nvPr/>
            </p:nvCxnSpPr>
            <p:spPr bwMode="auto">
              <a:xfrm>
                <a:off x="4267200" y="40386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Straight Connector 29"/>
              <p:cNvCxnSpPr/>
              <p:nvPr/>
            </p:nvCxnSpPr>
            <p:spPr bwMode="auto">
              <a:xfrm rot="5400000" flipH="1" flipV="1">
                <a:off x="4305300" y="3695700"/>
                <a:ext cx="6858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Straight Connector 30"/>
              <p:cNvCxnSpPr/>
              <p:nvPr/>
            </p:nvCxnSpPr>
            <p:spPr bwMode="auto">
              <a:xfrm>
                <a:off x="4648200" y="33528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15" name="Straight Arrow Connector 14"/>
            <p:cNvCxnSpPr>
              <a:endCxn id="11" idx="2"/>
            </p:cNvCxnSpPr>
            <p:nvPr/>
          </p:nvCxnSpPr>
          <p:spPr bwMode="auto">
            <a:xfrm>
              <a:off x="2514600" y="4648200"/>
              <a:ext cx="1295400" cy="152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5" idx="5"/>
              <a:endCxn id="12" idx="1"/>
            </p:cNvCxnSpPr>
            <p:nvPr/>
          </p:nvCxnSpPr>
          <p:spPr bwMode="auto">
            <a:xfrm>
              <a:off x="2481122" y="4767122"/>
              <a:ext cx="1418152" cy="10371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7" idx="7"/>
              <a:endCxn id="11" idx="3"/>
            </p:cNvCxnSpPr>
            <p:nvPr/>
          </p:nvCxnSpPr>
          <p:spPr bwMode="auto">
            <a:xfrm flipV="1">
              <a:off x="2481122" y="5016126"/>
              <a:ext cx="1418152" cy="35135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>
              <a:stCxn id="7" idx="5"/>
              <a:endCxn id="12" idx="2"/>
            </p:cNvCxnSpPr>
            <p:nvPr/>
          </p:nvCxnSpPr>
          <p:spPr bwMode="auto">
            <a:xfrm>
              <a:off x="2481122" y="5529122"/>
              <a:ext cx="1328878" cy="49067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stCxn id="9" idx="7"/>
            </p:cNvCxnSpPr>
            <p:nvPr/>
          </p:nvCxnSpPr>
          <p:spPr bwMode="auto">
            <a:xfrm flipV="1">
              <a:off x="2481122" y="5105400"/>
              <a:ext cx="1481278" cy="110027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>
              <a:stCxn id="9" idx="5"/>
              <a:endCxn id="12" idx="3"/>
            </p:cNvCxnSpPr>
            <p:nvPr/>
          </p:nvCxnSpPr>
          <p:spPr bwMode="auto">
            <a:xfrm flipV="1">
              <a:off x="2481122" y="6235326"/>
              <a:ext cx="1418152" cy="13199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1" name="Oval 12"/>
            <p:cNvSpPr>
              <a:spLocks noChangeArrowheads="1"/>
            </p:cNvSpPr>
            <p:nvPr/>
          </p:nvSpPr>
          <p:spPr bwMode="auto">
            <a:xfrm>
              <a:off x="5715000" y="5105400"/>
              <a:ext cx="609600" cy="609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2" name="Group 35"/>
            <p:cNvGrpSpPr/>
            <p:nvPr/>
          </p:nvGrpSpPr>
          <p:grpSpPr>
            <a:xfrm>
              <a:off x="5791200" y="5257800"/>
              <a:ext cx="381000" cy="304800"/>
              <a:chOff x="4267200" y="3352800"/>
              <a:chExt cx="762000" cy="687388"/>
            </a:xfrm>
          </p:grpSpPr>
          <p:cxnSp>
            <p:nvCxnSpPr>
              <p:cNvPr id="26" name="Straight Connector 25"/>
              <p:cNvCxnSpPr/>
              <p:nvPr/>
            </p:nvCxnSpPr>
            <p:spPr bwMode="auto">
              <a:xfrm>
                <a:off x="4267200" y="40386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Straight Connector 26"/>
              <p:cNvCxnSpPr/>
              <p:nvPr/>
            </p:nvCxnSpPr>
            <p:spPr bwMode="auto">
              <a:xfrm rot="5400000" flipH="1" flipV="1">
                <a:off x="4305300" y="3695700"/>
                <a:ext cx="6858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" name="Straight Connector 27"/>
              <p:cNvCxnSpPr/>
              <p:nvPr/>
            </p:nvCxnSpPr>
            <p:spPr bwMode="auto">
              <a:xfrm>
                <a:off x="4648200" y="3352800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23" name="Straight Arrow Connector 22"/>
            <p:cNvCxnSpPr>
              <a:stCxn id="11" idx="6"/>
              <a:endCxn id="21" idx="1"/>
            </p:cNvCxnSpPr>
            <p:nvPr/>
          </p:nvCxnSpPr>
          <p:spPr bwMode="auto">
            <a:xfrm>
              <a:off x="4419600" y="4800600"/>
              <a:ext cx="1384674" cy="3940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4" name="Straight Arrow Connector 23"/>
            <p:cNvCxnSpPr>
              <a:stCxn id="12" idx="6"/>
              <a:endCxn id="21" idx="3"/>
            </p:cNvCxnSpPr>
            <p:nvPr/>
          </p:nvCxnSpPr>
          <p:spPr bwMode="auto">
            <a:xfrm flipV="1">
              <a:off x="4419600" y="5625726"/>
              <a:ext cx="1384674" cy="39407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/>
            <p:cNvCxnSpPr>
              <a:stCxn id="21" idx="6"/>
            </p:cNvCxnSpPr>
            <p:nvPr/>
          </p:nvCxnSpPr>
          <p:spPr bwMode="auto">
            <a:xfrm>
              <a:off x="6324600" y="5410200"/>
              <a:ext cx="838200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5" name="Rectangle 34"/>
          <p:cNvSpPr/>
          <p:nvPr/>
        </p:nvSpPr>
        <p:spPr bwMode="auto">
          <a:xfrm>
            <a:off x="609600" y="2514600"/>
            <a:ext cx="2971800" cy="304800"/>
          </a:xfrm>
          <a:prstGeom prst="rect">
            <a:avLst/>
          </a:prstGeom>
          <a:solidFill>
            <a:srgbClr val="FF6600">
              <a:alpha val="24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460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parameters to play with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" y="1981200"/>
            <a:ext cx="897636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504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with optional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nn.train</a:t>
            </a:r>
            <a:r>
              <a:rPr lang="en-US" sz="2400" dirty="0" smtClean="0"/>
              <a:t>(table, iterations = 5, </a:t>
            </a:r>
            <a:r>
              <a:rPr lang="en-US" sz="2400" dirty="0" err="1" smtClean="0"/>
              <a:t>printInterval</a:t>
            </a:r>
            <a:r>
              <a:rPr lang="en-US" sz="2400" dirty="0" smtClean="0"/>
              <a:t> = 1)</a:t>
            </a:r>
          </a:p>
          <a:p>
            <a:pPr marL="0" indent="0">
              <a:buNone/>
            </a:pPr>
            <a:r>
              <a:rPr lang="en-US" sz="1800" dirty="0"/>
              <a:t>error 0.005033      </a:t>
            </a:r>
          </a:p>
          <a:p>
            <a:pPr marL="0" indent="0">
              <a:buNone/>
            </a:pPr>
            <a:r>
              <a:rPr lang="en-US" sz="1800" dirty="0"/>
              <a:t>error 0.005026      </a:t>
            </a:r>
          </a:p>
          <a:p>
            <a:pPr marL="0" indent="0">
              <a:buNone/>
            </a:pPr>
            <a:r>
              <a:rPr lang="en-US" sz="1800" dirty="0"/>
              <a:t>error 0.005019      </a:t>
            </a:r>
          </a:p>
          <a:p>
            <a:pPr marL="0" indent="0">
              <a:buNone/>
            </a:pPr>
            <a:r>
              <a:rPr lang="en-US" sz="1800" dirty="0"/>
              <a:t>error 0.005012      </a:t>
            </a:r>
          </a:p>
          <a:p>
            <a:pPr marL="0" indent="0">
              <a:buNone/>
            </a:pPr>
            <a:r>
              <a:rPr lang="en-US" sz="1800" dirty="0"/>
              <a:t>error </a:t>
            </a:r>
            <a:r>
              <a:rPr lang="en-US" sz="1800" dirty="0" smtClean="0"/>
              <a:t>0.005005</a:t>
            </a:r>
          </a:p>
        </p:txBody>
      </p:sp>
    </p:spTree>
    <p:extLst>
      <p:ext uri="{BB962C8B-B14F-4D97-AF65-F5344CB8AC3E}">
        <p14:creationId xmlns:p14="http://schemas.microsoft.com/office/powerpoint/2010/main" val="1461363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 vs. test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438400"/>
            <a:ext cx="1638300" cy="19177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05000" y="1828800"/>
            <a:ext cx="1524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TrainData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00" y="2667000"/>
            <a:ext cx="1638300" cy="16637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748867" y="1905000"/>
            <a:ext cx="1399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TestData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4800600"/>
            <a:ext cx="328978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&gt;&gt;&gt; </a:t>
            </a:r>
            <a:r>
              <a:rPr lang="en-US" dirty="0" err="1" smtClean="0"/>
              <a:t>nn.train</a:t>
            </a:r>
            <a:r>
              <a:rPr lang="en-US" dirty="0" smtClean="0"/>
              <a:t>(</a:t>
            </a:r>
            <a:r>
              <a:rPr lang="en-US" dirty="0" err="1" smtClean="0"/>
              <a:t>trainData</a:t>
            </a:r>
            <a:r>
              <a:rPr lang="en-US" dirty="0" smtClean="0"/>
              <a:t>)</a:t>
            </a:r>
          </a:p>
          <a:p>
            <a:r>
              <a:rPr lang="en-US" dirty="0" smtClean="0"/>
              <a:t>&gt;&gt;&gt; </a:t>
            </a:r>
            <a:r>
              <a:rPr lang="en-US" dirty="0" err="1" smtClean="0"/>
              <a:t>nn.test</a:t>
            </a:r>
            <a:r>
              <a:rPr lang="en-US" dirty="0" smtClean="0"/>
              <a:t>(</a:t>
            </a:r>
            <a:r>
              <a:rPr lang="en-US" dirty="0" err="1" smtClean="0"/>
              <a:t>testData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271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57400" y="2667000"/>
            <a:ext cx="6019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www.sciencebytes.org</a:t>
            </a:r>
            <a:r>
              <a:rPr lang="en-US" dirty="0"/>
              <a:t>/2011/05/03/blueprint-for-the-brain/</a:t>
            </a:r>
          </a:p>
        </p:txBody>
      </p:sp>
    </p:spTree>
    <p:extLst>
      <p:ext uri="{BB962C8B-B14F-4D97-AF65-F5344CB8AC3E}">
        <p14:creationId xmlns:p14="http://schemas.microsoft.com/office/powerpoint/2010/main" val="2500213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1524000" y="1752600"/>
            <a:ext cx="5715000" cy="4343400"/>
            <a:chOff x="864" y="1008"/>
            <a:chExt cx="3600" cy="2736"/>
          </a:xfrm>
        </p:grpSpPr>
        <p:sp>
          <p:nvSpPr>
            <p:cNvPr id="36869" name="Oval 1027"/>
            <p:cNvSpPr>
              <a:spLocks noChangeArrowheads="1"/>
            </p:cNvSpPr>
            <p:nvPr/>
          </p:nvSpPr>
          <p:spPr bwMode="auto">
            <a:xfrm>
              <a:off x="2352" y="1728"/>
              <a:ext cx="1008" cy="100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1" name="Line 1029"/>
            <p:cNvSpPr>
              <a:spLocks noChangeShapeType="1"/>
            </p:cNvSpPr>
            <p:nvPr/>
          </p:nvSpPr>
          <p:spPr bwMode="auto">
            <a:xfrm>
              <a:off x="3408" y="2208"/>
              <a:ext cx="105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3" name="Line 1031"/>
            <p:cNvSpPr>
              <a:spLocks noChangeShapeType="1"/>
            </p:cNvSpPr>
            <p:nvPr/>
          </p:nvSpPr>
          <p:spPr bwMode="auto">
            <a:xfrm>
              <a:off x="912" y="1008"/>
              <a:ext cx="144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4" name="Line 1032"/>
            <p:cNvSpPr>
              <a:spLocks noChangeShapeType="1"/>
            </p:cNvSpPr>
            <p:nvPr/>
          </p:nvSpPr>
          <p:spPr bwMode="auto">
            <a:xfrm>
              <a:off x="912" y="2112"/>
              <a:ext cx="13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5" name="Line 1033"/>
            <p:cNvSpPr>
              <a:spLocks noChangeShapeType="1"/>
            </p:cNvSpPr>
            <p:nvPr/>
          </p:nvSpPr>
          <p:spPr bwMode="auto">
            <a:xfrm flipV="1">
              <a:off x="864" y="2352"/>
              <a:ext cx="1440" cy="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6" name="Line 1034"/>
            <p:cNvSpPr>
              <a:spLocks noChangeShapeType="1"/>
            </p:cNvSpPr>
            <p:nvPr/>
          </p:nvSpPr>
          <p:spPr bwMode="auto">
            <a:xfrm flipV="1">
              <a:off x="864" y="2544"/>
              <a:ext cx="1536" cy="1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1" name="Text Box 1039"/>
            <p:cNvSpPr txBox="1">
              <a:spLocks noChangeArrowheads="1"/>
            </p:cNvSpPr>
            <p:nvPr/>
          </p:nvSpPr>
          <p:spPr bwMode="auto">
            <a:xfrm>
              <a:off x="1344" y="111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 smtClean="0"/>
                <a:t>1</a:t>
              </a:r>
              <a:endParaRPr lang="en-US" sz="1800" baseline="-25000" dirty="0"/>
            </a:p>
          </p:txBody>
        </p:sp>
        <p:sp>
          <p:nvSpPr>
            <p:cNvPr id="36882" name="Text Box 1040"/>
            <p:cNvSpPr txBox="1">
              <a:spLocks noChangeArrowheads="1"/>
            </p:cNvSpPr>
            <p:nvPr/>
          </p:nvSpPr>
          <p:spPr bwMode="auto">
            <a:xfrm>
              <a:off x="1056" y="187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 smtClean="0"/>
                <a:t>-1</a:t>
              </a:r>
              <a:endParaRPr lang="en-US" sz="1800" baseline="-25000" dirty="0"/>
            </a:p>
          </p:txBody>
        </p:sp>
        <p:sp>
          <p:nvSpPr>
            <p:cNvPr id="36883" name="Text Box 1041"/>
            <p:cNvSpPr txBox="1">
              <a:spLocks noChangeArrowheads="1"/>
            </p:cNvSpPr>
            <p:nvPr/>
          </p:nvSpPr>
          <p:spPr bwMode="auto">
            <a:xfrm>
              <a:off x="1008" y="2793"/>
              <a:ext cx="8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1</a:t>
              </a:r>
              <a:endParaRPr lang="en-US" sz="1800" baseline="-25000" dirty="0"/>
            </a:p>
          </p:txBody>
        </p:sp>
        <p:sp>
          <p:nvSpPr>
            <p:cNvPr id="36884" name="Text Box 1042"/>
            <p:cNvSpPr txBox="1">
              <a:spLocks noChangeArrowheads="1"/>
            </p:cNvSpPr>
            <p:nvPr/>
          </p:nvSpPr>
          <p:spPr bwMode="auto">
            <a:xfrm>
              <a:off x="1296" y="3360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 smtClean="0"/>
                <a:t>0.5</a:t>
              </a:r>
              <a:endParaRPr lang="en-US" sz="1800" baseline="-25000" dirty="0"/>
            </a:p>
          </p:txBody>
        </p:sp>
      </p:grpSp>
      <p:sp>
        <p:nvSpPr>
          <p:cNvPr id="36868" name="Text Box 1045"/>
          <p:cNvSpPr txBox="1">
            <a:spLocks noChangeArrowheads="1"/>
          </p:cNvSpPr>
          <p:nvPr/>
        </p:nvSpPr>
        <p:spPr bwMode="auto">
          <a:xfrm>
            <a:off x="-304800" y="3810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/>
              <a:t>Perceptron learning</a:t>
            </a:r>
            <a:endParaRPr lang="en-US" sz="4000" dirty="0"/>
          </a:p>
        </p:txBody>
      </p:sp>
      <p:sp>
        <p:nvSpPr>
          <p:cNvPr id="28" name="TextBox 27"/>
          <p:cNvSpPr txBox="1"/>
          <p:nvPr/>
        </p:nvSpPr>
        <p:spPr>
          <a:xfrm>
            <a:off x="7543800" y="3099137"/>
            <a:ext cx="13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0000FF"/>
                </a:solidFill>
              </a:rPr>
              <a:t>0</a:t>
            </a:r>
            <a:endParaRPr lang="en-US" sz="6000" dirty="0">
              <a:solidFill>
                <a:srgbClr val="0000FF"/>
              </a:solidFill>
            </a:endParaRPr>
          </a:p>
        </p:txBody>
      </p:sp>
      <p:grpSp>
        <p:nvGrpSpPr>
          <p:cNvPr id="3" name="Group 35"/>
          <p:cNvGrpSpPr/>
          <p:nvPr/>
        </p:nvGrpSpPr>
        <p:grpSpPr>
          <a:xfrm>
            <a:off x="4267200" y="3352800"/>
            <a:ext cx="762000" cy="687388"/>
            <a:chOff x="4267200" y="3352800"/>
            <a:chExt cx="762000" cy="6873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267200" y="40386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 flipH="1" flipV="1">
              <a:off x="4305300" y="3695700"/>
              <a:ext cx="6858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4648200" y="33528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3505200" y="4643735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Threshold of 1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990600" y="13671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914400" y="31959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914400" y="44913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14400" y="58629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59812" y="2814935"/>
            <a:ext cx="1450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predicted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91400" y="4419600"/>
            <a:ext cx="1005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actual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43800" y="4724400"/>
            <a:ext cx="13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24200" y="6019800"/>
            <a:ext cx="5385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could we adjust to make it right?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248400" y="1173540"/>
            <a:ext cx="2895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Weighted sum is 0.5, which is not equal or larger than the threshold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573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1524000" y="1752600"/>
            <a:ext cx="5715000" cy="4343400"/>
            <a:chOff x="864" y="1008"/>
            <a:chExt cx="3600" cy="2736"/>
          </a:xfrm>
        </p:grpSpPr>
        <p:sp>
          <p:nvSpPr>
            <p:cNvPr id="36869" name="Oval 1027"/>
            <p:cNvSpPr>
              <a:spLocks noChangeArrowheads="1"/>
            </p:cNvSpPr>
            <p:nvPr/>
          </p:nvSpPr>
          <p:spPr bwMode="auto">
            <a:xfrm>
              <a:off x="2352" y="1728"/>
              <a:ext cx="1008" cy="100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1" name="Line 1029"/>
            <p:cNvSpPr>
              <a:spLocks noChangeShapeType="1"/>
            </p:cNvSpPr>
            <p:nvPr/>
          </p:nvSpPr>
          <p:spPr bwMode="auto">
            <a:xfrm>
              <a:off x="3408" y="2208"/>
              <a:ext cx="105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3" name="Line 1031"/>
            <p:cNvSpPr>
              <a:spLocks noChangeShapeType="1"/>
            </p:cNvSpPr>
            <p:nvPr/>
          </p:nvSpPr>
          <p:spPr bwMode="auto">
            <a:xfrm>
              <a:off x="912" y="1008"/>
              <a:ext cx="144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4" name="Line 1032"/>
            <p:cNvSpPr>
              <a:spLocks noChangeShapeType="1"/>
            </p:cNvSpPr>
            <p:nvPr/>
          </p:nvSpPr>
          <p:spPr bwMode="auto">
            <a:xfrm>
              <a:off x="912" y="2112"/>
              <a:ext cx="13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5" name="Line 1033"/>
            <p:cNvSpPr>
              <a:spLocks noChangeShapeType="1"/>
            </p:cNvSpPr>
            <p:nvPr/>
          </p:nvSpPr>
          <p:spPr bwMode="auto">
            <a:xfrm flipV="1">
              <a:off x="864" y="2352"/>
              <a:ext cx="1440" cy="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76" name="Line 1034"/>
            <p:cNvSpPr>
              <a:spLocks noChangeShapeType="1"/>
            </p:cNvSpPr>
            <p:nvPr/>
          </p:nvSpPr>
          <p:spPr bwMode="auto">
            <a:xfrm flipV="1">
              <a:off x="864" y="2544"/>
              <a:ext cx="1536" cy="12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881" name="Text Box 1039"/>
            <p:cNvSpPr txBox="1">
              <a:spLocks noChangeArrowheads="1"/>
            </p:cNvSpPr>
            <p:nvPr/>
          </p:nvSpPr>
          <p:spPr bwMode="auto">
            <a:xfrm>
              <a:off x="1344" y="111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 smtClean="0"/>
                <a:t>1</a:t>
              </a:r>
              <a:endParaRPr lang="en-US" sz="1800" baseline="-25000" dirty="0"/>
            </a:p>
          </p:txBody>
        </p:sp>
        <p:sp>
          <p:nvSpPr>
            <p:cNvPr id="36882" name="Text Box 1040"/>
            <p:cNvSpPr txBox="1">
              <a:spLocks noChangeArrowheads="1"/>
            </p:cNvSpPr>
            <p:nvPr/>
          </p:nvSpPr>
          <p:spPr bwMode="auto">
            <a:xfrm>
              <a:off x="1056" y="1872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 smtClean="0"/>
                <a:t>-1</a:t>
              </a:r>
              <a:endParaRPr lang="en-US" sz="1800" baseline="-25000" dirty="0"/>
            </a:p>
          </p:txBody>
        </p:sp>
        <p:sp>
          <p:nvSpPr>
            <p:cNvPr id="36883" name="Text Box 1041"/>
            <p:cNvSpPr txBox="1">
              <a:spLocks noChangeArrowheads="1"/>
            </p:cNvSpPr>
            <p:nvPr/>
          </p:nvSpPr>
          <p:spPr bwMode="auto">
            <a:xfrm>
              <a:off x="1008" y="2793"/>
              <a:ext cx="8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/>
                <a:t>1</a:t>
              </a:r>
              <a:endParaRPr lang="en-US" sz="1800" baseline="-25000" dirty="0"/>
            </a:p>
          </p:txBody>
        </p:sp>
        <p:sp>
          <p:nvSpPr>
            <p:cNvPr id="36884" name="Text Box 1042"/>
            <p:cNvSpPr txBox="1">
              <a:spLocks noChangeArrowheads="1"/>
            </p:cNvSpPr>
            <p:nvPr/>
          </p:nvSpPr>
          <p:spPr bwMode="auto">
            <a:xfrm>
              <a:off x="1296" y="3360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 smtClean="0"/>
                <a:t>0.5</a:t>
              </a:r>
              <a:endParaRPr lang="en-US" sz="1800" baseline="-25000" dirty="0"/>
            </a:p>
          </p:txBody>
        </p:sp>
      </p:grpSp>
      <p:sp>
        <p:nvSpPr>
          <p:cNvPr id="36868" name="Text Box 1045"/>
          <p:cNvSpPr txBox="1">
            <a:spLocks noChangeArrowheads="1"/>
          </p:cNvSpPr>
          <p:nvPr/>
        </p:nvSpPr>
        <p:spPr bwMode="auto">
          <a:xfrm>
            <a:off x="381000" y="6858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/>
              <a:t>Perceptron learning</a:t>
            </a:r>
            <a:endParaRPr lang="en-US" sz="4000" dirty="0"/>
          </a:p>
        </p:txBody>
      </p:sp>
      <p:sp>
        <p:nvSpPr>
          <p:cNvPr id="28" name="TextBox 27"/>
          <p:cNvSpPr txBox="1"/>
          <p:nvPr/>
        </p:nvSpPr>
        <p:spPr>
          <a:xfrm>
            <a:off x="7543800" y="3099137"/>
            <a:ext cx="13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0000FF"/>
                </a:solidFill>
              </a:rPr>
              <a:t>0</a:t>
            </a:r>
            <a:endParaRPr lang="en-US" sz="6000" dirty="0">
              <a:solidFill>
                <a:srgbClr val="0000FF"/>
              </a:solidFill>
            </a:endParaRPr>
          </a:p>
        </p:txBody>
      </p:sp>
      <p:grpSp>
        <p:nvGrpSpPr>
          <p:cNvPr id="3" name="Group 35"/>
          <p:cNvGrpSpPr/>
          <p:nvPr/>
        </p:nvGrpSpPr>
        <p:grpSpPr>
          <a:xfrm>
            <a:off x="4267200" y="3352800"/>
            <a:ext cx="762000" cy="687388"/>
            <a:chOff x="4267200" y="3352800"/>
            <a:chExt cx="762000" cy="687388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4267200" y="40386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rot="5400000" flipH="1" flipV="1">
              <a:off x="4305300" y="3695700"/>
              <a:ext cx="6858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4648200" y="3352800"/>
              <a:ext cx="381000" cy="158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3505200" y="4643735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Threshold of 1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990600" y="13671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914400" y="31959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914400" y="44913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14400" y="58629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59812" y="2814935"/>
            <a:ext cx="1450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predicted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91400" y="4419600"/>
            <a:ext cx="10059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actual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43800" y="4724400"/>
            <a:ext cx="137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90800" y="6096000"/>
            <a:ext cx="6104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This weight doesn’t matter, so don’t change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533400" y="4038600"/>
            <a:ext cx="1981200" cy="1219200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342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1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9295</TotalTime>
  <Words>3480</Words>
  <Application>Microsoft Macintosh PowerPoint</Application>
  <PresentationFormat>On-screen Show (4:3)</PresentationFormat>
  <Paragraphs>1272</Paragraphs>
  <Slides>75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77" baseType="lpstr">
      <vt:lpstr>Pixel</vt:lpstr>
      <vt:lpstr>Equation</vt:lpstr>
      <vt:lpstr>Neural Networks 2</vt:lpstr>
      <vt:lpstr>Artificial Neural Networks</vt:lpstr>
      <vt:lpstr>PowerPoint Presentation</vt:lpstr>
      <vt:lpstr>PowerPoint Presentation</vt:lpstr>
      <vt:lpstr>Training neural networks</vt:lpstr>
      <vt:lpstr>Perceptron learning algorithm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Perceptron update rule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Perceptron learning algorithm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Learning in multilayer networks</vt:lpstr>
      <vt:lpstr>Learning in multilayer networks</vt:lpstr>
      <vt:lpstr>Backpropagation</vt:lpstr>
      <vt:lpstr>Backpropagation</vt:lpstr>
      <vt:lpstr>Backpropagation</vt:lpstr>
      <vt:lpstr>Backpropagation</vt:lpstr>
      <vt:lpstr>Backpropagation</vt:lpstr>
      <vt:lpstr>Neural network regression</vt:lpstr>
      <vt:lpstr>PowerPoint Presentation</vt:lpstr>
      <vt:lpstr>Cog sci people like NNs</vt:lpstr>
      <vt:lpstr>Interpreting Satellite Imagery for Automated Weather Forecasting</vt:lpstr>
      <vt:lpstr>PowerPoint Presentation</vt:lpstr>
      <vt:lpstr>PowerPoint Presentation</vt:lpstr>
      <vt:lpstr>Summary</vt:lpstr>
      <vt:lpstr>Our python NN module</vt:lpstr>
      <vt:lpstr>Data format</vt:lpstr>
      <vt:lpstr>Training on the data</vt:lpstr>
      <vt:lpstr>Training on the data</vt:lpstr>
      <vt:lpstr>Training on the data</vt:lpstr>
      <vt:lpstr>After training, can look at the weights</vt:lpstr>
      <vt:lpstr>After training, can look at the weights</vt:lpstr>
      <vt:lpstr>After training, can look at the weights</vt:lpstr>
      <vt:lpstr>Many parameters to play with</vt:lpstr>
      <vt:lpstr>Calling with optional parameters</vt:lpstr>
      <vt:lpstr>Train vs. test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David Kauchak</cp:lastModifiedBy>
  <cp:revision>497</cp:revision>
  <cp:lastPrinted>2009-04-22T19:24:48Z</cp:lastPrinted>
  <dcterms:created xsi:type="dcterms:W3CDTF">2010-11-08T21:43:53Z</dcterms:created>
  <dcterms:modified xsi:type="dcterms:W3CDTF">2015-03-11T20:28:49Z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