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93"/>
  </p:notesMasterIdLst>
  <p:sldIdLst>
    <p:sldId id="446" r:id="rId2"/>
    <p:sldId id="256" r:id="rId3"/>
    <p:sldId id="479" r:id="rId4"/>
    <p:sldId id="480" r:id="rId5"/>
    <p:sldId id="481" r:id="rId6"/>
    <p:sldId id="482" r:id="rId7"/>
    <p:sldId id="483"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5" r:id="rId22"/>
    <p:sldId id="506" r:id="rId23"/>
    <p:sldId id="507" r:id="rId24"/>
    <p:sldId id="508" r:id="rId25"/>
    <p:sldId id="509" r:id="rId26"/>
    <p:sldId id="510" r:id="rId27"/>
    <p:sldId id="261" r:id="rId28"/>
    <p:sldId id="262" r:id="rId29"/>
    <p:sldId id="332" r:id="rId30"/>
    <p:sldId id="334" r:id="rId31"/>
    <p:sldId id="335" r:id="rId32"/>
    <p:sldId id="336" r:id="rId33"/>
    <p:sldId id="337" r:id="rId34"/>
    <p:sldId id="448" r:id="rId35"/>
    <p:sldId id="263" r:id="rId36"/>
    <p:sldId id="449" r:id="rId37"/>
    <p:sldId id="291" r:id="rId38"/>
    <p:sldId id="338" r:id="rId39"/>
    <p:sldId id="339" r:id="rId40"/>
    <p:sldId id="450" r:id="rId41"/>
    <p:sldId id="340" r:id="rId42"/>
    <p:sldId id="451" r:id="rId43"/>
    <p:sldId id="452" r:id="rId44"/>
    <p:sldId id="470" r:id="rId45"/>
    <p:sldId id="471" r:id="rId46"/>
    <p:sldId id="472" r:id="rId47"/>
    <p:sldId id="473" r:id="rId48"/>
    <p:sldId id="474" r:id="rId49"/>
    <p:sldId id="475" r:id="rId50"/>
    <p:sldId id="341" r:id="rId51"/>
    <p:sldId id="342" r:id="rId52"/>
    <p:sldId id="343" r:id="rId53"/>
    <p:sldId id="32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405" r:id="rId70"/>
    <p:sldId id="428" r:id="rId71"/>
    <p:sldId id="454" r:id="rId72"/>
    <p:sldId id="455" r:id="rId73"/>
    <p:sldId id="456" r:id="rId74"/>
    <p:sldId id="457" r:id="rId75"/>
    <p:sldId id="458" r:id="rId76"/>
    <p:sldId id="459" r:id="rId77"/>
    <p:sldId id="460" r:id="rId78"/>
    <p:sldId id="461" r:id="rId79"/>
    <p:sldId id="462" r:id="rId80"/>
    <p:sldId id="453" r:id="rId81"/>
    <p:sldId id="463" r:id="rId82"/>
    <p:sldId id="466" r:id="rId83"/>
    <p:sldId id="465" r:id="rId84"/>
    <p:sldId id="467" r:id="rId85"/>
    <p:sldId id="468" r:id="rId86"/>
    <p:sldId id="407" r:id="rId87"/>
    <p:sldId id="300" r:id="rId88"/>
    <p:sldId id="469" r:id="rId89"/>
    <p:sldId id="298" r:id="rId90"/>
    <p:sldId id="431" r:id="rId91"/>
    <p:sldId id="287" r:id="rId92"/>
  </p:sldIdLst>
  <p:sldSz cx="9144000" cy="6858000" type="screen4x3"/>
  <p:notesSz cx="6959600" cy="92456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B0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28" autoAdjust="0"/>
  </p:normalViewPr>
  <p:slideViewPr>
    <p:cSldViewPr>
      <p:cViewPr>
        <p:scale>
          <a:sx n="75" d="100"/>
          <a:sy n="75" d="100"/>
        </p:scale>
        <p:origin x="-1352" y="-8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 Id="rId3"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16250" cy="461963"/>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defTabSz="925513" eaLnBrk="1" hangingPunct="1">
              <a:defRPr sz="1200"/>
            </a:lvl1pPr>
          </a:lstStyle>
          <a:p>
            <a:endParaRPr lang="en-US"/>
          </a:p>
        </p:txBody>
      </p:sp>
      <p:sp>
        <p:nvSpPr>
          <p:cNvPr id="52227" name="Rectangle 3"/>
          <p:cNvSpPr>
            <a:spLocks noGrp="1" noChangeArrowheads="1"/>
          </p:cNvSpPr>
          <p:nvPr>
            <p:ph type="dt" idx="1"/>
          </p:nvPr>
        </p:nvSpPr>
        <p:spPr bwMode="auto">
          <a:xfrm>
            <a:off x="3941763" y="0"/>
            <a:ext cx="3016250" cy="461963"/>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lvl1pPr algn="r" defTabSz="925513" eaLnBrk="1" hangingPunct="1">
              <a:defRPr sz="1200"/>
            </a:lvl1pPr>
          </a:lstStyle>
          <a:p>
            <a:endParaRPr lang="en-US"/>
          </a:p>
        </p:txBody>
      </p:sp>
      <p:sp>
        <p:nvSpPr>
          <p:cNvPr id="15364" name="Rectangle 4"/>
          <p:cNvSpPr>
            <a:spLocks noGrp="1" noRot="1" noChangeAspect="1" noChangeArrowheads="1" noTextEdit="1"/>
          </p:cNvSpPr>
          <p:nvPr>
            <p:ph type="sldImg" idx="2"/>
          </p:nvPr>
        </p:nvSpPr>
        <p:spPr bwMode="auto">
          <a:xfrm>
            <a:off x="1168400" y="693738"/>
            <a:ext cx="4622800" cy="34671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95325" y="4391025"/>
            <a:ext cx="5568950" cy="4160838"/>
          </a:xfrm>
          <a:prstGeom prst="rect">
            <a:avLst/>
          </a:prstGeom>
          <a:noFill/>
          <a:ln w="9525">
            <a:noFill/>
            <a:miter lim="800000"/>
            <a:headEnd/>
            <a:tailEnd/>
          </a:ln>
          <a:effectLst/>
        </p:spPr>
        <p:txBody>
          <a:bodyPr vert="horz" wrap="square" lIns="92592" tIns="46296" rIns="92592" bIns="4629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30" name="Rectangle 6"/>
          <p:cNvSpPr>
            <a:spLocks noGrp="1" noChangeArrowheads="1"/>
          </p:cNvSpPr>
          <p:nvPr>
            <p:ph type="ftr" sz="quarter" idx="4"/>
          </p:nvPr>
        </p:nvSpPr>
        <p:spPr bwMode="auto">
          <a:xfrm>
            <a:off x="0" y="8782050"/>
            <a:ext cx="3016250" cy="461963"/>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defTabSz="925513" eaLnBrk="1" hangingPunct="1">
              <a:defRPr sz="1200"/>
            </a:lvl1pPr>
          </a:lstStyle>
          <a:p>
            <a:endParaRPr lang="en-US"/>
          </a:p>
        </p:txBody>
      </p:sp>
      <p:sp>
        <p:nvSpPr>
          <p:cNvPr id="52231" name="Rectangle 7"/>
          <p:cNvSpPr>
            <a:spLocks noGrp="1" noChangeArrowheads="1"/>
          </p:cNvSpPr>
          <p:nvPr>
            <p:ph type="sldNum" sz="quarter" idx="5"/>
          </p:nvPr>
        </p:nvSpPr>
        <p:spPr bwMode="auto">
          <a:xfrm>
            <a:off x="3941763" y="8782050"/>
            <a:ext cx="3016250" cy="461963"/>
          </a:xfrm>
          <a:prstGeom prst="rect">
            <a:avLst/>
          </a:prstGeom>
          <a:noFill/>
          <a:ln w="9525">
            <a:noFill/>
            <a:miter lim="800000"/>
            <a:headEnd/>
            <a:tailEnd/>
          </a:ln>
          <a:effectLst/>
        </p:spPr>
        <p:txBody>
          <a:bodyPr vert="horz" wrap="square" lIns="92592" tIns="46296" rIns="92592" bIns="46296" numCol="1" anchor="b" anchorCtr="0" compatLnSpc="1">
            <a:prstTxWarp prst="textNoShape">
              <a:avLst/>
            </a:prstTxWarp>
          </a:bodyPr>
          <a:lstStyle>
            <a:lvl1pPr algn="r" defTabSz="925513" eaLnBrk="1" hangingPunct="1">
              <a:defRPr sz="1200"/>
            </a:lvl1pPr>
          </a:lstStyle>
          <a:p>
            <a:fld id="{C085E063-BD86-A24D-8676-37A35E7CCE3C}" type="slidenum">
              <a:rPr lang="en-US"/>
              <a:pPr/>
              <a:t>‹#›</a:t>
            </a:fld>
            <a:endParaRPr lang="en-US"/>
          </a:p>
        </p:txBody>
      </p:sp>
    </p:spTree>
    <p:extLst>
      <p:ext uri="{BB962C8B-B14F-4D97-AF65-F5344CB8AC3E}">
        <p14:creationId xmlns:p14="http://schemas.microsoft.com/office/powerpoint/2010/main" val="3026680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D73DED1-C88E-AC42-A316-E9BDF87E1138}"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41</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42</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43</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often we view a slice</a:t>
            </a:r>
            <a:r>
              <a:rPr lang="en-US" baseline="0" dirty="0" smtClean="0"/>
              <a:t> of </a:t>
            </a:r>
            <a:r>
              <a:rPr lang="en-US" dirty="0" smtClean="0"/>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44</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often we view a slice</a:t>
            </a:r>
            <a:r>
              <a:rPr lang="en-US" baseline="0" dirty="0" smtClean="0"/>
              <a:t> </a:t>
            </a:r>
            <a:r>
              <a:rPr lang="en-US" baseline="0" smtClean="0"/>
              <a:t>of </a:t>
            </a:r>
            <a:r>
              <a:rPr lang="en-US" smtClean="0"/>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45</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often we view a slice</a:t>
            </a:r>
            <a:r>
              <a:rPr lang="en-US" baseline="0" dirty="0" smtClean="0"/>
              <a:t> </a:t>
            </a:r>
            <a:r>
              <a:rPr lang="en-US" baseline="0" smtClean="0"/>
              <a:t>of </a:t>
            </a:r>
            <a:r>
              <a:rPr lang="en-US" smtClean="0"/>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46</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often we view a slice</a:t>
            </a:r>
            <a:r>
              <a:rPr lang="en-US" baseline="0" dirty="0" smtClean="0"/>
              <a:t> </a:t>
            </a:r>
            <a:r>
              <a:rPr lang="en-US" baseline="0" smtClean="0"/>
              <a:t>of </a:t>
            </a:r>
            <a:r>
              <a:rPr lang="en-US" smtClean="0"/>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47</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often we view a slice</a:t>
            </a:r>
            <a:r>
              <a:rPr lang="en-US" baseline="0" dirty="0" smtClean="0"/>
              <a:t> </a:t>
            </a:r>
            <a:r>
              <a:rPr lang="en-US" baseline="0" smtClean="0"/>
              <a:t>of </a:t>
            </a:r>
            <a:r>
              <a:rPr lang="en-US" smtClean="0"/>
              <a:t>them</a:t>
            </a:r>
            <a:endParaRPr lang="en-US" dirty="0"/>
          </a:p>
        </p:txBody>
      </p:sp>
      <p:sp>
        <p:nvSpPr>
          <p:cNvPr id="4" name="Slide Number Placeholder 3"/>
          <p:cNvSpPr>
            <a:spLocks noGrp="1"/>
          </p:cNvSpPr>
          <p:nvPr>
            <p:ph type="sldNum" sz="quarter" idx="10"/>
          </p:nvPr>
        </p:nvSpPr>
        <p:spPr/>
        <p:txBody>
          <a:bodyPr/>
          <a:lstStyle/>
          <a:p>
            <a:fld id="{C085E063-BD86-A24D-8676-37A35E7CCE3C}" type="slidenum">
              <a:rPr lang="en-US" smtClean="0"/>
              <a:pPr/>
              <a:t>48</a:t>
            </a:fld>
            <a:endParaRPr lang="en-US"/>
          </a:p>
        </p:txBody>
      </p:sp>
    </p:spTree>
    <p:extLst>
      <p:ext uri="{BB962C8B-B14F-4D97-AF65-F5344CB8AC3E}">
        <p14:creationId xmlns:p14="http://schemas.microsoft.com/office/powerpoint/2010/main" val="60420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82F46F2-2DB5-B444-9B44-650AAAF99CA0}" type="slidenum">
              <a:rPr lang="en-US"/>
              <a:pPr/>
              <a:t>53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DE2BFE3-7668-204D-9B1F-339A7CA75E8A}" type="slidenum">
              <a:rPr lang="en-US"/>
              <a:pPr/>
              <a:t>54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43E6F02-EAE5-EA42-9795-74493B5E4E77}" type="slidenum">
              <a:rPr lang="en-US"/>
              <a:pPr/>
              <a:t>27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9D30C51-CDAC-874B-AFEF-24F2D4AEAB89}" type="slidenum">
              <a:rPr lang="en-US"/>
              <a:pPr/>
              <a:t>55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7FCBD85-1335-FC41-94E5-C58E7DAECC3B}" type="slidenum">
              <a:rPr lang="en-US"/>
              <a:pPr/>
              <a:t>56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atin typeface="Arial" charset="0"/>
              </a:rPr>
              <a:t>We have the truth table for AND</a:t>
            </a:r>
          </a:p>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79E69BD-2485-1E45-B181-1CA780E097F5}" type="slidenum">
              <a:rPr lang="en-US"/>
              <a:pPr/>
              <a:t>57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 typeface="Times" charset="0"/>
              <a:buChar char="•"/>
            </a:pPr>
            <a:r>
              <a:rPr lang="en-US">
                <a:latin typeface="Arial" charset="0"/>
              </a:rPr>
              <a:t>And here we have the node for AND</a:t>
            </a:r>
          </a:p>
          <a:p>
            <a:pPr eaLnBrk="1" hangingPunct="1">
              <a:buFont typeface="Times" charset="0"/>
              <a:buChar char="•"/>
            </a:pPr>
            <a:r>
              <a:rPr lang="en-US">
                <a:latin typeface="Arial" charset="0"/>
              </a:rPr>
              <a:t>Assume that all inputs are either 1 or 0, “on” or “off”</a:t>
            </a:r>
          </a:p>
          <a:p>
            <a:pPr eaLnBrk="1" hangingPunct="1">
              <a:buFont typeface="Times" charset="0"/>
              <a:buChar char="•"/>
            </a:pPr>
            <a:r>
              <a:rPr lang="en-US">
                <a:latin typeface="Arial" charset="0"/>
              </a:rPr>
              <a:t>When they are activated, they become “on”</a:t>
            </a:r>
          </a:p>
          <a:p>
            <a:pPr eaLnBrk="1" hangingPunct="1">
              <a:buFont typeface="Times" charset="0"/>
              <a:buChar char="•"/>
            </a:pPr>
            <a:r>
              <a:rPr lang="en-US">
                <a:latin typeface="Arial" charset="0"/>
              </a:rPr>
              <a:t>So what weights do we need to assign to these two links and what threshold do we need to put in this unit in order to represent an AND gate?</a:t>
            </a:r>
          </a:p>
          <a:p>
            <a:pPr eaLnBrk="1" hangingPunct="1">
              <a:buFont typeface="Times" charset="0"/>
              <a:buChar char="•"/>
            </a:pPr>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1C16896-6616-E747-BE99-63AB02E6ADE7}" type="slidenum">
              <a:rPr lang="en-US"/>
              <a:pPr/>
              <a:t>58</a:t>
            </a:fld>
            <a:endParaRPr lang="en-US"/>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A91D5A8-A004-B349-A3F6-805591CF4DA1}" type="slidenum">
              <a:rPr lang="en-US"/>
              <a:pPr/>
              <a:t>59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Arial" charset="0"/>
              </a:rPr>
              <a:t>We can extend this to take more inputs</a:t>
            </a:r>
          </a:p>
          <a:p>
            <a:pPr eaLnBrk="1" hangingPunct="1"/>
            <a:r>
              <a:rPr lang="en-US">
                <a:latin typeface="Arial" charset="0"/>
              </a:rPr>
              <a:t>What are the new weights and thresholds?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09EDE34-6F41-4048-A714-6D847C5300A4}" type="slidenum">
              <a:rPr lang="en-US"/>
              <a:pPr/>
              <a:t>60</a:t>
            </a:fld>
            <a:endParaRPr lang="en-US"/>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899FC-0FA2-BA40-A1CD-A39FAFE1677B}" type="slidenum">
              <a:rPr lang="en-US"/>
              <a:pPr/>
              <a:t>61</a:t>
            </a:fld>
            <a:endParaRPr lang="en-US"/>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DAAFF77-4A3D-2643-8DA4-9FED78C85C20}" type="slidenum">
              <a:rPr lang="en-US"/>
              <a:pPr/>
              <a:t>62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latin typeface="Arial" charset="0"/>
              </a:rPr>
              <a:t>What about for an OR gate?</a:t>
            </a:r>
          </a:p>
          <a:p>
            <a:pPr eaLnBrk="1" hangingPunct="1"/>
            <a:r>
              <a:rPr lang="en-US">
                <a:latin typeface="Arial" charset="0"/>
              </a:rPr>
              <a:t>What weights and thresholds would serve to create an OR gate?</a:t>
            </a:r>
            <a:br>
              <a:rPr lang="en-US">
                <a:latin typeface="Arial" charset="0"/>
              </a:rPr>
            </a:br>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61BF988-B3D0-734B-83BB-5301AEE61490}" type="slidenum">
              <a:rPr lang="en-US"/>
              <a:pPr/>
              <a:t>63</a:t>
            </a:fld>
            <a:endParaRPr lang="en-US"/>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8A77BD3-7105-9543-A7D5-348667FD71F1}" type="slidenum">
              <a:rPr lang="en-US"/>
              <a:pPr/>
              <a:t>64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latin typeface="Arial" charset="0"/>
              </a:rPr>
              <a:t>Similarly, we can expand it to take more inputs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1111392-B9AF-5848-85F0-C2AC2219DFAF}" type="slidenum">
              <a:rPr lang="en-US"/>
              <a:pPr/>
              <a:t>28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9B92E67-5DB7-AF46-BDEE-FCE2A61CDC0C}" type="slidenum">
              <a:rPr lang="en-US"/>
              <a:pPr/>
              <a:t>65</a:t>
            </a:fld>
            <a:endParaRPr lang="en-US"/>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E63F56F-EB6C-B344-9AF7-390A93B523BD}" type="slidenum">
              <a:rPr lang="en-US"/>
              <a:pPr/>
              <a:t>66</a:t>
            </a:fld>
            <a:endParaRPr lang="en-US"/>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574908-6815-EA48-A148-EDDCD221CF23}" type="slidenum">
              <a:rPr lang="en-US"/>
              <a:pPr/>
              <a:t>67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buFont typeface="Times" charset="0"/>
              <a:buChar char="•"/>
            </a:pPr>
            <a:r>
              <a:rPr lang="en-US">
                <a:latin typeface="Arial" charset="0"/>
              </a:rPr>
              <a:t>Now it gets a little bit trickier, what weight and threshold might work to create a NOT gate?</a:t>
            </a:r>
          </a:p>
          <a:p>
            <a:pPr eaLnBrk="1" hangingPunct="1">
              <a:buFont typeface="Times" charset="0"/>
              <a:buChar char="•"/>
            </a:pPr>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4FB5ED4-BE33-8645-BC0B-D9DF67A85E5A}" type="slidenum">
              <a:rPr lang="en-US"/>
              <a:pPr/>
              <a:t>68</a:t>
            </a:fld>
            <a:endParaRPr lang="en-US"/>
          </a:p>
        </p:txBody>
      </p:sp>
      <p:sp>
        <p:nvSpPr>
          <p:cNvPr id="70659" name="Rectangle 1026"/>
          <p:cNvSpPr>
            <a:spLocks noGrp="1" noRot="1" noChangeAspect="1" noChangeArrowheads="1" noTextEdit="1"/>
          </p:cNvSpPr>
          <p:nvPr>
            <p:ph type="sldImg"/>
          </p:nvPr>
        </p:nvSpPr>
        <p:spPr>
          <a:ln/>
        </p:spPr>
      </p:sp>
      <p:sp>
        <p:nvSpPr>
          <p:cNvPr id="70660"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82</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83</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84</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85</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8337009-E5D6-4142-9404-F15735932F05}" type="slidenum">
              <a:rPr lang="en-US"/>
              <a:pPr/>
              <a:t>87</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8337009-E5D6-4142-9404-F15735932F05}" type="slidenum">
              <a:rPr lang="en-US"/>
              <a:pPr/>
              <a:t>88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B8906CB-4E39-184A-BDBD-95794EF2FA85}" type="slidenum">
              <a:rPr lang="en-US"/>
              <a:pPr/>
              <a:t>34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3D70409-ED6F-4D47-9321-5EFCAD8EEFFE}" type="slidenum">
              <a:rPr lang="en-US"/>
              <a:pPr/>
              <a:t>89</a:t>
            </a:fld>
            <a:endParaRPr lang="en-US"/>
          </a:p>
        </p:txBody>
      </p:sp>
      <p:sp>
        <p:nvSpPr>
          <p:cNvPr id="93187" name="Rectangle 1026"/>
          <p:cNvSpPr>
            <a:spLocks noGrp="1" noRot="1" noChangeAspect="1" noChangeArrowheads="1" noTextEdit="1"/>
          </p:cNvSpPr>
          <p:nvPr>
            <p:ph type="sldImg"/>
          </p:nvPr>
        </p:nvSpPr>
        <p:spPr>
          <a:ln/>
        </p:spPr>
      </p:sp>
      <p:sp>
        <p:nvSpPr>
          <p:cNvPr id="93188" name="Rectangle 1027"/>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9267969-EEBE-A946-A56E-2F425E1BF0B3}" type="slidenum">
              <a:rPr lang="en-US"/>
              <a:pPr/>
              <a:t>90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9267969-EEBE-A946-A56E-2F425E1BF0B3}" type="slidenum">
              <a:rPr lang="en-US"/>
              <a:pPr/>
              <a:t>91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latin typeface="Arial" charset="0"/>
              </a:rPr>
              <a:t>-</a:t>
            </a:r>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317C492-4133-5942-991E-CDDA543A708F}" type="slidenum">
              <a:rPr lang="en-US"/>
              <a:pPr/>
              <a:t>35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317C492-4133-5942-991E-CDDA543A708F}" type="slidenum">
              <a:rPr lang="en-US"/>
              <a:pPr/>
              <a:t>36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37</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39</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A5B511B-C64E-8B47-96AD-FD8637DDC681}" type="slidenum">
              <a:rPr lang="en-US"/>
              <a:pPr/>
              <a:t>40</a:t>
            </a:fld>
            <a:endParaRPr lang="en-US"/>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pPr eaLnBrk="1" hangingPunct="1"/>
            <a:endParaRPr lang="en-US" dirty="0" smtClean="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prstTxWarp prst="textNoShape">
                <a:avLst/>
              </a:prstTxWarp>
            </a:bodyPr>
            <a:lstStyle/>
            <a:p>
              <a:pPr eaLnBrk="1" hangingPunct="1"/>
              <a:endParaRPr lang="en-US">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a:latin typeface="Times New Roman" charset="0"/>
                </a:endParaRPr>
              </a:p>
            </p:txBody>
          </p:sp>
        </p:grpSp>
      </p:grpSp>
      <p:sp>
        <p:nvSpPr>
          <p:cNvPr id="235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3572" name="Rectangle 20"/>
          <p:cNvSpPr>
            <a:spLocks noGrp="1" noChangeArrowheads="1"/>
          </p:cNvSpPr>
          <p:nvPr>
            <p:ph type="subTitle" idx="1"/>
          </p:nvPr>
        </p:nvSpPr>
        <p:spPr>
          <a:xfrm>
            <a:off x="2971800" y="4267200"/>
            <a:ext cx="6019800" cy="1752600"/>
          </a:xfrm>
        </p:spPr>
        <p:txBody>
          <a:bodyPr/>
          <a:lstStyle>
            <a:lvl1pPr marL="0" indent="0">
              <a:buFont typeface="Wingdings" pitchFamily="-111"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endParaRPr lang="en-US"/>
          </a:p>
        </p:txBody>
      </p:sp>
      <p:sp>
        <p:nvSpPr>
          <p:cNvPr id="19" name="Rectangle 17"/>
          <p:cNvSpPr>
            <a:spLocks noGrp="1" noChangeArrowheads="1"/>
          </p:cNvSpPr>
          <p:nvPr>
            <p:ph type="ftr" sz="quarter" idx="11"/>
          </p:nvPr>
        </p:nvSpPr>
        <p:spPr/>
        <p:txBody>
          <a:bodyPr/>
          <a:lstStyle>
            <a:lvl1pPr>
              <a:defRPr/>
            </a:lvl1pPr>
          </a:lstStyle>
          <a:p>
            <a:endParaRPr lang="en-US"/>
          </a:p>
        </p:txBody>
      </p:sp>
      <p:sp>
        <p:nvSpPr>
          <p:cNvPr id="20" name="Rectangle 18"/>
          <p:cNvSpPr>
            <a:spLocks noGrp="1" noChangeArrowheads="1"/>
          </p:cNvSpPr>
          <p:nvPr>
            <p:ph type="sldNum" sz="quarter" idx="12"/>
          </p:nvPr>
        </p:nvSpPr>
        <p:spPr/>
        <p:txBody>
          <a:bodyPr/>
          <a:lstStyle>
            <a:lvl1pPr>
              <a:defRPr/>
            </a:lvl1pPr>
          </a:lstStyle>
          <a:p>
            <a:fld id="{CE66D31A-296B-CF45-AC5F-A4448E5D01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00138C93-A2E2-1F4A-9982-02E4F7A1CCFD}"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C6FEAE6E-01CE-AA43-91FD-5541E669265F}"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4D917EA2-A314-044E-89FB-146EC5055624}"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AF4EE98A-45D7-7F4F-8CA6-8AE6B246EA40}"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smtClean="0"/>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176273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0C30F6C5-F5B6-DE42-A55A-07258BC65112}"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C6CBF235-B7F0-3C41-A735-BF78D3646430}"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A1E902D9-333F-0245-A375-B08F5048CB49}"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813DEDBD-9C77-C84D-B776-68151EB26607}"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8C6FCBC6-865B-104D-B2BB-51842CEF67F8}"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69195029-F98B-F249-9935-9743AFB56A09}"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45676F54-2D5C-094C-A448-35A1F87DE030}"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2A8BA071-A82E-344C-A9E9-2D825C1C76D4}"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253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fld id="{D476C2FA-60BD-3649-B504-B302B45CB07C}"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225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endParaRPr lang="en-US">
                <a:latin typeface="Times New Roman" charset="0"/>
              </a:endParaRPr>
            </a:p>
          </p:txBody>
        </p:sp>
        <p:sp>
          <p:nvSpPr>
            <p:cNvPr id="225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2253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sz="1800">
                <a:solidFill>
                  <a:schemeClr val="hlink"/>
                </a:solidFill>
              </a:endParaRPr>
            </a:p>
          </p:txBody>
        </p:sp>
        <p:sp>
          <p:nvSpPr>
            <p:cNvPr id="2253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sz="1800">
                <a:solidFill>
                  <a:schemeClr val="hlink"/>
                </a:solidFill>
              </a:endParaRPr>
            </a:p>
          </p:txBody>
        </p:sp>
        <p:sp>
          <p:nvSpPr>
            <p:cNvPr id="2253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sz="1800">
                <a:solidFill>
                  <a:schemeClr val="accent2"/>
                </a:solidFill>
              </a:endParaRPr>
            </a:p>
          </p:txBody>
        </p:sp>
        <p:sp>
          <p:nvSpPr>
            <p:cNvPr id="2253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prstTxWarp prst="textNoShape">
                <a:avLst/>
              </a:prstTxWarp>
            </a:bodyPr>
            <a:lstStyle/>
            <a:p>
              <a:pPr eaLnBrk="1" hangingPunct="1"/>
              <a:endParaRPr lang="en-US" sz="1800">
                <a:solidFill>
                  <a:schemeClr val="hlink"/>
                </a:solidFill>
              </a:endParaRPr>
            </a:p>
          </p:txBody>
        </p:sp>
        <p:sp>
          <p:nvSpPr>
            <p:cNvPr id="2253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prstTxWarp prst="textNoShape">
                <a:avLst/>
              </a:prstTxWarp>
            </a:bodyPr>
            <a:lstStyle/>
            <a:p>
              <a:pPr eaLnBrk="1" hangingPunct="1"/>
              <a:endParaRPr lang="en-US">
                <a:latin typeface="Times New Roman" charset="0"/>
              </a:endParaRPr>
            </a:p>
          </p:txBody>
        </p:sp>
        <p:sp>
          <p:nvSpPr>
            <p:cNvPr id="2254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sz="1800">
                <a:solidFill>
                  <a:schemeClr val="accent2"/>
                </a:solidFill>
              </a:endParaRPr>
            </a:p>
          </p:txBody>
        </p:sp>
        <p:sp>
          <p:nvSpPr>
            <p:cNvPr id="2254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endParaRPr lang="en-US"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4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80"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1" r:id="rId14"/>
  </p:sldLayoutIdLst>
  <p:txStyles>
    <p:titleStyle>
      <a:lvl1pPr algn="l"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1"/>
          </a:solidFill>
          <a:latin typeface="Arial" pitchFamily="-111"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pitchFamily="-111"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pitchFamily="-111"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pitchFamily="-111"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pitchFamily="-111" charset="0"/>
        </a:defRPr>
      </a:lvl6pPr>
      <a:lvl7pPr marL="914400" algn="l" rtl="0" fontAlgn="base">
        <a:spcBef>
          <a:spcPct val="0"/>
        </a:spcBef>
        <a:spcAft>
          <a:spcPct val="0"/>
        </a:spcAft>
        <a:defRPr sz="4400">
          <a:solidFill>
            <a:schemeClr val="tx1"/>
          </a:solidFill>
          <a:latin typeface="Arial" pitchFamily="-111" charset="0"/>
        </a:defRPr>
      </a:lvl7pPr>
      <a:lvl8pPr marL="1371600" algn="l" rtl="0" fontAlgn="base">
        <a:spcBef>
          <a:spcPct val="0"/>
        </a:spcBef>
        <a:spcAft>
          <a:spcPct val="0"/>
        </a:spcAft>
        <a:defRPr sz="4400">
          <a:solidFill>
            <a:schemeClr val="tx1"/>
          </a:solidFill>
          <a:latin typeface="Arial" pitchFamily="-111" charset="0"/>
        </a:defRPr>
      </a:lvl8pPr>
      <a:lvl9pPr marL="1828800" algn="l" rtl="0" fontAlgn="base">
        <a:spcBef>
          <a:spcPct val="0"/>
        </a:spcBef>
        <a:spcAft>
          <a:spcPct val="0"/>
        </a:spcAft>
        <a:defRPr sz="4400">
          <a:solidFill>
            <a:schemeClr val="tx1"/>
          </a:solidFill>
          <a:latin typeface="Arial" pitchFamily="-111"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bg2"/>
        </a:buClr>
        <a:buFont typeface="Wingdings" pitchFamily="-111" charset="2"/>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27.emf"/><Relationship Id="rId6" Type="http://schemas.openxmlformats.org/officeDocument/2006/relationships/oleObject" Target="../embeddings/oleObject2.bin"/><Relationship Id="rId7" Type="http://schemas.openxmlformats.org/officeDocument/2006/relationships/image" Target="../media/image28.emf"/><Relationship Id="rId8" Type="http://schemas.openxmlformats.org/officeDocument/2006/relationships/oleObject" Target="../embeddings/oleObject3.bin"/><Relationship Id="rId9"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0.emf"/><Relationship Id="rId5" Type="http://schemas.openxmlformats.org/officeDocument/2006/relationships/image" Target="../media/image32.png"/><Relationship Id="rId6" Type="http://schemas.openxmlformats.org/officeDocument/2006/relationships/oleObject" Target="../embeddings/oleObject5.bin"/><Relationship Id="rId7" Type="http://schemas.openxmlformats.org/officeDocument/2006/relationships/image" Target="../media/image3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5943600"/>
            <a:ext cx="2941831" cy="461665"/>
          </a:xfrm>
          <a:prstGeom prst="rect">
            <a:avLst/>
          </a:prstGeom>
        </p:spPr>
        <p:txBody>
          <a:bodyPr wrap="none">
            <a:spAutoFit/>
          </a:bodyPr>
          <a:lstStyle/>
          <a:p>
            <a:r>
              <a:rPr lang="en-US" dirty="0"/>
              <a:t>http://</a:t>
            </a:r>
            <a:r>
              <a:rPr lang="en-US" dirty="0" err="1"/>
              <a:t>xkcd.com</a:t>
            </a:r>
            <a:r>
              <a:rPr lang="en-US" dirty="0"/>
              <a:t>/894/</a:t>
            </a:r>
          </a:p>
        </p:txBody>
      </p:sp>
      <p:pic>
        <p:nvPicPr>
          <p:cNvPr id="2" name="Picture 1"/>
          <p:cNvPicPr>
            <a:picLocks noChangeAspect="1"/>
          </p:cNvPicPr>
          <p:nvPr/>
        </p:nvPicPr>
        <p:blipFill>
          <a:blip r:embed="rId2"/>
          <a:stretch>
            <a:fillRect/>
          </a:stretch>
        </p:blipFill>
        <p:spPr>
          <a:xfrm>
            <a:off x="2667000" y="762000"/>
            <a:ext cx="3660315" cy="480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19631674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16904845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371600"/>
          </a:xfrm>
        </p:spPr>
        <p:txBody>
          <a:bodyPr/>
          <a:lstStyle/>
          <a:p>
            <a:r>
              <a:rPr lang="en-US" dirty="0" smtClean="0"/>
              <a:t>Supervised learning</a:t>
            </a:r>
            <a:endParaRPr lang="en-US" dirty="0"/>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1447800" y="6258580"/>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smtClean="0">
                <a:solidFill>
                  <a:srgbClr val="008000"/>
                </a:solidFill>
              </a:rPr>
              <a:t>labeled examples</a:t>
            </a:r>
            <a:endParaRPr lang="en-US" sz="2800" dirty="0">
              <a:solidFill>
                <a:srgbClr val="008000"/>
              </a:solidFill>
            </a:endParaRP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Tree>
    <p:extLst>
      <p:ext uri="{BB962C8B-B14F-4D97-AF65-F5344CB8AC3E}">
        <p14:creationId xmlns:p14="http://schemas.microsoft.com/office/powerpoint/2010/main" val="3550127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
        <p:nvSpPr>
          <p:cNvPr id="16" name="TextBox 15"/>
          <p:cNvSpPr txBox="1"/>
          <p:nvPr/>
        </p:nvSpPr>
        <p:spPr>
          <a:xfrm>
            <a:off x="1447800" y="6258580"/>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Tree>
    <p:extLst>
      <p:ext uri="{BB962C8B-B14F-4D97-AF65-F5344CB8AC3E}">
        <p14:creationId xmlns:p14="http://schemas.microsoft.com/office/powerpoint/2010/main" val="2312776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17" name="Oval 16"/>
          <p:cNvSpPr/>
          <p:nvPr/>
        </p:nvSpPr>
        <p:spPr>
          <a:xfrm>
            <a:off x="39003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3962400"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1665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685800" y="6096000"/>
            <a:ext cx="8458200" cy="523220"/>
          </a:xfrm>
          <a:prstGeom prst="rect">
            <a:avLst/>
          </a:prstGeom>
          <a:noFill/>
        </p:spPr>
        <p:txBody>
          <a:bodyPr wrap="square" rtlCol="0">
            <a:spAutoFit/>
          </a:bodyPr>
          <a:lstStyle/>
          <a:p>
            <a:r>
              <a:rPr lang="en-US" sz="2800" dirty="0" smtClean="0">
                <a:solidFill>
                  <a:srgbClr val="0000FF"/>
                </a:solidFill>
              </a:rPr>
              <a:t>Supervised learning: learn to predict new example</a:t>
            </a:r>
            <a:endParaRPr lang="en-US" sz="2800" dirty="0">
              <a:solidFill>
                <a:srgbClr val="0000FF"/>
              </a:solidFill>
            </a:endParaRPr>
          </a:p>
        </p:txBody>
      </p:sp>
      <p:pic>
        <p:nvPicPr>
          <p:cNvPr id="21" name="Picture 20"/>
          <p:cNvPicPr>
            <a:picLocks noChangeAspect="1"/>
          </p:cNvPicPr>
          <p:nvPr/>
        </p:nvPicPr>
        <p:blipFill>
          <a:blip r:embed="rId2"/>
          <a:stretch>
            <a:fillRect/>
          </a:stretch>
        </p:blipFill>
        <p:spPr>
          <a:xfrm>
            <a:off x="762000" y="2590800"/>
            <a:ext cx="1816100" cy="2019300"/>
          </a:xfrm>
          <a:prstGeom prst="rect">
            <a:avLst/>
          </a:prstGeom>
        </p:spPr>
      </p:pic>
      <p:sp>
        <p:nvSpPr>
          <p:cNvPr id="22" name="Right Arrow 21"/>
          <p:cNvSpPr/>
          <p:nvPr/>
        </p:nvSpPr>
        <p:spPr>
          <a:xfrm>
            <a:off x="57460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6807200" y="3526230"/>
            <a:ext cx="1611476" cy="369332"/>
          </a:xfrm>
          <a:prstGeom prst="rect">
            <a:avLst/>
          </a:prstGeom>
          <a:noFill/>
        </p:spPr>
        <p:txBody>
          <a:bodyPr wrap="none" rtlCol="0">
            <a:spAutoFit/>
          </a:bodyPr>
          <a:lstStyle/>
          <a:p>
            <a:r>
              <a:rPr lang="en-US" dirty="0" smtClean="0"/>
              <a:t>predicted label</a:t>
            </a:r>
            <a:endParaRPr lang="en-US" baseline="-25000" dirty="0"/>
          </a:p>
        </p:txBody>
      </p:sp>
    </p:spTree>
    <p:extLst>
      <p:ext uri="{BB962C8B-B14F-4D97-AF65-F5344CB8AC3E}">
        <p14:creationId xmlns:p14="http://schemas.microsoft.com/office/powerpoint/2010/main" val="22037514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144000" cy="1371600"/>
          </a:xfrm>
        </p:spPr>
        <p:txBody>
          <a:bodyPr/>
          <a:lstStyle/>
          <a:p>
            <a:r>
              <a:rPr lang="en-US" dirty="0" smtClean="0"/>
              <a:t>Supervised learning: classification</a:t>
            </a:r>
            <a:endParaRPr lang="en-US" dirty="0"/>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1143000" y="6096000"/>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smtClean="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smtClean="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smtClean="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smtClean="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smtClean="0">
                <a:solidFill>
                  <a:srgbClr val="008000"/>
                </a:solidFill>
              </a:rPr>
              <a:t>Classification: </a:t>
            </a:r>
            <a:br>
              <a:rPr lang="en-US" sz="2800" dirty="0" smtClean="0">
                <a:solidFill>
                  <a:srgbClr val="008000"/>
                </a:solidFill>
              </a:rPr>
            </a:br>
            <a:r>
              <a:rPr lang="en-US" sz="2800" dirty="0" smtClean="0">
                <a:solidFill>
                  <a:srgbClr val="008000"/>
                </a:solidFill>
              </a:rPr>
              <a:t>a finite set of labels</a:t>
            </a:r>
            <a:endParaRPr lang="en-US" sz="2800" dirty="0">
              <a:solidFill>
                <a:srgbClr val="008000"/>
              </a:solidFill>
            </a:endParaRPr>
          </a:p>
        </p:txBody>
      </p:sp>
    </p:spTree>
    <p:extLst>
      <p:ext uri="{BB962C8B-B14F-4D97-AF65-F5344CB8AC3E}">
        <p14:creationId xmlns:p14="http://schemas.microsoft.com/office/powerpoint/2010/main" val="5582612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smtClean="0"/>
              <a:t>Classification Example</a:t>
            </a:r>
            <a:endParaRPr lang="tr-TR" dirty="0"/>
          </a:p>
        </p:txBody>
      </p:sp>
      <p:pic>
        <p:nvPicPr>
          <p:cNvPr id="26633" name="Picture 9"/>
          <p:cNvPicPr>
            <a:picLocks noGrp="1" noChangeAspect="1" noChangeArrowheads="1"/>
          </p:cNvPicPr>
          <p:nvPr>
            <p:ph idx="1"/>
          </p:nvPr>
        </p:nvPicPr>
        <p:blipFill>
          <a:blip r:embed="rId2" cstate="print"/>
          <a:srcRect/>
          <a:stretch>
            <a:fillRect/>
          </a:stretch>
        </p:blipFill>
        <p:spPr>
          <a:xfrm>
            <a:off x="3946525" y="1946275"/>
            <a:ext cx="4689475" cy="4464050"/>
          </a:xfrm>
        </p:spPr>
      </p:pic>
      <p:sp>
        <p:nvSpPr>
          <p:cNvPr id="26627" name="Rectangle 3"/>
          <p:cNvSpPr>
            <a:spLocks noGrp="1" noChangeArrowheads="1"/>
          </p:cNvSpPr>
          <p:nvPr>
            <p:ph type="body" sz="half" idx="4294967295"/>
          </p:nvPr>
        </p:nvSpPr>
        <p:spPr>
          <a:xfrm>
            <a:off x="623887" y="2818342"/>
            <a:ext cx="3322638" cy="3168650"/>
          </a:xfrm>
        </p:spPr>
        <p:txBody>
          <a:bodyPr>
            <a:normAutofit/>
          </a:bodyPr>
          <a:lstStyle/>
          <a:p>
            <a:pPr marL="0" indent="0">
              <a:buNone/>
            </a:pPr>
            <a:r>
              <a:rPr lang="tr-TR" dirty="0" err="1" smtClean="0"/>
              <a:t>Differentiate</a:t>
            </a:r>
            <a:r>
              <a:rPr lang="tr-TR" dirty="0"/>
              <a:t> </a:t>
            </a:r>
            <a:r>
              <a:rPr lang="tr-TR" dirty="0" err="1" smtClean="0"/>
              <a:t>between</a:t>
            </a:r>
            <a:r>
              <a:rPr lang="tr-TR" dirty="0" smtClean="0"/>
              <a:t> </a:t>
            </a:r>
            <a:r>
              <a:rPr lang="tr-TR" dirty="0">
                <a:solidFill>
                  <a:srgbClr val="FF33CC"/>
                </a:solidFill>
              </a:rPr>
              <a:t>low-risk</a:t>
            </a:r>
            <a:r>
              <a:rPr lang="tr-TR" dirty="0"/>
              <a:t> and </a:t>
            </a:r>
            <a:r>
              <a:rPr lang="tr-TR" dirty="0">
                <a:solidFill>
                  <a:srgbClr val="FF0000"/>
                </a:solidFill>
              </a:rPr>
              <a:t>high-risk</a:t>
            </a:r>
            <a:r>
              <a:rPr lang="tr-TR" dirty="0"/>
              <a:t> customers from their </a:t>
            </a:r>
            <a:r>
              <a:rPr lang="tr-TR" i="1" dirty="0"/>
              <a:t>income</a:t>
            </a:r>
            <a:r>
              <a:rPr lang="tr-TR" dirty="0"/>
              <a:t> and </a:t>
            </a:r>
            <a:r>
              <a:rPr lang="tr-TR" i="1" dirty="0"/>
              <a:t>savings</a:t>
            </a:r>
          </a:p>
        </p:txBody>
      </p:sp>
    </p:spTree>
    <p:extLst>
      <p:ext uri="{BB962C8B-B14F-4D97-AF65-F5344CB8AC3E}">
        <p14:creationId xmlns:p14="http://schemas.microsoft.com/office/powerpoint/2010/main" val="31813041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smtClean="0"/>
              <a:t>Classification </a:t>
            </a:r>
            <a:r>
              <a:rPr lang="tr-TR" dirty="0"/>
              <a:t>Applications</a:t>
            </a:r>
          </a:p>
        </p:txBody>
      </p:sp>
      <p:sp>
        <p:nvSpPr>
          <p:cNvPr id="88067" name="Rectangle 3"/>
          <p:cNvSpPr>
            <a:spLocks noGrp="1" noChangeArrowheads="1"/>
          </p:cNvSpPr>
          <p:nvPr>
            <p:ph idx="1"/>
          </p:nvPr>
        </p:nvSpPr>
        <p:spPr>
          <a:xfrm>
            <a:off x="598537" y="1741310"/>
            <a:ext cx="8153400" cy="4933244"/>
          </a:xfrm>
        </p:spPr>
        <p:txBody>
          <a:bodyPr>
            <a:normAutofit fontScale="85000" lnSpcReduction="20000"/>
          </a:bodyPr>
          <a:lstStyle/>
          <a:p>
            <a:pPr marL="0" indent="0">
              <a:lnSpc>
                <a:spcPct val="90000"/>
              </a:lnSpc>
              <a:buNone/>
            </a:pPr>
            <a:r>
              <a:rPr lang="tr-TR" dirty="0" err="1" smtClean="0">
                <a:solidFill>
                  <a:srgbClr val="0000FF"/>
                </a:solidFill>
              </a:rPr>
              <a:t>Face</a:t>
            </a:r>
            <a:r>
              <a:rPr lang="tr-TR" dirty="0" smtClean="0">
                <a:solidFill>
                  <a:srgbClr val="0000FF"/>
                </a:solidFill>
              </a:rPr>
              <a:t> </a:t>
            </a:r>
            <a:r>
              <a:rPr lang="tr-TR" dirty="0" err="1" smtClean="0">
                <a:solidFill>
                  <a:srgbClr val="0000FF"/>
                </a:solidFill>
              </a:rPr>
              <a:t>recognition</a:t>
            </a:r>
            <a:endParaRPr lang="tr-TR" dirty="0">
              <a:solidFill>
                <a:srgbClr val="0000FF"/>
              </a:solidFill>
            </a:endParaRPr>
          </a:p>
          <a:p>
            <a:pPr marL="0" indent="0">
              <a:lnSpc>
                <a:spcPct val="90000"/>
              </a:lnSpc>
              <a:buNone/>
            </a:pPr>
            <a:endParaRPr lang="tr-TR" dirty="0" smtClean="0">
              <a:solidFill>
                <a:srgbClr val="0000FF"/>
              </a:solidFill>
            </a:endParaRPr>
          </a:p>
          <a:p>
            <a:pPr marL="0" indent="0">
              <a:lnSpc>
                <a:spcPct val="90000"/>
              </a:lnSpc>
              <a:buNone/>
            </a:pPr>
            <a:r>
              <a:rPr lang="tr-TR" dirty="0" err="1" smtClean="0">
                <a:solidFill>
                  <a:srgbClr val="0000FF"/>
                </a:solidFill>
              </a:rPr>
              <a:t>Character</a:t>
            </a:r>
            <a:r>
              <a:rPr lang="tr-TR" dirty="0" smtClean="0">
                <a:solidFill>
                  <a:srgbClr val="0000FF"/>
                </a:solidFill>
              </a:rPr>
              <a:t> </a:t>
            </a:r>
            <a:r>
              <a:rPr lang="tr-TR" dirty="0" err="1" smtClean="0">
                <a:solidFill>
                  <a:srgbClr val="0000FF"/>
                </a:solidFill>
              </a:rPr>
              <a:t>recognition</a:t>
            </a:r>
            <a:endParaRPr lang="tr-TR" dirty="0" smtClean="0">
              <a:solidFill>
                <a:srgbClr val="0000FF"/>
              </a:solidFill>
            </a:endParaRPr>
          </a:p>
          <a:p>
            <a:pPr marL="0" indent="0">
              <a:lnSpc>
                <a:spcPct val="90000"/>
              </a:lnSpc>
              <a:buNone/>
            </a:pPr>
            <a:endParaRPr lang="tr-TR" dirty="0" smtClean="0">
              <a:solidFill>
                <a:srgbClr val="0000FF"/>
              </a:solidFill>
            </a:endParaRPr>
          </a:p>
          <a:p>
            <a:pPr marL="0" indent="0">
              <a:lnSpc>
                <a:spcPct val="90000"/>
              </a:lnSpc>
              <a:buNone/>
            </a:pPr>
            <a:r>
              <a:rPr lang="tr-TR" dirty="0" err="1" smtClean="0">
                <a:solidFill>
                  <a:srgbClr val="0000FF"/>
                </a:solidFill>
              </a:rPr>
              <a:t>Spam</a:t>
            </a:r>
            <a:r>
              <a:rPr lang="tr-TR" dirty="0" smtClean="0">
                <a:solidFill>
                  <a:srgbClr val="0000FF"/>
                </a:solidFill>
              </a:rPr>
              <a:t> </a:t>
            </a:r>
            <a:r>
              <a:rPr lang="tr-TR" dirty="0" err="1" smtClean="0">
                <a:solidFill>
                  <a:srgbClr val="0000FF"/>
                </a:solidFill>
              </a:rPr>
              <a:t>detection</a:t>
            </a:r>
            <a:endParaRPr lang="tr-TR" dirty="0" smtClean="0">
              <a:solidFill>
                <a:srgbClr val="0000FF"/>
              </a:solidFill>
            </a:endParaRPr>
          </a:p>
          <a:p>
            <a:pPr marL="0" indent="0">
              <a:lnSpc>
                <a:spcPct val="90000"/>
              </a:lnSpc>
              <a:buNone/>
            </a:pPr>
            <a:endParaRPr lang="tr-TR" dirty="0" smtClean="0">
              <a:solidFill>
                <a:srgbClr val="0000FF"/>
              </a:solidFill>
            </a:endParaRPr>
          </a:p>
          <a:p>
            <a:pPr marL="0" indent="0">
              <a:lnSpc>
                <a:spcPct val="90000"/>
              </a:lnSpc>
              <a:buNone/>
            </a:pPr>
            <a:r>
              <a:rPr lang="tr-TR" dirty="0" err="1" smtClean="0">
                <a:solidFill>
                  <a:srgbClr val="0000FF"/>
                </a:solidFill>
              </a:rPr>
              <a:t>Medical</a:t>
            </a:r>
            <a:r>
              <a:rPr lang="tr-TR" dirty="0" smtClean="0">
                <a:solidFill>
                  <a:srgbClr val="0000FF"/>
                </a:solidFill>
              </a:rPr>
              <a:t> </a:t>
            </a:r>
            <a:r>
              <a:rPr lang="tr-TR" dirty="0">
                <a:solidFill>
                  <a:srgbClr val="0000FF"/>
                </a:solidFill>
              </a:rPr>
              <a:t>diagnosis: </a:t>
            </a:r>
            <a:r>
              <a:rPr lang="tr-TR" dirty="0"/>
              <a:t>From symptoms to </a:t>
            </a:r>
            <a:r>
              <a:rPr lang="tr-TR" dirty="0" smtClean="0"/>
              <a:t>illnesses</a:t>
            </a: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rgbClr val="0000FF"/>
                </a:solidFill>
              </a:rPr>
              <a:t>Biometrics</a:t>
            </a:r>
            <a:r>
              <a:rPr lang="tr-TR" dirty="0" smtClean="0">
                <a:solidFill>
                  <a:srgbClr val="0000FF"/>
                </a:solidFill>
              </a:rPr>
              <a:t>:</a:t>
            </a:r>
            <a:r>
              <a:rPr lang="tr-TR" dirty="0" smtClean="0">
                <a:solidFill>
                  <a:schemeClr val="accent1"/>
                </a:solidFill>
              </a:rPr>
              <a:t> </a:t>
            </a:r>
            <a:r>
              <a:rPr lang="tr-TR" dirty="0" smtClean="0"/>
              <a:t>Recognition/authentication using physical and/or behavioral characteristics: Face, iris, signature, </a:t>
            </a:r>
            <a:r>
              <a:rPr lang="tr-TR" dirty="0" err="1" smtClean="0"/>
              <a:t>etc</a:t>
            </a:r>
            <a:endParaRPr lang="tr-TR" dirty="0" smtClean="0"/>
          </a:p>
          <a:p>
            <a:pPr marL="0" indent="0">
              <a:lnSpc>
                <a:spcPct val="90000"/>
              </a:lnSpc>
              <a:buNone/>
            </a:pPr>
            <a:endParaRPr lang="tr-TR" dirty="0"/>
          </a:p>
          <a:p>
            <a:pPr marL="0" indent="0">
              <a:lnSpc>
                <a:spcPct val="90000"/>
              </a:lnSpc>
              <a:buNone/>
            </a:pPr>
            <a:r>
              <a:rPr lang="tr-TR" dirty="0" smtClean="0"/>
              <a:t>...</a:t>
            </a:r>
            <a:endParaRPr lang="tr-TR" dirty="0"/>
          </a:p>
        </p:txBody>
      </p:sp>
    </p:spTree>
    <p:extLst>
      <p:ext uri="{BB962C8B-B14F-4D97-AF65-F5344CB8AC3E}">
        <p14:creationId xmlns:p14="http://schemas.microsoft.com/office/powerpoint/2010/main" val="825951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371600"/>
          </a:xfrm>
        </p:spPr>
        <p:txBody>
          <a:bodyPr/>
          <a:lstStyle/>
          <a:p>
            <a:r>
              <a:rPr lang="en-US" dirty="0" smtClean="0"/>
              <a:t>Supervised learning: regression</a:t>
            </a:r>
            <a:endParaRPr lang="en-US" dirty="0"/>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1295400" y="6172200"/>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smtClean="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smtClean="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smtClean="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smtClean="0"/>
              <a:t>4.3</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smtClean="0">
                <a:solidFill>
                  <a:srgbClr val="008000"/>
                </a:solidFill>
              </a:rPr>
              <a:t>Regression:</a:t>
            </a:r>
            <a:br>
              <a:rPr lang="en-US" sz="2800" dirty="0" smtClean="0">
                <a:solidFill>
                  <a:srgbClr val="008000"/>
                </a:solidFill>
              </a:rPr>
            </a:br>
            <a:r>
              <a:rPr lang="en-US" sz="2800" dirty="0" smtClean="0">
                <a:solidFill>
                  <a:srgbClr val="008000"/>
                </a:solidFill>
              </a:rPr>
              <a:t>label is real-valued</a:t>
            </a:r>
            <a:endParaRPr lang="en-US" sz="2800" dirty="0">
              <a:solidFill>
                <a:srgbClr val="008000"/>
              </a:solidFill>
            </a:endParaRPr>
          </a:p>
        </p:txBody>
      </p:sp>
    </p:spTree>
    <p:extLst>
      <p:ext uri="{BB962C8B-B14F-4D97-AF65-F5344CB8AC3E}">
        <p14:creationId xmlns:p14="http://schemas.microsoft.com/office/powerpoint/2010/main" val="37851093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smtClean="0"/>
              <a:t>Regression</a:t>
            </a:r>
            <a:r>
              <a:rPr lang="tr-TR" dirty="0" smtClean="0"/>
              <a:t> Example</a:t>
            </a:r>
            <a:endParaRPr lang="tr-TR" dirty="0"/>
          </a:p>
        </p:txBody>
      </p:sp>
      <p:sp>
        <p:nvSpPr>
          <p:cNvPr id="90117" name="Rectangle 5"/>
          <p:cNvSpPr>
            <a:spLocks noGrp="1" noChangeArrowheads="1"/>
          </p:cNvSpPr>
          <p:nvPr>
            <p:ph type="body" sz="half" idx="1"/>
          </p:nvPr>
        </p:nvSpPr>
        <p:spPr/>
        <p:txBody>
          <a:bodyPr/>
          <a:lstStyle/>
          <a:p>
            <a:pPr marL="0" indent="0">
              <a:buNone/>
            </a:pPr>
            <a:r>
              <a:rPr lang="tr-TR" dirty="0" err="1" smtClean="0"/>
              <a:t>Price</a:t>
            </a:r>
            <a:r>
              <a:rPr lang="tr-TR" dirty="0" smtClean="0"/>
              <a:t> </a:t>
            </a:r>
            <a:r>
              <a:rPr lang="tr-TR" dirty="0"/>
              <a:t>of a used car</a:t>
            </a:r>
          </a:p>
          <a:p>
            <a:pPr marL="0" indent="0">
              <a:buNone/>
            </a:pPr>
            <a:endParaRPr lang="tr-TR" i="1" dirty="0" smtClean="0"/>
          </a:p>
          <a:p>
            <a:pPr marL="0" indent="0">
              <a:buNone/>
            </a:pPr>
            <a:r>
              <a:rPr lang="tr-TR" i="1" dirty="0" smtClean="0"/>
              <a:t>x </a:t>
            </a:r>
            <a:r>
              <a:rPr lang="tr-TR" dirty="0"/>
              <a:t>: car </a:t>
            </a:r>
            <a:r>
              <a:rPr lang="tr-TR" dirty="0" err="1" smtClean="0"/>
              <a:t>attributes</a:t>
            </a:r>
            <a:r>
              <a:rPr lang="tr-TR" dirty="0"/>
              <a:t/>
            </a:r>
            <a:br>
              <a:rPr lang="tr-TR" dirty="0"/>
            </a:br>
            <a:r>
              <a:rPr lang="tr-TR" dirty="0" smtClean="0"/>
              <a:t>     (</a:t>
            </a:r>
            <a:r>
              <a:rPr lang="tr-TR" dirty="0" err="1" smtClean="0"/>
              <a:t>e.g</a:t>
            </a:r>
            <a:r>
              <a:rPr lang="tr-TR" dirty="0" smtClean="0"/>
              <a:t>. </a:t>
            </a:r>
            <a:r>
              <a:rPr lang="tr-TR" dirty="0" err="1" smtClean="0"/>
              <a:t>mileage</a:t>
            </a:r>
            <a:r>
              <a:rPr lang="tr-TR" dirty="0" smtClean="0"/>
              <a:t>)</a:t>
            </a:r>
            <a:endParaRPr lang="tr-TR" dirty="0"/>
          </a:p>
          <a:p>
            <a:pPr>
              <a:buFont typeface="Wingdings" pitchFamily="2" charset="2"/>
              <a:buNone/>
            </a:pPr>
            <a:r>
              <a:rPr lang="tr-TR" i="1" dirty="0" smtClean="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19</a:t>
            </a:fld>
            <a:endParaRPr lang="tr-TR"/>
          </a:p>
        </p:txBody>
      </p:sp>
    </p:spTree>
    <p:extLst>
      <p:ext uri="{BB962C8B-B14F-4D97-AF65-F5344CB8AC3E}">
        <p14:creationId xmlns:p14="http://schemas.microsoft.com/office/powerpoint/2010/main" val="1677536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r>
              <a:rPr lang="en-US" dirty="0" smtClean="0"/>
              <a:t>Neural Networks</a:t>
            </a:r>
            <a:endParaRPr lang="en-US" dirty="0"/>
          </a:p>
        </p:txBody>
      </p:sp>
      <p:sp>
        <p:nvSpPr>
          <p:cNvPr id="18435" name="Rectangle 3"/>
          <p:cNvSpPr>
            <a:spLocks noGrp="1" noChangeArrowheads="1"/>
          </p:cNvSpPr>
          <p:nvPr>
            <p:ph type="subTitle" idx="1"/>
          </p:nvPr>
        </p:nvSpPr>
        <p:spPr/>
        <p:txBody>
          <a:bodyPr/>
          <a:lstStyle/>
          <a:p>
            <a:pPr eaLnBrk="1" hangingPunct="1">
              <a:buFont typeface="Wingdings" charset="2"/>
              <a:buNone/>
            </a:pPr>
            <a:r>
              <a:rPr lang="en-US" dirty="0" smtClean="0"/>
              <a:t>David Kauchak</a:t>
            </a:r>
          </a:p>
          <a:p>
            <a:pPr eaLnBrk="1" hangingPunct="1">
              <a:buFont typeface="Wingdings" charset="2"/>
              <a:buNone/>
            </a:pPr>
            <a:r>
              <a:rPr lang="en-US" dirty="0" smtClean="0"/>
              <a:t>CS30</a:t>
            </a:r>
            <a:endParaRPr lang="en-US" dirty="0"/>
          </a:p>
          <a:p>
            <a:pPr eaLnBrk="1" hangingPunct="1">
              <a:buFont typeface="Wingdings" charset="2"/>
              <a:buNone/>
            </a:pPr>
            <a:r>
              <a:rPr lang="en-US" dirty="0" smtClean="0"/>
              <a:t>Spring 2015</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Applications</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Economics/Finance: predict the value of a stock</a:t>
            </a:r>
          </a:p>
          <a:p>
            <a:pPr marL="0" indent="0">
              <a:buNone/>
            </a:pPr>
            <a:endParaRPr lang="en-US" dirty="0" smtClean="0"/>
          </a:p>
          <a:p>
            <a:pPr marL="0" indent="0">
              <a:buNone/>
            </a:pPr>
            <a:r>
              <a:rPr lang="en-US" dirty="0" smtClean="0"/>
              <a:t>Epidemiology</a:t>
            </a:r>
            <a:endParaRPr lang="en-US" dirty="0"/>
          </a:p>
          <a:p>
            <a:pPr marL="0" indent="0">
              <a:buNone/>
            </a:pPr>
            <a:endParaRPr lang="en-US" dirty="0"/>
          </a:p>
          <a:p>
            <a:pPr marL="0" indent="0">
              <a:buNone/>
            </a:pPr>
            <a:r>
              <a:rPr lang="en-US" dirty="0" smtClean="0"/>
              <a:t>Car/plane navigation: angle of the steering wheel, acceleration, …</a:t>
            </a:r>
          </a:p>
          <a:p>
            <a:pPr marL="0" indent="0">
              <a:buNone/>
            </a:pPr>
            <a:endParaRPr lang="en-US" dirty="0"/>
          </a:p>
          <a:p>
            <a:pPr marL="0" indent="0">
              <a:buNone/>
            </a:pPr>
            <a:r>
              <a:rPr lang="en-US" dirty="0" smtClean="0"/>
              <a:t>Temporal trends: weather over time</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4068551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066800" y="6076890"/>
            <a:ext cx="7313395" cy="400110"/>
          </a:xfrm>
          <a:prstGeom prst="rect">
            <a:avLst/>
          </a:prstGeom>
        </p:spPr>
        <p:txBody>
          <a:bodyPr wrap="none">
            <a:spAutoFit/>
          </a:bodyPr>
          <a:lstStyle/>
          <a:p>
            <a:r>
              <a:rPr lang="en-US" sz="2000" dirty="0" smtClean="0">
                <a:solidFill>
                  <a:srgbClr val="0000FF"/>
                </a:solidFill>
              </a:rPr>
              <a:t>Unsupervised learning: given data, i.e. examples, but no labels</a:t>
            </a:r>
            <a:endParaRPr lang="en-US" sz="2000" dirty="0">
              <a:solidFill>
                <a:srgbClr val="0000FF"/>
              </a:solidFill>
            </a:endParaRPr>
          </a:p>
        </p:txBody>
      </p:sp>
    </p:spTree>
    <p:extLst>
      <p:ext uri="{BB962C8B-B14F-4D97-AF65-F5344CB8AC3E}">
        <p14:creationId xmlns:p14="http://schemas.microsoft.com/office/powerpoint/2010/main" val="19698546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 applications</a:t>
            </a:r>
            <a:endParaRPr lang="en-US" dirty="0"/>
          </a:p>
        </p:txBody>
      </p:sp>
      <p:sp>
        <p:nvSpPr>
          <p:cNvPr id="3" name="Content Placeholder 2"/>
          <p:cNvSpPr>
            <a:spLocks noGrp="1"/>
          </p:cNvSpPr>
          <p:nvPr>
            <p:ph sz="quarter" idx="1"/>
          </p:nvPr>
        </p:nvSpPr>
        <p:spPr/>
        <p:txBody>
          <a:bodyPr>
            <a:normAutofit fontScale="85000" lnSpcReduction="2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smtClean="0"/>
          </a:p>
          <a:p>
            <a:pPr marL="0" indent="0">
              <a:buNone/>
            </a:pPr>
            <a:r>
              <a:rPr lang="en-US" dirty="0" smtClean="0"/>
              <a:t>customer segmentation (i.e. grouping)</a:t>
            </a:r>
          </a:p>
          <a:p>
            <a:pPr marL="0" indent="0">
              <a:buNone/>
            </a:pPr>
            <a:endParaRPr lang="en-US" dirty="0"/>
          </a:p>
          <a:p>
            <a:pPr marL="0" indent="0">
              <a:buNone/>
            </a:pPr>
            <a:r>
              <a:rPr lang="en-US" dirty="0" smtClean="0"/>
              <a:t>image compression</a:t>
            </a:r>
          </a:p>
          <a:p>
            <a:pPr marL="0" indent="0">
              <a:buNone/>
            </a:pPr>
            <a:endParaRPr lang="en-US" dirty="0"/>
          </a:p>
          <a:p>
            <a:pPr marL="0" indent="0">
              <a:buNone/>
            </a:pPr>
            <a:r>
              <a:rPr lang="en-US" dirty="0" smtClean="0"/>
              <a:t>bioinformatics: learn motifs</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2849177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a:t>
            </a:r>
            <a:endParaRPr lang="en-US" dirty="0"/>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smtClean="0">
                <a:solidFill>
                  <a:srgbClr val="008000"/>
                </a:solidFill>
              </a:rPr>
              <a:t>GOOD</a:t>
            </a:r>
            <a:endParaRPr lang="en-US" b="1" dirty="0">
              <a:solidFill>
                <a:srgbClr val="008000"/>
              </a:solidFill>
            </a:endParaRP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smtClean="0">
                <a:solidFill>
                  <a:srgbClr val="FF0000"/>
                </a:solidFill>
              </a:rPr>
              <a:t>BAD</a:t>
            </a:r>
            <a:endParaRPr lang="en-US" b="1" dirty="0">
              <a:solidFill>
                <a:srgbClr val="FF0000"/>
              </a:solidFill>
            </a:endParaRP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smtClean="0">
                <a:solidFill>
                  <a:srgbClr val="008000"/>
                </a:solidFill>
              </a:rPr>
              <a:t>18.5</a:t>
            </a:r>
            <a:endParaRPr lang="en-US" b="1" dirty="0">
              <a:solidFill>
                <a:srgbClr val="008000"/>
              </a:solidFill>
            </a:endParaRP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smtClean="0"/>
              <a:t>Given a </a:t>
            </a:r>
            <a:r>
              <a:rPr lang="en-US" sz="2400" i="1" dirty="0" smtClean="0">
                <a:solidFill>
                  <a:srgbClr val="FF6600"/>
                </a:solidFill>
              </a:rPr>
              <a:t>sequence</a:t>
            </a:r>
            <a:r>
              <a:rPr lang="en-US" sz="2400" dirty="0" smtClean="0"/>
              <a:t> of examples/states and a </a:t>
            </a:r>
            <a:r>
              <a:rPr lang="en-US" sz="2400" i="1" dirty="0" smtClean="0">
                <a:solidFill>
                  <a:srgbClr val="FF6600"/>
                </a:solidFill>
              </a:rPr>
              <a:t>reward</a:t>
            </a:r>
            <a:r>
              <a:rPr lang="en-US" sz="2400" dirty="0" smtClean="0"/>
              <a:t> after completing that sequence, learn to predict the action to take in for an individual example/state</a:t>
            </a:r>
            <a:endParaRPr lang="en-US" sz="2400" dirty="0"/>
          </a:p>
        </p:txBody>
      </p:sp>
    </p:spTree>
    <p:extLst>
      <p:ext uri="{BB962C8B-B14F-4D97-AF65-F5344CB8AC3E}">
        <p14:creationId xmlns:p14="http://schemas.microsoft.com/office/powerpoint/2010/main" val="18824710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t>
            </a:r>
            <a:r>
              <a:rPr lang="en-US" dirty="0"/>
              <a:t>e</a:t>
            </a:r>
            <a:r>
              <a:rPr lang="en-US" dirty="0" smtClean="0"/>
              <a:t>xample</a:t>
            </a:r>
            <a:endParaRPr lang="en-US" dirty="0"/>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smtClean="0">
                <a:solidFill>
                  <a:srgbClr val="008000"/>
                </a:solidFill>
              </a:rPr>
              <a:t>WIN!</a:t>
            </a:r>
            <a:endParaRPr lang="en-US" sz="2400" b="1" dirty="0">
              <a:solidFill>
                <a:srgbClr val="008000"/>
              </a:solidFill>
            </a:endParaRP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smtClean="0">
                <a:solidFill>
                  <a:srgbClr val="FF0000"/>
                </a:solidFill>
              </a:rPr>
              <a:t>LOSE!</a:t>
            </a:r>
            <a:endParaRPr lang="en-US" sz="2400" b="1" dirty="0">
              <a:solidFill>
                <a:srgbClr val="FF0000"/>
              </a:solidFill>
            </a:endParaRP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smtClean="0"/>
              <a:t>Backgammon</a:t>
            </a:r>
            <a:endParaRPr lang="en-US" sz="2400" dirty="0"/>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smtClean="0"/>
              <a:t>Given sequences of moves and whether or not the player won at the end, learn to make good moves</a:t>
            </a:r>
            <a:endParaRPr lang="en-US" sz="2800" dirty="0"/>
          </a:p>
        </p:txBody>
      </p:sp>
    </p:spTree>
    <p:extLst>
      <p:ext uri="{BB962C8B-B14F-4D97-AF65-F5344CB8AC3E}">
        <p14:creationId xmlns:p14="http://schemas.microsoft.com/office/powerpoint/2010/main" val="26036939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example</a:t>
            </a:r>
            <a:endParaRPr lang="en-US" dirty="0"/>
          </a:p>
        </p:txBody>
      </p:sp>
      <p:sp>
        <p:nvSpPr>
          <p:cNvPr id="4" name="Rectangle 3"/>
          <p:cNvSpPr/>
          <p:nvPr/>
        </p:nvSpPr>
        <p:spPr>
          <a:xfrm>
            <a:off x="1665110" y="5899835"/>
            <a:ext cx="6858000" cy="369332"/>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=VCdxqn0fcnE</a:t>
            </a:r>
          </a:p>
        </p:txBody>
      </p:sp>
      <p:pic>
        <p:nvPicPr>
          <p:cNvPr id="5" name="Picture 4"/>
          <p:cNvPicPr>
            <a:picLocks noChangeAspect="1"/>
          </p:cNvPicPr>
          <p:nvPr/>
        </p:nvPicPr>
        <p:blipFill>
          <a:blip r:embed="rId2"/>
          <a:stretch>
            <a:fillRect/>
          </a:stretch>
        </p:blipFill>
        <p:spPr>
          <a:xfrm>
            <a:off x="1038578" y="1838677"/>
            <a:ext cx="6743700" cy="3873500"/>
          </a:xfrm>
          <a:prstGeom prst="rect">
            <a:avLst/>
          </a:prstGeom>
        </p:spPr>
      </p:pic>
    </p:spTree>
    <p:extLst>
      <p:ext uri="{BB962C8B-B14F-4D97-AF65-F5344CB8AC3E}">
        <p14:creationId xmlns:p14="http://schemas.microsoft.com/office/powerpoint/2010/main" val="29171739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learning variations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What data is available:</a:t>
            </a:r>
          </a:p>
          <a:p>
            <a:pPr lvl="2"/>
            <a:r>
              <a:rPr lang="en-US" dirty="0" smtClean="0"/>
              <a:t>Supervised, unsupervised, </a:t>
            </a:r>
            <a:r>
              <a:rPr lang="en-US" dirty="0"/>
              <a:t>reinforcement </a:t>
            </a:r>
            <a:r>
              <a:rPr lang="en-US" dirty="0" smtClean="0"/>
              <a:t>learning</a:t>
            </a:r>
          </a:p>
          <a:p>
            <a:pPr lvl="2"/>
            <a:r>
              <a:rPr lang="en-US" dirty="0" smtClean="0"/>
              <a:t>semi-supervised, active learning, …</a:t>
            </a:r>
            <a:endParaRPr lang="en-US" dirty="0"/>
          </a:p>
          <a:p>
            <a:pPr lvl="2"/>
            <a:endParaRPr lang="en-US" dirty="0" smtClean="0"/>
          </a:p>
          <a:p>
            <a:pPr marL="0" indent="0">
              <a:buNone/>
            </a:pPr>
            <a:r>
              <a:rPr lang="en-US" dirty="0" smtClean="0"/>
              <a:t>How are we getting the data:</a:t>
            </a:r>
          </a:p>
          <a:p>
            <a:pPr lvl="2"/>
            <a:r>
              <a:rPr lang="en-US" dirty="0" smtClean="0"/>
              <a:t>online vs. offline learning</a:t>
            </a:r>
          </a:p>
          <a:p>
            <a:pPr marL="45720" indent="0">
              <a:buNone/>
            </a:pPr>
            <a:endParaRPr lang="en-US" dirty="0" smtClean="0"/>
          </a:p>
          <a:p>
            <a:pPr marL="45720" indent="0">
              <a:buNone/>
            </a:pPr>
            <a:r>
              <a:rPr lang="en-US" dirty="0" smtClean="0"/>
              <a:t>Type of model:</a:t>
            </a:r>
          </a:p>
          <a:p>
            <a:pPr lvl="2"/>
            <a:r>
              <a:rPr lang="en-US" dirty="0" smtClean="0"/>
              <a:t>generative vs. discriminative</a:t>
            </a:r>
          </a:p>
          <a:p>
            <a:pPr lvl="2"/>
            <a:r>
              <a:rPr lang="en-US" dirty="0" smtClean="0"/>
              <a:t>parametric vs. non-parametric</a:t>
            </a:r>
          </a:p>
        </p:txBody>
      </p:sp>
    </p:spTree>
    <p:extLst>
      <p:ext uri="{BB962C8B-B14F-4D97-AF65-F5344CB8AC3E}">
        <p14:creationId xmlns:p14="http://schemas.microsoft.com/office/powerpoint/2010/main" val="4591829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Neural Networks</a:t>
            </a:r>
          </a:p>
        </p:txBody>
      </p:sp>
      <p:sp>
        <p:nvSpPr>
          <p:cNvPr id="26627" name="Rectangle 3"/>
          <p:cNvSpPr>
            <a:spLocks noGrp="1" noChangeArrowheads="1"/>
          </p:cNvSpPr>
          <p:nvPr>
            <p:ph type="body" idx="1"/>
          </p:nvPr>
        </p:nvSpPr>
        <p:spPr/>
        <p:txBody>
          <a:bodyPr/>
          <a:lstStyle/>
          <a:p>
            <a:pPr eaLnBrk="1" hangingPunct="1">
              <a:buFont typeface="Wingdings" charset="2"/>
              <a:buNone/>
            </a:pPr>
            <a:endParaRPr lang="en-US"/>
          </a:p>
          <a:p>
            <a:pPr lvl="2" eaLnBrk="1" hangingPunct="1">
              <a:buFont typeface="Wingdings" charset="2"/>
              <a:buNone/>
            </a:pPr>
            <a:endParaRPr lang="en-US">
              <a:ea typeface="ＭＳ Ｐゴシック" charset="-128"/>
            </a:endParaRPr>
          </a:p>
        </p:txBody>
      </p:sp>
      <p:sp>
        <p:nvSpPr>
          <p:cNvPr id="26628" name="Text Box 4"/>
          <p:cNvSpPr txBox="1">
            <a:spLocks noChangeArrowheads="1"/>
          </p:cNvSpPr>
          <p:nvPr/>
        </p:nvSpPr>
        <p:spPr bwMode="auto">
          <a:xfrm>
            <a:off x="1295400" y="1752600"/>
            <a:ext cx="6797675" cy="1508105"/>
          </a:xfrm>
          <a:prstGeom prst="rect">
            <a:avLst/>
          </a:prstGeom>
          <a:noFill/>
          <a:ln w="9525">
            <a:noFill/>
            <a:miter lim="800000"/>
            <a:headEnd/>
            <a:tailEnd/>
          </a:ln>
        </p:spPr>
        <p:txBody>
          <a:bodyPr>
            <a:prstTxWarp prst="textNoShape">
              <a:avLst/>
            </a:prstTxWarp>
            <a:spAutoFit/>
          </a:bodyPr>
          <a:lstStyle/>
          <a:p>
            <a:r>
              <a:rPr lang="en-US" dirty="0" smtClean="0"/>
              <a:t>Neural </a:t>
            </a:r>
            <a:r>
              <a:rPr lang="en-US" dirty="0"/>
              <a:t>Networks try to mimic the structure and function of our nervous </a:t>
            </a:r>
            <a:r>
              <a:rPr lang="en-US" dirty="0" smtClean="0"/>
              <a:t>system</a:t>
            </a:r>
          </a:p>
          <a:p>
            <a:endParaRPr lang="en-US" dirty="0" smtClean="0"/>
          </a:p>
          <a:p>
            <a:r>
              <a:rPr lang="en-US" sz="2000" b="1" i="1" dirty="0" smtClean="0">
                <a:solidFill>
                  <a:srgbClr val="FF6600"/>
                </a:solidFill>
              </a:rPr>
              <a:t>People like biologically motivated approaches</a:t>
            </a:r>
            <a:endParaRPr lang="en-US" sz="2000" b="1" i="1" dirty="0">
              <a:solidFill>
                <a:srgbClr val="FF6600"/>
              </a:solidFill>
            </a:endParaRPr>
          </a:p>
        </p:txBody>
      </p:sp>
      <p:pic>
        <p:nvPicPr>
          <p:cNvPr id="26629" name="Picture 5" descr="j0292982"/>
          <p:cNvPicPr>
            <a:picLocks noChangeAspect="1" noChangeArrowheads="1"/>
          </p:cNvPicPr>
          <p:nvPr/>
        </p:nvPicPr>
        <p:blipFill>
          <a:blip r:embed="rId3"/>
          <a:srcRect/>
          <a:stretch>
            <a:fillRect/>
          </a:stretch>
        </p:blipFill>
        <p:spPr bwMode="auto">
          <a:xfrm>
            <a:off x="1643063" y="3962400"/>
            <a:ext cx="2587625" cy="2552700"/>
          </a:xfrm>
          <a:prstGeom prst="rect">
            <a:avLst/>
          </a:prstGeom>
          <a:noFill/>
          <a:ln w="9525">
            <a:noFill/>
            <a:miter lim="800000"/>
            <a:headEnd/>
            <a:tailEnd/>
          </a:ln>
        </p:spPr>
      </p:pic>
      <p:pic>
        <p:nvPicPr>
          <p:cNvPr id="26630" name="Picture 6" descr="mri_brain"/>
          <p:cNvPicPr>
            <a:picLocks noChangeAspect="1" noChangeArrowheads="1"/>
          </p:cNvPicPr>
          <p:nvPr/>
        </p:nvPicPr>
        <p:blipFill>
          <a:blip r:embed="rId4"/>
          <a:srcRect/>
          <a:stretch>
            <a:fillRect/>
          </a:stretch>
        </p:blipFill>
        <p:spPr bwMode="auto">
          <a:xfrm>
            <a:off x="4724400" y="3714750"/>
            <a:ext cx="2857500" cy="2914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Our Nervous System</a:t>
            </a:r>
          </a:p>
        </p:txBody>
      </p:sp>
      <p:pic>
        <p:nvPicPr>
          <p:cNvPr id="28675" name="Picture 32"/>
          <p:cNvPicPr>
            <a:picLocks noChangeArrowheads="1"/>
          </p:cNvPicPr>
          <p:nvPr/>
        </p:nvPicPr>
        <p:blipFill>
          <a:blip r:embed="rId3"/>
          <a:srcRect r="53650"/>
          <a:stretch>
            <a:fillRect/>
          </a:stretch>
        </p:blipFill>
        <p:spPr bwMode="auto">
          <a:xfrm>
            <a:off x="660400" y="1668463"/>
            <a:ext cx="2692400" cy="4046537"/>
          </a:xfrm>
          <a:prstGeom prst="rect">
            <a:avLst/>
          </a:prstGeom>
          <a:noFill/>
          <a:ln w="12700">
            <a:noFill/>
            <a:miter lim="800000"/>
            <a:headEnd/>
            <a:tailEnd/>
          </a:ln>
        </p:spPr>
      </p:pic>
      <p:pic>
        <p:nvPicPr>
          <p:cNvPr id="4" name="Picture 3"/>
          <p:cNvPicPr>
            <a:picLocks noChangeAspect="1"/>
          </p:cNvPicPr>
          <p:nvPr/>
        </p:nvPicPr>
        <p:blipFill>
          <a:blip r:embed="rId4"/>
          <a:stretch>
            <a:fillRect/>
          </a:stretch>
        </p:blipFill>
        <p:spPr>
          <a:xfrm>
            <a:off x="4114800" y="2362200"/>
            <a:ext cx="4794310" cy="3003550"/>
          </a:xfrm>
          <a:prstGeom prst="rect">
            <a:avLst/>
          </a:prstGeom>
        </p:spPr>
      </p:pic>
      <p:sp>
        <p:nvSpPr>
          <p:cNvPr id="5" name="TextBox 4"/>
          <p:cNvSpPr txBox="1"/>
          <p:nvPr/>
        </p:nvSpPr>
        <p:spPr>
          <a:xfrm>
            <a:off x="5943600" y="5486400"/>
            <a:ext cx="2209800" cy="457200"/>
          </a:xfrm>
          <a:prstGeom prst="rect">
            <a:avLst/>
          </a:prstGeom>
          <a:noFill/>
        </p:spPr>
        <p:txBody>
          <a:bodyPr wrap="square" rtlCol="0">
            <a:spAutoFit/>
          </a:bodyPr>
          <a:lstStyle/>
          <a:p>
            <a:r>
              <a:rPr lang="en-US" dirty="0" smtClean="0"/>
              <a:t>Neuron</a:t>
            </a:r>
            <a:endParaRPr lang="en-US" dirty="0"/>
          </a:p>
        </p:txBody>
      </p:sp>
      <p:sp>
        <p:nvSpPr>
          <p:cNvPr id="2" name="TextBox 1"/>
          <p:cNvSpPr txBox="1"/>
          <p:nvPr/>
        </p:nvSpPr>
        <p:spPr>
          <a:xfrm>
            <a:off x="2286000" y="6096000"/>
            <a:ext cx="2887780" cy="461665"/>
          </a:xfrm>
          <a:prstGeom prst="rect">
            <a:avLst/>
          </a:prstGeom>
          <a:noFill/>
        </p:spPr>
        <p:txBody>
          <a:bodyPr wrap="none" rtlCol="0">
            <a:spAutoFit/>
          </a:bodyPr>
          <a:lstStyle/>
          <a:p>
            <a:r>
              <a:rPr lang="en-US" dirty="0" smtClean="0">
                <a:solidFill>
                  <a:srgbClr val="FF0000"/>
                </a:solidFill>
              </a:rPr>
              <a:t>What do you know?</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nervous system: </a:t>
            </a:r>
            <a:br>
              <a:rPr lang="en-US" dirty="0" smtClean="0"/>
            </a:br>
            <a:r>
              <a:rPr lang="en-US" dirty="0" smtClean="0">
                <a:solidFill>
                  <a:srgbClr val="FF6600"/>
                </a:solidFill>
              </a:rPr>
              <a:t>the computer science view</a:t>
            </a:r>
            <a:endParaRPr lang="en-US" dirty="0">
              <a:solidFill>
                <a:srgbClr val="FF6600"/>
              </a:solidFill>
            </a:endParaRPr>
          </a:p>
        </p:txBody>
      </p:sp>
      <p:sp>
        <p:nvSpPr>
          <p:cNvPr id="3" name="Content Placeholder 2"/>
          <p:cNvSpPr>
            <a:spLocks noGrp="1"/>
          </p:cNvSpPr>
          <p:nvPr>
            <p:ph idx="1"/>
          </p:nvPr>
        </p:nvSpPr>
        <p:spPr>
          <a:xfrm>
            <a:off x="3657600" y="2133600"/>
            <a:ext cx="5257800" cy="3733800"/>
          </a:xfrm>
        </p:spPr>
        <p:txBody>
          <a:bodyPr/>
          <a:lstStyle/>
          <a:p>
            <a:pPr marL="0" indent="0">
              <a:buNone/>
            </a:pPr>
            <a:r>
              <a:rPr lang="en-US" sz="2400" dirty="0" smtClean="0">
                <a:latin typeface="Arial" charset="0"/>
              </a:rPr>
              <a:t>the human brain is a large collection of interconnected neurons</a:t>
            </a:r>
          </a:p>
          <a:p>
            <a:pPr marL="0" indent="0">
              <a:buNone/>
            </a:pPr>
            <a:endParaRPr lang="en-US" sz="2400" dirty="0" smtClean="0">
              <a:latin typeface="Arial" charset="0"/>
            </a:endParaRPr>
          </a:p>
          <a:p>
            <a:pPr marL="0" indent="0">
              <a:buNone/>
            </a:pPr>
            <a:r>
              <a:rPr lang="en-US" sz="2400" dirty="0" smtClean="0">
                <a:latin typeface="Arial" charset="0"/>
              </a:rPr>
              <a:t>a </a:t>
            </a:r>
            <a:r>
              <a:rPr lang="en-US" sz="2400" dirty="0" smtClean="0">
                <a:solidFill>
                  <a:srgbClr val="0000CC"/>
                </a:solidFill>
                <a:latin typeface="Arial" charset="0"/>
              </a:rPr>
              <a:t>NEURON</a:t>
            </a:r>
            <a:r>
              <a:rPr lang="en-US" sz="2400" dirty="0" smtClean="0">
                <a:latin typeface="Arial" charset="0"/>
              </a:rPr>
              <a:t> is a brain cell</a:t>
            </a:r>
          </a:p>
          <a:p>
            <a:pPr lvl="1"/>
            <a:r>
              <a:rPr lang="en-US" sz="2000" dirty="0" smtClean="0">
                <a:latin typeface="Arial" charset="0"/>
              </a:rPr>
              <a:t>collect, process, and disseminate electrical signals</a:t>
            </a:r>
          </a:p>
          <a:p>
            <a:pPr lvl="1"/>
            <a:r>
              <a:rPr lang="en-US" sz="2000" dirty="0" smtClean="0">
                <a:latin typeface="Arial" charset="0"/>
              </a:rPr>
              <a:t>Neurons are connected via synapses</a:t>
            </a:r>
          </a:p>
          <a:p>
            <a:pPr lvl="1"/>
            <a:r>
              <a:rPr lang="en-US" sz="2000" dirty="0" smtClean="0">
                <a:latin typeface="Arial" charset="0"/>
              </a:rPr>
              <a:t>They </a:t>
            </a:r>
            <a:r>
              <a:rPr lang="en-US" sz="2000" dirty="0" smtClean="0">
                <a:solidFill>
                  <a:srgbClr val="0000CC"/>
                </a:solidFill>
                <a:latin typeface="Arial" charset="0"/>
              </a:rPr>
              <a:t>FIRE</a:t>
            </a:r>
            <a:r>
              <a:rPr lang="en-US" sz="2000" dirty="0" smtClean="0">
                <a:latin typeface="Arial" charset="0"/>
              </a:rPr>
              <a:t> depending on the conditions of the neighboring neurons</a:t>
            </a:r>
          </a:p>
          <a:p>
            <a:pPr lvl="1"/>
            <a:endParaRPr lang="en-US" sz="2000" dirty="0"/>
          </a:p>
        </p:txBody>
      </p:sp>
      <p:pic>
        <p:nvPicPr>
          <p:cNvPr id="4" name="Picture 32"/>
          <p:cNvPicPr>
            <a:picLocks noChangeArrowheads="1"/>
          </p:cNvPicPr>
          <p:nvPr/>
        </p:nvPicPr>
        <p:blipFill>
          <a:blip r:embed="rId2"/>
          <a:srcRect r="53650"/>
          <a:stretch>
            <a:fillRect/>
          </a:stretch>
        </p:blipFill>
        <p:spPr bwMode="auto">
          <a:xfrm>
            <a:off x="533400" y="2209800"/>
            <a:ext cx="2616200" cy="3898900"/>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184824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nervous system</a:t>
            </a:r>
            <a:endParaRPr lang="en-US" dirty="0"/>
          </a:p>
        </p:txBody>
      </p:sp>
      <p:sp>
        <p:nvSpPr>
          <p:cNvPr id="3" name="Content Placeholder 2"/>
          <p:cNvSpPr>
            <a:spLocks noGrp="1"/>
          </p:cNvSpPr>
          <p:nvPr>
            <p:ph idx="1"/>
          </p:nvPr>
        </p:nvSpPr>
        <p:spPr>
          <a:xfrm>
            <a:off x="4495800" y="1676400"/>
            <a:ext cx="4648200" cy="3886200"/>
          </a:xfrm>
        </p:spPr>
        <p:txBody>
          <a:bodyPr/>
          <a:lstStyle/>
          <a:p>
            <a:pPr marL="0" indent="0">
              <a:buNone/>
            </a:pPr>
            <a:r>
              <a:rPr lang="en-US" sz="2800" dirty="0" smtClean="0"/>
              <a:t>The human brain</a:t>
            </a:r>
          </a:p>
          <a:p>
            <a:pPr lvl="1"/>
            <a:r>
              <a:rPr lang="en-US" sz="2400" dirty="0" smtClean="0"/>
              <a:t>contains ~10</a:t>
            </a:r>
            <a:r>
              <a:rPr lang="en-US" sz="2400" baseline="30000" dirty="0" smtClean="0"/>
              <a:t>11</a:t>
            </a:r>
            <a:r>
              <a:rPr lang="en-US" sz="2400" dirty="0" smtClean="0"/>
              <a:t> (100 billion) neurons</a:t>
            </a:r>
          </a:p>
          <a:p>
            <a:pPr lvl="1"/>
            <a:endParaRPr lang="en-US" sz="2400" dirty="0" smtClean="0"/>
          </a:p>
          <a:p>
            <a:pPr lvl="1"/>
            <a:r>
              <a:rPr lang="en-US" sz="2400" dirty="0" smtClean="0"/>
              <a:t>each neuron is connected to ~10</a:t>
            </a:r>
            <a:r>
              <a:rPr lang="en-US" sz="2400" baseline="30000" dirty="0" smtClean="0"/>
              <a:t>4</a:t>
            </a:r>
            <a:r>
              <a:rPr lang="en-US" sz="2400" dirty="0" smtClean="0"/>
              <a:t> (10,000) other neurons</a:t>
            </a:r>
          </a:p>
          <a:p>
            <a:pPr lvl="1"/>
            <a:endParaRPr lang="en-US" sz="2400" dirty="0" smtClean="0">
              <a:solidFill>
                <a:srgbClr val="000000"/>
              </a:solidFill>
            </a:endParaRPr>
          </a:p>
          <a:p>
            <a:pPr lvl="1"/>
            <a:r>
              <a:rPr lang="en-US" sz="2400" dirty="0" smtClean="0">
                <a:solidFill>
                  <a:srgbClr val="000000"/>
                </a:solidFill>
              </a:rPr>
              <a:t>Neurons can fire as fast as 10</a:t>
            </a:r>
            <a:r>
              <a:rPr lang="en-US" sz="2400" baseline="30000" dirty="0" smtClean="0">
                <a:solidFill>
                  <a:srgbClr val="000000"/>
                </a:solidFill>
              </a:rPr>
              <a:t>-3</a:t>
            </a:r>
            <a:r>
              <a:rPr lang="en-US" sz="2400" dirty="0" smtClean="0">
                <a:solidFill>
                  <a:srgbClr val="000000"/>
                </a:solidFill>
              </a:rPr>
              <a:t> seconds</a:t>
            </a:r>
          </a:p>
          <a:p>
            <a:pPr>
              <a:buNone/>
            </a:pPr>
            <a:endParaRPr lang="en-US" sz="2800" dirty="0">
              <a:solidFill>
                <a:srgbClr val="000000"/>
              </a:solidFill>
            </a:endParaRPr>
          </a:p>
        </p:txBody>
      </p:sp>
      <p:pic>
        <p:nvPicPr>
          <p:cNvPr id="4" name="Picture 3"/>
          <p:cNvPicPr>
            <a:picLocks noChangeAspect="1"/>
          </p:cNvPicPr>
          <p:nvPr/>
        </p:nvPicPr>
        <p:blipFill>
          <a:blip r:embed="rId2"/>
          <a:stretch>
            <a:fillRect/>
          </a:stretch>
        </p:blipFill>
        <p:spPr>
          <a:xfrm>
            <a:off x="304800" y="2209800"/>
            <a:ext cx="4051300" cy="3321410"/>
          </a:xfrm>
          <a:prstGeom prst="rect">
            <a:avLst/>
          </a:prstGeom>
        </p:spPr>
      </p:pic>
      <p:sp>
        <p:nvSpPr>
          <p:cNvPr id="5" name="TextBox 4"/>
          <p:cNvSpPr txBox="1"/>
          <p:nvPr/>
        </p:nvSpPr>
        <p:spPr>
          <a:xfrm>
            <a:off x="1981200" y="6096000"/>
            <a:ext cx="5791200" cy="461665"/>
          </a:xfrm>
          <a:prstGeom prst="rect">
            <a:avLst/>
          </a:prstGeom>
          <a:noFill/>
        </p:spPr>
        <p:txBody>
          <a:bodyPr wrap="square" rtlCol="0">
            <a:spAutoFit/>
          </a:bodyPr>
          <a:lstStyle/>
          <a:p>
            <a:r>
              <a:rPr lang="en-US" dirty="0" smtClean="0">
                <a:solidFill>
                  <a:srgbClr val="FF0000"/>
                </a:solidFill>
              </a:rPr>
              <a:t>How does this compare to a computer?</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vs. Machine</a:t>
            </a:r>
            <a:endParaRPr lang="en-US" dirty="0"/>
          </a:p>
        </p:txBody>
      </p:sp>
      <p:pic>
        <p:nvPicPr>
          <p:cNvPr id="4" name="Picture 3"/>
          <p:cNvPicPr>
            <a:picLocks noChangeAspect="1"/>
          </p:cNvPicPr>
          <p:nvPr/>
        </p:nvPicPr>
        <p:blipFill>
          <a:blip r:embed="rId2"/>
          <a:stretch>
            <a:fillRect/>
          </a:stretch>
        </p:blipFill>
        <p:spPr>
          <a:xfrm>
            <a:off x="990600" y="1600200"/>
            <a:ext cx="2133600" cy="1749207"/>
          </a:xfrm>
          <a:prstGeom prst="rect">
            <a:avLst/>
          </a:prstGeom>
        </p:spPr>
      </p:pic>
      <p:pic>
        <p:nvPicPr>
          <p:cNvPr id="5" name="Picture 4"/>
          <p:cNvPicPr>
            <a:picLocks noChangeAspect="1"/>
          </p:cNvPicPr>
          <p:nvPr/>
        </p:nvPicPr>
        <p:blipFill>
          <a:blip r:embed="rId3"/>
          <a:stretch>
            <a:fillRect/>
          </a:stretch>
        </p:blipFill>
        <p:spPr>
          <a:xfrm>
            <a:off x="5105400" y="1524000"/>
            <a:ext cx="2628900" cy="1625600"/>
          </a:xfrm>
          <a:prstGeom prst="rect">
            <a:avLst/>
          </a:prstGeom>
        </p:spPr>
      </p:pic>
      <p:sp>
        <p:nvSpPr>
          <p:cNvPr id="6" name="TextBox 5"/>
          <p:cNvSpPr txBox="1"/>
          <p:nvPr/>
        </p:nvSpPr>
        <p:spPr>
          <a:xfrm>
            <a:off x="4495800" y="3505200"/>
            <a:ext cx="5029200" cy="2554545"/>
          </a:xfrm>
          <a:prstGeom prst="rect">
            <a:avLst/>
          </a:prstGeom>
          <a:noFill/>
        </p:spPr>
        <p:txBody>
          <a:bodyPr wrap="square" rtlCol="0">
            <a:spAutoFit/>
          </a:bodyPr>
          <a:lstStyle/>
          <a:p>
            <a:r>
              <a:rPr lang="en-US" sz="3200" dirty="0" smtClean="0"/>
              <a:t>10</a:t>
            </a:r>
            <a:r>
              <a:rPr lang="en-US" sz="3200" baseline="30000" dirty="0" smtClean="0"/>
              <a:t>10</a:t>
            </a:r>
            <a:r>
              <a:rPr lang="en-US" sz="3200" dirty="0" smtClean="0"/>
              <a:t> transistors</a:t>
            </a:r>
          </a:p>
          <a:p>
            <a:r>
              <a:rPr lang="en-US" sz="3200" dirty="0" smtClean="0"/>
              <a:t>10</a:t>
            </a:r>
            <a:r>
              <a:rPr lang="en-US" sz="3200" baseline="30000" dirty="0" smtClean="0"/>
              <a:t>11</a:t>
            </a:r>
            <a:r>
              <a:rPr lang="en-US" sz="3200" dirty="0" smtClean="0"/>
              <a:t> bits of ram/memory</a:t>
            </a:r>
          </a:p>
          <a:p>
            <a:r>
              <a:rPr lang="en-US" sz="3200" dirty="0" smtClean="0"/>
              <a:t>10</a:t>
            </a:r>
            <a:r>
              <a:rPr lang="en-US" sz="3200" baseline="30000" dirty="0" smtClean="0"/>
              <a:t>13</a:t>
            </a:r>
            <a:r>
              <a:rPr lang="en-US" sz="3200" dirty="0" smtClean="0"/>
              <a:t> bits on disk</a:t>
            </a:r>
          </a:p>
          <a:p>
            <a:r>
              <a:rPr lang="en-US" sz="3200" dirty="0" smtClean="0"/>
              <a:t>10</a:t>
            </a:r>
            <a:r>
              <a:rPr lang="en-US" sz="3200" baseline="30000" dirty="0" smtClean="0"/>
              <a:t>-9</a:t>
            </a:r>
            <a:r>
              <a:rPr lang="en-US" sz="3200" dirty="0" smtClean="0"/>
              <a:t> cycle time</a:t>
            </a:r>
          </a:p>
          <a:p>
            <a:endParaRPr lang="en-US" sz="3200" dirty="0"/>
          </a:p>
        </p:txBody>
      </p:sp>
      <p:sp>
        <p:nvSpPr>
          <p:cNvPr id="7" name="TextBox 6"/>
          <p:cNvSpPr txBox="1"/>
          <p:nvPr/>
        </p:nvSpPr>
        <p:spPr>
          <a:xfrm>
            <a:off x="457200" y="3505200"/>
            <a:ext cx="4267200" cy="2554545"/>
          </a:xfrm>
          <a:prstGeom prst="rect">
            <a:avLst/>
          </a:prstGeom>
          <a:noFill/>
        </p:spPr>
        <p:txBody>
          <a:bodyPr wrap="square" rtlCol="0">
            <a:spAutoFit/>
          </a:bodyPr>
          <a:lstStyle/>
          <a:p>
            <a:r>
              <a:rPr lang="en-US" sz="3200" dirty="0" smtClean="0"/>
              <a:t>10</a:t>
            </a:r>
            <a:r>
              <a:rPr lang="en-US" sz="3200" baseline="30000" dirty="0" smtClean="0"/>
              <a:t>11</a:t>
            </a:r>
            <a:r>
              <a:rPr lang="en-US" sz="3200" dirty="0" smtClean="0"/>
              <a:t> neurons</a:t>
            </a:r>
          </a:p>
          <a:p>
            <a:r>
              <a:rPr lang="en-US" sz="3200" dirty="0" smtClean="0"/>
              <a:t>10</a:t>
            </a:r>
            <a:r>
              <a:rPr lang="en-US" sz="3200" baseline="30000" dirty="0" smtClean="0"/>
              <a:t>11</a:t>
            </a:r>
            <a:r>
              <a:rPr lang="en-US" sz="3200" dirty="0" smtClean="0"/>
              <a:t> neurons</a:t>
            </a:r>
          </a:p>
          <a:p>
            <a:r>
              <a:rPr lang="en-US" sz="3200" dirty="0" smtClean="0"/>
              <a:t>10</a:t>
            </a:r>
            <a:r>
              <a:rPr lang="en-US" sz="3200" baseline="30000" dirty="0" smtClean="0"/>
              <a:t>14</a:t>
            </a:r>
            <a:r>
              <a:rPr lang="en-US" sz="3200" dirty="0" smtClean="0"/>
              <a:t> synapses</a:t>
            </a:r>
          </a:p>
          <a:p>
            <a:r>
              <a:rPr lang="en-US" sz="3200" dirty="0" smtClean="0"/>
              <a:t>10</a:t>
            </a:r>
            <a:r>
              <a:rPr lang="en-US" sz="3200" baseline="30000" dirty="0" smtClean="0"/>
              <a:t>-3</a:t>
            </a:r>
            <a:r>
              <a:rPr lang="en-US" sz="3200" dirty="0" smtClean="0"/>
              <a:t> “cycle” time</a:t>
            </a:r>
          </a:p>
          <a:p>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 are still pretty fast</a:t>
            </a:r>
            <a:endParaRPr lang="en-US" dirty="0"/>
          </a:p>
        </p:txBody>
      </p:sp>
      <p:pic>
        <p:nvPicPr>
          <p:cNvPr id="4" name="Picture 3"/>
          <p:cNvPicPr>
            <a:picLocks noChangeAspect="1"/>
          </p:cNvPicPr>
          <p:nvPr/>
        </p:nvPicPr>
        <p:blipFill>
          <a:blip r:embed="rId2"/>
          <a:stretch>
            <a:fillRect/>
          </a:stretch>
        </p:blipFill>
        <p:spPr>
          <a:xfrm>
            <a:off x="3200400" y="1805553"/>
            <a:ext cx="2133600" cy="3299847"/>
          </a:xfrm>
          <a:prstGeom prst="rect">
            <a:avLst/>
          </a:prstGeom>
        </p:spPr>
      </p:pic>
      <p:sp>
        <p:nvSpPr>
          <p:cNvPr id="5" name="TextBox 4"/>
          <p:cNvSpPr txBox="1"/>
          <p:nvPr/>
        </p:nvSpPr>
        <p:spPr>
          <a:xfrm>
            <a:off x="2819400" y="5638800"/>
            <a:ext cx="2971800" cy="646331"/>
          </a:xfrm>
          <a:prstGeom prst="rect">
            <a:avLst/>
          </a:prstGeom>
          <a:noFill/>
        </p:spPr>
        <p:txBody>
          <a:bodyPr wrap="square" rtlCol="0">
            <a:spAutoFit/>
          </a:bodyPr>
          <a:lstStyle/>
          <a:p>
            <a:r>
              <a:rPr lang="en-US" sz="3600" dirty="0" smtClean="0">
                <a:solidFill>
                  <a:srgbClr val="FF0000"/>
                </a:solidFill>
              </a:rPr>
              <a:t>Who is this?</a:t>
            </a:r>
            <a:endParaRPr lang="en-US" sz="36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 are still pretty fast</a:t>
            </a:r>
            <a:endParaRPr lang="en-US" dirty="0"/>
          </a:p>
        </p:txBody>
      </p:sp>
      <p:sp>
        <p:nvSpPr>
          <p:cNvPr id="3" name="Content Placeholder 2"/>
          <p:cNvSpPr>
            <a:spLocks noGrp="1"/>
          </p:cNvSpPr>
          <p:nvPr>
            <p:ph idx="1"/>
          </p:nvPr>
        </p:nvSpPr>
        <p:spPr>
          <a:xfrm>
            <a:off x="609600" y="2133600"/>
            <a:ext cx="8001000" cy="3886200"/>
          </a:xfrm>
        </p:spPr>
        <p:txBody>
          <a:bodyPr/>
          <a:lstStyle/>
          <a:p>
            <a:pPr marL="0" indent="0">
              <a:buNone/>
            </a:pPr>
            <a:r>
              <a:rPr lang="en-US" sz="2400" b="1" dirty="0" smtClean="0">
                <a:solidFill>
                  <a:srgbClr val="0000FF"/>
                </a:solidFill>
              </a:rPr>
              <a:t>If you were me, you’d be able to identify this person in 10</a:t>
            </a:r>
            <a:r>
              <a:rPr lang="en-US" sz="2400" b="1" baseline="30000" dirty="0" smtClean="0">
                <a:solidFill>
                  <a:srgbClr val="0000FF"/>
                </a:solidFill>
              </a:rPr>
              <a:t>-1</a:t>
            </a:r>
            <a:r>
              <a:rPr lang="en-US" sz="2400" b="1" dirty="0" smtClean="0">
                <a:solidFill>
                  <a:srgbClr val="0000FF"/>
                </a:solidFill>
              </a:rPr>
              <a:t> (1/10) s!</a:t>
            </a:r>
          </a:p>
          <a:p>
            <a:pPr marL="0" indent="0">
              <a:buNone/>
            </a:pPr>
            <a:endParaRPr lang="en-US" sz="2400" dirty="0" smtClean="0"/>
          </a:p>
          <a:p>
            <a:pPr marL="0" indent="0">
              <a:buNone/>
            </a:pPr>
            <a:r>
              <a:rPr lang="en-US" sz="2400" dirty="0" smtClean="0"/>
              <a:t>Given a neuron firing time of 10</a:t>
            </a:r>
            <a:r>
              <a:rPr lang="en-US" sz="2400" baseline="30000" dirty="0" smtClean="0"/>
              <a:t>-3 </a:t>
            </a:r>
            <a:r>
              <a:rPr lang="en-US" sz="2400" dirty="0" smtClean="0"/>
              <a:t>s, </a:t>
            </a:r>
            <a:r>
              <a:rPr lang="en-US" sz="2400" dirty="0" smtClean="0">
                <a:solidFill>
                  <a:srgbClr val="FF0000"/>
                </a:solidFill>
              </a:rPr>
              <a:t>how many neurons in sequence could fire in this time</a:t>
            </a:r>
            <a:r>
              <a:rPr lang="en-US" sz="2400" dirty="0" smtClean="0"/>
              <a:t>?</a:t>
            </a:r>
          </a:p>
          <a:p>
            <a:pPr lvl="1"/>
            <a:r>
              <a:rPr lang="en-US" sz="2000" dirty="0" smtClean="0"/>
              <a:t>A few hundred</a:t>
            </a:r>
          </a:p>
          <a:p>
            <a:pPr marL="0" indent="0">
              <a:buNone/>
            </a:pPr>
            <a:endParaRPr lang="en-US" sz="2400" dirty="0" smtClean="0"/>
          </a:p>
          <a:p>
            <a:pPr marL="0" indent="0">
              <a:buNone/>
            </a:pPr>
            <a:r>
              <a:rPr lang="en-US" sz="2400" dirty="0" smtClean="0">
                <a:solidFill>
                  <a:srgbClr val="FF0000"/>
                </a:solidFill>
              </a:rPr>
              <a:t>What are possible explanations?</a:t>
            </a:r>
          </a:p>
          <a:p>
            <a:pPr lvl="1"/>
            <a:r>
              <a:rPr lang="en-US" sz="2000" dirty="0" smtClean="0"/>
              <a:t>either neurons are performing some very complicated computations</a:t>
            </a:r>
          </a:p>
          <a:p>
            <a:pPr lvl="1"/>
            <a:r>
              <a:rPr lang="en-US" sz="2000" dirty="0" smtClean="0"/>
              <a:t>brain is taking advantage of the </a:t>
            </a:r>
            <a:r>
              <a:rPr lang="en-US" sz="2000" b="1" dirty="0" smtClean="0"/>
              <a:t>massive</a:t>
            </a:r>
            <a:r>
              <a:rPr lang="en-US" sz="2000" dirty="0" smtClean="0"/>
              <a:t> parallelization</a:t>
            </a:r>
            <a:endParaRPr lang="en-US" sz="2000" dirty="0"/>
          </a:p>
        </p:txBody>
      </p:sp>
      <p:pic>
        <p:nvPicPr>
          <p:cNvPr id="4" name="Picture 3"/>
          <p:cNvPicPr>
            <a:picLocks noChangeAspect="1"/>
          </p:cNvPicPr>
          <p:nvPr/>
        </p:nvPicPr>
        <p:blipFill>
          <a:blip r:embed="rId2"/>
          <a:stretch>
            <a:fillRect/>
          </a:stretch>
        </p:blipFill>
        <p:spPr>
          <a:xfrm>
            <a:off x="7848600" y="0"/>
            <a:ext cx="1280996" cy="1981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Artificial Neural </a:t>
            </a:r>
            <a:r>
              <a:rPr lang="en-US" dirty="0"/>
              <a:t>Networks</a:t>
            </a:r>
          </a:p>
        </p:txBody>
      </p:sp>
      <p:grpSp>
        <p:nvGrpSpPr>
          <p:cNvPr id="32771" name="Group 4"/>
          <p:cNvGrpSpPr>
            <a:grpSpLocks/>
          </p:cNvGrpSpPr>
          <p:nvPr/>
        </p:nvGrpSpPr>
        <p:grpSpPr bwMode="auto">
          <a:xfrm>
            <a:off x="2438400" y="1676400"/>
            <a:ext cx="4572000" cy="4419600"/>
            <a:chOff x="3120" y="1104"/>
            <a:chExt cx="2880" cy="2784"/>
          </a:xfrm>
        </p:grpSpPr>
        <p:sp>
          <p:nvSpPr>
            <p:cNvPr id="32772" name="Oval 5"/>
            <p:cNvSpPr>
              <a:spLocks noChangeArrowheads="1"/>
            </p:cNvSpPr>
            <p:nvPr/>
          </p:nvSpPr>
          <p:spPr bwMode="auto">
            <a:xfrm>
              <a:off x="4320" y="1296"/>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nvGrpSpPr>
            <p:cNvPr id="32773" name="Group 6"/>
            <p:cNvGrpSpPr>
              <a:grpSpLocks/>
            </p:cNvGrpSpPr>
            <p:nvPr/>
          </p:nvGrpSpPr>
          <p:grpSpPr bwMode="auto">
            <a:xfrm>
              <a:off x="3120" y="1104"/>
              <a:ext cx="2880" cy="2784"/>
              <a:chOff x="3168" y="1104"/>
              <a:chExt cx="2880" cy="2784"/>
            </a:xfrm>
          </p:grpSpPr>
          <p:sp>
            <p:nvSpPr>
              <p:cNvPr id="32774" name="Oval 7"/>
              <p:cNvSpPr>
                <a:spLocks noChangeArrowheads="1"/>
              </p:cNvSpPr>
              <p:nvPr/>
            </p:nvSpPr>
            <p:spPr bwMode="auto">
              <a:xfrm>
                <a:off x="3504" y="1392"/>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75" name="Oval 8"/>
              <p:cNvSpPr>
                <a:spLocks noChangeArrowheads="1"/>
              </p:cNvSpPr>
              <p:nvPr/>
            </p:nvSpPr>
            <p:spPr bwMode="auto">
              <a:xfrm>
                <a:off x="5280" y="2832"/>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76" name="Oval 9"/>
              <p:cNvSpPr>
                <a:spLocks noChangeArrowheads="1"/>
              </p:cNvSpPr>
              <p:nvPr/>
            </p:nvSpPr>
            <p:spPr bwMode="auto">
              <a:xfrm>
                <a:off x="5040" y="1776"/>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77" name="Oval 10"/>
              <p:cNvSpPr>
                <a:spLocks noChangeArrowheads="1"/>
              </p:cNvSpPr>
              <p:nvPr/>
            </p:nvSpPr>
            <p:spPr bwMode="auto">
              <a:xfrm>
                <a:off x="4224" y="2208"/>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78" name="Oval 11"/>
              <p:cNvSpPr>
                <a:spLocks noChangeArrowheads="1"/>
              </p:cNvSpPr>
              <p:nvPr/>
            </p:nvSpPr>
            <p:spPr bwMode="auto">
              <a:xfrm>
                <a:off x="4608" y="3696"/>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79" name="Oval 12"/>
              <p:cNvSpPr>
                <a:spLocks noChangeArrowheads="1"/>
              </p:cNvSpPr>
              <p:nvPr/>
            </p:nvSpPr>
            <p:spPr bwMode="auto">
              <a:xfrm>
                <a:off x="3168" y="2352"/>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80" name="Oval 13"/>
              <p:cNvSpPr>
                <a:spLocks noChangeArrowheads="1"/>
              </p:cNvSpPr>
              <p:nvPr/>
            </p:nvSpPr>
            <p:spPr bwMode="auto">
              <a:xfrm>
                <a:off x="3408" y="3456"/>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2781" name="Line 14"/>
              <p:cNvSpPr>
                <a:spLocks noChangeShapeType="1"/>
              </p:cNvSpPr>
              <p:nvPr/>
            </p:nvSpPr>
            <p:spPr bwMode="auto">
              <a:xfrm>
                <a:off x="3696" y="1584"/>
                <a:ext cx="528" cy="624"/>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2" name="Line 15"/>
              <p:cNvSpPr>
                <a:spLocks noChangeShapeType="1"/>
              </p:cNvSpPr>
              <p:nvPr/>
            </p:nvSpPr>
            <p:spPr bwMode="auto">
              <a:xfrm flipV="1">
                <a:off x="3408" y="2352"/>
                <a:ext cx="816" cy="96"/>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3" name="Line 16"/>
              <p:cNvSpPr>
                <a:spLocks noChangeShapeType="1"/>
              </p:cNvSpPr>
              <p:nvPr/>
            </p:nvSpPr>
            <p:spPr bwMode="auto">
              <a:xfrm flipV="1">
                <a:off x="4320" y="1536"/>
                <a:ext cx="48" cy="624"/>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4" name="Line 17"/>
              <p:cNvSpPr>
                <a:spLocks noChangeShapeType="1"/>
              </p:cNvSpPr>
              <p:nvPr/>
            </p:nvSpPr>
            <p:spPr bwMode="auto">
              <a:xfrm flipV="1">
                <a:off x="4464" y="1968"/>
                <a:ext cx="576" cy="28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5" name="Line 18"/>
              <p:cNvSpPr>
                <a:spLocks noChangeShapeType="1"/>
              </p:cNvSpPr>
              <p:nvPr/>
            </p:nvSpPr>
            <p:spPr bwMode="auto">
              <a:xfrm>
                <a:off x="4416" y="2400"/>
                <a:ext cx="816" cy="48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6" name="Line 19"/>
              <p:cNvSpPr>
                <a:spLocks noChangeShapeType="1"/>
              </p:cNvSpPr>
              <p:nvPr/>
            </p:nvSpPr>
            <p:spPr bwMode="auto">
              <a:xfrm>
                <a:off x="4320" y="2448"/>
                <a:ext cx="3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7" name="Line 20"/>
              <p:cNvSpPr>
                <a:spLocks noChangeShapeType="1"/>
              </p:cNvSpPr>
              <p:nvPr/>
            </p:nvSpPr>
            <p:spPr bwMode="auto">
              <a:xfrm flipH="1">
                <a:off x="3600" y="2448"/>
                <a:ext cx="624"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8" name="Line 21"/>
              <p:cNvSpPr>
                <a:spLocks noChangeShapeType="1"/>
              </p:cNvSpPr>
              <p:nvPr/>
            </p:nvSpPr>
            <p:spPr bwMode="auto">
              <a:xfrm flipH="1" flipV="1">
                <a:off x="3312" y="2592"/>
                <a:ext cx="144" cy="816"/>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2789" name="Text Box 22"/>
              <p:cNvSpPr txBox="1">
                <a:spLocks noChangeArrowheads="1"/>
              </p:cNvSpPr>
              <p:nvPr/>
            </p:nvSpPr>
            <p:spPr bwMode="auto">
              <a:xfrm>
                <a:off x="4368" y="1104"/>
                <a:ext cx="124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Verdana" charset="0"/>
                  </a:rPr>
                  <a:t>Node (Neuron)</a:t>
                </a:r>
              </a:p>
            </p:txBody>
          </p:sp>
          <p:sp>
            <p:nvSpPr>
              <p:cNvPr id="32790" name="Text Box 23"/>
              <p:cNvSpPr txBox="1">
                <a:spLocks noChangeArrowheads="1"/>
              </p:cNvSpPr>
              <p:nvPr/>
            </p:nvSpPr>
            <p:spPr bwMode="auto">
              <a:xfrm>
                <a:off x="4512" y="3024"/>
                <a:ext cx="1536" cy="213"/>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latin typeface="Verdana" charset="0"/>
                  </a:rPr>
                  <a:t>Edge </a:t>
                </a:r>
                <a:r>
                  <a:rPr lang="en-US" sz="1600" dirty="0" smtClean="0">
                    <a:latin typeface="Verdana" charset="0"/>
                  </a:rPr>
                  <a:t>(synapses)</a:t>
                </a:r>
                <a:endParaRPr lang="en-US" sz="1600" dirty="0">
                  <a:latin typeface="Verdana" charset="0"/>
                </a:endParaRPr>
              </a:p>
            </p:txBody>
          </p:sp>
        </p:grpSp>
      </p:grpSp>
      <p:sp>
        <p:nvSpPr>
          <p:cNvPr id="23" name="TextBox 22"/>
          <p:cNvSpPr txBox="1"/>
          <p:nvPr/>
        </p:nvSpPr>
        <p:spPr>
          <a:xfrm>
            <a:off x="2590800" y="6135469"/>
            <a:ext cx="4495800" cy="646331"/>
          </a:xfrm>
          <a:prstGeom prst="rect">
            <a:avLst/>
          </a:prstGeom>
          <a:noFill/>
        </p:spPr>
        <p:txBody>
          <a:bodyPr wrap="square" rtlCol="0">
            <a:spAutoFit/>
          </a:bodyPr>
          <a:lstStyle/>
          <a:p>
            <a:r>
              <a:rPr lang="en-US" sz="3600" dirty="0" smtClean="0">
                <a:solidFill>
                  <a:schemeClr val="bg2">
                    <a:lumMod val="60000"/>
                    <a:lumOff val="40000"/>
                  </a:schemeClr>
                </a:solidFill>
              </a:rPr>
              <a:t>our approximation</a:t>
            </a:r>
            <a:endParaRPr lang="en-US" sz="3600" dirty="0">
              <a:solidFill>
                <a:schemeClr val="bg2">
                  <a:lumMod val="60000"/>
                  <a:lumOff val="40000"/>
                </a:schemeClr>
              </a:solidFill>
            </a:endParaRPr>
          </a:p>
        </p:txBody>
      </p:sp>
    </p:spTree>
    <p:extLst>
      <p:ext uri="{BB962C8B-B14F-4D97-AF65-F5344CB8AC3E}">
        <p14:creationId xmlns:p14="http://schemas.microsoft.com/office/powerpoint/2010/main" val="36148988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838200" y="3581400"/>
            <a:ext cx="7315200" cy="224676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i="1" dirty="0">
                <a:latin typeface="Verdana" charset="0"/>
              </a:rPr>
              <a:t>W </a:t>
            </a:r>
            <a:r>
              <a:rPr lang="en-US" sz="2000" dirty="0">
                <a:latin typeface="Verdana" charset="0"/>
              </a:rPr>
              <a:t>is the strength of signal sent between A and B.</a:t>
            </a:r>
          </a:p>
          <a:p>
            <a:pPr>
              <a:spcBef>
                <a:spcPct val="50000"/>
              </a:spcBef>
            </a:pPr>
            <a:endParaRPr lang="en-US" sz="2000" dirty="0">
              <a:latin typeface="Verdana" charset="0"/>
            </a:endParaRPr>
          </a:p>
          <a:p>
            <a:pPr>
              <a:spcBef>
                <a:spcPct val="50000"/>
              </a:spcBef>
            </a:pPr>
            <a:r>
              <a:rPr lang="en-US" sz="2000" dirty="0">
                <a:latin typeface="Verdana" charset="0"/>
              </a:rPr>
              <a:t>If </a:t>
            </a:r>
            <a:r>
              <a:rPr lang="en-US" sz="2000" i="1" dirty="0">
                <a:latin typeface="Verdana" charset="0"/>
              </a:rPr>
              <a:t>A</a:t>
            </a:r>
            <a:r>
              <a:rPr lang="en-US" sz="2000" i="1" dirty="0" smtClean="0">
                <a:latin typeface="Verdana" charset="0"/>
              </a:rPr>
              <a:t> </a:t>
            </a:r>
            <a:r>
              <a:rPr lang="en-US" sz="2000" dirty="0" smtClean="0">
                <a:latin typeface="Verdana" charset="0"/>
              </a:rPr>
              <a:t>fires </a:t>
            </a:r>
            <a:r>
              <a:rPr lang="en-US" sz="2000" dirty="0">
                <a:latin typeface="Verdana" charset="0"/>
              </a:rPr>
              <a:t>and </a:t>
            </a:r>
            <a:r>
              <a:rPr lang="en-US" sz="2000" i="1" dirty="0" err="1">
                <a:latin typeface="Verdana" charset="0"/>
              </a:rPr>
              <a:t>w</a:t>
            </a:r>
            <a:r>
              <a:rPr lang="en-US" sz="2000" dirty="0">
                <a:latin typeface="Verdana" charset="0"/>
              </a:rPr>
              <a:t> is </a:t>
            </a:r>
            <a:r>
              <a:rPr lang="en-US" sz="2000" b="1" dirty="0">
                <a:latin typeface="Verdana" charset="0"/>
              </a:rPr>
              <a:t>positive</a:t>
            </a:r>
            <a:r>
              <a:rPr lang="en-US" sz="2000" dirty="0">
                <a:latin typeface="Verdana" charset="0"/>
              </a:rPr>
              <a:t>, then </a:t>
            </a:r>
            <a:r>
              <a:rPr lang="en-US" sz="2000" i="1" dirty="0">
                <a:latin typeface="Verdana" charset="0"/>
              </a:rPr>
              <a:t>A </a:t>
            </a:r>
            <a:r>
              <a:rPr lang="en-US" sz="2000" b="1" dirty="0">
                <a:solidFill>
                  <a:srgbClr val="FF6600"/>
                </a:solidFill>
                <a:latin typeface="Verdana" charset="0"/>
              </a:rPr>
              <a:t>stimulates</a:t>
            </a:r>
            <a:r>
              <a:rPr lang="en-US" sz="2000" dirty="0">
                <a:latin typeface="Verdana" charset="0"/>
              </a:rPr>
              <a:t> </a:t>
            </a:r>
            <a:r>
              <a:rPr lang="en-US" sz="2000" i="1" dirty="0">
                <a:latin typeface="Verdana" charset="0"/>
              </a:rPr>
              <a:t>B</a:t>
            </a:r>
            <a:r>
              <a:rPr lang="en-US" sz="2000" dirty="0">
                <a:latin typeface="Verdana" charset="0"/>
              </a:rPr>
              <a:t>.</a:t>
            </a:r>
          </a:p>
          <a:p>
            <a:pPr>
              <a:spcBef>
                <a:spcPct val="50000"/>
              </a:spcBef>
            </a:pPr>
            <a:endParaRPr lang="en-US" sz="2000" dirty="0">
              <a:latin typeface="Verdana" charset="0"/>
            </a:endParaRPr>
          </a:p>
          <a:p>
            <a:pPr>
              <a:spcBef>
                <a:spcPct val="50000"/>
              </a:spcBef>
            </a:pPr>
            <a:r>
              <a:rPr lang="en-US" sz="2000" dirty="0">
                <a:latin typeface="Verdana" charset="0"/>
              </a:rPr>
              <a:t>If </a:t>
            </a:r>
            <a:r>
              <a:rPr lang="en-US" sz="2000" i="1" dirty="0">
                <a:latin typeface="Verdana" charset="0"/>
              </a:rPr>
              <a:t>A</a:t>
            </a:r>
            <a:r>
              <a:rPr lang="en-US" sz="2000" i="1" dirty="0" smtClean="0">
                <a:latin typeface="Verdana" charset="0"/>
              </a:rPr>
              <a:t> fires </a:t>
            </a:r>
            <a:r>
              <a:rPr lang="en-US" sz="2000" dirty="0" smtClean="0">
                <a:latin typeface="Verdana" charset="0"/>
              </a:rPr>
              <a:t>and </a:t>
            </a:r>
            <a:r>
              <a:rPr lang="en-US" sz="2000" i="1" dirty="0">
                <a:latin typeface="Verdana" charset="0"/>
              </a:rPr>
              <a:t>w</a:t>
            </a:r>
            <a:r>
              <a:rPr lang="en-US" sz="2000" dirty="0">
                <a:latin typeface="Verdana" charset="0"/>
              </a:rPr>
              <a:t> is </a:t>
            </a:r>
            <a:r>
              <a:rPr lang="en-US" sz="2000" b="1" dirty="0">
                <a:latin typeface="Verdana" charset="0"/>
              </a:rPr>
              <a:t>negative</a:t>
            </a:r>
            <a:r>
              <a:rPr lang="en-US" sz="2000" dirty="0">
                <a:latin typeface="Verdana" charset="0"/>
              </a:rPr>
              <a:t>, then </a:t>
            </a:r>
            <a:r>
              <a:rPr lang="en-US" sz="2000" i="1" dirty="0">
                <a:latin typeface="Verdana" charset="0"/>
              </a:rPr>
              <a:t>A </a:t>
            </a:r>
            <a:r>
              <a:rPr lang="en-US" sz="2000" b="1" dirty="0">
                <a:solidFill>
                  <a:srgbClr val="FF6600"/>
                </a:solidFill>
                <a:latin typeface="Verdana" charset="0"/>
              </a:rPr>
              <a:t>inhibits</a:t>
            </a:r>
            <a:r>
              <a:rPr lang="en-US" sz="2000" dirty="0">
                <a:latin typeface="Verdana" charset="0"/>
              </a:rPr>
              <a:t> </a:t>
            </a:r>
            <a:r>
              <a:rPr lang="en-US" sz="2000" i="1" dirty="0">
                <a:latin typeface="Verdana" charset="0"/>
              </a:rPr>
              <a:t>B</a:t>
            </a:r>
            <a:r>
              <a:rPr lang="en-US" sz="2000" dirty="0" smtClean="0">
                <a:latin typeface="Verdana" charset="0"/>
              </a:rPr>
              <a:t>.</a:t>
            </a:r>
            <a:endParaRPr lang="en-US" sz="2000" i="1" dirty="0" smtClean="0">
              <a:latin typeface="Verdana" charset="0"/>
            </a:endParaRPr>
          </a:p>
        </p:txBody>
      </p:sp>
      <p:grpSp>
        <p:nvGrpSpPr>
          <p:cNvPr id="30723" name="Group 13"/>
          <p:cNvGrpSpPr>
            <a:grpSpLocks/>
          </p:cNvGrpSpPr>
          <p:nvPr/>
        </p:nvGrpSpPr>
        <p:grpSpPr bwMode="auto">
          <a:xfrm>
            <a:off x="2057400" y="1600200"/>
            <a:ext cx="4724400" cy="685800"/>
            <a:chOff x="1728" y="1344"/>
            <a:chExt cx="2976" cy="432"/>
          </a:xfrm>
        </p:grpSpPr>
        <p:sp>
          <p:nvSpPr>
            <p:cNvPr id="30724" name="Oval 4"/>
            <p:cNvSpPr>
              <a:spLocks noChangeArrowheads="1"/>
            </p:cNvSpPr>
            <p:nvPr/>
          </p:nvSpPr>
          <p:spPr bwMode="auto">
            <a:xfrm>
              <a:off x="4128" y="1584"/>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nvGrpSpPr>
            <p:cNvPr id="30725" name="Group 12"/>
            <p:cNvGrpSpPr>
              <a:grpSpLocks/>
            </p:cNvGrpSpPr>
            <p:nvPr/>
          </p:nvGrpSpPr>
          <p:grpSpPr bwMode="auto">
            <a:xfrm>
              <a:off x="1728" y="1344"/>
              <a:ext cx="2976" cy="423"/>
              <a:chOff x="1728" y="1689"/>
              <a:chExt cx="2976" cy="423"/>
            </a:xfrm>
          </p:grpSpPr>
          <p:sp>
            <p:nvSpPr>
              <p:cNvPr id="30726" name="Oval 5"/>
              <p:cNvSpPr>
                <a:spLocks noChangeArrowheads="1"/>
              </p:cNvSpPr>
              <p:nvPr/>
            </p:nvSpPr>
            <p:spPr bwMode="auto">
              <a:xfrm>
                <a:off x="1968" y="1920"/>
                <a:ext cx="192" cy="19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0727" name="Line 7"/>
              <p:cNvSpPr>
                <a:spLocks noChangeShapeType="1"/>
              </p:cNvSpPr>
              <p:nvPr/>
            </p:nvSpPr>
            <p:spPr bwMode="auto">
              <a:xfrm>
                <a:off x="2208" y="2016"/>
                <a:ext cx="187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0728" name="Text Box 8"/>
              <p:cNvSpPr txBox="1">
                <a:spLocks noChangeArrowheads="1"/>
              </p:cNvSpPr>
              <p:nvPr/>
            </p:nvSpPr>
            <p:spPr bwMode="auto">
              <a:xfrm>
                <a:off x="2736" y="1728"/>
                <a:ext cx="144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Verdana" charset="0"/>
                  </a:rPr>
                  <a:t>Weight </a:t>
                </a:r>
                <a:r>
                  <a:rPr lang="en-US" sz="1800" i="1">
                    <a:latin typeface="Verdana" charset="0"/>
                  </a:rPr>
                  <a:t>w</a:t>
                </a:r>
                <a:endParaRPr lang="en-US" sz="1800">
                  <a:latin typeface="Verdana" charset="0"/>
                </a:endParaRPr>
              </a:p>
            </p:txBody>
          </p:sp>
          <p:sp>
            <p:nvSpPr>
              <p:cNvPr id="30729" name="Text Box 10"/>
              <p:cNvSpPr txBox="1">
                <a:spLocks noChangeArrowheads="1"/>
              </p:cNvSpPr>
              <p:nvPr/>
            </p:nvSpPr>
            <p:spPr bwMode="auto">
              <a:xfrm>
                <a:off x="1728" y="1689"/>
                <a:ext cx="816"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Verdana" charset="0"/>
                  </a:rPr>
                  <a:t>Node </a:t>
                </a:r>
                <a:r>
                  <a:rPr lang="en-US" sz="1800" i="1">
                    <a:latin typeface="Verdana" charset="0"/>
                  </a:rPr>
                  <a:t>A</a:t>
                </a:r>
              </a:p>
            </p:txBody>
          </p:sp>
          <p:sp>
            <p:nvSpPr>
              <p:cNvPr id="30730" name="Text Box 11"/>
              <p:cNvSpPr txBox="1">
                <a:spLocks noChangeArrowheads="1"/>
              </p:cNvSpPr>
              <p:nvPr/>
            </p:nvSpPr>
            <p:spPr bwMode="auto">
              <a:xfrm>
                <a:off x="3888" y="1689"/>
                <a:ext cx="816"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Verdana" charset="0"/>
                  </a:rPr>
                  <a:t>Node </a:t>
                </a:r>
                <a:r>
                  <a:rPr lang="en-US" sz="1800" i="1">
                    <a:latin typeface="Verdana" charset="0"/>
                  </a:rPr>
                  <a:t>B</a:t>
                </a:r>
              </a:p>
            </p:txBody>
          </p:sp>
        </p:grpSp>
      </p:grpSp>
      <p:sp>
        <p:nvSpPr>
          <p:cNvPr id="13" name="TextBox 12"/>
          <p:cNvSpPr txBox="1"/>
          <p:nvPr/>
        </p:nvSpPr>
        <p:spPr>
          <a:xfrm>
            <a:off x="1828800" y="2362200"/>
            <a:ext cx="1447800" cy="461665"/>
          </a:xfrm>
          <a:prstGeom prst="rect">
            <a:avLst/>
          </a:prstGeom>
          <a:noFill/>
        </p:spPr>
        <p:txBody>
          <a:bodyPr wrap="square" rtlCol="0">
            <a:spAutoFit/>
          </a:bodyPr>
          <a:lstStyle/>
          <a:p>
            <a:r>
              <a:rPr lang="en-US" i="1" dirty="0" smtClean="0"/>
              <a:t>(neuron)</a:t>
            </a:r>
            <a:endParaRPr lang="en-US" i="1" dirty="0"/>
          </a:p>
        </p:txBody>
      </p:sp>
      <p:sp>
        <p:nvSpPr>
          <p:cNvPr id="14" name="TextBox 13"/>
          <p:cNvSpPr txBox="1"/>
          <p:nvPr/>
        </p:nvSpPr>
        <p:spPr>
          <a:xfrm>
            <a:off x="5334000" y="2362200"/>
            <a:ext cx="1447800" cy="461665"/>
          </a:xfrm>
          <a:prstGeom prst="rect">
            <a:avLst/>
          </a:prstGeom>
          <a:noFill/>
        </p:spPr>
        <p:txBody>
          <a:bodyPr wrap="square" rtlCol="0">
            <a:spAutoFit/>
          </a:bodyPr>
          <a:lstStyle/>
          <a:p>
            <a:r>
              <a:rPr lang="en-US" i="1" dirty="0" smtClean="0"/>
              <a:t>(neuron)</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Oval 4"/>
          <p:cNvSpPr>
            <a:spLocks noChangeArrowheads="1"/>
          </p:cNvSpPr>
          <p:nvPr/>
        </p:nvSpPr>
        <p:spPr bwMode="auto">
          <a:xfrm>
            <a:off x="5867400" y="1690688"/>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0726" name="Oval 5"/>
          <p:cNvSpPr>
            <a:spLocks noChangeArrowheads="1"/>
          </p:cNvSpPr>
          <p:nvPr/>
        </p:nvSpPr>
        <p:spPr bwMode="auto">
          <a:xfrm>
            <a:off x="2514600" y="16002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0727" name="Line 7"/>
          <p:cNvSpPr>
            <a:spLocks noChangeShapeType="1"/>
          </p:cNvSpPr>
          <p:nvPr/>
        </p:nvSpPr>
        <p:spPr bwMode="auto">
          <a:xfrm>
            <a:off x="2971800" y="1066800"/>
            <a:ext cx="2819400" cy="685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5" name="Oval 5"/>
          <p:cNvSpPr>
            <a:spLocks noChangeArrowheads="1"/>
          </p:cNvSpPr>
          <p:nvPr/>
        </p:nvSpPr>
        <p:spPr bwMode="auto">
          <a:xfrm>
            <a:off x="2590800" y="8382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6" name="Oval 5"/>
          <p:cNvSpPr>
            <a:spLocks noChangeArrowheads="1"/>
          </p:cNvSpPr>
          <p:nvPr/>
        </p:nvSpPr>
        <p:spPr bwMode="auto">
          <a:xfrm>
            <a:off x="2438400" y="3276600"/>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 name="Line 7"/>
          <p:cNvSpPr>
            <a:spLocks noChangeShapeType="1"/>
          </p:cNvSpPr>
          <p:nvPr/>
        </p:nvSpPr>
        <p:spPr bwMode="auto">
          <a:xfrm>
            <a:off x="2895600" y="1676400"/>
            <a:ext cx="2895600" cy="2286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8" name="Line 7"/>
          <p:cNvSpPr>
            <a:spLocks noChangeShapeType="1"/>
          </p:cNvSpPr>
          <p:nvPr/>
        </p:nvSpPr>
        <p:spPr bwMode="auto">
          <a:xfrm flipV="1">
            <a:off x="2819400" y="2133600"/>
            <a:ext cx="3048000" cy="12954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2" name="TextBox 1"/>
          <p:cNvSpPr txBox="1"/>
          <p:nvPr/>
        </p:nvSpPr>
        <p:spPr>
          <a:xfrm rot="5400000">
            <a:off x="2362200" y="2133601"/>
            <a:ext cx="762000" cy="584776"/>
          </a:xfrm>
          <a:prstGeom prst="rect">
            <a:avLst/>
          </a:prstGeom>
          <a:noFill/>
        </p:spPr>
        <p:txBody>
          <a:bodyPr wrap="square" rtlCol="0">
            <a:spAutoFit/>
          </a:bodyPr>
          <a:lstStyle/>
          <a:p>
            <a:r>
              <a:rPr lang="en-US" sz="3200" dirty="0" smtClean="0"/>
              <a:t>…</a:t>
            </a:r>
            <a:endParaRPr lang="en-US" sz="3200" dirty="0"/>
          </a:p>
        </p:txBody>
      </p:sp>
      <p:sp>
        <p:nvSpPr>
          <p:cNvPr id="19" name="Text Box 9"/>
          <p:cNvSpPr txBox="1">
            <a:spLocks noChangeArrowheads="1"/>
          </p:cNvSpPr>
          <p:nvPr/>
        </p:nvSpPr>
        <p:spPr bwMode="auto">
          <a:xfrm>
            <a:off x="457200" y="4191000"/>
            <a:ext cx="8839200" cy="224676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smtClean="0">
                <a:latin typeface="Verdana" charset="0"/>
              </a:rPr>
              <a:t>A given neuron has many, many connecting, input neurons</a:t>
            </a:r>
          </a:p>
          <a:p>
            <a:pPr>
              <a:spcBef>
                <a:spcPct val="50000"/>
              </a:spcBef>
            </a:pPr>
            <a:endParaRPr lang="en-US" sz="2000" dirty="0" smtClean="0">
              <a:latin typeface="Verdana" charset="0"/>
            </a:endParaRPr>
          </a:p>
          <a:p>
            <a:pPr>
              <a:spcBef>
                <a:spcPct val="50000"/>
              </a:spcBef>
            </a:pPr>
            <a:r>
              <a:rPr lang="en-US" sz="2000" dirty="0" smtClean="0">
                <a:latin typeface="Verdana" charset="0"/>
              </a:rPr>
              <a:t>If a neuron is stimulated enough, then it also fires.  </a:t>
            </a:r>
          </a:p>
          <a:p>
            <a:pPr>
              <a:spcBef>
                <a:spcPct val="50000"/>
              </a:spcBef>
            </a:pPr>
            <a:endParaRPr lang="en-US" sz="2000" dirty="0">
              <a:latin typeface="Verdana" charset="0"/>
            </a:endParaRPr>
          </a:p>
          <a:p>
            <a:pPr>
              <a:spcBef>
                <a:spcPct val="50000"/>
              </a:spcBef>
            </a:pPr>
            <a:r>
              <a:rPr lang="en-US" sz="2000" dirty="0" smtClean="0">
                <a:latin typeface="Verdana" charset="0"/>
              </a:rPr>
              <a:t>How much stimulation is required </a:t>
            </a:r>
            <a:r>
              <a:rPr lang="en-US" sz="2000" dirty="0">
                <a:latin typeface="Verdana" charset="0"/>
              </a:rPr>
              <a:t>is determined by its </a:t>
            </a:r>
            <a:r>
              <a:rPr lang="en-US" sz="2000" b="1" dirty="0">
                <a:latin typeface="Verdana" charset="0"/>
              </a:rPr>
              <a:t>threshold</a:t>
            </a:r>
            <a:r>
              <a:rPr lang="en-US" sz="2000" dirty="0">
                <a:latin typeface="Verdana" charset="0"/>
              </a:rPr>
              <a:t>.</a:t>
            </a:r>
          </a:p>
        </p:txBody>
      </p:sp>
    </p:spTree>
    <p:extLst>
      <p:ext uri="{BB962C8B-B14F-4D97-AF65-F5344CB8AC3E}">
        <p14:creationId xmlns:p14="http://schemas.microsoft.com/office/powerpoint/2010/main" val="41508446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026"/>
          <p:cNvGrpSpPr>
            <a:grpSpLocks/>
          </p:cNvGrpSpPr>
          <p:nvPr/>
        </p:nvGrpSpPr>
        <p:grpSpPr bwMode="auto">
          <a:xfrm>
            <a:off x="609600" y="1524000"/>
            <a:ext cx="8001000" cy="4724400"/>
            <a:chOff x="288" y="864"/>
            <a:chExt cx="5040" cy="297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2" name="Text Box 1030"/>
            <p:cNvSpPr txBox="1">
              <a:spLocks noChangeArrowheads="1"/>
            </p:cNvSpPr>
            <p:nvPr/>
          </p:nvSpPr>
          <p:spPr bwMode="auto">
            <a:xfrm>
              <a:off x="4464" y="207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7" name="Text Box 1035"/>
            <p:cNvSpPr txBox="1">
              <a:spLocks noChangeArrowheads="1"/>
            </p:cNvSpPr>
            <p:nvPr/>
          </p:nvSpPr>
          <p:spPr bwMode="auto">
            <a:xfrm>
              <a:off x="336" y="864"/>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36878" name="Text Box 1036"/>
            <p:cNvSpPr txBox="1">
              <a:spLocks noChangeArrowheads="1"/>
            </p:cNvSpPr>
            <p:nvPr/>
          </p:nvSpPr>
          <p:spPr bwMode="auto">
            <a:xfrm>
              <a:off x="336" y="1977"/>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36879" name="Text Box 1037"/>
            <p:cNvSpPr txBox="1">
              <a:spLocks noChangeArrowheads="1"/>
            </p:cNvSpPr>
            <p:nvPr/>
          </p:nvSpPr>
          <p:spPr bwMode="auto">
            <a:xfrm>
              <a:off x="288" y="2745"/>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3</a:t>
              </a:r>
            </a:p>
          </p:txBody>
        </p:sp>
        <p:sp>
          <p:nvSpPr>
            <p:cNvPr id="36880" name="Text Box 1038"/>
            <p:cNvSpPr txBox="1">
              <a:spLocks noChangeArrowheads="1"/>
            </p:cNvSpPr>
            <p:nvPr/>
          </p:nvSpPr>
          <p:spPr bwMode="auto">
            <a:xfrm>
              <a:off x="288" y="360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4</a:t>
              </a:r>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1</a:t>
              </a:r>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2</a:t>
              </a:r>
            </a:p>
          </p:txBody>
        </p:sp>
        <p:sp>
          <p:nvSpPr>
            <p:cNvPr id="36883" name="Text Box 1041"/>
            <p:cNvSpPr txBox="1">
              <a:spLocks noChangeArrowheads="1"/>
            </p:cNvSpPr>
            <p:nvPr/>
          </p:nvSpPr>
          <p:spPr bwMode="auto">
            <a:xfrm>
              <a:off x="1008" y="279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3</a:t>
              </a:r>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Weight w</a:t>
              </a:r>
              <a:r>
                <a:rPr lang="en-US" sz="1800" baseline="-25000"/>
                <a:t>4</a:t>
              </a:r>
            </a:p>
          </p:txBody>
        </p:sp>
      </p:grpSp>
      <p:sp>
        <p:nvSpPr>
          <p:cNvPr id="36868" name="Text Box 1045"/>
          <p:cNvSpPr txBox="1">
            <a:spLocks noChangeArrowheads="1"/>
          </p:cNvSpPr>
          <p:nvPr/>
        </p:nvSpPr>
        <p:spPr bwMode="auto">
          <a:xfrm>
            <a:off x="381000" y="5334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Single</a:t>
            </a:r>
            <a:r>
              <a:rPr lang="en-US" sz="4000" dirty="0" smtClean="0"/>
              <a:t> Neuron/</a:t>
            </a:r>
            <a:r>
              <a:rPr lang="en-US" sz="4000" dirty="0" err="1" smtClean="0"/>
              <a:t>Perceptron</a:t>
            </a:r>
            <a:endParaRPr lang="en-US" sz="4000" dirty="0"/>
          </a:p>
        </p:txBody>
      </p:sp>
      <p:cxnSp>
        <p:nvCxnSpPr>
          <p:cNvPr id="22" name="Straight Connector 21"/>
          <p:cNvCxnSpPr/>
          <p:nvPr/>
        </p:nvCxnSpPr>
        <p:spPr bwMode="auto">
          <a:xfrm rot="16200000" flipH="1">
            <a:off x="3923506" y="3694906"/>
            <a:ext cx="1600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36886" name="Object 22"/>
          <p:cNvGraphicFramePr>
            <a:graphicFrameLocks noChangeAspect="1"/>
          </p:cNvGraphicFramePr>
          <p:nvPr/>
        </p:nvGraphicFramePr>
        <p:xfrm>
          <a:off x="4114800" y="3373438"/>
          <a:ext cx="592137" cy="817562"/>
        </p:xfrm>
        <a:graphic>
          <a:graphicData uri="http://schemas.openxmlformats.org/presentationml/2006/ole">
            <mc:AlternateContent xmlns:mc="http://schemas.openxmlformats.org/markup-compatibility/2006">
              <mc:Choice xmlns:v="urn:schemas-microsoft-com:vml" Requires="v">
                <p:oleObj spid="_x0000_s37131" name="Equation" r:id="rId4" imgW="266700" imgH="368300" progId="Equation.3">
                  <p:embed/>
                </p:oleObj>
              </mc:Choice>
              <mc:Fallback>
                <p:oleObj name="Equation" r:id="rId4" imgW="266700" imgH="368300" progId="Equation.3">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73438"/>
                        <a:ext cx="592137"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87" name="Object 23"/>
          <p:cNvGraphicFramePr>
            <a:graphicFrameLocks noChangeAspect="1"/>
          </p:cNvGraphicFramePr>
          <p:nvPr/>
        </p:nvGraphicFramePr>
        <p:xfrm>
          <a:off x="4807795" y="3519487"/>
          <a:ext cx="602405" cy="290513"/>
        </p:xfrm>
        <a:graphic>
          <a:graphicData uri="http://schemas.openxmlformats.org/presentationml/2006/ole">
            <mc:AlternateContent xmlns:mc="http://schemas.openxmlformats.org/markup-compatibility/2006">
              <mc:Choice xmlns:v="urn:schemas-microsoft-com:vml" Requires="v">
                <p:oleObj spid="_x0000_s37132" name="Equation" r:id="rId6" imgW="342900" imgH="165100" progId="Equation.3">
                  <p:embed/>
                </p:oleObj>
              </mc:Choice>
              <mc:Fallback>
                <p:oleObj name="Equation" r:id="rId6" imgW="342900" imgH="165100" progId="Equation.3">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795" y="3519487"/>
                        <a:ext cx="602405"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5486400" y="4114800"/>
            <a:ext cx="3200400" cy="461665"/>
          </a:xfrm>
          <a:prstGeom prst="rect">
            <a:avLst/>
          </a:prstGeom>
          <a:noFill/>
        </p:spPr>
        <p:txBody>
          <a:bodyPr wrap="square" rtlCol="0">
            <a:spAutoFit/>
          </a:bodyPr>
          <a:lstStyle/>
          <a:p>
            <a:r>
              <a:rPr lang="en-US" dirty="0" smtClean="0">
                <a:solidFill>
                  <a:srgbClr val="1818FF"/>
                </a:solidFill>
              </a:rPr>
              <a:t>threshold function</a:t>
            </a:r>
            <a:endParaRPr lang="en-US" dirty="0">
              <a:solidFill>
                <a:srgbClr val="1818FF"/>
              </a:solidFill>
            </a:endParaRPr>
          </a:p>
        </p:txBody>
      </p:sp>
      <p:cxnSp>
        <p:nvCxnSpPr>
          <p:cNvPr id="29" name="Straight Arrow Connector 28"/>
          <p:cNvCxnSpPr>
            <a:stCxn id="26" idx="1"/>
          </p:cNvCxnSpPr>
          <p:nvPr/>
        </p:nvCxnSpPr>
        <p:spPr bwMode="auto">
          <a:xfrm rot="10800000">
            <a:off x="5105400" y="3886203"/>
            <a:ext cx="381000" cy="4594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TextBox 1"/>
          <p:cNvSpPr txBox="1"/>
          <p:nvPr/>
        </p:nvSpPr>
        <p:spPr>
          <a:xfrm>
            <a:off x="3886200" y="1524000"/>
            <a:ext cx="3315631" cy="830997"/>
          </a:xfrm>
          <a:prstGeom prst="rect">
            <a:avLst/>
          </a:prstGeom>
          <a:noFill/>
        </p:spPr>
        <p:txBody>
          <a:bodyPr wrap="none" rtlCol="0">
            <a:spAutoFit/>
          </a:bodyPr>
          <a:lstStyle/>
          <a:p>
            <a:r>
              <a:rPr lang="en-US" dirty="0" smtClean="0">
                <a:solidFill>
                  <a:srgbClr val="FF6600"/>
                </a:solidFill>
              </a:rPr>
              <a:t>Each input contributes:</a:t>
            </a:r>
          </a:p>
          <a:p>
            <a:r>
              <a:rPr lang="en-US" dirty="0" smtClean="0">
                <a:solidFill>
                  <a:srgbClr val="FF6600"/>
                </a:solidFill>
              </a:rPr>
              <a:t>x</a:t>
            </a:r>
            <a:r>
              <a:rPr lang="en-US" baseline="-25000" dirty="0" smtClean="0">
                <a:solidFill>
                  <a:srgbClr val="FF6600"/>
                </a:solidFill>
              </a:rPr>
              <a:t>i</a:t>
            </a:r>
            <a:r>
              <a:rPr lang="en-US" dirty="0" smtClean="0">
                <a:solidFill>
                  <a:srgbClr val="FF6600"/>
                </a:solidFill>
              </a:rPr>
              <a:t> * </a:t>
            </a:r>
            <a:r>
              <a:rPr lang="en-US" dirty="0" err="1" smtClean="0">
                <a:solidFill>
                  <a:srgbClr val="FF6600"/>
                </a:solidFill>
              </a:rPr>
              <a:t>w</a:t>
            </a:r>
            <a:r>
              <a:rPr lang="en-US" baseline="-25000" dirty="0" err="1" smtClean="0">
                <a:solidFill>
                  <a:srgbClr val="FF6600"/>
                </a:solidFill>
              </a:rPr>
              <a:t>i</a:t>
            </a:r>
            <a:endParaRPr lang="en-US" baseline="-25000" dirty="0">
              <a:solidFill>
                <a:srgbClr val="FF6600"/>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082969750"/>
              </p:ext>
            </p:extLst>
          </p:nvPr>
        </p:nvGraphicFramePr>
        <p:xfrm>
          <a:off x="4038600" y="4953000"/>
          <a:ext cx="1608137" cy="762000"/>
        </p:xfrm>
        <a:graphic>
          <a:graphicData uri="http://schemas.openxmlformats.org/presentationml/2006/ole">
            <mc:AlternateContent xmlns:mc="http://schemas.openxmlformats.org/markup-compatibility/2006">
              <mc:Choice xmlns:v="urn:schemas-microsoft-com:vml" Requires="v">
                <p:oleObj spid="_x0000_s37133" name="Equation" r:id="rId8" imgW="723900" imgH="342900" progId="Equation.3">
                  <p:embed/>
                </p:oleObj>
              </mc:Choice>
              <mc:Fallback>
                <p:oleObj name="Equation" r:id="rId8" imgW="723900" imgH="342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4953000"/>
                        <a:ext cx="160813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bwMode="auto">
          <a:xfrm>
            <a:off x="4038600" y="4876800"/>
            <a:ext cx="1676400" cy="914400"/>
          </a:xfrm>
          <a:prstGeom prst="rect">
            <a:avLst/>
          </a:prstGeom>
          <a:noFill/>
          <a:ln w="28575" cap="flat" cmpd="sng" algn="ctr">
            <a:solidFill>
              <a:srgbClr val="99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threshold functions</a:t>
            </a:r>
            <a:endParaRPr lang="en-US" dirty="0"/>
          </a:p>
        </p:txBody>
      </p:sp>
      <p:sp>
        <p:nvSpPr>
          <p:cNvPr id="3" name="Content Placeholder 2"/>
          <p:cNvSpPr>
            <a:spLocks noGrp="1"/>
          </p:cNvSpPr>
          <p:nvPr>
            <p:ph idx="1"/>
          </p:nvPr>
        </p:nvSpPr>
        <p:spPr>
          <a:xfrm>
            <a:off x="457200" y="1981200"/>
            <a:ext cx="4800600" cy="3886200"/>
          </a:xfrm>
        </p:spPr>
        <p:txBody>
          <a:bodyPr/>
          <a:lstStyle/>
          <a:p>
            <a:pPr marL="0" indent="0">
              <a:buNone/>
            </a:pPr>
            <a:r>
              <a:rPr lang="en-US" sz="2800" dirty="0" smtClean="0"/>
              <a:t>hard threshold</a:t>
            </a:r>
          </a:p>
          <a:p>
            <a:pPr lvl="1"/>
            <a:endParaRPr lang="en-US" sz="2400" dirty="0" smtClean="0"/>
          </a:p>
          <a:p>
            <a:pPr lvl="1"/>
            <a:endParaRPr lang="en-US" sz="2400" dirty="0"/>
          </a:p>
          <a:p>
            <a:pPr lvl="1"/>
            <a:endParaRPr lang="en-US" sz="2400" dirty="0" smtClean="0"/>
          </a:p>
          <a:p>
            <a:pPr lvl="1"/>
            <a:endParaRPr lang="en-US" sz="2400" dirty="0" smtClean="0"/>
          </a:p>
          <a:p>
            <a:pPr marL="0" indent="0">
              <a:buNone/>
            </a:pPr>
            <a:r>
              <a:rPr lang="en-US" sz="2800" dirty="0" smtClean="0"/>
              <a:t>Sigmoid</a:t>
            </a:r>
          </a:p>
          <a:p>
            <a:pPr lvl="1"/>
            <a:endParaRPr lang="en-US" sz="2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729388265"/>
              </p:ext>
            </p:extLst>
          </p:nvPr>
        </p:nvGraphicFramePr>
        <p:xfrm>
          <a:off x="1373188" y="4953000"/>
          <a:ext cx="2024062" cy="838200"/>
        </p:xfrm>
        <a:graphic>
          <a:graphicData uri="http://schemas.openxmlformats.org/presentationml/2006/ole">
            <mc:AlternateContent xmlns:mc="http://schemas.openxmlformats.org/markup-compatibility/2006">
              <mc:Choice xmlns:v="urn:schemas-microsoft-com:vml" Requires="v">
                <p:oleObj spid="_x0000_s170137" name="Equation" r:id="rId3" imgW="889000" imgH="368300" progId="Equation.3">
                  <p:embed/>
                </p:oleObj>
              </mc:Choice>
              <mc:Fallback>
                <p:oleObj name="Equation" r:id="rId3" imgW="8890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4953000"/>
                        <a:ext cx="202406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bwMode="auto">
          <a:xfrm>
            <a:off x="5486400" y="3810000"/>
            <a:ext cx="1219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6705600" y="2286000"/>
            <a:ext cx="1219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rot="5400000">
            <a:off x="5942806" y="3048000"/>
            <a:ext cx="1524794"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Picture 18"/>
          <p:cNvPicPr>
            <a:picLocks noChangeAspect="1"/>
          </p:cNvPicPr>
          <p:nvPr/>
        </p:nvPicPr>
        <p:blipFill>
          <a:blip r:embed="rId5"/>
          <a:stretch>
            <a:fillRect/>
          </a:stretch>
        </p:blipFill>
        <p:spPr>
          <a:xfrm>
            <a:off x="5359400" y="4267200"/>
            <a:ext cx="2946400" cy="1981200"/>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777909719"/>
              </p:ext>
            </p:extLst>
          </p:nvPr>
        </p:nvGraphicFramePr>
        <p:xfrm>
          <a:off x="1085850" y="2549525"/>
          <a:ext cx="4248150" cy="1184275"/>
        </p:xfrm>
        <a:graphic>
          <a:graphicData uri="http://schemas.openxmlformats.org/presentationml/2006/ole">
            <mc:AlternateContent xmlns:mc="http://schemas.openxmlformats.org/markup-compatibility/2006">
              <mc:Choice xmlns:v="urn:schemas-microsoft-com:vml" Requires="v">
                <p:oleObj spid="_x0000_s170138" name="Equation" r:id="rId6" imgW="1866900" imgH="520700" progId="Equation.3">
                  <p:embed/>
                </p:oleObj>
              </mc:Choice>
              <mc:Fallback>
                <p:oleObj name="Equation" r:id="rId6" imgW="1866900" imgH="520700" progId="Equation.3">
                  <p:embed/>
                  <p:pic>
                    <p:nvPicPr>
                      <p:cNvPr id="0" name=""/>
                      <p:cNvPicPr>
                        <a:picLocks noChangeAspect="1" noChangeArrowheads="1"/>
                      </p:cNvPicPr>
                      <p:nvPr/>
                    </p:nvPicPr>
                    <p:blipFill>
                      <a:blip r:embed="rId7"/>
                      <a:srcRect/>
                      <a:stretch>
                        <a:fillRect/>
                      </a:stretch>
                    </p:blipFill>
                    <p:spPr bwMode="auto">
                      <a:xfrm>
                        <a:off x="1085850" y="2549525"/>
                        <a:ext cx="4248150"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7" name="Text Box 1043"/>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Single</a:t>
            </a:r>
            <a:r>
              <a:rPr lang="en-US" sz="4000" dirty="0" smtClean="0"/>
              <a:t> Neuron/</a:t>
            </a:r>
            <a:r>
              <a:rPr lang="en-US" sz="4000" dirty="0" err="1" smtClean="0"/>
              <a:t>Perceptron</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FF0000"/>
                </a:solidFill>
              </a:rPr>
              <a:t>?</a:t>
            </a:r>
            <a:endParaRPr lang="en-US" sz="6000" dirty="0">
              <a:solidFill>
                <a:srgbClr val="FF0000"/>
              </a:solidFill>
            </a:endParaRPr>
          </a:p>
        </p:txBody>
      </p:sp>
      <p:grpSp>
        <p:nvGrpSpPr>
          <p:cNvPr id="36"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3" name="Content Placeholder 2"/>
          <p:cNvSpPr>
            <a:spLocks noGrp="1"/>
          </p:cNvSpPr>
          <p:nvPr>
            <p:ph sz="quarter" idx="1"/>
          </p:nvPr>
        </p:nvSpPr>
        <p:spPr>
          <a:xfrm>
            <a:off x="612648" y="1755421"/>
            <a:ext cx="8153400" cy="4848578"/>
          </a:xfrm>
        </p:spPr>
        <p:txBody>
          <a:bodyPr>
            <a:normAutofit fontScale="70000" lnSpcReduction="20000"/>
          </a:bodyPr>
          <a:lstStyle/>
          <a:p>
            <a:pPr marL="0" indent="0">
              <a:buNone/>
            </a:pPr>
            <a:r>
              <a:rPr lang="tr-TR" dirty="0" smtClean="0"/>
              <a:t>Machine </a:t>
            </a:r>
            <a:r>
              <a:rPr lang="tr-TR" dirty="0" err="1" smtClean="0"/>
              <a:t>learning</a:t>
            </a:r>
            <a:r>
              <a:rPr lang="tr-TR" dirty="0" smtClean="0"/>
              <a:t> is </a:t>
            </a:r>
            <a:r>
              <a:rPr lang="tr-TR" dirty="0" err="1" smtClean="0"/>
              <a:t>programming</a:t>
            </a:r>
            <a:r>
              <a:rPr lang="tr-TR" dirty="0" smtClean="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smtClean="0"/>
              <a:t>.</a:t>
            </a:r>
          </a:p>
          <a:p>
            <a:pPr marL="0" indent="0">
              <a:buNone/>
            </a:pPr>
            <a:r>
              <a:rPr lang="tr-TR" dirty="0" smtClean="0">
                <a:solidFill>
                  <a:schemeClr val="tx2"/>
                </a:solidFill>
              </a:rPr>
              <a:t>					-- Ethem </a:t>
            </a:r>
            <a:r>
              <a:rPr lang="tr-TR" dirty="0" err="1" smtClean="0">
                <a:solidFill>
                  <a:schemeClr val="tx2"/>
                </a:solidFill>
              </a:rPr>
              <a:t>Alpaydin</a:t>
            </a:r>
            <a:endParaRPr lang="tr-TR" dirty="0" smtClean="0">
              <a:solidFill>
                <a:schemeClr val="tx2"/>
              </a:solidFill>
            </a:endParaRPr>
          </a:p>
          <a:p>
            <a:pPr marL="0" indent="0">
              <a:buNone/>
            </a:pPr>
            <a:endParaRPr lang="tr-TR" dirty="0">
              <a:solidFill>
                <a:schemeClr val="tx2"/>
              </a:solidFill>
            </a:endParaRPr>
          </a:p>
          <a:p>
            <a:pPr marL="0" indent="0">
              <a:buNone/>
            </a:pPr>
            <a:r>
              <a:rPr lang="en-US" dirty="0" smtClean="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a:t>
            </a:r>
            <a:r>
              <a:rPr lang="tr-TR" dirty="0" smtClean="0">
                <a:solidFill>
                  <a:schemeClr val="tx2"/>
                </a:solidFill>
              </a:rPr>
              <a:t>P. Murphy</a:t>
            </a:r>
          </a:p>
          <a:p>
            <a:pPr marL="0" indent="0">
              <a:buNone/>
            </a:pPr>
            <a:endParaRPr lang="tr-TR" dirty="0" smtClean="0">
              <a:solidFill>
                <a:schemeClr val="tx2"/>
              </a:solidFill>
            </a:endParaRPr>
          </a:p>
          <a:p>
            <a:pPr marL="0" indent="0">
              <a:buNone/>
            </a:pPr>
            <a:r>
              <a:rPr lang="en-US" dirty="0" smtClean="0"/>
              <a:t>The field of pattern recognition is concerned with the automatic discovery of regularities in data through the use of computer algorithms and with the use of these regularities to take actions.</a:t>
            </a:r>
            <a:endParaRPr lang="en-US" dirty="0"/>
          </a:p>
          <a:p>
            <a:pPr marL="0" indent="0">
              <a:buNone/>
            </a:pPr>
            <a:r>
              <a:rPr lang="tr-TR" dirty="0">
                <a:solidFill>
                  <a:schemeClr val="tx2"/>
                </a:solidFill>
              </a:rPr>
              <a:t>					-- </a:t>
            </a:r>
            <a:r>
              <a:rPr lang="tr-TR" dirty="0" err="1" smtClean="0">
                <a:solidFill>
                  <a:schemeClr val="tx2"/>
                </a:solidFill>
              </a:rPr>
              <a:t>Christopher</a:t>
            </a:r>
            <a:r>
              <a:rPr lang="tr-TR" dirty="0" smtClean="0">
                <a:solidFill>
                  <a:schemeClr val="tx2"/>
                </a:solidFill>
              </a:rPr>
              <a:t> M. </a:t>
            </a:r>
            <a:r>
              <a:rPr lang="tr-TR" dirty="0" err="1" smtClean="0">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smtClean="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21060569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Single</a:t>
            </a:r>
            <a:r>
              <a:rPr lang="en-US" sz="4000" dirty="0" smtClean="0"/>
              <a:t> Neuron/</a:t>
            </a:r>
            <a:r>
              <a:rPr lang="en-US" sz="4000" dirty="0" err="1" smtClean="0"/>
              <a:t>Perceptron</a:t>
            </a:r>
            <a:endParaRPr lang="en-US" sz="4000" dirty="0"/>
          </a:p>
        </p:txBody>
      </p:sp>
      <p:grpSp>
        <p:nvGrpSpPr>
          <p:cNvPr id="36"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3" name="TextBox 2"/>
          <p:cNvSpPr txBox="1"/>
          <p:nvPr/>
        </p:nvSpPr>
        <p:spPr>
          <a:xfrm>
            <a:off x="3268133" y="5943600"/>
            <a:ext cx="4996029" cy="523220"/>
          </a:xfrm>
          <a:prstGeom prst="rect">
            <a:avLst/>
          </a:prstGeom>
          <a:noFill/>
        </p:spPr>
        <p:txBody>
          <a:bodyPr wrap="none" rtlCol="0">
            <a:spAutoFit/>
          </a:bodyPr>
          <a:lstStyle/>
          <a:p>
            <a:r>
              <a:rPr lang="en-US" sz="2800" dirty="0" smtClean="0">
                <a:solidFill>
                  <a:srgbClr val="0000FF"/>
                </a:solidFill>
              </a:rPr>
              <a:t>1*1 + 1*-1 + 0*1 + 1*0.5 =  0.5</a:t>
            </a:r>
            <a:endParaRPr lang="en-US" sz="2800" dirty="0">
              <a:solidFill>
                <a:srgbClr val="0000FF"/>
              </a:solidFill>
            </a:endParaRPr>
          </a:p>
        </p:txBody>
      </p:sp>
      <p:cxnSp>
        <p:nvCxnSpPr>
          <p:cNvPr id="5" name="Straight Arrow Connector 4"/>
          <p:cNvCxnSpPr/>
          <p:nvPr/>
        </p:nvCxnSpPr>
        <p:spPr bwMode="auto">
          <a:xfrm>
            <a:off x="1981200" y="1981200"/>
            <a:ext cx="1600200" cy="3886200"/>
          </a:xfrm>
          <a:prstGeom prst="straightConnector1">
            <a:avLst/>
          </a:prstGeom>
          <a:solidFill>
            <a:schemeClr val="accent1"/>
          </a:solidFill>
          <a:ln w="9525" cap="flat" cmpd="sng" algn="ctr">
            <a:solidFill>
              <a:srgbClr val="FF6B09"/>
            </a:solidFill>
            <a:prstDash val="solid"/>
            <a:round/>
            <a:headEnd type="none" w="med" len="med"/>
            <a:tailEnd type="arrow"/>
          </a:ln>
          <a:effectLst/>
        </p:spPr>
      </p:cxnSp>
      <p:cxnSp>
        <p:nvCxnSpPr>
          <p:cNvPr id="31" name="Straight Arrow Connector 30"/>
          <p:cNvCxnSpPr/>
          <p:nvPr/>
        </p:nvCxnSpPr>
        <p:spPr bwMode="auto">
          <a:xfrm>
            <a:off x="1752600" y="3657600"/>
            <a:ext cx="2819400" cy="2286000"/>
          </a:xfrm>
          <a:prstGeom prst="straightConnector1">
            <a:avLst/>
          </a:prstGeom>
          <a:solidFill>
            <a:schemeClr val="accent1"/>
          </a:solidFill>
          <a:ln w="9525" cap="flat" cmpd="sng" algn="ctr">
            <a:solidFill>
              <a:srgbClr val="FF6B09"/>
            </a:solidFill>
            <a:prstDash val="solid"/>
            <a:round/>
            <a:headEnd type="none" w="med" len="med"/>
            <a:tailEnd type="arrow"/>
          </a:ln>
          <a:effectLst/>
        </p:spPr>
      </p:cxnSp>
      <p:sp>
        <p:nvSpPr>
          <p:cNvPr id="33" name="TextBox 32"/>
          <p:cNvSpPr txBox="1"/>
          <p:nvPr/>
        </p:nvSpPr>
        <p:spPr>
          <a:xfrm>
            <a:off x="7543800" y="3099137"/>
            <a:ext cx="1371600" cy="1015663"/>
          </a:xfrm>
          <a:prstGeom prst="rect">
            <a:avLst/>
          </a:prstGeom>
          <a:noFill/>
        </p:spPr>
        <p:txBody>
          <a:bodyPr wrap="square" rtlCol="0">
            <a:spAutoFit/>
          </a:bodyPr>
          <a:lstStyle/>
          <a:p>
            <a:r>
              <a:rPr lang="en-US" sz="6000" dirty="0" smtClean="0">
                <a:solidFill>
                  <a:srgbClr val="FF0000"/>
                </a:solidFill>
              </a:rPr>
              <a:t>?</a:t>
            </a:r>
            <a:endParaRPr lang="en-US" sz="6000" dirty="0">
              <a:solidFill>
                <a:srgbClr val="FF0000"/>
              </a:solidFill>
            </a:endParaRPr>
          </a:p>
        </p:txBody>
      </p:sp>
    </p:spTree>
    <p:extLst>
      <p:ext uri="{BB962C8B-B14F-4D97-AF65-F5344CB8AC3E}">
        <p14:creationId xmlns:p14="http://schemas.microsoft.com/office/powerpoint/2010/main" val="19588459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7" name="Text Box 1043"/>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Single</a:t>
            </a:r>
            <a:r>
              <a:rPr lang="en-US" sz="4000" dirty="0" smtClean="0"/>
              <a:t> Neuron/</a:t>
            </a:r>
            <a:r>
              <a:rPr lang="en-US" sz="4000" dirty="0" err="1" smtClean="0"/>
              <a:t>Perceptron</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0000FF"/>
                </a:solidFill>
              </a:rPr>
              <a:t>0</a:t>
            </a:r>
            <a:endParaRPr lang="en-US" sz="6000" dirty="0">
              <a:solidFill>
                <a:srgbClr val="0000FF"/>
              </a:solidFill>
            </a:endParaRPr>
          </a:p>
        </p:txBody>
      </p:sp>
      <p:grpSp>
        <p:nvGrpSpPr>
          <p:cNvPr id="3"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25" name="TextBox 24"/>
          <p:cNvSpPr txBox="1"/>
          <p:nvPr/>
        </p:nvSpPr>
        <p:spPr>
          <a:xfrm>
            <a:off x="6400800" y="4267200"/>
            <a:ext cx="2438400" cy="1569660"/>
          </a:xfrm>
          <a:prstGeom prst="rect">
            <a:avLst/>
          </a:prstGeom>
          <a:noFill/>
        </p:spPr>
        <p:txBody>
          <a:bodyPr wrap="square" rtlCol="0">
            <a:spAutoFit/>
          </a:bodyPr>
          <a:lstStyle/>
          <a:p>
            <a:r>
              <a:rPr lang="en-US" dirty="0" smtClean="0">
                <a:solidFill>
                  <a:srgbClr val="0000FF"/>
                </a:solidFill>
              </a:rPr>
              <a:t>Weighted sum is 0.5, which is </a:t>
            </a:r>
            <a:r>
              <a:rPr lang="en-US" smtClean="0">
                <a:solidFill>
                  <a:srgbClr val="0000FF"/>
                </a:solidFill>
              </a:rPr>
              <a:t>not  </a:t>
            </a:r>
            <a:r>
              <a:rPr lang="en-US" dirty="0" smtClean="0">
                <a:solidFill>
                  <a:srgbClr val="0000FF"/>
                </a:solidFill>
              </a:rPr>
              <a:t>larger than the threshold</a:t>
            </a:r>
            <a:endParaRPr lang="en-US"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Single</a:t>
            </a:r>
            <a:r>
              <a:rPr lang="en-US" sz="4000" dirty="0" smtClean="0"/>
              <a:t> Neuron/</a:t>
            </a:r>
            <a:r>
              <a:rPr lang="en-US" sz="4000" dirty="0" err="1" smtClean="0"/>
              <a:t>Perceptron</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FF0000"/>
                </a:solidFill>
              </a:rPr>
              <a:t>?</a:t>
            </a:r>
            <a:endParaRPr lang="en-US" sz="6000" dirty="0">
              <a:solidFill>
                <a:srgbClr val="FF0000"/>
              </a:solidFill>
            </a:endParaRPr>
          </a:p>
        </p:txBody>
      </p:sp>
      <p:grpSp>
        <p:nvGrpSpPr>
          <p:cNvPr id="36"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a:t>1</a:t>
            </a:r>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a:t>0</a:t>
            </a:r>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25" name="TextBox 24"/>
          <p:cNvSpPr txBox="1"/>
          <p:nvPr/>
        </p:nvSpPr>
        <p:spPr>
          <a:xfrm>
            <a:off x="3268133" y="5943600"/>
            <a:ext cx="4996029" cy="523220"/>
          </a:xfrm>
          <a:prstGeom prst="rect">
            <a:avLst/>
          </a:prstGeom>
          <a:noFill/>
        </p:spPr>
        <p:txBody>
          <a:bodyPr wrap="none" rtlCol="0">
            <a:spAutoFit/>
          </a:bodyPr>
          <a:lstStyle/>
          <a:p>
            <a:r>
              <a:rPr lang="en-US" sz="2800" dirty="0" smtClean="0">
                <a:solidFill>
                  <a:srgbClr val="0000FF"/>
                </a:solidFill>
              </a:rPr>
              <a:t>1*1 + 0*-1 + 0*1 + 1*0.5 =  1.5</a:t>
            </a:r>
            <a:endParaRPr lang="en-US" sz="2800" dirty="0">
              <a:solidFill>
                <a:srgbClr val="0000FF"/>
              </a:solidFill>
            </a:endParaRPr>
          </a:p>
        </p:txBody>
      </p:sp>
    </p:spTree>
    <p:extLst>
      <p:ext uri="{BB962C8B-B14F-4D97-AF65-F5344CB8AC3E}">
        <p14:creationId xmlns:p14="http://schemas.microsoft.com/office/powerpoint/2010/main" val="3465593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a:t>A Single</a:t>
            </a:r>
            <a:r>
              <a:rPr lang="en-US" sz="4000" dirty="0" smtClean="0"/>
              <a:t> Neuron/</a:t>
            </a:r>
            <a:r>
              <a:rPr lang="en-US" sz="4000" dirty="0" err="1" smtClean="0"/>
              <a:t>Perceptron</a:t>
            </a:r>
            <a:endParaRPr lang="en-US" sz="4000" dirty="0"/>
          </a:p>
        </p:txBody>
      </p:sp>
      <p:grpSp>
        <p:nvGrpSpPr>
          <p:cNvPr id="36"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a:t>1</a:t>
            </a:r>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a:t>0</a:t>
            </a:r>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25" name="TextBox 24"/>
          <p:cNvSpPr txBox="1"/>
          <p:nvPr/>
        </p:nvSpPr>
        <p:spPr>
          <a:xfrm>
            <a:off x="7543800" y="3099137"/>
            <a:ext cx="1371600" cy="1015663"/>
          </a:xfrm>
          <a:prstGeom prst="rect">
            <a:avLst/>
          </a:prstGeom>
          <a:noFill/>
        </p:spPr>
        <p:txBody>
          <a:bodyPr wrap="square" rtlCol="0">
            <a:spAutoFit/>
          </a:bodyPr>
          <a:lstStyle/>
          <a:p>
            <a:r>
              <a:rPr lang="en-US" sz="6000" dirty="0">
                <a:solidFill>
                  <a:srgbClr val="0000FF"/>
                </a:solidFill>
              </a:rPr>
              <a:t>1</a:t>
            </a:r>
          </a:p>
        </p:txBody>
      </p:sp>
      <p:sp>
        <p:nvSpPr>
          <p:cNvPr id="26" name="TextBox 25"/>
          <p:cNvSpPr txBox="1"/>
          <p:nvPr/>
        </p:nvSpPr>
        <p:spPr>
          <a:xfrm>
            <a:off x="6400800" y="4267200"/>
            <a:ext cx="2438400" cy="1569660"/>
          </a:xfrm>
          <a:prstGeom prst="rect">
            <a:avLst/>
          </a:prstGeom>
          <a:noFill/>
        </p:spPr>
        <p:txBody>
          <a:bodyPr wrap="square" rtlCol="0">
            <a:spAutoFit/>
          </a:bodyPr>
          <a:lstStyle/>
          <a:p>
            <a:r>
              <a:rPr lang="en-US" dirty="0" smtClean="0">
                <a:solidFill>
                  <a:srgbClr val="0000FF"/>
                </a:solidFill>
              </a:rPr>
              <a:t>Weighted sum is 1.5, which is larger than the threshold</a:t>
            </a:r>
            <a:endParaRPr lang="en-US" dirty="0">
              <a:solidFill>
                <a:srgbClr val="0000FF"/>
              </a:solidFill>
            </a:endParaRPr>
          </a:p>
        </p:txBody>
      </p:sp>
    </p:spTree>
    <p:extLst>
      <p:ext uri="{BB962C8B-B14F-4D97-AF65-F5344CB8AC3E}">
        <p14:creationId xmlns:p14="http://schemas.microsoft.com/office/powerpoint/2010/main" val="25180681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cxnSp>
        <p:nvCxnSpPr>
          <p:cNvPr id="37" name="Straight Arrow Connector 36"/>
          <p:cNvCxnSpPr/>
          <p:nvPr/>
        </p:nvCxnSpPr>
        <p:spPr bwMode="auto">
          <a:xfrm flipH="1">
            <a:off x="4953000" y="3429000"/>
            <a:ext cx="1676400" cy="76200"/>
          </a:xfrm>
          <a:prstGeom prst="straightConnector1">
            <a:avLst/>
          </a:prstGeom>
          <a:solidFill>
            <a:schemeClr val="accent1"/>
          </a:solidFill>
          <a:ln w="9525" cap="flat" cmpd="sng" algn="ctr">
            <a:solidFill>
              <a:srgbClr val="FF6600"/>
            </a:solidFill>
            <a:prstDash val="solid"/>
            <a:round/>
            <a:headEnd type="none" w="med" len="med"/>
            <a:tailEnd type="arrow"/>
          </a:ln>
          <a:effectLst/>
        </p:spPr>
      </p:cxnSp>
      <p:sp>
        <p:nvSpPr>
          <p:cNvPr id="39" name="TextBox 38"/>
          <p:cNvSpPr txBox="1"/>
          <p:nvPr/>
        </p:nvSpPr>
        <p:spPr>
          <a:xfrm>
            <a:off x="6858001" y="2777067"/>
            <a:ext cx="1981200" cy="1200328"/>
          </a:xfrm>
          <a:prstGeom prst="rect">
            <a:avLst/>
          </a:prstGeom>
          <a:noFill/>
        </p:spPr>
        <p:txBody>
          <a:bodyPr wrap="square" rtlCol="0">
            <a:spAutoFit/>
          </a:bodyPr>
          <a:lstStyle/>
          <a:p>
            <a:r>
              <a:rPr lang="en-US" dirty="0" smtClean="0">
                <a:solidFill>
                  <a:srgbClr val="FF6600"/>
                </a:solidFill>
              </a:rPr>
              <a:t>Individual </a:t>
            </a:r>
            <a:r>
              <a:rPr lang="en-US" dirty="0" err="1" smtClean="0">
                <a:solidFill>
                  <a:srgbClr val="FF6600"/>
                </a:solidFill>
              </a:rPr>
              <a:t>perceptrons</a:t>
            </a:r>
            <a:r>
              <a:rPr lang="en-US" dirty="0" smtClean="0">
                <a:solidFill>
                  <a:srgbClr val="FF6600"/>
                </a:solidFill>
              </a:rPr>
              <a:t>/neurons</a:t>
            </a:r>
            <a:endParaRPr lang="en-US" dirty="0">
              <a:solidFill>
                <a:srgbClr val="FF6600"/>
              </a:solidFill>
            </a:endParaRPr>
          </a:p>
        </p:txBody>
      </p:sp>
    </p:spTree>
    <p:extLst>
      <p:ext uri="{BB962C8B-B14F-4D97-AF65-F5344CB8AC3E}">
        <p14:creationId xmlns:p14="http://schemas.microsoft.com/office/powerpoint/2010/main" val="20856092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3" name="Rectangle 2"/>
          <p:cNvSpPr/>
          <p:nvPr/>
        </p:nvSpPr>
        <p:spPr bwMode="auto">
          <a:xfrm>
            <a:off x="3124200" y="21336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Tree>
    <p:extLst>
      <p:ext uri="{BB962C8B-B14F-4D97-AF65-F5344CB8AC3E}">
        <p14:creationId xmlns:p14="http://schemas.microsoft.com/office/powerpoint/2010/main" val="357141890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3" name="Rectangle 2"/>
          <p:cNvSpPr/>
          <p:nvPr/>
        </p:nvSpPr>
        <p:spPr bwMode="auto">
          <a:xfrm>
            <a:off x="3124200" y="32766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715000" y="2819400"/>
            <a:ext cx="3047999" cy="1200328"/>
          </a:xfrm>
          <a:prstGeom prst="rect">
            <a:avLst/>
          </a:prstGeom>
          <a:noFill/>
        </p:spPr>
        <p:txBody>
          <a:bodyPr wrap="square" rtlCol="0">
            <a:spAutoFit/>
          </a:bodyPr>
          <a:lstStyle/>
          <a:p>
            <a:r>
              <a:rPr lang="en-US" dirty="0" smtClean="0">
                <a:solidFill>
                  <a:srgbClr val="FF6600"/>
                </a:solidFill>
              </a:rPr>
              <a:t>each perceptron computes and calculates an answer</a:t>
            </a:r>
            <a:endParaRPr lang="en-US" dirty="0">
              <a:solidFill>
                <a:srgbClr val="FF6600"/>
              </a:solidFill>
            </a:endParaRPr>
          </a:p>
        </p:txBody>
      </p:sp>
    </p:spTree>
    <p:extLst>
      <p:ext uri="{BB962C8B-B14F-4D97-AF65-F5344CB8AC3E}">
        <p14:creationId xmlns:p14="http://schemas.microsoft.com/office/powerpoint/2010/main" val="22751620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3" name="Rectangle 2"/>
          <p:cNvSpPr/>
          <p:nvPr/>
        </p:nvSpPr>
        <p:spPr bwMode="auto">
          <a:xfrm>
            <a:off x="3124200" y="41148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715000" y="3810000"/>
            <a:ext cx="3047999" cy="1200328"/>
          </a:xfrm>
          <a:prstGeom prst="rect">
            <a:avLst/>
          </a:prstGeom>
          <a:noFill/>
        </p:spPr>
        <p:txBody>
          <a:bodyPr wrap="square" rtlCol="0">
            <a:spAutoFit/>
          </a:bodyPr>
          <a:lstStyle/>
          <a:p>
            <a:r>
              <a:rPr lang="en-US" dirty="0" smtClean="0">
                <a:solidFill>
                  <a:srgbClr val="FF6600"/>
                </a:solidFill>
              </a:rPr>
              <a:t>those answers become inputs for the next level</a:t>
            </a:r>
            <a:endParaRPr lang="en-US" dirty="0">
              <a:solidFill>
                <a:srgbClr val="FF6600"/>
              </a:solidFill>
            </a:endParaRPr>
          </a:p>
        </p:txBody>
      </p:sp>
    </p:spTree>
    <p:extLst>
      <p:ext uri="{BB962C8B-B14F-4D97-AF65-F5344CB8AC3E}">
        <p14:creationId xmlns:p14="http://schemas.microsoft.com/office/powerpoint/2010/main" val="24590291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4"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 name="Oval 7"/>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12" name="Straight Arrow Connector 11"/>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8" idx="4"/>
            <a:endCxn id="4"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a:stCxn id="8" idx="4"/>
            <a:endCxn id="5"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8" idx="4"/>
            <a:endCxn id="6"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4"/>
            <a:endCxn id="10"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9" idx="4"/>
            <a:endCxn id="4"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9" idx="4"/>
            <a:endCxn id="5"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9" idx="5"/>
            <a:endCxn id="6"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9" idx="5"/>
            <a:endCxn id="10"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11" idx="4"/>
            <a:endCxn id="4"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a:stCxn id="11" idx="5"/>
            <a:endCxn id="5"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11" idx="4"/>
            <a:endCxn id="6"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11" idx="4"/>
            <a:endCxn id="10"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4" idx="5"/>
            <a:endCxn id="7"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5" idx="4"/>
            <a:endCxn id="7"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6" idx="3"/>
            <a:endCxn id="7"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0" idx="4"/>
            <a:endCxn id="7"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35814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3" name="Rectangle 2"/>
          <p:cNvSpPr/>
          <p:nvPr/>
        </p:nvSpPr>
        <p:spPr bwMode="auto">
          <a:xfrm>
            <a:off x="3124200" y="4953000"/>
            <a:ext cx="2209800" cy="609600"/>
          </a:xfrm>
          <a:prstGeom prst="rect">
            <a:avLst/>
          </a:prstGeom>
          <a:solidFill>
            <a:srgbClr val="FF6600">
              <a:alpha val="2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6600"/>
              </a:solidFill>
              <a:effectLst/>
              <a:latin typeface="Arial" pitchFamily="-111" charset="0"/>
            </a:endParaRPr>
          </a:p>
        </p:txBody>
      </p:sp>
      <p:sp>
        <p:nvSpPr>
          <p:cNvPr id="36" name="TextBox 35"/>
          <p:cNvSpPr txBox="1"/>
          <p:nvPr/>
        </p:nvSpPr>
        <p:spPr>
          <a:xfrm>
            <a:off x="5486400" y="4807803"/>
            <a:ext cx="3505200" cy="830997"/>
          </a:xfrm>
          <a:prstGeom prst="rect">
            <a:avLst/>
          </a:prstGeom>
          <a:noFill/>
        </p:spPr>
        <p:txBody>
          <a:bodyPr wrap="square" rtlCol="0">
            <a:spAutoFit/>
          </a:bodyPr>
          <a:lstStyle/>
          <a:p>
            <a:r>
              <a:rPr lang="en-US" dirty="0" smtClean="0">
                <a:solidFill>
                  <a:srgbClr val="FF6600"/>
                </a:solidFill>
              </a:rPr>
              <a:t>finally get the answer after all levels compute</a:t>
            </a:r>
            <a:endParaRPr lang="en-US" dirty="0">
              <a:solidFill>
                <a:srgbClr val="FF6600"/>
              </a:solidFill>
            </a:endParaRPr>
          </a:p>
        </p:txBody>
      </p:sp>
    </p:spTree>
    <p:extLst>
      <p:ext uri="{BB962C8B-B14F-4D97-AF65-F5344CB8AC3E}">
        <p14:creationId xmlns:p14="http://schemas.microsoft.com/office/powerpoint/2010/main" val="409113677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3048000"/>
            <a:ext cx="7162800" cy="461665"/>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=Yq7d4ROvZ6I</a:t>
            </a:r>
          </a:p>
        </p:txBody>
      </p:sp>
      <p:sp>
        <p:nvSpPr>
          <p:cNvPr id="6" name="TextBox 5"/>
          <p:cNvSpPr txBox="1"/>
          <p:nvPr/>
        </p:nvSpPr>
        <p:spPr>
          <a:xfrm>
            <a:off x="863600" y="812800"/>
            <a:ext cx="2558413" cy="461665"/>
          </a:xfrm>
          <a:prstGeom prst="rect">
            <a:avLst/>
          </a:prstGeom>
          <a:noFill/>
        </p:spPr>
        <p:txBody>
          <a:bodyPr wrap="none" rtlCol="0">
            <a:spAutoFit/>
          </a:bodyPr>
          <a:lstStyle/>
          <a:p>
            <a:r>
              <a:rPr lang="en-US" dirty="0" smtClean="0"/>
              <a:t>Activation spread</a:t>
            </a:r>
            <a:endParaRPr lang="en-US" dirty="0"/>
          </a:p>
        </p:txBody>
      </p:sp>
    </p:spTree>
    <p:extLst>
      <p:ext uri="{BB962C8B-B14F-4D97-AF65-F5344CB8AC3E}">
        <p14:creationId xmlns:p14="http://schemas.microsoft.com/office/powerpoint/2010/main" val="28855424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18163979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Neural networks</a:t>
            </a:r>
            <a:endParaRPr lang="en-US" dirty="0"/>
          </a:p>
        </p:txBody>
      </p:sp>
      <p:sp>
        <p:nvSpPr>
          <p:cNvPr id="3" name="Content Placeholder 2"/>
          <p:cNvSpPr>
            <a:spLocks noGrp="1"/>
          </p:cNvSpPr>
          <p:nvPr>
            <p:ph idx="1"/>
          </p:nvPr>
        </p:nvSpPr>
        <p:spPr>
          <a:xfrm>
            <a:off x="533400" y="1371600"/>
            <a:ext cx="8229600" cy="838200"/>
          </a:xfrm>
        </p:spPr>
        <p:txBody>
          <a:bodyPr/>
          <a:lstStyle/>
          <a:p>
            <a:pPr marL="0" indent="0">
              <a:buNone/>
            </a:pPr>
            <a:r>
              <a:rPr lang="en-US" dirty="0" smtClean="0"/>
              <a:t>Different kinds/characteristics of networks</a:t>
            </a:r>
            <a:endParaRPr lang="en-US" dirty="0"/>
          </a:p>
        </p:txBody>
      </p:sp>
      <p:sp>
        <p:nvSpPr>
          <p:cNvPr id="4" name="Oval 12"/>
          <p:cNvSpPr>
            <a:spLocks noChangeArrowheads="1"/>
          </p:cNvSpPr>
          <p:nvPr/>
        </p:nvSpPr>
        <p:spPr bwMode="auto">
          <a:xfrm>
            <a:off x="60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1219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18288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12192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3276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8862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4196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2" name="Oval 12"/>
          <p:cNvSpPr>
            <a:spLocks noChangeArrowheads="1"/>
          </p:cNvSpPr>
          <p:nvPr/>
        </p:nvSpPr>
        <p:spPr bwMode="auto">
          <a:xfrm>
            <a:off x="41148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3" name="Oval 12"/>
          <p:cNvSpPr>
            <a:spLocks noChangeArrowheads="1"/>
          </p:cNvSpPr>
          <p:nvPr/>
        </p:nvSpPr>
        <p:spPr bwMode="auto">
          <a:xfrm>
            <a:off x="3429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4" name="Oval 12"/>
          <p:cNvSpPr>
            <a:spLocks noChangeArrowheads="1"/>
          </p:cNvSpPr>
          <p:nvPr/>
        </p:nvSpPr>
        <p:spPr bwMode="auto">
          <a:xfrm>
            <a:off x="40386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5" name="Oval 12"/>
          <p:cNvSpPr>
            <a:spLocks noChangeArrowheads="1"/>
          </p:cNvSpPr>
          <p:nvPr/>
        </p:nvSpPr>
        <p:spPr bwMode="auto">
          <a:xfrm>
            <a:off x="4953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 name="Oval 12"/>
          <p:cNvSpPr>
            <a:spLocks noChangeArrowheads="1"/>
          </p:cNvSpPr>
          <p:nvPr/>
        </p:nvSpPr>
        <p:spPr bwMode="auto">
          <a:xfrm>
            <a:off x="45720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27" name="Straight Arrow Connector 26"/>
          <p:cNvCxnSpPr>
            <a:stCxn id="4" idx="5"/>
            <a:endCxn id="7" idx="1"/>
          </p:cNvCxnSpPr>
          <p:nvPr/>
        </p:nvCxnSpPr>
        <p:spPr bwMode="auto">
          <a:xfrm rot="16200000" flipH="1">
            <a:off x="755463" y="4717069"/>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5" idx="4"/>
            <a:endCxn id="7" idx="0"/>
          </p:cNvCxnSpPr>
          <p:nvPr/>
        </p:nvCxnSpPr>
        <p:spPr bwMode="auto">
          <a:xfrm rot="5400000">
            <a:off x="1104900" y="4914106"/>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6" idx="3"/>
            <a:endCxn id="7" idx="7"/>
          </p:cNvCxnSpPr>
          <p:nvPr/>
        </p:nvCxnSpPr>
        <p:spPr bwMode="auto">
          <a:xfrm rot="5400000">
            <a:off x="1365063" y="4717069"/>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endCxn id="4" idx="0"/>
          </p:cNvCxnSpPr>
          <p:nvPr/>
        </p:nvCxnSpPr>
        <p:spPr bwMode="auto">
          <a:xfrm rot="16200000" flipH="1">
            <a:off x="381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a:endCxn id="4" idx="0"/>
          </p:cNvCxnSpPr>
          <p:nvPr/>
        </p:nvCxnSpPr>
        <p:spPr bwMode="auto">
          <a:xfrm rot="5400000">
            <a:off x="571500" y="3923506"/>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rot="16200000" flipH="1">
            <a:off x="990600" y="39616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rot="5400000">
            <a:off x="1181100" y="3923505"/>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rot="16200000" flipH="1">
            <a:off x="16002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1790700" y="3923506"/>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3200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rot="5400000">
            <a:off x="3390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6200000" flipH="1">
            <a:off x="38100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5400000">
            <a:off x="40005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6200000" flipH="1">
            <a:off x="43434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5400000">
            <a:off x="45339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a:stCxn id="13" idx="4"/>
            <a:endCxn id="9" idx="0"/>
          </p:cNvCxnSpPr>
          <p:nvPr/>
        </p:nvCxnSpPr>
        <p:spPr bwMode="auto">
          <a:xfrm rot="5400000">
            <a:off x="3200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Straight Arrow Connector 49"/>
          <p:cNvCxnSpPr>
            <a:stCxn id="13" idx="4"/>
            <a:endCxn id="10" idx="0"/>
          </p:cNvCxnSpPr>
          <p:nvPr/>
        </p:nvCxnSpPr>
        <p:spPr bwMode="auto">
          <a:xfrm rot="16200000" flipH="1">
            <a:off x="35052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2" name="Straight Arrow Connector 51"/>
          <p:cNvCxnSpPr>
            <a:stCxn id="13" idx="4"/>
            <a:endCxn id="11" idx="1"/>
          </p:cNvCxnSpPr>
          <p:nvPr/>
        </p:nvCxnSpPr>
        <p:spPr bwMode="auto">
          <a:xfrm rot="16200000" flipH="1">
            <a:off x="36957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a:stCxn id="13" idx="4"/>
            <a:endCxn id="15" idx="0"/>
          </p:cNvCxnSpPr>
          <p:nvPr/>
        </p:nvCxnSpPr>
        <p:spPr bwMode="auto">
          <a:xfrm rot="16200000" flipH="1">
            <a:off x="40386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Straight Arrow Connector 55"/>
          <p:cNvCxnSpPr>
            <a:stCxn id="14" idx="4"/>
            <a:endCxn id="9" idx="0"/>
          </p:cNvCxnSpPr>
          <p:nvPr/>
        </p:nvCxnSpPr>
        <p:spPr bwMode="auto">
          <a:xfrm rot="5400000">
            <a:off x="35052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Straight Arrow Connector 57"/>
          <p:cNvCxnSpPr>
            <a:stCxn id="14" idx="4"/>
            <a:endCxn id="10" idx="0"/>
          </p:cNvCxnSpPr>
          <p:nvPr/>
        </p:nvCxnSpPr>
        <p:spPr bwMode="auto">
          <a:xfrm rot="5400000">
            <a:off x="38100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14" idx="5"/>
            <a:endCxn id="11" idx="0"/>
          </p:cNvCxnSpPr>
          <p:nvPr/>
        </p:nvCxnSpPr>
        <p:spPr bwMode="auto">
          <a:xfrm rot="16200000" flipH="1">
            <a:off x="41082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a:stCxn id="14" idx="5"/>
            <a:endCxn id="15" idx="0"/>
          </p:cNvCxnSpPr>
          <p:nvPr/>
        </p:nvCxnSpPr>
        <p:spPr bwMode="auto">
          <a:xfrm rot="16200000" flipH="1">
            <a:off x="43749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4" name="Straight Arrow Connector 63"/>
          <p:cNvCxnSpPr>
            <a:stCxn id="17" idx="4"/>
            <a:endCxn id="9" idx="7"/>
          </p:cNvCxnSpPr>
          <p:nvPr/>
        </p:nvCxnSpPr>
        <p:spPr bwMode="auto">
          <a:xfrm rot="5400000">
            <a:off x="38034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6" name="Straight Arrow Connector 65"/>
          <p:cNvCxnSpPr>
            <a:stCxn id="17" idx="5"/>
            <a:endCxn id="10" idx="0"/>
          </p:cNvCxnSpPr>
          <p:nvPr/>
        </p:nvCxnSpPr>
        <p:spPr bwMode="auto">
          <a:xfrm rot="5400000">
            <a:off x="41082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Straight Arrow Connector 71"/>
          <p:cNvCxnSpPr>
            <a:stCxn id="17" idx="4"/>
            <a:endCxn id="11" idx="0"/>
          </p:cNvCxnSpPr>
          <p:nvPr/>
        </p:nvCxnSpPr>
        <p:spPr bwMode="auto">
          <a:xfrm rot="5400000">
            <a:off x="43434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4" name="Straight Arrow Connector 73"/>
          <p:cNvCxnSpPr>
            <a:stCxn id="17" idx="4"/>
            <a:endCxn id="15" idx="7"/>
          </p:cNvCxnSpPr>
          <p:nvPr/>
        </p:nvCxnSpPr>
        <p:spPr bwMode="auto">
          <a:xfrm rot="16200000" flipH="1">
            <a:off x="46416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6" name="Straight Arrow Connector 75"/>
          <p:cNvCxnSpPr>
            <a:stCxn id="9" idx="5"/>
            <a:endCxn id="12" idx="1"/>
          </p:cNvCxnSpPr>
          <p:nvPr/>
        </p:nvCxnSpPr>
        <p:spPr bwMode="auto">
          <a:xfrm rot="16200000" flipH="1">
            <a:off x="35367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10" idx="4"/>
            <a:endCxn id="12" idx="0"/>
          </p:cNvCxnSpPr>
          <p:nvPr/>
        </p:nvCxnSpPr>
        <p:spPr bwMode="auto">
          <a:xfrm rot="16200000" flipH="1">
            <a:off x="38862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Straight Arrow Connector 79"/>
          <p:cNvCxnSpPr>
            <a:stCxn id="11" idx="3"/>
            <a:endCxn id="12" idx="0"/>
          </p:cNvCxnSpPr>
          <p:nvPr/>
        </p:nvCxnSpPr>
        <p:spPr bwMode="auto">
          <a:xfrm rot="5400000">
            <a:off x="40767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2" name="Straight Arrow Connector 81"/>
          <p:cNvCxnSpPr>
            <a:stCxn id="15" idx="4"/>
            <a:endCxn id="12" idx="7"/>
          </p:cNvCxnSpPr>
          <p:nvPr/>
        </p:nvCxnSpPr>
        <p:spPr bwMode="auto">
          <a:xfrm rot="5400000">
            <a:off x="44511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Straight Arrow Connector 83"/>
          <p:cNvCxnSpPr>
            <a:stCxn id="7" idx="4"/>
          </p:cNvCxnSpPr>
          <p:nvPr/>
        </p:nvCxnSpPr>
        <p:spPr bwMode="auto">
          <a:xfrm rot="5400000">
            <a:off x="1219200" y="56380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rot="5400000">
            <a:off x="41155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Oval 12"/>
          <p:cNvSpPr>
            <a:spLocks noChangeArrowheads="1"/>
          </p:cNvSpPr>
          <p:nvPr/>
        </p:nvSpPr>
        <p:spPr bwMode="auto">
          <a:xfrm>
            <a:off x="62484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7" name="Oval 12"/>
          <p:cNvSpPr>
            <a:spLocks noChangeArrowheads="1"/>
          </p:cNvSpPr>
          <p:nvPr/>
        </p:nvSpPr>
        <p:spPr bwMode="auto">
          <a:xfrm>
            <a:off x="68580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8" name="Oval 12"/>
          <p:cNvSpPr>
            <a:spLocks noChangeArrowheads="1"/>
          </p:cNvSpPr>
          <p:nvPr/>
        </p:nvSpPr>
        <p:spPr bwMode="auto">
          <a:xfrm>
            <a:off x="73914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9" name="Oval 12"/>
          <p:cNvSpPr>
            <a:spLocks noChangeArrowheads="1"/>
          </p:cNvSpPr>
          <p:nvPr/>
        </p:nvSpPr>
        <p:spPr bwMode="auto">
          <a:xfrm>
            <a:off x="7086600" y="5180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0" name="Oval 89"/>
          <p:cNvSpPr>
            <a:spLocks noChangeArrowheads="1"/>
          </p:cNvSpPr>
          <p:nvPr/>
        </p:nvSpPr>
        <p:spPr bwMode="auto">
          <a:xfrm>
            <a:off x="64008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1" name="Oval 12"/>
          <p:cNvSpPr>
            <a:spLocks noChangeArrowheads="1"/>
          </p:cNvSpPr>
          <p:nvPr/>
        </p:nvSpPr>
        <p:spPr bwMode="auto">
          <a:xfrm>
            <a:off x="70104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2" name="Oval 12"/>
          <p:cNvSpPr>
            <a:spLocks noChangeArrowheads="1"/>
          </p:cNvSpPr>
          <p:nvPr/>
        </p:nvSpPr>
        <p:spPr bwMode="auto">
          <a:xfrm>
            <a:off x="7924800" y="4342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3" name="Oval 12"/>
          <p:cNvSpPr>
            <a:spLocks noChangeArrowheads="1"/>
          </p:cNvSpPr>
          <p:nvPr/>
        </p:nvSpPr>
        <p:spPr bwMode="auto">
          <a:xfrm>
            <a:off x="7543800" y="3428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94" name="Straight Arrow Connector 93"/>
          <p:cNvCxnSpPr/>
          <p:nvPr/>
        </p:nvCxnSpPr>
        <p:spPr bwMode="auto">
          <a:xfrm rot="16200000" flipH="1">
            <a:off x="61722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rot="5400000">
            <a:off x="63627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6" name="Straight Arrow Connector 95"/>
          <p:cNvCxnSpPr/>
          <p:nvPr/>
        </p:nvCxnSpPr>
        <p:spPr bwMode="auto">
          <a:xfrm rot="16200000" flipH="1">
            <a:off x="6781800" y="30472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p:nvPr/>
        </p:nvCxnSpPr>
        <p:spPr bwMode="auto">
          <a:xfrm rot="5400000">
            <a:off x="6972300" y="30091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8" name="Straight Arrow Connector 97"/>
          <p:cNvCxnSpPr/>
          <p:nvPr/>
        </p:nvCxnSpPr>
        <p:spPr bwMode="auto">
          <a:xfrm rot="16200000" flipH="1">
            <a:off x="7315200" y="30472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rot="5400000">
            <a:off x="7505700" y="30091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0" name="Straight Arrow Connector 99"/>
          <p:cNvCxnSpPr>
            <a:stCxn id="90" idx="4"/>
            <a:endCxn id="86" idx="0"/>
          </p:cNvCxnSpPr>
          <p:nvPr/>
        </p:nvCxnSpPr>
        <p:spPr bwMode="auto">
          <a:xfrm rot="5400000">
            <a:off x="61722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1" name="Straight Arrow Connector 100"/>
          <p:cNvCxnSpPr>
            <a:stCxn id="90" idx="4"/>
            <a:endCxn id="87" idx="0"/>
          </p:cNvCxnSpPr>
          <p:nvPr/>
        </p:nvCxnSpPr>
        <p:spPr bwMode="auto">
          <a:xfrm rot="16200000" flipH="1">
            <a:off x="6477000" y="38092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 name="Straight Arrow Connector 101"/>
          <p:cNvCxnSpPr>
            <a:stCxn id="90" idx="4"/>
            <a:endCxn id="88" idx="1"/>
          </p:cNvCxnSpPr>
          <p:nvPr/>
        </p:nvCxnSpPr>
        <p:spPr bwMode="auto">
          <a:xfrm rot="16200000" flipH="1">
            <a:off x="6667500" y="36187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3" name="Straight Arrow Connector 102"/>
          <p:cNvCxnSpPr>
            <a:stCxn id="90" idx="4"/>
            <a:endCxn id="92" idx="0"/>
          </p:cNvCxnSpPr>
          <p:nvPr/>
        </p:nvCxnSpPr>
        <p:spPr bwMode="auto">
          <a:xfrm rot="16200000" flipH="1">
            <a:off x="7010400" y="32758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4" name="Straight Arrow Connector 103"/>
          <p:cNvCxnSpPr>
            <a:stCxn id="91" idx="4"/>
            <a:endCxn id="86" idx="0"/>
          </p:cNvCxnSpPr>
          <p:nvPr/>
        </p:nvCxnSpPr>
        <p:spPr bwMode="auto">
          <a:xfrm rot="5400000">
            <a:off x="6477000" y="36568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5" name="Straight Arrow Connector 104"/>
          <p:cNvCxnSpPr>
            <a:stCxn id="91" idx="4"/>
            <a:endCxn id="87" idx="0"/>
          </p:cNvCxnSpPr>
          <p:nvPr/>
        </p:nvCxnSpPr>
        <p:spPr bwMode="auto">
          <a:xfrm rot="5400000">
            <a:off x="67818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6" name="Straight Arrow Connector 105"/>
          <p:cNvCxnSpPr>
            <a:stCxn id="91" idx="5"/>
            <a:endCxn id="88" idx="0"/>
          </p:cNvCxnSpPr>
          <p:nvPr/>
        </p:nvCxnSpPr>
        <p:spPr bwMode="auto">
          <a:xfrm rot="16200000" flipH="1">
            <a:off x="7080063" y="38788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7" name="Straight Arrow Connector 106"/>
          <p:cNvCxnSpPr>
            <a:stCxn id="91" idx="5"/>
            <a:endCxn id="92" idx="0"/>
          </p:cNvCxnSpPr>
          <p:nvPr/>
        </p:nvCxnSpPr>
        <p:spPr bwMode="auto">
          <a:xfrm rot="16200000" flipH="1">
            <a:off x="7346763" y="36121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8" name="Straight Arrow Connector 107"/>
          <p:cNvCxnSpPr>
            <a:stCxn id="93" idx="4"/>
            <a:endCxn id="86" idx="7"/>
          </p:cNvCxnSpPr>
          <p:nvPr/>
        </p:nvCxnSpPr>
        <p:spPr bwMode="auto">
          <a:xfrm rot="5400000">
            <a:off x="6775264" y="34663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9" name="Straight Arrow Connector 108"/>
          <p:cNvCxnSpPr>
            <a:stCxn id="93" idx="5"/>
            <a:endCxn id="87" idx="0"/>
          </p:cNvCxnSpPr>
          <p:nvPr/>
        </p:nvCxnSpPr>
        <p:spPr bwMode="auto">
          <a:xfrm rot="5400000">
            <a:off x="7080064" y="36187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0" name="Straight Arrow Connector 109"/>
          <p:cNvCxnSpPr>
            <a:stCxn id="93" idx="4"/>
            <a:endCxn id="88" idx="0"/>
          </p:cNvCxnSpPr>
          <p:nvPr/>
        </p:nvCxnSpPr>
        <p:spPr bwMode="auto">
          <a:xfrm rot="5400000">
            <a:off x="7315200" y="39616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1" name="Straight Arrow Connector 110"/>
          <p:cNvCxnSpPr>
            <a:stCxn id="93" idx="4"/>
            <a:endCxn id="92" idx="7"/>
          </p:cNvCxnSpPr>
          <p:nvPr/>
        </p:nvCxnSpPr>
        <p:spPr bwMode="auto">
          <a:xfrm rot="16200000" flipH="1">
            <a:off x="7613463" y="38157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Straight Arrow Connector 111"/>
          <p:cNvCxnSpPr>
            <a:stCxn id="86" idx="5"/>
            <a:endCxn id="89" idx="1"/>
          </p:cNvCxnSpPr>
          <p:nvPr/>
        </p:nvCxnSpPr>
        <p:spPr bwMode="auto">
          <a:xfrm rot="16200000" flipH="1">
            <a:off x="6508563" y="46027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Straight Arrow Connector 112"/>
          <p:cNvCxnSpPr>
            <a:stCxn id="87" idx="4"/>
            <a:endCxn id="89" idx="0"/>
          </p:cNvCxnSpPr>
          <p:nvPr/>
        </p:nvCxnSpPr>
        <p:spPr bwMode="auto">
          <a:xfrm rot="16200000" flipH="1">
            <a:off x="6858000" y="47998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4" name="Straight Arrow Connector 113"/>
          <p:cNvCxnSpPr>
            <a:stCxn id="88" idx="3"/>
            <a:endCxn id="89" idx="0"/>
          </p:cNvCxnSpPr>
          <p:nvPr/>
        </p:nvCxnSpPr>
        <p:spPr bwMode="auto">
          <a:xfrm rot="5400000">
            <a:off x="7048501" y="47932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5" name="Straight Arrow Connector 114"/>
          <p:cNvCxnSpPr>
            <a:stCxn id="92" idx="4"/>
            <a:endCxn id="89" idx="7"/>
          </p:cNvCxnSpPr>
          <p:nvPr/>
        </p:nvCxnSpPr>
        <p:spPr bwMode="auto">
          <a:xfrm rot="5400000">
            <a:off x="7422964" y="45712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6" name="Straight Arrow Connector 115"/>
          <p:cNvCxnSpPr/>
          <p:nvPr/>
        </p:nvCxnSpPr>
        <p:spPr bwMode="auto">
          <a:xfrm rot="5400000">
            <a:off x="7087394" y="56372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8" name="Freeform 117"/>
          <p:cNvSpPr/>
          <p:nvPr/>
        </p:nvSpPr>
        <p:spPr bwMode="auto">
          <a:xfrm>
            <a:off x="7213600" y="2779889"/>
            <a:ext cx="1639711" cy="3349978"/>
          </a:xfrm>
          <a:custGeom>
            <a:avLst/>
            <a:gdLst>
              <a:gd name="connsiteX0" fmla="*/ 0 w 1639711"/>
              <a:gd name="connsiteY0" fmla="*/ 2723444 h 3349978"/>
              <a:gd name="connsiteX1" fmla="*/ 1185333 w 1639711"/>
              <a:gd name="connsiteY1" fmla="*/ 2960511 h 3349978"/>
              <a:gd name="connsiteX2" fmla="*/ 1540933 w 1639711"/>
              <a:gd name="connsiteY2" fmla="*/ 386644 h 3349978"/>
              <a:gd name="connsiteX3" fmla="*/ 592667 w 1639711"/>
              <a:gd name="connsiteY3" fmla="*/ 640644 h 3349978"/>
            </a:gdLst>
            <a:ahLst/>
            <a:cxnLst>
              <a:cxn ang="0">
                <a:pos x="connsiteX0" y="connsiteY0"/>
              </a:cxn>
              <a:cxn ang="0">
                <a:pos x="connsiteX1" y="connsiteY1"/>
              </a:cxn>
              <a:cxn ang="0">
                <a:pos x="connsiteX2" y="connsiteY2"/>
              </a:cxn>
              <a:cxn ang="0">
                <a:pos x="connsiteX3" y="connsiteY3"/>
              </a:cxn>
            </a:cxnLst>
            <a:rect l="l" t="t" r="r" b="b"/>
            <a:pathLst>
              <a:path w="1639711" h="3349978">
                <a:moveTo>
                  <a:pt x="0" y="2723444"/>
                </a:moveTo>
                <a:cubicBezTo>
                  <a:pt x="464255" y="3036711"/>
                  <a:pt x="928511" y="3349978"/>
                  <a:pt x="1185333" y="2960511"/>
                </a:cubicBezTo>
                <a:cubicBezTo>
                  <a:pt x="1442155" y="2571044"/>
                  <a:pt x="1639711" y="773288"/>
                  <a:pt x="1540933" y="386644"/>
                </a:cubicBezTo>
                <a:cubicBezTo>
                  <a:pt x="1442155" y="0"/>
                  <a:pt x="1017411" y="320322"/>
                  <a:pt x="592667" y="640644"/>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19" name="TextBox 118"/>
          <p:cNvSpPr txBox="1"/>
          <p:nvPr/>
        </p:nvSpPr>
        <p:spPr>
          <a:xfrm>
            <a:off x="838200" y="3043535"/>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120" name="TextBox 119"/>
          <p:cNvSpPr txBox="1"/>
          <p:nvPr/>
        </p:nvSpPr>
        <p:spPr>
          <a:xfrm>
            <a:off x="35814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121" name="TextBox 120"/>
          <p:cNvSpPr txBox="1"/>
          <p:nvPr/>
        </p:nvSpPr>
        <p:spPr>
          <a:xfrm>
            <a:off x="6553200" y="22098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122" name="TextBox 121"/>
          <p:cNvSpPr txBox="1"/>
          <p:nvPr/>
        </p:nvSpPr>
        <p:spPr>
          <a:xfrm>
            <a:off x="2286000" y="6096000"/>
            <a:ext cx="4267200" cy="523220"/>
          </a:xfrm>
          <a:prstGeom prst="rect">
            <a:avLst/>
          </a:prstGeom>
          <a:noFill/>
        </p:spPr>
        <p:txBody>
          <a:bodyPr wrap="square" rtlCol="0">
            <a:spAutoFit/>
          </a:bodyPr>
          <a:lstStyle/>
          <a:p>
            <a:r>
              <a:rPr lang="en-US" sz="2800" dirty="0" smtClean="0">
                <a:solidFill>
                  <a:srgbClr val="FF0000"/>
                </a:solidFill>
              </a:rPr>
              <a:t>How are these different?</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Neural networks</a:t>
            </a:r>
            <a:endParaRPr lang="en-US" dirty="0"/>
          </a:p>
        </p:txBody>
      </p:sp>
      <p:sp>
        <p:nvSpPr>
          <p:cNvPr id="4" name="Oval 12"/>
          <p:cNvSpPr>
            <a:spLocks noChangeArrowheads="1"/>
          </p:cNvSpPr>
          <p:nvPr/>
        </p:nvSpPr>
        <p:spPr bwMode="auto">
          <a:xfrm>
            <a:off x="6096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12192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18288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1219200" y="44950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 name="Oval 12"/>
          <p:cNvSpPr>
            <a:spLocks noChangeArrowheads="1"/>
          </p:cNvSpPr>
          <p:nvPr/>
        </p:nvSpPr>
        <p:spPr bwMode="auto">
          <a:xfrm>
            <a:off x="32766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 name="Oval 12"/>
          <p:cNvSpPr>
            <a:spLocks noChangeArrowheads="1"/>
          </p:cNvSpPr>
          <p:nvPr/>
        </p:nvSpPr>
        <p:spPr bwMode="auto">
          <a:xfrm>
            <a:off x="38862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 name="Oval 12"/>
          <p:cNvSpPr>
            <a:spLocks noChangeArrowheads="1"/>
          </p:cNvSpPr>
          <p:nvPr/>
        </p:nvSpPr>
        <p:spPr bwMode="auto">
          <a:xfrm>
            <a:off x="44196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2" name="Oval 12"/>
          <p:cNvSpPr>
            <a:spLocks noChangeArrowheads="1"/>
          </p:cNvSpPr>
          <p:nvPr/>
        </p:nvSpPr>
        <p:spPr bwMode="auto">
          <a:xfrm>
            <a:off x="4114800" y="44950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3" name="Oval 12"/>
          <p:cNvSpPr>
            <a:spLocks noChangeArrowheads="1"/>
          </p:cNvSpPr>
          <p:nvPr/>
        </p:nvSpPr>
        <p:spPr bwMode="auto">
          <a:xfrm>
            <a:off x="3429000" y="2742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4" name="Oval 12"/>
          <p:cNvSpPr>
            <a:spLocks noChangeArrowheads="1"/>
          </p:cNvSpPr>
          <p:nvPr/>
        </p:nvSpPr>
        <p:spPr bwMode="auto">
          <a:xfrm>
            <a:off x="4038600" y="2742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5" name="Oval 12"/>
          <p:cNvSpPr>
            <a:spLocks noChangeArrowheads="1"/>
          </p:cNvSpPr>
          <p:nvPr/>
        </p:nvSpPr>
        <p:spPr bwMode="auto">
          <a:xfrm>
            <a:off x="4953000" y="36568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 name="Oval 12"/>
          <p:cNvSpPr>
            <a:spLocks noChangeArrowheads="1"/>
          </p:cNvSpPr>
          <p:nvPr/>
        </p:nvSpPr>
        <p:spPr bwMode="auto">
          <a:xfrm>
            <a:off x="4572000" y="27424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27" name="Straight Arrow Connector 26"/>
          <p:cNvCxnSpPr>
            <a:stCxn id="4" idx="5"/>
            <a:endCxn id="7" idx="1"/>
          </p:cNvCxnSpPr>
          <p:nvPr/>
        </p:nvCxnSpPr>
        <p:spPr bwMode="auto">
          <a:xfrm rot="16200000" flipH="1">
            <a:off x="755463" y="4031269"/>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a:stCxn id="5" idx="4"/>
            <a:endCxn id="7" idx="0"/>
          </p:cNvCxnSpPr>
          <p:nvPr/>
        </p:nvCxnSpPr>
        <p:spPr bwMode="auto">
          <a:xfrm rot="5400000">
            <a:off x="1104900" y="4228306"/>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6" idx="3"/>
            <a:endCxn id="7" idx="7"/>
          </p:cNvCxnSpPr>
          <p:nvPr/>
        </p:nvCxnSpPr>
        <p:spPr bwMode="auto">
          <a:xfrm rot="5400000">
            <a:off x="1365063" y="4031269"/>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endCxn id="4" idx="0"/>
          </p:cNvCxnSpPr>
          <p:nvPr/>
        </p:nvCxnSpPr>
        <p:spPr bwMode="auto">
          <a:xfrm rot="16200000" flipH="1">
            <a:off x="381000" y="32758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a:endCxn id="4" idx="0"/>
          </p:cNvCxnSpPr>
          <p:nvPr/>
        </p:nvCxnSpPr>
        <p:spPr bwMode="auto">
          <a:xfrm rot="5400000">
            <a:off x="571500" y="3237706"/>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rot="16200000" flipH="1">
            <a:off x="990600" y="3275805"/>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p:nvPr/>
        </p:nvCxnSpPr>
        <p:spPr bwMode="auto">
          <a:xfrm rot="5400000">
            <a:off x="1181100" y="3237705"/>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rot="16200000" flipH="1">
            <a:off x="1600200" y="32758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rot="5400000">
            <a:off x="1790700" y="3237706"/>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16200000" flipH="1">
            <a:off x="3200400" y="23614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rot="5400000">
            <a:off x="3390900" y="23233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6200000" flipH="1">
            <a:off x="3810000" y="23614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5400000">
            <a:off x="4000500" y="23233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 name="Straight Arrow Connector 43"/>
          <p:cNvCxnSpPr/>
          <p:nvPr/>
        </p:nvCxnSpPr>
        <p:spPr bwMode="auto">
          <a:xfrm rot="16200000" flipH="1">
            <a:off x="4343400" y="23614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5400000">
            <a:off x="4533900" y="23233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a:stCxn id="13" idx="4"/>
            <a:endCxn id="9" idx="0"/>
          </p:cNvCxnSpPr>
          <p:nvPr/>
        </p:nvCxnSpPr>
        <p:spPr bwMode="auto">
          <a:xfrm rot="5400000">
            <a:off x="3200400" y="32758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Straight Arrow Connector 49"/>
          <p:cNvCxnSpPr>
            <a:stCxn id="13" idx="4"/>
            <a:endCxn id="10" idx="0"/>
          </p:cNvCxnSpPr>
          <p:nvPr/>
        </p:nvCxnSpPr>
        <p:spPr bwMode="auto">
          <a:xfrm rot="16200000" flipH="1">
            <a:off x="3505200" y="31234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2" name="Straight Arrow Connector 51"/>
          <p:cNvCxnSpPr>
            <a:stCxn id="13" idx="4"/>
            <a:endCxn id="11" idx="1"/>
          </p:cNvCxnSpPr>
          <p:nvPr/>
        </p:nvCxnSpPr>
        <p:spPr bwMode="auto">
          <a:xfrm rot="16200000" flipH="1">
            <a:off x="3695700" y="29329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a:stCxn id="13" idx="4"/>
            <a:endCxn id="15" idx="0"/>
          </p:cNvCxnSpPr>
          <p:nvPr/>
        </p:nvCxnSpPr>
        <p:spPr bwMode="auto">
          <a:xfrm rot="16200000" flipH="1">
            <a:off x="4038600" y="25900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6" name="Straight Arrow Connector 55"/>
          <p:cNvCxnSpPr>
            <a:stCxn id="14" idx="4"/>
            <a:endCxn id="9" idx="0"/>
          </p:cNvCxnSpPr>
          <p:nvPr/>
        </p:nvCxnSpPr>
        <p:spPr bwMode="auto">
          <a:xfrm rot="5400000">
            <a:off x="3505200" y="29710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Straight Arrow Connector 57"/>
          <p:cNvCxnSpPr>
            <a:stCxn id="14" idx="4"/>
            <a:endCxn id="10" idx="0"/>
          </p:cNvCxnSpPr>
          <p:nvPr/>
        </p:nvCxnSpPr>
        <p:spPr bwMode="auto">
          <a:xfrm rot="5400000">
            <a:off x="3810000" y="32758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14" idx="5"/>
            <a:endCxn id="11" idx="0"/>
          </p:cNvCxnSpPr>
          <p:nvPr/>
        </p:nvCxnSpPr>
        <p:spPr bwMode="auto">
          <a:xfrm rot="16200000" flipH="1">
            <a:off x="4108263" y="31930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2" name="Straight Arrow Connector 61"/>
          <p:cNvCxnSpPr>
            <a:stCxn id="14" idx="5"/>
            <a:endCxn id="15" idx="0"/>
          </p:cNvCxnSpPr>
          <p:nvPr/>
        </p:nvCxnSpPr>
        <p:spPr bwMode="auto">
          <a:xfrm rot="16200000" flipH="1">
            <a:off x="4374963" y="29263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4" name="Straight Arrow Connector 63"/>
          <p:cNvCxnSpPr>
            <a:stCxn id="17" idx="4"/>
            <a:endCxn id="9" idx="7"/>
          </p:cNvCxnSpPr>
          <p:nvPr/>
        </p:nvCxnSpPr>
        <p:spPr bwMode="auto">
          <a:xfrm rot="5400000">
            <a:off x="3803464" y="27805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6" name="Straight Arrow Connector 65"/>
          <p:cNvCxnSpPr>
            <a:stCxn id="17" idx="5"/>
            <a:endCxn id="10" idx="0"/>
          </p:cNvCxnSpPr>
          <p:nvPr/>
        </p:nvCxnSpPr>
        <p:spPr bwMode="auto">
          <a:xfrm rot="5400000">
            <a:off x="4108264" y="29329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Straight Arrow Connector 71"/>
          <p:cNvCxnSpPr>
            <a:stCxn id="17" idx="4"/>
            <a:endCxn id="11" idx="0"/>
          </p:cNvCxnSpPr>
          <p:nvPr/>
        </p:nvCxnSpPr>
        <p:spPr bwMode="auto">
          <a:xfrm rot="5400000">
            <a:off x="4343400" y="32758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4" name="Straight Arrow Connector 73"/>
          <p:cNvCxnSpPr>
            <a:stCxn id="17" idx="4"/>
            <a:endCxn id="15" idx="7"/>
          </p:cNvCxnSpPr>
          <p:nvPr/>
        </p:nvCxnSpPr>
        <p:spPr bwMode="auto">
          <a:xfrm rot="16200000" flipH="1">
            <a:off x="4641663" y="31299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6" name="Straight Arrow Connector 75"/>
          <p:cNvCxnSpPr>
            <a:stCxn id="9" idx="5"/>
            <a:endCxn id="12" idx="1"/>
          </p:cNvCxnSpPr>
          <p:nvPr/>
        </p:nvCxnSpPr>
        <p:spPr bwMode="auto">
          <a:xfrm rot="16200000" flipH="1">
            <a:off x="3536763" y="39169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10" idx="4"/>
            <a:endCxn id="12" idx="0"/>
          </p:cNvCxnSpPr>
          <p:nvPr/>
        </p:nvCxnSpPr>
        <p:spPr bwMode="auto">
          <a:xfrm rot="16200000" flipH="1">
            <a:off x="3886200" y="41140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0" name="Straight Arrow Connector 79"/>
          <p:cNvCxnSpPr>
            <a:stCxn id="11" idx="3"/>
            <a:endCxn id="12" idx="0"/>
          </p:cNvCxnSpPr>
          <p:nvPr/>
        </p:nvCxnSpPr>
        <p:spPr bwMode="auto">
          <a:xfrm rot="5400000">
            <a:off x="4076701" y="41074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2" name="Straight Arrow Connector 81"/>
          <p:cNvCxnSpPr>
            <a:stCxn id="15" idx="4"/>
            <a:endCxn id="12" idx="7"/>
          </p:cNvCxnSpPr>
          <p:nvPr/>
        </p:nvCxnSpPr>
        <p:spPr bwMode="auto">
          <a:xfrm rot="5400000">
            <a:off x="4451164" y="38854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4" name="Straight Arrow Connector 83"/>
          <p:cNvCxnSpPr>
            <a:stCxn id="7" idx="4"/>
          </p:cNvCxnSpPr>
          <p:nvPr/>
        </p:nvCxnSpPr>
        <p:spPr bwMode="auto">
          <a:xfrm rot="5400000">
            <a:off x="1219200" y="49522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rot="5400000">
            <a:off x="4115594" y="49514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9" name="TextBox 118"/>
          <p:cNvSpPr txBox="1"/>
          <p:nvPr/>
        </p:nvSpPr>
        <p:spPr>
          <a:xfrm>
            <a:off x="838200" y="2357735"/>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120" name="TextBox 119"/>
          <p:cNvSpPr txBox="1"/>
          <p:nvPr/>
        </p:nvSpPr>
        <p:spPr>
          <a:xfrm>
            <a:off x="3581400" y="15240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
        <p:nvSpPr>
          <p:cNvPr id="117" name="TextBox 116"/>
          <p:cNvSpPr txBox="1"/>
          <p:nvPr/>
        </p:nvSpPr>
        <p:spPr>
          <a:xfrm>
            <a:off x="914400" y="5410200"/>
            <a:ext cx="3886200" cy="523220"/>
          </a:xfrm>
          <a:prstGeom prst="rect">
            <a:avLst/>
          </a:prstGeom>
          <a:noFill/>
        </p:spPr>
        <p:txBody>
          <a:bodyPr wrap="square" rtlCol="0">
            <a:spAutoFit/>
          </a:bodyPr>
          <a:lstStyle/>
          <a:p>
            <a:r>
              <a:rPr lang="en-US" sz="2800" dirty="0" smtClean="0">
                <a:solidFill>
                  <a:schemeClr val="bg2">
                    <a:lumMod val="60000"/>
                    <a:lumOff val="40000"/>
                  </a:schemeClr>
                </a:solidFill>
              </a:rPr>
              <a:t>Feed forward networks</a:t>
            </a:r>
            <a:endParaRPr lang="en-US" sz="2800" dirty="0">
              <a:solidFill>
                <a:schemeClr val="bg2">
                  <a:lumMod val="60000"/>
                  <a:lumOff val="40000"/>
                </a:schemeClr>
              </a:solidFill>
            </a:endParaRPr>
          </a:p>
        </p:txBody>
      </p:sp>
      <p:sp>
        <p:nvSpPr>
          <p:cNvPr id="124" name="Rectangle 123"/>
          <p:cNvSpPr/>
          <p:nvPr/>
        </p:nvSpPr>
        <p:spPr bwMode="auto">
          <a:xfrm>
            <a:off x="3048000" y="3505200"/>
            <a:ext cx="2590800" cy="533400"/>
          </a:xfrm>
          <a:prstGeom prst="rect">
            <a:avLst/>
          </a:prstGeom>
          <a:solidFill>
            <a:srgbClr val="FF0000">
              <a:alpha val="2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25" name="TextBox 124"/>
          <p:cNvSpPr txBox="1"/>
          <p:nvPr/>
        </p:nvSpPr>
        <p:spPr>
          <a:xfrm>
            <a:off x="5943600" y="3505200"/>
            <a:ext cx="2819400" cy="461665"/>
          </a:xfrm>
          <a:prstGeom prst="rect">
            <a:avLst/>
          </a:prstGeom>
          <a:noFill/>
        </p:spPr>
        <p:txBody>
          <a:bodyPr wrap="square" rtlCol="0">
            <a:spAutoFit/>
          </a:bodyPr>
          <a:lstStyle/>
          <a:p>
            <a:r>
              <a:rPr lang="en-US" dirty="0" smtClean="0">
                <a:solidFill>
                  <a:srgbClr val="FF0000"/>
                </a:solidFill>
              </a:rPr>
              <a:t>hidden units/layer</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Neural networks</a:t>
            </a:r>
            <a:endParaRPr lang="en-US" dirty="0"/>
          </a:p>
        </p:txBody>
      </p:sp>
      <p:sp>
        <p:nvSpPr>
          <p:cNvPr id="124" name="Content Placeholder 123"/>
          <p:cNvSpPr>
            <a:spLocks noGrp="1"/>
          </p:cNvSpPr>
          <p:nvPr>
            <p:ph idx="1"/>
          </p:nvPr>
        </p:nvSpPr>
        <p:spPr>
          <a:xfrm>
            <a:off x="3733800" y="1981200"/>
            <a:ext cx="4953000" cy="3886200"/>
          </a:xfrm>
        </p:spPr>
        <p:txBody>
          <a:bodyPr/>
          <a:lstStyle/>
          <a:p>
            <a:pPr marL="0" indent="0">
              <a:buNone/>
            </a:pPr>
            <a:r>
              <a:rPr lang="en-US" sz="2800" dirty="0" smtClean="0"/>
              <a:t>Recurrent network</a:t>
            </a:r>
          </a:p>
          <a:p>
            <a:pPr marL="0" indent="0">
              <a:buNone/>
            </a:pPr>
            <a:endParaRPr lang="en-US" sz="2800" dirty="0" smtClean="0"/>
          </a:p>
          <a:p>
            <a:pPr marL="0" indent="0">
              <a:buNone/>
            </a:pPr>
            <a:r>
              <a:rPr lang="en-US" sz="2800" dirty="0" smtClean="0"/>
              <a:t>Output is fed back to input</a:t>
            </a:r>
          </a:p>
          <a:p>
            <a:pPr marL="0" indent="0">
              <a:buNone/>
            </a:pPr>
            <a:endParaRPr lang="en-US" sz="2800" dirty="0" smtClean="0"/>
          </a:p>
          <a:p>
            <a:pPr marL="0" indent="0">
              <a:buNone/>
            </a:pPr>
            <a:r>
              <a:rPr lang="en-US" sz="2800" dirty="0" smtClean="0"/>
              <a:t>Can support memory!</a:t>
            </a:r>
          </a:p>
          <a:p>
            <a:pPr marL="0" indent="0">
              <a:buNone/>
            </a:pPr>
            <a:endParaRPr lang="en-US" sz="2800" dirty="0" smtClean="0">
              <a:solidFill>
                <a:srgbClr val="FF0000"/>
              </a:solidFill>
            </a:endParaRPr>
          </a:p>
          <a:p>
            <a:pPr marL="0" indent="0">
              <a:buNone/>
            </a:pPr>
            <a:r>
              <a:rPr lang="en-US" sz="2800" dirty="0" smtClean="0">
                <a:solidFill>
                  <a:srgbClr val="FF0000"/>
                </a:solidFill>
              </a:rPr>
              <a:t>How?</a:t>
            </a:r>
            <a:endParaRPr lang="en-US" sz="2800" dirty="0">
              <a:solidFill>
                <a:srgbClr val="FF0000"/>
              </a:solidFill>
            </a:endParaRPr>
          </a:p>
        </p:txBody>
      </p:sp>
      <p:sp>
        <p:nvSpPr>
          <p:cNvPr id="86" name="Oval 12"/>
          <p:cNvSpPr>
            <a:spLocks noChangeArrowheads="1"/>
          </p:cNvSpPr>
          <p:nvPr/>
        </p:nvSpPr>
        <p:spPr bwMode="auto">
          <a:xfrm>
            <a:off x="914400" y="41140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7" name="Oval 12"/>
          <p:cNvSpPr>
            <a:spLocks noChangeArrowheads="1"/>
          </p:cNvSpPr>
          <p:nvPr/>
        </p:nvSpPr>
        <p:spPr bwMode="auto">
          <a:xfrm>
            <a:off x="1524000" y="41140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8" name="Oval 12"/>
          <p:cNvSpPr>
            <a:spLocks noChangeArrowheads="1"/>
          </p:cNvSpPr>
          <p:nvPr/>
        </p:nvSpPr>
        <p:spPr bwMode="auto">
          <a:xfrm>
            <a:off x="2057400" y="41140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89" name="Oval 12"/>
          <p:cNvSpPr>
            <a:spLocks noChangeArrowheads="1"/>
          </p:cNvSpPr>
          <p:nvPr/>
        </p:nvSpPr>
        <p:spPr bwMode="auto">
          <a:xfrm>
            <a:off x="1752600" y="49522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0" name="Oval 89"/>
          <p:cNvSpPr>
            <a:spLocks noChangeArrowheads="1"/>
          </p:cNvSpPr>
          <p:nvPr/>
        </p:nvSpPr>
        <p:spPr bwMode="auto">
          <a:xfrm>
            <a:off x="1066800" y="3199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1" name="Oval 12"/>
          <p:cNvSpPr>
            <a:spLocks noChangeArrowheads="1"/>
          </p:cNvSpPr>
          <p:nvPr/>
        </p:nvSpPr>
        <p:spPr bwMode="auto">
          <a:xfrm>
            <a:off x="1676400" y="3199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2" name="Oval 12"/>
          <p:cNvSpPr>
            <a:spLocks noChangeArrowheads="1"/>
          </p:cNvSpPr>
          <p:nvPr/>
        </p:nvSpPr>
        <p:spPr bwMode="auto">
          <a:xfrm>
            <a:off x="2590800" y="41140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3" name="Oval 12"/>
          <p:cNvSpPr>
            <a:spLocks noChangeArrowheads="1"/>
          </p:cNvSpPr>
          <p:nvPr/>
        </p:nvSpPr>
        <p:spPr bwMode="auto">
          <a:xfrm>
            <a:off x="2209800" y="3199606"/>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94" name="Straight Arrow Connector 93"/>
          <p:cNvCxnSpPr/>
          <p:nvPr/>
        </p:nvCxnSpPr>
        <p:spPr bwMode="auto">
          <a:xfrm rot="16200000" flipH="1">
            <a:off x="838200" y="28186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5" name="Straight Arrow Connector 94"/>
          <p:cNvCxnSpPr/>
          <p:nvPr/>
        </p:nvCxnSpPr>
        <p:spPr bwMode="auto">
          <a:xfrm rot="5400000">
            <a:off x="1028700" y="27805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6" name="Straight Arrow Connector 95"/>
          <p:cNvCxnSpPr/>
          <p:nvPr/>
        </p:nvCxnSpPr>
        <p:spPr bwMode="auto">
          <a:xfrm rot="16200000" flipH="1">
            <a:off x="1447800" y="2818607"/>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p:nvPr/>
        </p:nvCxnSpPr>
        <p:spPr bwMode="auto">
          <a:xfrm rot="5400000">
            <a:off x="1638300" y="2780507"/>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8" name="Straight Arrow Connector 97"/>
          <p:cNvCxnSpPr/>
          <p:nvPr/>
        </p:nvCxnSpPr>
        <p:spPr bwMode="auto">
          <a:xfrm rot="16200000" flipH="1">
            <a:off x="1981200" y="2818608"/>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9" name="Straight Arrow Connector 98"/>
          <p:cNvCxnSpPr/>
          <p:nvPr/>
        </p:nvCxnSpPr>
        <p:spPr bwMode="auto">
          <a:xfrm rot="5400000">
            <a:off x="2171700" y="2780508"/>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0" name="Straight Arrow Connector 99"/>
          <p:cNvCxnSpPr>
            <a:stCxn id="90" idx="4"/>
            <a:endCxn id="86" idx="0"/>
          </p:cNvCxnSpPr>
          <p:nvPr/>
        </p:nvCxnSpPr>
        <p:spPr bwMode="auto">
          <a:xfrm rot="5400000">
            <a:off x="838200" y="37330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1" name="Straight Arrow Connector 100"/>
          <p:cNvCxnSpPr>
            <a:stCxn id="90" idx="4"/>
            <a:endCxn id="87" idx="0"/>
          </p:cNvCxnSpPr>
          <p:nvPr/>
        </p:nvCxnSpPr>
        <p:spPr bwMode="auto">
          <a:xfrm rot="16200000" flipH="1">
            <a:off x="1143000" y="3580606"/>
            <a:ext cx="609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 name="Straight Arrow Connector 101"/>
          <p:cNvCxnSpPr>
            <a:stCxn id="90" idx="4"/>
            <a:endCxn id="88" idx="1"/>
          </p:cNvCxnSpPr>
          <p:nvPr/>
        </p:nvCxnSpPr>
        <p:spPr bwMode="auto">
          <a:xfrm rot="16200000" flipH="1">
            <a:off x="1333500" y="3390105"/>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3" name="Straight Arrow Connector 102"/>
          <p:cNvCxnSpPr>
            <a:stCxn id="90" idx="4"/>
            <a:endCxn id="92" idx="0"/>
          </p:cNvCxnSpPr>
          <p:nvPr/>
        </p:nvCxnSpPr>
        <p:spPr bwMode="auto">
          <a:xfrm rot="16200000" flipH="1">
            <a:off x="1676400" y="3047206"/>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4" name="Straight Arrow Connector 103"/>
          <p:cNvCxnSpPr>
            <a:stCxn id="91" idx="4"/>
            <a:endCxn id="86" idx="0"/>
          </p:cNvCxnSpPr>
          <p:nvPr/>
        </p:nvCxnSpPr>
        <p:spPr bwMode="auto">
          <a:xfrm rot="5400000">
            <a:off x="1143000" y="3428206"/>
            <a:ext cx="6096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5" name="Straight Arrow Connector 104"/>
          <p:cNvCxnSpPr>
            <a:stCxn id="91" idx="4"/>
            <a:endCxn id="87" idx="0"/>
          </p:cNvCxnSpPr>
          <p:nvPr/>
        </p:nvCxnSpPr>
        <p:spPr bwMode="auto">
          <a:xfrm rot="5400000">
            <a:off x="1447800" y="37330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6" name="Straight Arrow Connector 105"/>
          <p:cNvCxnSpPr>
            <a:stCxn id="91" idx="5"/>
            <a:endCxn id="88" idx="0"/>
          </p:cNvCxnSpPr>
          <p:nvPr/>
        </p:nvCxnSpPr>
        <p:spPr bwMode="auto">
          <a:xfrm rot="16200000" flipH="1">
            <a:off x="1746063" y="3650268"/>
            <a:ext cx="654237" cy="2732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7" name="Straight Arrow Connector 106"/>
          <p:cNvCxnSpPr>
            <a:stCxn id="91" idx="5"/>
            <a:endCxn id="92" idx="0"/>
          </p:cNvCxnSpPr>
          <p:nvPr/>
        </p:nvCxnSpPr>
        <p:spPr bwMode="auto">
          <a:xfrm rot="16200000" flipH="1">
            <a:off x="2012763" y="3383568"/>
            <a:ext cx="654237" cy="806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8" name="Straight Arrow Connector 107"/>
          <p:cNvCxnSpPr>
            <a:stCxn id="93" idx="4"/>
            <a:endCxn id="86" idx="7"/>
          </p:cNvCxnSpPr>
          <p:nvPr/>
        </p:nvCxnSpPr>
        <p:spPr bwMode="auto">
          <a:xfrm rot="5400000">
            <a:off x="1441264" y="3237706"/>
            <a:ext cx="654237" cy="11876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9" name="Straight Arrow Connector 108"/>
          <p:cNvCxnSpPr>
            <a:stCxn id="93" idx="5"/>
            <a:endCxn id="87" idx="0"/>
          </p:cNvCxnSpPr>
          <p:nvPr/>
        </p:nvCxnSpPr>
        <p:spPr bwMode="auto">
          <a:xfrm rot="5400000">
            <a:off x="1746064" y="3390106"/>
            <a:ext cx="654237" cy="7935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0" name="Straight Arrow Connector 109"/>
          <p:cNvCxnSpPr>
            <a:stCxn id="93" idx="4"/>
            <a:endCxn id="88" idx="0"/>
          </p:cNvCxnSpPr>
          <p:nvPr/>
        </p:nvCxnSpPr>
        <p:spPr bwMode="auto">
          <a:xfrm rot="5400000">
            <a:off x="1981200" y="3733006"/>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1" name="Straight Arrow Connector 110"/>
          <p:cNvCxnSpPr>
            <a:stCxn id="93" idx="4"/>
            <a:endCxn id="92" idx="7"/>
          </p:cNvCxnSpPr>
          <p:nvPr/>
        </p:nvCxnSpPr>
        <p:spPr bwMode="auto">
          <a:xfrm rot="16200000" flipH="1">
            <a:off x="2279463" y="3587142"/>
            <a:ext cx="654237" cy="488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2" name="Straight Arrow Connector 111"/>
          <p:cNvCxnSpPr>
            <a:stCxn id="86" idx="5"/>
            <a:endCxn id="89" idx="1"/>
          </p:cNvCxnSpPr>
          <p:nvPr/>
        </p:nvCxnSpPr>
        <p:spPr bwMode="auto">
          <a:xfrm rot="16200000" flipH="1">
            <a:off x="1174563" y="4374169"/>
            <a:ext cx="622674" cy="622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3" name="Straight Arrow Connector 112"/>
          <p:cNvCxnSpPr>
            <a:stCxn id="87" idx="4"/>
            <a:endCxn id="89" idx="0"/>
          </p:cNvCxnSpPr>
          <p:nvPr/>
        </p:nvCxnSpPr>
        <p:spPr bwMode="auto">
          <a:xfrm rot="16200000" flipH="1">
            <a:off x="1524000" y="4571206"/>
            <a:ext cx="5334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4" name="Straight Arrow Connector 113"/>
          <p:cNvCxnSpPr>
            <a:stCxn id="88" idx="3"/>
            <a:endCxn id="89" idx="0"/>
          </p:cNvCxnSpPr>
          <p:nvPr/>
        </p:nvCxnSpPr>
        <p:spPr bwMode="auto">
          <a:xfrm rot="5400000">
            <a:off x="1714501" y="4564669"/>
            <a:ext cx="5780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5" name="Straight Arrow Connector 114"/>
          <p:cNvCxnSpPr>
            <a:stCxn id="92" idx="4"/>
            <a:endCxn id="89" idx="7"/>
          </p:cNvCxnSpPr>
          <p:nvPr/>
        </p:nvCxnSpPr>
        <p:spPr bwMode="auto">
          <a:xfrm rot="5400000">
            <a:off x="2088964" y="4342606"/>
            <a:ext cx="5780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6" name="Straight Arrow Connector 115"/>
          <p:cNvCxnSpPr/>
          <p:nvPr/>
        </p:nvCxnSpPr>
        <p:spPr bwMode="auto">
          <a:xfrm rot="5400000">
            <a:off x="1753394" y="5408612"/>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8" name="Freeform 117"/>
          <p:cNvSpPr/>
          <p:nvPr/>
        </p:nvSpPr>
        <p:spPr bwMode="auto">
          <a:xfrm>
            <a:off x="1879600" y="2551289"/>
            <a:ext cx="1639711" cy="3349978"/>
          </a:xfrm>
          <a:custGeom>
            <a:avLst/>
            <a:gdLst>
              <a:gd name="connsiteX0" fmla="*/ 0 w 1639711"/>
              <a:gd name="connsiteY0" fmla="*/ 2723444 h 3349978"/>
              <a:gd name="connsiteX1" fmla="*/ 1185333 w 1639711"/>
              <a:gd name="connsiteY1" fmla="*/ 2960511 h 3349978"/>
              <a:gd name="connsiteX2" fmla="*/ 1540933 w 1639711"/>
              <a:gd name="connsiteY2" fmla="*/ 386644 h 3349978"/>
              <a:gd name="connsiteX3" fmla="*/ 592667 w 1639711"/>
              <a:gd name="connsiteY3" fmla="*/ 640644 h 3349978"/>
            </a:gdLst>
            <a:ahLst/>
            <a:cxnLst>
              <a:cxn ang="0">
                <a:pos x="connsiteX0" y="connsiteY0"/>
              </a:cxn>
              <a:cxn ang="0">
                <a:pos x="connsiteX1" y="connsiteY1"/>
              </a:cxn>
              <a:cxn ang="0">
                <a:pos x="connsiteX2" y="connsiteY2"/>
              </a:cxn>
              <a:cxn ang="0">
                <a:pos x="connsiteX3" y="connsiteY3"/>
              </a:cxn>
            </a:cxnLst>
            <a:rect l="l" t="t" r="r" b="b"/>
            <a:pathLst>
              <a:path w="1639711" h="3349978">
                <a:moveTo>
                  <a:pt x="0" y="2723444"/>
                </a:moveTo>
                <a:cubicBezTo>
                  <a:pt x="464255" y="3036711"/>
                  <a:pt x="928511" y="3349978"/>
                  <a:pt x="1185333" y="2960511"/>
                </a:cubicBezTo>
                <a:cubicBezTo>
                  <a:pt x="1442155" y="2571044"/>
                  <a:pt x="1639711" y="773288"/>
                  <a:pt x="1540933" y="386644"/>
                </a:cubicBezTo>
                <a:cubicBezTo>
                  <a:pt x="1442155" y="0"/>
                  <a:pt x="1017411" y="320322"/>
                  <a:pt x="592667" y="640644"/>
                </a:cubicBezTo>
              </a:path>
            </a:pathLst>
          </a:custGeom>
          <a:noFill/>
          <a:ln w="9525" cap="flat" cmpd="sng" algn="ctr">
            <a:solidFill>
              <a:schemeClr val="tx1"/>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121" name="TextBox 120"/>
          <p:cNvSpPr txBox="1"/>
          <p:nvPr/>
        </p:nvSpPr>
        <p:spPr>
          <a:xfrm>
            <a:off x="1219200" y="1981200"/>
            <a:ext cx="1676400" cy="461665"/>
          </a:xfrm>
          <a:prstGeom prst="rect">
            <a:avLst/>
          </a:prstGeom>
          <a:noFill/>
        </p:spPr>
        <p:txBody>
          <a:bodyPr wrap="square" rtlCol="0">
            <a:spAutoFit/>
          </a:bodyPr>
          <a:lstStyle/>
          <a:p>
            <a:r>
              <a:rPr lang="en-US" dirty="0" smtClean="0">
                <a:solidFill>
                  <a:srgbClr val="FF6600"/>
                </a:solidFill>
              </a:rPr>
              <a:t>inputs</a:t>
            </a:r>
            <a:endParaRPr lang="en-US" dirty="0">
              <a:solidFill>
                <a:srgbClr val="FF6600"/>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457200" y="152400"/>
            <a:ext cx="8229600" cy="1371600"/>
          </a:xfrm>
        </p:spPr>
        <p:txBody>
          <a:bodyPr/>
          <a:lstStyle/>
          <a:p>
            <a:pPr eaLnBrk="1" hangingPunct="1"/>
            <a:r>
              <a:rPr lang="en-US" dirty="0"/>
              <a:t>History of Neural Networks</a:t>
            </a:r>
          </a:p>
        </p:txBody>
      </p:sp>
      <p:sp>
        <p:nvSpPr>
          <p:cNvPr id="34819" name="Rectangle 1027"/>
          <p:cNvSpPr>
            <a:spLocks noGrp="1" noChangeArrowheads="1"/>
          </p:cNvSpPr>
          <p:nvPr>
            <p:ph type="body" idx="1"/>
          </p:nvPr>
        </p:nvSpPr>
        <p:spPr>
          <a:xfrm>
            <a:off x="457200" y="1676400"/>
            <a:ext cx="8229600" cy="3886200"/>
          </a:xfrm>
        </p:spPr>
        <p:txBody>
          <a:bodyPr/>
          <a:lstStyle/>
          <a:p>
            <a:pPr marL="0" indent="0" eaLnBrk="1" hangingPunct="1">
              <a:lnSpc>
                <a:spcPct val="80000"/>
              </a:lnSpc>
              <a:buNone/>
            </a:pPr>
            <a:r>
              <a:rPr lang="en-US" sz="2800" dirty="0"/>
              <a:t>McCulloch and Pitts (1943) – introduced model of artificial neurons and suggested they could </a:t>
            </a:r>
            <a:r>
              <a:rPr lang="en-US" sz="2800" dirty="0" smtClean="0"/>
              <a:t>learn</a:t>
            </a:r>
          </a:p>
          <a:p>
            <a:pPr marL="0" indent="0" eaLnBrk="1" hangingPunct="1">
              <a:lnSpc>
                <a:spcPct val="80000"/>
              </a:lnSpc>
              <a:buNone/>
            </a:pPr>
            <a:endParaRPr lang="en-US" sz="2800" dirty="0" smtClean="0"/>
          </a:p>
          <a:p>
            <a:pPr marL="0" indent="0" eaLnBrk="1" hangingPunct="1">
              <a:lnSpc>
                <a:spcPct val="80000"/>
              </a:lnSpc>
              <a:buNone/>
            </a:pPr>
            <a:r>
              <a:rPr lang="en-US" sz="2800" dirty="0" err="1" smtClean="0"/>
              <a:t>Hebb</a:t>
            </a:r>
            <a:r>
              <a:rPr lang="en-US" sz="2800" dirty="0" smtClean="0"/>
              <a:t> </a:t>
            </a:r>
            <a:r>
              <a:rPr lang="en-US" sz="2800" dirty="0"/>
              <a:t>(1949) – Simple updating rule for </a:t>
            </a:r>
            <a:r>
              <a:rPr lang="en-US" sz="2800" dirty="0" smtClean="0"/>
              <a:t>learning</a:t>
            </a:r>
          </a:p>
          <a:p>
            <a:pPr marL="0" indent="0" eaLnBrk="1" hangingPunct="1">
              <a:lnSpc>
                <a:spcPct val="80000"/>
              </a:lnSpc>
              <a:buNone/>
            </a:pPr>
            <a:endParaRPr lang="en-US" sz="2800" dirty="0" smtClean="0"/>
          </a:p>
          <a:p>
            <a:pPr marL="0" indent="0" eaLnBrk="1" hangingPunct="1">
              <a:lnSpc>
                <a:spcPct val="80000"/>
              </a:lnSpc>
              <a:buNone/>
            </a:pPr>
            <a:r>
              <a:rPr lang="en-US" sz="2800" dirty="0" smtClean="0"/>
              <a:t>Rosenblatt </a:t>
            </a:r>
            <a:r>
              <a:rPr lang="en-US" sz="2800" dirty="0"/>
              <a:t>(1962) - the </a:t>
            </a:r>
            <a:r>
              <a:rPr lang="en-US" sz="2800" i="1" dirty="0"/>
              <a:t>perceptron</a:t>
            </a:r>
            <a:r>
              <a:rPr lang="en-US" sz="2800" dirty="0"/>
              <a:t> model</a:t>
            </a:r>
          </a:p>
          <a:p>
            <a:pPr marL="0" indent="0" eaLnBrk="1" hangingPunct="1">
              <a:lnSpc>
                <a:spcPct val="80000"/>
              </a:lnSpc>
              <a:buNone/>
            </a:pPr>
            <a:endParaRPr lang="en-US" sz="2800" dirty="0" smtClean="0"/>
          </a:p>
          <a:p>
            <a:pPr marL="0" indent="0" eaLnBrk="1" hangingPunct="1">
              <a:lnSpc>
                <a:spcPct val="80000"/>
              </a:lnSpc>
              <a:buNone/>
            </a:pPr>
            <a:r>
              <a:rPr lang="en-US" sz="2800" dirty="0" err="1" smtClean="0"/>
              <a:t>Minsky</a:t>
            </a:r>
            <a:r>
              <a:rPr lang="en-US" sz="2800" dirty="0" smtClean="0"/>
              <a:t> </a:t>
            </a:r>
            <a:r>
              <a:rPr lang="en-US" sz="2800" dirty="0"/>
              <a:t>and </a:t>
            </a:r>
            <a:r>
              <a:rPr lang="en-US" sz="2800" dirty="0" err="1"/>
              <a:t>Papert</a:t>
            </a:r>
            <a:r>
              <a:rPr lang="en-US" sz="2800" dirty="0"/>
              <a:t> (1969) – wrote </a:t>
            </a:r>
            <a:r>
              <a:rPr lang="en-US" sz="2800" i="1" dirty="0" err="1"/>
              <a:t>Perceptrons</a:t>
            </a:r>
            <a:r>
              <a:rPr lang="en-US" sz="2800" i="1" dirty="0"/>
              <a:t> </a:t>
            </a:r>
          </a:p>
          <a:p>
            <a:pPr marL="0" indent="0" eaLnBrk="1" hangingPunct="1">
              <a:lnSpc>
                <a:spcPct val="80000"/>
              </a:lnSpc>
              <a:buNone/>
            </a:pPr>
            <a:endParaRPr lang="en-US" sz="2800" dirty="0" smtClean="0"/>
          </a:p>
          <a:p>
            <a:pPr marL="0" indent="0" eaLnBrk="1" hangingPunct="1">
              <a:lnSpc>
                <a:spcPct val="80000"/>
              </a:lnSpc>
              <a:buNone/>
            </a:pPr>
            <a:r>
              <a:rPr lang="en-US" sz="2800" dirty="0" smtClean="0"/>
              <a:t>Bryson </a:t>
            </a:r>
            <a:r>
              <a:rPr lang="en-US" sz="2800" dirty="0"/>
              <a:t>and Ho (1969, but largely ignored until </a:t>
            </a:r>
            <a:r>
              <a:rPr lang="en-US" sz="2800" dirty="0" smtClean="0"/>
              <a:t>1980s--Rosenblatt) </a:t>
            </a:r>
            <a:r>
              <a:rPr lang="en-US" sz="2800" dirty="0"/>
              <a:t>– invented back-propagation learning for multilayer networks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r>
              <a:rPr lang="en-US"/>
              <a:t>Perceptron</a:t>
            </a:r>
          </a:p>
        </p:txBody>
      </p:sp>
      <p:sp>
        <p:nvSpPr>
          <p:cNvPr id="40963" name="Rectangle 1027"/>
          <p:cNvSpPr>
            <a:spLocks noGrp="1" noChangeArrowheads="1"/>
          </p:cNvSpPr>
          <p:nvPr>
            <p:ph type="body" idx="1"/>
          </p:nvPr>
        </p:nvSpPr>
        <p:spPr>
          <a:xfrm>
            <a:off x="457200" y="1752600"/>
            <a:ext cx="8229600" cy="4495800"/>
          </a:xfrm>
        </p:spPr>
        <p:txBody>
          <a:bodyPr/>
          <a:lstStyle/>
          <a:p>
            <a:pPr marL="0" indent="0" eaLnBrk="1" hangingPunct="1">
              <a:buNone/>
            </a:pPr>
            <a:r>
              <a:rPr lang="en-US" sz="2400" dirty="0"/>
              <a:t>First wave in neural networks in the 1960’s</a:t>
            </a:r>
          </a:p>
          <a:p>
            <a:pPr marL="0" indent="0" eaLnBrk="1" hangingPunct="1">
              <a:buNone/>
            </a:pPr>
            <a:endParaRPr lang="en-US" sz="2400" dirty="0" smtClean="0"/>
          </a:p>
          <a:p>
            <a:pPr marL="0" indent="0" eaLnBrk="1" hangingPunct="1">
              <a:buNone/>
            </a:pPr>
            <a:r>
              <a:rPr lang="en-US" sz="2400" dirty="0" smtClean="0"/>
              <a:t>Single </a:t>
            </a:r>
            <a:r>
              <a:rPr lang="en-US" sz="2400" dirty="0"/>
              <a:t>neuron</a:t>
            </a:r>
          </a:p>
          <a:p>
            <a:pPr marL="0" indent="0" eaLnBrk="1" hangingPunct="1">
              <a:buNone/>
            </a:pPr>
            <a:endParaRPr lang="en-US" sz="2400" dirty="0" smtClean="0"/>
          </a:p>
          <a:p>
            <a:pPr marL="0" indent="0" eaLnBrk="1" hangingPunct="1">
              <a:buNone/>
            </a:pPr>
            <a:r>
              <a:rPr lang="en-US" sz="2400" dirty="0" smtClean="0"/>
              <a:t>Trainable</a:t>
            </a:r>
            <a:r>
              <a:rPr lang="en-US" sz="2400" dirty="0"/>
              <a:t>: its threshold and input weights can be modified</a:t>
            </a:r>
          </a:p>
          <a:p>
            <a:pPr marL="0" indent="0" eaLnBrk="1" hangingPunct="1">
              <a:buNone/>
            </a:pPr>
            <a:endParaRPr lang="en-US" sz="2400" dirty="0" smtClean="0"/>
          </a:p>
          <a:p>
            <a:pPr marL="0" indent="0" eaLnBrk="1" hangingPunct="1">
              <a:buNone/>
            </a:pPr>
            <a:r>
              <a:rPr lang="en-US" sz="2400" dirty="0" smtClean="0"/>
              <a:t>If </a:t>
            </a:r>
            <a:r>
              <a:rPr lang="en-US" sz="2400" dirty="0"/>
              <a:t>the neuron doesn’t give the desired output, then it has made a mistake.</a:t>
            </a:r>
          </a:p>
          <a:p>
            <a:pPr marL="0" indent="0" eaLnBrk="1" hangingPunct="1">
              <a:buNone/>
            </a:pPr>
            <a:endParaRPr lang="en-US" sz="2400" dirty="0" smtClean="0"/>
          </a:p>
          <a:p>
            <a:pPr marL="0" indent="0" eaLnBrk="1" hangingPunct="1">
              <a:buNone/>
            </a:pPr>
            <a:r>
              <a:rPr lang="en-US" sz="2400" dirty="0" smtClean="0"/>
              <a:t>Input </a:t>
            </a:r>
            <a:r>
              <a:rPr lang="en-US" sz="2400" dirty="0"/>
              <a:t>weights and threshold can be changed according to a learning </a:t>
            </a:r>
            <a:r>
              <a:rPr lang="en-US" sz="2400" dirty="0" smtClean="0"/>
              <a:t>algorithm</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a:t>Examples - Logical operators 	</a:t>
            </a:r>
          </a:p>
        </p:txBody>
      </p:sp>
      <p:sp>
        <p:nvSpPr>
          <p:cNvPr id="43011" name="Rectangle 3"/>
          <p:cNvSpPr>
            <a:spLocks noGrp="1" noChangeArrowheads="1"/>
          </p:cNvSpPr>
          <p:nvPr>
            <p:ph type="body" idx="1"/>
          </p:nvPr>
        </p:nvSpPr>
        <p:spPr>
          <a:xfrm>
            <a:off x="381000" y="1905000"/>
            <a:ext cx="8534400" cy="3886200"/>
          </a:xfrm>
        </p:spPr>
        <p:txBody>
          <a:bodyPr/>
          <a:lstStyle/>
          <a:p>
            <a:pPr marL="0" indent="0" eaLnBrk="1" hangingPunct="1">
              <a:buNone/>
            </a:pPr>
            <a:r>
              <a:rPr lang="en-US" sz="2800" b="1" dirty="0"/>
              <a:t>AND</a:t>
            </a:r>
            <a:r>
              <a:rPr lang="en-US" sz="2800" dirty="0"/>
              <a:t> – if all inputs are 1, return 1, otherwise return 0</a:t>
            </a:r>
          </a:p>
          <a:p>
            <a:pPr marL="0" indent="0" eaLnBrk="1" hangingPunct="1">
              <a:buNone/>
            </a:pPr>
            <a:endParaRPr lang="en-US" sz="2800" b="1" dirty="0" smtClean="0"/>
          </a:p>
          <a:p>
            <a:pPr marL="0" indent="0" eaLnBrk="1" hangingPunct="1">
              <a:buNone/>
            </a:pPr>
            <a:r>
              <a:rPr lang="en-US" sz="2800" b="1" dirty="0" smtClean="0"/>
              <a:t>OR</a:t>
            </a:r>
            <a:r>
              <a:rPr lang="en-US" sz="2800" dirty="0" smtClean="0"/>
              <a:t> </a:t>
            </a:r>
            <a:r>
              <a:rPr lang="en-US" sz="2800" dirty="0"/>
              <a:t>– if at least one input is 1, return 1, otherwise return 0</a:t>
            </a:r>
          </a:p>
          <a:p>
            <a:pPr marL="0" indent="0" eaLnBrk="1" hangingPunct="1">
              <a:buNone/>
            </a:pPr>
            <a:endParaRPr lang="en-US" sz="2800" b="1" dirty="0" smtClean="0"/>
          </a:p>
          <a:p>
            <a:pPr marL="0" indent="0" eaLnBrk="1" hangingPunct="1">
              <a:buNone/>
            </a:pPr>
            <a:r>
              <a:rPr lang="en-US" sz="2800" b="1" dirty="0" smtClean="0"/>
              <a:t>NOT</a:t>
            </a:r>
            <a:r>
              <a:rPr lang="en-US" sz="2800" dirty="0" smtClean="0"/>
              <a:t> </a:t>
            </a:r>
            <a:r>
              <a:rPr lang="en-US" sz="2800" dirty="0"/>
              <a:t>– return the opposite of the input</a:t>
            </a:r>
          </a:p>
          <a:p>
            <a:pPr marL="0" indent="0" eaLnBrk="1" hangingPunct="1">
              <a:buNone/>
            </a:pPr>
            <a:endParaRPr lang="en-US" sz="2800" b="1" dirty="0" smtClean="0"/>
          </a:p>
          <a:p>
            <a:pPr marL="0" indent="0" eaLnBrk="1" hangingPunct="1">
              <a:buNone/>
            </a:pPr>
            <a:r>
              <a:rPr lang="en-US" sz="2800" b="1" dirty="0" smtClean="0"/>
              <a:t>XOR</a:t>
            </a:r>
            <a:r>
              <a:rPr lang="en-US" sz="2800" dirty="0" smtClean="0"/>
              <a:t> </a:t>
            </a:r>
            <a:r>
              <a:rPr lang="en-US" sz="2800" dirty="0"/>
              <a:t>– if exactly one input is 1, then return 1, otherwise return 0</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AND</a:t>
            </a:r>
          </a:p>
        </p:txBody>
      </p:sp>
      <p:graphicFrame>
        <p:nvGraphicFramePr>
          <p:cNvPr id="32942" name="Group 174"/>
          <p:cNvGraphicFramePr>
            <a:graphicFrameLocks noGrp="1"/>
          </p:cNvGraphicFramePr>
          <p:nvPr>
            <p:ph idx="1"/>
          </p:nvPr>
        </p:nvGraphicFramePr>
        <p:xfrm>
          <a:off x="2133600" y="1752600"/>
          <a:ext cx="3200400" cy="3886201"/>
        </p:xfrm>
        <a:graphic>
          <a:graphicData uri="http://schemas.openxmlformats.org/drawingml/2006/table">
            <a:tbl>
              <a:tblPr/>
              <a:tblGrid>
                <a:gridCol w="685800"/>
                <a:gridCol w="762000"/>
                <a:gridCol w="1752600"/>
              </a:tblGrid>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x</a:t>
                      </a:r>
                      <a:r>
                        <a:rPr kumimoji="0" lang="en-US" sz="28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r>
                        <a:rPr kumimoji="0" lang="en-US" sz="2800" b="1" i="0" u="none" strike="noStrike" cap="none" normalizeH="0" baseline="0">
                          <a:ln>
                            <a:noFill/>
                          </a:ln>
                          <a:solidFill>
                            <a:schemeClr val="tx1"/>
                          </a:solidFill>
                          <a:effectLst/>
                          <a:latin typeface="Arial" charset="0"/>
                        </a:rPr>
                        <a:t> and </a:t>
                      </a: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776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p:cNvSpPr>
            <a:spLocks noChangeArrowheads="1"/>
          </p:cNvSpPr>
          <p:nvPr/>
        </p:nvSpPr>
        <p:spPr bwMode="auto">
          <a:xfrm>
            <a:off x="3886200" y="2667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7107" name="Text Box 3"/>
          <p:cNvSpPr txBox="1">
            <a:spLocks noChangeArrowheads="1"/>
          </p:cNvSpPr>
          <p:nvPr/>
        </p:nvSpPr>
        <p:spPr bwMode="auto">
          <a:xfrm>
            <a:off x="3962400" y="32908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dirty="0">
                <a:solidFill>
                  <a:srgbClr val="FF0000"/>
                </a:solidFill>
              </a:rPr>
              <a:t>T = ?</a:t>
            </a:r>
          </a:p>
        </p:txBody>
      </p:sp>
      <p:sp>
        <p:nvSpPr>
          <p:cNvPr id="47108" name="Line 4"/>
          <p:cNvSpPr>
            <a:spLocks noChangeShapeType="1"/>
          </p:cNvSpPr>
          <p:nvPr/>
        </p:nvSpPr>
        <p:spPr bwMode="auto">
          <a:xfrm>
            <a:off x="5562600" y="34290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7109" name="Text Box 5"/>
          <p:cNvSpPr txBox="1">
            <a:spLocks noChangeArrowheads="1"/>
          </p:cNvSpPr>
          <p:nvPr/>
        </p:nvSpPr>
        <p:spPr bwMode="auto">
          <a:xfrm>
            <a:off x="7239000" y="3214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Output </a:t>
            </a:r>
            <a:r>
              <a:rPr lang="en-US" sz="1800" i="1" dirty="0"/>
              <a:t>y</a:t>
            </a:r>
          </a:p>
        </p:txBody>
      </p:sp>
      <p:sp>
        <p:nvSpPr>
          <p:cNvPr id="47110" name="Line 6"/>
          <p:cNvSpPr>
            <a:spLocks noChangeShapeType="1"/>
          </p:cNvSpPr>
          <p:nvPr/>
        </p:nvSpPr>
        <p:spPr bwMode="auto">
          <a:xfrm>
            <a:off x="1524000" y="1752600"/>
            <a:ext cx="2286000" cy="1447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7111" name="Line 7"/>
          <p:cNvSpPr>
            <a:spLocks noChangeShapeType="1"/>
          </p:cNvSpPr>
          <p:nvPr/>
        </p:nvSpPr>
        <p:spPr bwMode="auto">
          <a:xfrm flipV="1">
            <a:off x="1676400" y="4038600"/>
            <a:ext cx="2286000" cy="838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7112" name="Text Box 8"/>
          <p:cNvSpPr txBox="1">
            <a:spLocks noChangeArrowheads="1"/>
          </p:cNvSpPr>
          <p:nvPr/>
        </p:nvSpPr>
        <p:spPr bwMode="auto">
          <a:xfrm>
            <a:off x="609600" y="15240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47113" name="Text Box 9"/>
          <p:cNvSpPr txBox="1">
            <a:spLocks noChangeArrowheads="1"/>
          </p:cNvSpPr>
          <p:nvPr/>
        </p:nvSpPr>
        <p:spPr bwMode="auto">
          <a:xfrm>
            <a:off x="762000" y="4662488"/>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47114" name="Text Box 10"/>
          <p:cNvSpPr txBox="1">
            <a:spLocks noChangeArrowheads="1"/>
          </p:cNvSpPr>
          <p:nvPr/>
        </p:nvSpPr>
        <p:spPr bwMode="auto">
          <a:xfrm>
            <a:off x="2209800" y="19192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a:solidFill>
                  <a:srgbClr val="FF0000"/>
                </a:solidFill>
              </a:rPr>
              <a:t>1</a:t>
            </a:r>
            <a:r>
              <a:rPr lang="en-US" sz="1800" dirty="0">
                <a:solidFill>
                  <a:srgbClr val="FF0000"/>
                </a:solidFill>
              </a:rPr>
              <a:t> = ?</a:t>
            </a:r>
            <a:endParaRPr lang="en-US" sz="1800" baseline="-25000" dirty="0">
              <a:solidFill>
                <a:srgbClr val="FF0000"/>
              </a:solidFill>
            </a:endParaRPr>
          </a:p>
        </p:txBody>
      </p:sp>
      <p:sp>
        <p:nvSpPr>
          <p:cNvPr id="47115" name="Text Box 11"/>
          <p:cNvSpPr txBox="1">
            <a:spLocks noChangeArrowheads="1"/>
          </p:cNvSpPr>
          <p:nvPr/>
        </p:nvSpPr>
        <p:spPr bwMode="auto">
          <a:xfrm>
            <a:off x="1905000" y="4738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a:solidFill>
                  <a:srgbClr val="FF0000"/>
                </a:solidFill>
              </a:rPr>
              <a:t>2 </a:t>
            </a:r>
            <a:r>
              <a:rPr lang="en-US" sz="1800" dirty="0">
                <a:solidFill>
                  <a:srgbClr val="FF0000"/>
                </a:solidFill>
              </a:rPr>
              <a:t>= ?</a:t>
            </a:r>
            <a:endParaRPr lang="en-US" sz="1800" baseline="-25000" dirty="0">
              <a:solidFill>
                <a:srgbClr val="FF0000"/>
              </a:solidFill>
            </a:endParaRPr>
          </a:p>
        </p:txBody>
      </p:sp>
      <p:sp>
        <p:nvSpPr>
          <p:cNvPr id="47116" name="Text Box 12"/>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AND</a:t>
            </a:r>
          </a:p>
        </p:txBody>
      </p:sp>
      <p:graphicFrame>
        <p:nvGraphicFramePr>
          <p:cNvPr id="13" name="Group 174"/>
          <p:cNvGraphicFramePr>
            <a:graphicFrameLocks noGrp="1"/>
          </p:cNvGraphicFramePr>
          <p:nvPr>
            <p:ph idx="1"/>
            <p:extLst>
              <p:ext uri="{D42A27DB-BD31-4B8C-83A1-F6EECF244321}">
                <p14:modId xmlns:p14="http://schemas.microsoft.com/office/powerpoint/2010/main" val="3860153506"/>
              </p:ext>
            </p:extLst>
          </p:nvPr>
        </p:nvGraphicFramePr>
        <p:xfrm>
          <a:off x="6172199" y="533400"/>
          <a:ext cx="2743201" cy="1981200"/>
        </p:xfrm>
        <a:graphic>
          <a:graphicData uri="http://schemas.openxmlformats.org/drawingml/2006/table">
            <a:tbl>
              <a:tblPr/>
              <a:tblGrid>
                <a:gridCol w="587829"/>
                <a:gridCol w="653143"/>
                <a:gridCol w="1502229"/>
              </a:tblGrid>
              <a:tr h="2592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r>
                        <a:rPr kumimoji="0" lang="en-US" sz="2000" b="1" i="0" u="none" strike="noStrike" cap="none" normalizeH="0" baseline="0">
                          <a:ln>
                            <a:noFill/>
                          </a:ln>
                          <a:solidFill>
                            <a:schemeClr val="tx1"/>
                          </a:solidFill>
                          <a:effectLst/>
                          <a:latin typeface="Arial" charset="0"/>
                        </a:rPr>
                        <a:t> and </a:t>
                      </a: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592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2592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1026"/>
          <p:cNvSpPr>
            <a:spLocks noChangeArrowheads="1"/>
          </p:cNvSpPr>
          <p:nvPr/>
        </p:nvSpPr>
        <p:spPr bwMode="auto">
          <a:xfrm>
            <a:off x="3886200" y="2667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9155" name="Text Box 1027"/>
          <p:cNvSpPr txBox="1">
            <a:spLocks noChangeArrowheads="1"/>
          </p:cNvSpPr>
          <p:nvPr/>
        </p:nvSpPr>
        <p:spPr bwMode="auto">
          <a:xfrm>
            <a:off x="3962400" y="32908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dirty="0">
                <a:solidFill>
                  <a:srgbClr val="0000FF"/>
                </a:solidFill>
              </a:rPr>
              <a:t>T = 2</a:t>
            </a:r>
          </a:p>
        </p:txBody>
      </p:sp>
      <p:sp>
        <p:nvSpPr>
          <p:cNvPr id="49156" name="Line 1028"/>
          <p:cNvSpPr>
            <a:spLocks noChangeShapeType="1"/>
          </p:cNvSpPr>
          <p:nvPr/>
        </p:nvSpPr>
        <p:spPr bwMode="auto">
          <a:xfrm>
            <a:off x="5562600" y="34290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9157" name="Text Box 1029"/>
          <p:cNvSpPr txBox="1">
            <a:spLocks noChangeArrowheads="1"/>
          </p:cNvSpPr>
          <p:nvPr/>
        </p:nvSpPr>
        <p:spPr bwMode="auto">
          <a:xfrm>
            <a:off x="7239000" y="3214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49158" name="Line 1030"/>
          <p:cNvSpPr>
            <a:spLocks noChangeShapeType="1"/>
          </p:cNvSpPr>
          <p:nvPr/>
        </p:nvSpPr>
        <p:spPr bwMode="auto">
          <a:xfrm>
            <a:off x="1524000" y="1752600"/>
            <a:ext cx="2286000" cy="1447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9159" name="Line 1031"/>
          <p:cNvSpPr>
            <a:spLocks noChangeShapeType="1"/>
          </p:cNvSpPr>
          <p:nvPr/>
        </p:nvSpPr>
        <p:spPr bwMode="auto">
          <a:xfrm flipV="1">
            <a:off x="1676400" y="4038600"/>
            <a:ext cx="2286000" cy="838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49160" name="Text Box 1032"/>
          <p:cNvSpPr txBox="1">
            <a:spLocks noChangeArrowheads="1"/>
          </p:cNvSpPr>
          <p:nvPr/>
        </p:nvSpPr>
        <p:spPr bwMode="auto">
          <a:xfrm>
            <a:off x="609600" y="15240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49161" name="Text Box 1033"/>
          <p:cNvSpPr txBox="1">
            <a:spLocks noChangeArrowheads="1"/>
          </p:cNvSpPr>
          <p:nvPr/>
        </p:nvSpPr>
        <p:spPr bwMode="auto">
          <a:xfrm>
            <a:off x="762000" y="4662488"/>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49162" name="Text Box 1034"/>
          <p:cNvSpPr txBox="1">
            <a:spLocks noChangeArrowheads="1"/>
          </p:cNvSpPr>
          <p:nvPr/>
        </p:nvSpPr>
        <p:spPr bwMode="auto">
          <a:xfrm>
            <a:off x="2209800" y="19192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1</a:t>
            </a:r>
            <a:r>
              <a:rPr lang="en-US" sz="1800">
                <a:solidFill>
                  <a:srgbClr val="0000FF"/>
                </a:solidFill>
              </a:rPr>
              <a:t> = 1</a:t>
            </a:r>
            <a:endParaRPr lang="en-US" sz="1800" baseline="-25000">
              <a:solidFill>
                <a:srgbClr val="0000FF"/>
              </a:solidFill>
            </a:endParaRPr>
          </a:p>
        </p:txBody>
      </p:sp>
      <p:sp>
        <p:nvSpPr>
          <p:cNvPr id="49163" name="Text Box 1035"/>
          <p:cNvSpPr txBox="1">
            <a:spLocks noChangeArrowheads="1"/>
          </p:cNvSpPr>
          <p:nvPr/>
        </p:nvSpPr>
        <p:spPr bwMode="auto">
          <a:xfrm>
            <a:off x="1905000" y="4738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2 </a:t>
            </a:r>
            <a:r>
              <a:rPr lang="en-US" sz="1800">
                <a:solidFill>
                  <a:srgbClr val="0000FF"/>
                </a:solidFill>
              </a:rPr>
              <a:t>= 1</a:t>
            </a:r>
            <a:endParaRPr lang="en-US" sz="1800" baseline="-25000">
              <a:solidFill>
                <a:srgbClr val="0000FF"/>
              </a:solidFill>
            </a:endParaRPr>
          </a:p>
        </p:txBody>
      </p:sp>
      <p:sp>
        <p:nvSpPr>
          <p:cNvPr id="49164" name="Text Box 1036"/>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AND</a:t>
            </a:r>
          </a:p>
        </p:txBody>
      </p:sp>
      <p:sp>
        <p:nvSpPr>
          <p:cNvPr id="49165" name="Text Box 1037"/>
          <p:cNvSpPr txBox="1">
            <a:spLocks noChangeArrowheads="1"/>
          </p:cNvSpPr>
          <p:nvPr/>
        </p:nvSpPr>
        <p:spPr bwMode="auto">
          <a:xfrm>
            <a:off x="0" y="5334000"/>
            <a:ext cx="3276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Inputs are either 0 or 1</a:t>
            </a:r>
          </a:p>
        </p:txBody>
      </p:sp>
      <p:sp>
        <p:nvSpPr>
          <p:cNvPr id="49166" name="Text Box 1038"/>
          <p:cNvSpPr txBox="1">
            <a:spLocks noChangeArrowheads="1"/>
          </p:cNvSpPr>
          <p:nvPr/>
        </p:nvSpPr>
        <p:spPr bwMode="auto">
          <a:xfrm>
            <a:off x="6781800" y="3686175"/>
            <a:ext cx="3657600" cy="549275"/>
          </a:xfrm>
          <a:prstGeom prst="rect">
            <a:avLst/>
          </a:prstGeom>
          <a:noFill/>
          <a:ln w="9525">
            <a:noFill/>
            <a:miter lim="800000"/>
            <a:headEnd/>
            <a:tailEnd/>
          </a:ln>
        </p:spPr>
        <p:txBody>
          <a:bodyPr>
            <a:prstTxWarp prst="textNoShape">
              <a:avLst/>
            </a:prstTxWarp>
            <a:spAutoFit/>
          </a:bodyPr>
          <a:lstStyle/>
          <a:p>
            <a:pPr>
              <a:lnSpc>
                <a:spcPct val="50000"/>
              </a:lnSpc>
              <a:spcBef>
                <a:spcPct val="50000"/>
              </a:spcBef>
            </a:pPr>
            <a:r>
              <a:rPr lang="en-US" sz="2000"/>
              <a:t>Output is 1 only if </a:t>
            </a:r>
          </a:p>
          <a:p>
            <a:pPr>
              <a:lnSpc>
                <a:spcPct val="50000"/>
              </a:lnSpc>
              <a:spcBef>
                <a:spcPct val="50000"/>
              </a:spcBef>
            </a:pPr>
            <a:r>
              <a:rPr lang="en-US" sz="2000"/>
              <a:t>all inputs are 1</a:t>
            </a:r>
          </a:p>
        </p:txBody>
      </p:sp>
      <p:graphicFrame>
        <p:nvGraphicFramePr>
          <p:cNvPr id="15" name="Group 174"/>
          <p:cNvGraphicFramePr>
            <a:graphicFrameLocks noGrp="1"/>
          </p:cNvGraphicFramePr>
          <p:nvPr>
            <p:ph idx="1"/>
            <p:extLst>
              <p:ext uri="{D42A27DB-BD31-4B8C-83A1-F6EECF244321}">
                <p14:modId xmlns:p14="http://schemas.microsoft.com/office/powerpoint/2010/main" val="1225628465"/>
              </p:ext>
            </p:extLst>
          </p:nvPr>
        </p:nvGraphicFramePr>
        <p:xfrm>
          <a:off x="6172199" y="533400"/>
          <a:ext cx="2743201" cy="1981200"/>
        </p:xfrm>
        <a:graphic>
          <a:graphicData uri="http://schemas.openxmlformats.org/drawingml/2006/table">
            <a:tbl>
              <a:tblPr/>
              <a:tblGrid>
                <a:gridCol w="587829"/>
                <a:gridCol w="653143"/>
                <a:gridCol w="1502229"/>
              </a:tblGrid>
              <a:tr h="2592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r>
                        <a:rPr kumimoji="0" lang="en-US" sz="2000" b="1" i="0" u="none" strike="noStrike" cap="none" normalizeH="0" baseline="0">
                          <a:ln>
                            <a:noFill/>
                          </a:ln>
                          <a:solidFill>
                            <a:schemeClr val="tx1"/>
                          </a:solidFill>
                          <a:effectLst/>
                          <a:latin typeface="Arial" charset="0"/>
                        </a:rPr>
                        <a:t> and </a:t>
                      </a: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592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2587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25929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1295400"/>
            <a:ext cx="8001000" cy="4724400"/>
            <a:chOff x="288" y="864"/>
            <a:chExt cx="5040" cy="2976"/>
          </a:xfrm>
        </p:grpSpPr>
        <p:sp>
          <p:nvSpPr>
            <p:cNvPr id="51205" name="Oval 3"/>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1206" name="Text Box 4"/>
            <p:cNvSpPr txBox="1">
              <a:spLocks noChangeArrowheads="1"/>
            </p:cNvSpPr>
            <p:nvPr/>
          </p:nvSpPr>
          <p:spPr bwMode="auto">
            <a:xfrm>
              <a:off x="2400" y="2121"/>
              <a:ext cx="1008"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i="1" dirty="0">
                  <a:solidFill>
                    <a:srgbClr val="FF0000"/>
                  </a:solidFill>
                </a:rPr>
                <a:t>T = ?</a:t>
              </a:r>
            </a:p>
          </p:txBody>
        </p:sp>
        <p:sp>
          <p:nvSpPr>
            <p:cNvPr id="51207" name="Line 5"/>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1208" name="Text Box 6"/>
            <p:cNvSpPr txBox="1">
              <a:spLocks noChangeArrowheads="1"/>
            </p:cNvSpPr>
            <p:nvPr/>
          </p:nvSpPr>
          <p:spPr bwMode="auto">
            <a:xfrm>
              <a:off x="4464" y="207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51209" name="Line 7"/>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1210" name="Line 8"/>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1211" name="Line 9"/>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1212" name="Line 10"/>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1213" name="Text Box 11"/>
            <p:cNvSpPr txBox="1">
              <a:spLocks noChangeArrowheads="1"/>
            </p:cNvSpPr>
            <p:nvPr/>
          </p:nvSpPr>
          <p:spPr bwMode="auto">
            <a:xfrm>
              <a:off x="336" y="864"/>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51214" name="Text Box 12"/>
            <p:cNvSpPr txBox="1">
              <a:spLocks noChangeArrowheads="1"/>
            </p:cNvSpPr>
            <p:nvPr/>
          </p:nvSpPr>
          <p:spPr bwMode="auto">
            <a:xfrm>
              <a:off x="336" y="1977"/>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51215" name="Text Box 13"/>
            <p:cNvSpPr txBox="1">
              <a:spLocks noChangeArrowheads="1"/>
            </p:cNvSpPr>
            <p:nvPr/>
          </p:nvSpPr>
          <p:spPr bwMode="auto">
            <a:xfrm>
              <a:off x="288" y="2745"/>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3</a:t>
              </a:r>
            </a:p>
          </p:txBody>
        </p:sp>
        <p:sp>
          <p:nvSpPr>
            <p:cNvPr id="51216" name="Text Box 14"/>
            <p:cNvSpPr txBox="1">
              <a:spLocks noChangeArrowheads="1"/>
            </p:cNvSpPr>
            <p:nvPr/>
          </p:nvSpPr>
          <p:spPr bwMode="auto">
            <a:xfrm>
              <a:off x="288" y="360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4</a:t>
              </a:r>
            </a:p>
          </p:txBody>
        </p:sp>
        <p:sp>
          <p:nvSpPr>
            <p:cNvPr id="51217" name="Text Box 15"/>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a:solidFill>
                    <a:srgbClr val="FF0000"/>
                  </a:solidFill>
                </a:rPr>
                <a:t>1</a:t>
              </a:r>
              <a:r>
                <a:rPr lang="en-US" sz="1800" dirty="0">
                  <a:solidFill>
                    <a:srgbClr val="FF0000"/>
                  </a:solidFill>
                </a:rPr>
                <a:t> = ?</a:t>
              </a:r>
              <a:endParaRPr lang="en-US" sz="1800" baseline="-25000" dirty="0">
                <a:solidFill>
                  <a:srgbClr val="FF0000"/>
                </a:solidFill>
              </a:endParaRPr>
            </a:p>
          </p:txBody>
        </p:sp>
        <p:sp>
          <p:nvSpPr>
            <p:cNvPr id="51218" name="Text Box 16"/>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2  </a:t>
              </a:r>
              <a:r>
                <a:rPr lang="en-US" sz="1800">
                  <a:solidFill>
                    <a:srgbClr val="FF0000"/>
                  </a:solidFill>
                </a:rPr>
                <a:t>= ?</a:t>
              </a:r>
              <a:endParaRPr lang="en-US" sz="1800" baseline="-25000">
                <a:solidFill>
                  <a:srgbClr val="FF0000"/>
                </a:solidFill>
              </a:endParaRPr>
            </a:p>
          </p:txBody>
        </p:sp>
        <p:sp>
          <p:nvSpPr>
            <p:cNvPr id="51219" name="Text Box 17"/>
            <p:cNvSpPr txBox="1">
              <a:spLocks noChangeArrowheads="1"/>
            </p:cNvSpPr>
            <p:nvPr/>
          </p:nvSpPr>
          <p:spPr bwMode="auto">
            <a:xfrm>
              <a:off x="1008" y="279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3 </a:t>
              </a:r>
              <a:r>
                <a:rPr lang="en-US" sz="1800">
                  <a:solidFill>
                    <a:srgbClr val="FF0000"/>
                  </a:solidFill>
                </a:rPr>
                <a:t>= ?</a:t>
              </a:r>
              <a:endParaRPr lang="en-US" sz="1800" baseline="-25000">
                <a:solidFill>
                  <a:srgbClr val="FF0000"/>
                </a:solidFill>
              </a:endParaRPr>
            </a:p>
          </p:txBody>
        </p:sp>
        <p:sp>
          <p:nvSpPr>
            <p:cNvPr id="51220" name="Text Box 18"/>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4 </a:t>
              </a:r>
              <a:r>
                <a:rPr lang="en-US" sz="1800">
                  <a:solidFill>
                    <a:srgbClr val="FF0000"/>
                  </a:solidFill>
                </a:rPr>
                <a:t> = ?</a:t>
              </a:r>
              <a:endParaRPr lang="en-US" sz="1800" baseline="-25000">
                <a:solidFill>
                  <a:srgbClr val="FF0000"/>
                </a:solidFill>
              </a:endParaRPr>
            </a:p>
          </p:txBody>
        </p:sp>
      </p:grpSp>
      <p:sp>
        <p:nvSpPr>
          <p:cNvPr id="51203" name="Text Box 19"/>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51204" name="Text Box 20"/>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AND</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smtClean="0"/>
              <a:t>Training</a:t>
            </a:r>
          </a:p>
          <a:p>
            <a:pPr algn="ctr"/>
            <a:r>
              <a:rPr lang="en-US" sz="2800" dirty="0" smtClean="0"/>
              <a:t>Data</a:t>
            </a:r>
            <a:endParaRPr lang="en-US" sz="2800" dirty="0"/>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smtClean="0"/>
              <a:t>learn</a:t>
            </a:r>
            <a:endParaRPr lang="en-US" sz="2800" dirty="0"/>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smtClean="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smtClean="0"/>
              <a:t>predict</a:t>
            </a:r>
            <a:endParaRPr lang="en-US" sz="2800" dirty="0"/>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smtClean="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smtClean="0"/>
              <a:t>Testing</a:t>
            </a:r>
          </a:p>
          <a:p>
            <a:pPr algn="ctr"/>
            <a:r>
              <a:rPr lang="en-US" sz="2800" dirty="0" smtClean="0"/>
              <a:t>Data</a:t>
            </a:r>
            <a:endParaRPr lang="en-US" sz="2800" dirty="0"/>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632352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1295400"/>
            <a:ext cx="8001000" cy="4724400"/>
            <a:chOff x="288" y="864"/>
            <a:chExt cx="5040" cy="2976"/>
          </a:xfrm>
        </p:grpSpPr>
        <p:sp>
          <p:nvSpPr>
            <p:cNvPr id="53255" name="Oval 3"/>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3256" name="Text Box 4"/>
            <p:cNvSpPr txBox="1">
              <a:spLocks noChangeArrowheads="1"/>
            </p:cNvSpPr>
            <p:nvPr/>
          </p:nvSpPr>
          <p:spPr bwMode="auto">
            <a:xfrm>
              <a:off x="2400" y="2121"/>
              <a:ext cx="1008"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0000FF"/>
                  </a:solidFill>
                </a:rPr>
                <a:t>T = 4</a:t>
              </a:r>
            </a:p>
          </p:txBody>
        </p:sp>
        <p:sp>
          <p:nvSpPr>
            <p:cNvPr id="53257" name="Line 5"/>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3258" name="Text Box 6"/>
            <p:cNvSpPr txBox="1">
              <a:spLocks noChangeArrowheads="1"/>
            </p:cNvSpPr>
            <p:nvPr/>
          </p:nvSpPr>
          <p:spPr bwMode="auto">
            <a:xfrm>
              <a:off x="4464" y="207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53259" name="Line 7"/>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3260" name="Line 8"/>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3261" name="Line 9"/>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3262" name="Line 10"/>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3263" name="Text Box 11"/>
            <p:cNvSpPr txBox="1">
              <a:spLocks noChangeArrowheads="1"/>
            </p:cNvSpPr>
            <p:nvPr/>
          </p:nvSpPr>
          <p:spPr bwMode="auto">
            <a:xfrm>
              <a:off x="336" y="864"/>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53264" name="Text Box 12"/>
            <p:cNvSpPr txBox="1">
              <a:spLocks noChangeArrowheads="1"/>
            </p:cNvSpPr>
            <p:nvPr/>
          </p:nvSpPr>
          <p:spPr bwMode="auto">
            <a:xfrm>
              <a:off x="336" y="1977"/>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53265" name="Text Box 13"/>
            <p:cNvSpPr txBox="1">
              <a:spLocks noChangeArrowheads="1"/>
            </p:cNvSpPr>
            <p:nvPr/>
          </p:nvSpPr>
          <p:spPr bwMode="auto">
            <a:xfrm>
              <a:off x="288" y="2745"/>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3</a:t>
              </a:r>
            </a:p>
          </p:txBody>
        </p:sp>
        <p:sp>
          <p:nvSpPr>
            <p:cNvPr id="53266" name="Text Box 14"/>
            <p:cNvSpPr txBox="1">
              <a:spLocks noChangeArrowheads="1"/>
            </p:cNvSpPr>
            <p:nvPr/>
          </p:nvSpPr>
          <p:spPr bwMode="auto">
            <a:xfrm>
              <a:off x="288" y="360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4</a:t>
              </a:r>
            </a:p>
          </p:txBody>
        </p:sp>
        <p:sp>
          <p:nvSpPr>
            <p:cNvPr id="53267" name="Text Box 15"/>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FF"/>
                  </a:solidFill>
                </a:rPr>
                <a:t>W</a:t>
              </a:r>
              <a:r>
                <a:rPr lang="en-US" sz="1800" baseline="-25000" dirty="0">
                  <a:solidFill>
                    <a:srgbClr val="0000FF"/>
                  </a:solidFill>
                </a:rPr>
                <a:t>1</a:t>
              </a:r>
              <a:r>
                <a:rPr lang="en-US" sz="1800" dirty="0">
                  <a:solidFill>
                    <a:srgbClr val="0000FF"/>
                  </a:solidFill>
                </a:rPr>
                <a:t> = 1</a:t>
              </a:r>
              <a:endParaRPr lang="en-US" sz="1800" baseline="-25000" dirty="0">
                <a:solidFill>
                  <a:srgbClr val="0000FF"/>
                </a:solidFill>
              </a:endParaRPr>
            </a:p>
          </p:txBody>
        </p:sp>
        <p:sp>
          <p:nvSpPr>
            <p:cNvPr id="53268" name="Text Box 16"/>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2  </a:t>
              </a:r>
              <a:r>
                <a:rPr lang="en-US" sz="1800">
                  <a:solidFill>
                    <a:srgbClr val="0000FF"/>
                  </a:solidFill>
                </a:rPr>
                <a:t>= 1</a:t>
              </a:r>
              <a:endParaRPr lang="en-US" sz="1800" baseline="-25000">
                <a:solidFill>
                  <a:srgbClr val="0000FF"/>
                </a:solidFill>
              </a:endParaRPr>
            </a:p>
          </p:txBody>
        </p:sp>
        <p:sp>
          <p:nvSpPr>
            <p:cNvPr id="53269" name="Text Box 17"/>
            <p:cNvSpPr txBox="1">
              <a:spLocks noChangeArrowheads="1"/>
            </p:cNvSpPr>
            <p:nvPr/>
          </p:nvSpPr>
          <p:spPr bwMode="auto">
            <a:xfrm>
              <a:off x="1008" y="279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3 </a:t>
              </a:r>
              <a:r>
                <a:rPr lang="en-US" sz="1800">
                  <a:solidFill>
                    <a:srgbClr val="0000FF"/>
                  </a:solidFill>
                </a:rPr>
                <a:t>= 1</a:t>
              </a:r>
              <a:endParaRPr lang="en-US" sz="1800" baseline="-25000">
                <a:solidFill>
                  <a:srgbClr val="0000FF"/>
                </a:solidFill>
              </a:endParaRPr>
            </a:p>
          </p:txBody>
        </p:sp>
        <p:sp>
          <p:nvSpPr>
            <p:cNvPr id="53270" name="Text Box 18"/>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4 </a:t>
              </a:r>
              <a:r>
                <a:rPr lang="en-US" sz="1800">
                  <a:solidFill>
                    <a:srgbClr val="0000FF"/>
                  </a:solidFill>
                </a:rPr>
                <a:t> = 1</a:t>
              </a:r>
              <a:endParaRPr lang="en-US" sz="1800" baseline="-25000">
                <a:solidFill>
                  <a:srgbClr val="0000FF"/>
                </a:solidFill>
              </a:endParaRPr>
            </a:p>
          </p:txBody>
        </p:sp>
      </p:grpSp>
      <p:sp>
        <p:nvSpPr>
          <p:cNvPr id="53251" name="Text Box 19"/>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53252" name="Text Box 20"/>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AND</a:t>
            </a:r>
          </a:p>
        </p:txBody>
      </p:sp>
      <p:sp>
        <p:nvSpPr>
          <p:cNvPr id="53253" name="Text Box 21"/>
          <p:cNvSpPr txBox="1">
            <a:spLocks noChangeArrowheads="1"/>
          </p:cNvSpPr>
          <p:nvPr/>
        </p:nvSpPr>
        <p:spPr bwMode="auto">
          <a:xfrm>
            <a:off x="0" y="6248400"/>
            <a:ext cx="3276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Inputs are either 0 or 1</a:t>
            </a:r>
          </a:p>
        </p:txBody>
      </p:sp>
      <p:sp>
        <p:nvSpPr>
          <p:cNvPr id="53254" name="Text Box 22"/>
          <p:cNvSpPr txBox="1">
            <a:spLocks noChangeArrowheads="1"/>
          </p:cNvSpPr>
          <p:nvPr/>
        </p:nvSpPr>
        <p:spPr bwMode="auto">
          <a:xfrm>
            <a:off x="6781800" y="3686175"/>
            <a:ext cx="3657600" cy="549275"/>
          </a:xfrm>
          <a:prstGeom prst="rect">
            <a:avLst/>
          </a:prstGeom>
          <a:noFill/>
          <a:ln w="9525">
            <a:noFill/>
            <a:miter lim="800000"/>
            <a:headEnd/>
            <a:tailEnd/>
          </a:ln>
        </p:spPr>
        <p:txBody>
          <a:bodyPr>
            <a:prstTxWarp prst="textNoShape">
              <a:avLst/>
            </a:prstTxWarp>
            <a:spAutoFit/>
          </a:bodyPr>
          <a:lstStyle/>
          <a:p>
            <a:pPr>
              <a:lnSpc>
                <a:spcPct val="50000"/>
              </a:lnSpc>
              <a:spcBef>
                <a:spcPct val="50000"/>
              </a:spcBef>
            </a:pPr>
            <a:r>
              <a:rPr lang="en-US" sz="2000"/>
              <a:t>Output is 1 only if </a:t>
            </a:r>
          </a:p>
          <a:p>
            <a:pPr>
              <a:lnSpc>
                <a:spcPct val="50000"/>
              </a:lnSpc>
              <a:spcBef>
                <a:spcPct val="50000"/>
              </a:spcBef>
            </a:pPr>
            <a:r>
              <a:rPr lang="en-US" sz="2000"/>
              <a:t>all inputs are 1</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OR</a:t>
            </a:r>
          </a:p>
        </p:txBody>
      </p:sp>
      <p:graphicFrame>
        <p:nvGraphicFramePr>
          <p:cNvPr id="36867" name="Group 3"/>
          <p:cNvGraphicFramePr>
            <a:graphicFrameLocks noGrp="1"/>
          </p:cNvGraphicFramePr>
          <p:nvPr>
            <p:ph idx="1"/>
          </p:nvPr>
        </p:nvGraphicFramePr>
        <p:xfrm>
          <a:off x="2133600" y="1676400"/>
          <a:ext cx="3200400" cy="3886201"/>
        </p:xfrm>
        <a:graphic>
          <a:graphicData uri="http://schemas.openxmlformats.org/drawingml/2006/table">
            <a:tbl>
              <a:tblPr/>
              <a:tblGrid>
                <a:gridCol w="685800"/>
                <a:gridCol w="762000"/>
                <a:gridCol w="1752600"/>
              </a:tblGrid>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r>
                        <a:rPr kumimoji="0" lang="en-US" sz="2800" b="1" i="0" u="none" strike="noStrike" cap="none" normalizeH="0" baseline="0">
                          <a:ln>
                            <a:noFill/>
                          </a:ln>
                          <a:solidFill>
                            <a:schemeClr val="tx1"/>
                          </a:solidFill>
                          <a:effectLst/>
                          <a:latin typeface="Arial" charset="0"/>
                        </a:rPr>
                        <a:t> or </a:t>
                      </a: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776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2"/>
          <p:cNvSpPr>
            <a:spLocks noChangeArrowheads="1"/>
          </p:cNvSpPr>
          <p:nvPr/>
        </p:nvSpPr>
        <p:spPr bwMode="auto">
          <a:xfrm>
            <a:off x="3886200" y="2667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7347" name="Text Box 3"/>
          <p:cNvSpPr txBox="1">
            <a:spLocks noChangeArrowheads="1"/>
          </p:cNvSpPr>
          <p:nvPr/>
        </p:nvSpPr>
        <p:spPr bwMode="auto">
          <a:xfrm>
            <a:off x="3962400" y="32908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FF0000"/>
                </a:solidFill>
              </a:rPr>
              <a:t>T = ?</a:t>
            </a:r>
          </a:p>
        </p:txBody>
      </p:sp>
      <p:sp>
        <p:nvSpPr>
          <p:cNvPr id="57348" name="Line 4"/>
          <p:cNvSpPr>
            <a:spLocks noChangeShapeType="1"/>
          </p:cNvSpPr>
          <p:nvPr/>
        </p:nvSpPr>
        <p:spPr bwMode="auto">
          <a:xfrm>
            <a:off x="5562600" y="34290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7349" name="Text Box 5"/>
          <p:cNvSpPr txBox="1">
            <a:spLocks noChangeArrowheads="1"/>
          </p:cNvSpPr>
          <p:nvPr/>
        </p:nvSpPr>
        <p:spPr bwMode="auto">
          <a:xfrm>
            <a:off x="7239000" y="3214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57350" name="Line 6"/>
          <p:cNvSpPr>
            <a:spLocks noChangeShapeType="1"/>
          </p:cNvSpPr>
          <p:nvPr/>
        </p:nvSpPr>
        <p:spPr bwMode="auto">
          <a:xfrm>
            <a:off x="1524000" y="1752600"/>
            <a:ext cx="2286000" cy="1447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7351" name="Line 7"/>
          <p:cNvSpPr>
            <a:spLocks noChangeShapeType="1"/>
          </p:cNvSpPr>
          <p:nvPr/>
        </p:nvSpPr>
        <p:spPr bwMode="auto">
          <a:xfrm flipV="1">
            <a:off x="1676400" y="4038600"/>
            <a:ext cx="2286000" cy="838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7352" name="Text Box 8"/>
          <p:cNvSpPr txBox="1">
            <a:spLocks noChangeArrowheads="1"/>
          </p:cNvSpPr>
          <p:nvPr/>
        </p:nvSpPr>
        <p:spPr bwMode="auto">
          <a:xfrm>
            <a:off x="609600" y="15240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57353" name="Text Box 9"/>
          <p:cNvSpPr txBox="1">
            <a:spLocks noChangeArrowheads="1"/>
          </p:cNvSpPr>
          <p:nvPr/>
        </p:nvSpPr>
        <p:spPr bwMode="auto">
          <a:xfrm>
            <a:off x="762000" y="4662488"/>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57354" name="Text Box 10"/>
          <p:cNvSpPr txBox="1">
            <a:spLocks noChangeArrowheads="1"/>
          </p:cNvSpPr>
          <p:nvPr/>
        </p:nvSpPr>
        <p:spPr bwMode="auto">
          <a:xfrm>
            <a:off x="2209800" y="19192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1</a:t>
            </a:r>
            <a:r>
              <a:rPr lang="en-US" sz="1800">
                <a:solidFill>
                  <a:srgbClr val="FF0000"/>
                </a:solidFill>
              </a:rPr>
              <a:t> = ?</a:t>
            </a:r>
            <a:endParaRPr lang="en-US" sz="1800" baseline="-25000">
              <a:solidFill>
                <a:srgbClr val="FF0000"/>
              </a:solidFill>
            </a:endParaRPr>
          </a:p>
        </p:txBody>
      </p:sp>
      <p:sp>
        <p:nvSpPr>
          <p:cNvPr id="57355" name="Text Box 11"/>
          <p:cNvSpPr txBox="1">
            <a:spLocks noChangeArrowheads="1"/>
          </p:cNvSpPr>
          <p:nvPr/>
        </p:nvSpPr>
        <p:spPr bwMode="auto">
          <a:xfrm>
            <a:off x="1905000" y="4738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2 </a:t>
            </a:r>
            <a:r>
              <a:rPr lang="en-US" sz="1800">
                <a:solidFill>
                  <a:srgbClr val="FF0000"/>
                </a:solidFill>
              </a:rPr>
              <a:t>= ?</a:t>
            </a:r>
            <a:endParaRPr lang="en-US" sz="1800" baseline="-25000">
              <a:solidFill>
                <a:srgbClr val="FF0000"/>
              </a:solidFill>
            </a:endParaRPr>
          </a:p>
        </p:txBody>
      </p:sp>
      <p:sp>
        <p:nvSpPr>
          <p:cNvPr id="57356" name="Text Box 12"/>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OR</a:t>
            </a:r>
          </a:p>
        </p:txBody>
      </p:sp>
      <p:graphicFrame>
        <p:nvGraphicFramePr>
          <p:cNvPr id="13" name="Group 3"/>
          <p:cNvGraphicFramePr>
            <a:graphicFrameLocks noGrp="1"/>
          </p:cNvGraphicFramePr>
          <p:nvPr>
            <p:ph idx="1"/>
            <p:extLst>
              <p:ext uri="{D42A27DB-BD31-4B8C-83A1-F6EECF244321}">
                <p14:modId xmlns:p14="http://schemas.microsoft.com/office/powerpoint/2010/main" val="1433226907"/>
              </p:ext>
            </p:extLst>
          </p:nvPr>
        </p:nvGraphicFramePr>
        <p:xfrm>
          <a:off x="6324600" y="457200"/>
          <a:ext cx="2667000" cy="2362200"/>
        </p:xfrm>
        <a:graphic>
          <a:graphicData uri="http://schemas.openxmlformats.org/drawingml/2006/table">
            <a:tbl>
              <a:tblPr/>
              <a:tblGrid>
                <a:gridCol w="571500"/>
                <a:gridCol w="635000"/>
                <a:gridCol w="1460500"/>
              </a:tblGrid>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r>
                        <a:rPr kumimoji="0" lang="en-US" sz="2000" b="1" i="0" u="none" strike="noStrike" cap="none" normalizeH="0" baseline="0">
                          <a:ln>
                            <a:noFill/>
                          </a:ln>
                          <a:solidFill>
                            <a:schemeClr val="tx1"/>
                          </a:solidFill>
                          <a:effectLst/>
                          <a:latin typeface="Arial" charset="0"/>
                        </a:rPr>
                        <a:t> or </a:t>
                      </a: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val 1026"/>
          <p:cNvSpPr>
            <a:spLocks noChangeArrowheads="1"/>
          </p:cNvSpPr>
          <p:nvPr/>
        </p:nvSpPr>
        <p:spPr bwMode="auto">
          <a:xfrm>
            <a:off x="3886200" y="2667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9395" name="Text Box 1027"/>
          <p:cNvSpPr txBox="1">
            <a:spLocks noChangeArrowheads="1"/>
          </p:cNvSpPr>
          <p:nvPr/>
        </p:nvSpPr>
        <p:spPr bwMode="auto">
          <a:xfrm>
            <a:off x="3962400" y="32908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0000FF"/>
                </a:solidFill>
              </a:rPr>
              <a:t>T = </a:t>
            </a:r>
            <a:r>
              <a:rPr lang="en-US" sz="1800">
                <a:solidFill>
                  <a:srgbClr val="0000FF"/>
                </a:solidFill>
              </a:rPr>
              <a:t>1</a:t>
            </a:r>
          </a:p>
        </p:txBody>
      </p:sp>
      <p:sp>
        <p:nvSpPr>
          <p:cNvPr id="59396" name="Line 1028"/>
          <p:cNvSpPr>
            <a:spLocks noChangeShapeType="1"/>
          </p:cNvSpPr>
          <p:nvPr/>
        </p:nvSpPr>
        <p:spPr bwMode="auto">
          <a:xfrm>
            <a:off x="5562600" y="34290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9397" name="Text Box 1029"/>
          <p:cNvSpPr txBox="1">
            <a:spLocks noChangeArrowheads="1"/>
          </p:cNvSpPr>
          <p:nvPr/>
        </p:nvSpPr>
        <p:spPr bwMode="auto">
          <a:xfrm>
            <a:off x="7239000" y="3214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59398" name="Line 1030"/>
          <p:cNvSpPr>
            <a:spLocks noChangeShapeType="1"/>
          </p:cNvSpPr>
          <p:nvPr/>
        </p:nvSpPr>
        <p:spPr bwMode="auto">
          <a:xfrm>
            <a:off x="1524000" y="1752600"/>
            <a:ext cx="2286000" cy="1447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9399" name="Line 1031"/>
          <p:cNvSpPr>
            <a:spLocks noChangeShapeType="1"/>
          </p:cNvSpPr>
          <p:nvPr/>
        </p:nvSpPr>
        <p:spPr bwMode="auto">
          <a:xfrm flipV="1">
            <a:off x="1676400" y="4038600"/>
            <a:ext cx="2286000" cy="838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59400" name="Text Box 1032"/>
          <p:cNvSpPr txBox="1">
            <a:spLocks noChangeArrowheads="1"/>
          </p:cNvSpPr>
          <p:nvPr/>
        </p:nvSpPr>
        <p:spPr bwMode="auto">
          <a:xfrm>
            <a:off x="609600" y="15240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59401" name="Text Box 1033"/>
          <p:cNvSpPr txBox="1">
            <a:spLocks noChangeArrowheads="1"/>
          </p:cNvSpPr>
          <p:nvPr/>
        </p:nvSpPr>
        <p:spPr bwMode="auto">
          <a:xfrm>
            <a:off x="762000" y="4662488"/>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59402" name="Text Box 1034"/>
          <p:cNvSpPr txBox="1">
            <a:spLocks noChangeArrowheads="1"/>
          </p:cNvSpPr>
          <p:nvPr/>
        </p:nvSpPr>
        <p:spPr bwMode="auto">
          <a:xfrm>
            <a:off x="2209800" y="19192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1</a:t>
            </a:r>
            <a:r>
              <a:rPr lang="en-US" sz="1800">
                <a:solidFill>
                  <a:srgbClr val="0000FF"/>
                </a:solidFill>
              </a:rPr>
              <a:t> = 1</a:t>
            </a:r>
            <a:endParaRPr lang="en-US" sz="1800" baseline="-25000">
              <a:solidFill>
                <a:srgbClr val="0000FF"/>
              </a:solidFill>
            </a:endParaRPr>
          </a:p>
        </p:txBody>
      </p:sp>
      <p:sp>
        <p:nvSpPr>
          <p:cNvPr id="59403" name="Text Box 1035"/>
          <p:cNvSpPr txBox="1">
            <a:spLocks noChangeArrowheads="1"/>
          </p:cNvSpPr>
          <p:nvPr/>
        </p:nvSpPr>
        <p:spPr bwMode="auto">
          <a:xfrm>
            <a:off x="1905000" y="4738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2 </a:t>
            </a:r>
            <a:r>
              <a:rPr lang="en-US" sz="1800">
                <a:solidFill>
                  <a:srgbClr val="0000FF"/>
                </a:solidFill>
              </a:rPr>
              <a:t>= 1</a:t>
            </a:r>
            <a:endParaRPr lang="en-US" sz="1800" baseline="-25000">
              <a:solidFill>
                <a:srgbClr val="0000FF"/>
              </a:solidFill>
            </a:endParaRPr>
          </a:p>
        </p:txBody>
      </p:sp>
      <p:sp>
        <p:nvSpPr>
          <p:cNvPr id="59404" name="Text Box 1036"/>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OR</a:t>
            </a:r>
          </a:p>
        </p:txBody>
      </p:sp>
      <p:sp>
        <p:nvSpPr>
          <p:cNvPr id="59405" name="Text Box 1037"/>
          <p:cNvSpPr txBox="1">
            <a:spLocks noChangeArrowheads="1"/>
          </p:cNvSpPr>
          <p:nvPr/>
        </p:nvSpPr>
        <p:spPr bwMode="auto">
          <a:xfrm>
            <a:off x="0" y="5105400"/>
            <a:ext cx="3276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Inputs are either 0 or 1</a:t>
            </a:r>
          </a:p>
        </p:txBody>
      </p:sp>
      <p:sp>
        <p:nvSpPr>
          <p:cNvPr id="59406" name="Text Box 1038"/>
          <p:cNvSpPr txBox="1">
            <a:spLocks noChangeArrowheads="1"/>
          </p:cNvSpPr>
          <p:nvPr/>
        </p:nvSpPr>
        <p:spPr bwMode="auto">
          <a:xfrm>
            <a:off x="6781800" y="3686175"/>
            <a:ext cx="3657600" cy="549275"/>
          </a:xfrm>
          <a:prstGeom prst="rect">
            <a:avLst/>
          </a:prstGeom>
          <a:noFill/>
          <a:ln w="9525">
            <a:noFill/>
            <a:miter lim="800000"/>
            <a:headEnd/>
            <a:tailEnd/>
          </a:ln>
        </p:spPr>
        <p:txBody>
          <a:bodyPr>
            <a:prstTxWarp prst="textNoShape">
              <a:avLst/>
            </a:prstTxWarp>
            <a:spAutoFit/>
          </a:bodyPr>
          <a:lstStyle/>
          <a:p>
            <a:pPr>
              <a:lnSpc>
                <a:spcPct val="50000"/>
              </a:lnSpc>
              <a:spcBef>
                <a:spcPct val="50000"/>
              </a:spcBef>
            </a:pPr>
            <a:r>
              <a:rPr lang="en-US" sz="2000"/>
              <a:t>Output is 1 if at </a:t>
            </a:r>
          </a:p>
          <a:p>
            <a:pPr>
              <a:lnSpc>
                <a:spcPct val="50000"/>
              </a:lnSpc>
              <a:spcBef>
                <a:spcPct val="50000"/>
              </a:spcBef>
            </a:pPr>
            <a:r>
              <a:rPr lang="en-US" sz="2000"/>
              <a:t>least 1 input is 1</a:t>
            </a:r>
          </a:p>
        </p:txBody>
      </p:sp>
      <p:graphicFrame>
        <p:nvGraphicFramePr>
          <p:cNvPr id="15" name="Group 3"/>
          <p:cNvGraphicFramePr>
            <a:graphicFrameLocks noGrp="1"/>
          </p:cNvGraphicFramePr>
          <p:nvPr>
            <p:ph idx="1"/>
            <p:extLst>
              <p:ext uri="{D42A27DB-BD31-4B8C-83A1-F6EECF244321}">
                <p14:modId xmlns:p14="http://schemas.microsoft.com/office/powerpoint/2010/main" val="3775458733"/>
              </p:ext>
            </p:extLst>
          </p:nvPr>
        </p:nvGraphicFramePr>
        <p:xfrm>
          <a:off x="6324600" y="457200"/>
          <a:ext cx="2667000" cy="2362200"/>
        </p:xfrm>
        <a:graphic>
          <a:graphicData uri="http://schemas.openxmlformats.org/drawingml/2006/table">
            <a:tbl>
              <a:tblPr/>
              <a:tblGrid>
                <a:gridCol w="571500"/>
                <a:gridCol w="635000"/>
                <a:gridCol w="1460500"/>
              </a:tblGrid>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r>
                        <a:rPr kumimoji="0" lang="en-US" sz="2000" b="1" i="0" u="none" strike="noStrike" cap="none" normalizeH="0" baseline="0">
                          <a:ln>
                            <a:noFill/>
                          </a:ln>
                          <a:solidFill>
                            <a:schemeClr val="tx1"/>
                          </a:solidFill>
                          <a:effectLst/>
                          <a:latin typeface="Arial" charset="0"/>
                        </a:rPr>
                        <a:t> or </a:t>
                      </a: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1295400"/>
            <a:ext cx="8001000" cy="4724400"/>
            <a:chOff x="288" y="864"/>
            <a:chExt cx="5040" cy="2976"/>
          </a:xfrm>
        </p:grpSpPr>
        <p:sp>
          <p:nvSpPr>
            <p:cNvPr id="61445" name="Oval 3"/>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1446" name="Text Box 4"/>
            <p:cNvSpPr txBox="1">
              <a:spLocks noChangeArrowheads="1"/>
            </p:cNvSpPr>
            <p:nvPr/>
          </p:nvSpPr>
          <p:spPr bwMode="auto">
            <a:xfrm>
              <a:off x="2400" y="2121"/>
              <a:ext cx="1008"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FF0000"/>
                  </a:solidFill>
                </a:rPr>
                <a:t>T = ?</a:t>
              </a:r>
            </a:p>
          </p:txBody>
        </p:sp>
        <p:sp>
          <p:nvSpPr>
            <p:cNvPr id="61447" name="Line 5"/>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1448" name="Text Box 6"/>
            <p:cNvSpPr txBox="1">
              <a:spLocks noChangeArrowheads="1"/>
            </p:cNvSpPr>
            <p:nvPr/>
          </p:nvSpPr>
          <p:spPr bwMode="auto">
            <a:xfrm>
              <a:off x="4464" y="207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61449" name="Line 7"/>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1450" name="Line 8"/>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1451" name="Line 9"/>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1452" name="Line 10"/>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1453" name="Text Box 11"/>
            <p:cNvSpPr txBox="1">
              <a:spLocks noChangeArrowheads="1"/>
            </p:cNvSpPr>
            <p:nvPr/>
          </p:nvSpPr>
          <p:spPr bwMode="auto">
            <a:xfrm>
              <a:off x="336" y="864"/>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61454" name="Text Box 12"/>
            <p:cNvSpPr txBox="1">
              <a:spLocks noChangeArrowheads="1"/>
            </p:cNvSpPr>
            <p:nvPr/>
          </p:nvSpPr>
          <p:spPr bwMode="auto">
            <a:xfrm>
              <a:off x="336" y="1977"/>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61455" name="Text Box 13"/>
            <p:cNvSpPr txBox="1">
              <a:spLocks noChangeArrowheads="1"/>
            </p:cNvSpPr>
            <p:nvPr/>
          </p:nvSpPr>
          <p:spPr bwMode="auto">
            <a:xfrm>
              <a:off x="288" y="2745"/>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3</a:t>
              </a:r>
            </a:p>
          </p:txBody>
        </p:sp>
        <p:sp>
          <p:nvSpPr>
            <p:cNvPr id="61456" name="Text Box 14"/>
            <p:cNvSpPr txBox="1">
              <a:spLocks noChangeArrowheads="1"/>
            </p:cNvSpPr>
            <p:nvPr/>
          </p:nvSpPr>
          <p:spPr bwMode="auto">
            <a:xfrm>
              <a:off x="288" y="360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4</a:t>
              </a:r>
            </a:p>
          </p:txBody>
        </p:sp>
        <p:sp>
          <p:nvSpPr>
            <p:cNvPr id="61457" name="Text Box 15"/>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1</a:t>
              </a:r>
              <a:r>
                <a:rPr lang="en-US" sz="1800">
                  <a:solidFill>
                    <a:srgbClr val="FF0000"/>
                  </a:solidFill>
                </a:rPr>
                <a:t> = ?</a:t>
              </a:r>
              <a:endParaRPr lang="en-US" sz="1800" baseline="-25000">
                <a:solidFill>
                  <a:srgbClr val="FF0000"/>
                </a:solidFill>
              </a:endParaRPr>
            </a:p>
          </p:txBody>
        </p:sp>
        <p:sp>
          <p:nvSpPr>
            <p:cNvPr id="61458" name="Text Box 16"/>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2  </a:t>
              </a:r>
              <a:r>
                <a:rPr lang="en-US" sz="1800">
                  <a:solidFill>
                    <a:srgbClr val="FF0000"/>
                  </a:solidFill>
                </a:rPr>
                <a:t>= ?</a:t>
              </a:r>
              <a:endParaRPr lang="en-US" sz="1800" baseline="-25000">
                <a:solidFill>
                  <a:srgbClr val="FF0000"/>
                </a:solidFill>
              </a:endParaRPr>
            </a:p>
          </p:txBody>
        </p:sp>
        <p:sp>
          <p:nvSpPr>
            <p:cNvPr id="61459" name="Text Box 17"/>
            <p:cNvSpPr txBox="1">
              <a:spLocks noChangeArrowheads="1"/>
            </p:cNvSpPr>
            <p:nvPr/>
          </p:nvSpPr>
          <p:spPr bwMode="auto">
            <a:xfrm>
              <a:off x="1008" y="279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3 </a:t>
              </a:r>
              <a:r>
                <a:rPr lang="en-US" sz="1800">
                  <a:solidFill>
                    <a:srgbClr val="FF0000"/>
                  </a:solidFill>
                </a:rPr>
                <a:t>= ?</a:t>
              </a:r>
              <a:endParaRPr lang="en-US" sz="1800" baseline="-25000">
                <a:solidFill>
                  <a:srgbClr val="FF0000"/>
                </a:solidFill>
              </a:endParaRPr>
            </a:p>
          </p:txBody>
        </p:sp>
        <p:sp>
          <p:nvSpPr>
            <p:cNvPr id="61460" name="Text Box 18"/>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4 </a:t>
              </a:r>
              <a:r>
                <a:rPr lang="en-US" sz="1800">
                  <a:solidFill>
                    <a:srgbClr val="FF0000"/>
                  </a:solidFill>
                </a:rPr>
                <a:t> = ?</a:t>
              </a:r>
              <a:endParaRPr lang="en-US" sz="1800" baseline="-25000">
                <a:solidFill>
                  <a:srgbClr val="FF0000"/>
                </a:solidFill>
              </a:endParaRPr>
            </a:p>
          </p:txBody>
        </p:sp>
      </p:grpSp>
      <p:sp>
        <p:nvSpPr>
          <p:cNvPr id="61443" name="Text Box 19"/>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1444" name="Text Box 20"/>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OR</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1295400"/>
            <a:ext cx="8001000" cy="4724400"/>
            <a:chOff x="288" y="864"/>
            <a:chExt cx="5040" cy="2976"/>
          </a:xfrm>
        </p:grpSpPr>
        <p:sp>
          <p:nvSpPr>
            <p:cNvPr id="63495" name="Oval 3"/>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solidFill>
                  <a:srgbClr val="0000FF"/>
                </a:solidFill>
              </a:endParaRPr>
            </a:p>
          </p:txBody>
        </p:sp>
        <p:sp>
          <p:nvSpPr>
            <p:cNvPr id="63496" name="Text Box 4"/>
            <p:cNvSpPr txBox="1">
              <a:spLocks noChangeArrowheads="1"/>
            </p:cNvSpPr>
            <p:nvPr/>
          </p:nvSpPr>
          <p:spPr bwMode="auto">
            <a:xfrm>
              <a:off x="2400" y="2121"/>
              <a:ext cx="1008"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0000FF"/>
                  </a:solidFill>
                </a:rPr>
                <a:t>T = 1</a:t>
              </a:r>
            </a:p>
          </p:txBody>
        </p:sp>
        <p:sp>
          <p:nvSpPr>
            <p:cNvPr id="63497" name="Line 5"/>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3498" name="Text Box 6"/>
            <p:cNvSpPr txBox="1">
              <a:spLocks noChangeArrowheads="1"/>
            </p:cNvSpPr>
            <p:nvPr/>
          </p:nvSpPr>
          <p:spPr bwMode="auto">
            <a:xfrm>
              <a:off x="4464" y="207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63499" name="Line 7"/>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3500" name="Line 8"/>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3501" name="Line 9"/>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3502" name="Line 10"/>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3503" name="Text Box 11"/>
            <p:cNvSpPr txBox="1">
              <a:spLocks noChangeArrowheads="1"/>
            </p:cNvSpPr>
            <p:nvPr/>
          </p:nvSpPr>
          <p:spPr bwMode="auto">
            <a:xfrm>
              <a:off x="336" y="864"/>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63504" name="Text Box 12"/>
            <p:cNvSpPr txBox="1">
              <a:spLocks noChangeArrowheads="1"/>
            </p:cNvSpPr>
            <p:nvPr/>
          </p:nvSpPr>
          <p:spPr bwMode="auto">
            <a:xfrm>
              <a:off x="336" y="1977"/>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63505" name="Text Box 13"/>
            <p:cNvSpPr txBox="1">
              <a:spLocks noChangeArrowheads="1"/>
            </p:cNvSpPr>
            <p:nvPr/>
          </p:nvSpPr>
          <p:spPr bwMode="auto">
            <a:xfrm>
              <a:off x="288" y="2745"/>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3</a:t>
              </a:r>
            </a:p>
          </p:txBody>
        </p:sp>
        <p:sp>
          <p:nvSpPr>
            <p:cNvPr id="63506" name="Text Box 14"/>
            <p:cNvSpPr txBox="1">
              <a:spLocks noChangeArrowheads="1"/>
            </p:cNvSpPr>
            <p:nvPr/>
          </p:nvSpPr>
          <p:spPr bwMode="auto">
            <a:xfrm>
              <a:off x="288" y="360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4</a:t>
              </a:r>
            </a:p>
          </p:txBody>
        </p:sp>
        <p:sp>
          <p:nvSpPr>
            <p:cNvPr id="63507" name="Text Box 15"/>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1</a:t>
              </a:r>
              <a:r>
                <a:rPr lang="en-US" sz="1800">
                  <a:solidFill>
                    <a:srgbClr val="0000FF"/>
                  </a:solidFill>
                </a:rPr>
                <a:t> = 1</a:t>
              </a:r>
              <a:endParaRPr lang="en-US" sz="1800" baseline="-25000">
                <a:solidFill>
                  <a:srgbClr val="0000FF"/>
                </a:solidFill>
              </a:endParaRPr>
            </a:p>
          </p:txBody>
        </p:sp>
        <p:sp>
          <p:nvSpPr>
            <p:cNvPr id="63508" name="Text Box 16"/>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2  </a:t>
              </a:r>
              <a:r>
                <a:rPr lang="en-US" sz="1800">
                  <a:solidFill>
                    <a:srgbClr val="0000FF"/>
                  </a:solidFill>
                </a:rPr>
                <a:t>= 1</a:t>
              </a:r>
              <a:endParaRPr lang="en-US" sz="1800" baseline="-25000">
                <a:solidFill>
                  <a:srgbClr val="0000FF"/>
                </a:solidFill>
              </a:endParaRPr>
            </a:p>
          </p:txBody>
        </p:sp>
        <p:sp>
          <p:nvSpPr>
            <p:cNvPr id="63509" name="Text Box 17"/>
            <p:cNvSpPr txBox="1">
              <a:spLocks noChangeArrowheads="1"/>
            </p:cNvSpPr>
            <p:nvPr/>
          </p:nvSpPr>
          <p:spPr bwMode="auto">
            <a:xfrm>
              <a:off x="1008" y="279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3 </a:t>
              </a:r>
              <a:r>
                <a:rPr lang="en-US" sz="1800">
                  <a:solidFill>
                    <a:srgbClr val="0000FF"/>
                  </a:solidFill>
                </a:rPr>
                <a:t>= 1</a:t>
              </a:r>
              <a:endParaRPr lang="en-US" sz="1800" baseline="-25000">
                <a:solidFill>
                  <a:srgbClr val="0000FF"/>
                </a:solidFill>
              </a:endParaRPr>
            </a:p>
          </p:txBody>
        </p:sp>
        <p:sp>
          <p:nvSpPr>
            <p:cNvPr id="63510" name="Text Box 18"/>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4 </a:t>
              </a:r>
              <a:r>
                <a:rPr lang="en-US" sz="1800">
                  <a:solidFill>
                    <a:srgbClr val="0000FF"/>
                  </a:solidFill>
                </a:rPr>
                <a:t> = 1</a:t>
              </a:r>
              <a:endParaRPr lang="en-US" sz="1800" baseline="-25000">
                <a:solidFill>
                  <a:srgbClr val="0000FF"/>
                </a:solidFill>
              </a:endParaRPr>
            </a:p>
          </p:txBody>
        </p:sp>
      </p:grpSp>
      <p:sp>
        <p:nvSpPr>
          <p:cNvPr id="63491" name="Text Box 19"/>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3492" name="Text Box 20"/>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OR</a:t>
            </a:r>
          </a:p>
        </p:txBody>
      </p:sp>
      <p:sp>
        <p:nvSpPr>
          <p:cNvPr id="63493" name="Text Box 21"/>
          <p:cNvSpPr txBox="1">
            <a:spLocks noChangeArrowheads="1"/>
          </p:cNvSpPr>
          <p:nvPr/>
        </p:nvSpPr>
        <p:spPr bwMode="auto">
          <a:xfrm>
            <a:off x="0" y="6019800"/>
            <a:ext cx="3276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Inputs are either 0 or 1</a:t>
            </a:r>
          </a:p>
        </p:txBody>
      </p:sp>
      <p:sp>
        <p:nvSpPr>
          <p:cNvPr id="63494" name="Text Box 22"/>
          <p:cNvSpPr txBox="1">
            <a:spLocks noChangeArrowheads="1"/>
          </p:cNvSpPr>
          <p:nvPr/>
        </p:nvSpPr>
        <p:spPr bwMode="auto">
          <a:xfrm>
            <a:off x="6781800" y="3686175"/>
            <a:ext cx="3657600" cy="549275"/>
          </a:xfrm>
          <a:prstGeom prst="rect">
            <a:avLst/>
          </a:prstGeom>
          <a:noFill/>
          <a:ln w="9525">
            <a:noFill/>
            <a:miter lim="800000"/>
            <a:headEnd/>
            <a:tailEnd/>
          </a:ln>
        </p:spPr>
        <p:txBody>
          <a:bodyPr>
            <a:prstTxWarp prst="textNoShape">
              <a:avLst/>
            </a:prstTxWarp>
            <a:spAutoFit/>
          </a:bodyPr>
          <a:lstStyle/>
          <a:p>
            <a:pPr>
              <a:lnSpc>
                <a:spcPct val="50000"/>
              </a:lnSpc>
              <a:spcBef>
                <a:spcPct val="50000"/>
              </a:spcBef>
            </a:pPr>
            <a:r>
              <a:rPr lang="en-US" sz="2000"/>
              <a:t>Output is 1 if at </a:t>
            </a:r>
          </a:p>
          <a:p>
            <a:pPr>
              <a:lnSpc>
                <a:spcPct val="50000"/>
              </a:lnSpc>
              <a:spcBef>
                <a:spcPct val="50000"/>
              </a:spcBef>
            </a:pPr>
            <a:r>
              <a:rPr lang="en-US" sz="2000"/>
              <a:t>least 1 input is 1</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NOT</a:t>
            </a:r>
          </a:p>
        </p:txBody>
      </p:sp>
      <p:graphicFrame>
        <p:nvGraphicFramePr>
          <p:cNvPr id="39975" name="Group 39"/>
          <p:cNvGraphicFramePr>
            <a:graphicFrameLocks noGrp="1"/>
          </p:cNvGraphicFramePr>
          <p:nvPr>
            <p:ph idx="1"/>
          </p:nvPr>
        </p:nvGraphicFramePr>
        <p:xfrm>
          <a:off x="3124200" y="2087563"/>
          <a:ext cx="2438400" cy="2332038"/>
        </p:xfrm>
        <a:graphic>
          <a:graphicData uri="http://schemas.openxmlformats.org/drawingml/2006/table">
            <a:tbl>
              <a:tblPr/>
              <a:tblGrid>
                <a:gridCol w="685800"/>
                <a:gridCol w="1752600"/>
              </a:tblGrid>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1" i="0" u="none" strike="noStrike" cap="none" normalizeH="0" baseline="0">
                          <a:ln>
                            <a:noFill/>
                          </a:ln>
                          <a:solidFill>
                            <a:schemeClr val="tx1"/>
                          </a:solidFill>
                          <a:effectLst/>
                          <a:latin typeface="Arial" charset="0"/>
                        </a:rPr>
                        <a:t>not </a:t>
                      </a: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77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3"/>
          <p:cNvSpPr>
            <a:spLocks noChangeArrowheads="1"/>
          </p:cNvSpPr>
          <p:nvPr/>
        </p:nvSpPr>
        <p:spPr bwMode="auto">
          <a:xfrm>
            <a:off x="3886200" y="2667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7587" name="Text Box 4"/>
          <p:cNvSpPr txBox="1">
            <a:spLocks noChangeArrowheads="1"/>
          </p:cNvSpPr>
          <p:nvPr/>
        </p:nvSpPr>
        <p:spPr bwMode="auto">
          <a:xfrm>
            <a:off x="4267200" y="32146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dirty="0">
                <a:solidFill>
                  <a:srgbClr val="FF0000"/>
                </a:solidFill>
              </a:rPr>
              <a:t>T = ?</a:t>
            </a:r>
          </a:p>
        </p:txBody>
      </p:sp>
      <p:sp>
        <p:nvSpPr>
          <p:cNvPr id="67588" name="Line 5"/>
          <p:cNvSpPr>
            <a:spLocks noChangeShapeType="1"/>
          </p:cNvSpPr>
          <p:nvPr/>
        </p:nvSpPr>
        <p:spPr bwMode="auto">
          <a:xfrm>
            <a:off x="5562600" y="34290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7589" name="Text Box 6"/>
          <p:cNvSpPr txBox="1">
            <a:spLocks noChangeArrowheads="1"/>
          </p:cNvSpPr>
          <p:nvPr/>
        </p:nvSpPr>
        <p:spPr bwMode="auto">
          <a:xfrm>
            <a:off x="7239000" y="3214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67590" name="Line 8"/>
          <p:cNvSpPr>
            <a:spLocks noChangeShapeType="1"/>
          </p:cNvSpPr>
          <p:nvPr/>
        </p:nvSpPr>
        <p:spPr bwMode="auto">
          <a:xfrm>
            <a:off x="1600200" y="3429000"/>
            <a:ext cx="22098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7591" name="Text Box 12"/>
          <p:cNvSpPr txBox="1">
            <a:spLocks noChangeArrowheads="1"/>
          </p:cNvSpPr>
          <p:nvPr/>
        </p:nvSpPr>
        <p:spPr bwMode="auto">
          <a:xfrm>
            <a:off x="685800" y="3214688"/>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67592" name="Text Box 16"/>
          <p:cNvSpPr txBox="1">
            <a:spLocks noChangeArrowheads="1"/>
          </p:cNvSpPr>
          <p:nvPr/>
        </p:nvSpPr>
        <p:spPr bwMode="auto">
          <a:xfrm>
            <a:off x="1828800" y="3048000"/>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W</a:t>
            </a:r>
            <a:r>
              <a:rPr lang="en-US" sz="1800" baseline="-25000">
                <a:solidFill>
                  <a:srgbClr val="FF0000"/>
                </a:solidFill>
              </a:rPr>
              <a:t>1  </a:t>
            </a:r>
            <a:r>
              <a:rPr lang="en-US" sz="1800">
                <a:solidFill>
                  <a:srgbClr val="FF0000"/>
                </a:solidFill>
              </a:rPr>
              <a:t>= ?</a:t>
            </a:r>
            <a:endParaRPr lang="en-US" sz="1800" baseline="-25000">
              <a:solidFill>
                <a:srgbClr val="FF0000"/>
              </a:solidFill>
            </a:endParaRPr>
          </a:p>
        </p:txBody>
      </p:sp>
      <p:sp>
        <p:nvSpPr>
          <p:cNvPr id="67593" name="Text Box 19"/>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7594" name="Text Box 20"/>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NOT</a:t>
            </a:r>
          </a:p>
        </p:txBody>
      </p:sp>
      <p:graphicFrame>
        <p:nvGraphicFramePr>
          <p:cNvPr id="13" name="Group 39"/>
          <p:cNvGraphicFramePr>
            <a:graphicFrameLocks noGrp="1"/>
          </p:cNvGraphicFramePr>
          <p:nvPr>
            <p:ph idx="1"/>
            <p:extLst>
              <p:ext uri="{D42A27DB-BD31-4B8C-83A1-F6EECF244321}">
                <p14:modId xmlns:p14="http://schemas.microsoft.com/office/powerpoint/2010/main" val="3103993200"/>
              </p:ext>
            </p:extLst>
          </p:nvPr>
        </p:nvGraphicFramePr>
        <p:xfrm>
          <a:off x="6477000" y="457200"/>
          <a:ext cx="1752600" cy="1219201"/>
        </p:xfrm>
        <a:graphic>
          <a:graphicData uri="http://schemas.openxmlformats.org/drawingml/2006/table">
            <a:tbl>
              <a:tblPr/>
              <a:tblGrid>
                <a:gridCol w="492919"/>
                <a:gridCol w="1259681"/>
              </a:tblGrid>
              <a:tr h="4066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1" i="0" u="none" strike="noStrike" cap="none" normalizeH="0" baseline="0">
                          <a:ln>
                            <a:noFill/>
                          </a:ln>
                          <a:solidFill>
                            <a:schemeClr val="tx1"/>
                          </a:solidFill>
                          <a:effectLst/>
                          <a:latin typeface="Arial" charset="0"/>
                        </a:rPr>
                        <a:t>not </a:t>
                      </a: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584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066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3886200" y="2667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9635" name="Text Box 3"/>
          <p:cNvSpPr txBox="1">
            <a:spLocks noChangeArrowheads="1"/>
          </p:cNvSpPr>
          <p:nvPr/>
        </p:nvSpPr>
        <p:spPr bwMode="auto">
          <a:xfrm>
            <a:off x="4267200" y="32146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0000FF"/>
                </a:solidFill>
              </a:rPr>
              <a:t>T = 0</a:t>
            </a:r>
          </a:p>
        </p:txBody>
      </p:sp>
      <p:sp>
        <p:nvSpPr>
          <p:cNvPr id="69636" name="Line 4"/>
          <p:cNvSpPr>
            <a:spLocks noChangeShapeType="1"/>
          </p:cNvSpPr>
          <p:nvPr/>
        </p:nvSpPr>
        <p:spPr bwMode="auto">
          <a:xfrm>
            <a:off x="5562600" y="3429000"/>
            <a:ext cx="16764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9637" name="Text Box 5"/>
          <p:cNvSpPr txBox="1">
            <a:spLocks noChangeArrowheads="1"/>
          </p:cNvSpPr>
          <p:nvPr/>
        </p:nvSpPr>
        <p:spPr bwMode="auto">
          <a:xfrm>
            <a:off x="7239000" y="3214688"/>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69638" name="Line 6"/>
          <p:cNvSpPr>
            <a:spLocks noChangeShapeType="1"/>
          </p:cNvSpPr>
          <p:nvPr/>
        </p:nvSpPr>
        <p:spPr bwMode="auto">
          <a:xfrm>
            <a:off x="1600200" y="3429000"/>
            <a:ext cx="22098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69639" name="Text Box 7"/>
          <p:cNvSpPr txBox="1">
            <a:spLocks noChangeArrowheads="1"/>
          </p:cNvSpPr>
          <p:nvPr/>
        </p:nvSpPr>
        <p:spPr bwMode="auto">
          <a:xfrm>
            <a:off x="685800" y="3214688"/>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69640" name="Text Box 8"/>
          <p:cNvSpPr txBox="1">
            <a:spLocks noChangeArrowheads="1"/>
          </p:cNvSpPr>
          <p:nvPr/>
        </p:nvSpPr>
        <p:spPr bwMode="auto">
          <a:xfrm>
            <a:off x="1828800" y="3048000"/>
            <a:ext cx="1371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0000FF"/>
                </a:solidFill>
              </a:rPr>
              <a:t>W</a:t>
            </a:r>
            <a:r>
              <a:rPr lang="en-US" sz="1800" baseline="-25000">
                <a:solidFill>
                  <a:srgbClr val="0000FF"/>
                </a:solidFill>
              </a:rPr>
              <a:t>1  </a:t>
            </a:r>
            <a:r>
              <a:rPr lang="en-US" sz="1800">
                <a:solidFill>
                  <a:srgbClr val="0000FF"/>
                </a:solidFill>
              </a:rPr>
              <a:t>= -1</a:t>
            </a:r>
            <a:endParaRPr lang="en-US" sz="1800" baseline="-25000">
              <a:solidFill>
                <a:srgbClr val="0000FF"/>
              </a:solidFill>
            </a:endParaRPr>
          </a:p>
        </p:txBody>
      </p:sp>
      <p:sp>
        <p:nvSpPr>
          <p:cNvPr id="69641" name="Text Box 9"/>
          <p:cNvSpPr txBox="1">
            <a:spLocks noChangeArrowheads="1"/>
          </p:cNvSpPr>
          <p:nvPr/>
        </p:nvSpPr>
        <p:spPr bwMode="auto">
          <a:xfrm>
            <a:off x="533400" y="5638800"/>
            <a:ext cx="80010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9642" name="Text Box 10"/>
          <p:cNvSpPr txBox="1">
            <a:spLocks noChangeArrowheads="1"/>
          </p:cNvSpPr>
          <p:nvPr/>
        </p:nvSpPr>
        <p:spPr bwMode="auto">
          <a:xfrm>
            <a:off x="3962400" y="533400"/>
            <a:ext cx="3429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b="1"/>
              <a:t>NOT</a:t>
            </a:r>
          </a:p>
        </p:txBody>
      </p:sp>
      <p:sp>
        <p:nvSpPr>
          <p:cNvPr id="69643" name="Text Box 11"/>
          <p:cNvSpPr txBox="1">
            <a:spLocks noChangeArrowheads="1"/>
          </p:cNvSpPr>
          <p:nvPr/>
        </p:nvSpPr>
        <p:spPr bwMode="auto">
          <a:xfrm>
            <a:off x="0" y="3581400"/>
            <a:ext cx="3276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t>Input is either 0 or 1</a:t>
            </a:r>
          </a:p>
        </p:txBody>
      </p:sp>
      <p:sp>
        <p:nvSpPr>
          <p:cNvPr id="69644" name="Text Box 12"/>
          <p:cNvSpPr txBox="1">
            <a:spLocks noChangeArrowheads="1"/>
          </p:cNvSpPr>
          <p:nvPr/>
        </p:nvSpPr>
        <p:spPr bwMode="auto">
          <a:xfrm>
            <a:off x="6324600" y="3686175"/>
            <a:ext cx="3657600" cy="579646"/>
          </a:xfrm>
          <a:prstGeom prst="rect">
            <a:avLst/>
          </a:prstGeom>
          <a:noFill/>
          <a:ln w="9525">
            <a:noFill/>
            <a:miter lim="800000"/>
            <a:headEnd/>
            <a:tailEnd/>
          </a:ln>
        </p:spPr>
        <p:txBody>
          <a:bodyPr>
            <a:prstTxWarp prst="textNoShape">
              <a:avLst/>
            </a:prstTxWarp>
            <a:spAutoFit/>
          </a:bodyPr>
          <a:lstStyle/>
          <a:p>
            <a:pPr>
              <a:lnSpc>
                <a:spcPct val="50000"/>
              </a:lnSpc>
              <a:spcBef>
                <a:spcPct val="50000"/>
              </a:spcBef>
            </a:pPr>
            <a:r>
              <a:rPr lang="en-US" sz="2000" dirty="0">
                <a:solidFill>
                  <a:srgbClr val="0000FF"/>
                </a:solidFill>
              </a:rPr>
              <a:t>If input is 1, output is 0.</a:t>
            </a:r>
          </a:p>
          <a:p>
            <a:pPr>
              <a:lnSpc>
                <a:spcPct val="50000"/>
              </a:lnSpc>
              <a:spcBef>
                <a:spcPct val="50000"/>
              </a:spcBef>
            </a:pPr>
            <a:r>
              <a:rPr lang="en-US" sz="2000" dirty="0">
                <a:solidFill>
                  <a:srgbClr val="0000FF"/>
                </a:solidFill>
              </a:rPr>
              <a:t>If input is 0, output is 1.</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a:t>
            </a:r>
            <a:endParaRPr lang="en-US" dirty="0"/>
          </a:p>
        </p:txBody>
      </p:sp>
      <p:graphicFrame>
        <p:nvGraphicFramePr>
          <p:cNvPr id="4" name="Group 174"/>
          <p:cNvGraphicFramePr>
            <a:graphicFrameLocks noGrp="1"/>
          </p:cNvGraphicFramePr>
          <p:nvPr>
            <p:ph idx="1"/>
          </p:nvPr>
        </p:nvGraphicFramePr>
        <p:xfrm>
          <a:off x="457200" y="2133600"/>
          <a:ext cx="3200399" cy="4481718"/>
        </p:xfrm>
        <a:graphic>
          <a:graphicData uri="http://schemas.openxmlformats.org/drawingml/2006/table">
            <a:tbl>
              <a:tblPr/>
              <a:tblGrid>
                <a:gridCol w="762000"/>
                <a:gridCol w="609600"/>
                <a:gridCol w="696350"/>
                <a:gridCol w="1132449"/>
              </a:tblGrid>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x</a:t>
                      </a:r>
                      <a:r>
                        <a:rPr kumimoji="0" lang="en-US" sz="2000" b="0" i="0" u="none" strike="noStrike" cap="none" normalizeH="0" baseline="-25000" dirty="0" smtClean="0">
                          <a:ln>
                            <a:noFill/>
                          </a:ln>
                          <a:solidFill>
                            <a:schemeClr val="tx1"/>
                          </a:solidFill>
                          <a:effectLst/>
                          <a:latin typeface="Arial" charset="0"/>
                        </a:rPr>
                        <a:t>3</a:t>
                      </a:r>
                      <a:endParaRPr kumimoji="0" lang="en-US" sz="20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1</a:t>
                      </a:r>
                      <a:r>
                        <a:rPr kumimoji="0" lang="en-US" sz="2000" b="1" i="0" u="none" strike="noStrike" cap="none" normalizeH="0" baseline="0" dirty="0">
                          <a:ln>
                            <a:noFill/>
                          </a:ln>
                          <a:solidFill>
                            <a:schemeClr val="tx1"/>
                          </a:solidFill>
                          <a:effectLst/>
                          <a:latin typeface="Arial" charset="0"/>
                        </a:rPr>
                        <a:t> and </a:t>
                      </a: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6" name="Oval 2"/>
          <p:cNvSpPr>
            <a:spLocks noChangeArrowheads="1"/>
          </p:cNvSpPr>
          <p:nvPr/>
        </p:nvSpPr>
        <p:spPr bwMode="auto">
          <a:xfrm>
            <a:off x="5867400" y="3795713"/>
            <a:ext cx="762000" cy="685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Text Box 3"/>
          <p:cNvSpPr txBox="1">
            <a:spLocks noChangeArrowheads="1"/>
          </p:cNvSpPr>
          <p:nvPr/>
        </p:nvSpPr>
        <p:spPr bwMode="auto">
          <a:xfrm>
            <a:off x="5867400" y="3962401"/>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FF0000"/>
                </a:solidFill>
              </a:rPr>
              <a:t>T = ?</a:t>
            </a:r>
          </a:p>
        </p:txBody>
      </p:sp>
      <p:sp>
        <p:nvSpPr>
          <p:cNvPr id="8" name="Line 4"/>
          <p:cNvSpPr>
            <a:spLocks noChangeShapeType="1"/>
          </p:cNvSpPr>
          <p:nvPr/>
        </p:nvSpPr>
        <p:spPr bwMode="auto">
          <a:xfrm>
            <a:off x="6629400" y="4100513"/>
            <a:ext cx="9906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 name="Text Box 5"/>
          <p:cNvSpPr txBox="1">
            <a:spLocks noChangeArrowheads="1"/>
          </p:cNvSpPr>
          <p:nvPr/>
        </p:nvSpPr>
        <p:spPr bwMode="auto">
          <a:xfrm>
            <a:off x="7696200" y="3948113"/>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10" name="Line 6"/>
          <p:cNvSpPr>
            <a:spLocks noChangeShapeType="1"/>
          </p:cNvSpPr>
          <p:nvPr/>
        </p:nvSpPr>
        <p:spPr bwMode="auto">
          <a:xfrm>
            <a:off x="5105400" y="3490913"/>
            <a:ext cx="838200" cy="457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1" name="Line 7"/>
          <p:cNvSpPr>
            <a:spLocks noChangeShapeType="1"/>
          </p:cNvSpPr>
          <p:nvPr/>
        </p:nvSpPr>
        <p:spPr bwMode="auto">
          <a:xfrm flipV="1">
            <a:off x="5181600" y="4405313"/>
            <a:ext cx="838200" cy="304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2" name="Text Box 8"/>
          <p:cNvSpPr txBox="1">
            <a:spLocks noChangeArrowheads="1"/>
          </p:cNvSpPr>
          <p:nvPr/>
        </p:nvSpPr>
        <p:spPr bwMode="auto">
          <a:xfrm>
            <a:off x="4114800" y="31242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Input x</a:t>
            </a:r>
            <a:r>
              <a:rPr lang="en-US" sz="1800" baseline="-25000" dirty="0"/>
              <a:t>1</a:t>
            </a:r>
          </a:p>
        </p:txBody>
      </p:sp>
      <p:sp>
        <p:nvSpPr>
          <p:cNvPr id="13" name="Text Box 9"/>
          <p:cNvSpPr txBox="1">
            <a:spLocks noChangeArrowheads="1"/>
          </p:cNvSpPr>
          <p:nvPr/>
        </p:nvSpPr>
        <p:spPr bwMode="auto">
          <a:xfrm>
            <a:off x="4191000" y="4481513"/>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Input </a:t>
            </a:r>
            <a:r>
              <a:rPr lang="en-US" sz="1800" dirty="0" smtClean="0"/>
              <a:t>x</a:t>
            </a:r>
            <a:r>
              <a:rPr lang="en-US" sz="1800" baseline="-25000" dirty="0"/>
              <a:t>3</a:t>
            </a:r>
          </a:p>
        </p:txBody>
      </p:sp>
      <p:sp>
        <p:nvSpPr>
          <p:cNvPr id="14" name="Text Box 10"/>
          <p:cNvSpPr txBox="1">
            <a:spLocks noChangeArrowheads="1"/>
          </p:cNvSpPr>
          <p:nvPr/>
        </p:nvSpPr>
        <p:spPr bwMode="auto">
          <a:xfrm>
            <a:off x="5257800" y="3276601"/>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smtClean="0">
                <a:solidFill>
                  <a:srgbClr val="FF0000"/>
                </a:solidFill>
              </a:rPr>
              <a:t>1</a:t>
            </a:r>
            <a:r>
              <a:rPr lang="en-US" sz="1800" dirty="0" smtClean="0">
                <a:solidFill>
                  <a:srgbClr val="FF0000"/>
                </a:solidFill>
              </a:rPr>
              <a:t> </a:t>
            </a:r>
            <a:r>
              <a:rPr lang="en-US" sz="1800" dirty="0">
                <a:solidFill>
                  <a:srgbClr val="FF0000"/>
                </a:solidFill>
              </a:rPr>
              <a:t>= ?</a:t>
            </a:r>
            <a:endParaRPr lang="en-US" sz="1800" baseline="-25000" dirty="0">
              <a:solidFill>
                <a:srgbClr val="FF0000"/>
              </a:solidFill>
            </a:endParaRPr>
          </a:p>
        </p:txBody>
      </p:sp>
      <p:sp>
        <p:nvSpPr>
          <p:cNvPr id="15" name="Text Box 11"/>
          <p:cNvSpPr txBox="1">
            <a:spLocks noChangeArrowheads="1"/>
          </p:cNvSpPr>
          <p:nvPr/>
        </p:nvSpPr>
        <p:spPr bwMode="auto">
          <a:xfrm>
            <a:off x="5410200" y="4648201"/>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smtClean="0">
                <a:solidFill>
                  <a:srgbClr val="FF0000"/>
                </a:solidFill>
              </a:rPr>
              <a:t>3 </a:t>
            </a:r>
            <a:r>
              <a:rPr lang="en-US" sz="1800" dirty="0">
                <a:solidFill>
                  <a:srgbClr val="FF0000"/>
                </a:solidFill>
              </a:rPr>
              <a:t>= ?</a:t>
            </a:r>
            <a:endParaRPr lang="en-US" sz="1800" baseline="-25000" dirty="0">
              <a:solidFill>
                <a:srgbClr val="FF0000"/>
              </a:solidFill>
            </a:endParaRPr>
          </a:p>
        </p:txBody>
      </p:sp>
      <p:sp>
        <p:nvSpPr>
          <p:cNvPr id="16" name="Line 6"/>
          <p:cNvSpPr>
            <a:spLocks noChangeShapeType="1"/>
          </p:cNvSpPr>
          <p:nvPr/>
        </p:nvSpPr>
        <p:spPr bwMode="auto">
          <a:xfrm>
            <a:off x="5029200" y="4114800"/>
            <a:ext cx="838200" cy="76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7" name="Text Box 8"/>
          <p:cNvSpPr txBox="1">
            <a:spLocks noChangeArrowheads="1"/>
          </p:cNvSpPr>
          <p:nvPr/>
        </p:nvSpPr>
        <p:spPr bwMode="auto">
          <a:xfrm>
            <a:off x="4038600" y="3824287"/>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Input </a:t>
            </a:r>
            <a:r>
              <a:rPr lang="en-US" sz="1800" dirty="0" smtClean="0"/>
              <a:t>x</a:t>
            </a:r>
            <a:r>
              <a:rPr lang="en-US" sz="1800" baseline="-25000" dirty="0"/>
              <a:t>2</a:t>
            </a:r>
          </a:p>
        </p:txBody>
      </p:sp>
      <p:sp>
        <p:nvSpPr>
          <p:cNvPr id="18" name="Text Box 10"/>
          <p:cNvSpPr txBox="1">
            <a:spLocks noChangeArrowheads="1"/>
          </p:cNvSpPr>
          <p:nvPr/>
        </p:nvSpPr>
        <p:spPr bwMode="auto">
          <a:xfrm>
            <a:off x="4800600" y="3657600"/>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solidFill>
                  <a:srgbClr val="FF0000"/>
                </a:solidFill>
              </a:rPr>
              <a:t>w</a:t>
            </a:r>
            <a:r>
              <a:rPr lang="en-US" sz="1800" baseline="-25000" dirty="0" smtClean="0">
                <a:solidFill>
                  <a:srgbClr val="FF0000"/>
                </a:solidFill>
              </a:rPr>
              <a:t>2</a:t>
            </a:r>
            <a:r>
              <a:rPr lang="en-US" sz="1800" dirty="0" smtClean="0">
                <a:solidFill>
                  <a:srgbClr val="FF0000"/>
                </a:solidFill>
              </a:rPr>
              <a:t> </a:t>
            </a:r>
            <a:r>
              <a:rPr lang="en-US" sz="1800" dirty="0">
                <a:solidFill>
                  <a:srgbClr val="FF0000"/>
                </a:solidFill>
              </a:rPr>
              <a:t>= ?</a:t>
            </a:r>
            <a:endParaRPr lang="en-US" sz="1800" baseline="-25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aka</a:t>
            </a:r>
            <a:endParaRPr lang="en-US" dirty="0"/>
          </a:p>
        </p:txBody>
      </p:sp>
      <p:sp>
        <p:nvSpPr>
          <p:cNvPr id="3" name="Content Placeholder 2"/>
          <p:cNvSpPr>
            <a:spLocks noGrp="1"/>
          </p:cNvSpPr>
          <p:nvPr>
            <p:ph sz="quarter" idx="1"/>
          </p:nvPr>
        </p:nvSpPr>
        <p:spPr>
          <a:xfrm>
            <a:off x="612648" y="1600200"/>
            <a:ext cx="8153400" cy="5130800"/>
          </a:xfrm>
        </p:spPr>
        <p:txBody>
          <a:bodyPr>
            <a:normAutofit fontScale="85000" lnSpcReduction="20000"/>
          </a:bodyPr>
          <a:lstStyle/>
          <a:p>
            <a:pPr marL="0" indent="0">
              <a:buNone/>
            </a:pPr>
            <a:r>
              <a:rPr lang="en-US" i="1" dirty="0" smtClean="0"/>
              <a:t>data mining</a:t>
            </a:r>
            <a:r>
              <a:rPr lang="en-US" dirty="0" smtClean="0"/>
              <a:t>: machine learning applied to “databases”, i.e. collections of data</a:t>
            </a:r>
          </a:p>
          <a:p>
            <a:pPr marL="0" indent="0">
              <a:buNone/>
            </a:pPr>
            <a:endParaRPr lang="en-US" i="1" dirty="0" smtClean="0"/>
          </a:p>
          <a:p>
            <a:pPr marL="0" indent="0">
              <a:buNone/>
            </a:pPr>
            <a:r>
              <a:rPr lang="en-US" i="1" dirty="0" smtClean="0"/>
              <a:t>inference</a:t>
            </a:r>
            <a:r>
              <a:rPr lang="en-US" dirty="0" smtClean="0"/>
              <a:t> and/or </a:t>
            </a:r>
            <a:r>
              <a:rPr lang="en-US" i="1" dirty="0" smtClean="0"/>
              <a:t>estimation </a:t>
            </a:r>
            <a:r>
              <a:rPr lang="en-US" dirty="0" smtClean="0"/>
              <a:t>in statistics</a:t>
            </a:r>
            <a:endParaRPr lang="en-US" i="1" dirty="0"/>
          </a:p>
          <a:p>
            <a:pPr marL="0" indent="0">
              <a:buNone/>
            </a:pPr>
            <a:endParaRPr lang="en-US" i="1" dirty="0" smtClean="0"/>
          </a:p>
          <a:p>
            <a:pPr marL="0" indent="0">
              <a:buNone/>
            </a:pPr>
            <a:r>
              <a:rPr lang="en-US" i="1" dirty="0" smtClean="0"/>
              <a:t>pattern recognition</a:t>
            </a:r>
            <a:r>
              <a:rPr lang="en-US" dirty="0" smtClean="0"/>
              <a:t> in engineering</a:t>
            </a:r>
          </a:p>
          <a:p>
            <a:pPr marL="0" indent="0">
              <a:buNone/>
            </a:pPr>
            <a:endParaRPr lang="en-US" i="1" dirty="0" smtClean="0"/>
          </a:p>
          <a:p>
            <a:pPr marL="0" indent="0">
              <a:buNone/>
            </a:pPr>
            <a:r>
              <a:rPr lang="en-US" i="1" dirty="0" smtClean="0"/>
              <a:t>signal processing</a:t>
            </a:r>
            <a:r>
              <a:rPr lang="en-US" dirty="0" smtClean="0"/>
              <a:t> in electrical engineering</a:t>
            </a:r>
          </a:p>
          <a:p>
            <a:pPr marL="0" indent="0">
              <a:buNone/>
            </a:pPr>
            <a:endParaRPr lang="en-US" i="1" dirty="0" smtClean="0"/>
          </a:p>
          <a:p>
            <a:pPr marL="0" indent="0">
              <a:buNone/>
            </a:pPr>
            <a:r>
              <a:rPr lang="en-US" i="1" dirty="0" smtClean="0"/>
              <a:t>induction</a:t>
            </a:r>
          </a:p>
          <a:p>
            <a:pPr marL="0" indent="0">
              <a:buNone/>
            </a:pPr>
            <a:endParaRPr lang="en-US" i="1" dirty="0" smtClean="0"/>
          </a:p>
          <a:p>
            <a:pPr marL="0" indent="0">
              <a:buNone/>
            </a:pPr>
            <a:r>
              <a:rPr lang="en-US" i="1" dirty="0" smtClean="0"/>
              <a:t>optimization</a:t>
            </a:r>
            <a:endParaRPr lang="en-US" i="1" dirty="0"/>
          </a:p>
        </p:txBody>
      </p:sp>
    </p:spTree>
    <p:extLst>
      <p:ext uri="{BB962C8B-B14F-4D97-AF65-F5344CB8AC3E}">
        <p14:creationId xmlns:p14="http://schemas.microsoft.com/office/powerpoint/2010/main" val="59333887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71600"/>
          </a:xfrm>
        </p:spPr>
        <p:txBody>
          <a:bodyPr/>
          <a:lstStyle/>
          <a:p>
            <a:r>
              <a:rPr lang="en-US" dirty="0" smtClean="0"/>
              <a:t>Training neural networks</a:t>
            </a:r>
            <a:endParaRPr lang="en-US" dirty="0"/>
          </a:p>
        </p:txBody>
      </p:sp>
      <p:sp>
        <p:nvSpPr>
          <p:cNvPr id="4" name="Oval 12"/>
          <p:cNvSpPr>
            <a:spLocks noChangeArrowheads="1"/>
          </p:cNvSpPr>
          <p:nvPr/>
        </p:nvSpPr>
        <p:spPr bwMode="auto">
          <a:xfrm>
            <a:off x="914400" y="274320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5" name="Oval 12"/>
          <p:cNvSpPr>
            <a:spLocks noChangeArrowheads="1"/>
          </p:cNvSpPr>
          <p:nvPr/>
        </p:nvSpPr>
        <p:spPr bwMode="auto">
          <a:xfrm>
            <a:off x="1524000" y="274320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Oval 12"/>
          <p:cNvSpPr>
            <a:spLocks noChangeArrowheads="1"/>
          </p:cNvSpPr>
          <p:nvPr/>
        </p:nvSpPr>
        <p:spPr bwMode="auto">
          <a:xfrm>
            <a:off x="2133600" y="274320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 name="Oval 12"/>
          <p:cNvSpPr>
            <a:spLocks noChangeArrowheads="1"/>
          </p:cNvSpPr>
          <p:nvPr/>
        </p:nvSpPr>
        <p:spPr bwMode="auto">
          <a:xfrm>
            <a:off x="1524000" y="3581401"/>
            <a:ext cx="304800" cy="304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8" name="Straight Arrow Connector 7"/>
          <p:cNvCxnSpPr>
            <a:stCxn id="4" idx="5"/>
            <a:endCxn id="7" idx="1"/>
          </p:cNvCxnSpPr>
          <p:nvPr/>
        </p:nvCxnSpPr>
        <p:spPr bwMode="auto">
          <a:xfrm rot="16200000" flipH="1">
            <a:off x="1060263" y="3117664"/>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a:stCxn id="5" idx="4"/>
            <a:endCxn id="7" idx="0"/>
          </p:cNvCxnSpPr>
          <p:nvPr/>
        </p:nvCxnSpPr>
        <p:spPr bwMode="auto">
          <a:xfrm rot="5400000">
            <a:off x="1409700" y="3314701"/>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a:stCxn id="6" idx="3"/>
            <a:endCxn id="7" idx="7"/>
          </p:cNvCxnSpPr>
          <p:nvPr/>
        </p:nvCxnSpPr>
        <p:spPr bwMode="auto">
          <a:xfrm rot="5400000">
            <a:off x="1669863" y="3117664"/>
            <a:ext cx="622674" cy="3940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endCxn id="4" idx="0"/>
          </p:cNvCxnSpPr>
          <p:nvPr/>
        </p:nvCxnSpPr>
        <p:spPr bwMode="auto">
          <a:xfrm rot="16200000" flipH="1">
            <a:off x="685800" y="2362201"/>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4" idx="0"/>
          </p:cNvCxnSpPr>
          <p:nvPr/>
        </p:nvCxnSpPr>
        <p:spPr bwMode="auto">
          <a:xfrm rot="5400000">
            <a:off x="876300" y="2324101"/>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16200000" flipH="1">
            <a:off x="1295400" y="2362200"/>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1485900" y="232410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H="1">
            <a:off x="1905000" y="2362201"/>
            <a:ext cx="6096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5400000">
            <a:off x="2095500" y="2324101"/>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a:stCxn id="7" idx="4"/>
          </p:cNvCxnSpPr>
          <p:nvPr/>
        </p:nvCxnSpPr>
        <p:spPr bwMode="auto">
          <a:xfrm rot="5400000">
            <a:off x="1524000" y="4038601"/>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Oval 1027"/>
          <p:cNvSpPr>
            <a:spLocks noChangeArrowheads="1"/>
          </p:cNvSpPr>
          <p:nvPr/>
        </p:nvSpPr>
        <p:spPr bwMode="auto">
          <a:xfrm>
            <a:off x="4572000" y="2286000"/>
            <a:ext cx="1600200" cy="1600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nvGrpSpPr>
          <p:cNvPr id="3" name="Group 35"/>
          <p:cNvGrpSpPr/>
          <p:nvPr/>
        </p:nvGrpSpPr>
        <p:grpSpPr>
          <a:xfrm>
            <a:off x="4953000" y="2743200"/>
            <a:ext cx="762000" cy="687388"/>
            <a:chOff x="4267200" y="3352800"/>
            <a:chExt cx="762000" cy="687388"/>
          </a:xfrm>
        </p:grpSpPr>
        <p:cxnSp>
          <p:nvCxnSpPr>
            <p:cNvPr id="21" name="Straight Connector 20"/>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25" name="Straight Arrow Connector 24"/>
          <p:cNvCxnSpPr/>
          <p:nvPr/>
        </p:nvCxnSpPr>
        <p:spPr bwMode="auto">
          <a:xfrm rot="10800000">
            <a:off x="2057400" y="3276600"/>
            <a:ext cx="1143000" cy="1066800"/>
          </a:xfrm>
          <a:prstGeom prst="straightConnector1">
            <a:avLst/>
          </a:prstGeom>
          <a:solidFill>
            <a:schemeClr val="accent1"/>
          </a:solidFill>
          <a:ln w="38100" cap="flat" cmpd="sng" algn="ctr">
            <a:solidFill>
              <a:schemeClr val="accent1">
                <a:lumMod val="50000"/>
              </a:schemeClr>
            </a:solidFill>
            <a:prstDash val="solid"/>
            <a:round/>
            <a:headEnd type="none" w="med" len="med"/>
            <a:tailEnd type="arrow" w="med" len="med"/>
          </a:ln>
          <a:effectLst/>
        </p:spPr>
      </p:cxnSp>
      <p:sp>
        <p:nvSpPr>
          <p:cNvPr id="26" name="TextBox 25"/>
          <p:cNvSpPr txBox="1"/>
          <p:nvPr/>
        </p:nvSpPr>
        <p:spPr>
          <a:xfrm>
            <a:off x="1676400" y="4495800"/>
            <a:ext cx="3657600" cy="830997"/>
          </a:xfrm>
          <a:prstGeom prst="rect">
            <a:avLst/>
          </a:prstGeom>
          <a:noFill/>
        </p:spPr>
        <p:txBody>
          <a:bodyPr wrap="square" rtlCol="0">
            <a:spAutoFit/>
          </a:bodyPr>
          <a:lstStyle/>
          <a:p>
            <a:r>
              <a:rPr lang="en-US" dirty="0" smtClean="0">
                <a:solidFill>
                  <a:schemeClr val="accent1">
                    <a:lumMod val="50000"/>
                  </a:schemeClr>
                </a:solidFill>
              </a:rPr>
              <a:t>Learn the individual weights between nodes</a:t>
            </a:r>
            <a:endParaRPr lang="en-US" dirty="0">
              <a:solidFill>
                <a:schemeClr val="accent1">
                  <a:lumMod val="50000"/>
                </a:schemeClr>
              </a:solidFill>
            </a:endParaRPr>
          </a:p>
        </p:txBody>
      </p:sp>
      <p:cxnSp>
        <p:nvCxnSpPr>
          <p:cNvPr id="28" name="Straight Connector 27"/>
          <p:cNvCxnSpPr/>
          <p:nvPr/>
        </p:nvCxnSpPr>
        <p:spPr bwMode="auto">
          <a:xfrm flipV="1">
            <a:off x="2438400" y="2286000"/>
            <a:ext cx="25908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2362200" y="3048000"/>
            <a:ext cx="251460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Box 32"/>
          <p:cNvSpPr txBox="1"/>
          <p:nvPr/>
        </p:nvSpPr>
        <p:spPr>
          <a:xfrm>
            <a:off x="5410200" y="3886200"/>
            <a:ext cx="2819400" cy="1200328"/>
          </a:xfrm>
          <a:prstGeom prst="rect">
            <a:avLst/>
          </a:prstGeom>
          <a:noFill/>
        </p:spPr>
        <p:txBody>
          <a:bodyPr wrap="square" rtlCol="0">
            <a:spAutoFit/>
          </a:bodyPr>
          <a:lstStyle/>
          <a:p>
            <a:r>
              <a:rPr lang="en-US" dirty="0" smtClean="0">
                <a:solidFill>
                  <a:schemeClr val="accent1">
                    <a:lumMod val="50000"/>
                  </a:schemeClr>
                </a:solidFill>
              </a:rPr>
              <a:t>Learn individual node parameters (e.g. threshold)</a:t>
            </a:r>
            <a:endParaRPr lang="en-US" dirty="0">
              <a:solidFill>
                <a:schemeClr val="accent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4" name="Rectangle 3"/>
          <p:cNvSpPr/>
          <p:nvPr/>
        </p:nvSpPr>
        <p:spPr>
          <a:xfrm>
            <a:off x="3662030" y="2983184"/>
            <a:ext cx="1506157" cy="1491592"/>
          </a:xfrm>
          <a:prstGeom prst="rect">
            <a:avLst/>
          </a:prstGeom>
          <a:solidFill>
            <a:srgbClr val="008000"/>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558668" y="5597162"/>
            <a:ext cx="1667419" cy="523220"/>
          </a:xfrm>
          <a:prstGeom prst="rect">
            <a:avLst/>
          </a:prstGeom>
          <a:noFill/>
        </p:spPr>
        <p:txBody>
          <a:bodyPr wrap="none" rtlCol="0">
            <a:spAutoFit/>
          </a:bodyPr>
          <a:lstStyle/>
          <a:p>
            <a:r>
              <a:rPr lang="en-US" sz="2800" dirty="0" smtClean="0">
                <a:solidFill>
                  <a:srgbClr val="FF0000"/>
                </a:solidFill>
              </a:rPr>
              <a:t>NEGATIVE</a:t>
            </a:r>
            <a:endParaRPr lang="en-US" sz="2800" dirty="0">
              <a:solidFill>
                <a:srgbClr val="FF0000"/>
              </a:solidFill>
            </a:endParaRPr>
          </a:p>
        </p:txBody>
      </p:sp>
    </p:spTree>
    <p:extLst>
      <p:ext uri="{BB962C8B-B14F-4D97-AF65-F5344CB8AC3E}">
        <p14:creationId xmlns:p14="http://schemas.microsoft.com/office/powerpoint/2010/main" val="2192319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5" name="TextBox 4"/>
          <p:cNvSpPr txBox="1"/>
          <p:nvPr/>
        </p:nvSpPr>
        <p:spPr>
          <a:xfrm>
            <a:off x="3558668" y="5597162"/>
            <a:ext cx="1667419" cy="523220"/>
          </a:xfrm>
          <a:prstGeom prst="rect">
            <a:avLst/>
          </a:prstGeom>
          <a:noFill/>
        </p:spPr>
        <p:txBody>
          <a:bodyPr wrap="none" rtlCol="0">
            <a:spAutoFit/>
          </a:bodyPr>
          <a:lstStyle/>
          <a:p>
            <a:r>
              <a:rPr lang="en-US" sz="2800" dirty="0" smtClean="0">
                <a:solidFill>
                  <a:srgbClr val="FF0000"/>
                </a:solidFill>
              </a:rPr>
              <a:t>NEGATIVE</a:t>
            </a:r>
            <a:endParaRPr lang="en-US" sz="2800" dirty="0">
              <a:solidFill>
                <a:srgbClr val="FF0000"/>
              </a:solidFill>
            </a:endParaRPr>
          </a:p>
        </p:txBody>
      </p:sp>
      <p:sp>
        <p:nvSpPr>
          <p:cNvPr id="6" name="Isosceles Triangle 5"/>
          <p:cNvSpPr/>
          <p:nvPr/>
        </p:nvSpPr>
        <p:spPr>
          <a:xfrm>
            <a:off x="3424605" y="3027481"/>
            <a:ext cx="1771950" cy="1447287"/>
          </a:xfrm>
          <a:prstGeom prst="triangle">
            <a:avLst/>
          </a:prstGeom>
          <a:solidFill>
            <a:srgbClr val="FF0000"/>
          </a:solidFill>
          <a:ln w="3810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404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5" name="TextBox 4"/>
          <p:cNvSpPr txBox="1"/>
          <p:nvPr/>
        </p:nvSpPr>
        <p:spPr>
          <a:xfrm>
            <a:off x="3558668" y="5597162"/>
            <a:ext cx="1509448" cy="523220"/>
          </a:xfrm>
          <a:prstGeom prst="rect">
            <a:avLst/>
          </a:prstGeom>
          <a:noFill/>
        </p:spPr>
        <p:txBody>
          <a:bodyPr wrap="none" rtlCol="0">
            <a:spAutoFit/>
          </a:bodyPr>
          <a:lstStyle/>
          <a:p>
            <a:r>
              <a:rPr lang="en-US" sz="2800" dirty="0" smtClean="0">
                <a:solidFill>
                  <a:srgbClr val="008000"/>
                </a:solidFill>
              </a:rPr>
              <a:t>POSITIVE</a:t>
            </a:r>
            <a:endParaRPr lang="en-US" sz="2800" dirty="0">
              <a:solidFill>
                <a:srgbClr val="008000"/>
              </a:solidFill>
            </a:endParaRPr>
          </a:p>
        </p:txBody>
      </p:sp>
      <p:sp>
        <p:nvSpPr>
          <p:cNvPr id="7" name="Oval 6"/>
          <p:cNvSpPr/>
          <p:nvPr/>
        </p:nvSpPr>
        <p:spPr>
          <a:xfrm>
            <a:off x="3470068" y="2983183"/>
            <a:ext cx="1653820" cy="1624506"/>
          </a:xfrm>
          <a:prstGeom prst="ellipse">
            <a:avLst/>
          </a:prstGeom>
          <a:solidFill>
            <a:srgbClr val="3366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750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7" name="Oval 6"/>
          <p:cNvSpPr/>
          <p:nvPr/>
        </p:nvSpPr>
        <p:spPr>
          <a:xfrm>
            <a:off x="3470068" y="2983183"/>
            <a:ext cx="1653820" cy="1624506"/>
          </a:xfrm>
          <a:prstGeom prst="ellipse">
            <a:avLst/>
          </a:prstGeom>
          <a:solidFill>
            <a:srgbClr val="FF0000"/>
          </a:solidFill>
          <a:ln w="3810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58668" y="5597162"/>
            <a:ext cx="1667419" cy="523220"/>
          </a:xfrm>
          <a:prstGeom prst="rect">
            <a:avLst/>
          </a:prstGeom>
          <a:noFill/>
        </p:spPr>
        <p:txBody>
          <a:bodyPr wrap="none" rtlCol="0">
            <a:spAutoFit/>
          </a:bodyPr>
          <a:lstStyle/>
          <a:p>
            <a:r>
              <a:rPr lang="en-US" sz="2800" dirty="0" smtClean="0">
                <a:solidFill>
                  <a:srgbClr val="FF0000"/>
                </a:solidFill>
              </a:rPr>
              <a:t>NEGATIVE</a:t>
            </a:r>
            <a:endParaRPr lang="en-US" sz="2800" dirty="0">
              <a:solidFill>
                <a:srgbClr val="FF0000"/>
              </a:solidFill>
            </a:endParaRPr>
          </a:p>
        </p:txBody>
      </p:sp>
    </p:spTree>
    <p:extLst>
      <p:ext uri="{BB962C8B-B14F-4D97-AF65-F5344CB8AC3E}">
        <p14:creationId xmlns:p14="http://schemas.microsoft.com/office/powerpoint/2010/main" val="876978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6" name="Isosceles Triangle 5"/>
          <p:cNvSpPr/>
          <p:nvPr/>
        </p:nvSpPr>
        <p:spPr>
          <a:xfrm>
            <a:off x="3424605" y="3027481"/>
            <a:ext cx="1771950" cy="1447287"/>
          </a:xfrm>
          <a:prstGeom prst="triangle">
            <a:avLst/>
          </a:prstGeom>
          <a:solidFill>
            <a:srgbClr val="3366FF"/>
          </a:solidFill>
          <a:ln w="38100" cmpd="sng">
            <a:solidFill>
              <a:srgbClr val="0000FF"/>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558668" y="5597162"/>
            <a:ext cx="1509448" cy="523220"/>
          </a:xfrm>
          <a:prstGeom prst="rect">
            <a:avLst/>
          </a:prstGeom>
          <a:noFill/>
        </p:spPr>
        <p:txBody>
          <a:bodyPr wrap="none" rtlCol="0">
            <a:spAutoFit/>
          </a:bodyPr>
          <a:lstStyle/>
          <a:p>
            <a:r>
              <a:rPr lang="en-US" sz="2800" dirty="0" smtClean="0">
                <a:solidFill>
                  <a:srgbClr val="008000"/>
                </a:solidFill>
              </a:rPr>
              <a:t>POSITIVE</a:t>
            </a:r>
            <a:endParaRPr lang="en-US" sz="2800" dirty="0">
              <a:solidFill>
                <a:srgbClr val="008000"/>
              </a:solidFill>
            </a:endParaRPr>
          </a:p>
        </p:txBody>
      </p:sp>
    </p:spTree>
    <p:extLst>
      <p:ext uri="{BB962C8B-B14F-4D97-AF65-F5344CB8AC3E}">
        <p14:creationId xmlns:p14="http://schemas.microsoft.com/office/powerpoint/2010/main" val="226825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6" name="Isosceles Triangle 5"/>
          <p:cNvSpPr/>
          <p:nvPr/>
        </p:nvSpPr>
        <p:spPr>
          <a:xfrm>
            <a:off x="3424605" y="3027481"/>
            <a:ext cx="1771950" cy="1447287"/>
          </a:xfrm>
          <a:prstGeom prst="triangle">
            <a:avLst/>
          </a:prstGeom>
          <a:solidFill>
            <a:srgbClr val="FFFF00"/>
          </a:solidFill>
          <a:ln w="38100"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558668" y="5597162"/>
            <a:ext cx="1509448" cy="523220"/>
          </a:xfrm>
          <a:prstGeom prst="rect">
            <a:avLst/>
          </a:prstGeom>
          <a:noFill/>
        </p:spPr>
        <p:txBody>
          <a:bodyPr wrap="none" rtlCol="0">
            <a:spAutoFit/>
          </a:bodyPr>
          <a:lstStyle/>
          <a:p>
            <a:r>
              <a:rPr lang="en-US" sz="2800" dirty="0" smtClean="0">
                <a:solidFill>
                  <a:srgbClr val="008000"/>
                </a:solidFill>
              </a:rPr>
              <a:t>POSITIVE</a:t>
            </a:r>
            <a:endParaRPr lang="en-US" sz="2800" dirty="0">
              <a:solidFill>
                <a:srgbClr val="008000"/>
              </a:solidFill>
            </a:endParaRPr>
          </a:p>
        </p:txBody>
      </p:sp>
    </p:spTree>
    <p:extLst>
      <p:ext uri="{BB962C8B-B14F-4D97-AF65-F5344CB8AC3E}">
        <p14:creationId xmlns:p14="http://schemas.microsoft.com/office/powerpoint/2010/main" val="148098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7" name="Oval 6"/>
          <p:cNvSpPr/>
          <p:nvPr/>
        </p:nvSpPr>
        <p:spPr>
          <a:xfrm>
            <a:off x="3470068" y="2983183"/>
            <a:ext cx="1653820" cy="1624506"/>
          </a:xfrm>
          <a:prstGeom prst="ellipse">
            <a:avLst/>
          </a:prstGeom>
          <a:solidFill>
            <a:srgbClr val="FFFF00"/>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58668" y="5597162"/>
            <a:ext cx="1667419" cy="523220"/>
          </a:xfrm>
          <a:prstGeom prst="rect">
            <a:avLst/>
          </a:prstGeom>
          <a:noFill/>
        </p:spPr>
        <p:txBody>
          <a:bodyPr wrap="none" rtlCol="0">
            <a:spAutoFit/>
          </a:bodyPr>
          <a:lstStyle/>
          <a:p>
            <a:r>
              <a:rPr lang="en-US" sz="2800" dirty="0" smtClean="0">
                <a:solidFill>
                  <a:srgbClr val="FF0000"/>
                </a:solidFill>
              </a:rPr>
              <a:t>NEGATIVE</a:t>
            </a:r>
            <a:endParaRPr lang="en-US" sz="2800" dirty="0">
              <a:solidFill>
                <a:srgbClr val="FF0000"/>
              </a:solidFill>
            </a:endParaRPr>
          </a:p>
        </p:txBody>
      </p:sp>
    </p:spTree>
    <p:extLst>
      <p:ext uri="{BB962C8B-B14F-4D97-AF65-F5344CB8AC3E}">
        <p14:creationId xmlns:p14="http://schemas.microsoft.com/office/powerpoint/2010/main" val="483133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Positive or negative?</a:t>
            </a:r>
            <a:endParaRPr lang="en-US" dirty="0">
              <a:solidFill>
                <a:srgbClr val="FF0000"/>
              </a:solidFill>
            </a:endParaRPr>
          </a:p>
        </p:txBody>
      </p:sp>
      <p:sp>
        <p:nvSpPr>
          <p:cNvPr id="4" name="Rectangle 3"/>
          <p:cNvSpPr/>
          <p:nvPr/>
        </p:nvSpPr>
        <p:spPr>
          <a:xfrm>
            <a:off x="3662030" y="2983184"/>
            <a:ext cx="1506157" cy="1491592"/>
          </a:xfrm>
          <a:prstGeom prst="rect">
            <a:avLst/>
          </a:prstGeom>
          <a:solidFill>
            <a:srgbClr val="3366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558668" y="5597162"/>
            <a:ext cx="1509448" cy="523220"/>
          </a:xfrm>
          <a:prstGeom prst="rect">
            <a:avLst/>
          </a:prstGeom>
          <a:noFill/>
        </p:spPr>
        <p:txBody>
          <a:bodyPr wrap="none" rtlCol="0">
            <a:spAutoFit/>
          </a:bodyPr>
          <a:lstStyle/>
          <a:p>
            <a:r>
              <a:rPr lang="en-US" sz="2800" dirty="0" smtClean="0">
                <a:solidFill>
                  <a:srgbClr val="008000"/>
                </a:solidFill>
              </a:rPr>
              <a:t>POSITIVE</a:t>
            </a:r>
            <a:endParaRPr lang="en-US" sz="2800" dirty="0">
              <a:solidFill>
                <a:srgbClr val="008000"/>
              </a:solidFill>
            </a:endParaRPr>
          </a:p>
        </p:txBody>
      </p:sp>
    </p:spTree>
    <p:extLst>
      <p:ext uri="{BB962C8B-B14F-4D97-AF65-F5344CB8AC3E}">
        <p14:creationId xmlns:p14="http://schemas.microsoft.com/office/powerpoint/2010/main" val="275250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method to the madness</a:t>
            </a:r>
            <a:endParaRPr lang="en-US" dirty="0"/>
          </a:p>
        </p:txBody>
      </p:sp>
      <p:sp>
        <p:nvSpPr>
          <p:cNvPr id="3" name="Content Placeholder 2"/>
          <p:cNvSpPr>
            <a:spLocks noGrp="1"/>
          </p:cNvSpPr>
          <p:nvPr>
            <p:ph sz="quarter" idx="1"/>
          </p:nvPr>
        </p:nvSpPr>
        <p:spPr>
          <a:xfrm>
            <a:off x="612648" y="1600200"/>
            <a:ext cx="8153400" cy="2785966"/>
          </a:xfrm>
        </p:spPr>
        <p:txBody>
          <a:bodyPr/>
          <a:lstStyle/>
          <a:p>
            <a:pPr marL="0" indent="0">
              <a:buNone/>
            </a:pPr>
            <a:r>
              <a:rPr lang="en-US" dirty="0" smtClean="0"/>
              <a:t>blue = positive</a:t>
            </a:r>
          </a:p>
          <a:p>
            <a:pPr marL="0" indent="0">
              <a:buNone/>
            </a:pPr>
            <a:endParaRPr lang="en-US" dirty="0"/>
          </a:p>
          <a:p>
            <a:pPr marL="0" indent="0">
              <a:buNone/>
            </a:pPr>
            <a:r>
              <a:rPr lang="en-US" dirty="0" smtClean="0"/>
              <a:t>yellow triangles = positive</a:t>
            </a:r>
          </a:p>
          <a:p>
            <a:pPr marL="0" indent="0">
              <a:buNone/>
            </a:pPr>
            <a:endParaRPr lang="en-US" dirty="0"/>
          </a:p>
          <a:p>
            <a:pPr marL="0" indent="0">
              <a:buNone/>
            </a:pPr>
            <a:r>
              <a:rPr lang="en-US" dirty="0" smtClean="0"/>
              <a:t>all others negative</a:t>
            </a:r>
          </a:p>
        </p:txBody>
      </p:sp>
      <p:sp>
        <p:nvSpPr>
          <p:cNvPr id="4" name="TextBox 3"/>
          <p:cNvSpPr txBox="1"/>
          <p:nvPr/>
        </p:nvSpPr>
        <p:spPr>
          <a:xfrm>
            <a:off x="1524000" y="5562600"/>
            <a:ext cx="5855554" cy="954107"/>
          </a:xfrm>
          <a:prstGeom prst="rect">
            <a:avLst/>
          </a:prstGeom>
          <a:noFill/>
        </p:spPr>
        <p:txBody>
          <a:bodyPr wrap="square" rtlCol="0">
            <a:spAutoFit/>
          </a:bodyPr>
          <a:lstStyle/>
          <a:p>
            <a:r>
              <a:rPr lang="en-US" sz="2800" dirty="0" smtClean="0">
                <a:solidFill>
                  <a:srgbClr val="FF0000"/>
                </a:solidFill>
              </a:rPr>
              <a:t>How did you figure this out (or some of it)?</a:t>
            </a:r>
            <a:endParaRPr lang="en-US" sz="2800" dirty="0">
              <a:solidFill>
                <a:srgbClr val="FF0000"/>
              </a:solidFill>
            </a:endParaRPr>
          </a:p>
        </p:txBody>
      </p:sp>
    </p:spTree>
    <p:extLst>
      <p:ext uri="{BB962C8B-B14F-4D97-AF65-F5344CB8AC3E}">
        <p14:creationId xmlns:p14="http://schemas.microsoft.com/office/powerpoint/2010/main" val="4011688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02570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neural networks</a:t>
            </a:r>
            <a:endParaRPr lang="en-US" dirty="0"/>
          </a:p>
        </p:txBody>
      </p:sp>
      <p:sp>
        <p:nvSpPr>
          <p:cNvPr id="5" name="Oval 2"/>
          <p:cNvSpPr>
            <a:spLocks noChangeArrowheads="1"/>
          </p:cNvSpPr>
          <p:nvPr/>
        </p:nvSpPr>
        <p:spPr bwMode="auto">
          <a:xfrm>
            <a:off x="5926667" y="2805113"/>
            <a:ext cx="762000" cy="6858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6" name="Text Box 3"/>
          <p:cNvSpPr txBox="1">
            <a:spLocks noChangeArrowheads="1"/>
          </p:cNvSpPr>
          <p:nvPr/>
        </p:nvSpPr>
        <p:spPr bwMode="auto">
          <a:xfrm>
            <a:off x="5926667" y="2971801"/>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FF0000"/>
                </a:solidFill>
              </a:rPr>
              <a:t>T = ?</a:t>
            </a:r>
          </a:p>
        </p:txBody>
      </p:sp>
      <p:sp>
        <p:nvSpPr>
          <p:cNvPr id="7" name="Line 4"/>
          <p:cNvSpPr>
            <a:spLocks noChangeShapeType="1"/>
          </p:cNvSpPr>
          <p:nvPr/>
        </p:nvSpPr>
        <p:spPr bwMode="auto">
          <a:xfrm>
            <a:off x="6688667" y="3109913"/>
            <a:ext cx="99060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8" name="Text Box 5"/>
          <p:cNvSpPr txBox="1">
            <a:spLocks noChangeArrowheads="1"/>
          </p:cNvSpPr>
          <p:nvPr/>
        </p:nvSpPr>
        <p:spPr bwMode="auto">
          <a:xfrm>
            <a:off x="7755467" y="2957513"/>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Output </a:t>
            </a:r>
            <a:r>
              <a:rPr lang="en-US" sz="1800" i="1"/>
              <a:t>y</a:t>
            </a:r>
          </a:p>
        </p:txBody>
      </p:sp>
      <p:sp>
        <p:nvSpPr>
          <p:cNvPr id="9" name="Line 6"/>
          <p:cNvSpPr>
            <a:spLocks noChangeShapeType="1"/>
          </p:cNvSpPr>
          <p:nvPr/>
        </p:nvSpPr>
        <p:spPr bwMode="auto">
          <a:xfrm>
            <a:off x="5164667" y="2500313"/>
            <a:ext cx="838200" cy="457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0" name="Line 7"/>
          <p:cNvSpPr>
            <a:spLocks noChangeShapeType="1"/>
          </p:cNvSpPr>
          <p:nvPr/>
        </p:nvSpPr>
        <p:spPr bwMode="auto">
          <a:xfrm flipV="1">
            <a:off x="5240867" y="3414713"/>
            <a:ext cx="838200" cy="3048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1" name="Text Box 8"/>
          <p:cNvSpPr txBox="1">
            <a:spLocks noChangeArrowheads="1"/>
          </p:cNvSpPr>
          <p:nvPr/>
        </p:nvSpPr>
        <p:spPr bwMode="auto">
          <a:xfrm>
            <a:off x="4174067" y="2133600"/>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Input x</a:t>
            </a:r>
            <a:r>
              <a:rPr lang="en-US" sz="1800" baseline="-25000" dirty="0"/>
              <a:t>1</a:t>
            </a:r>
          </a:p>
        </p:txBody>
      </p:sp>
      <p:sp>
        <p:nvSpPr>
          <p:cNvPr id="12" name="Text Box 9"/>
          <p:cNvSpPr txBox="1">
            <a:spLocks noChangeArrowheads="1"/>
          </p:cNvSpPr>
          <p:nvPr/>
        </p:nvSpPr>
        <p:spPr bwMode="auto">
          <a:xfrm>
            <a:off x="4250267" y="3490913"/>
            <a:ext cx="1143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Input </a:t>
            </a:r>
            <a:r>
              <a:rPr lang="en-US" sz="1800" dirty="0" smtClean="0"/>
              <a:t>x</a:t>
            </a:r>
            <a:r>
              <a:rPr lang="en-US" sz="1800" baseline="-25000" dirty="0"/>
              <a:t>3</a:t>
            </a:r>
          </a:p>
        </p:txBody>
      </p:sp>
      <p:sp>
        <p:nvSpPr>
          <p:cNvPr id="13" name="Text Box 10"/>
          <p:cNvSpPr txBox="1">
            <a:spLocks noChangeArrowheads="1"/>
          </p:cNvSpPr>
          <p:nvPr/>
        </p:nvSpPr>
        <p:spPr bwMode="auto">
          <a:xfrm>
            <a:off x="5317067" y="2286001"/>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smtClean="0">
                <a:solidFill>
                  <a:srgbClr val="FF0000"/>
                </a:solidFill>
              </a:rPr>
              <a:t>1</a:t>
            </a:r>
            <a:r>
              <a:rPr lang="en-US" sz="1800" dirty="0" smtClean="0">
                <a:solidFill>
                  <a:srgbClr val="FF0000"/>
                </a:solidFill>
              </a:rPr>
              <a:t> </a:t>
            </a:r>
            <a:r>
              <a:rPr lang="en-US" sz="1800" dirty="0">
                <a:solidFill>
                  <a:srgbClr val="FF0000"/>
                </a:solidFill>
              </a:rPr>
              <a:t>= ?</a:t>
            </a:r>
            <a:endParaRPr lang="en-US" sz="1800" baseline="-25000" dirty="0">
              <a:solidFill>
                <a:srgbClr val="FF0000"/>
              </a:solidFill>
            </a:endParaRPr>
          </a:p>
        </p:txBody>
      </p:sp>
      <p:sp>
        <p:nvSpPr>
          <p:cNvPr id="14" name="Text Box 11"/>
          <p:cNvSpPr txBox="1">
            <a:spLocks noChangeArrowheads="1"/>
          </p:cNvSpPr>
          <p:nvPr/>
        </p:nvSpPr>
        <p:spPr bwMode="auto">
          <a:xfrm>
            <a:off x="5469467" y="3657601"/>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FF0000"/>
                </a:solidFill>
              </a:rPr>
              <a:t>w</a:t>
            </a:r>
            <a:r>
              <a:rPr lang="en-US" sz="1800" baseline="-25000" dirty="0" smtClean="0">
                <a:solidFill>
                  <a:srgbClr val="FF0000"/>
                </a:solidFill>
              </a:rPr>
              <a:t>3 </a:t>
            </a:r>
            <a:r>
              <a:rPr lang="en-US" sz="1800" dirty="0">
                <a:solidFill>
                  <a:srgbClr val="FF0000"/>
                </a:solidFill>
              </a:rPr>
              <a:t>= ?</a:t>
            </a:r>
            <a:endParaRPr lang="en-US" sz="1800" baseline="-25000" dirty="0">
              <a:solidFill>
                <a:srgbClr val="FF0000"/>
              </a:solidFill>
            </a:endParaRPr>
          </a:p>
        </p:txBody>
      </p:sp>
      <p:sp>
        <p:nvSpPr>
          <p:cNvPr id="15" name="Line 6"/>
          <p:cNvSpPr>
            <a:spLocks noChangeShapeType="1"/>
          </p:cNvSpPr>
          <p:nvPr/>
        </p:nvSpPr>
        <p:spPr bwMode="auto">
          <a:xfrm>
            <a:off x="5088467" y="3124200"/>
            <a:ext cx="838200" cy="76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16" name="Text Box 8"/>
          <p:cNvSpPr txBox="1">
            <a:spLocks noChangeArrowheads="1"/>
          </p:cNvSpPr>
          <p:nvPr/>
        </p:nvSpPr>
        <p:spPr bwMode="auto">
          <a:xfrm>
            <a:off x="4097867" y="2833687"/>
            <a:ext cx="1143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Input </a:t>
            </a:r>
            <a:r>
              <a:rPr lang="en-US" sz="1800" dirty="0" smtClean="0"/>
              <a:t>x</a:t>
            </a:r>
            <a:r>
              <a:rPr lang="en-US" sz="1800" baseline="-25000" dirty="0"/>
              <a:t>2</a:t>
            </a:r>
          </a:p>
        </p:txBody>
      </p:sp>
      <p:sp>
        <p:nvSpPr>
          <p:cNvPr id="17" name="Text Box 10"/>
          <p:cNvSpPr txBox="1">
            <a:spLocks noChangeArrowheads="1"/>
          </p:cNvSpPr>
          <p:nvPr/>
        </p:nvSpPr>
        <p:spPr bwMode="auto">
          <a:xfrm>
            <a:off x="4859867" y="2667000"/>
            <a:ext cx="1371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solidFill>
                  <a:srgbClr val="FF0000"/>
                </a:solidFill>
              </a:rPr>
              <a:t>w</a:t>
            </a:r>
            <a:r>
              <a:rPr lang="en-US" sz="1800" baseline="-25000" dirty="0" smtClean="0">
                <a:solidFill>
                  <a:srgbClr val="FF0000"/>
                </a:solidFill>
              </a:rPr>
              <a:t>2</a:t>
            </a:r>
            <a:r>
              <a:rPr lang="en-US" sz="1800" dirty="0" smtClean="0">
                <a:solidFill>
                  <a:srgbClr val="FF0000"/>
                </a:solidFill>
              </a:rPr>
              <a:t> </a:t>
            </a:r>
            <a:r>
              <a:rPr lang="en-US" sz="1800" dirty="0">
                <a:solidFill>
                  <a:srgbClr val="FF0000"/>
                </a:solidFill>
              </a:rPr>
              <a:t>= ?</a:t>
            </a:r>
            <a:endParaRPr lang="en-US" sz="1800" baseline="-25000" dirty="0">
              <a:solidFill>
                <a:srgbClr val="FF0000"/>
              </a:solidFill>
            </a:endParaRPr>
          </a:p>
        </p:txBody>
      </p:sp>
      <p:graphicFrame>
        <p:nvGraphicFramePr>
          <p:cNvPr id="19" name="Group 174"/>
          <p:cNvGraphicFramePr>
            <a:graphicFrameLocks noGrp="1"/>
          </p:cNvGraphicFramePr>
          <p:nvPr>
            <p:ph idx="1"/>
          </p:nvPr>
        </p:nvGraphicFramePr>
        <p:xfrm>
          <a:off x="457200" y="2133600"/>
          <a:ext cx="3200399" cy="4481718"/>
        </p:xfrm>
        <a:graphic>
          <a:graphicData uri="http://schemas.openxmlformats.org/drawingml/2006/table">
            <a:tbl>
              <a:tblPr/>
              <a:tblGrid>
                <a:gridCol w="762000"/>
                <a:gridCol w="609600"/>
                <a:gridCol w="696350"/>
                <a:gridCol w="1132449"/>
              </a:tblGrid>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x</a:t>
                      </a:r>
                      <a:r>
                        <a:rPr kumimoji="0" lang="en-US" sz="20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x</a:t>
                      </a:r>
                      <a:r>
                        <a:rPr kumimoji="0" lang="en-US" sz="2000" b="0" i="0" u="none" strike="noStrike" cap="none" normalizeH="0" baseline="-25000" dirty="0" smtClean="0">
                          <a:ln>
                            <a:noFill/>
                          </a:ln>
                          <a:solidFill>
                            <a:schemeClr val="tx1"/>
                          </a:solidFill>
                          <a:effectLst/>
                          <a:latin typeface="Arial" charset="0"/>
                        </a:rPr>
                        <a:t>3</a:t>
                      </a:r>
                      <a:endParaRPr kumimoji="0" lang="en-US" sz="2000" b="0" i="0" u="none" strike="noStrike" cap="none" normalizeH="0" baseline="-2500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1</a:t>
                      </a:r>
                      <a:r>
                        <a:rPr kumimoji="0" lang="en-US" sz="2000" b="1" i="0" u="none" strike="noStrike" cap="none" normalizeH="0" baseline="0" dirty="0">
                          <a:ln>
                            <a:noFill/>
                          </a:ln>
                          <a:solidFill>
                            <a:schemeClr val="tx1"/>
                          </a:solidFill>
                          <a:effectLst/>
                          <a:latin typeface="Arial" charset="0"/>
                        </a:rPr>
                        <a:t> and </a:t>
                      </a:r>
                      <a:r>
                        <a:rPr kumimoji="0" lang="en-US" sz="2000" b="0" i="0" u="none" strike="noStrike" cap="none" normalizeH="0" baseline="0" dirty="0">
                          <a:ln>
                            <a:noFill/>
                          </a:ln>
                          <a:solidFill>
                            <a:schemeClr val="tx1"/>
                          </a:solidFill>
                          <a:effectLst/>
                          <a:latin typeface="Arial" charset="0"/>
                        </a:rPr>
                        <a:t>x</a:t>
                      </a:r>
                      <a:r>
                        <a:rPr kumimoji="0" lang="en-US" sz="2000" b="0" i="0" u="none" strike="noStrike" cap="none" normalizeH="0" baseline="-2500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1861">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47282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0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20" name="TextBox 19"/>
          <p:cNvSpPr txBox="1"/>
          <p:nvPr/>
        </p:nvSpPr>
        <p:spPr>
          <a:xfrm>
            <a:off x="3657600" y="4397276"/>
            <a:ext cx="5562600" cy="2308324"/>
          </a:xfrm>
          <a:prstGeom prst="rect">
            <a:avLst/>
          </a:prstGeom>
          <a:noFill/>
        </p:spPr>
        <p:txBody>
          <a:bodyPr wrap="square" rtlCol="0">
            <a:spAutoFit/>
          </a:bodyPr>
          <a:lstStyle/>
          <a:p>
            <a:pPr marL="457200" indent="-457200">
              <a:buAutoNum type="arabicPeriod"/>
            </a:pPr>
            <a:r>
              <a:rPr lang="en-US" dirty="0" smtClean="0"/>
              <a:t>start with some initial weights and thresholds</a:t>
            </a:r>
          </a:p>
          <a:p>
            <a:pPr marL="457200" indent="-457200">
              <a:buAutoNum type="arabicPeriod"/>
            </a:pPr>
            <a:r>
              <a:rPr lang="en-US" dirty="0" smtClean="0"/>
              <a:t>show examples repeatedly to NN</a:t>
            </a:r>
          </a:p>
          <a:p>
            <a:pPr marL="457200" indent="-457200">
              <a:buAutoNum type="arabicPeriod"/>
            </a:pPr>
            <a:r>
              <a:rPr lang="en-US" dirty="0"/>
              <a:t>u</a:t>
            </a:r>
            <a:r>
              <a:rPr lang="en-US" dirty="0" smtClean="0"/>
              <a:t>pdate weights/thresholds by comparing NN output to actual output</a:t>
            </a:r>
          </a:p>
        </p:txBody>
      </p:sp>
    </p:spTree>
    <p:extLst>
      <p:ext uri="{BB962C8B-B14F-4D97-AF65-F5344CB8AC3E}">
        <p14:creationId xmlns:p14="http://schemas.microsoft.com/office/powerpoint/2010/main" val="209507533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learning algorithm</a:t>
            </a:r>
            <a:endParaRPr lang="en-US" dirty="0"/>
          </a:p>
        </p:txBody>
      </p:sp>
      <p:sp>
        <p:nvSpPr>
          <p:cNvPr id="3" name="Content Placeholder 2"/>
          <p:cNvSpPr>
            <a:spLocks noGrp="1"/>
          </p:cNvSpPr>
          <p:nvPr>
            <p:ph idx="1"/>
          </p:nvPr>
        </p:nvSpPr>
        <p:spPr/>
        <p:txBody>
          <a:bodyPr/>
          <a:lstStyle/>
          <a:p>
            <a:pPr marL="0" indent="0">
              <a:buNone/>
            </a:pPr>
            <a:r>
              <a:rPr lang="en-US" dirty="0" smtClean="0"/>
              <a:t>repeat until you get all examples right:</a:t>
            </a:r>
          </a:p>
          <a:p>
            <a:pPr marL="0" indent="0">
              <a:buNone/>
            </a:pPr>
            <a:endParaRPr lang="en-US" dirty="0"/>
          </a:p>
          <a:p>
            <a:pPr>
              <a:buFontTx/>
              <a:buChar char="-"/>
            </a:pPr>
            <a:r>
              <a:rPr lang="en-US" dirty="0" smtClean="0"/>
              <a:t>for each “training” example:</a:t>
            </a:r>
          </a:p>
          <a:p>
            <a:pPr lvl="1">
              <a:buFontTx/>
              <a:buChar char="-"/>
            </a:pPr>
            <a:r>
              <a:rPr lang="en-US" dirty="0" smtClean="0"/>
              <a:t>calculate current prediction on example</a:t>
            </a:r>
          </a:p>
          <a:p>
            <a:pPr lvl="1">
              <a:buFontTx/>
              <a:buChar char="-"/>
            </a:pPr>
            <a:r>
              <a:rPr lang="en-US" dirty="0" smtClean="0"/>
              <a:t>if </a:t>
            </a:r>
            <a:r>
              <a:rPr lang="en-US" i="1" dirty="0" smtClean="0">
                <a:solidFill>
                  <a:srgbClr val="FF6600"/>
                </a:solidFill>
              </a:rPr>
              <a:t>wrong</a:t>
            </a:r>
            <a:r>
              <a:rPr lang="en-US" dirty="0" smtClean="0"/>
              <a:t>:</a:t>
            </a:r>
          </a:p>
          <a:p>
            <a:pPr lvl="2">
              <a:buFontTx/>
              <a:buChar char="-"/>
            </a:pPr>
            <a:r>
              <a:rPr lang="en-US" dirty="0" smtClean="0">
                <a:solidFill>
                  <a:srgbClr val="0000FF"/>
                </a:solidFill>
              </a:rPr>
              <a:t>update weights and threshold towards getting this example correct</a:t>
            </a:r>
            <a:endParaRPr lang="en-US" dirty="0">
              <a:solidFill>
                <a:srgbClr val="0000FF"/>
              </a:solidFill>
            </a:endParaRPr>
          </a:p>
        </p:txBody>
      </p:sp>
    </p:spTree>
    <p:extLst>
      <p:ext uri="{BB962C8B-B14F-4D97-AF65-F5344CB8AC3E}">
        <p14:creationId xmlns:p14="http://schemas.microsoft.com/office/powerpoint/2010/main" val="59990459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04800" y="3810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smtClean="0"/>
              <a:t>Perceptron learning</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0000FF"/>
                </a:solidFill>
              </a:rPr>
              <a:t>0</a:t>
            </a:r>
            <a:endParaRPr lang="en-US" sz="6000" dirty="0">
              <a:solidFill>
                <a:srgbClr val="0000FF"/>
              </a:solidFill>
            </a:endParaRPr>
          </a:p>
        </p:txBody>
      </p:sp>
      <p:grpSp>
        <p:nvGrpSpPr>
          <p:cNvPr id="3"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4" name="TextBox 3"/>
          <p:cNvSpPr txBox="1"/>
          <p:nvPr/>
        </p:nvSpPr>
        <p:spPr>
          <a:xfrm>
            <a:off x="7159812" y="2814935"/>
            <a:ext cx="1450788" cy="461665"/>
          </a:xfrm>
          <a:prstGeom prst="rect">
            <a:avLst/>
          </a:prstGeom>
          <a:noFill/>
        </p:spPr>
        <p:txBody>
          <a:bodyPr wrap="none" rtlCol="0">
            <a:spAutoFit/>
          </a:bodyPr>
          <a:lstStyle/>
          <a:p>
            <a:r>
              <a:rPr lang="en-US" dirty="0" smtClean="0"/>
              <a:t>predicted</a:t>
            </a:r>
            <a:endParaRPr lang="en-US" dirty="0"/>
          </a:p>
        </p:txBody>
      </p:sp>
      <p:sp>
        <p:nvSpPr>
          <p:cNvPr id="5" name="TextBox 4"/>
          <p:cNvSpPr txBox="1"/>
          <p:nvPr/>
        </p:nvSpPr>
        <p:spPr>
          <a:xfrm>
            <a:off x="7391400" y="4419600"/>
            <a:ext cx="1005954" cy="461665"/>
          </a:xfrm>
          <a:prstGeom prst="rect">
            <a:avLst/>
          </a:prstGeom>
          <a:noFill/>
        </p:spPr>
        <p:txBody>
          <a:bodyPr wrap="none" rtlCol="0">
            <a:spAutoFit/>
          </a:bodyPr>
          <a:lstStyle/>
          <a:p>
            <a:r>
              <a:rPr lang="en-US" dirty="0" smtClean="0">
                <a:solidFill>
                  <a:srgbClr val="FF0000"/>
                </a:solidFill>
              </a:rPr>
              <a:t>actual</a:t>
            </a:r>
            <a:endParaRPr lang="en-US" dirty="0">
              <a:solidFill>
                <a:srgbClr val="FF0000"/>
              </a:solidFill>
            </a:endParaRPr>
          </a:p>
        </p:txBody>
      </p:sp>
      <p:sp>
        <p:nvSpPr>
          <p:cNvPr id="29" name="TextBox 28"/>
          <p:cNvSpPr txBox="1"/>
          <p:nvPr/>
        </p:nvSpPr>
        <p:spPr>
          <a:xfrm>
            <a:off x="7543800" y="4724400"/>
            <a:ext cx="1371600" cy="1015663"/>
          </a:xfrm>
          <a:prstGeom prst="rect">
            <a:avLst/>
          </a:prstGeom>
          <a:noFill/>
        </p:spPr>
        <p:txBody>
          <a:bodyPr wrap="square" rtlCol="0">
            <a:spAutoFit/>
          </a:bodyPr>
          <a:lstStyle/>
          <a:p>
            <a:r>
              <a:rPr lang="en-US" sz="6000" dirty="0">
                <a:solidFill>
                  <a:srgbClr val="FF0000"/>
                </a:solidFill>
              </a:rPr>
              <a:t>1</a:t>
            </a:r>
          </a:p>
        </p:txBody>
      </p:sp>
      <p:sp>
        <p:nvSpPr>
          <p:cNvPr id="6" name="TextBox 5"/>
          <p:cNvSpPr txBox="1"/>
          <p:nvPr/>
        </p:nvSpPr>
        <p:spPr>
          <a:xfrm>
            <a:off x="3124200" y="6019800"/>
            <a:ext cx="5385158" cy="461665"/>
          </a:xfrm>
          <a:prstGeom prst="rect">
            <a:avLst/>
          </a:prstGeom>
          <a:noFill/>
        </p:spPr>
        <p:txBody>
          <a:bodyPr wrap="none" rtlCol="0">
            <a:spAutoFit/>
          </a:bodyPr>
          <a:lstStyle/>
          <a:p>
            <a:r>
              <a:rPr lang="en-US" dirty="0" smtClean="0">
                <a:solidFill>
                  <a:srgbClr val="FF0000"/>
                </a:solidFill>
              </a:rPr>
              <a:t>What could we adjust to make it right?</a:t>
            </a:r>
            <a:endParaRPr lang="en-US" dirty="0">
              <a:solidFill>
                <a:srgbClr val="FF0000"/>
              </a:solidFill>
            </a:endParaRPr>
          </a:p>
        </p:txBody>
      </p:sp>
      <p:sp>
        <p:nvSpPr>
          <p:cNvPr id="31" name="TextBox 30"/>
          <p:cNvSpPr txBox="1"/>
          <p:nvPr/>
        </p:nvSpPr>
        <p:spPr>
          <a:xfrm>
            <a:off x="6248400" y="1173540"/>
            <a:ext cx="2895600" cy="1569660"/>
          </a:xfrm>
          <a:prstGeom prst="rect">
            <a:avLst/>
          </a:prstGeom>
          <a:noFill/>
        </p:spPr>
        <p:txBody>
          <a:bodyPr wrap="square" rtlCol="0">
            <a:spAutoFit/>
          </a:bodyPr>
          <a:lstStyle/>
          <a:p>
            <a:r>
              <a:rPr lang="en-US" dirty="0" smtClean="0">
                <a:solidFill>
                  <a:srgbClr val="0000FF"/>
                </a:solidFill>
              </a:rPr>
              <a:t>Weighted sum is 0.5, which is not equal or larger than the threshold</a:t>
            </a:r>
            <a:endParaRPr lang="en-US" dirty="0">
              <a:solidFill>
                <a:srgbClr val="0000FF"/>
              </a:solidFill>
            </a:endParaRPr>
          </a:p>
        </p:txBody>
      </p:sp>
    </p:spTree>
    <p:extLst>
      <p:ext uri="{BB962C8B-B14F-4D97-AF65-F5344CB8AC3E}">
        <p14:creationId xmlns:p14="http://schemas.microsoft.com/office/powerpoint/2010/main" val="306220328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smtClean="0"/>
              <a:t>Perceptron learning</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0000FF"/>
                </a:solidFill>
              </a:rPr>
              <a:t>0</a:t>
            </a:r>
            <a:endParaRPr lang="en-US" sz="6000" dirty="0">
              <a:solidFill>
                <a:srgbClr val="0000FF"/>
              </a:solidFill>
            </a:endParaRPr>
          </a:p>
        </p:txBody>
      </p:sp>
      <p:grpSp>
        <p:nvGrpSpPr>
          <p:cNvPr id="3"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4" name="TextBox 3"/>
          <p:cNvSpPr txBox="1"/>
          <p:nvPr/>
        </p:nvSpPr>
        <p:spPr>
          <a:xfrm>
            <a:off x="7159812" y="2814935"/>
            <a:ext cx="1450788" cy="461665"/>
          </a:xfrm>
          <a:prstGeom prst="rect">
            <a:avLst/>
          </a:prstGeom>
          <a:noFill/>
        </p:spPr>
        <p:txBody>
          <a:bodyPr wrap="none" rtlCol="0">
            <a:spAutoFit/>
          </a:bodyPr>
          <a:lstStyle/>
          <a:p>
            <a:r>
              <a:rPr lang="en-US" dirty="0" smtClean="0"/>
              <a:t>predicted</a:t>
            </a:r>
            <a:endParaRPr lang="en-US" dirty="0"/>
          </a:p>
        </p:txBody>
      </p:sp>
      <p:sp>
        <p:nvSpPr>
          <p:cNvPr id="5" name="TextBox 4"/>
          <p:cNvSpPr txBox="1"/>
          <p:nvPr/>
        </p:nvSpPr>
        <p:spPr>
          <a:xfrm>
            <a:off x="7391400" y="4419600"/>
            <a:ext cx="1005954" cy="461665"/>
          </a:xfrm>
          <a:prstGeom prst="rect">
            <a:avLst/>
          </a:prstGeom>
          <a:noFill/>
        </p:spPr>
        <p:txBody>
          <a:bodyPr wrap="none" rtlCol="0">
            <a:spAutoFit/>
          </a:bodyPr>
          <a:lstStyle/>
          <a:p>
            <a:r>
              <a:rPr lang="en-US" dirty="0" smtClean="0">
                <a:solidFill>
                  <a:srgbClr val="FF0000"/>
                </a:solidFill>
              </a:rPr>
              <a:t>actual</a:t>
            </a:r>
            <a:endParaRPr lang="en-US" dirty="0">
              <a:solidFill>
                <a:srgbClr val="FF0000"/>
              </a:solidFill>
            </a:endParaRPr>
          </a:p>
        </p:txBody>
      </p:sp>
      <p:sp>
        <p:nvSpPr>
          <p:cNvPr id="29" name="TextBox 28"/>
          <p:cNvSpPr txBox="1"/>
          <p:nvPr/>
        </p:nvSpPr>
        <p:spPr>
          <a:xfrm>
            <a:off x="7543800" y="4724400"/>
            <a:ext cx="1371600" cy="1015663"/>
          </a:xfrm>
          <a:prstGeom prst="rect">
            <a:avLst/>
          </a:prstGeom>
          <a:noFill/>
        </p:spPr>
        <p:txBody>
          <a:bodyPr wrap="square" rtlCol="0">
            <a:spAutoFit/>
          </a:bodyPr>
          <a:lstStyle/>
          <a:p>
            <a:r>
              <a:rPr lang="en-US" sz="6000" dirty="0">
                <a:solidFill>
                  <a:srgbClr val="FF0000"/>
                </a:solidFill>
              </a:rPr>
              <a:t>1</a:t>
            </a:r>
          </a:p>
        </p:txBody>
      </p:sp>
      <p:sp>
        <p:nvSpPr>
          <p:cNvPr id="6" name="TextBox 5"/>
          <p:cNvSpPr txBox="1"/>
          <p:nvPr/>
        </p:nvSpPr>
        <p:spPr>
          <a:xfrm>
            <a:off x="2590800" y="6096000"/>
            <a:ext cx="6104255" cy="461665"/>
          </a:xfrm>
          <a:prstGeom prst="rect">
            <a:avLst/>
          </a:prstGeom>
          <a:noFill/>
        </p:spPr>
        <p:txBody>
          <a:bodyPr wrap="none" rtlCol="0">
            <a:spAutoFit/>
          </a:bodyPr>
          <a:lstStyle/>
          <a:p>
            <a:r>
              <a:rPr lang="en-US" dirty="0" smtClean="0">
                <a:solidFill>
                  <a:srgbClr val="0000FF"/>
                </a:solidFill>
              </a:rPr>
              <a:t>This weight doesn’t matter, so don’t change</a:t>
            </a:r>
            <a:endParaRPr lang="en-US" dirty="0">
              <a:solidFill>
                <a:srgbClr val="0000FF"/>
              </a:solidFill>
            </a:endParaRPr>
          </a:p>
        </p:txBody>
      </p:sp>
      <p:sp>
        <p:nvSpPr>
          <p:cNvPr id="7" name="Oval 6"/>
          <p:cNvSpPr/>
          <p:nvPr/>
        </p:nvSpPr>
        <p:spPr bwMode="auto">
          <a:xfrm>
            <a:off x="533400" y="4038600"/>
            <a:ext cx="19812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308634246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smtClean="0"/>
              <a:t>Perceptron learning</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0000FF"/>
                </a:solidFill>
              </a:rPr>
              <a:t>0</a:t>
            </a:r>
            <a:endParaRPr lang="en-US" sz="6000" dirty="0">
              <a:solidFill>
                <a:srgbClr val="0000FF"/>
              </a:solidFill>
            </a:endParaRPr>
          </a:p>
        </p:txBody>
      </p:sp>
      <p:grpSp>
        <p:nvGrpSpPr>
          <p:cNvPr id="3"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4" name="TextBox 3"/>
          <p:cNvSpPr txBox="1"/>
          <p:nvPr/>
        </p:nvSpPr>
        <p:spPr>
          <a:xfrm>
            <a:off x="7159812" y="2814935"/>
            <a:ext cx="1450788" cy="461665"/>
          </a:xfrm>
          <a:prstGeom prst="rect">
            <a:avLst/>
          </a:prstGeom>
          <a:noFill/>
        </p:spPr>
        <p:txBody>
          <a:bodyPr wrap="none" rtlCol="0">
            <a:spAutoFit/>
          </a:bodyPr>
          <a:lstStyle/>
          <a:p>
            <a:r>
              <a:rPr lang="en-US" dirty="0" smtClean="0"/>
              <a:t>predicted</a:t>
            </a:r>
            <a:endParaRPr lang="en-US" dirty="0"/>
          </a:p>
        </p:txBody>
      </p:sp>
      <p:sp>
        <p:nvSpPr>
          <p:cNvPr id="5" name="TextBox 4"/>
          <p:cNvSpPr txBox="1"/>
          <p:nvPr/>
        </p:nvSpPr>
        <p:spPr>
          <a:xfrm>
            <a:off x="7391400" y="4419600"/>
            <a:ext cx="1005954" cy="461665"/>
          </a:xfrm>
          <a:prstGeom prst="rect">
            <a:avLst/>
          </a:prstGeom>
          <a:noFill/>
        </p:spPr>
        <p:txBody>
          <a:bodyPr wrap="none" rtlCol="0">
            <a:spAutoFit/>
          </a:bodyPr>
          <a:lstStyle/>
          <a:p>
            <a:r>
              <a:rPr lang="en-US" dirty="0" smtClean="0">
                <a:solidFill>
                  <a:srgbClr val="FF0000"/>
                </a:solidFill>
              </a:rPr>
              <a:t>actual</a:t>
            </a:r>
            <a:endParaRPr lang="en-US" dirty="0">
              <a:solidFill>
                <a:srgbClr val="FF0000"/>
              </a:solidFill>
            </a:endParaRPr>
          </a:p>
        </p:txBody>
      </p:sp>
      <p:sp>
        <p:nvSpPr>
          <p:cNvPr id="29" name="TextBox 28"/>
          <p:cNvSpPr txBox="1"/>
          <p:nvPr/>
        </p:nvSpPr>
        <p:spPr>
          <a:xfrm>
            <a:off x="7543800" y="4724400"/>
            <a:ext cx="1371600" cy="1015663"/>
          </a:xfrm>
          <a:prstGeom prst="rect">
            <a:avLst/>
          </a:prstGeom>
          <a:noFill/>
        </p:spPr>
        <p:txBody>
          <a:bodyPr wrap="square" rtlCol="0">
            <a:spAutoFit/>
          </a:bodyPr>
          <a:lstStyle/>
          <a:p>
            <a:r>
              <a:rPr lang="en-US" sz="6000" dirty="0">
                <a:solidFill>
                  <a:srgbClr val="FF0000"/>
                </a:solidFill>
              </a:rPr>
              <a:t>1</a:t>
            </a:r>
          </a:p>
        </p:txBody>
      </p:sp>
      <p:sp>
        <p:nvSpPr>
          <p:cNvPr id="6" name="TextBox 5"/>
          <p:cNvSpPr txBox="1"/>
          <p:nvPr/>
        </p:nvSpPr>
        <p:spPr>
          <a:xfrm>
            <a:off x="3048000" y="6096000"/>
            <a:ext cx="5129078" cy="461665"/>
          </a:xfrm>
          <a:prstGeom prst="rect">
            <a:avLst/>
          </a:prstGeom>
          <a:noFill/>
        </p:spPr>
        <p:txBody>
          <a:bodyPr wrap="none" rtlCol="0">
            <a:spAutoFit/>
          </a:bodyPr>
          <a:lstStyle/>
          <a:p>
            <a:r>
              <a:rPr lang="en-US" dirty="0" smtClean="0">
                <a:solidFill>
                  <a:srgbClr val="0000FF"/>
                </a:solidFill>
              </a:rPr>
              <a:t>Could increase any of these weights</a:t>
            </a:r>
            <a:endParaRPr lang="en-US" dirty="0">
              <a:solidFill>
                <a:srgbClr val="0000FF"/>
              </a:solidFill>
            </a:endParaRPr>
          </a:p>
        </p:txBody>
      </p:sp>
      <p:sp>
        <p:nvSpPr>
          <p:cNvPr id="7" name="Oval 6"/>
          <p:cNvSpPr/>
          <p:nvPr/>
        </p:nvSpPr>
        <p:spPr bwMode="auto">
          <a:xfrm>
            <a:off x="685800" y="2743200"/>
            <a:ext cx="19812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31" name="Oval 30"/>
          <p:cNvSpPr/>
          <p:nvPr/>
        </p:nvSpPr>
        <p:spPr bwMode="auto">
          <a:xfrm>
            <a:off x="609600" y="1295400"/>
            <a:ext cx="25146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
        <p:nvSpPr>
          <p:cNvPr id="33" name="Oval 32"/>
          <p:cNvSpPr/>
          <p:nvPr/>
        </p:nvSpPr>
        <p:spPr bwMode="auto">
          <a:xfrm>
            <a:off x="609600" y="5181600"/>
            <a:ext cx="25146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224412293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1524000" y="1752600"/>
            <a:ext cx="5715000" cy="4343400"/>
            <a:chOff x="864" y="1008"/>
            <a:chExt cx="3600" cy="2736"/>
          </a:xfrm>
        </p:grpSpPr>
        <p:sp>
          <p:nvSpPr>
            <p:cNvPr id="36869" name="Oval 1027"/>
            <p:cNvSpPr>
              <a:spLocks noChangeArrowheads="1"/>
            </p:cNvSpPr>
            <p:nvPr/>
          </p:nvSpPr>
          <p:spPr bwMode="auto">
            <a:xfrm>
              <a:off x="2352" y="1728"/>
              <a:ext cx="1008" cy="100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6871" name="Line 1029"/>
            <p:cNvSpPr>
              <a:spLocks noChangeShapeType="1"/>
            </p:cNvSpPr>
            <p:nvPr/>
          </p:nvSpPr>
          <p:spPr bwMode="auto">
            <a:xfrm>
              <a:off x="3408" y="2208"/>
              <a:ext cx="1056"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3" name="Line 1031"/>
            <p:cNvSpPr>
              <a:spLocks noChangeShapeType="1"/>
            </p:cNvSpPr>
            <p:nvPr/>
          </p:nvSpPr>
          <p:spPr bwMode="auto">
            <a:xfrm>
              <a:off x="912" y="1008"/>
              <a:ext cx="1440" cy="91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4" name="Line 1032"/>
            <p:cNvSpPr>
              <a:spLocks noChangeShapeType="1"/>
            </p:cNvSpPr>
            <p:nvPr/>
          </p:nvSpPr>
          <p:spPr bwMode="auto">
            <a:xfrm>
              <a:off x="912" y="2112"/>
              <a:ext cx="139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5" name="Line 1033"/>
            <p:cNvSpPr>
              <a:spLocks noChangeShapeType="1"/>
            </p:cNvSpPr>
            <p:nvPr/>
          </p:nvSpPr>
          <p:spPr bwMode="auto">
            <a:xfrm flipV="1">
              <a:off x="864" y="2352"/>
              <a:ext cx="1440" cy="52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76" name="Line 1034"/>
            <p:cNvSpPr>
              <a:spLocks noChangeShapeType="1"/>
            </p:cNvSpPr>
            <p:nvPr/>
          </p:nvSpPr>
          <p:spPr bwMode="auto">
            <a:xfrm flipV="1">
              <a:off x="864" y="2544"/>
              <a:ext cx="1536" cy="120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36881" name="Text Box 1039"/>
            <p:cNvSpPr txBox="1">
              <a:spLocks noChangeArrowheads="1"/>
            </p:cNvSpPr>
            <p:nvPr/>
          </p:nvSpPr>
          <p:spPr bwMode="auto">
            <a:xfrm>
              <a:off x="1344" y="1113"/>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2" name="Text Box 1040"/>
            <p:cNvSpPr txBox="1">
              <a:spLocks noChangeArrowheads="1"/>
            </p:cNvSpPr>
            <p:nvPr/>
          </p:nvSpPr>
          <p:spPr bwMode="auto">
            <a:xfrm>
              <a:off x="1056" y="1872"/>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-1</a:t>
              </a:r>
              <a:endParaRPr lang="en-US" sz="1800" baseline="-25000" dirty="0"/>
            </a:p>
          </p:txBody>
        </p:sp>
        <p:sp>
          <p:nvSpPr>
            <p:cNvPr id="36883" name="Text Box 1041"/>
            <p:cNvSpPr txBox="1">
              <a:spLocks noChangeArrowheads="1"/>
            </p:cNvSpPr>
            <p:nvPr/>
          </p:nvSpPr>
          <p:spPr bwMode="auto">
            <a:xfrm>
              <a:off x="1008" y="27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1</a:t>
              </a:r>
              <a:endParaRPr lang="en-US" sz="1800" baseline="-25000" dirty="0"/>
            </a:p>
          </p:txBody>
        </p:sp>
        <p:sp>
          <p:nvSpPr>
            <p:cNvPr id="36884" name="Text Box 1042"/>
            <p:cNvSpPr txBox="1">
              <a:spLocks noChangeArrowheads="1"/>
            </p:cNvSpPr>
            <p:nvPr/>
          </p:nvSpPr>
          <p:spPr bwMode="auto">
            <a:xfrm>
              <a:off x="1296" y="3360"/>
              <a:ext cx="864"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smtClean="0"/>
                <a:t>0.5</a:t>
              </a:r>
              <a:endParaRPr lang="en-US" sz="1800" baseline="-25000" dirty="0"/>
            </a:p>
          </p:txBody>
        </p:sp>
      </p:grpSp>
      <p:sp>
        <p:nvSpPr>
          <p:cNvPr id="36868" name="Text Box 1045"/>
          <p:cNvSpPr txBox="1">
            <a:spLocks noChangeArrowheads="1"/>
          </p:cNvSpPr>
          <p:nvPr/>
        </p:nvSpPr>
        <p:spPr bwMode="auto">
          <a:xfrm>
            <a:off x="381000" y="6858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smtClean="0"/>
              <a:t>Perceptron learning</a:t>
            </a:r>
            <a:endParaRPr lang="en-US" sz="4000" dirty="0"/>
          </a:p>
        </p:txBody>
      </p:sp>
      <p:sp>
        <p:nvSpPr>
          <p:cNvPr id="28" name="TextBox 27"/>
          <p:cNvSpPr txBox="1"/>
          <p:nvPr/>
        </p:nvSpPr>
        <p:spPr>
          <a:xfrm>
            <a:off x="7543800" y="3099137"/>
            <a:ext cx="1371600" cy="1015663"/>
          </a:xfrm>
          <a:prstGeom prst="rect">
            <a:avLst/>
          </a:prstGeom>
          <a:noFill/>
        </p:spPr>
        <p:txBody>
          <a:bodyPr wrap="square" rtlCol="0">
            <a:spAutoFit/>
          </a:bodyPr>
          <a:lstStyle/>
          <a:p>
            <a:r>
              <a:rPr lang="en-US" sz="6000" dirty="0" smtClean="0">
                <a:solidFill>
                  <a:srgbClr val="0000FF"/>
                </a:solidFill>
              </a:rPr>
              <a:t>0</a:t>
            </a:r>
            <a:endParaRPr lang="en-US" sz="6000" dirty="0">
              <a:solidFill>
                <a:srgbClr val="0000FF"/>
              </a:solidFill>
            </a:endParaRPr>
          </a:p>
        </p:txBody>
      </p:sp>
      <p:grpSp>
        <p:nvGrpSpPr>
          <p:cNvPr id="3" name="Group 35"/>
          <p:cNvGrpSpPr/>
          <p:nvPr/>
        </p:nvGrpSpPr>
        <p:grpSpPr>
          <a:xfrm>
            <a:off x="4267200" y="3352800"/>
            <a:ext cx="762000" cy="687388"/>
            <a:chOff x="4267200" y="3352800"/>
            <a:chExt cx="762000" cy="687388"/>
          </a:xfrm>
        </p:grpSpPr>
        <p:cxnSp>
          <p:nvCxnSpPr>
            <p:cNvPr id="30" name="Straight Connector 29"/>
            <p:cNvCxnSpPr/>
            <p:nvPr/>
          </p:nvCxnSpPr>
          <p:spPr bwMode="auto">
            <a:xfrm>
              <a:off x="4267200" y="40386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flipH="1" flipV="1">
              <a:off x="4305300" y="3695700"/>
              <a:ext cx="6858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4648200" y="3352800"/>
              <a:ext cx="3810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37" name="TextBox 36"/>
          <p:cNvSpPr txBox="1"/>
          <p:nvPr/>
        </p:nvSpPr>
        <p:spPr>
          <a:xfrm>
            <a:off x="3505200" y="4643735"/>
            <a:ext cx="2514600" cy="461665"/>
          </a:xfrm>
          <a:prstGeom prst="rect">
            <a:avLst/>
          </a:prstGeom>
          <a:noFill/>
        </p:spPr>
        <p:txBody>
          <a:bodyPr wrap="square" rtlCol="0">
            <a:spAutoFit/>
          </a:bodyPr>
          <a:lstStyle/>
          <a:p>
            <a:r>
              <a:rPr lang="en-US" dirty="0" smtClean="0"/>
              <a:t>Threshold of 1</a:t>
            </a:r>
            <a:endParaRPr lang="en-US" dirty="0"/>
          </a:p>
        </p:txBody>
      </p:sp>
      <p:sp>
        <p:nvSpPr>
          <p:cNvPr id="38" name="TextBox 37"/>
          <p:cNvSpPr txBox="1"/>
          <p:nvPr/>
        </p:nvSpPr>
        <p:spPr>
          <a:xfrm>
            <a:off x="990600" y="1367135"/>
            <a:ext cx="990600" cy="461665"/>
          </a:xfrm>
          <a:prstGeom prst="rect">
            <a:avLst/>
          </a:prstGeom>
          <a:noFill/>
        </p:spPr>
        <p:txBody>
          <a:bodyPr wrap="square" rtlCol="0">
            <a:spAutoFit/>
          </a:bodyPr>
          <a:lstStyle/>
          <a:p>
            <a:r>
              <a:rPr lang="en-US" dirty="0" smtClean="0"/>
              <a:t>1</a:t>
            </a:r>
            <a:endParaRPr lang="en-US" dirty="0"/>
          </a:p>
        </p:txBody>
      </p:sp>
      <p:sp>
        <p:nvSpPr>
          <p:cNvPr id="39" name="TextBox 38"/>
          <p:cNvSpPr txBox="1"/>
          <p:nvPr/>
        </p:nvSpPr>
        <p:spPr>
          <a:xfrm>
            <a:off x="914400" y="3195935"/>
            <a:ext cx="609600" cy="461665"/>
          </a:xfrm>
          <a:prstGeom prst="rect">
            <a:avLst/>
          </a:prstGeom>
          <a:noFill/>
        </p:spPr>
        <p:txBody>
          <a:bodyPr wrap="square" rtlCol="0">
            <a:spAutoFit/>
          </a:bodyPr>
          <a:lstStyle/>
          <a:p>
            <a:r>
              <a:rPr lang="en-US" dirty="0" smtClean="0"/>
              <a:t>1</a:t>
            </a:r>
            <a:endParaRPr lang="en-US" dirty="0"/>
          </a:p>
        </p:txBody>
      </p:sp>
      <p:sp>
        <p:nvSpPr>
          <p:cNvPr id="40" name="TextBox 39"/>
          <p:cNvSpPr txBox="1"/>
          <p:nvPr/>
        </p:nvSpPr>
        <p:spPr>
          <a:xfrm>
            <a:off x="914400" y="4491335"/>
            <a:ext cx="609600" cy="461665"/>
          </a:xfrm>
          <a:prstGeom prst="rect">
            <a:avLst/>
          </a:prstGeom>
          <a:noFill/>
        </p:spPr>
        <p:txBody>
          <a:bodyPr wrap="square" rtlCol="0">
            <a:spAutoFit/>
          </a:bodyPr>
          <a:lstStyle/>
          <a:p>
            <a:r>
              <a:rPr lang="en-US" dirty="0"/>
              <a:t>0</a:t>
            </a:r>
          </a:p>
        </p:txBody>
      </p:sp>
      <p:sp>
        <p:nvSpPr>
          <p:cNvPr id="41" name="TextBox 40"/>
          <p:cNvSpPr txBox="1"/>
          <p:nvPr/>
        </p:nvSpPr>
        <p:spPr>
          <a:xfrm>
            <a:off x="914400" y="5862935"/>
            <a:ext cx="609600" cy="461665"/>
          </a:xfrm>
          <a:prstGeom prst="rect">
            <a:avLst/>
          </a:prstGeom>
          <a:noFill/>
        </p:spPr>
        <p:txBody>
          <a:bodyPr wrap="square" rtlCol="0">
            <a:spAutoFit/>
          </a:bodyPr>
          <a:lstStyle/>
          <a:p>
            <a:r>
              <a:rPr lang="en-US" dirty="0" smtClean="0"/>
              <a:t>1</a:t>
            </a:r>
            <a:endParaRPr lang="en-US" dirty="0"/>
          </a:p>
        </p:txBody>
      </p:sp>
      <p:sp>
        <p:nvSpPr>
          <p:cNvPr id="4" name="TextBox 3"/>
          <p:cNvSpPr txBox="1"/>
          <p:nvPr/>
        </p:nvSpPr>
        <p:spPr>
          <a:xfrm>
            <a:off x="7159812" y="2814935"/>
            <a:ext cx="1450788" cy="461665"/>
          </a:xfrm>
          <a:prstGeom prst="rect">
            <a:avLst/>
          </a:prstGeom>
          <a:noFill/>
        </p:spPr>
        <p:txBody>
          <a:bodyPr wrap="none" rtlCol="0">
            <a:spAutoFit/>
          </a:bodyPr>
          <a:lstStyle/>
          <a:p>
            <a:r>
              <a:rPr lang="en-US" dirty="0" smtClean="0"/>
              <a:t>predicted</a:t>
            </a:r>
            <a:endParaRPr lang="en-US" dirty="0"/>
          </a:p>
        </p:txBody>
      </p:sp>
      <p:sp>
        <p:nvSpPr>
          <p:cNvPr id="5" name="TextBox 4"/>
          <p:cNvSpPr txBox="1"/>
          <p:nvPr/>
        </p:nvSpPr>
        <p:spPr>
          <a:xfrm>
            <a:off x="7391400" y="4419600"/>
            <a:ext cx="1005954" cy="461665"/>
          </a:xfrm>
          <a:prstGeom prst="rect">
            <a:avLst/>
          </a:prstGeom>
          <a:noFill/>
        </p:spPr>
        <p:txBody>
          <a:bodyPr wrap="none" rtlCol="0">
            <a:spAutoFit/>
          </a:bodyPr>
          <a:lstStyle/>
          <a:p>
            <a:r>
              <a:rPr lang="en-US" dirty="0" smtClean="0">
                <a:solidFill>
                  <a:srgbClr val="FF0000"/>
                </a:solidFill>
              </a:rPr>
              <a:t>actual</a:t>
            </a:r>
            <a:endParaRPr lang="en-US" dirty="0">
              <a:solidFill>
                <a:srgbClr val="FF0000"/>
              </a:solidFill>
            </a:endParaRPr>
          </a:p>
        </p:txBody>
      </p:sp>
      <p:sp>
        <p:nvSpPr>
          <p:cNvPr id="29" name="TextBox 28"/>
          <p:cNvSpPr txBox="1"/>
          <p:nvPr/>
        </p:nvSpPr>
        <p:spPr>
          <a:xfrm>
            <a:off x="7543800" y="4724400"/>
            <a:ext cx="1371600" cy="1015663"/>
          </a:xfrm>
          <a:prstGeom prst="rect">
            <a:avLst/>
          </a:prstGeom>
          <a:noFill/>
        </p:spPr>
        <p:txBody>
          <a:bodyPr wrap="square" rtlCol="0">
            <a:spAutoFit/>
          </a:bodyPr>
          <a:lstStyle/>
          <a:p>
            <a:r>
              <a:rPr lang="en-US" sz="6000" dirty="0">
                <a:solidFill>
                  <a:srgbClr val="FF0000"/>
                </a:solidFill>
              </a:rPr>
              <a:t>1</a:t>
            </a:r>
          </a:p>
        </p:txBody>
      </p:sp>
      <p:sp>
        <p:nvSpPr>
          <p:cNvPr id="6" name="TextBox 5"/>
          <p:cNvSpPr txBox="1"/>
          <p:nvPr/>
        </p:nvSpPr>
        <p:spPr>
          <a:xfrm>
            <a:off x="3048000" y="6096000"/>
            <a:ext cx="4205448" cy="461665"/>
          </a:xfrm>
          <a:prstGeom prst="rect">
            <a:avLst/>
          </a:prstGeom>
          <a:noFill/>
        </p:spPr>
        <p:txBody>
          <a:bodyPr wrap="none" rtlCol="0">
            <a:spAutoFit/>
          </a:bodyPr>
          <a:lstStyle/>
          <a:p>
            <a:r>
              <a:rPr lang="en-US" dirty="0" smtClean="0">
                <a:solidFill>
                  <a:srgbClr val="0000FF"/>
                </a:solidFill>
              </a:rPr>
              <a:t>Could decrease the threshold</a:t>
            </a:r>
            <a:endParaRPr lang="en-US" dirty="0">
              <a:solidFill>
                <a:srgbClr val="0000FF"/>
              </a:solidFill>
            </a:endParaRPr>
          </a:p>
        </p:txBody>
      </p:sp>
      <p:sp>
        <p:nvSpPr>
          <p:cNvPr id="33" name="Oval 32"/>
          <p:cNvSpPr/>
          <p:nvPr/>
        </p:nvSpPr>
        <p:spPr bwMode="auto">
          <a:xfrm>
            <a:off x="3352800" y="4191000"/>
            <a:ext cx="2514600" cy="1219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ndParaRPr>
          </a:p>
        </p:txBody>
      </p:sp>
    </p:spTree>
    <p:extLst>
      <p:ext uri="{BB962C8B-B14F-4D97-AF65-F5344CB8AC3E}">
        <p14:creationId xmlns:p14="http://schemas.microsoft.com/office/powerpoint/2010/main" val="1618369340"/>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Perceptron</a:t>
            </a:r>
            <a:r>
              <a:rPr lang="en-US" dirty="0" smtClean="0"/>
              <a:t> learning</a:t>
            </a:r>
            <a:endParaRPr lang="en-US" dirty="0"/>
          </a:p>
        </p:txBody>
      </p:sp>
      <p:sp>
        <p:nvSpPr>
          <p:cNvPr id="3" name="Content Placeholder 2"/>
          <p:cNvSpPr>
            <a:spLocks noGrp="1"/>
          </p:cNvSpPr>
          <p:nvPr>
            <p:ph idx="1"/>
          </p:nvPr>
        </p:nvSpPr>
        <p:spPr/>
        <p:txBody>
          <a:bodyPr/>
          <a:lstStyle/>
          <a:p>
            <a:pPr marL="0" indent="0">
              <a:buNone/>
            </a:pPr>
            <a:r>
              <a:rPr lang="en-US" sz="2400" dirty="0" smtClean="0"/>
              <a:t>A few missing details, but not much more than this</a:t>
            </a:r>
          </a:p>
          <a:p>
            <a:pPr marL="0" indent="0">
              <a:buNone/>
            </a:pPr>
            <a:endParaRPr lang="en-US" sz="2400" dirty="0"/>
          </a:p>
          <a:p>
            <a:pPr marL="0" indent="0">
              <a:buNone/>
            </a:pPr>
            <a:r>
              <a:rPr lang="en-US" sz="2400" dirty="0" smtClean="0"/>
              <a:t>Keeps adjusting weights as long as it makes mistakes</a:t>
            </a:r>
          </a:p>
          <a:p>
            <a:pPr marL="0" indent="0">
              <a:buNone/>
            </a:pPr>
            <a:endParaRPr lang="en-US" sz="2400" dirty="0"/>
          </a:p>
          <a:p>
            <a:pPr marL="0" indent="0">
              <a:buNone/>
            </a:pPr>
            <a:r>
              <a:rPr lang="en-US" sz="2400" dirty="0" smtClean="0"/>
              <a:t>If the training data is </a:t>
            </a:r>
            <a:r>
              <a:rPr lang="en-US" sz="2400" dirty="0" smtClean="0">
                <a:solidFill>
                  <a:srgbClr val="FF0000"/>
                </a:solidFill>
              </a:rPr>
              <a:t>linearly separable</a:t>
            </a:r>
            <a:r>
              <a:rPr lang="en-US" sz="2400" dirty="0" smtClean="0"/>
              <a:t> the perceptron learning algorithm is guaranteed to converge to the “correct” solution (where it gets all examples right)</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p:txBody>
          <a:bodyPr/>
          <a:lstStyle/>
          <a:p>
            <a:pPr eaLnBrk="1" hangingPunct="1"/>
            <a:r>
              <a:rPr lang="en-US"/>
              <a:t>Linearly Separable</a:t>
            </a:r>
          </a:p>
        </p:txBody>
      </p:sp>
      <p:graphicFrame>
        <p:nvGraphicFramePr>
          <p:cNvPr id="78893" name="Group 1069"/>
          <p:cNvGraphicFramePr>
            <a:graphicFrameLocks noGrp="1"/>
          </p:cNvGraphicFramePr>
          <p:nvPr>
            <p:ph idx="1"/>
          </p:nvPr>
        </p:nvGraphicFramePr>
        <p:xfrm>
          <a:off x="381000" y="1981200"/>
          <a:ext cx="1752600" cy="1676402"/>
        </p:xfrm>
        <a:graphic>
          <a:graphicData uri="http://schemas.openxmlformats.org/drawingml/2006/table">
            <a:tbl>
              <a:tblPr/>
              <a:tblGrid>
                <a:gridCol w="376238"/>
                <a:gridCol w="415925"/>
                <a:gridCol w="960437"/>
              </a:tblGrid>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r>
                        <a:rPr kumimoji="0" lang="en-US" sz="1400" b="1" i="0" u="none" strike="noStrike" cap="none" normalizeH="0" baseline="0">
                          <a:ln>
                            <a:noFill/>
                          </a:ln>
                          <a:solidFill>
                            <a:schemeClr val="tx1"/>
                          </a:solidFill>
                          <a:effectLst/>
                          <a:latin typeface="Arial" charset="0"/>
                        </a:rPr>
                        <a:t> and </a:t>
                      </a: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88091" name="Oval 1076"/>
          <p:cNvSpPr>
            <a:spLocks noChangeArrowheads="1"/>
          </p:cNvSpPr>
          <p:nvPr/>
        </p:nvSpPr>
        <p:spPr bwMode="auto">
          <a:xfrm>
            <a:off x="1981200" y="24384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2" name="Oval 1077"/>
          <p:cNvSpPr>
            <a:spLocks noChangeArrowheads="1"/>
          </p:cNvSpPr>
          <p:nvPr/>
        </p:nvSpPr>
        <p:spPr bwMode="auto">
          <a:xfrm>
            <a:off x="1981200" y="27432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3" name="Oval 1078"/>
          <p:cNvSpPr>
            <a:spLocks noChangeArrowheads="1"/>
          </p:cNvSpPr>
          <p:nvPr/>
        </p:nvSpPr>
        <p:spPr bwMode="auto">
          <a:xfrm>
            <a:off x="1981200" y="30480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5" name="Oval 1080"/>
          <p:cNvSpPr>
            <a:spLocks noChangeArrowheads="1"/>
          </p:cNvSpPr>
          <p:nvPr/>
        </p:nvSpPr>
        <p:spPr bwMode="auto">
          <a:xfrm>
            <a:off x="1981200" y="3352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graphicFrame>
        <p:nvGraphicFramePr>
          <p:cNvPr id="78910" name="Group 1086"/>
          <p:cNvGraphicFramePr>
            <a:graphicFrameLocks noGrp="1"/>
          </p:cNvGraphicFramePr>
          <p:nvPr/>
        </p:nvGraphicFramePr>
        <p:xfrm>
          <a:off x="3200400" y="1981200"/>
          <a:ext cx="1752600" cy="1676402"/>
        </p:xfrm>
        <a:graphic>
          <a:graphicData uri="http://schemas.openxmlformats.org/drawingml/2006/table">
            <a:tbl>
              <a:tblPr/>
              <a:tblGrid>
                <a:gridCol w="376238"/>
                <a:gridCol w="415925"/>
                <a:gridCol w="960437"/>
              </a:tblGrid>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r>
                        <a:rPr kumimoji="0" lang="en-US" sz="1400" b="1" i="0" u="none" strike="noStrike" cap="none" normalizeH="0" baseline="0">
                          <a:ln>
                            <a:noFill/>
                          </a:ln>
                          <a:solidFill>
                            <a:schemeClr val="tx1"/>
                          </a:solidFill>
                          <a:effectLst/>
                          <a:latin typeface="Arial" charset="0"/>
                        </a:rPr>
                        <a:t> or </a:t>
                      </a: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88121" name="Oval 1126"/>
          <p:cNvSpPr>
            <a:spLocks noChangeArrowheads="1"/>
          </p:cNvSpPr>
          <p:nvPr/>
        </p:nvSpPr>
        <p:spPr bwMode="auto">
          <a:xfrm>
            <a:off x="4800600" y="24384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23" name="Oval 1130"/>
          <p:cNvSpPr>
            <a:spLocks noChangeArrowheads="1"/>
          </p:cNvSpPr>
          <p:nvPr/>
        </p:nvSpPr>
        <p:spPr bwMode="auto">
          <a:xfrm>
            <a:off x="4800600" y="3352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27" name="Oval 1134"/>
          <p:cNvSpPr>
            <a:spLocks noChangeArrowheads="1"/>
          </p:cNvSpPr>
          <p:nvPr/>
        </p:nvSpPr>
        <p:spPr bwMode="auto">
          <a:xfrm>
            <a:off x="7772400" y="26670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28" name="Oval 1135"/>
          <p:cNvSpPr>
            <a:spLocks noChangeArrowheads="1"/>
          </p:cNvSpPr>
          <p:nvPr/>
        </p:nvSpPr>
        <p:spPr bwMode="auto">
          <a:xfrm>
            <a:off x="4800600" y="27432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graphicFrame>
        <p:nvGraphicFramePr>
          <p:cNvPr id="78962" name="Group 1138"/>
          <p:cNvGraphicFramePr>
            <a:graphicFrameLocks noGrp="1"/>
          </p:cNvGraphicFramePr>
          <p:nvPr/>
        </p:nvGraphicFramePr>
        <p:xfrm>
          <a:off x="6172200" y="1905000"/>
          <a:ext cx="1752600" cy="1676402"/>
        </p:xfrm>
        <a:graphic>
          <a:graphicData uri="http://schemas.openxmlformats.org/drawingml/2006/table">
            <a:tbl>
              <a:tblPr/>
              <a:tblGrid>
                <a:gridCol w="376238"/>
                <a:gridCol w="415925"/>
                <a:gridCol w="960437"/>
              </a:tblGrid>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r>
                        <a:rPr kumimoji="0" lang="en-US" sz="1400" b="1" i="0" u="none" strike="noStrike" cap="none" normalizeH="0" baseline="0">
                          <a:ln>
                            <a:noFill/>
                          </a:ln>
                          <a:solidFill>
                            <a:schemeClr val="tx1"/>
                          </a:solidFill>
                          <a:effectLst/>
                          <a:latin typeface="Arial" charset="0"/>
                        </a:rPr>
                        <a:t> xor </a:t>
                      </a: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88153" name="Oval 1178"/>
          <p:cNvSpPr>
            <a:spLocks noChangeArrowheads="1"/>
          </p:cNvSpPr>
          <p:nvPr/>
        </p:nvSpPr>
        <p:spPr bwMode="auto">
          <a:xfrm>
            <a:off x="7772400" y="23622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54" name="Oval 1180"/>
          <p:cNvSpPr>
            <a:spLocks noChangeArrowheads="1"/>
          </p:cNvSpPr>
          <p:nvPr/>
        </p:nvSpPr>
        <p:spPr bwMode="auto">
          <a:xfrm>
            <a:off x="7772400" y="32766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57" name="Oval 1186"/>
          <p:cNvSpPr>
            <a:spLocks noChangeArrowheads="1"/>
          </p:cNvSpPr>
          <p:nvPr/>
        </p:nvSpPr>
        <p:spPr bwMode="auto">
          <a:xfrm>
            <a:off x="7772400" y="2971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58" name="Oval 1187"/>
          <p:cNvSpPr>
            <a:spLocks noChangeArrowheads="1"/>
          </p:cNvSpPr>
          <p:nvPr/>
        </p:nvSpPr>
        <p:spPr bwMode="auto">
          <a:xfrm>
            <a:off x="4800600" y="30480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2" name="TextBox 1"/>
          <p:cNvSpPr txBox="1"/>
          <p:nvPr/>
        </p:nvSpPr>
        <p:spPr>
          <a:xfrm>
            <a:off x="1066800" y="4724400"/>
            <a:ext cx="7264400" cy="954107"/>
          </a:xfrm>
          <a:prstGeom prst="rect">
            <a:avLst/>
          </a:prstGeom>
          <a:noFill/>
        </p:spPr>
        <p:txBody>
          <a:bodyPr wrap="square" rtlCol="0">
            <a:spAutoFit/>
          </a:bodyPr>
          <a:lstStyle/>
          <a:p>
            <a:r>
              <a:rPr lang="en-US" sz="2800" dirty="0" smtClean="0"/>
              <a:t>A data set is </a:t>
            </a:r>
            <a:r>
              <a:rPr lang="en-US" sz="2800" dirty="0" smtClean="0">
                <a:solidFill>
                  <a:srgbClr val="FF6B09"/>
                </a:solidFill>
              </a:rPr>
              <a:t>linearly separable </a:t>
            </a:r>
            <a:r>
              <a:rPr lang="en-US" sz="2800" dirty="0" smtClean="0"/>
              <a:t>if you can separate one example type from the other</a:t>
            </a:r>
            <a:endParaRPr lang="en-US" sz="2800" dirty="0"/>
          </a:p>
        </p:txBody>
      </p:sp>
      <p:sp>
        <p:nvSpPr>
          <p:cNvPr id="3" name="TextBox 2"/>
          <p:cNvSpPr txBox="1"/>
          <p:nvPr/>
        </p:nvSpPr>
        <p:spPr>
          <a:xfrm>
            <a:off x="2057400" y="6248400"/>
            <a:ext cx="5419723" cy="461665"/>
          </a:xfrm>
          <a:prstGeom prst="rect">
            <a:avLst/>
          </a:prstGeom>
          <a:noFill/>
        </p:spPr>
        <p:txBody>
          <a:bodyPr wrap="none" rtlCol="0">
            <a:spAutoFit/>
          </a:bodyPr>
          <a:lstStyle/>
          <a:p>
            <a:r>
              <a:rPr lang="en-US" dirty="0" smtClean="0">
                <a:solidFill>
                  <a:srgbClr val="FF0000"/>
                </a:solidFill>
              </a:rPr>
              <a:t>Which of these are linearly separable?</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93" name="Group 1069"/>
          <p:cNvGraphicFramePr>
            <a:graphicFrameLocks noGrp="1"/>
          </p:cNvGraphicFramePr>
          <p:nvPr>
            <p:ph idx="1"/>
          </p:nvPr>
        </p:nvGraphicFramePr>
        <p:xfrm>
          <a:off x="381000" y="1981200"/>
          <a:ext cx="1752600" cy="1676402"/>
        </p:xfrm>
        <a:graphic>
          <a:graphicData uri="http://schemas.openxmlformats.org/drawingml/2006/table">
            <a:tbl>
              <a:tblPr/>
              <a:tblGrid>
                <a:gridCol w="376238"/>
                <a:gridCol w="415925"/>
                <a:gridCol w="960437"/>
              </a:tblGrid>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r>
                        <a:rPr kumimoji="0" lang="en-US" sz="1400" b="1" i="0" u="none" strike="noStrike" cap="none" normalizeH="0" baseline="0">
                          <a:ln>
                            <a:noFill/>
                          </a:ln>
                          <a:solidFill>
                            <a:schemeClr val="tx1"/>
                          </a:solidFill>
                          <a:effectLst/>
                          <a:latin typeface="Arial" charset="0"/>
                        </a:rPr>
                        <a:t> and </a:t>
                      </a: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88086" name="Line 1070"/>
          <p:cNvSpPr>
            <a:spLocks noChangeShapeType="1"/>
          </p:cNvSpPr>
          <p:nvPr/>
        </p:nvSpPr>
        <p:spPr bwMode="auto">
          <a:xfrm>
            <a:off x="990600" y="4114800"/>
            <a:ext cx="0" cy="2438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8087" name="Line 1071"/>
          <p:cNvSpPr>
            <a:spLocks noChangeShapeType="1"/>
          </p:cNvSpPr>
          <p:nvPr/>
        </p:nvSpPr>
        <p:spPr bwMode="auto">
          <a:xfrm>
            <a:off x="685800" y="6172200"/>
            <a:ext cx="2133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8088" name="Oval 1073"/>
          <p:cNvSpPr>
            <a:spLocks noChangeArrowheads="1"/>
          </p:cNvSpPr>
          <p:nvPr/>
        </p:nvSpPr>
        <p:spPr bwMode="auto">
          <a:xfrm>
            <a:off x="914400" y="48006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89" name="Oval 1074"/>
          <p:cNvSpPr>
            <a:spLocks noChangeArrowheads="1"/>
          </p:cNvSpPr>
          <p:nvPr/>
        </p:nvSpPr>
        <p:spPr bwMode="auto">
          <a:xfrm>
            <a:off x="1905000" y="60960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0" name="Oval 1075"/>
          <p:cNvSpPr>
            <a:spLocks noChangeArrowheads="1"/>
          </p:cNvSpPr>
          <p:nvPr/>
        </p:nvSpPr>
        <p:spPr bwMode="auto">
          <a:xfrm>
            <a:off x="914400" y="60960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1" name="Oval 1076"/>
          <p:cNvSpPr>
            <a:spLocks noChangeArrowheads="1"/>
          </p:cNvSpPr>
          <p:nvPr/>
        </p:nvSpPr>
        <p:spPr bwMode="auto">
          <a:xfrm>
            <a:off x="1981200" y="24384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2" name="Oval 1077"/>
          <p:cNvSpPr>
            <a:spLocks noChangeArrowheads="1"/>
          </p:cNvSpPr>
          <p:nvPr/>
        </p:nvSpPr>
        <p:spPr bwMode="auto">
          <a:xfrm>
            <a:off x="1981200" y="27432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3" name="Oval 1078"/>
          <p:cNvSpPr>
            <a:spLocks noChangeArrowheads="1"/>
          </p:cNvSpPr>
          <p:nvPr/>
        </p:nvSpPr>
        <p:spPr bwMode="auto">
          <a:xfrm>
            <a:off x="1981200" y="30480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094" name="Oval 1079"/>
          <p:cNvSpPr>
            <a:spLocks noChangeArrowheads="1"/>
          </p:cNvSpPr>
          <p:nvPr/>
        </p:nvSpPr>
        <p:spPr bwMode="auto">
          <a:xfrm>
            <a:off x="1905000" y="48006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095" name="Oval 1080"/>
          <p:cNvSpPr>
            <a:spLocks noChangeArrowheads="1"/>
          </p:cNvSpPr>
          <p:nvPr/>
        </p:nvSpPr>
        <p:spPr bwMode="auto">
          <a:xfrm>
            <a:off x="1981200" y="3352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096" name="Text Box 1081"/>
          <p:cNvSpPr txBox="1">
            <a:spLocks noChangeArrowheads="1"/>
          </p:cNvSpPr>
          <p:nvPr/>
        </p:nvSpPr>
        <p:spPr bwMode="auto">
          <a:xfrm>
            <a:off x="381000" y="5988050"/>
            <a:ext cx="457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x</a:t>
            </a:r>
            <a:r>
              <a:rPr lang="en-US" sz="1600" baseline="-25000"/>
              <a:t>1</a:t>
            </a:r>
          </a:p>
        </p:txBody>
      </p:sp>
      <p:sp>
        <p:nvSpPr>
          <p:cNvPr id="88097" name="Text Box 1082"/>
          <p:cNvSpPr txBox="1">
            <a:spLocks noChangeArrowheads="1"/>
          </p:cNvSpPr>
          <p:nvPr/>
        </p:nvSpPr>
        <p:spPr bwMode="auto">
          <a:xfrm>
            <a:off x="838200" y="6445250"/>
            <a:ext cx="457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x</a:t>
            </a:r>
            <a:r>
              <a:rPr lang="en-US" sz="1600" baseline="-25000"/>
              <a:t>2</a:t>
            </a:r>
          </a:p>
        </p:txBody>
      </p:sp>
      <p:sp>
        <p:nvSpPr>
          <p:cNvPr id="88098" name="Line 1084"/>
          <p:cNvSpPr>
            <a:spLocks noChangeShapeType="1"/>
          </p:cNvSpPr>
          <p:nvPr/>
        </p:nvSpPr>
        <p:spPr bwMode="auto">
          <a:xfrm>
            <a:off x="1066800" y="4114800"/>
            <a:ext cx="1676400" cy="2514600"/>
          </a:xfrm>
          <a:prstGeom prst="line">
            <a:avLst/>
          </a:prstGeom>
          <a:noFill/>
          <a:ln w="31750">
            <a:solidFill>
              <a:srgbClr val="008000"/>
            </a:solidFill>
            <a:round/>
            <a:headEnd/>
            <a:tailEnd/>
          </a:ln>
        </p:spPr>
        <p:txBody>
          <a:bodyPr>
            <a:prstTxWarp prst="textNoShape">
              <a:avLst/>
            </a:prstTxWarp>
          </a:bodyPr>
          <a:lstStyle/>
          <a:p>
            <a:endParaRPr lang="en-US"/>
          </a:p>
        </p:txBody>
      </p:sp>
      <p:graphicFrame>
        <p:nvGraphicFramePr>
          <p:cNvPr id="78910" name="Group 1086"/>
          <p:cNvGraphicFramePr>
            <a:graphicFrameLocks noGrp="1"/>
          </p:cNvGraphicFramePr>
          <p:nvPr/>
        </p:nvGraphicFramePr>
        <p:xfrm>
          <a:off x="3200400" y="1981200"/>
          <a:ext cx="1752600" cy="1676402"/>
        </p:xfrm>
        <a:graphic>
          <a:graphicData uri="http://schemas.openxmlformats.org/drawingml/2006/table">
            <a:tbl>
              <a:tblPr/>
              <a:tblGrid>
                <a:gridCol w="376238"/>
                <a:gridCol w="415925"/>
                <a:gridCol w="960437"/>
              </a:tblGrid>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r>
                        <a:rPr kumimoji="0" lang="en-US" sz="1400" b="1" i="0" u="none" strike="noStrike" cap="none" normalizeH="0" baseline="0">
                          <a:ln>
                            <a:noFill/>
                          </a:ln>
                          <a:solidFill>
                            <a:schemeClr val="tx1"/>
                          </a:solidFill>
                          <a:effectLst/>
                          <a:latin typeface="Arial" charset="0"/>
                        </a:rPr>
                        <a:t> or </a:t>
                      </a: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88118" name="Line 1121"/>
          <p:cNvSpPr>
            <a:spLocks noChangeShapeType="1"/>
          </p:cNvSpPr>
          <p:nvPr/>
        </p:nvSpPr>
        <p:spPr bwMode="auto">
          <a:xfrm>
            <a:off x="3810000" y="4114800"/>
            <a:ext cx="0" cy="2438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8119" name="Line 1122"/>
          <p:cNvSpPr>
            <a:spLocks noChangeShapeType="1"/>
          </p:cNvSpPr>
          <p:nvPr/>
        </p:nvSpPr>
        <p:spPr bwMode="auto">
          <a:xfrm>
            <a:off x="3505200" y="6172200"/>
            <a:ext cx="2133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8120" name="Oval 1125"/>
          <p:cNvSpPr>
            <a:spLocks noChangeArrowheads="1"/>
          </p:cNvSpPr>
          <p:nvPr/>
        </p:nvSpPr>
        <p:spPr bwMode="auto">
          <a:xfrm>
            <a:off x="3733800" y="60960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21" name="Oval 1126"/>
          <p:cNvSpPr>
            <a:spLocks noChangeArrowheads="1"/>
          </p:cNvSpPr>
          <p:nvPr/>
        </p:nvSpPr>
        <p:spPr bwMode="auto">
          <a:xfrm>
            <a:off x="4800600" y="24384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22" name="Oval 1129"/>
          <p:cNvSpPr>
            <a:spLocks noChangeArrowheads="1"/>
          </p:cNvSpPr>
          <p:nvPr/>
        </p:nvSpPr>
        <p:spPr bwMode="auto">
          <a:xfrm>
            <a:off x="4724400" y="48006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23" name="Oval 1130"/>
          <p:cNvSpPr>
            <a:spLocks noChangeArrowheads="1"/>
          </p:cNvSpPr>
          <p:nvPr/>
        </p:nvSpPr>
        <p:spPr bwMode="auto">
          <a:xfrm>
            <a:off x="4800600" y="3352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24" name="Text Box 1131"/>
          <p:cNvSpPr txBox="1">
            <a:spLocks noChangeArrowheads="1"/>
          </p:cNvSpPr>
          <p:nvPr/>
        </p:nvSpPr>
        <p:spPr bwMode="auto">
          <a:xfrm>
            <a:off x="3200400" y="5988050"/>
            <a:ext cx="457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x</a:t>
            </a:r>
            <a:r>
              <a:rPr lang="en-US" sz="1600" baseline="-25000"/>
              <a:t>1</a:t>
            </a:r>
          </a:p>
        </p:txBody>
      </p:sp>
      <p:sp>
        <p:nvSpPr>
          <p:cNvPr id="88125" name="Text Box 1132"/>
          <p:cNvSpPr txBox="1">
            <a:spLocks noChangeArrowheads="1"/>
          </p:cNvSpPr>
          <p:nvPr/>
        </p:nvSpPr>
        <p:spPr bwMode="auto">
          <a:xfrm>
            <a:off x="3657600" y="6477000"/>
            <a:ext cx="457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x</a:t>
            </a:r>
            <a:r>
              <a:rPr lang="en-US" sz="1600" baseline="-25000"/>
              <a:t>2</a:t>
            </a:r>
          </a:p>
        </p:txBody>
      </p:sp>
      <p:sp>
        <p:nvSpPr>
          <p:cNvPr id="88126" name="Line 1133"/>
          <p:cNvSpPr>
            <a:spLocks noChangeShapeType="1"/>
          </p:cNvSpPr>
          <p:nvPr/>
        </p:nvSpPr>
        <p:spPr bwMode="auto">
          <a:xfrm>
            <a:off x="3124200" y="4800600"/>
            <a:ext cx="1676400" cy="1905000"/>
          </a:xfrm>
          <a:prstGeom prst="line">
            <a:avLst/>
          </a:prstGeom>
          <a:noFill/>
          <a:ln w="31750">
            <a:solidFill>
              <a:srgbClr val="008000"/>
            </a:solidFill>
            <a:round/>
            <a:headEnd/>
            <a:tailEnd/>
          </a:ln>
        </p:spPr>
        <p:txBody>
          <a:bodyPr>
            <a:prstTxWarp prst="textNoShape">
              <a:avLst/>
            </a:prstTxWarp>
          </a:bodyPr>
          <a:lstStyle/>
          <a:p>
            <a:endParaRPr lang="en-US"/>
          </a:p>
        </p:txBody>
      </p:sp>
      <p:sp>
        <p:nvSpPr>
          <p:cNvPr id="88127" name="Oval 1134"/>
          <p:cNvSpPr>
            <a:spLocks noChangeArrowheads="1"/>
          </p:cNvSpPr>
          <p:nvPr/>
        </p:nvSpPr>
        <p:spPr bwMode="auto">
          <a:xfrm>
            <a:off x="7772400" y="26670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28" name="Oval 1135"/>
          <p:cNvSpPr>
            <a:spLocks noChangeArrowheads="1"/>
          </p:cNvSpPr>
          <p:nvPr/>
        </p:nvSpPr>
        <p:spPr bwMode="auto">
          <a:xfrm>
            <a:off x="4800600" y="27432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29" name="Oval 1136"/>
          <p:cNvSpPr>
            <a:spLocks noChangeArrowheads="1"/>
          </p:cNvSpPr>
          <p:nvPr/>
        </p:nvSpPr>
        <p:spPr bwMode="auto">
          <a:xfrm>
            <a:off x="3733800" y="48006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30" name="Oval 1137"/>
          <p:cNvSpPr>
            <a:spLocks noChangeArrowheads="1"/>
          </p:cNvSpPr>
          <p:nvPr/>
        </p:nvSpPr>
        <p:spPr bwMode="auto">
          <a:xfrm>
            <a:off x="4800600" y="60960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graphicFrame>
        <p:nvGraphicFramePr>
          <p:cNvPr id="78962" name="Group 1138"/>
          <p:cNvGraphicFramePr>
            <a:graphicFrameLocks noGrp="1"/>
          </p:cNvGraphicFramePr>
          <p:nvPr/>
        </p:nvGraphicFramePr>
        <p:xfrm>
          <a:off x="6172200" y="1905000"/>
          <a:ext cx="1752600" cy="1676402"/>
        </p:xfrm>
        <a:graphic>
          <a:graphicData uri="http://schemas.openxmlformats.org/drawingml/2006/table">
            <a:tbl>
              <a:tblPr/>
              <a:tblGrid>
                <a:gridCol w="376238"/>
                <a:gridCol w="415925"/>
                <a:gridCol w="960437"/>
              </a:tblGrid>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1</a:t>
                      </a:r>
                      <a:r>
                        <a:rPr kumimoji="0" lang="en-US" sz="1400" b="1" i="0" u="none" strike="noStrike" cap="none" normalizeH="0" baseline="0">
                          <a:ln>
                            <a:noFill/>
                          </a:ln>
                          <a:solidFill>
                            <a:schemeClr val="tx1"/>
                          </a:solidFill>
                          <a:effectLst/>
                          <a:latin typeface="Arial" charset="0"/>
                        </a:rPr>
                        <a:t> xor </a:t>
                      </a:r>
                      <a:r>
                        <a:rPr kumimoji="0" lang="en-US" sz="1400" b="0" i="0" u="none" strike="noStrike" cap="none" normalizeH="0" baseline="0">
                          <a:ln>
                            <a:noFill/>
                          </a:ln>
                          <a:solidFill>
                            <a:schemeClr val="tx1"/>
                          </a:solidFill>
                          <a:effectLst/>
                          <a:latin typeface="Arial" charset="0"/>
                        </a:rPr>
                        <a:t>x</a:t>
                      </a:r>
                      <a:r>
                        <a:rPr kumimoji="0" lang="en-US" sz="14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349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88150" name="Line 1173"/>
          <p:cNvSpPr>
            <a:spLocks noChangeShapeType="1"/>
          </p:cNvSpPr>
          <p:nvPr/>
        </p:nvSpPr>
        <p:spPr bwMode="auto">
          <a:xfrm>
            <a:off x="6781800" y="4038600"/>
            <a:ext cx="0" cy="2438400"/>
          </a:xfrm>
          <a:prstGeom prst="line">
            <a:avLst/>
          </a:prstGeom>
          <a:noFill/>
          <a:ln w="9525">
            <a:solidFill>
              <a:schemeClr val="tx1"/>
            </a:solidFill>
            <a:round/>
            <a:headEnd/>
            <a:tailEnd/>
          </a:ln>
        </p:spPr>
        <p:txBody>
          <a:bodyPr>
            <a:prstTxWarp prst="textNoShape">
              <a:avLst/>
            </a:prstTxWarp>
          </a:bodyPr>
          <a:lstStyle/>
          <a:p>
            <a:endParaRPr lang="en-US"/>
          </a:p>
        </p:txBody>
      </p:sp>
      <p:sp>
        <p:nvSpPr>
          <p:cNvPr id="88151" name="Line 1174"/>
          <p:cNvSpPr>
            <a:spLocks noChangeShapeType="1"/>
          </p:cNvSpPr>
          <p:nvPr/>
        </p:nvSpPr>
        <p:spPr bwMode="auto">
          <a:xfrm>
            <a:off x="6477000" y="6096000"/>
            <a:ext cx="21336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88152" name="Oval 1177"/>
          <p:cNvSpPr>
            <a:spLocks noChangeArrowheads="1"/>
          </p:cNvSpPr>
          <p:nvPr/>
        </p:nvSpPr>
        <p:spPr bwMode="auto">
          <a:xfrm>
            <a:off x="6705600" y="60198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53" name="Oval 1178"/>
          <p:cNvSpPr>
            <a:spLocks noChangeArrowheads="1"/>
          </p:cNvSpPr>
          <p:nvPr/>
        </p:nvSpPr>
        <p:spPr bwMode="auto">
          <a:xfrm>
            <a:off x="7772400" y="23622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54" name="Oval 1180"/>
          <p:cNvSpPr>
            <a:spLocks noChangeArrowheads="1"/>
          </p:cNvSpPr>
          <p:nvPr/>
        </p:nvSpPr>
        <p:spPr bwMode="auto">
          <a:xfrm>
            <a:off x="7772400" y="32766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88155" name="Text Box 1183"/>
          <p:cNvSpPr txBox="1">
            <a:spLocks noChangeArrowheads="1"/>
          </p:cNvSpPr>
          <p:nvPr/>
        </p:nvSpPr>
        <p:spPr bwMode="auto">
          <a:xfrm>
            <a:off x="6172200" y="5911850"/>
            <a:ext cx="457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x</a:t>
            </a:r>
            <a:r>
              <a:rPr lang="en-US" sz="1600" baseline="-25000"/>
              <a:t>1</a:t>
            </a:r>
          </a:p>
        </p:txBody>
      </p:sp>
      <p:sp>
        <p:nvSpPr>
          <p:cNvPr id="88156" name="Text Box 1184"/>
          <p:cNvSpPr txBox="1">
            <a:spLocks noChangeArrowheads="1"/>
          </p:cNvSpPr>
          <p:nvPr/>
        </p:nvSpPr>
        <p:spPr bwMode="auto">
          <a:xfrm>
            <a:off x="6629400" y="6400800"/>
            <a:ext cx="457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x</a:t>
            </a:r>
            <a:r>
              <a:rPr lang="en-US" sz="1600" baseline="-25000"/>
              <a:t>2</a:t>
            </a:r>
          </a:p>
        </p:txBody>
      </p:sp>
      <p:sp>
        <p:nvSpPr>
          <p:cNvPr id="88157" name="Oval 1186"/>
          <p:cNvSpPr>
            <a:spLocks noChangeArrowheads="1"/>
          </p:cNvSpPr>
          <p:nvPr/>
        </p:nvSpPr>
        <p:spPr bwMode="auto">
          <a:xfrm>
            <a:off x="7772400" y="2971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58" name="Oval 1187"/>
          <p:cNvSpPr>
            <a:spLocks noChangeArrowheads="1"/>
          </p:cNvSpPr>
          <p:nvPr/>
        </p:nvSpPr>
        <p:spPr bwMode="auto">
          <a:xfrm>
            <a:off x="4800600" y="30480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59" name="Oval 1188"/>
          <p:cNvSpPr>
            <a:spLocks noChangeArrowheads="1"/>
          </p:cNvSpPr>
          <p:nvPr/>
        </p:nvSpPr>
        <p:spPr bwMode="auto">
          <a:xfrm>
            <a:off x="6705600" y="47244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60" name="Oval 1189"/>
          <p:cNvSpPr>
            <a:spLocks noChangeArrowheads="1"/>
          </p:cNvSpPr>
          <p:nvPr/>
        </p:nvSpPr>
        <p:spPr bwMode="auto">
          <a:xfrm>
            <a:off x="7696200" y="6019800"/>
            <a:ext cx="152400" cy="152400"/>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sp>
        <p:nvSpPr>
          <p:cNvPr id="88161" name="Oval 1190"/>
          <p:cNvSpPr>
            <a:spLocks noChangeArrowheads="1"/>
          </p:cNvSpPr>
          <p:nvPr/>
        </p:nvSpPr>
        <p:spPr bwMode="auto">
          <a:xfrm>
            <a:off x="7696200" y="4724400"/>
            <a:ext cx="152400" cy="152400"/>
          </a:xfrm>
          <a:prstGeom prst="ellipse">
            <a:avLst/>
          </a:prstGeom>
          <a:solidFill>
            <a:srgbClr val="0000FF"/>
          </a:solidFill>
          <a:ln w="9525">
            <a:solidFill>
              <a:srgbClr val="0000FF"/>
            </a:solidFill>
            <a:round/>
            <a:headEnd/>
            <a:tailEnd/>
          </a:ln>
        </p:spPr>
        <p:txBody>
          <a:bodyPr wrap="none" anchor="ctr">
            <a:prstTxWarp prst="textNoShape">
              <a:avLst/>
            </a:prstTxWarp>
          </a:bodyPr>
          <a:lstStyle/>
          <a:p>
            <a:endParaRPr lang="en-US"/>
          </a:p>
        </p:txBody>
      </p:sp>
      <p:sp>
        <p:nvSpPr>
          <p:cNvPr id="45" name="TextBox 44"/>
          <p:cNvSpPr txBox="1"/>
          <p:nvPr/>
        </p:nvSpPr>
        <p:spPr>
          <a:xfrm>
            <a:off x="1447800" y="762000"/>
            <a:ext cx="5419723" cy="461665"/>
          </a:xfrm>
          <a:prstGeom prst="rect">
            <a:avLst/>
          </a:prstGeom>
          <a:noFill/>
        </p:spPr>
        <p:txBody>
          <a:bodyPr wrap="none" rtlCol="0">
            <a:spAutoFit/>
          </a:bodyPr>
          <a:lstStyle/>
          <a:p>
            <a:r>
              <a:rPr lang="en-US" dirty="0" smtClean="0">
                <a:solidFill>
                  <a:srgbClr val="FF0000"/>
                </a:solidFill>
              </a:rPr>
              <a:t>Which of these are linearly separable?</a:t>
            </a:r>
            <a:endParaRPr lang="en-US" dirty="0">
              <a:solidFill>
                <a:srgbClr val="FF0000"/>
              </a:solidFill>
            </a:endParaRPr>
          </a:p>
        </p:txBody>
      </p:sp>
    </p:spTree>
    <p:extLst>
      <p:ext uri="{BB962C8B-B14F-4D97-AF65-F5344CB8AC3E}">
        <p14:creationId xmlns:p14="http://schemas.microsoft.com/office/powerpoint/2010/main" val="706982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8" grpId="0" animBg="1"/>
      <p:bldP spid="8812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p:txBody>
          <a:bodyPr/>
          <a:lstStyle/>
          <a:p>
            <a:pPr eaLnBrk="1" hangingPunct="1"/>
            <a:r>
              <a:rPr lang="en-US"/>
              <a:t>Perceptrons</a:t>
            </a:r>
          </a:p>
        </p:txBody>
      </p:sp>
      <p:sp>
        <p:nvSpPr>
          <p:cNvPr id="92163" name="Rectangle 1027"/>
          <p:cNvSpPr>
            <a:spLocks noGrp="1" noChangeArrowheads="1"/>
          </p:cNvSpPr>
          <p:nvPr>
            <p:ph type="body" idx="1"/>
          </p:nvPr>
        </p:nvSpPr>
        <p:spPr/>
        <p:txBody>
          <a:bodyPr/>
          <a:lstStyle/>
          <a:p>
            <a:pPr marL="0" indent="0" eaLnBrk="1" hangingPunct="1">
              <a:lnSpc>
                <a:spcPct val="90000"/>
              </a:lnSpc>
              <a:buNone/>
            </a:pPr>
            <a:r>
              <a:rPr lang="en-US" sz="2800" dirty="0"/>
              <a:t>1969 book by Marvin </a:t>
            </a:r>
            <a:r>
              <a:rPr lang="en-US" sz="2800" dirty="0" err="1"/>
              <a:t>Minsky</a:t>
            </a:r>
            <a:r>
              <a:rPr lang="en-US" sz="2800" dirty="0"/>
              <a:t> and Seymour </a:t>
            </a:r>
            <a:r>
              <a:rPr lang="en-US" sz="2800" dirty="0" err="1" smtClean="0"/>
              <a:t>Papert</a:t>
            </a:r>
            <a:endParaRPr lang="en-US" sz="2800" dirty="0" smtClean="0"/>
          </a:p>
          <a:p>
            <a:pPr marL="0" indent="0" eaLnBrk="1" hangingPunct="1">
              <a:lnSpc>
                <a:spcPct val="90000"/>
              </a:lnSpc>
              <a:buNone/>
            </a:pPr>
            <a:endParaRPr lang="en-US" sz="2800" dirty="0" smtClean="0"/>
          </a:p>
          <a:p>
            <a:pPr marL="0" indent="0" eaLnBrk="1" hangingPunct="1">
              <a:lnSpc>
                <a:spcPct val="90000"/>
              </a:lnSpc>
              <a:buNone/>
            </a:pPr>
            <a:r>
              <a:rPr lang="en-US" sz="2800" dirty="0" smtClean="0"/>
              <a:t>The </a:t>
            </a:r>
            <a:r>
              <a:rPr lang="en-US" sz="2800" dirty="0"/>
              <a:t>problem is that they can only work for classification problems that are linearly separable</a:t>
            </a:r>
          </a:p>
          <a:p>
            <a:pPr marL="0" indent="0" eaLnBrk="1" hangingPunct="1">
              <a:lnSpc>
                <a:spcPct val="90000"/>
              </a:lnSpc>
              <a:buNone/>
            </a:pPr>
            <a:endParaRPr lang="en-US" sz="2800" dirty="0" smtClean="0"/>
          </a:p>
          <a:p>
            <a:pPr marL="0" indent="0" eaLnBrk="1" hangingPunct="1">
              <a:lnSpc>
                <a:spcPct val="90000"/>
              </a:lnSpc>
              <a:buNone/>
            </a:pPr>
            <a:r>
              <a:rPr lang="en-US" sz="2800" dirty="0" smtClean="0"/>
              <a:t>Insufficiently </a:t>
            </a:r>
            <a:r>
              <a:rPr lang="en-US" sz="2800" dirty="0"/>
              <a:t>expressive</a:t>
            </a:r>
          </a:p>
          <a:p>
            <a:pPr marL="0" indent="0" eaLnBrk="1" hangingPunct="1">
              <a:lnSpc>
                <a:spcPct val="90000"/>
              </a:lnSpc>
              <a:buNone/>
            </a:pPr>
            <a:endParaRPr lang="en-US" sz="2800" dirty="0" smtClean="0"/>
          </a:p>
          <a:p>
            <a:pPr marL="0" indent="0" eaLnBrk="1" hangingPunct="1">
              <a:lnSpc>
                <a:spcPct val="90000"/>
              </a:lnSpc>
              <a:buNone/>
            </a:pPr>
            <a:r>
              <a:rPr lang="en-US" sz="2800" dirty="0" smtClean="0"/>
              <a:t>“</a:t>
            </a:r>
            <a:r>
              <a:rPr lang="en-US" sz="2800" dirty="0"/>
              <a:t>Important research problem” to investigate multilayer networks although they were pessimistic about their value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111795512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XOR</a:t>
            </a:r>
          </a:p>
        </p:txBody>
      </p:sp>
      <p:grpSp>
        <p:nvGrpSpPr>
          <p:cNvPr id="2" name="Group 32"/>
          <p:cNvGrpSpPr>
            <a:grpSpLocks/>
          </p:cNvGrpSpPr>
          <p:nvPr/>
        </p:nvGrpSpPr>
        <p:grpSpPr bwMode="auto">
          <a:xfrm>
            <a:off x="228600" y="1371600"/>
            <a:ext cx="8001000" cy="2898775"/>
            <a:chOff x="0" y="1463"/>
            <a:chExt cx="5040" cy="1826"/>
          </a:xfrm>
        </p:grpSpPr>
        <p:sp>
          <p:nvSpPr>
            <p:cNvPr id="94232" name="Oval 5"/>
            <p:cNvSpPr>
              <a:spLocks noChangeAspect="1" noChangeArrowheads="1"/>
            </p:cNvSpPr>
            <p:nvPr/>
          </p:nvSpPr>
          <p:spPr bwMode="auto">
            <a:xfrm>
              <a:off x="1559" y="1463"/>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3" name="Text Box 8"/>
            <p:cNvSpPr txBox="1">
              <a:spLocks noChangeArrowheads="1"/>
            </p:cNvSpPr>
            <p:nvPr/>
          </p:nvSpPr>
          <p:spPr bwMode="auto">
            <a:xfrm>
              <a:off x="0" y="168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94234" name="Oval 10"/>
            <p:cNvSpPr>
              <a:spLocks noChangeAspect="1" noChangeArrowheads="1"/>
            </p:cNvSpPr>
            <p:nvPr/>
          </p:nvSpPr>
          <p:spPr bwMode="auto">
            <a:xfrm>
              <a:off x="3335" y="1920"/>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5" name="Oval 11"/>
            <p:cNvSpPr>
              <a:spLocks noChangeAspect="1" noChangeArrowheads="1"/>
            </p:cNvSpPr>
            <p:nvPr/>
          </p:nvSpPr>
          <p:spPr bwMode="auto">
            <a:xfrm>
              <a:off x="1607" y="2592"/>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6" name="Text Box 12"/>
            <p:cNvSpPr txBox="1">
              <a:spLocks noChangeArrowheads="1"/>
            </p:cNvSpPr>
            <p:nvPr/>
          </p:nvSpPr>
          <p:spPr bwMode="auto">
            <a:xfrm>
              <a:off x="0" y="288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94237" name="Text Box 13"/>
            <p:cNvSpPr txBox="1">
              <a:spLocks noChangeArrowheads="1"/>
            </p:cNvSpPr>
            <p:nvPr/>
          </p:nvSpPr>
          <p:spPr bwMode="auto">
            <a:xfrm>
              <a:off x="672" y="1593"/>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solidFill>
                    <a:srgbClr val="FF0000"/>
                  </a:solidFill>
                </a:rPr>
                <a:t>?</a:t>
              </a:r>
              <a:r>
                <a:rPr lang="en-US" sz="1800" dirty="0" smtClean="0">
                  <a:solidFill>
                    <a:srgbClr val="FF0000"/>
                  </a:solidFill>
                </a:rPr>
                <a:t> </a:t>
              </a:r>
              <a:endParaRPr lang="en-US" sz="1800" baseline="-25000" dirty="0">
                <a:solidFill>
                  <a:srgbClr val="FF0000"/>
                </a:solidFill>
              </a:endParaRPr>
            </a:p>
          </p:txBody>
        </p:sp>
        <p:sp>
          <p:nvSpPr>
            <p:cNvPr id="94238" name="Line 16"/>
            <p:cNvSpPr>
              <a:spLocks noChangeShapeType="1"/>
            </p:cNvSpPr>
            <p:nvPr/>
          </p:nvSpPr>
          <p:spPr bwMode="auto">
            <a:xfrm>
              <a:off x="624" y="1824"/>
              <a:ext cx="9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39" name="Line 17"/>
            <p:cNvSpPr>
              <a:spLocks noChangeShapeType="1"/>
            </p:cNvSpPr>
            <p:nvPr/>
          </p:nvSpPr>
          <p:spPr bwMode="auto">
            <a:xfrm>
              <a:off x="624" y="1920"/>
              <a:ext cx="960"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0" name="Line 18"/>
            <p:cNvSpPr>
              <a:spLocks noChangeShapeType="1"/>
            </p:cNvSpPr>
            <p:nvPr/>
          </p:nvSpPr>
          <p:spPr bwMode="auto">
            <a:xfrm>
              <a:off x="624" y="2976"/>
              <a:ext cx="96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1" name="Line 19"/>
            <p:cNvSpPr>
              <a:spLocks noChangeShapeType="1"/>
            </p:cNvSpPr>
            <p:nvPr/>
          </p:nvSpPr>
          <p:spPr bwMode="auto">
            <a:xfrm flipV="1">
              <a:off x="624" y="1920"/>
              <a:ext cx="864"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2" name="Text Box 20"/>
            <p:cNvSpPr txBox="1">
              <a:spLocks noChangeArrowheads="1"/>
            </p:cNvSpPr>
            <p:nvPr/>
          </p:nvSpPr>
          <p:spPr bwMode="auto">
            <a:xfrm>
              <a:off x="1152" y="2361"/>
              <a:ext cx="864" cy="194"/>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smtClean="0">
                  <a:solidFill>
                    <a:srgbClr val="FF0000"/>
                  </a:solidFill>
                </a:rPr>
                <a:t>?</a:t>
              </a:r>
              <a:endParaRPr lang="en-US" sz="1400" baseline="-25000" dirty="0">
                <a:solidFill>
                  <a:srgbClr val="FF0000"/>
                </a:solidFill>
              </a:endParaRPr>
            </a:p>
          </p:txBody>
        </p:sp>
        <p:sp>
          <p:nvSpPr>
            <p:cNvPr id="94243" name="Text Box 21"/>
            <p:cNvSpPr txBox="1">
              <a:spLocks noChangeArrowheads="1"/>
            </p:cNvSpPr>
            <p:nvPr/>
          </p:nvSpPr>
          <p:spPr bwMode="auto">
            <a:xfrm>
              <a:off x="1152" y="2160"/>
              <a:ext cx="864" cy="233"/>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smtClean="0">
                  <a:solidFill>
                    <a:srgbClr val="FF0000"/>
                  </a:solidFill>
                </a:rPr>
                <a:t>?</a:t>
              </a:r>
              <a:r>
                <a:rPr lang="en-US" sz="1800" dirty="0" smtClean="0">
                  <a:solidFill>
                    <a:srgbClr val="FF0000"/>
                  </a:solidFill>
                </a:rPr>
                <a:t> </a:t>
              </a:r>
              <a:endParaRPr lang="en-US" sz="1800" dirty="0">
                <a:solidFill>
                  <a:srgbClr val="FF0000"/>
                </a:solidFill>
              </a:endParaRPr>
            </a:p>
          </p:txBody>
        </p:sp>
        <p:sp>
          <p:nvSpPr>
            <p:cNvPr id="94244" name="Text Box 22"/>
            <p:cNvSpPr txBox="1">
              <a:spLocks noChangeArrowheads="1"/>
            </p:cNvSpPr>
            <p:nvPr/>
          </p:nvSpPr>
          <p:spPr bwMode="auto">
            <a:xfrm>
              <a:off x="672" y="2976"/>
              <a:ext cx="864" cy="194"/>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solidFill>
                    <a:srgbClr val="FF0000"/>
                  </a:solidFill>
                </a:rPr>
                <a:t>?</a:t>
              </a:r>
              <a:endParaRPr lang="en-US" sz="1400" baseline="-25000" dirty="0">
                <a:solidFill>
                  <a:srgbClr val="FF0000"/>
                </a:solidFill>
              </a:endParaRPr>
            </a:p>
          </p:txBody>
        </p:sp>
        <p:sp>
          <p:nvSpPr>
            <p:cNvPr id="94245" name="Text Box 23"/>
            <p:cNvSpPr txBox="1">
              <a:spLocks noChangeArrowheads="1"/>
            </p:cNvSpPr>
            <p:nvPr/>
          </p:nvSpPr>
          <p:spPr bwMode="auto">
            <a:xfrm>
              <a:off x="3504" y="2188"/>
              <a:ext cx="52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t>T =</a:t>
              </a:r>
              <a:r>
                <a:rPr lang="en-US" sz="1600" dirty="0" smtClean="0"/>
                <a:t> </a:t>
              </a:r>
              <a:r>
                <a:rPr lang="en-US" sz="1600" dirty="0" smtClean="0">
                  <a:solidFill>
                    <a:srgbClr val="FF0000"/>
                  </a:solidFill>
                </a:rPr>
                <a:t>?</a:t>
              </a:r>
              <a:endParaRPr lang="en-US" sz="1600" dirty="0">
                <a:solidFill>
                  <a:srgbClr val="FF0000"/>
                </a:solidFill>
              </a:endParaRPr>
            </a:p>
          </p:txBody>
        </p:sp>
        <p:sp>
          <p:nvSpPr>
            <p:cNvPr id="94246" name="Text Box 24"/>
            <p:cNvSpPr txBox="1">
              <a:spLocks noChangeArrowheads="1"/>
            </p:cNvSpPr>
            <p:nvPr/>
          </p:nvSpPr>
          <p:spPr bwMode="auto">
            <a:xfrm>
              <a:off x="1728" y="2860"/>
              <a:ext cx="52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t>T =</a:t>
              </a:r>
              <a:r>
                <a:rPr lang="en-US" sz="1600" dirty="0" smtClean="0"/>
                <a:t> </a:t>
              </a:r>
              <a:r>
                <a:rPr lang="en-US" sz="1600" dirty="0" smtClean="0">
                  <a:solidFill>
                    <a:srgbClr val="FF0000"/>
                  </a:solidFill>
                </a:rPr>
                <a:t>?</a:t>
              </a:r>
              <a:endParaRPr lang="en-US" sz="1600" dirty="0">
                <a:solidFill>
                  <a:srgbClr val="FF0000"/>
                </a:solidFill>
              </a:endParaRPr>
            </a:p>
          </p:txBody>
        </p:sp>
        <p:sp>
          <p:nvSpPr>
            <p:cNvPr id="94247" name="Text Box 25"/>
            <p:cNvSpPr txBox="1">
              <a:spLocks noChangeArrowheads="1"/>
            </p:cNvSpPr>
            <p:nvPr/>
          </p:nvSpPr>
          <p:spPr bwMode="auto">
            <a:xfrm>
              <a:off x="1680" y="1728"/>
              <a:ext cx="52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t>T =</a:t>
              </a:r>
              <a:r>
                <a:rPr lang="en-US" sz="1600" dirty="0" smtClean="0"/>
                <a:t> </a:t>
              </a:r>
              <a:r>
                <a:rPr lang="en-US" sz="1600" dirty="0" smtClean="0">
                  <a:solidFill>
                    <a:srgbClr val="FF0000"/>
                  </a:solidFill>
                </a:rPr>
                <a:t>?</a:t>
              </a:r>
              <a:endParaRPr lang="en-US" sz="1600" dirty="0">
                <a:solidFill>
                  <a:srgbClr val="FF0000"/>
                </a:solidFill>
              </a:endParaRPr>
            </a:p>
          </p:txBody>
        </p:sp>
        <p:sp>
          <p:nvSpPr>
            <p:cNvPr id="94248" name="Line 26"/>
            <p:cNvSpPr>
              <a:spLocks noChangeShapeType="1"/>
            </p:cNvSpPr>
            <p:nvPr/>
          </p:nvSpPr>
          <p:spPr bwMode="auto">
            <a:xfrm>
              <a:off x="2304" y="1872"/>
              <a:ext cx="1008" cy="336"/>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9" name="Line 27"/>
            <p:cNvSpPr>
              <a:spLocks noChangeShapeType="1"/>
            </p:cNvSpPr>
            <p:nvPr/>
          </p:nvSpPr>
          <p:spPr bwMode="auto">
            <a:xfrm flipV="1">
              <a:off x="2352" y="2448"/>
              <a:ext cx="1008" cy="43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50" name="Line 28"/>
            <p:cNvSpPr>
              <a:spLocks noChangeShapeType="1"/>
            </p:cNvSpPr>
            <p:nvPr/>
          </p:nvSpPr>
          <p:spPr bwMode="auto">
            <a:xfrm>
              <a:off x="4080" y="2304"/>
              <a:ext cx="96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51" name="Text Box 29"/>
            <p:cNvSpPr txBox="1">
              <a:spLocks noChangeArrowheads="1"/>
            </p:cNvSpPr>
            <p:nvPr/>
          </p:nvSpPr>
          <p:spPr bwMode="auto">
            <a:xfrm>
              <a:off x="2736" y="1872"/>
              <a:ext cx="864" cy="194"/>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solidFill>
                    <a:srgbClr val="FF0000"/>
                  </a:solidFill>
                </a:rPr>
                <a:t>?</a:t>
              </a:r>
              <a:endParaRPr lang="en-US" sz="1400" baseline="-25000" dirty="0">
                <a:solidFill>
                  <a:srgbClr val="FF0000"/>
                </a:solidFill>
              </a:endParaRPr>
            </a:p>
          </p:txBody>
        </p:sp>
        <p:sp>
          <p:nvSpPr>
            <p:cNvPr id="94252" name="Text Box 30"/>
            <p:cNvSpPr txBox="1">
              <a:spLocks noChangeArrowheads="1"/>
            </p:cNvSpPr>
            <p:nvPr/>
          </p:nvSpPr>
          <p:spPr bwMode="auto">
            <a:xfrm>
              <a:off x="2736" y="2688"/>
              <a:ext cx="864" cy="194"/>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solidFill>
                    <a:srgbClr val="FF0000"/>
                  </a:solidFill>
                </a:rPr>
                <a:t>?</a:t>
              </a:r>
              <a:endParaRPr lang="en-US" sz="1400" baseline="-25000" dirty="0">
                <a:solidFill>
                  <a:srgbClr val="FF0000"/>
                </a:solidFill>
              </a:endParaRPr>
            </a:p>
          </p:txBody>
        </p:sp>
      </p:grpSp>
      <p:graphicFrame>
        <p:nvGraphicFramePr>
          <p:cNvPr id="54346" name="Group 74"/>
          <p:cNvGraphicFramePr>
            <a:graphicFrameLocks noGrp="1"/>
          </p:cNvGraphicFramePr>
          <p:nvPr>
            <p:ph idx="1"/>
          </p:nvPr>
        </p:nvGraphicFramePr>
        <p:xfrm>
          <a:off x="5257800" y="3886200"/>
          <a:ext cx="3200400" cy="2590799"/>
        </p:xfrm>
        <a:graphic>
          <a:graphicData uri="http://schemas.openxmlformats.org/drawingml/2006/table">
            <a:tbl>
              <a:tblPr/>
              <a:tblGrid>
                <a:gridCol w="685800"/>
                <a:gridCol w="762000"/>
                <a:gridCol w="1752600"/>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r>
                        <a:rPr kumimoji="0" lang="en-US" sz="2800" b="1" i="0" u="none" strike="noStrike" cap="none" normalizeH="0" baseline="0">
                          <a:ln>
                            <a:noFill/>
                          </a:ln>
                          <a:solidFill>
                            <a:schemeClr val="tx1"/>
                          </a:solidFill>
                          <a:effectLst/>
                          <a:latin typeface="Arial" charset="0"/>
                        </a:rPr>
                        <a:t> xor </a:t>
                      </a: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94231" name="Rectangle 75"/>
          <p:cNvSpPr>
            <a:spLocks noChangeArrowheads="1"/>
          </p:cNvSpPr>
          <p:nvPr/>
        </p:nvSpPr>
        <p:spPr bwMode="auto">
          <a:xfrm>
            <a:off x="6629400" y="2362200"/>
            <a:ext cx="2011363" cy="366713"/>
          </a:xfrm>
          <a:prstGeom prst="rect">
            <a:avLst/>
          </a:prstGeom>
          <a:noFill/>
          <a:ln w="9525">
            <a:noFill/>
            <a:miter lim="800000"/>
            <a:headEnd/>
            <a:tailEnd/>
          </a:ln>
        </p:spPr>
        <p:txBody>
          <a:bodyPr wrap="none">
            <a:prstTxWarp prst="textNoShape">
              <a:avLst/>
            </a:prstTxWarp>
            <a:spAutoFit/>
          </a:bodyPr>
          <a:lstStyle/>
          <a:p>
            <a:r>
              <a:rPr lang="en-US" sz="1800"/>
              <a:t>Output = x</a:t>
            </a:r>
            <a:r>
              <a:rPr lang="en-US" sz="1800" baseline="-25000"/>
              <a:t>1</a:t>
            </a:r>
            <a:r>
              <a:rPr lang="en-US" sz="1800" b="1"/>
              <a:t> xor </a:t>
            </a:r>
            <a:r>
              <a:rPr lang="en-US" sz="1800"/>
              <a:t>x</a:t>
            </a:r>
            <a:r>
              <a:rPr lang="en-US" sz="1800" baseline="-25000"/>
              <a:t>2</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XOR</a:t>
            </a:r>
          </a:p>
        </p:txBody>
      </p:sp>
      <p:grpSp>
        <p:nvGrpSpPr>
          <p:cNvPr id="94211" name="Group 32"/>
          <p:cNvGrpSpPr>
            <a:grpSpLocks/>
          </p:cNvGrpSpPr>
          <p:nvPr/>
        </p:nvGrpSpPr>
        <p:grpSpPr bwMode="auto">
          <a:xfrm>
            <a:off x="228600" y="1371600"/>
            <a:ext cx="8001000" cy="2898775"/>
            <a:chOff x="0" y="1463"/>
            <a:chExt cx="5040" cy="1826"/>
          </a:xfrm>
        </p:grpSpPr>
        <p:sp>
          <p:nvSpPr>
            <p:cNvPr id="94232" name="Oval 5"/>
            <p:cNvSpPr>
              <a:spLocks noChangeAspect="1" noChangeArrowheads="1"/>
            </p:cNvSpPr>
            <p:nvPr/>
          </p:nvSpPr>
          <p:spPr bwMode="auto">
            <a:xfrm>
              <a:off x="1559" y="1463"/>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3" name="Text Box 8"/>
            <p:cNvSpPr txBox="1">
              <a:spLocks noChangeArrowheads="1"/>
            </p:cNvSpPr>
            <p:nvPr/>
          </p:nvSpPr>
          <p:spPr bwMode="auto">
            <a:xfrm>
              <a:off x="0" y="168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1</a:t>
              </a:r>
            </a:p>
          </p:txBody>
        </p:sp>
        <p:sp>
          <p:nvSpPr>
            <p:cNvPr id="94234" name="Oval 10"/>
            <p:cNvSpPr>
              <a:spLocks noChangeAspect="1" noChangeArrowheads="1"/>
            </p:cNvSpPr>
            <p:nvPr/>
          </p:nvSpPr>
          <p:spPr bwMode="auto">
            <a:xfrm>
              <a:off x="3335" y="1920"/>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5" name="Oval 11"/>
            <p:cNvSpPr>
              <a:spLocks noChangeAspect="1" noChangeArrowheads="1"/>
            </p:cNvSpPr>
            <p:nvPr/>
          </p:nvSpPr>
          <p:spPr bwMode="auto">
            <a:xfrm>
              <a:off x="1607" y="2592"/>
              <a:ext cx="697" cy="69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4236" name="Text Box 12"/>
            <p:cNvSpPr txBox="1">
              <a:spLocks noChangeArrowheads="1"/>
            </p:cNvSpPr>
            <p:nvPr/>
          </p:nvSpPr>
          <p:spPr bwMode="auto">
            <a:xfrm>
              <a:off x="0" y="2889"/>
              <a:ext cx="720" cy="231"/>
            </a:xfrm>
            <a:prstGeom prst="rect">
              <a:avLst/>
            </a:prstGeom>
            <a:noFill/>
            <a:ln w="9525">
              <a:noFill/>
              <a:miter lim="800000"/>
              <a:headEnd/>
              <a:tailEnd/>
            </a:ln>
          </p:spPr>
          <p:txBody>
            <a:bodyPr>
              <a:prstTxWarp prst="textNoShape">
                <a:avLst/>
              </a:prstTxWarp>
              <a:spAutoFit/>
            </a:bodyPr>
            <a:lstStyle/>
            <a:p>
              <a:pPr>
                <a:spcBef>
                  <a:spcPct val="50000"/>
                </a:spcBef>
              </a:pPr>
              <a:r>
                <a:rPr lang="en-US" sz="1800"/>
                <a:t>Input x</a:t>
              </a:r>
              <a:r>
                <a:rPr lang="en-US" sz="1800" baseline="-25000"/>
                <a:t>2</a:t>
              </a:r>
            </a:p>
          </p:txBody>
        </p:sp>
        <p:sp>
          <p:nvSpPr>
            <p:cNvPr id="94237" name="Text Box 13"/>
            <p:cNvSpPr txBox="1">
              <a:spLocks noChangeArrowheads="1"/>
            </p:cNvSpPr>
            <p:nvPr/>
          </p:nvSpPr>
          <p:spPr bwMode="auto">
            <a:xfrm>
              <a:off x="672" y="1593"/>
              <a:ext cx="864"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t>1</a:t>
              </a:r>
              <a:r>
                <a:rPr lang="en-US" sz="1800"/>
                <a:t> </a:t>
              </a:r>
              <a:endParaRPr lang="en-US" sz="1800" baseline="-25000"/>
            </a:p>
          </p:txBody>
        </p:sp>
        <p:sp>
          <p:nvSpPr>
            <p:cNvPr id="94238" name="Line 16"/>
            <p:cNvSpPr>
              <a:spLocks noChangeShapeType="1"/>
            </p:cNvSpPr>
            <p:nvPr/>
          </p:nvSpPr>
          <p:spPr bwMode="auto">
            <a:xfrm>
              <a:off x="624" y="1824"/>
              <a:ext cx="912"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39" name="Line 17"/>
            <p:cNvSpPr>
              <a:spLocks noChangeShapeType="1"/>
            </p:cNvSpPr>
            <p:nvPr/>
          </p:nvSpPr>
          <p:spPr bwMode="auto">
            <a:xfrm>
              <a:off x="624" y="1920"/>
              <a:ext cx="960"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0" name="Line 18"/>
            <p:cNvSpPr>
              <a:spLocks noChangeShapeType="1"/>
            </p:cNvSpPr>
            <p:nvPr/>
          </p:nvSpPr>
          <p:spPr bwMode="auto">
            <a:xfrm>
              <a:off x="624" y="2976"/>
              <a:ext cx="96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1" name="Line 19"/>
            <p:cNvSpPr>
              <a:spLocks noChangeShapeType="1"/>
            </p:cNvSpPr>
            <p:nvPr/>
          </p:nvSpPr>
          <p:spPr bwMode="auto">
            <a:xfrm flipV="1">
              <a:off x="624" y="1920"/>
              <a:ext cx="864" cy="1008"/>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2" name="Text Box 20"/>
            <p:cNvSpPr txBox="1">
              <a:spLocks noChangeArrowheads="1"/>
            </p:cNvSpPr>
            <p:nvPr/>
          </p:nvSpPr>
          <p:spPr bwMode="auto">
            <a:xfrm>
              <a:off x="1152" y="2361"/>
              <a:ext cx="864"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t>-1</a:t>
              </a:r>
              <a:endParaRPr lang="en-US" sz="1400" baseline="-25000"/>
            </a:p>
          </p:txBody>
        </p:sp>
        <p:sp>
          <p:nvSpPr>
            <p:cNvPr id="94243" name="Text Box 21"/>
            <p:cNvSpPr txBox="1">
              <a:spLocks noChangeArrowheads="1"/>
            </p:cNvSpPr>
            <p:nvPr/>
          </p:nvSpPr>
          <p:spPr bwMode="auto">
            <a:xfrm>
              <a:off x="1152" y="2160"/>
              <a:ext cx="864"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t>-1</a:t>
              </a:r>
              <a:r>
                <a:rPr lang="en-US" sz="1800"/>
                <a:t> </a:t>
              </a:r>
            </a:p>
          </p:txBody>
        </p:sp>
        <p:sp>
          <p:nvSpPr>
            <p:cNvPr id="94244" name="Text Box 22"/>
            <p:cNvSpPr txBox="1">
              <a:spLocks noChangeArrowheads="1"/>
            </p:cNvSpPr>
            <p:nvPr/>
          </p:nvSpPr>
          <p:spPr bwMode="auto">
            <a:xfrm>
              <a:off x="672" y="2976"/>
              <a:ext cx="864"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t>1</a:t>
              </a:r>
              <a:endParaRPr lang="en-US" sz="1400" baseline="-25000"/>
            </a:p>
          </p:txBody>
        </p:sp>
        <p:sp>
          <p:nvSpPr>
            <p:cNvPr id="94245" name="Text Box 23"/>
            <p:cNvSpPr txBox="1">
              <a:spLocks noChangeArrowheads="1"/>
            </p:cNvSpPr>
            <p:nvPr/>
          </p:nvSpPr>
          <p:spPr bwMode="auto">
            <a:xfrm>
              <a:off x="3504" y="2188"/>
              <a:ext cx="52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a:t>T = 1</a:t>
              </a:r>
            </a:p>
          </p:txBody>
        </p:sp>
        <p:sp>
          <p:nvSpPr>
            <p:cNvPr id="94246" name="Text Box 24"/>
            <p:cNvSpPr txBox="1">
              <a:spLocks noChangeArrowheads="1"/>
            </p:cNvSpPr>
            <p:nvPr/>
          </p:nvSpPr>
          <p:spPr bwMode="auto">
            <a:xfrm>
              <a:off x="1728" y="2860"/>
              <a:ext cx="52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a:t>T = 1</a:t>
              </a:r>
            </a:p>
          </p:txBody>
        </p:sp>
        <p:sp>
          <p:nvSpPr>
            <p:cNvPr id="94247" name="Text Box 25"/>
            <p:cNvSpPr txBox="1">
              <a:spLocks noChangeArrowheads="1"/>
            </p:cNvSpPr>
            <p:nvPr/>
          </p:nvSpPr>
          <p:spPr bwMode="auto">
            <a:xfrm>
              <a:off x="1680" y="1728"/>
              <a:ext cx="52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a:t>T = 1</a:t>
              </a:r>
            </a:p>
          </p:txBody>
        </p:sp>
        <p:sp>
          <p:nvSpPr>
            <p:cNvPr id="94248" name="Line 26"/>
            <p:cNvSpPr>
              <a:spLocks noChangeShapeType="1"/>
            </p:cNvSpPr>
            <p:nvPr/>
          </p:nvSpPr>
          <p:spPr bwMode="auto">
            <a:xfrm>
              <a:off x="2304" y="1872"/>
              <a:ext cx="1008" cy="336"/>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49" name="Line 27"/>
            <p:cNvSpPr>
              <a:spLocks noChangeShapeType="1"/>
            </p:cNvSpPr>
            <p:nvPr/>
          </p:nvSpPr>
          <p:spPr bwMode="auto">
            <a:xfrm flipV="1">
              <a:off x="2352" y="2448"/>
              <a:ext cx="1008" cy="432"/>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50" name="Line 28"/>
            <p:cNvSpPr>
              <a:spLocks noChangeShapeType="1"/>
            </p:cNvSpPr>
            <p:nvPr/>
          </p:nvSpPr>
          <p:spPr bwMode="auto">
            <a:xfrm>
              <a:off x="4080" y="2304"/>
              <a:ext cx="960" cy="0"/>
            </a:xfrm>
            <a:prstGeom prst="line">
              <a:avLst/>
            </a:prstGeom>
            <a:noFill/>
            <a:ln w="38100">
              <a:solidFill>
                <a:schemeClr val="tx1"/>
              </a:solidFill>
              <a:round/>
              <a:headEnd/>
              <a:tailEnd type="triangle" w="lg" len="lg"/>
            </a:ln>
          </p:spPr>
          <p:txBody>
            <a:bodyPr>
              <a:prstTxWarp prst="textNoShape">
                <a:avLst/>
              </a:prstTxWarp>
            </a:bodyPr>
            <a:lstStyle/>
            <a:p>
              <a:endParaRPr lang="en-US"/>
            </a:p>
          </p:txBody>
        </p:sp>
        <p:sp>
          <p:nvSpPr>
            <p:cNvPr id="94251" name="Text Box 29"/>
            <p:cNvSpPr txBox="1">
              <a:spLocks noChangeArrowheads="1"/>
            </p:cNvSpPr>
            <p:nvPr/>
          </p:nvSpPr>
          <p:spPr bwMode="auto">
            <a:xfrm>
              <a:off x="2736" y="1872"/>
              <a:ext cx="864"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t>1</a:t>
              </a:r>
              <a:endParaRPr lang="en-US" sz="1400" baseline="-25000"/>
            </a:p>
          </p:txBody>
        </p:sp>
        <p:sp>
          <p:nvSpPr>
            <p:cNvPr id="94252" name="Text Box 30"/>
            <p:cNvSpPr txBox="1">
              <a:spLocks noChangeArrowheads="1"/>
            </p:cNvSpPr>
            <p:nvPr/>
          </p:nvSpPr>
          <p:spPr bwMode="auto">
            <a:xfrm>
              <a:off x="2736" y="2688"/>
              <a:ext cx="864"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t>1</a:t>
              </a:r>
              <a:endParaRPr lang="en-US" sz="1400" baseline="-25000"/>
            </a:p>
          </p:txBody>
        </p:sp>
      </p:grpSp>
      <p:graphicFrame>
        <p:nvGraphicFramePr>
          <p:cNvPr id="54346" name="Group 74"/>
          <p:cNvGraphicFramePr>
            <a:graphicFrameLocks noGrp="1"/>
          </p:cNvGraphicFramePr>
          <p:nvPr>
            <p:ph idx="1"/>
          </p:nvPr>
        </p:nvGraphicFramePr>
        <p:xfrm>
          <a:off x="5257800" y="3886200"/>
          <a:ext cx="3200400" cy="2590799"/>
        </p:xfrm>
        <a:graphic>
          <a:graphicData uri="http://schemas.openxmlformats.org/drawingml/2006/table">
            <a:tbl>
              <a:tblPr/>
              <a:tblGrid>
                <a:gridCol w="685800"/>
                <a:gridCol w="762000"/>
                <a:gridCol w="1752600"/>
              </a:tblGrid>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1</a:t>
                      </a:r>
                      <a:r>
                        <a:rPr kumimoji="0" lang="en-US" sz="2800" b="1" i="0" u="none" strike="noStrike" cap="none" normalizeH="0" baseline="0">
                          <a:ln>
                            <a:noFill/>
                          </a:ln>
                          <a:solidFill>
                            <a:schemeClr val="tx1"/>
                          </a:solidFill>
                          <a:effectLst/>
                          <a:latin typeface="Arial" charset="0"/>
                        </a:rPr>
                        <a:t> xor </a:t>
                      </a:r>
                      <a:r>
                        <a:rPr kumimoji="0" lang="en-US" sz="2800" b="0" i="0" u="none" strike="noStrike" cap="none" normalizeH="0" baseline="0">
                          <a:ln>
                            <a:noFill/>
                          </a:ln>
                          <a:solidFill>
                            <a:schemeClr val="tx1"/>
                          </a:solidFill>
                          <a:effectLst/>
                          <a:latin typeface="Arial" charset="0"/>
                        </a:rPr>
                        <a:t>x</a:t>
                      </a:r>
                      <a:r>
                        <a:rPr kumimoji="0" lang="en-US" sz="2800" b="0" i="0" u="none" strike="noStrike" cap="none" normalizeH="0" baseline="-2500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94231" name="Rectangle 75"/>
          <p:cNvSpPr>
            <a:spLocks noChangeArrowheads="1"/>
          </p:cNvSpPr>
          <p:nvPr/>
        </p:nvSpPr>
        <p:spPr bwMode="auto">
          <a:xfrm>
            <a:off x="6629400" y="2362200"/>
            <a:ext cx="2011363" cy="366713"/>
          </a:xfrm>
          <a:prstGeom prst="rect">
            <a:avLst/>
          </a:prstGeom>
          <a:noFill/>
          <a:ln w="9525">
            <a:noFill/>
            <a:miter lim="800000"/>
            <a:headEnd/>
            <a:tailEnd/>
          </a:ln>
        </p:spPr>
        <p:txBody>
          <a:bodyPr wrap="none">
            <a:prstTxWarp prst="textNoShape">
              <a:avLst/>
            </a:prstTxWarp>
            <a:spAutoFit/>
          </a:bodyPr>
          <a:lstStyle/>
          <a:p>
            <a:r>
              <a:rPr lang="en-US" sz="1800"/>
              <a:t>Output = x</a:t>
            </a:r>
            <a:r>
              <a:rPr lang="en-US" sz="1800" baseline="-25000"/>
              <a:t>1</a:t>
            </a:r>
            <a:r>
              <a:rPr lang="en-US" sz="1800" b="1"/>
              <a:t> xor </a:t>
            </a:r>
            <a:r>
              <a:rPr lang="en-US" sz="1800"/>
              <a:t>x</a:t>
            </a:r>
            <a:r>
              <a:rPr lang="en-US" sz="1800" baseline="-25000"/>
              <a:t>2</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9020</TotalTime>
  <Words>2678</Words>
  <Application>Microsoft Macintosh PowerPoint</Application>
  <PresentationFormat>On-screen Show (4:3)</PresentationFormat>
  <Paragraphs>1015</Paragraphs>
  <Slides>91</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Pixel</vt:lpstr>
      <vt:lpstr>Equation</vt:lpstr>
      <vt:lpstr>PowerPoint Presentation</vt:lpstr>
      <vt:lpstr>Neural Networks</vt:lpstr>
      <vt:lpstr>Machine Learning is…</vt:lpstr>
      <vt:lpstr>Machine Learning is…</vt:lpstr>
      <vt:lpstr>Machine Learning is…</vt:lpstr>
      <vt:lpstr>Machine Learning is…</vt:lpstr>
      <vt:lpstr>Machine Learning, aka</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Unsupervised learning</vt:lpstr>
      <vt:lpstr>Unsupervised learning applications</vt:lpstr>
      <vt:lpstr>Reinforcement learning</vt:lpstr>
      <vt:lpstr>Reinforcement learning example</vt:lpstr>
      <vt:lpstr>Reinforcement learning example</vt:lpstr>
      <vt:lpstr>Other learning variations</vt:lpstr>
      <vt:lpstr>Neural Networks</vt:lpstr>
      <vt:lpstr>Our Nervous System</vt:lpstr>
      <vt:lpstr>Our nervous system:  the computer science view</vt:lpstr>
      <vt:lpstr>Our nervous system</vt:lpstr>
      <vt:lpstr>Man vs. Machine</vt:lpstr>
      <vt:lpstr>Brains are still pretty fast</vt:lpstr>
      <vt:lpstr>Brains are still pretty fast</vt:lpstr>
      <vt:lpstr>Artificial Neural Networks</vt:lpstr>
      <vt:lpstr>PowerPoint Presentation</vt:lpstr>
      <vt:lpstr>PowerPoint Presentation</vt:lpstr>
      <vt:lpstr>PowerPoint Presentation</vt:lpstr>
      <vt:lpstr>Possible threshold functions</vt:lpstr>
      <vt:lpstr>PowerPoint Presentation</vt:lpstr>
      <vt:lpstr>PowerPoint Presentation</vt:lpstr>
      <vt:lpstr>PowerPoint Presentation</vt:lpstr>
      <vt:lpstr>PowerPoint Presentation</vt:lpstr>
      <vt:lpstr>PowerPoint Presentation</vt:lpstr>
      <vt:lpstr>Neural network</vt:lpstr>
      <vt:lpstr>Neural network</vt:lpstr>
      <vt:lpstr>Neural network</vt:lpstr>
      <vt:lpstr>Neural network</vt:lpstr>
      <vt:lpstr>Neural network</vt:lpstr>
      <vt:lpstr>PowerPoint Presentation</vt:lpstr>
      <vt:lpstr>Neural networks</vt:lpstr>
      <vt:lpstr>Neural networks</vt:lpstr>
      <vt:lpstr>Neural networks</vt:lpstr>
      <vt:lpstr>History of Neural Networks</vt:lpstr>
      <vt:lpstr>Perceptron</vt:lpstr>
      <vt:lpstr>Examples - Logical operators  </vt:lpstr>
      <vt:lpstr>AND</vt:lpstr>
      <vt:lpstr>PowerPoint Presentation</vt:lpstr>
      <vt:lpstr>PowerPoint Presentation</vt:lpstr>
      <vt:lpstr>PowerPoint Presentation</vt:lpstr>
      <vt:lpstr>PowerPoint Presentation</vt:lpstr>
      <vt:lpstr>OR</vt:lpstr>
      <vt:lpstr>PowerPoint Presentation</vt:lpstr>
      <vt:lpstr>PowerPoint Presentation</vt:lpstr>
      <vt:lpstr>PowerPoint Presentation</vt:lpstr>
      <vt:lpstr>PowerPoint Presentation</vt:lpstr>
      <vt:lpstr>NOT</vt:lpstr>
      <vt:lpstr>PowerPoint Presentation</vt:lpstr>
      <vt:lpstr>PowerPoint Presentation</vt:lpstr>
      <vt:lpstr>How about…</vt:lpstr>
      <vt:lpstr>Training neural networks</vt:lpstr>
      <vt:lpstr>Positive or negative?</vt:lpstr>
      <vt:lpstr>Positive or negative?</vt:lpstr>
      <vt:lpstr>Positive or negative?</vt:lpstr>
      <vt:lpstr>Positive or negative?</vt:lpstr>
      <vt:lpstr>Positive or negative?</vt:lpstr>
      <vt:lpstr>Positive or negative?</vt:lpstr>
      <vt:lpstr>Positive or negative?</vt:lpstr>
      <vt:lpstr>Positive or negative?</vt:lpstr>
      <vt:lpstr>A method to the madness</vt:lpstr>
      <vt:lpstr>Training neural networks</vt:lpstr>
      <vt:lpstr>Perceptron learning algorithm</vt:lpstr>
      <vt:lpstr>PowerPoint Presentation</vt:lpstr>
      <vt:lpstr>PowerPoint Presentation</vt:lpstr>
      <vt:lpstr>PowerPoint Presentation</vt:lpstr>
      <vt:lpstr>PowerPoint Presentation</vt:lpstr>
      <vt:lpstr>Perceptron learning</vt:lpstr>
      <vt:lpstr>Linearly Separable</vt:lpstr>
      <vt:lpstr>PowerPoint Presentation</vt:lpstr>
      <vt:lpstr>Perceptrons</vt:lpstr>
      <vt:lpstr>XOR</vt:lpstr>
      <vt:lpstr>XOR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David Kauchak</cp:lastModifiedBy>
  <cp:revision>385</cp:revision>
  <cp:lastPrinted>2009-04-22T19:24:48Z</cp:lastPrinted>
  <dcterms:created xsi:type="dcterms:W3CDTF">2010-11-08T21:43:53Z</dcterms:created>
  <dcterms:modified xsi:type="dcterms:W3CDTF">2015-03-05T23:27:44Z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