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0"/>
  </p:notesMasterIdLst>
  <p:sldIdLst>
    <p:sldId id="256" r:id="rId2"/>
    <p:sldId id="654" r:id="rId3"/>
    <p:sldId id="655" r:id="rId4"/>
    <p:sldId id="656" r:id="rId5"/>
    <p:sldId id="657" r:id="rId6"/>
    <p:sldId id="658" r:id="rId7"/>
    <p:sldId id="659" r:id="rId8"/>
    <p:sldId id="660" r:id="rId9"/>
    <p:sldId id="661" r:id="rId10"/>
    <p:sldId id="662" r:id="rId11"/>
    <p:sldId id="663" r:id="rId12"/>
    <p:sldId id="664" r:id="rId13"/>
    <p:sldId id="665" r:id="rId14"/>
    <p:sldId id="668" r:id="rId15"/>
    <p:sldId id="614" r:id="rId16"/>
    <p:sldId id="617" r:id="rId17"/>
    <p:sldId id="618" r:id="rId18"/>
    <p:sldId id="620" r:id="rId19"/>
    <p:sldId id="621" r:id="rId20"/>
    <p:sldId id="623" r:id="rId21"/>
    <p:sldId id="622" r:id="rId22"/>
    <p:sldId id="624" r:id="rId23"/>
    <p:sldId id="625" r:id="rId24"/>
    <p:sldId id="627" r:id="rId25"/>
    <p:sldId id="626" r:id="rId26"/>
    <p:sldId id="628" r:id="rId27"/>
    <p:sldId id="629" r:id="rId28"/>
    <p:sldId id="630" r:id="rId29"/>
    <p:sldId id="631" r:id="rId30"/>
    <p:sldId id="632" r:id="rId31"/>
    <p:sldId id="671" r:id="rId32"/>
    <p:sldId id="672" r:id="rId33"/>
    <p:sldId id="673" r:id="rId34"/>
    <p:sldId id="674" r:id="rId35"/>
    <p:sldId id="675" r:id="rId36"/>
    <p:sldId id="676" r:id="rId37"/>
    <p:sldId id="677" r:id="rId38"/>
    <p:sldId id="678" r:id="rId39"/>
    <p:sldId id="679" r:id="rId40"/>
    <p:sldId id="680" r:id="rId41"/>
    <p:sldId id="681" r:id="rId42"/>
    <p:sldId id="682" r:id="rId43"/>
    <p:sldId id="683" r:id="rId44"/>
    <p:sldId id="684" r:id="rId45"/>
    <p:sldId id="685" r:id="rId46"/>
    <p:sldId id="649" r:id="rId47"/>
    <p:sldId id="666" r:id="rId48"/>
    <p:sldId id="650" r:id="rId49"/>
    <p:sldId id="667" r:id="rId50"/>
    <p:sldId id="634" r:id="rId51"/>
    <p:sldId id="637" r:id="rId52"/>
    <p:sldId id="638" r:id="rId53"/>
    <p:sldId id="639" r:id="rId54"/>
    <p:sldId id="640" r:id="rId55"/>
    <p:sldId id="641" r:id="rId56"/>
    <p:sldId id="642" r:id="rId57"/>
    <p:sldId id="643" r:id="rId58"/>
    <p:sldId id="644" r:id="rId59"/>
    <p:sldId id="645" r:id="rId60"/>
    <p:sldId id="646" r:id="rId61"/>
    <p:sldId id="647" r:id="rId62"/>
    <p:sldId id="648" r:id="rId63"/>
    <p:sldId id="652" r:id="rId64"/>
    <p:sldId id="653" r:id="rId65"/>
    <p:sldId id="510" r:id="rId66"/>
    <p:sldId id="511" r:id="rId67"/>
    <p:sldId id="669" r:id="rId68"/>
    <p:sldId id="670" r:id="rId6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5" autoAdjust="0"/>
    <p:restoredTop sz="86677" autoAdjust="0"/>
  </p:normalViewPr>
  <p:slideViewPr>
    <p:cSldViewPr snapToObjects="1">
      <p:cViewPr varScale="1">
        <p:scale>
          <a:sx n="92" d="100"/>
          <a:sy n="92" d="100"/>
        </p:scale>
        <p:origin x="-50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notesMaster" Target="notesMasters/notesMaster1.xml"/><Relationship Id="rId71" Type="http://schemas.openxmlformats.org/officeDocument/2006/relationships/printerSettings" Target="printerSettings/printerSettings1.bin"/><Relationship Id="rId72"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viewProps" Target="viewProps.xml"/><Relationship Id="rId74" Type="http://schemas.openxmlformats.org/officeDocument/2006/relationships/theme" Target="theme/theme1.xml"/><Relationship Id="rId75"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0213A-4496-8E41-939D-6D779164903A}" type="datetimeFigureOut">
              <a:rPr lang="en-US" smtClean="0"/>
              <a:pPr/>
              <a:t>3/3/15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E9A50-EED1-FA4E-868B-D30F9FDBA6F4}" type="slidenum">
              <a:rPr lang="en-US" smtClean="0"/>
              <a:pPr/>
              <a:t>‹#›</a:t>
            </a:fld>
            <a:endParaRPr lang="en-US"/>
          </a:p>
        </p:txBody>
      </p:sp>
    </p:spTree>
    <p:extLst>
      <p:ext uri="{BB962C8B-B14F-4D97-AF65-F5344CB8AC3E}">
        <p14:creationId xmlns:p14="http://schemas.microsoft.com/office/powerpoint/2010/main" val="10369575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is shorthand</a:t>
            </a:r>
            <a:endParaRPr lang="en-US" dirty="0"/>
          </a:p>
        </p:txBody>
      </p:sp>
      <p:sp>
        <p:nvSpPr>
          <p:cNvPr id="4" name="Slide Number Placeholder 3"/>
          <p:cNvSpPr>
            <a:spLocks noGrp="1"/>
          </p:cNvSpPr>
          <p:nvPr>
            <p:ph type="sldNum" sz="quarter" idx="10"/>
          </p:nvPr>
        </p:nvSpPr>
        <p:spPr/>
        <p:txBody>
          <a:bodyPr/>
          <a:lstStyle/>
          <a:p>
            <a:fld id="{F93E9A50-EED1-FA4E-868B-D30F9FDBA6F4}" type="slidenum">
              <a:rPr lang="en-US" smtClean="0"/>
              <a:pPr/>
              <a:t>50</a:t>
            </a:fld>
            <a:endParaRPr lang="en-US"/>
          </a:p>
        </p:txBody>
      </p:sp>
    </p:spTree>
    <p:extLst>
      <p:ext uri="{BB962C8B-B14F-4D97-AF65-F5344CB8AC3E}">
        <p14:creationId xmlns:p14="http://schemas.microsoft.com/office/powerpoint/2010/main" val="1930572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B6FE768-D535-DB4F-A86D-18423950C428}" type="datetimeFigureOut">
              <a:rPr lang="en-US" smtClean="0"/>
              <a:pPr/>
              <a:t>3/3/15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3/3/15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76733-97FC-644E-9C9E-BE83813A8A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B6FE768-D535-DB4F-A86D-18423950C428}" type="datetimeFigureOut">
              <a:rPr lang="en-US" smtClean="0"/>
              <a:pPr/>
              <a:t>3/3/15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0076733-97FC-644E-9C9E-BE83813A8A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3/3/15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B6FE768-D535-DB4F-A86D-18423950C428}" type="datetimeFigureOut">
              <a:rPr lang="en-US" smtClean="0"/>
              <a:pPr/>
              <a:t>3/3/15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7B6FE768-D535-DB4F-A86D-18423950C428}" type="datetimeFigureOut">
              <a:rPr lang="en-US" smtClean="0"/>
              <a:pPr/>
              <a:t>3/3/15</a:t>
            </a:fld>
            <a:endParaRPr lang="en-US"/>
          </a:p>
        </p:txBody>
      </p:sp>
      <p:sp>
        <p:nvSpPr>
          <p:cNvPr id="10" name="Slide Number Placeholder 9"/>
          <p:cNvSpPr>
            <a:spLocks noGrp="1"/>
          </p:cNvSpPr>
          <p:nvPr>
            <p:ph type="sldNum" sz="quarter" idx="16"/>
          </p:nvPr>
        </p:nvSpPr>
        <p:spPr/>
        <p:txBody>
          <a:bodyPr rtlCol="0"/>
          <a:lstStyle/>
          <a:p>
            <a:fld id="{A0076733-97FC-644E-9C9E-BE83813A8A2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7B6FE768-D535-DB4F-A86D-18423950C428}" type="datetimeFigureOut">
              <a:rPr lang="en-US" smtClean="0"/>
              <a:pPr/>
              <a:t>3/3/15</a:t>
            </a:fld>
            <a:endParaRPr lang="en-US"/>
          </a:p>
        </p:txBody>
      </p:sp>
      <p:sp>
        <p:nvSpPr>
          <p:cNvPr id="12" name="Slide Number Placeholder 11"/>
          <p:cNvSpPr>
            <a:spLocks noGrp="1"/>
          </p:cNvSpPr>
          <p:nvPr>
            <p:ph type="sldNum" sz="quarter" idx="16"/>
          </p:nvPr>
        </p:nvSpPr>
        <p:spPr/>
        <p:txBody>
          <a:bodyPr rtlCol="0"/>
          <a:lstStyle/>
          <a:p>
            <a:fld id="{A0076733-97FC-644E-9C9E-BE83813A8A2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6FE768-D535-DB4F-A86D-18423950C428}" type="datetimeFigureOut">
              <a:rPr lang="en-US" smtClean="0"/>
              <a:pPr/>
              <a:t>3/3/15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FE768-D535-DB4F-A86D-18423950C428}" type="datetimeFigureOut">
              <a:rPr lang="en-US" smtClean="0"/>
              <a:pPr/>
              <a:t>3/3/15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B6FE768-D535-DB4F-A86D-18423950C428}" type="datetimeFigureOut">
              <a:rPr lang="en-US" smtClean="0"/>
              <a:pPr/>
              <a:t>3/3/15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B6FE768-D535-DB4F-A86D-18423950C428}" type="datetimeFigureOut">
              <a:rPr lang="en-US" smtClean="0"/>
              <a:pPr/>
              <a:t>3/3/15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B6FE768-D535-DB4F-A86D-18423950C428}" type="datetimeFigureOut">
              <a:rPr lang="en-US" smtClean="0"/>
              <a:pPr/>
              <a:t>3/3/15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0076733-97FC-644E-9C9E-BE83813A8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CFGs – take 2</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David Kauchak</a:t>
            </a:r>
          </a:p>
          <a:p>
            <a:r>
              <a:rPr lang="en-US" dirty="0" smtClean="0"/>
              <a:t>CS30 – Spring 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be improved</a:t>
            </a:r>
            <a:endParaRPr lang="en-US" dirty="0"/>
          </a:p>
        </p:txBody>
      </p:sp>
      <p:sp>
        <p:nvSpPr>
          <p:cNvPr id="5" name="Rectangle 4"/>
          <p:cNvSpPr/>
          <p:nvPr/>
        </p:nvSpPr>
        <p:spPr>
          <a:xfrm>
            <a:off x="638949" y="2534215"/>
            <a:ext cx="7964403" cy="2246769"/>
          </a:xfrm>
          <a:prstGeom prst="rect">
            <a:avLst/>
          </a:prstGeom>
        </p:spPr>
        <p:txBody>
          <a:bodyPr wrap="square">
            <a:spAutoFit/>
          </a:bodyPr>
          <a:lstStyle/>
          <a:p>
            <a:r>
              <a:rPr lang="en-US" sz="2800" dirty="0"/>
              <a:t>I was talking to a friend about how it'd be really nice to have a buddy to share how I code a function. I thought by watching another person code in a way that is different/similar to yours, you can understand the logic/style better and faster.</a:t>
            </a:r>
          </a:p>
        </p:txBody>
      </p:sp>
    </p:spTree>
    <p:extLst>
      <p:ext uri="{BB962C8B-B14F-4D97-AF65-F5344CB8AC3E}">
        <p14:creationId xmlns:p14="http://schemas.microsoft.com/office/powerpoint/2010/main" val="295247534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be improved</a:t>
            </a:r>
            <a:endParaRPr lang="en-US" dirty="0"/>
          </a:p>
        </p:txBody>
      </p:sp>
      <p:sp>
        <p:nvSpPr>
          <p:cNvPr id="3" name="Rectangle 2"/>
          <p:cNvSpPr/>
          <p:nvPr/>
        </p:nvSpPr>
        <p:spPr>
          <a:xfrm>
            <a:off x="990600" y="2866232"/>
            <a:ext cx="6934200" cy="1200328"/>
          </a:xfrm>
          <a:prstGeom prst="rect">
            <a:avLst/>
          </a:prstGeom>
        </p:spPr>
        <p:txBody>
          <a:bodyPr wrap="square">
            <a:spAutoFit/>
          </a:bodyPr>
          <a:lstStyle/>
          <a:p>
            <a:r>
              <a:rPr lang="en-US" sz="2400" dirty="0"/>
              <a:t>We haven't done that many assignments, but one of them had some grading I didn't understand. I feel like that was an anomaly though.</a:t>
            </a:r>
          </a:p>
        </p:txBody>
      </p:sp>
    </p:spTree>
    <p:extLst>
      <p:ext uri="{BB962C8B-B14F-4D97-AF65-F5344CB8AC3E}">
        <p14:creationId xmlns:p14="http://schemas.microsoft.com/office/powerpoint/2010/main" val="7096347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be improved</a:t>
            </a:r>
            <a:endParaRPr lang="en-US" dirty="0"/>
          </a:p>
        </p:txBody>
      </p:sp>
      <p:sp>
        <p:nvSpPr>
          <p:cNvPr id="4" name="Rectangle 3"/>
          <p:cNvSpPr/>
          <p:nvPr/>
        </p:nvSpPr>
        <p:spPr>
          <a:xfrm>
            <a:off x="2514600" y="3429000"/>
            <a:ext cx="3428067" cy="523220"/>
          </a:xfrm>
          <a:prstGeom prst="rect">
            <a:avLst/>
          </a:prstGeom>
        </p:spPr>
        <p:txBody>
          <a:bodyPr wrap="none">
            <a:spAutoFit/>
          </a:bodyPr>
          <a:lstStyle/>
          <a:p>
            <a:r>
              <a:rPr lang="en-US" sz="2800" dirty="0"/>
              <a:t>More high-five breaks!</a:t>
            </a:r>
          </a:p>
        </p:txBody>
      </p:sp>
      <p:sp>
        <p:nvSpPr>
          <p:cNvPr id="5" name="TextBox 4"/>
          <p:cNvSpPr txBox="1"/>
          <p:nvPr/>
        </p:nvSpPr>
        <p:spPr>
          <a:xfrm>
            <a:off x="3584086" y="4876800"/>
            <a:ext cx="768622" cy="923330"/>
          </a:xfrm>
          <a:prstGeom prst="rect">
            <a:avLst/>
          </a:prstGeom>
          <a:noFill/>
        </p:spPr>
        <p:txBody>
          <a:bodyPr wrap="none" rtlCol="0">
            <a:spAutoFit/>
          </a:bodyPr>
          <a:lstStyle/>
          <a:p>
            <a:r>
              <a:rPr lang="en-US" sz="5400" dirty="0" smtClean="0">
                <a:sym typeface="Wingdings"/>
              </a:rPr>
              <a:t></a:t>
            </a:r>
            <a:endParaRPr lang="en-US" sz="5400" dirty="0"/>
          </a:p>
        </p:txBody>
      </p:sp>
    </p:spTree>
    <p:extLst>
      <p:ext uri="{BB962C8B-B14F-4D97-AF65-F5344CB8AC3E}">
        <p14:creationId xmlns:p14="http://schemas.microsoft.com/office/powerpoint/2010/main" val="199300495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thoughts</a:t>
            </a:r>
            <a:endParaRPr lang="en-US" dirty="0"/>
          </a:p>
        </p:txBody>
      </p:sp>
      <p:sp>
        <p:nvSpPr>
          <p:cNvPr id="4" name="Rectangle 3"/>
          <p:cNvSpPr/>
          <p:nvPr/>
        </p:nvSpPr>
        <p:spPr>
          <a:xfrm>
            <a:off x="1091936" y="3048000"/>
            <a:ext cx="7239000" cy="1200328"/>
          </a:xfrm>
          <a:prstGeom prst="rect">
            <a:avLst/>
          </a:prstGeom>
        </p:spPr>
        <p:txBody>
          <a:bodyPr wrap="square">
            <a:spAutoFit/>
          </a:bodyPr>
          <a:lstStyle/>
          <a:p>
            <a:r>
              <a:rPr lang="en-US" sz="2400" dirty="0"/>
              <a:t>I would really like to do Turing Machines in this class I think they're fun &amp; have interesting connections/applications to computation/ the human mind</a:t>
            </a:r>
          </a:p>
        </p:txBody>
      </p:sp>
    </p:spTree>
    <p:extLst>
      <p:ext uri="{BB962C8B-B14F-4D97-AF65-F5344CB8AC3E}">
        <p14:creationId xmlns:p14="http://schemas.microsoft.com/office/powerpoint/2010/main" val="39312639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in the future…</a:t>
            </a:r>
            <a:endParaRPr lang="en-US" dirty="0"/>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val="418129591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dirty="0" smtClean="0"/>
              <a:t>Grammars</a:t>
            </a:r>
            <a:endParaRPr lang="en-US" dirty="0"/>
          </a:p>
        </p:txBody>
      </p:sp>
      <p:sp>
        <p:nvSpPr>
          <p:cNvPr id="41987" name="Rectangle 3"/>
          <p:cNvSpPr>
            <a:spLocks noGrp="1" noChangeArrowheads="1"/>
          </p:cNvSpPr>
          <p:nvPr>
            <p:ph type="body" idx="1"/>
          </p:nvPr>
        </p:nvSpPr>
        <p:spPr>
          <a:xfrm>
            <a:off x="685800" y="1828800"/>
            <a:ext cx="7772400" cy="4572000"/>
          </a:xfrm>
        </p:spPr>
        <p:txBody>
          <a:bodyPr>
            <a:normAutofit/>
          </a:bodyPr>
          <a:lstStyle/>
          <a:p>
            <a:pPr marL="0" indent="0" eaLnBrk="1" hangingPunct="1">
              <a:lnSpc>
                <a:spcPct val="90000"/>
              </a:lnSpc>
              <a:buNone/>
            </a:pPr>
            <a:r>
              <a:rPr lang="en-US" dirty="0" smtClean="0"/>
              <a:t>Language view: </a:t>
            </a:r>
          </a:p>
          <a:p>
            <a:pPr marL="0" indent="0" eaLnBrk="1" hangingPunct="1">
              <a:lnSpc>
                <a:spcPct val="90000"/>
              </a:lnSpc>
              <a:buNone/>
            </a:pPr>
            <a:r>
              <a:rPr lang="en-US" dirty="0" smtClean="0"/>
              <a:t>A grammar is a set of structural rules that govern the composition of sentences, phrases and words.</a:t>
            </a:r>
          </a:p>
          <a:p>
            <a:pPr marL="0" indent="0" eaLnBrk="1" hangingPunct="1">
              <a:lnSpc>
                <a:spcPct val="90000"/>
              </a:lnSpc>
              <a:buNone/>
            </a:pPr>
            <a:endParaRPr lang="en-US" dirty="0"/>
          </a:p>
          <a:p>
            <a:pPr marL="0" indent="0" eaLnBrk="1" hangingPunct="1">
              <a:lnSpc>
                <a:spcPct val="90000"/>
              </a:lnSpc>
              <a:buNone/>
            </a:pPr>
            <a:r>
              <a:rPr lang="en-US" dirty="0" smtClean="0"/>
              <a:t>Computational view:</a:t>
            </a:r>
          </a:p>
          <a:p>
            <a:pPr marL="0" indent="0" eaLnBrk="1" hangingPunct="1">
              <a:lnSpc>
                <a:spcPct val="90000"/>
              </a:lnSpc>
              <a:buNone/>
            </a:pPr>
            <a:r>
              <a:rPr lang="en-US" dirty="0" smtClean="0"/>
              <a:t>A grammar (often called a “formal grammar”) is a set of rules that describe what strings are valid in a formal language.</a:t>
            </a:r>
          </a:p>
          <a:p>
            <a:pPr marL="0" indent="0" eaLnBrk="1" hangingPunct="1">
              <a:lnSpc>
                <a:spcPct val="90000"/>
              </a:lnSpc>
              <a:buNone/>
            </a:pPr>
            <a:endParaRPr lang="en-US" dirty="0" smtClean="0"/>
          </a:p>
          <a:p>
            <a:pPr marL="0" indent="0" eaLnBrk="1" hangingPunct="1">
              <a:lnSpc>
                <a:spcPct val="90000"/>
              </a:lnSpc>
              <a:buNone/>
            </a:pPr>
            <a:endParaRPr lang="en-US" dirty="0" smtClean="0"/>
          </a:p>
        </p:txBody>
      </p:sp>
    </p:spTree>
    <p:extLst>
      <p:ext uri="{BB962C8B-B14F-4D97-AF65-F5344CB8AC3E}">
        <p14:creationId xmlns:p14="http://schemas.microsoft.com/office/powerpoint/2010/main" val="351532417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production rules</a:t>
            </a:r>
            <a:endParaRPr lang="en-US" dirty="0"/>
          </a:p>
        </p:txBody>
      </p:sp>
      <p:sp>
        <p:nvSpPr>
          <p:cNvPr id="4" name="Rectangle 3"/>
          <p:cNvSpPr/>
          <p:nvPr/>
        </p:nvSpPr>
        <p:spPr>
          <a:xfrm>
            <a:off x="2971800" y="2971800"/>
            <a:ext cx="1831175" cy="523220"/>
          </a:xfrm>
          <a:prstGeom prst="rect">
            <a:avLst/>
          </a:prstGeom>
        </p:spPr>
        <p:txBody>
          <a:bodyPr wrap="none">
            <a:spAutoFit/>
          </a:bodyPr>
          <a:lstStyle/>
          <a:p>
            <a:r>
              <a:rPr lang="en-US" sz="2800" dirty="0" smtClean="0"/>
              <a:t>S </a:t>
            </a:r>
            <a:r>
              <a:rPr lang="en-US" sz="2800" dirty="0" err="1" smtClean="0">
                <a:sym typeface="Symbol" charset="2"/>
              </a:rPr>
              <a:t></a:t>
            </a:r>
            <a:r>
              <a:rPr lang="en-US" sz="2800" dirty="0" smtClean="0">
                <a:sym typeface="Symbol" charset="2"/>
              </a:rPr>
              <a:t> NP VP</a:t>
            </a:r>
            <a:endParaRPr lang="en-US" sz="2800" dirty="0"/>
          </a:p>
        </p:txBody>
      </p:sp>
      <p:sp>
        <p:nvSpPr>
          <p:cNvPr id="5" name="Rectangle 4"/>
          <p:cNvSpPr/>
          <p:nvPr/>
        </p:nvSpPr>
        <p:spPr>
          <a:xfrm>
            <a:off x="2971800" y="2971800"/>
            <a:ext cx="1831175" cy="523220"/>
          </a:xfrm>
          <a:prstGeom prst="rect">
            <a:avLst/>
          </a:prstGeom>
        </p:spPr>
        <p:txBody>
          <a:bodyPr wrap="none">
            <a:spAutoFit/>
          </a:bodyPr>
          <a:lstStyle/>
          <a:p>
            <a:r>
              <a:rPr lang="en-US" sz="2800" dirty="0" smtClean="0"/>
              <a:t>S </a:t>
            </a:r>
            <a:r>
              <a:rPr lang="en-US" sz="2800" dirty="0" err="1" smtClean="0">
                <a:sym typeface="Symbol" charset="2"/>
              </a:rPr>
              <a:t></a:t>
            </a:r>
            <a:r>
              <a:rPr lang="en-US" sz="2800" dirty="0" smtClean="0">
                <a:sym typeface="Symbol" charset="2"/>
              </a:rPr>
              <a:t> NP VP</a:t>
            </a:r>
            <a:endParaRPr lang="en-US" sz="2800" dirty="0"/>
          </a:p>
        </p:txBody>
      </p:sp>
      <p:sp>
        <p:nvSpPr>
          <p:cNvPr id="6" name="TextBox 5"/>
          <p:cNvSpPr txBox="1"/>
          <p:nvPr/>
        </p:nvSpPr>
        <p:spPr>
          <a:xfrm>
            <a:off x="1295400" y="3846493"/>
            <a:ext cx="3429000" cy="954107"/>
          </a:xfrm>
          <a:prstGeom prst="rect">
            <a:avLst/>
          </a:prstGeom>
          <a:noFill/>
        </p:spPr>
        <p:txBody>
          <a:bodyPr wrap="square" rtlCol="0">
            <a:spAutoFit/>
          </a:bodyPr>
          <a:lstStyle/>
          <a:p>
            <a:r>
              <a:rPr lang="en-US" sz="2800" dirty="0" smtClean="0">
                <a:solidFill>
                  <a:srgbClr val="000090"/>
                </a:solidFill>
              </a:rPr>
              <a:t>left hand side</a:t>
            </a:r>
          </a:p>
          <a:p>
            <a:r>
              <a:rPr lang="en-US" sz="2800" dirty="0" smtClean="0">
                <a:solidFill>
                  <a:srgbClr val="000090"/>
                </a:solidFill>
              </a:rPr>
              <a:t>(single symbol)</a:t>
            </a:r>
            <a:endParaRPr lang="en-US" sz="2800" dirty="0">
              <a:solidFill>
                <a:srgbClr val="000090"/>
              </a:solidFill>
            </a:endParaRPr>
          </a:p>
        </p:txBody>
      </p:sp>
      <p:sp>
        <p:nvSpPr>
          <p:cNvPr id="7" name="TextBox 6"/>
          <p:cNvSpPr txBox="1"/>
          <p:nvPr/>
        </p:nvSpPr>
        <p:spPr>
          <a:xfrm>
            <a:off x="3962400" y="3846493"/>
            <a:ext cx="3429000" cy="954107"/>
          </a:xfrm>
          <a:prstGeom prst="rect">
            <a:avLst/>
          </a:prstGeom>
          <a:noFill/>
        </p:spPr>
        <p:txBody>
          <a:bodyPr wrap="square" rtlCol="0">
            <a:spAutoFit/>
          </a:bodyPr>
          <a:lstStyle/>
          <a:p>
            <a:r>
              <a:rPr lang="en-US" sz="2800" dirty="0" smtClean="0">
                <a:solidFill>
                  <a:srgbClr val="000090"/>
                </a:solidFill>
              </a:rPr>
              <a:t>right hand side</a:t>
            </a:r>
          </a:p>
          <a:p>
            <a:r>
              <a:rPr lang="en-US" sz="2800" dirty="0" smtClean="0">
                <a:solidFill>
                  <a:srgbClr val="000090"/>
                </a:solidFill>
              </a:rPr>
              <a:t>(one or more symbols)</a:t>
            </a:r>
            <a:endParaRPr lang="en-US" sz="2800" dirty="0">
              <a:solidFill>
                <a:srgbClr val="000090"/>
              </a:solidFill>
            </a:endParaRPr>
          </a:p>
        </p:txBody>
      </p:sp>
    </p:spTree>
    <p:extLst>
      <p:ext uri="{BB962C8B-B14F-4D97-AF65-F5344CB8AC3E}">
        <p14:creationId xmlns:p14="http://schemas.microsoft.com/office/powerpoint/2010/main" val="12534116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5" name="TextBox 4"/>
          <p:cNvSpPr txBox="1"/>
          <p:nvPr/>
        </p:nvSpPr>
        <p:spPr>
          <a:xfrm>
            <a:off x="3581400" y="1951011"/>
            <a:ext cx="5265834" cy="461665"/>
          </a:xfrm>
          <a:prstGeom prst="rect">
            <a:avLst/>
          </a:prstGeom>
          <a:noFill/>
        </p:spPr>
        <p:txBody>
          <a:bodyPr wrap="none" rtlCol="0">
            <a:spAutoFit/>
          </a:bodyPr>
          <a:lstStyle/>
          <a:p>
            <a:r>
              <a:rPr lang="en-US" sz="2400" dirty="0" smtClean="0">
                <a:solidFill>
                  <a:srgbClr val="0000FF"/>
                </a:solidFill>
              </a:rPr>
              <a:t>Grammars “generate” or “derive” strings:</a:t>
            </a:r>
            <a:endParaRPr lang="en-US" sz="2400" dirty="0">
              <a:solidFill>
                <a:srgbClr val="0000FF"/>
              </a:solidFill>
            </a:endParaRPr>
          </a:p>
        </p:txBody>
      </p:sp>
      <p:sp>
        <p:nvSpPr>
          <p:cNvPr id="6" name="Rectangle 5"/>
          <p:cNvSpPr/>
          <p:nvPr/>
        </p:nvSpPr>
        <p:spPr>
          <a:xfrm>
            <a:off x="5662955" y="3264188"/>
            <a:ext cx="457200" cy="584776"/>
          </a:xfrm>
          <a:prstGeom prst="rect">
            <a:avLst/>
          </a:prstGeom>
        </p:spPr>
        <p:txBody>
          <a:bodyPr wrap="square">
            <a:spAutoFit/>
          </a:bodyPr>
          <a:lstStyle/>
          <a:p>
            <a:r>
              <a:rPr lang="en-US" sz="3200" dirty="0" smtClean="0"/>
              <a:t>S</a:t>
            </a:r>
            <a:endParaRPr lang="en-US" sz="3200" dirty="0"/>
          </a:p>
        </p:txBody>
      </p:sp>
    </p:spTree>
    <p:extLst>
      <p:ext uri="{BB962C8B-B14F-4D97-AF65-F5344CB8AC3E}">
        <p14:creationId xmlns:p14="http://schemas.microsoft.com/office/powerpoint/2010/main" val="17485354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5" name="TextBox 4"/>
          <p:cNvSpPr txBox="1"/>
          <p:nvPr/>
        </p:nvSpPr>
        <p:spPr>
          <a:xfrm>
            <a:off x="3581400" y="1951011"/>
            <a:ext cx="5265834" cy="461665"/>
          </a:xfrm>
          <a:prstGeom prst="rect">
            <a:avLst/>
          </a:prstGeom>
          <a:noFill/>
        </p:spPr>
        <p:txBody>
          <a:bodyPr wrap="none" rtlCol="0">
            <a:spAutoFit/>
          </a:bodyPr>
          <a:lstStyle/>
          <a:p>
            <a:r>
              <a:rPr lang="en-US" sz="2400" dirty="0" smtClean="0">
                <a:solidFill>
                  <a:srgbClr val="0000FF"/>
                </a:solidFill>
              </a:rPr>
              <a:t>Grammars “generate” or “derive” strings:</a:t>
            </a:r>
            <a:endParaRPr lang="en-US" sz="2400" dirty="0">
              <a:solidFill>
                <a:srgbClr val="0000FF"/>
              </a:solidFill>
            </a:endParaRPr>
          </a:p>
        </p:txBody>
      </p:sp>
      <p:sp>
        <p:nvSpPr>
          <p:cNvPr id="6" name="Rectangle 5"/>
          <p:cNvSpPr/>
          <p:nvPr/>
        </p:nvSpPr>
        <p:spPr>
          <a:xfrm>
            <a:off x="5662955" y="3264188"/>
            <a:ext cx="457200" cy="584776"/>
          </a:xfrm>
          <a:prstGeom prst="rect">
            <a:avLst/>
          </a:prstGeom>
        </p:spPr>
        <p:txBody>
          <a:bodyPr wrap="square">
            <a:spAutoFit/>
          </a:bodyPr>
          <a:lstStyle/>
          <a:p>
            <a:r>
              <a:rPr lang="en-US" sz="3200" dirty="0" smtClean="0"/>
              <a:t>S</a:t>
            </a:r>
            <a:endParaRPr lang="en-US" sz="3200" dirty="0"/>
          </a:p>
        </p:txBody>
      </p:sp>
      <p:sp>
        <p:nvSpPr>
          <p:cNvPr id="3" name="Rectangle 2"/>
          <p:cNvSpPr/>
          <p:nvPr/>
        </p:nvSpPr>
        <p:spPr>
          <a:xfrm>
            <a:off x="304800" y="2743200"/>
            <a:ext cx="1981200" cy="520988"/>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497557" y="4867602"/>
            <a:ext cx="5245196" cy="707886"/>
          </a:xfrm>
          <a:prstGeom prst="rect">
            <a:avLst/>
          </a:prstGeom>
          <a:noFill/>
        </p:spPr>
        <p:txBody>
          <a:bodyPr wrap="none" rtlCol="0">
            <a:spAutoFit/>
          </a:bodyPr>
          <a:lstStyle/>
          <a:p>
            <a:r>
              <a:rPr lang="en-US" sz="2000" dirty="0" smtClean="0"/>
              <a:t>We can apply a rule by substituting the symbol</a:t>
            </a:r>
          </a:p>
          <a:p>
            <a:r>
              <a:rPr lang="en-US" sz="2000" dirty="0" smtClean="0"/>
              <a:t>on the left hand side with the symbols on the right</a:t>
            </a:r>
          </a:p>
        </p:txBody>
      </p:sp>
    </p:spTree>
    <p:extLst>
      <p:ext uri="{BB962C8B-B14F-4D97-AF65-F5344CB8AC3E}">
        <p14:creationId xmlns:p14="http://schemas.microsoft.com/office/powerpoint/2010/main" val="114633735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5" name="TextBox 4"/>
          <p:cNvSpPr txBox="1"/>
          <p:nvPr/>
        </p:nvSpPr>
        <p:spPr>
          <a:xfrm>
            <a:off x="3581400" y="1951011"/>
            <a:ext cx="5265834" cy="461665"/>
          </a:xfrm>
          <a:prstGeom prst="rect">
            <a:avLst/>
          </a:prstGeom>
          <a:noFill/>
        </p:spPr>
        <p:txBody>
          <a:bodyPr wrap="none" rtlCol="0">
            <a:spAutoFit/>
          </a:bodyPr>
          <a:lstStyle/>
          <a:p>
            <a:r>
              <a:rPr lang="en-US" sz="2400" dirty="0" smtClean="0">
                <a:solidFill>
                  <a:srgbClr val="0000FF"/>
                </a:solidFill>
              </a:rPr>
              <a:t>Grammars “generate” or “derive” strings:</a:t>
            </a:r>
            <a:endParaRPr lang="en-US" sz="2400" dirty="0">
              <a:solidFill>
                <a:srgbClr val="0000FF"/>
              </a:solidFill>
            </a:endParaRPr>
          </a:p>
        </p:txBody>
      </p:sp>
      <p:sp>
        <p:nvSpPr>
          <p:cNvPr id="6" name="Rectangle 5"/>
          <p:cNvSpPr/>
          <p:nvPr/>
        </p:nvSpPr>
        <p:spPr>
          <a:xfrm>
            <a:off x="5410200" y="3264188"/>
            <a:ext cx="1195046" cy="584776"/>
          </a:xfrm>
          <a:prstGeom prst="rect">
            <a:avLst/>
          </a:prstGeom>
        </p:spPr>
        <p:txBody>
          <a:bodyPr wrap="square">
            <a:spAutoFit/>
          </a:bodyPr>
          <a:lstStyle/>
          <a:p>
            <a:r>
              <a:rPr lang="en-US" sz="3200" dirty="0" smtClean="0">
                <a:solidFill>
                  <a:srgbClr val="008000"/>
                </a:solidFill>
              </a:rPr>
              <a:t>A B C</a:t>
            </a:r>
            <a:endParaRPr lang="en-US" sz="3200" dirty="0">
              <a:solidFill>
                <a:srgbClr val="008000"/>
              </a:solidFill>
            </a:endParaRPr>
          </a:p>
        </p:txBody>
      </p:sp>
      <p:sp>
        <p:nvSpPr>
          <p:cNvPr id="7" name="TextBox 6"/>
          <p:cNvSpPr txBox="1"/>
          <p:nvPr/>
        </p:nvSpPr>
        <p:spPr>
          <a:xfrm>
            <a:off x="3497557" y="4867602"/>
            <a:ext cx="5245196" cy="707886"/>
          </a:xfrm>
          <a:prstGeom prst="rect">
            <a:avLst/>
          </a:prstGeom>
          <a:noFill/>
        </p:spPr>
        <p:txBody>
          <a:bodyPr wrap="none" rtlCol="0">
            <a:spAutoFit/>
          </a:bodyPr>
          <a:lstStyle/>
          <a:p>
            <a:r>
              <a:rPr lang="en-US" sz="2000" dirty="0" smtClean="0"/>
              <a:t>We can apply a rule by substituting the symbol</a:t>
            </a:r>
          </a:p>
          <a:p>
            <a:r>
              <a:rPr lang="en-US" sz="2000" dirty="0" smtClean="0"/>
              <a:t>on the left hand side with the symbols on the right</a:t>
            </a:r>
          </a:p>
        </p:txBody>
      </p:sp>
      <p:sp>
        <p:nvSpPr>
          <p:cNvPr id="8" name="Rectangle 7"/>
          <p:cNvSpPr/>
          <p:nvPr/>
        </p:nvSpPr>
        <p:spPr>
          <a:xfrm>
            <a:off x="304800" y="2743200"/>
            <a:ext cx="1981200" cy="520988"/>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93442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a:t>
            </a:r>
            <a:endParaRPr lang="en-US" dirty="0"/>
          </a:p>
        </p:txBody>
      </p:sp>
      <p:sp>
        <p:nvSpPr>
          <p:cNvPr id="3" name="Content Placeholder 2"/>
          <p:cNvSpPr>
            <a:spLocks noGrp="1"/>
          </p:cNvSpPr>
          <p:nvPr>
            <p:ph sz="quarter" idx="1"/>
          </p:nvPr>
        </p:nvSpPr>
        <p:spPr/>
        <p:txBody>
          <a:bodyPr/>
          <a:lstStyle/>
          <a:p>
            <a:pPr marL="0" indent="0">
              <a:buNone/>
            </a:pPr>
            <a:r>
              <a:rPr lang="en-US" dirty="0" smtClean="0"/>
              <a:t>Today’s mentor hours moved to 6-8pm</a:t>
            </a:r>
          </a:p>
          <a:p>
            <a:pPr marL="0" indent="0">
              <a:buNone/>
            </a:pPr>
            <a:endParaRPr lang="en-US" dirty="0"/>
          </a:p>
          <a:p>
            <a:pPr marL="0" indent="0">
              <a:buNone/>
            </a:pPr>
            <a:r>
              <a:rPr lang="en-US" dirty="0" smtClean="0"/>
              <a:t>Assignment </a:t>
            </a:r>
            <a:r>
              <a:rPr lang="en-US" smtClean="0"/>
              <a:t>4 graded</a:t>
            </a:r>
            <a:endParaRPr lang="en-US" dirty="0" smtClean="0"/>
          </a:p>
          <a:p>
            <a:pPr marL="0" indent="0">
              <a:buNone/>
            </a:pPr>
            <a:endParaRPr lang="en-US" dirty="0"/>
          </a:p>
          <a:p>
            <a:pPr marL="0" indent="0">
              <a:buNone/>
            </a:pPr>
            <a:r>
              <a:rPr lang="en-US" dirty="0" smtClean="0"/>
              <a:t>Assignment 5</a:t>
            </a:r>
          </a:p>
          <a:p>
            <a:pPr marL="0" indent="0">
              <a:buNone/>
            </a:pPr>
            <a:r>
              <a:rPr lang="en-US" dirty="0"/>
              <a:t>	</a:t>
            </a:r>
            <a:r>
              <a:rPr lang="en-US" dirty="0" smtClean="0"/>
              <a:t>- how’s it going?</a:t>
            </a:r>
          </a:p>
          <a:p>
            <a:pPr marL="0" indent="0">
              <a:buNone/>
            </a:pPr>
            <a:r>
              <a:rPr lang="en-US" dirty="0"/>
              <a:t>	</a:t>
            </a:r>
            <a:r>
              <a:rPr lang="en-US" dirty="0" smtClean="0"/>
              <a:t>- part A due tonight at 11:59pm</a:t>
            </a:r>
          </a:p>
          <a:p>
            <a:pPr marL="0" indent="0">
              <a:buNone/>
            </a:pPr>
            <a:r>
              <a:rPr lang="en-US" dirty="0"/>
              <a:t>	</a:t>
            </a:r>
            <a:r>
              <a:rPr lang="en-US" dirty="0" smtClean="0"/>
              <a:t>- part B due Friday at 6pm</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6289723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5" name="TextBox 4"/>
          <p:cNvSpPr txBox="1"/>
          <p:nvPr/>
        </p:nvSpPr>
        <p:spPr>
          <a:xfrm>
            <a:off x="3581400" y="1951011"/>
            <a:ext cx="5265834" cy="461665"/>
          </a:xfrm>
          <a:prstGeom prst="rect">
            <a:avLst/>
          </a:prstGeom>
          <a:noFill/>
        </p:spPr>
        <p:txBody>
          <a:bodyPr wrap="none" rtlCol="0">
            <a:spAutoFit/>
          </a:bodyPr>
          <a:lstStyle/>
          <a:p>
            <a:r>
              <a:rPr lang="en-US" sz="2400" dirty="0" smtClean="0">
                <a:solidFill>
                  <a:srgbClr val="0000FF"/>
                </a:solidFill>
              </a:rPr>
              <a:t>Grammars “generate” or “derive” strings:</a:t>
            </a:r>
            <a:endParaRPr lang="en-US" sz="2400" dirty="0">
              <a:solidFill>
                <a:srgbClr val="0000FF"/>
              </a:solidFill>
            </a:endParaRPr>
          </a:p>
        </p:txBody>
      </p:sp>
      <p:sp>
        <p:nvSpPr>
          <p:cNvPr id="6" name="Rectangle 5"/>
          <p:cNvSpPr/>
          <p:nvPr/>
        </p:nvSpPr>
        <p:spPr>
          <a:xfrm>
            <a:off x="5410200" y="3264188"/>
            <a:ext cx="1195046" cy="584776"/>
          </a:xfrm>
          <a:prstGeom prst="rect">
            <a:avLst/>
          </a:prstGeom>
        </p:spPr>
        <p:txBody>
          <a:bodyPr wrap="square">
            <a:spAutoFit/>
          </a:bodyPr>
          <a:lstStyle/>
          <a:p>
            <a:r>
              <a:rPr lang="en-US" sz="3200" dirty="0" smtClean="0">
                <a:solidFill>
                  <a:srgbClr val="008000"/>
                </a:solidFill>
              </a:rPr>
              <a:t>A B C</a:t>
            </a:r>
            <a:endParaRPr lang="en-US" sz="3200" dirty="0">
              <a:solidFill>
                <a:srgbClr val="008000"/>
              </a:solidFill>
            </a:endParaRPr>
          </a:p>
        </p:txBody>
      </p:sp>
      <p:sp>
        <p:nvSpPr>
          <p:cNvPr id="3" name="Rectangle 2"/>
          <p:cNvSpPr/>
          <p:nvPr/>
        </p:nvSpPr>
        <p:spPr>
          <a:xfrm>
            <a:off x="304800" y="3733800"/>
            <a:ext cx="1981200" cy="520988"/>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497557" y="4867602"/>
            <a:ext cx="5245196" cy="707886"/>
          </a:xfrm>
          <a:prstGeom prst="rect">
            <a:avLst/>
          </a:prstGeom>
          <a:noFill/>
        </p:spPr>
        <p:txBody>
          <a:bodyPr wrap="none" rtlCol="0">
            <a:spAutoFit/>
          </a:bodyPr>
          <a:lstStyle/>
          <a:p>
            <a:r>
              <a:rPr lang="en-US" sz="2000" dirty="0" smtClean="0"/>
              <a:t>We can apply a rule by substituting the symbol</a:t>
            </a:r>
          </a:p>
          <a:p>
            <a:r>
              <a:rPr lang="en-US" sz="2000" dirty="0" smtClean="0"/>
              <a:t>on the left hand side with the symbols on the right</a:t>
            </a:r>
          </a:p>
        </p:txBody>
      </p:sp>
    </p:spTree>
    <p:extLst>
      <p:ext uri="{BB962C8B-B14F-4D97-AF65-F5344CB8AC3E}">
        <p14:creationId xmlns:p14="http://schemas.microsoft.com/office/powerpoint/2010/main" val="263746086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5" name="TextBox 4"/>
          <p:cNvSpPr txBox="1"/>
          <p:nvPr/>
        </p:nvSpPr>
        <p:spPr>
          <a:xfrm>
            <a:off x="3581400" y="1951011"/>
            <a:ext cx="5265834" cy="461665"/>
          </a:xfrm>
          <a:prstGeom prst="rect">
            <a:avLst/>
          </a:prstGeom>
          <a:noFill/>
        </p:spPr>
        <p:txBody>
          <a:bodyPr wrap="none" rtlCol="0">
            <a:spAutoFit/>
          </a:bodyPr>
          <a:lstStyle/>
          <a:p>
            <a:r>
              <a:rPr lang="en-US" sz="2400" dirty="0" smtClean="0">
                <a:solidFill>
                  <a:srgbClr val="0000FF"/>
                </a:solidFill>
              </a:rPr>
              <a:t>Grammars “generate” or “derive” strings:</a:t>
            </a:r>
            <a:endParaRPr lang="en-US" sz="2400" dirty="0">
              <a:solidFill>
                <a:srgbClr val="0000FF"/>
              </a:solidFill>
            </a:endParaRPr>
          </a:p>
        </p:txBody>
      </p:sp>
      <p:sp>
        <p:nvSpPr>
          <p:cNvPr id="6" name="Rectangle 5"/>
          <p:cNvSpPr/>
          <p:nvPr/>
        </p:nvSpPr>
        <p:spPr>
          <a:xfrm>
            <a:off x="5029200" y="3264188"/>
            <a:ext cx="2895600" cy="584776"/>
          </a:xfrm>
          <a:prstGeom prst="rect">
            <a:avLst/>
          </a:prstGeom>
        </p:spPr>
        <p:txBody>
          <a:bodyPr wrap="square">
            <a:spAutoFit/>
          </a:bodyPr>
          <a:lstStyle/>
          <a:p>
            <a:r>
              <a:rPr lang="en-US" sz="3200" dirty="0" smtClean="0"/>
              <a:t>A</a:t>
            </a:r>
            <a:r>
              <a:rPr lang="en-US" sz="3200" dirty="0" smtClean="0">
                <a:solidFill>
                  <a:srgbClr val="008000"/>
                </a:solidFill>
              </a:rPr>
              <a:t> really </a:t>
            </a:r>
            <a:r>
              <a:rPr lang="en-US" sz="3200" dirty="0" smtClean="0">
                <a:solidFill>
                  <a:srgbClr val="000000"/>
                </a:solidFill>
              </a:rPr>
              <a:t>C</a:t>
            </a:r>
            <a:endParaRPr lang="en-US" sz="3200" dirty="0">
              <a:solidFill>
                <a:srgbClr val="000000"/>
              </a:solidFill>
            </a:endParaRPr>
          </a:p>
        </p:txBody>
      </p:sp>
      <p:sp>
        <p:nvSpPr>
          <p:cNvPr id="3" name="Rectangle 2"/>
          <p:cNvSpPr/>
          <p:nvPr/>
        </p:nvSpPr>
        <p:spPr>
          <a:xfrm>
            <a:off x="304800" y="3733800"/>
            <a:ext cx="1981200" cy="520988"/>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497557" y="4867602"/>
            <a:ext cx="5245196" cy="707886"/>
          </a:xfrm>
          <a:prstGeom prst="rect">
            <a:avLst/>
          </a:prstGeom>
          <a:noFill/>
        </p:spPr>
        <p:txBody>
          <a:bodyPr wrap="none" rtlCol="0">
            <a:spAutoFit/>
          </a:bodyPr>
          <a:lstStyle/>
          <a:p>
            <a:r>
              <a:rPr lang="en-US" sz="2000" dirty="0" smtClean="0"/>
              <a:t>We can apply a rule by substituting the symbol</a:t>
            </a:r>
          </a:p>
          <a:p>
            <a:r>
              <a:rPr lang="en-US" sz="2000" dirty="0" smtClean="0"/>
              <a:t>on the left hand side with the symbols on the right</a:t>
            </a:r>
          </a:p>
        </p:txBody>
      </p:sp>
    </p:spTree>
    <p:extLst>
      <p:ext uri="{BB962C8B-B14F-4D97-AF65-F5344CB8AC3E}">
        <p14:creationId xmlns:p14="http://schemas.microsoft.com/office/powerpoint/2010/main" val="227266319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5" name="TextBox 4"/>
          <p:cNvSpPr txBox="1"/>
          <p:nvPr/>
        </p:nvSpPr>
        <p:spPr>
          <a:xfrm>
            <a:off x="3581400" y="1951011"/>
            <a:ext cx="5265834" cy="461665"/>
          </a:xfrm>
          <a:prstGeom prst="rect">
            <a:avLst/>
          </a:prstGeom>
          <a:noFill/>
        </p:spPr>
        <p:txBody>
          <a:bodyPr wrap="none" rtlCol="0">
            <a:spAutoFit/>
          </a:bodyPr>
          <a:lstStyle/>
          <a:p>
            <a:r>
              <a:rPr lang="en-US" sz="2400" dirty="0" smtClean="0">
                <a:solidFill>
                  <a:srgbClr val="0000FF"/>
                </a:solidFill>
              </a:rPr>
              <a:t>Grammars “generate” or “derive” strings:</a:t>
            </a:r>
            <a:endParaRPr lang="en-US" sz="2400" dirty="0">
              <a:solidFill>
                <a:srgbClr val="0000FF"/>
              </a:solidFill>
            </a:endParaRPr>
          </a:p>
        </p:txBody>
      </p:sp>
      <p:sp>
        <p:nvSpPr>
          <p:cNvPr id="6" name="Rectangle 5"/>
          <p:cNvSpPr/>
          <p:nvPr/>
        </p:nvSpPr>
        <p:spPr>
          <a:xfrm>
            <a:off x="5029200" y="3264188"/>
            <a:ext cx="2895600" cy="584776"/>
          </a:xfrm>
          <a:prstGeom prst="rect">
            <a:avLst/>
          </a:prstGeom>
        </p:spPr>
        <p:txBody>
          <a:bodyPr wrap="square">
            <a:spAutoFit/>
          </a:bodyPr>
          <a:lstStyle/>
          <a:p>
            <a:r>
              <a:rPr lang="en-US" sz="3200" dirty="0" smtClean="0"/>
              <a:t>A</a:t>
            </a:r>
            <a:r>
              <a:rPr lang="en-US" sz="3200" dirty="0" smtClean="0">
                <a:solidFill>
                  <a:srgbClr val="008000"/>
                </a:solidFill>
              </a:rPr>
              <a:t> really </a:t>
            </a:r>
            <a:r>
              <a:rPr lang="en-US" sz="3200" dirty="0" smtClean="0">
                <a:solidFill>
                  <a:srgbClr val="000000"/>
                </a:solidFill>
              </a:rPr>
              <a:t>C</a:t>
            </a:r>
            <a:endParaRPr lang="en-US" sz="3200" dirty="0">
              <a:solidFill>
                <a:srgbClr val="000000"/>
              </a:solidFill>
            </a:endParaRPr>
          </a:p>
        </p:txBody>
      </p:sp>
      <p:sp>
        <p:nvSpPr>
          <p:cNvPr id="3" name="Rectangle 2"/>
          <p:cNvSpPr/>
          <p:nvPr/>
        </p:nvSpPr>
        <p:spPr>
          <a:xfrm>
            <a:off x="304800" y="4700557"/>
            <a:ext cx="2133600" cy="520988"/>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497557" y="4867602"/>
            <a:ext cx="5245196" cy="707886"/>
          </a:xfrm>
          <a:prstGeom prst="rect">
            <a:avLst/>
          </a:prstGeom>
          <a:noFill/>
        </p:spPr>
        <p:txBody>
          <a:bodyPr wrap="none" rtlCol="0">
            <a:spAutoFit/>
          </a:bodyPr>
          <a:lstStyle/>
          <a:p>
            <a:r>
              <a:rPr lang="en-US" sz="2000" dirty="0" smtClean="0"/>
              <a:t>We can apply a rule by substituting the symbol</a:t>
            </a:r>
          </a:p>
          <a:p>
            <a:r>
              <a:rPr lang="en-US" sz="2000" dirty="0" smtClean="0"/>
              <a:t>on the left hand side with the symbols on the right</a:t>
            </a:r>
          </a:p>
        </p:txBody>
      </p:sp>
    </p:spTree>
    <p:extLst>
      <p:ext uri="{BB962C8B-B14F-4D97-AF65-F5344CB8AC3E}">
        <p14:creationId xmlns:p14="http://schemas.microsoft.com/office/powerpoint/2010/main" val="162038629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5" name="TextBox 4"/>
          <p:cNvSpPr txBox="1"/>
          <p:nvPr/>
        </p:nvSpPr>
        <p:spPr>
          <a:xfrm>
            <a:off x="3581400" y="1951011"/>
            <a:ext cx="5265834" cy="461665"/>
          </a:xfrm>
          <a:prstGeom prst="rect">
            <a:avLst/>
          </a:prstGeom>
          <a:noFill/>
        </p:spPr>
        <p:txBody>
          <a:bodyPr wrap="none" rtlCol="0">
            <a:spAutoFit/>
          </a:bodyPr>
          <a:lstStyle/>
          <a:p>
            <a:r>
              <a:rPr lang="en-US" sz="2400" dirty="0" smtClean="0">
                <a:solidFill>
                  <a:srgbClr val="0000FF"/>
                </a:solidFill>
              </a:rPr>
              <a:t>Grammars “generate” or “derive” strings:</a:t>
            </a:r>
            <a:endParaRPr lang="en-US" sz="2400" dirty="0">
              <a:solidFill>
                <a:srgbClr val="0000FF"/>
              </a:solidFill>
            </a:endParaRPr>
          </a:p>
        </p:txBody>
      </p:sp>
      <p:sp>
        <p:nvSpPr>
          <p:cNvPr id="6" name="Rectangle 5"/>
          <p:cNvSpPr/>
          <p:nvPr/>
        </p:nvSpPr>
        <p:spPr>
          <a:xfrm>
            <a:off x="5029200" y="3264188"/>
            <a:ext cx="2895600" cy="584776"/>
          </a:xfrm>
          <a:prstGeom prst="rect">
            <a:avLst/>
          </a:prstGeom>
        </p:spPr>
        <p:txBody>
          <a:bodyPr wrap="square">
            <a:spAutoFit/>
          </a:bodyPr>
          <a:lstStyle/>
          <a:p>
            <a:r>
              <a:rPr lang="en-US" sz="3200" dirty="0" smtClean="0"/>
              <a:t>A</a:t>
            </a:r>
            <a:r>
              <a:rPr lang="en-US" sz="3200" dirty="0" smtClean="0">
                <a:solidFill>
                  <a:srgbClr val="008000"/>
                </a:solidFill>
              </a:rPr>
              <a:t> </a:t>
            </a:r>
            <a:r>
              <a:rPr lang="en-US" sz="3200" dirty="0" smtClean="0">
                <a:solidFill>
                  <a:srgbClr val="000000"/>
                </a:solidFill>
              </a:rPr>
              <a:t>really</a:t>
            </a:r>
            <a:r>
              <a:rPr lang="en-US" sz="3200" dirty="0" smtClean="0">
                <a:solidFill>
                  <a:srgbClr val="008000"/>
                </a:solidFill>
              </a:rPr>
              <a:t> like </a:t>
            </a:r>
            <a:r>
              <a:rPr lang="en-US" sz="3200" dirty="0" err="1" smtClean="0">
                <a:solidFill>
                  <a:srgbClr val="008000"/>
                </a:solidFill>
              </a:rPr>
              <a:t>cs</a:t>
            </a:r>
            <a:endParaRPr lang="en-US" sz="3200" dirty="0">
              <a:solidFill>
                <a:srgbClr val="008000"/>
              </a:solidFill>
            </a:endParaRPr>
          </a:p>
        </p:txBody>
      </p:sp>
      <p:sp>
        <p:nvSpPr>
          <p:cNvPr id="3" name="Rectangle 2"/>
          <p:cNvSpPr/>
          <p:nvPr/>
        </p:nvSpPr>
        <p:spPr>
          <a:xfrm>
            <a:off x="304800" y="4700557"/>
            <a:ext cx="2133600" cy="520988"/>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497557" y="4867602"/>
            <a:ext cx="5245196" cy="707886"/>
          </a:xfrm>
          <a:prstGeom prst="rect">
            <a:avLst/>
          </a:prstGeom>
          <a:noFill/>
        </p:spPr>
        <p:txBody>
          <a:bodyPr wrap="none" rtlCol="0">
            <a:spAutoFit/>
          </a:bodyPr>
          <a:lstStyle/>
          <a:p>
            <a:r>
              <a:rPr lang="en-US" sz="2000" dirty="0" smtClean="0"/>
              <a:t>We can apply a rule by substituting the symbol</a:t>
            </a:r>
          </a:p>
          <a:p>
            <a:r>
              <a:rPr lang="en-US" sz="2000" dirty="0" smtClean="0"/>
              <a:t>on the left hand side with the symbols on the right</a:t>
            </a:r>
          </a:p>
        </p:txBody>
      </p:sp>
    </p:spTree>
    <p:extLst>
      <p:ext uri="{BB962C8B-B14F-4D97-AF65-F5344CB8AC3E}">
        <p14:creationId xmlns:p14="http://schemas.microsoft.com/office/powerpoint/2010/main" val="329060021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5" name="TextBox 4"/>
          <p:cNvSpPr txBox="1"/>
          <p:nvPr/>
        </p:nvSpPr>
        <p:spPr>
          <a:xfrm>
            <a:off x="3581400" y="1951011"/>
            <a:ext cx="5265834" cy="461665"/>
          </a:xfrm>
          <a:prstGeom prst="rect">
            <a:avLst/>
          </a:prstGeom>
          <a:noFill/>
        </p:spPr>
        <p:txBody>
          <a:bodyPr wrap="none" rtlCol="0">
            <a:spAutoFit/>
          </a:bodyPr>
          <a:lstStyle/>
          <a:p>
            <a:r>
              <a:rPr lang="en-US" sz="2400" dirty="0" smtClean="0">
                <a:solidFill>
                  <a:srgbClr val="0000FF"/>
                </a:solidFill>
              </a:rPr>
              <a:t>Grammars “generate” or “derive” strings:</a:t>
            </a:r>
            <a:endParaRPr lang="en-US" sz="2400" dirty="0">
              <a:solidFill>
                <a:srgbClr val="0000FF"/>
              </a:solidFill>
            </a:endParaRPr>
          </a:p>
        </p:txBody>
      </p:sp>
      <p:sp>
        <p:nvSpPr>
          <p:cNvPr id="6" name="Rectangle 5"/>
          <p:cNvSpPr/>
          <p:nvPr/>
        </p:nvSpPr>
        <p:spPr>
          <a:xfrm>
            <a:off x="5029200" y="3264188"/>
            <a:ext cx="2895600" cy="584776"/>
          </a:xfrm>
          <a:prstGeom prst="rect">
            <a:avLst/>
          </a:prstGeom>
        </p:spPr>
        <p:txBody>
          <a:bodyPr wrap="square">
            <a:spAutoFit/>
          </a:bodyPr>
          <a:lstStyle/>
          <a:p>
            <a:r>
              <a:rPr lang="en-US" sz="3200" dirty="0" smtClean="0"/>
              <a:t>A</a:t>
            </a:r>
            <a:r>
              <a:rPr lang="en-US" sz="3200" dirty="0" smtClean="0">
                <a:solidFill>
                  <a:srgbClr val="008000"/>
                </a:solidFill>
              </a:rPr>
              <a:t> </a:t>
            </a:r>
            <a:r>
              <a:rPr lang="en-US" sz="3200" dirty="0" smtClean="0">
                <a:solidFill>
                  <a:srgbClr val="000000"/>
                </a:solidFill>
              </a:rPr>
              <a:t>really</a:t>
            </a:r>
            <a:r>
              <a:rPr lang="en-US" sz="3200" dirty="0" smtClean="0">
                <a:solidFill>
                  <a:srgbClr val="008000"/>
                </a:solidFill>
              </a:rPr>
              <a:t> like </a:t>
            </a:r>
            <a:r>
              <a:rPr lang="en-US" sz="3200" dirty="0" err="1" smtClean="0">
                <a:solidFill>
                  <a:srgbClr val="008000"/>
                </a:solidFill>
              </a:rPr>
              <a:t>cs</a:t>
            </a:r>
            <a:endParaRPr lang="en-US" sz="3200" dirty="0">
              <a:solidFill>
                <a:srgbClr val="008000"/>
              </a:solidFill>
            </a:endParaRPr>
          </a:p>
        </p:txBody>
      </p:sp>
      <p:sp>
        <p:nvSpPr>
          <p:cNvPr id="7" name="TextBox 6"/>
          <p:cNvSpPr txBox="1"/>
          <p:nvPr/>
        </p:nvSpPr>
        <p:spPr>
          <a:xfrm>
            <a:off x="3497557" y="4867602"/>
            <a:ext cx="5245196" cy="707886"/>
          </a:xfrm>
          <a:prstGeom prst="rect">
            <a:avLst/>
          </a:prstGeom>
          <a:noFill/>
        </p:spPr>
        <p:txBody>
          <a:bodyPr wrap="none" rtlCol="0">
            <a:spAutoFit/>
          </a:bodyPr>
          <a:lstStyle/>
          <a:p>
            <a:r>
              <a:rPr lang="en-US" sz="2000" dirty="0" smtClean="0"/>
              <a:t>We can apply a rule by substituting the symbol</a:t>
            </a:r>
          </a:p>
          <a:p>
            <a:r>
              <a:rPr lang="en-US" sz="2000" dirty="0" smtClean="0"/>
              <a:t>on the left hand side with the symbols on the right</a:t>
            </a:r>
          </a:p>
        </p:txBody>
      </p:sp>
      <p:sp>
        <p:nvSpPr>
          <p:cNvPr id="8" name="Rectangle 7"/>
          <p:cNvSpPr/>
          <p:nvPr/>
        </p:nvSpPr>
        <p:spPr>
          <a:xfrm>
            <a:off x="304800" y="3261214"/>
            <a:ext cx="1295400" cy="520988"/>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68286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5" name="TextBox 4"/>
          <p:cNvSpPr txBox="1"/>
          <p:nvPr/>
        </p:nvSpPr>
        <p:spPr>
          <a:xfrm>
            <a:off x="3581400" y="1951011"/>
            <a:ext cx="5265834" cy="461665"/>
          </a:xfrm>
          <a:prstGeom prst="rect">
            <a:avLst/>
          </a:prstGeom>
          <a:noFill/>
        </p:spPr>
        <p:txBody>
          <a:bodyPr wrap="none" rtlCol="0">
            <a:spAutoFit/>
          </a:bodyPr>
          <a:lstStyle/>
          <a:p>
            <a:r>
              <a:rPr lang="en-US" sz="2400" dirty="0" smtClean="0">
                <a:solidFill>
                  <a:srgbClr val="0000FF"/>
                </a:solidFill>
              </a:rPr>
              <a:t>Grammars “generate” or “derive” strings:</a:t>
            </a:r>
            <a:endParaRPr lang="en-US" sz="2400" dirty="0">
              <a:solidFill>
                <a:srgbClr val="0000FF"/>
              </a:solidFill>
            </a:endParaRPr>
          </a:p>
        </p:txBody>
      </p:sp>
      <p:sp>
        <p:nvSpPr>
          <p:cNvPr id="6" name="Rectangle 5"/>
          <p:cNvSpPr/>
          <p:nvPr/>
        </p:nvSpPr>
        <p:spPr>
          <a:xfrm>
            <a:off x="5029200" y="3264188"/>
            <a:ext cx="2895600" cy="584776"/>
          </a:xfrm>
          <a:prstGeom prst="rect">
            <a:avLst/>
          </a:prstGeom>
        </p:spPr>
        <p:txBody>
          <a:bodyPr wrap="square">
            <a:spAutoFit/>
          </a:bodyPr>
          <a:lstStyle/>
          <a:p>
            <a:r>
              <a:rPr lang="en-US" sz="3200" dirty="0">
                <a:solidFill>
                  <a:srgbClr val="008000"/>
                </a:solidFill>
              </a:rPr>
              <a:t>I</a:t>
            </a:r>
            <a:r>
              <a:rPr lang="en-US" sz="3200" dirty="0" smtClean="0">
                <a:solidFill>
                  <a:srgbClr val="008000"/>
                </a:solidFill>
              </a:rPr>
              <a:t> </a:t>
            </a:r>
            <a:r>
              <a:rPr lang="en-US" sz="3200" dirty="0" smtClean="0">
                <a:solidFill>
                  <a:srgbClr val="000000"/>
                </a:solidFill>
              </a:rPr>
              <a:t>really</a:t>
            </a:r>
            <a:r>
              <a:rPr lang="en-US" sz="3200" dirty="0" smtClean="0">
                <a:solidFill>
                  <a:srgbClr val="008000"/>
                </a:solidFill>
              </a:rPr>
              <a:t> </a:t>
            </a:r>
            <a:r>
              <a:rPr lang="en-US" sz="3200" dirty="0" smtClean="0"/>
              <a:t>like </a:t>
            </a:r>
            <a:r>
              <a:rPr lang="en-US" sz="3200" dirty="0" err="1" smtClean="0"/>
              <a:t>cs</a:t>
            </a:r>
            <a:endParaRPr lang="en-US" sz="3200" dirty="0"/>
          </a:p>
        </p:txBody>
      </p:sp>
      <p:sp>
        <p:nvSpPr>
          <p:cNvPr id="3" name="Rectangle 2"/>
          <p:cNvSpPr/>
          <p:nvPr/>
        </p:nvSpPr>
        <p:spPr>
          <a:xfrm>
            <a:off x="304800" y="3261214"/>
            <a:ext cx="1295400" cy="520988"/>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497557" y="4867602"/>
            <a:ext cx="5245196" cy="707886"/>
          </a:xfrm>
          <a:prstGeom prst="rect">
            <a:avLst/>
          </a:prstGeom>
          <a:noFill/>
        </p:spPr>
        <p:txBody>
          <a:bodyPr wrap="none" rtlCol="0">
            <a:spAutoFit/>
          </a:bodyPr>
          <a:lstStyle/>
          <a:p>
            <a:r>
              <a:rPr lang="en-US" sz="2000" dirty="0" smtClean="0"/>
              <a:t>We can apply a rule by substituting the symbol</a:t>
            </a:r>
          </a:p>
          <a:p>
            <a:r>
              <a:rPr lang="en-US" sz="2000" dirty="0" smtClean="0"/>
              <a:t>on the left hand side with the symbols on the right</a:t>
            </a:r>
          </a:p>
        </p:txBody>
      </p:sp>
    </p:spTree>
    <p:extLst>
      <p:ext uri="{BB962C8B-B14F-4D97-AF65-F5344CB8AC3E}">
        <p14:creationId xmlns:p14="http://schemas.microsoft.com/office/powerpoint/2010/main" val="127894717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5" name="TextBox 4"/>
          <p:cNvSpPr txBox="1"/>
          <p:nvPr/>
        </p:nvSpPr>
        <p:spPr>
          <a:xfrm>
            <a:off x="3581400" y="1951011"/>
            <a:ext cx="5265834" cy="461665"/>
          </a:xfrm>
          <a:prstGeom prst="rect">
            <a:avLst/>
          </a:prstGeom>
          <a:noFill/>
        </p:spPr>
        <p:txBody>
          <a:bodyPr wrap="none" rtlCol="0">
            <a:spAutoFit/>
          </a:bodyPr>
          <a:lstStyle/>
          <a:p>
            <a:r>
              <a:rPr lang="en-US" sz="2400" dirty="0" smtClean="0">
                <a:solidFill>
                  <a:srgbClr val="0000FF"/>
                </a:solidFill>
              </a:rPr>
              <a:t>Grammars “generate” or “derive” strings:</a:t>
            </a:r>
            <a:endParaRPr lang="en-US" sz="2400" dirty="0">
              <a:solidFill>
                <a:srgbClr val="0000FF"/>
              </a:solidFill>
            </a:endParaRPr>
          </a:p>
        </p:txBody>
      </p:sp>
      <p:sp>
        <p:nvSpPr>
          <p:cNvPr id="6" name="Rectangle 5"/>
          <p:cNvSpPr/>
          <p:nvPr/>
        </p:nvSpPr>
        <p:spPr>
          <a:xfrm>
            <a:off x="5029200" y="3264188"/>
            <a:ext cx="2895600" cy="584776"/>
          </a:xfrm>
          <a:prstGeom prst="rect">
            <a:avLst/>
          </a:prstGeom>
        </p:spPr>
        <p:txBody>
          <a:bodyPr wrap="square">
            <a:spAutoFit/>
          </a:bodyPr>
          <a:lstStyle/>
          <a:p>
            <a:r>
              <a:rPr lang="en-US" sz="3200" dirty="0">
                <a:solidFill>
                  <a:srgbClr val="000000"/>
                </a:solidFill>
              </a:rPr>
              <a:t>I</a:t>
            </a:r>
            <a:r>
              <a:rPr lang="en-US" sz="3200" dirty="0" smtClean="0">
                <a:solidFill>
                  <a:srgbClr val="008000"/>
                </a:solidFill>
              </a:rPr>
              <a:t> </a:t>
            </a:r>
            <a:r>
              <a:rPr lang="en-US" sz="3200" dirty="0" smtClean="0">
                <a:solidFill>
                  <a:srgbClr val="000000"/>
                </a:solidFill>
              </a:rPr>
              <a:t>really</a:t>
            </a:r>
            <a:r>
              <a:rPr lang="en-US" sz="3200" dirty="0" smtClean="0">
                <a:solidFill>
                  <a:srgbClr val="008000"/>
                </a:solidFill>
              </a:rPr>
              <a:t> </a:t>
            </a:r>
            <a:r>
              <a:rPr lang="en-US" sz="3200" dirty="0" smtClean="0"/>
              <a:t>like </a:t>
            </a:r>
            <a:r>
              <a:rPr lang="en-US" sz="3200" dirty="0" err="1" smtClean="0"/>
              <a:t>cs</a:t>
            </a:r>
            <a:endParaRPr lang="en-US" sz="3200" dirty="0"/>
          </a:p>
        </p:txBody>
      </p:sp>
      <p:sp>
        <p:nvSpPr>
          <p:cNvPr id="7" name="TextBox 6"/>
          <p:cNvSpPr txBox="1"/>
          <p:nvPr/>
        </p:nvSpPr>
        <p:spPr>
          <a:xfrm>
            <a:off x="3497557" y="4867602"/>
            <a:ext cx="5245196" cy="707886"/>
          </a:xfrm>
          <a:prstGeom prst="rect">
            <a:avLst/>
          </a:prstGeom>
          <a:noFill/>
        </p:spPr>
        <p:txBody>
          <a:bodyPr wrap="none" rtlCol="0">
            <a:spAutoFit/>
          </a:bodyPr>
          <a:lstStyle/>
          <a:p>
            <a:r>
              <a:rPr lang="en-US" sz="2000" dirty="0" smtClean="0"/>
              <a:t>We can apply a rule by substituting the symbol</a:t>
            </a:r>
          </a:p>
          <a:p>
            <a:r>
              <a:rPr lang="en-US" sz="2000" dirty="0" smtClean="0"/>
              <a:t>on the left hand side with the symbols on the right</a:t>
            </a:r>
          </a:p>
        </p:txBody>
      </p:sp>
      <p:sp>
        <p:nvSpPr>
          <p:cNvPr id="8" name="TextBox 7"/>
          <p:cNvSpPr txBox="1"/>
          <p:nvPr/>
        </p:nvSpPr>
        <p:spPr>
          <a:xfrm>
            <a:off x="3619111" y="6010161"/>
            <a:ext cx="4626086" cy="461665"/>
          </a:xfrm>
          <a:prstGeom prst="rect">
            <a:avLst/>
          </a:prstGeom>
          <a:noFill/>
        </p:spPr>
        <p:txBody>
          <a:bodyPr wrap="none" rtlCol="0">
            <a:spAutoFit/>
          </a:bodyPr>
          <a:lstStyle/>
          <a:p>
            <a:r>
              <a:rPr lang="en-US" sz="2400" dirty="0" smtClean="0">
                <a:solidFill>
                  <a:srgbClr val="0000FF"/>
                </a:solidFill>
              </a:rPr>
              <a:t>No more rules apply, so we’re done!</a:t>
            </a:r>
            <a:endParaRPr lang="en-US" sz="2400" dirty="0">
              <a:solidFill>
                <a:srgbClr val="0000FF"/>
              </a:solidFill>
            </a:endParaRPr>
          </a:p>
        </p:txBody>
      </p:sp>
    </p:spTree>
    <p:extLst>
      <p:ext uri="{BB962C8B-B14F-4D97-AF65-F5344CB8AC3E}">
        <p14:creationId xmlns:p14="http://schemas.microsoft.com/office/powerpoint/2010/main" val="328350518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5" name="TextBox 4"/>
          <p:cNvSpPr txBox="1"/>
          <p:nvPr/>
        </p:nvSpPr>
        <p:spPr>
          <a:xfrm>
            <a:off x="3581400" y="1951011"/>
            <a:ext cx="5265834" cy="461665"/>
          </a:xfrm>
          <a:prstGeom prst="rect">
            <a:avLst/>
          </a:prstGeom>
          <a:noFill/>
        </p:spPr>
        <p:txBody>
          <a:bodyPr wrap="none" rtlCol="0">
            <a:spAutoFit/>
          </a:bodyPr>
          <a:lstStyle/>
          <a:p>
            <a:r>
              <a:rPr lang="en-US" sz="2400" dirty="0" smtClean="0">
                <a:solidFill>
                  <a:srgbClr val="0000FF"/>
                </a:solidFill>
              </a:rPr>
              <a:t>Grammars “generate” or “derive” strings:</a:t>
            </a:r>
            <a:endParaRPr lang="en-US" sz="2400" dirty="0">
              <a:solidFill>
                <a:srgbClr val="0000FF"/>
              </a:solidFill>
            </a:endParaRPr>
          </a:p>
        </p:txBody>
      </p:sp>
      <p:sp>
        <p:nvSpPr>
          <p:cNvPr id="6" name="Rectangle 5"/>
          <p:cNvSpPr/>
          <p:nvPr/>
        </p:nvSpPr>
        <p:spPr>
          <a:xfrm>
            <a:off x="5029200" y="3264188"/>
            <a:ext cx="2895600" cy="584776"/>
          </a:xfrm>
          <a:prstGeom prst="rect">
            <a:avLst/>
          </a:prstGeom>
        </p:spPr>
        <p:txBody>
          <a:bodyPr wrap="square">
            <a:spAutoFit/>
          </a:bodyPr>
          <a:lstStyle/>
          <a:p>
            <a:r>
              <a:rPr lang="en-US" sz="3200" dirty="0">
                <a:solidFill>
                  <a:srgbClr val="000000"/>
                </a:solidFill>
              </a:rPr>
              <a:t>I</a:t>
            </a:r>
            <a:r>
              <a:rPr lang="en-US" sz="3200" dirty="0" smtClean="0">
                <a:solidFill>
                  <a:srgbClr val="008000"/>
                </a:solidFill>
              </a:rPr>
              <a:t> </a:t>
            </a:r>
            <a:r>
              <a:rPr lang="en-US" sz="3200" dirty="0" smtClean="0">
                <a:solidFill>
                  <a:srgbClr val="000000"/>
                </a:solidFill>
              </a:rPr>
              <a:t>really</a:t>
            </a:r>
            <a:r>
              <a:rPr lang="en-US" sz="3200" dirty="0" smtClean="0">
                <a:solidFill>
                  <a:srgbClr val="008000"/>
                </a:solidFill>
              </a:rPr>
              <a:t> </a:t>
            </a:r>
            <a:r>
              <a:rPr lang="en-US" sz="3200" dirty="0" smtClean="0"/>
              <a:t>like </a:t>
            </a:r>
            <a:r>
              <a:rPr lang="en-US" sz="3200" dirty="0" err="1" smtClean="0"/>
              <a:t>cs</a:t>
            </a:r>
            <a:endParaRPr lang="en-US" sz="3200" dirty="0"/>
          </a:p>
        </p:txBody>
      </p:sp>
      <p:sp>
        <p:nvSpPr>
          <p:cNvPr id="7" name="TextBox 6"/>
          <p:cNvSpPr txBox="1"/>
          <p:nvPr/>
        </p:nvSpPr>
        <p:spPr>
          <a:xfrm>
            <a:off x="3497557" y="4867602"/>
            <a:ext cx="5245196" cy="707886"/>
          </a:xfrm>
          <a:prstGeom prst="rect">
            <a:avLst/>
          </a:prstGeom>
          <a:noFill/>
        </p:spPr>
        <p:txBody>
          <a:bodyPr wrap="none" rtlCol="0">
            <a:spAutoFit/>
          </a:bodyPr>
          <a:lstStyle/>
          <a:p>
            <a:r>
              <a:rPr lang="en-US" sz="2000" dirty="0" smtClean="0"/>
              <a:t>We can apply a rule by substituting the symbol</a:t>
            </a:r>
          </a:p>
          <a:p>
            <a:r>
              <a:rPr lang="en-US" sz="2000" dirty="0" smtClean="0"/>
              <a:t>on the left hand side with the symbols on the right</a:t>
            </a:r>
          </a:p>
        </p:txBody>
      </p:sp>
    </p:spTree>
    <p:extLst>
      <p:ext uri="{BB962C8B-B14F-4D97-AF65-F5344CB8AC3E}">
        <p14:creationId xmlns:p14="http://schemas.microsoft.com/office/powerpoint/2010/main" val="414574758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5" name="TextBox 4"/>
          <p:cNvSpPr txBox="1"/>
          <p:nvPr/>
        </p:nvSpPr>
        <p:spPr>
          <a:xfrm>
            <a:off x="3581400" y="1951011"/>
            <a:ext cx="5265834" cy="461665"/>
          </a:xfrm>
          <a:prstGeom prst="rect">
            <a:avLst/>
          </a:prstGeom>
          <a:noFill/>
        </p:spPr>
        <p:txBody>
          <a:bodyPr wrap="none" rtlCol="0">
            <a:spAutoFit/>
          </a:bodyPr>
          <a:lstStyle/>
          <a:p>
            <a:r>
              <a:rPr lang="en-US" sz="2400" dirty="0" smtClean="0">
                <a:solidFill>
                  <a:srgbClr val="0000FF"/>
                </a:solidFill>
              </a:rPr>
              <a:t>Grammars “generate” or “derive” strings:</a:t>
            </a:r>
            <a:endParaRPr lang="en-US" sz="2400" dirty="0">
              <a:solidFill>
                <a:srgbClr val="0000FF"/>
              </a:solidFill>
            </a:endParaRPr>
          </a:p>
        </p:txBody>
      </p:sp>
      <p:sp>
        <p:nvSpPr>
          <p:cNvPr id="6" name="Rectangle 5"/>
          <p:cNvSpPr/>
          <p:nvPr/>
        </p:nvSpPr>
        <p:spPr>
          <a:xfrm>
            <a:off x="5029200" y="3264188"/>
            <a:ext cx="2895600" cy="584776"/>
          </a:xfrm>
          <a:prstGeom prst="rect">
            <a:avLst/>
          </a:prstGeom>
        </p:spPr>
        <p:txBody>
          <a:bodyPr wrap="square">
            <a:spAutoFit/>
          </a:bodyPr>
          <a:lstStyle/>
          <a:p>
            <a:r>
              <a:rPr lang="en-US" sz="3200" dirty="0" smtClean="0"/>
              <a:t>A</a:t>
            </a:r>
            <a:r>
              <a:rPr lang="en-US" sz="3200" dirty="0" smtClean="0">
                <a:solidFill>
                  <a:srgbClr val="008000"/>
                </a:solidFill>
              </a:rPr>
              <a:t> really, B </a:t>
            </a:r>
            <a:r>
              <a:rPr lang="en-US" sz="3200" dirty="0" smtClean="0">
                <a:solidFill>
                  <a:srgbClr val="000000"/>
                </a:solidFill>
              </a:rPr>
              <a:t>C</a:t>
            </a:r>
            <a:endParaRPr lang="en-US" sz="3200" dirty="0">
              <a:solidFill>
                <a:srgbClr val="000000"/>
              </a:solidFill>
            </a:endParaRPr>
          </a:p>
        </p:txBody>
      </p:sp>
      <p:sp>
        <p:nvSpPr>
          <p:cNvPr id="3" name="Rectangle 2"/>
          <p:cNvSpPr/>
          <p:nvPr/>
        </p:nvSpPr>
        <p:spPr>
          <a:xfrm>
            <a:off x="314702" y="4191000"/>
            <a:ext cx="2352298" cy="520988"/>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497557" y="4867602"/>
            <a:ext cx="5245196" cy="707886"/>
          </a:xfrm>
          <a:prstGeom prst="rect">
            <a:avLst/>
          </a:prstGeom>
          <a:noFill/>
        </p:spPr>
        <p:txBody>
          <a:bodyPr wrap="none" rtlCol="0">
            <a:spAutoFit/>
          </a:bodyPr>
          <a:lstStyle/>
          <a:p>
            <a:r>
              <a:rPr lang="en-US" sz="2000" dirty="0" smtClean="0"/>
              <a:t>We can apply a rule by substituting the symbol</a:t>
            </a:r>
          </a:p>
          <a:p>
            <a:r>
              <a:rPr lang="en-US" sz="2000" dirty="0" smtClean="0"/>
              <a:t>on the left hand side with the symbols on the right</a:t>
            </a:r>
          </a:p>
        </p:txBody>
      </p:sp>
    </p:spTree>
    <p:extLst>
      <p:ext uri="{BB962C8B-B14F-4D97-AF65-F5344CB8AC3E}">
        <p14:creationId xmlns:p14="http://schemas.microsoft.com/office/powerpoint/2010/main" val="13150607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5" name="TextBox 4"/>
          <p:cNvSpPr txBox="1"/>
          <p:nvPr/>
        </p:nvSpPr>
        <p:spPr>
          <a:xfrm>
            <a:off x="3581400" y="1951011"/>
            <a:ext cx="5265834" cy="461665"/>
          </a:xfrm>
          <a:prstGeom prst="rect">
            <a:avLst/>
          </a:prstGeom>
          <a:noFill/>
        </p:spPr>
        <p:txBody>
          <a:bodyPr wrap="none" rtlCol="0">
            <a:spAutoFit/>
          </a:bodyPr>
          <a:lstStyle/>
          <a:p>
            <a:r>
              <a:rPr lang="en-US" sz="2400" dirty="0" smtClean="0">
                <a:solidFill>
                  <a:srgbClr val="0000FF"/>
                </a:solidFill>
              </a:rPr>
              <a:t>Grammars “generate” or “derive” strings:</a:t>
            </a:r>
            <a:endParaRPr lang="en-US" sz="2400" dirty="0">
              <a:solidFill>
                <a:srgbClr val="0000FF"/>
              </a:solidFill>
            </a:endParaRPr>
          </a:p>
        </p:txBody>
      </p:sp>
      <p:sp>
        <p:nvSpPr>
          <p:cNvPr id="6" name="Rectangle 5"/>
          <p:cNvSpPr/>
          <p:nvPr/>
        </p:nvSpPr>
        <p:spPr>
          <a:xfrm>
            <a:off x="4114800" y="3429000"/>
            <a:ext cx="4038600" cy="584776"/>
          </a:xfrm>
          <a:prstGeom prst="rect">
            <a:avLst/>
          </a:prstGeom>
        </p:spPr>
        <p:txBody>
          <a:bodyPr wrap="square">
            <a:spAutoFit/>
          </a:bodyPr>
          <a:lstStyle/>
          <a:p>
            <a:r>
              <a:rPr lang="en-US" sz="3200" dirty="0" smtClean="0"/>
              <a:t>A</a:t>
            </a:r>
            <a:r>
              <a:rPr lang="en-US" sz="3200" dirty="0" smtClean="0">
                <a:solidFill>
                  <a:srgbClr val="008000"/>
                </a:solidFill>
              </a:rPr>
              <a:t> </a:t>
            </a:r>
            <a:r>
              <a:rPr lang="en-US" sz="3200" dirty="0" smtClean="0"/>
              <a:t>really, </a:t>
            </a:r>
            <a:r>
              <a:rPr lang="en-US" sz="3200" dirty="0" smtClean="0">
                <a:solidFill>
                  <a:srgbClr val="008000"/>
                </a:solidFill>
              </a:rPr>
              <a:t>really, B </a:t>
            </a:r>
            <a:r>
              <a:rPr lang="en-US" sz="3200" dirty="0" smtClean="0">
                <a:solidFill>
                  <a:srgbClr val="000000"/>
                </a:solidFill>
              </a:rPr>
              <a:t>C</a:t>
            </a:r>
            <a:endParaRPr lang="en-US" sz="3200" dirty="0">
              <a:solidFill>
                <a:srgbClr val="000000"/>
              </a:solidFill>
            </a:endParaRPr>
          </a:p>
        </p:txBody>
      </p:sp>
      <p:sp>
        <p:nvSpPr>
          <p:cNvPr id="3" name="Rectangle 2"/>
          <p:cNvSpPr/>
          <p:nvPr/>
        </p:nvSpPr>
        <p:spPr>
          <a:xfrm>
            <a:off x="314702" y="4191000"/>
            <a:ext cx="2352298" cy="520988"/>
          </a:xfrm>
          <a:prstGeom prst="rect">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497557" y="4867602"/>
            <a:ext cx="5245196" cy="707886"/>
          </a:xfrm>
          <a:prstGeom prst="rect">
            <a:avLst/>
          </a:prstGeom>
          <a:noFill/>
        </p:spPr>
        <p:txBody>
          <a:bodyPr wrap="none" rtlCol="0">
            <a:spAutoFit/>
          </a:bodyPr>
          <a:lstStyle/>
          <a:p>
            <a:r>
              <a:rPr lang="en-US" sz="2000" dirty="0" smtClean="0"/>
              <a:t>We can apply a rule by substituting the symbol</a:t>
            </a:r>
          </a:p>
          <a:p>
            <a:r>
              <a:rPr lang="en-US" sz="2000" dirty="0" smtClean="0"/>
              <a:t>on the left hand side with the symbols on the right</a:t>
            </a:r>
          </a:p>
        </p:txBody>
      </p:sp>
    </p:spTree>
    <p:extLst>
      <p:ext uri="{BB962C8B-B14F-4D97-AF65-F5344CB8AC3E}">
        <p14:creationId xmlns:p14="http://schemas.microsoft.com/office/powerpoint/2010/main" val="241354648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feedback</a:t>
            </a:r>
            <a:endParaRPr lang="en-US" dirty="0"/>
          </a:p>
        </p:txBody>
      </p:sp>
      <p:sp>
        <p:nvSpPr>
          <p:cNvPr id="3" name="Content Placeholder 2"/>
          <p:cNvSpPr>
            <a:spLocks noGrp="1"/>
          </p:cNvSpPr>
          <p:nvPr>
            <p:ph sz="quarter" idx="1"/>
          </p:nvPr>
        </p:nvSpPr>
        <p:spPr>
          <a:xfrm>
            <a:off x="3276600" y="2859552"/>
            <a:ext cx="2206752" cy="1219200"/>
          </a:xfrm>
        </p:spPr>
        <p:txBody>
          <a:bodyPr>
            <a:normAutofit/>
          </a:bodyPr>
          <a:lstStyle/>
          <a:p>
            <a:pPr marL="0" indent="0">
              <a:buNone/>
            </a:pPr>
            <a:r>
              <a:rPr lang="en-US" sz="5400" dirty="0" smtClean="0"/>
              <a:t>Thanks!</a:t>
            </a:r>
            <a:endParaRPr lang="en-US" sz="5400" dirty="0"/>
          </a:p>
        </p:txBody>
      </p:sp>
    </p:spTree>
    <p:extLst>
      <p:ext uri="{BB962C8B-B14F-4D97-AF65-F5344CB8AC3E}">
        <p14:creationId xmlns:p14="http://schemas.microsoft.com/office/powerpoint/2010/main" val="314266083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 example</a:t>
            </a:r>
            <a:endParaRPr lang="en-US" dirty="0"/>
          </a:p>
        </p:txBody>
      </p:sp>
      <p:sp>
        <p:nvSpPr>
          <p:cNvPr id="4" name="Rectangle 3"/>
          <p:cNvSpPr/>
          <p:nvPr/>
        </p:nvSpPr>
        <p:spPr>
          <a:xfrm>
            <a:off x="304800" y="2667000"/>
            <a:ext cx="2956259" cy="2554545"/>
          </a:xfrm>
          <a:prstGeom prst="rect">
            <a:avLst/>
          </a:prstGeom>
        </p:spPr>
        <p:txBody>
          <a:bodyPr wrap="square">
            <a:spAutoFit/>
          </a:bodyPr>
          <a:lstStyle/>
          <a:p>
            <a:r>
              <a:rPr lang="en-US" sz="3200" dirty="0" smtClean="0"/>
              <a:t>S </a:t>
            </a:r>
            <a:r>
              <a:rPr lang="en-US" sz="3200" dirty="0" smtClean="0">
                <a:sym typeface="Symbol" charset="2"/>
              </a:rPr>
              <a:t> A B C</a:t>
            </a:r>
          </a:p>
          <a:p>
            <a:r>
              <a:rPr lang="en-US" sz="3200" dirty="0" smtClean="0">
                <a:sym typeface="Symbol" charset="2"/>
              </a:rPr>
              <a:t>A  I</a:t>
            </a:r>
          </a:p>
          <a:p>
            <a:r>
              <a:rPr lang="en-US" sz="3200" dirty="0" smtClean="0">
                <a:sym typeface="Symbol" charset="2"/>
              </a:rPr>
              <a:t>B  really</a:t>
            </a:r>
          </a:p>
          <a:p>
            <a:r>
              <a:rPr lang="en-US" sz="3200" dirty="0">
                <a:sym typeface="Symbol" charset="2"/>
              </a:rPr>
              <a:t>B </a:t>
            </a:r>
            <a:r>
              <a:rPr lang="en-US" sz="3200" dirty="0" smtClean="0">
                <a:sym typeface="Symbol" charset="2"/>
              </a:rPr>
              <a:t> really, B</a:t>
            </a:r>
          </a:p>
          <a:p>
            <a:r>
              <a:rPr lang="en-US" sz="3200" dirty="0">
                <a:sym typeface="Symbol" charset="2"/>
              </a:rPr>
              <a:t>C </a:t>
            </a:r>
            <a:r>
              <a:rPr lang="en-US" sz="3200" dirty="0" smtClean="0">
                <a:sym typeface="Symbol" charset="2"/>
              </a:rPr>
              <a:t> like </a:t>
            </a:r>
            <a:r>
              <a:rPr lang="en-US" sz="3200" dirty="0" err="1" smtClean="0">
                <a:sym typeface="Symbol" charset="2"/>
              </a:rPr>
              <a:t>cs</a:t>
            </a:r>
            <a:endParaRPr lang="en-US" sz="3200" dirty="0"/>
          </a:p>
        </p:txBody>
      </p:sp>
      <p:sp>
        <p:nvSpPr>
          <p:cNvPr id="6" name="Rectangle 5"/>
          <p:cNvSpPr/>
          <p:nvPr/>
        </p:nvSpPr>
        <p:spPr>
          <a:xfrm>
            <a:off x="3629707" y="4114800"/>
            <a:ext cx="4655843" cy="584776"/>
          </a:xfrm>
          <a:prstGeom prst="rect">
            <a:avLst/>
          </a:prstGeom>
        </p:spPr>
        <p:txBody>
          <a:bodyPr wrap="square">
            <a:spAutoFit/>
          </a:bodyPr>
          <a:lstStyle/>
          <a:p>
            <a:r>
              <a:rPr lang="en-US" sz="3200" dirty="0">
                <a:solidFill>
                  <a:srgbClr val="0000FF"/>
                </a:solidFill>
              </a:rPr>
              <a:t>I</a:t>
            </a:r>
            <a:r>
              <a:rPr lang="en-US" sz="3200" dirty="0" smtClean="0">
                <a:solidFill>
                  <a:srgbClr val="0000FF"/>
                </a:solidFill>
              </a:rPr>
              <a:t> really, really, … like </a:t>
            </a:r>
            <a:r>
              <a:rPr lang="en-US" sz="3200" dirty="0" err="1" smtClean="0">
                <a:solidFill>
                  <a:srgbClr val="0000FF"/>
                </a:solidFill>
              </a:rPr>
              <a:t>cs</a:t>
            </a:r>
            <a:endParaRPr lang="en-US" sz="3200" dirty="0">
              <a:solidFill>
                <a:srgbClr val="0000FF"/>
              </a:solidFill>
            </a:endParaRPr>
          </a:p>
        </p:txBody>
      </p:sp>
      <p:sp>
        <p:nvSpPr>
          <p:cNvPr id="8" name="TextBox 7"/>
          <p:cNvSpPr txBox="1"/>
          <p:nvPr/>
        </p:nvSpPr>
        <p:spPr>
          <a:xfrm>
            <a:off x="2971799" y="2029574"/>
            <a:ext cx="5289365" cy="1200328"/>
          </a:xfrm>
          <a:prstGeom prst="rect">
            <a:avLst/>
          </a:prstGeom>
          <a:noFill/>
        </p:spPr>
        <p:txBody>
          <a:bodyPr wrap="square" rtlCol="0">
            <a:spAutoFit/>
          </a:bodyPr>
          <a:lstStyle/>
          <a:p>
            <a:r>
              <a:rPr lang="en-US" sz="2400" dirty="0" smtClean="0"/>
              <a:t>Grammars describe a language, i.e. the strings (aka sentences) that are part of that language</a:t>
            </a:r>
            <a:endParaRPr lang="en-US" sz="2400" dirty="0"/>
          </a:p>
        </p:txBody>
      </p:sp>
    </p:spTree>
    <p:extLst>
      <p:ext uri="{BB962C8B-B14F-4D97-AF65-F5344CB8AC3E}">
        <p14:creationId xmlns:p14="http://schemas.microsoft.com/office/powerpoint/2010/main" val="425466240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8153400" cy="990600"/>
          </a:xfrm>
        </p:spPr>
        <p:txBody>
          <a:bodyPr>
            <a:normAutofit fontScale="90000"/>
          </a:bodyPr>
          <a:lstStyle/>
          <a:p>
            <a:r>
              <a:rPr lang="en-US" dirty="0" smtClean="0">
                <a:solidFill>
                  <a:srgbClr val="FF0000"/>
                </a:solidFill>
              </a:rPr>
              <a:t>What language does this represent?</a:t>
            </a:r>
            <a:endParaRPr lang="en-US" dirty="0">
              <a:solidFill>
                <a:srgbClr val="FF0000"/>
              </a:solidFill>
            </a:endParaRPr>
          </a:p>
        </p:txBody>
      </p:sp>
      <p:sp>
        <p:nvSpPr>
          <p:cNvPr id="5" name="Rectangle 4"/>
          <p:cNvSpPr/>
          <p:nvPr/>
        </p:nvSpPr>
        <p:spPr>
          <a:xfrm>
            <a:off x="762000" y="2590800"/>
            <a:ext cx="3962400" cy="2062103"/>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endParaRPr lang="en-US" sz="3200" dirty="0">
              <a:sym typeface="Symbol" charset="2"/>
            </a:endParaRPr>
          </a:p>
          <a:p>
            <a:r>
              <a:rPr lang="en-US" sz="3200" dirty="0"/>
              <a:t>S </a:t>
            </a:r>
            <a:r>
              <a:rPr lang="en-US" sz="3200" dirty="0" smtClean="0">
                <a:sym typeface="Symbol" charset="2"/>
              </a:rPr>
              <a:t> E</a:t>
            </a:r>
          </a:p>
          <a:p>
            <a:r>
              <a:rPr lang="en-US" sz="3200" dirty="0" smtClean="0">
                <a:sym typeface="Symbol" charset="2"/>
              </a:rPr>
              <a:t>E  </a:t>
            </a:r>
            <a:r>
              <a:rPr lang="en-US" sz="3200" dirty="0" err="1" smtClean="0">
                <a:sym typeface="Symbol" charset="2"/>
              </a:rPr>
              <a:t>bE</a:t>
            </a:r>
            <a:endParaRPr lang="en-US" sz="3200" dirty="0" smtClean="0">
              <a:sym typeface="Symbol" charset="2"/>
            </a:endParaRPr>
          </a:p>
          <a:p>
            <a:r>
              <a:rPr lang="en-US" sz="3200" dirty="0">
                <a:sym typeface="Symbol" charset="2"/>
              </a:rPr>
              <a:t>E </a:t>
            </a:r>
            <a:r>
              <a:rPr lang="en-US" sz="3200" dirty="0" smtClean="0">
                <a:sym typeface="Symbol" charset="2"/>
              </a:rPr>
              <a:t> b</a:t>
            </a:r>
          </a:p>
        </p:txBody>
      </p:sp>
    </p:spTree>
    <p:extLst>
      <p:ext uri="{BB962C8B-B14F-4D97-AF65-F5344CB8AC3E}">
        <p14:creationId xmlns:p14="http://schemas.microsoft.com/office/powerpoint/2010/main" val="193340147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8153400" cy="990600"/>
          </a:xfrm>
        </p:spPr>
        <p:txBody>
          <a:bodyPr>
            <a:normAutofit fontScale="90000"/>
          </a:bodyPr>
          <a:lstStyle/>
          <a:p>
            <a:r>
              <a:rPr lang="en-US" dirty="0" smtClean="0">
                <a:solidFill>
                  <a:srgbClr val="FF0000"/>
                </a:solidFill>
              </a:rPr>
              <a:t>What language does this represent?</a:t>
            </a:r>
            <a:endParaRPr lang="en-US" dirty="0">
              <a:solidFill>
                <a:srgbClr val="FF0000"/>
              </a:solidFill>
            </a:endParaRPr>
          </a:p>
        </p:txBody>
      </p:sp>
      <p:sp>
        <p:nvSpPr>
          <p:cNvPr id="5" name="Rectangle 4"/>
          <p:cNvSpPr/>
          <p:nvPr/>
        </p:nvSpPr>
        <p:spPr>
          <a:xfrm>
            <a:off x="762000" y="2590800"/>
            <a:ext cx="3962400" cy="2062103"/>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endParaRPr lang="en-US" sz="3200" dirty="0">
              <a:sym typeface="Symbol" charset="2"/>
            </a:endParaRPr>
          </a:p>
          <a:p>
            <a:r>
              <a:rPr lang="en-US" sz="3200" dirty="0"/>
              <a:t>S </a:t>
            </a:r>
            <a:r>
              <a:rPr lang="en-US" sz="3200" dirty="0" smtClean="0">
                <a:sym typeface="Symbol" charset="2"/>
              </a:rPr>
              <a:t> E</a:t>
            </a:r>
          </a:p>
          <a:p>
            <a:r>
              <a:rPr lang="en-US" sz="3200" dirty="0" smtClean="0">
                <a:sym typeface="Symbol" charset="2"/>
              </a:rPr>
              <a:t>E  </a:t>
            </a:r>
            <a:r>
              <a:rPr lang="en-US" sz="3200" dirty="0" err="1" smtClean="0">
                <a:sym typeface="Symbol" charset="2"/>
              </a:rPr>
              <a:t>bE</a:t>
            </a:r>
            <a:endParaRPr lang="en-US" sz="3200" dirty="0" smtClean="0">
              <a:sym typeface="Symbol" charset="2"/>
            </a:endParaRPr>
          </a:p>
          <a:p>
            <a:r>
              <a:rPr lang="en-US" sz="3200" dirty="0">
                <a:sym typeface="Symbol" charset="2"/>
              </a:rPr>
              <a:t>E </a:t>
            </a:r>
            <a:r>
              <a:rPr lang="en-US" sz="3200" dirty="0" smtClean="0">
                <a:sym typeface="Symbol" charset="2"/>
              </a:rPr>
              <a:t> b</a:t>
            </a:r>
          </a:p>
        </p:txBody>
      </p:sp>
      <p:sp>
        <p:nvSpPr>
          <p:cNvPr id="2" name="TextBox 1"/>
          <p:cNvSpPr txBox="1"/>
          <p:nvPr/>
        </p:nvSpPr>
        <p:spPr>
          <a:xfrm>
            <a:off x="5629950" y="3124200"/>
            <a:ext cx="389850" cy="584776"/>
          </a:xfrm>
          <a:prstGeom prst="rect">
            <a:avLst/>
          </a:prstGeom>
          <a:noFill/>
        </p:spPr>
        <p:txBody>
          <a:bodyPr wrap="none" rtlCol="0">
            <a:spAutoFit/>
          </a:bodyPr>
          <a:lstStyle/>
          <a:p>
            <a:r>
              <a:rPr lang="en-US" sz="3200" dirty="0" smtClean="0"/>
              <a:t>S</a:t>
            </a:r>
            <a:endParaRPr lang="en-US" sz="3200" dirty="0"/>
          </a:p>
        </p:txBody>
      </p:sp>
      <p:sp>
        <p:nvSpPr>
          <p:cNvPr id="3" name="Right Brace 2"/>
          <p:cNvSpPr/>
          <p:nvPr/>
        </p:nvSpPr>
        <p:spPr>
          <a:xfrm>
            <a:off x="2133600" y="2667000"/>
            <a:ext cx="228600" cy="1041976"/>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TextBox 5"/>
          <p:cNvSpPr txBox="1"/>
          <p:nvPr/>
        </p:nvSpPr>
        <p:spPr>
          <a:xfrm>
            <a:off x="2590800" y="2895600"/>
            <a:ext cx="1845026" cy="523220"/>
          </a:xfrm>
          <a:prstGeom prst="rect">
            <a:avLst/>
          </a:prstGeom>
          <a:noFill/>
        </p:spPr>
        <p:txBody>
          <a:bodyPr wrap="none" rtlCol="0">
            <a:spAutoFit/>
          </a:bodyPr>
          <a:lstStyle/>
          <a:p>
            <a:r>
              <a:rPr lang="en-US" sz="2800" dirty="0" smtClean="0">
                <a:solidFill>
                  <a:srgbClr val="0000FF"/>
                </a:solidFill>
              </a:rPr>
              <a:t>Two options</a:t>
            </a:r>
            <a:endParaRPr lang="en-US" sz="2800" dirty="0">
              <a:solidFill>
                <a:srgbClr val="0000FF"/>
              </a:solidFill>
            </a:endParaRPr>
          </a:p>
        </p:txBody>
      </p:sp>
    </p:spTree>
    <p:extLst>
      <p:ext uri="{BB962C8B-B14F-4D97-AF65-F5344CB8AC3E}">
        <p14:creationId xmlns:p14="http://schemas.microsoft.com/office/powerpoint/2010/main" val="40577749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8153400" cy="990600"/>
          </a:xfrm>
        </p:spPr>
        <p:txBody>
          <a:bodyPr>
            <a:normAutofit fontScale="90000"/>
          </a:bodyPr>
          <a:lstStyle/>
          <a:p>
            <a:r>
              <a:rPr lang="en-US" dirty="0" smtClean="0">
                <a:solidFill>
                  <a:srgbClr val="FF0000"/>
                </a:solidFill>
              </a:rPr>
              <a:t>What language does this represent?</a:t>
            </a:r>
            <a:endParaRPr lang="en-US" dirty="0">
              <a:solidFill>
                <a:srgbClr val="FF0000"/>
              </a:solidFill>
            </a:endParaRPr>
          </a:p>
        </p:txBody>
      </p:sp>
      <p:sp>
        <p:nvSpPr>
          <p:cNvPr id="5" name="Rectangle 4"/>
          <p:cNvSpPr/>
          <p:nvPr/>
        </p:nvSpPr>
        <p:spPr>
          <a:xfrm>
            <a:off x="762000" y="2590800"/>
            <a:ext cx="3962400" cy="2062103"/>
          </a:xfrm>
          <a:prstGeom prst="rect">
            <a:avLst/>
          </a:prstGeom>
        </p:spPr>
        <p:txBody>
          <a:bodyPr wrap="square">
            <a:spAutoFit/>
          </a:bodyPr>
          <a:lstStyle/>
          <a:p>
            <a:r>
              <a:rPr lang="en-US" sz="3200" dirty="0" smtClean="0">
                <a:solidFill>
                  <a:srgbClr val="008000"/>
                </a:solidFill>
              </a:rPr>
              <a:t>S </a:t>
            </a:r>
            <a:r>
              <a:rPr lang="en-US" sz="3200" dirty="0" smtClean="0">
                <a:solidFill>
                  <a:srgbClr val="008000"/>
                </a:solidFill>
                <a:sym typeface="Symbol" charset="2"/>
              </a:rPr>
              <a:t> </a:t>
            </a:r>
            <a:r>
              <a:rPr lang="en-US" sz="3200" dirty="0" err="1" smtClean="0">
                <a:solidFill>
                  <a:srgbClr val="008000"/>
                </a:solidFill>
                <a:sym typeface="Symbol" charset="2"/>
              </a:rPr>
              <a:t>aS</a:t>
            </a:r>
            <a:endParaRPr lang="en-US" sz="3200" dirty="0">
              <a:solidFill>
                <a:srgbClr val="008000"/>
              </a:solidFill>
              <a:sym typeface="Symbol" charset="2"/>
            </a:endParaRPr>
          </a:p>
          <a:p>
            <a:r>
              <a:rPr lang="en-US" sz="3200" dirty="0"/>
              <a:t>S </a:t>
            </a:r>
            <a:r>
              <a:rPr lang="en-US" sz="3200" dirty="0" smtClean="0">
                <a:sym typeface="Symbol" charset="2"/>
              </a:rPr>
              <a:t> E</a:t>
            </a:r>
          </a:p>
          <a:p>
            <a:r>
              <a:rPr lang="en-US" sz="3200" dirty="0" smtClean="0">
                <a:sym typeface="Symbol" charset="2"/>
              </a:rPr>
              <a:t>E  </a:t>
            </a:r>
            <a:r>
              <a:rPr lang="en-US" sz="3200" dirty="0" err="1" smtClean="0">
                <a:sym typeface="Symbol" charset="2"/>
              </a:rPr>
              <a:t>bE</a:t>
            </a:r>
            <a:endParaRPr lang="en-US" sz="3200" dirty="0" smtClean="0">
              <a:sym typeface="Symbol" charset="2"/>
            </a:endParaRPr>
          </a:p>
          <a:p>
            <a:r>
              <a:rPr lang="en-US" sz="3200" dirty="0">
                <a:sym typeface="Symbol" charset="2"/>
              </a:rPr>
              <a:t>E </a:t>
            </a:r>
            <a:r>
              <a:rPr lang="en-US" sz="3200" dirty="0" smtClean="0">
                <a:sym typeface="Symbol" charset="2"/>
              </a:rPr>
              <a:t> b</a:t>
            </a:r>
          </a:p>
        </p:txBody>
      </p:sp>
      <p:sp>
        <p:nvSpPr>
          <p:cNvPr id="2" name="TextBox 1"/>
          <p:cNvSpPr txBox="1"/>
          <p:nvPr/>
        </p:nvSpPr>
        <p:spPr>
          <a:xfrm>
            <a:off x="5629950" y="3124200"/>
            <a:ext cx="616274" cy="584776"/>
          </a:xfrm>
          <a:prstGeom prst="rect">
            <a:avLst/>
          </a:prstGeom>
          <a:noFill/>
        </p:spPr>
        <p:txBody>
          <a:bodyPr wrap="none" rtlCol="0">
            <a:spAutoFit/>
          </a:bodyPr>
          <a:lstStyle/>
          <a:p>
            <a:r>
              <a:rPr lang="en-US" sz="3200" dirty="0" err="1" smtClean="0">
                <a:solidFill>
                  <a:srgbClr val="008000"/>
                </a:solidFill>
              </a:rPr>
              <a:t>aS</a:t>
            </a:r>
            <a:endParaRPr lang="en-US" sz="3200" dirty="0">
              <a:solidFill>
                <a:srgbClr val="008000"/>
              </a:solidFill>
            </a:endParaRPr>
          </a:p>
        </p:txBody>
      </p:sp>
      <p:sp>
        <p:nvSpPr>
          <p:cNvPr id="7" name="TextBox 6"/>
          <p:cNvSpPr txBox="1"/>
          <p:nvPr/>
        </p:nvSpPr>
        <p:spPr>
          <a:xfrm>
            <a:off x="5782350" y="2051545"/>
            <a:ext cx="389850" cy="584776"/>
          </a:xfrm>
          <a:prstGeom prst="rect">
            <a:avLst/>
          </a:prstGeom>
          <a:noFill/>
        </p:spPr>
        <p:txBody>
          <a:bodyPr wrap="none" rtlCol="0">
            <a:spAutoFit/>
          </a:bodyPr>
          <a:lstStyle/>
          <a:p>
            <a:r>
              <a:rPr lang="en-US" sz="3200" dirty="0" smtClean="0">
                <a:solidFill>
                  <a:srgbClr val="008000"/>
                </a:solidFill>
              </a:rPr>
              <a:t>S</a:t>
            </a:r>
            <a:endParaRPr lang="en-US" sz="3200" dirty="0">
              <a:solidFill>
                <a:srgbClr val="008000"/>
              </a:solidFill>
            </a:endParaRPr>
          </a:p>
        </p:txBody>
      </p:sp>
      <p:cxnSp>
        <p:nvCxnSpPr>
          <p:cNvPr id="9" name="Straight Arrow Connector 8"/>
          <p:cNvCxnSpPr>
            <a:endCxn id="2" idx="0"/>
          </p:cNvCxnSpPr>
          <p:nvPr/>
        </p:nvCxnSpPr>
        <p:spPr>
          <a:xfrm flipH="1">
            <a:off x="5938087" y="2743200"/>
            <a:ext cx="5513" cy="38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6959984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8153400" cy="990600"/>
          </a:xfrm>
        </p:spPr>
        <p:txBody>
          <a:bodyPr>
            <a:normAutofit fontScale="90000"/>
          </a:bodyPr>
          <a:lstStyle/>
          <a:p>
            <a:r>
              <a:rPr lang="en-US" dirty="0" smtClean="0">
                <a:solidFill>
                  <a:srgbClr val="FF0000"/>
                </a:solidFill>
              </a:rPr>
              <a:t>What language does this represent?</a:t>
            </a:r>
            <a:endParaRPr lang="en-US" dirty="0">
              <a:solidFill>
                <a:srgbClr val="FF0000"/>
              </a:solidFill>
            </a:endParaRPr>
          </a:p>
        </p:txBody>
      </p:sp>
      <p:sp>
        <p:nvSpPr>
          <p:cNvPr id="5" name="Rectangle 4"/>
          <p:cNvSpPr/>
          <p:nvPr/>
        </p:nvSpPr>
        <p:spPr>
          <a:xfrm>
            <a:off x="762000" y="2590800"/>
            <a:ext cx="3962400" cy="2062103"/>
          </a:xfrm>
          <a:prstGeom prst="rect">
            <a:avLst/>
          </a:prstGeom>
        </p:spPr>
        <p:txBody>
          <a:bodyPr wrap="square">
            <a:spAutoFit/>
          </a:bodyPr>
          <a:lstStyle/>
          <a:p>
            <a:r>
              <a:rPr lang="en-US" sz="3200" dirty="0" smtClean="0">
                <a:solidFill>
                  <a:srgbClr val="008000"/>
                </a:solidFill>
              </a:rPr>
              <a:t>S </a:t>
            </a:r>
            <a:r>
              <a:rPr lang="en-US" sz="3200" dirty="0" smtClean="0">
                <a:solidFill>
                  <a:srgbClr val="008000"/>
                </a:solidFill>
                <a:sym typeface="Symbol" charset="2"/>
              </a:rPr>
              <a:t> </a:t>
            </a:r>
            <a:r>
              <a:rPr lang="en-US" sz="3200" dirty="0" err="1" smtClean="0">
                <a:solidFill>
                  <a:srgbClr val="008000"/>
                </a:solidFill>
                <a:sym typeface="Symbol" charset="2"/>
              </a:rPr>
              <a:t>aS</a:t>
            </a:r>
            <a:endParaRPr lang="en-US" sz="3200" dirty="0">
              <a:solidFill>
                <a:srgbClr val="008000"/>
              </a:solidFill>
              <a:sym typeface="Symbol" charset="2"/>
            </a:endParaRPr>
          </a:p>
          <a:p>
            <a:r>
              <a:rPr lang="en-US" sz="3200" dirty="0"/>
              <a:t>S </a:t>
            </a:r>
            <a:r>
              <a:rPr lang="en-US" sz="3200" dirty="0" smtClean="0">
                <a:sym typeface="Symbol" charset="2"/>
              </a:rPr>
              <a:t> E</a:t>
            </a:r>
          </a:p>
          <a:p>
            <a:r>
              <a:rPr lang="en-US" sz="3200" dirty="0" smtClean="0">
                <a:sym typeface="Symbol" charset="2"/>
              </a:rPr>
              <a:t>E  </a:t>
            </a:r>
            <a:r>
              <a:rPr lang="en-US" sz="3200" dirty="0" err="1" smtClean="0">
                <a:sym typeface="Symbol" charset="2"/>
              </a:rPr>
              <a:t>bE</a:t>
            </a:r>
            <a:endParaRPr lang="en-US" sz="3200" dirty="0" smtClean="0">
              <a:sym typeface="Symbol" charset="2"/>
            </a:endParaRPr>
          </a:p>
          <a:p>
            <a:r>
              <a:rPr lang="en-US" sz="3200" dirty="0">
                <a:sym typeface="Symbol" charset="2"/>
              </a:rPr>
              <a:t>E </a:t>
            </a:r>
            <a:r>
              <a:rPr lang="en-US" sz="3200" dirty="0" smtClean="0">
                <a:sym typeface="Symbol" charset="2"/>
              </a:rPr>
              <a:t> b</a:t>
            </a:r>
          </a:p>
        </p:txBody>
      </p:sp>
      <p:sp>
        <p:nvSpPr>
          <p:cNvPr id="2" name="TextBox 1"/>
          <p:cNvSpPr txBox="1"/>
          <p:nvPr/>
        </p:nvSpPr>
        <p:spPr>
          <a:xfrm>
            <a:off x="5629950" y="3124200"/>
            <a:ext cx="842699" cy="584776"/>
          </a:xfrm>
          <a:prstGeom prst="rect">
            <a:avLst/>
          </a:prstGeom>
          <a:noFill/>
        </p:spPr>
        <p:txBody>
          <a:bodyPr wrap="none" rtlCol="0">
            <a:spAutoFit/>
          </a:bodyPr>
          <a:lstStyle/>
          <a:p>
            <a:r>
              <a:rPr lang="en-US" sz="3200" dirty="0" err="1"/>
              <a:t>a</a:t>
            </a:r>
            <a:r>
              <a:rPr lang="en-US" sz="3200" dirty="0" err="1" smtClean="0">
                <a:solidFill>
                  <a:srgbClr val="008000"/>
                </a:solidFill>
              </a:rPr>
              <a:t>aS</a:t>
            </a:r>
            <a:endParaRPr lang="en-US" sz="3200" dirty="0">
              <a:solidFill>
                <a:srgbClr val="008000"/>
              </a:solidFill>
            </a:endParaRPr>
          </a:p>
        </p:txBody>
      </p:sp>
      <p:sp>
        <p:nvSpPr>
          <p:cNvPr id="6" name="TextBox 5"/>
          <p:cNvSpPr txBox="1"/>
          <p:nvPr/>
        </p:nvSpPr>
        <p:spPr>
          <a:xfrm>
            <a:off x="5715000" y="2133600"/>
            <a:ext cx="616274" cy="584776"/>
          </a:xfrm>
          <a:prstGeom prst="rect">
            <a:avLst/>
          </a:prstGeom>
          <a:noFill/>
        </p:spPr>
        <p:txBody>
          <a:bodyPr wrap="none" rtlCol="0">
            <a:spAutoFit/>
          </a:bodyPr>
          <a:lstStyle/>
          <a:p>
            <a:r>
              <a:rPr lang="en-US" sz="3200" dirty="0" err="1" smtClean="0"/>
              <a:t>a</a:t>
            </a:r>
            <a:r>
              <a:rPr lang="en-US" sz="3200" dirty="0" err="1" smtClean="0">
                <a:solidFill>
                  <a:srgbClr val="008000"/>
                </a:solidFill>
              </a:rPr>
              <a:t>S</a:t>
            </a:r>
            <a:endParaRPr lang="en-US" sz="3200" dirty="0">
              <a:solidFill>
                <a:srgbClr val="008000"/>
              </a:solidFill>
            </a:endParaRPr>
          </a:p>
        </p:txBody>
      </p:sp>
      <p:cxnSp>
        <p:nvCxnSpPr>
          <p:cNvPr id="7" name="Straight Arrow Connector 6"/>
          <p:cNvCxnSpPr/>
          <p:nvPr/>
        </p:nvCxnSpPr>
        <p:spPr>
          <a:xfrm flipH="1">
            <a:off x="6166687" y="2743200"/>
            <a:ext cx="5513" cy="38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4203782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8153400" cy="990600"/>
          </a:xfrm>
        </p:spPr>
        <p:txBody>
          <a:bodyPr>
            <a:normAutofit fontScale="90000"/>
          </a:bodyPr>
          <a:lstStyle/>
          <a:p>
            <a:r>
              <a:rPr lang="en-US" dirty="0" smtClean="0">
                <a:solidFill>
                  <a:srgbClr val="FF0000"/>
                </a:solidFill>
              </a:rPr>
              <a:t>What language does this represent?</a:t>
            </a:r>
            <a:endParaRPr lang="en-US" dirty="0">
              <a:solidFill>
                <a:srgbClr val="FF0000"/>
              </a:solidFill>
            </a:endParaRPr>
          </a:p>
        </p:txBody>
      </p:sp>
      <p:sp>
        <p:nvSpPr>
          <p:cNvPr id="5" name="Rectangle 4"/>
          <p:cNvSpPr/>
          <p:nvPr/>
        </p:nvSpPr>
        <p:spPr>
          <a:xfrm>
            <a:off x="762000" y="2590800"/>
            <a:ext cx="3962400" cy="2062103"/>
          </a:xfrm>
          <a:prstGeom prst="rect">
            <a:avLst/>
          </a:prstGeom>
        </p:spPr>
        <p:txBody>
          <a:bodyPr wrap="square">
            <a:spAutoFit/>
          </a:bodyPr>
          <a:lstStyle/>
          <a:p>
            <a:r>
              <a:rPr lang="en-US" sz="3200" dirty="0" smtClean="0">
                <a:solidFill>
                  <a:srgbClr val="008000"/>
                </a:solidFill>
              </a:rPr>
              <a:t>S </a:t>
            </a:r>
            <a:r>
              <a:rPr lang="en-US" sz="3200" dirty="0" smtClean="0">
                <a:solidFill>
                  <a:srgbClr val="008000"/>
                </a:solidFill>
                <a:sym typeface="Symbol" charset="2"/>
              </a:rPr>
              <a:t> </a:t>
            </a:r>
            <a:r>
              <a:rPr lang="en-US" sz="3200" dirty="0" err="1" smtClean="0">
                <a:solidFill>
                  <a:srgbClr val="008000"/>
                </a:solidFill>
                <a:sym typeface="Symbol" charset="2"/>
              </a:rPr>
              <a:t>aS</a:t>
            </a:r>
            <a:endParaRPr lang="en-US" sz="3200" dirty="0">
              <a:solidFill>
                <a:srgbClr val="008000"/>
              </a:solidFill>
              <a:sym typeface="Symbol" charset="2"/>
            </a:endParaRPr>
          </a:p>
          <a:p>
            <a:r>
              <a:rPr lang="en-US" sz="3200" dirty="0"/>
              <a:t>S </a:t>
            </a:r>
            <a:r>
              <a:rPr lang="en-US" sz="3200" dirty="0" smtClean="0">
                <a:sym typeface="Symbol" charset="2"/>
              </a:rPr>
              <a:t> E</a:t>
            </a:r>
          </a:p>
          <a:p>
            <a:r>
              <a:rPr lang="en-US" sz="3200" dirty="0" smtClean="0">
                <a:sym typeface="Symbol" charset="2"/>
              </a:rPr>
              <a:t>E  </a:t>
            </a:r>
            <a:r>
              <a:rPr lang="en-US" sz="3200" dirty="0" err="1" smtClean="0">
                <a:sym typeface="Symbol" charset="2"/>
              </a:rPr>
              <a:t>bE</a:t>
            </a:r>
            <a:endParaRPr lang="en-US" sz="3200" dirty="0" smtClean="0">
              <a:sym typeface="Symbol" charset="2"/>
            </a:endParaRPr>
          </a:p>
          <a:p>
            <a:r>
              <a:rPr lang="en-US" sz="3200" dirty="0">
                <a:sym typeface="Symbol" charset="2"/>
              </a:rPr>
              <a:t>E </a:t>
            </a:r>
            <a:r>
              <a:rPr lang="en-US" sz="3200" dirty="0" smtClean="0">
                <a:sym typeface="Symbol" charset="2"/>
              </a:rPr>
              <a:t> b</a:t>
            </a:r>
          </a:p>
        </p:txBody>
      </p:sp>
      <p:sp>
        <p:nvSpPr>
          <p:cNvPr id="2" name="TextBox 1"/>
          <p:cNvSpPr txBox="1"/>
          <p:nvPr/>
        </p:nvSpPr>
        <p:spPr>
          <a:xfrm>
            <a:off x="5410200" y="3124200"/>
            <a:ext cx="1069123" cy="584776"/>
          </a:xfrm>
          <a:prstGeom prst="rect">
            <a:avLst/>
          </a:prstGeom>
          <a:noFill/>
        </p:spPr>
        <p:txBody>
          <a:bodyPr wrap="none" rtlCol="0">
            <a:spAutoFit/>
          </a:bodyPr>
          <a:lstStyle/>
          <a:p>
            <a:r>
              <a:rPr lang="en-US" sz="3200" dirty="0" err="1" smtClean="0"/>
              <a:t>aa</a:t>
            </a:r>
            <a:r>
              <a:rPr lang="en-US" sz="3200" dirty="0" err="1" smtClean="0">
                <a:solidFill>
                  <a:srgbClr val="008000"/>
                </a:solidFill>
              </a:rPr>
              <a:t>aS</a:t>
            </a:r>
            <a:endParaRPr lang="en-US" sz="3200" dirty="0">
              <a:solidFill>
                <a:srgbClr val="008000"/>
              </a:solidFill>
            </a:endParaRPr>
          </a:p>
        </p:txBody>
      </p:sp>
      <p:sp>
        <p:nvSpPr>
          <p:cNvPr id="6" name="TextBox 5"/>
          <p:cNvSpPr txBox="1"/>
          <p:nvPr/>
        </p:nvSpPr>
        <p:spPr>
          <a:xfrm>
            <a:off x="5562600" y="2133600"/>
            <a:ext cx="842699" cy="584776"/>
          </a:xfrm>
          <a:prstGeom prst="rect">
            <a:avLst/>
          </a:prstGeom>
          <a:noFill/>
        </p:spPr>
        <p:txBody>
          <a:bodyPr wrap="none" rtlCol="0">
            <a:spAutoFit/>
          </a:bodyPr>
          <a:lstStyle/>
          <a:p>
            <a:r>
              <a:rPr lang="en-US" sz="3200" dirty="0" err="1" smtClean="0"/>
              <a:t>aa</a:t>
            </a:r>
            <a:r>
              <a:rPr lang="en-US" sz="3200" dirty="0" err="1" smtClean="0">
                <a:solidFill>
                  <a:srgbClr val="008000"/>
                </a:solidFill>
              </a:rPr>
              <a:t>S</a:t>
            </a:r>
            <a:endParaRPr lang="en-US" sz="3200" dirty="0">
              <a:solidFill>
                <a:srgbClr val="008000"/>
              </a:solidFill>
            </a:endParaRPr>
          </a:p>
        </p:txBody>
      </p:sp>
      <p:cxnSp>
        <p:nvCxnSpPr>
          <p:cNvPr id="7" name="Straight Arrow Connector 6"/>
          <p:cNvCxnSpPr/>
          <p:nvPr/>
        </p:nvCxnSpPr>
        <p:spPr>
          <a:xfrm flipH="1">
            <a:off x="6166687" y="2743200"/>
            <a:ext cx="5513" cy="38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3732612" y="4419600"/>
            <a:ext cx="4999536" cy="830997"/>
          </a:xfrm>
          <a:prstGeom prst="rect">
            <a:avLst/>
          </a:prstGeom>
          <a:noFill/>
        </p:spPr>
        <p:txBody>
          <a:bodyPr wrap="none" rtlCol="0">
            <a:spAutoFit/>
          </a:bodyPr>
          <a:lstStyle/>
          <a:p>
            <a:r>
              <a:rPr lang="en-US" sz="2400" dirty="0" smtClean="0">
                <a:solidFill>
                  <a:srgbClr val="0000FF"/>
                </a:solidFill>
              </a:rPr>
              <a:t>- Can do this as many times as we want</a:t>
            </a:r>
          </a:p>
          <a:p>
            <a:r>
              <a:rPr lang="en-US" sz="2400" dirty="0" smtClean="0">
                <a:solidFill>
                  <a:srgbClr val="0000FF"/>
                </a:solidFill>
              </a:rPr>
              <a:t>- Keeps adding more a’s to the front</a:t>
            </a:r>
            <a:endParaRPr lang="en-US" sz="2400" dirty="0">
              <a:solidFill>
                <a:srgbClr val="0000FF"/>
              </a:solidFill>
            </a:endParaRPr>
          </a:p>
        </p:txBody>
      </p:sp>
    </p:spTree>
    <p:extLst>
      <p:ext uri="{BB962C8B-B14F-4D97-AF65-F5344CB8AC3E}">
        <p14:creationId xmlns:p14="http://schemas.microsoft.com/office/powerpoint/2010/main" val="197171830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8153400" cy="990600"/>
          </a:xfrm>
        </p:spPr>
        <p:txBody>
          <a:bodyPr>
            <a:normAutofit fontScale="90000"/>
          </a:bodyPr>
          <a:lstStyle/>
          <a:p>
            <a:r>
              <a:rPr lang="en-US" dirty="0" smtClean="0">
                <a:solidFill>
                  <a:srgbClr val="FF0000"/>
                </a:solidFill>
              </a:rPr>
              <a:t>What language does this represent?</a:t>
            </a:r>
            <a:endParaRPr lang="en-US" dirty="0">
              <a:solidFill>
                <a:srgbClr val="FF0000"/>
              </a:solidFill>
            </a:endParaRPr>
          </a:p>
        </p:txBody>
      </p:sp>
      <p:sp>
        <p:nvSpPr>
          <p:cNvPr id="5" name="Rectangle 4"/>
          <p:cNvSpPr/>
          <p:nvPr/>
        </p:nvSpPr>
        <p:spPr>
          <a:xfrm>
            <a:off x="762000" y="2590800"/>
            <a:ext cx="3962400" cy="2062103"/>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endParaRPr lang="en-US" sz="3200" dirty="0">
              <a:sym typeface="Symbol" charset="2"/>
            </a:endParaRPr>
          </a:p>
          <a:p>
            <a:r>
              <a:rPr lang="en-US" sz="3200" dirty="0">
                <a:solidFill>
                  <a:srgbClr val="008000"/>
                </a:solidFill>
              </a:rPr>
              <a:t>S </a:t>
            </a:r>
            <a:r>
              <a:rPr lang="en-US" sz="3200" dirty="0" smtClean="0">
                <a:solidFill>
                  <a:srgbClr val="008000"/>
                </a:solidFill>
                <a:sym typeface="Symbol" charset="2"/>
              </a:rPr>
              <a:t> E</a:t>
            </a:r>
          </a:p>
          <a:p>
            <a:r>
              <a:rPr lang="en-US" sz="3200" dirty="0" smtClean="0">
                <a:sym typeface="Symbol" charset="2"/>
              </a:rPr>
              <a:t>E  </a:t>
            </a:r>
            <a:r>
              <a:rPr lang="en-US" sz="3200" dirty="0" err="1" smtClean="0">
                <a:sym typeface="Symbol" charset="2"/>
              </a:rPr>
              <a:t>bE</a:t>
            </a:r>
            <a:endParaRPr lang="en-US" sz="3200" dirty="0" smtClean="0">
              <a:sym typeface="Symbol" charset="2"/>
            </a:endParaRPr>
          </a:p>
          <a:p>
            <a:r>
              <a:rPr lang="en-US" sz="3200" dirty="0">
                <a:sym typeface="Symbol" charset="2"/>
              </a:rPr>
              <a:t>E </a:t>
            </a:r>
            <a:r>
              <a:rPr lang="en-US" sz="3200" dirty="0" smtClean="0">
                <a:sym typeface="Symbol" charset="2"/>
              </a:rPr>
              <a:t> b</a:t>
            </a:r>
          </a:p>
        </p:txBody>
      </p:sp>
      <p:sp>
        <p:nvSpPr>
          <p:cNvPr id="2" name="TextBox 1"/>
          <p:cNvSpPr txBox="1"/>
          <p:nvPr/>
        </p:nvSpPr>
        <p:spPr>
          <a:xfrm>
            <a:off x="5280925" y="3124200"/>
            <a:ext cx="1043675" cy="584776"/>
          </a:xfrm>
          <a:prstGeom prst="rect">
            <a:avLst/>
          </a:prstGeom>
          <a:noFill/>
        </p:spPr>
        <p:txBody>
          <a:bodyPr wrap="none" rtlCol="0">
            <a:spAutoFit/>
          </a:bodyPr>
          <a:lstStyle/>
          <a:p>
            <a:r>
              <a:rPr lang="en-US" sz="3200" dirty="0" err="1" smtClean="0"/>
              <a:t>aaa</a:t>
            </a:r>
            <a:r>
              <a:rPr lang="en-US" sz="3200" dirty="0" err="1">
                <a:solidFill>
                  <a:srgbClr val="008000"/>
                </a:solidFill>
              </a:rPr>
              <a:t>E</a:t>
            </a:r>
            <a:endParaRPr lang="en-US" sz="3200" dirty="0">
              <a:solidFill>
                <a:srgbClr val="008000"/>
              </a:solidFill>
            </a:endParaRPr>
          </a:p>
        </p:txBody>
      </p:sp>
      <p:sp>
        <p:nvSpPr>
          <p:cNvPr id="6" name="TextBox 5"/>
          <p:cNvSpPr txBox="1"/>
          <p:nvPr/>
        </p:nvSpPr>
        <p:spPr>
          <a:xfrm>
            <a:off x="5334000" y="2133600"/>
            <a:ext cx="1069123" cy="584776"/>
          </a:xfrm>
          <a:prstGeom prst="rect">
            <a:avLst/>
          </a:prstGeom>
          <a:noFill/>
        </p:spPr>
        <p:txBody>
          <a:bodyPr wrap="none" rtlCol="0">
            <a:spAutoFit/>
          </a:bodyPr>
          <a:lstStyle/>
          <a:p>
            <a:r>
              <a:rPr lang="en-US" sz="3200" dirty="0" err="1" smtClean="0"/>
              <a:t>aaa</a:t>
            </a:r>
            <a:r>
              <a:rPr lang="en-US" sz="3200" dirty="0" err="1" smtClean="0">
                <a:solidFill>
                  <a:srgbClr val="008000"/>
                </a:solidFill>
              </a:rPr>
              <a:t>S</a:t>
            </a:r>
            <a:endParaRPr lang="en-US" sz="3200" dirty="0">
              <a:solidFill>
                <a:srgbClr val="008000"/>
              </a:solidFill>
            </a:endParaRPr>
          </a:p>
        </p:txBody>
      </p:sp>
      <p:cxnSp>
        <p:nvCxnSpPr>
          <p:cNvPr id="7" name="Straight Arrow Connector 6"/>
          <p:cNvCxnSpPr/>
          <p:nvPr/>
        </p:nvCxnSpPr>
        <p:spPr>
          <a:xfrm flipH="1">
            <a:off x="6166687" y="2743200"/>
            <a:ext cx="5513" cy="38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4343400" y="4338935"/>
            <a:ext cx="3749744" cy="461665"/>
          </a:xfrm>
          <a:prstGeom prst="rect">
            <a:avLst/>
          </a:prstGeom>
          <a:noFill/>
        </p:spPr>
        <p:txBody>
          <a:bodyPr wrap="none" rtlCol="0">
            <a:spAutoFit/>
          </a:bodyPr>
          <a:lstStyle/>
          <a:p>
            <a:r>
              <a:rPr lang="en-US" sz="2400" dirty="0" smtClean="0">
                <a:solidFill>
                  <a:srgbClr val="0000FF"/>
                </a:solidFill>
              </a:rPr>
              <a:t>Eventually, apply second rule</a:t>
            </a:r>
            <a:endParaRPr lang="en-US" sz="2400" dirty="0">
              <a:solidFill>
                <a:srgbClr val="0000FF"/>
              </a:solidFill>
            </a:endParaRPr>
          </a:p>
        </p:txBody>
      </p:sp>
    </p:spTree>
    <p:extLst>
      <p:ext uri="{BB962C8B-B14F-4D97-AF65-F5344CB8AC3E}">
        <p14:creationId xmlns:p14="http://schemas.microsoft.com/office/powerpoint/2010/main" val="76445873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8153400" cy="990600"/>
          </a:xfrm>
        </p:spPr>
        <p:txBody>
          <a:bodyPr>
            <a:normAutofit fontScale="90000"/>
          </a:bodyPr>
          <a:lstStyle/>
          <a:p>
            <a:r>
              <a:rPr lang="en-US" dirty="0" smtClean="0">
                <a:solidFill>
                  <a:srgbClr val="FF0000"/>
                </a:solidFill>
              </a:rPr>
              <a:t>What language does this represent?</a:t>
            </a:r>
            <a:endParaRPr lang="en-US" dirty="0">
              <a:solidFill>
                <a:srgbClr val="FF0000"/>
              </a:solidFill>
            </a:endParaRPr>
          </a:p>
        </p:txBody>
      </p:sp>
      <p:sp>
        <p:nvSpPr>
          <p:cNvPr id="5" name="Rectangle 4"/>
          <p:cNvSpPr/>
          <p:nvPr/>
        </p:nvSpPr>
        <p:spPr>
          <a:xfrm>
            <a:off x="762000" y="2590800"/>
            <a:ext cx="3962400" cy="2062103"/>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endParaRPr lang="en-US" sz="3200" dirty="0">
              <a:sym typeface="Symbol" charset="2"/>
            </a:endParaRPr>
          </a:p>
          <a:p>
            <a:r>
              <a:rPr lang="en-US" sz="3200" dirty="0"/>
              <a:t>S </a:t>
            </a:r>
            <a:r>
              <a:rPr lang="en-US" sz="3200" dirty="0" smtClean="0">
                <a:sym typeface="Symbol" charset="2"/>
              </a:rPr>
              <a:t> E</a:t>
            </a:r>
          </a:p>
          <a:p>
            <a:r>
              <a:rPr lang="en-US" sz="3200" dirty="0" smtClean="0">
                <a:sym typeface="Symbol" charset="2"/>
              </a:rPr>
              <a:t>E  </a:t>
            </a:r>
            <a:r>
              <a:rPr lang="en-US" sz="3200" dirty="0" err="1" smtClean="0">
                <a:sym typeface="Symbol" charset="2"/>
              </a:rPr>
              <a:t>bE</a:t>
            </a:r>
            <a:endParaRPr lang="en-US" sz="3200" dirty="0" smtClean="0">
              <a:sym typeface="Symbol" charset="2"/>
            </a:endParaRPr>
          </a:p>
          <a:p>
            <a:r>
              <a:rPr lang="en-US" sz="3200" dirty="0">
                <a:sym typeface="Symbol" charset="2"/>
              </a:rPr>
              <a:t>E </a:t>
            </a:r>
            <a:r>
              <a:rPr lang="en-US" sz="3200" dirty="0" smtClean="0">
                <a:sym typeface="Symbol" charset="2"/>
              </a:rPr>
              <a:t> b</a:t>
            </a:r>
          </a:p>
        </p:txBody>
      </p:sp>
      <p:sp>
        <p:nvSpPr>
          <p:cNvPr id="2" name="TextBox 1"/>
          <p:cNvSpPr txBox="1"/>
          <p:nvPr/>
        </p:nvSpPr>
        <p:spPr>
          <a:xfrm>
            <a:off x="5280925" y="3124200"/>
            <a:ext cx="1043675" cy="584776"/>
          </a:xfrm>
          <a:prstGeom prst="rect">
            <a:avLst/>
          </a:prstGeom>
          <a:noFill/>
        </p:spPr>
        <p:txBody>
          <a:bodyPr wrap="none" rtlCol="0">
            <a:spAutoFit/>
          </a:bodyPr>
          <a:lstStyle/>
          <a:p>
            <a:r>
              <a:rPr lang="en-US" sz="3200" dirty="0" err="1" smtClean="0"/>
              <a:t>aaa</a:t>
            </a:r>
            <a:r>
              <a:rPr lang="en-US" sz="3200" dirty="0" err="1">
                <a:solidFill>
                  <a:srgbClr val="008000"/>
                </a:solidFill>
              </a:rPr>
              <a:t>E</a:t>
            </a:r>
            <a:endParaRPr lang="en-US" sz="3200" dirty="0">
              <a:solidFill>
                <a:srgbClr val="008000"/>
              </a:solidFill>
            </a:endParaRPr>
          </a:p>
        </p:txBody>
      </p:sp>
      <p:sp>
        <p:nvSpPr>
          <p:cNvPr id="9" name="Right Brace 8"/>
          <p:cNvSpPr/>
          <p:nvPr/>
        </p:nvSpPr>
        <p:spPr>
          <a:xfrm>
            <a:off x="2133600" y="3610927"/>
            <a:ext cx="228600" cy="1041976"/>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p:cNvSpPr txBox="1"/>
          <p:nvPr/>
        </p:nvSpPr>
        <p:spPr>
          <a:xfrm>
            <a:off x="2590800" y="3839527"/>
            <a:ext cx="1845026" cy="523220"/>
          </a:xfrm>
          <a:prstGeom prst="rect">
            <a:avLst/>
          </a:prstGeom>
          <a:noFill/>
        </p:spPr>
        <p:txBody>
          <a:bodyPr wrap="none" rtlCol="0">
            <a:spAutoFit/>
          </a:bodyPr>
          <a:lstStyle/>
          <a:p>
            <a:r>
              <a:rPr lang="en-US" sz="2800" dirty="0" smtClean="0">
                <a:solidFill>
                  <a:srgbClr val="0000FF"/>
                </a:solidFill>
              </a:rPr>
              <a:t>Two options</a:t>
            </a:r>
            <a:endParaRPr lang="en-US" sz="2800" dirty="0">
              <a:solidFill>
                <a:srgbClr val="0000FF"/>
              </a:solidFill>
            </a:endParaRPr>
          </a:p>
        </p:txBody>
      </p:sp>
    </p:spTree>
    <p:extLst>
      <p:ext uri="{BB962C8B-B14F-4D97-AF65-F5344CB8AC3E}">
        <p14:creationId xmlns:p14="http://schemas.microsoft.com/office/powerpoint/2010/main" val="1573208118"/>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8153400" cy="990600"/>
          </a:xfrm>
        </p:spPr>
        <p:txBody>
          <a:bodyPr>
            <a:normAutofit fontScale="90000"/>
          </a:bodyPr>
          <a:lstStyle/>
          <a:p>
            <a:r>
              <a:rPr lang="en-US" dirty="0" smtClean="0">
                <a:solidFill>
                  <a:srgbClr val="FF0000"/>
                </a:solidFill>
              </a:rPr>
              <a:t>What language does this represent?</a:t>
            </a:r>
            <a:endParaRPr lang="en-US" dirty="0">
              <a:solidFill>
                <a:srgbClr val="FF0000"/>
              </a:solidFill>
            </a:endParaRPr>
          </a:p>
        </p:txBody>
      </p:sp>
      <p:sp>
        <p:nvSpPr>
          <p:cNvPr id="5" name="Rectangle 4"/>
          <p:cNvSpPr/>
          <p:nvPr/>
        </p:nvSpPr>
        <p:spPr>
          <a:xfrm>
            <a:off x="762000" y="2590800"/>
            <a:ext cx="3962400" cy="2062103"/>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endParaRPr lang="en-US" sz="3200" dirty="0">
              <a:sym typeface="Symbol" charset="2"/>
            </a:endParaRPr>
          </a:p>
          <a:p>
            <a:r>
              <a:rPr lang="en-US" sz="3200" dirty="0"/>
              <a:t>S </a:t>
            </a:r>
            <a:r>
              <a:rPr lang="en-US" sz="3200" dirty="0" smtClean="0">
                <a:sym typeface="Symbol" charset="2"/>
              </a:rPr>
              <a:t> E</a:t>
            </a:r>
          </a:p>
          <a:p>
            <a:r>
              <a:rPr lang="en-US" sz="3200" dirty="0" smtClean="0">
                <a:solidFill>
                  <a:srgbClr val="008000"/>
                </a:solidFill>
                <a:sym typeface="Symbol" charset="2"/>
              </a:rPr>
              <a:t>E  </a:t>
            </a:r>
            <a:r>
              <a:rPr lang="en-US" sz="3200" dirty="0" err="1" smtClean="0">
                <a:solidFill>
                  <a:srgbClr val="008000"/>
                </a:solidFill>
                <a:sym typeface="Symbol" charset="2"/>
              </a:rPr>
              <a:t>bE</a:t>
            </a:r>
            <a:endParaRPr lang="en-US" sz="3200" dirty="0" smtClean="0">
              <a:solidFill>
                <a:srgbClr val="008000"/>
              </a:solidFill>
              <a:sym typeface="Symbol" charset="2"/>
            </a:endParaRPr>
          </a:p>
          <a:p>
            <a:r>
              <a:rPr lang="en-US" sz="3200" dirty="0">
                <a:sym typeface="Symbol" charset="2"/>
              </a:rPr>
              <a:t>E </a:t>
            </a:r>
            <a:r>
              <a:rPr lang="en-US" sz="3200" dirty="0" smtClean="0">
                <a:sym typeface="Symbol" charset="2"/>
              </a:rPr>
              <a:t> b</a:t>
            </a:r>
          </a:p>
        </p:txBody>
      </p:sp>
      <p:sp>
        <p:nvSpPr>
          <p:cNvPr id="2" name="TextBox 1"/>
          <p:cNvSpPr txBox="1"/>
          <p:nvPr/>
        </p:nvSpPr>
        <p:spPr>
          <a:xfrm>
            <a:off x="5280925" y="2133600"/>
            <a:ext cx="1043675" cy="584776"/>
          </a:xfrm>
          <a:prstGeom prst="rect">
            <a:avLst/>
          </a:prstGeom>
          <a:noFill/>
        </p:spPr>
        <p:txBody>
          <a:bodyPr wrap="none" rtlCol="0">
            <a:spAutoFit/>
          </a:bodyPr>
          <a:lstStyle/>
          <a:p>
            <a:r>
              <a:rPr lang="en-US" sz="3200" dirty="0" err="1" smtClean="0"/>
              <a:t>aaa</a:t>
            </a:r>
            <a:r>
              <a:rPr lang="en-US" sz="3200" dirty="0" err="1">
                <a:solidFill>
                  <a:srgbClr val="008000"/>
                </a:solidFill>
              </a:rPr>
              <a:t>E</a:t>
            </a:r>
            <a:endParaRPr lang="en-US" sz="3200" dirty="0">
              <a:solidFill>
                <a:srgbClr val="008000"/>
              </a:solidFill>
            </a:endParaRPr>
          </a:p>
        </p:txBody>
      </p:sp>
      <p:sp>
        <p:nvSpPr>
          <p:cNvPr id="7" name="TextBox 6"/>
          <p:cNvSpPr txBox="1"/>
          <p:nvPr/>
        </p:nvSpPr>
        <p:spPr>
          <a:xfrm>
            <a:off x="5280925" y="3124200"/>
            <a:ext cx="1270099" cy="584776"/>
          </a:xfrm>
          <a:prstGeom prst="rect">
            <a:avLst/>
          </a:prstGeom>
          <a:noFill/>
        </p:spPr>
        <p:txBody>
          <a:bodyPr wrap="none" rtlCol="0">
            <a:spAutoFit/>
          </a:bodyPr>
          <a:lstStyle/>
          <a:p>
            <a:r>
              <a:rPr lang="en-US" sz="3200" dirty="0" err="1" smtClean="0"/>
              <a:t>aaa</a:t>
            </a:r>
            <a:r>
              <a:rPr lang="en-US" sz="3200" dirty="0" err="1" smtClean="0">
                <a:solidFill>
                  <a:srgbClr val="008000"/>
                </a:solidFill>
              </a:rPr>
              <a:t>bE</a:t>
            </a:r>
            <a:endParaRPr lang="en-US" sz="3200" dirty="0">
              <a:solidFill>
                <a:srgbClr val="008000"/>
              </a:solidFill>
            </a:endParaRPr>
          </a:p>
        </p:txBody>
      </p:sp>
      <p:cxnSp>
        <p:nvCxnSpPr>
          <p:cNvPr id="8" name="Straight Arrow Connector 7"/>
          <p:cNvCxnSpPr/>
          <p:nvPr/>
        </p:nvCxnSpPr>
        <p:spPr>
          <a:xfrm flipH="1">
            <a:off x="6166687" y="2743200"/>
            <a:ext cx="5513" cy="38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43411317"/>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8153400" cy="990600"/>
          </a:xfrm>
        </p:spPr>
        <p:txBody>
          <a:bodyPr>
            <a:normAutofit fontScale="90000"/>
          </a:bodyPr>
          <a:lstStyle/>
          <a:p>
            <a:r>
              <a:rPr lang="en-US" dirty="0" smtClean="0">
                <a:solidFill>
                  <a:srgbClr val="FF0000"/>
                </a:solidFill>
              </a:rPr>
              <a:t>What language does this represent?</a:t>
            </a:r>
            <a:endParaRPr lang="en-US" dirty="0">
              <a:solidFill>
                <a:srgbClr val="FF0000"/>
              </a:solidFill>
            </a:endParaRPr>
          </a:p>
        </p:txBody>
      </p:sp>
      <p:sp>
        <p:nvSpPr>
          <p:cNvPr id="5" name="Rectangle 4"/>
          <p:cNvSpPr/>
          <p:nvPr/>
        </p:nvSpPr>
        <p:spPr>
          <a:xfrm>
            <a:off x="762000" y="2590800"/>
            <a:ext cx="3962400" cy="2062103"/>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endParaRPr lang="en-US" sz="3200" dirty="0">
              <a:sym typeface="Symbol" charset="2"/>
            </a:endParaRPr>
          </a:p>
          <a:p>
            <a:r>
              <a:rPr lang="en-US" sz="3200" dirty="0"/>
              <a:t>S </a:t>
            </a:r>
            <a:r>
              <a:rPr lang="en-US" sz="3200" dirty="0" smtClean="0">
                <a:sym typeface="Symbol" charset="2"/>
              </a:rPr>
              <a:t> E</a:t>
            </a:r>
          </a:p>
          <a:p>
            <a:r>
              <a:rPr lang="en-US" sz="3200" dirty="0" smtClean="0">
                <a:solidFill>
                  <a:srgbClr val="008000"/>
                </a:solidFill>
                <a:sym typeface="Symbol" charset="2"/>
              </a:rPr>
              <a:t>E  </a:t>
            </a:r>
            <a:r>
              <a:rPr lang="en-US" sz="3200" dirty="0" err="1" smtClean="0">
                <a:solidFill>
                  <a:srgbClr val="008000"/>
                </a:solidFill>
                <a:sym typeface="Symbol" charset="2"/>
              </a:rPr>
              <a:t>bE</a:t>
            </a:r>
            <a:endParaRPr lang="en-US" sz="3200" dirty="0" smtClean="0">
              <a:solidFill>
                <a:srgbClr val="008000"/>
              </a:solidFill>
              <a:sym typeface="Symbol" charset="2"/>
            </a:endParaRPr>
          </a:p>
          <a:p>
            <a:r>
              <a:rPr lang="en-US" sz="3200" dirty="0">
                <a:sym typeface="Symbol" charset="2"/>
              </a:rPr>
              <a:t>E </a:t>
            </a:r>
            <a:r>
              <a:rPr lang="en-US" sz="3200" dirty="0" smtClean="0">
                <a:sym typeface="Symbol" charset="2"/>
              </a:rPr>
              <a:t> b</a:t>
            </a:r>
          </a:p>
        </p:txBody>
      </p:sp>
      <p:sp>
        <p:nvSpPr>
          <p:cNvPr id="2" name="TextBox 1"/>
          <p:cNvSpPr txBox="1"/>
          <p:nvPr/>
        </p:nvSpPr>
        <p:spPr>
          <a:xfrm>
            <a:off x="5105400" y="2133600"/>
            <a:ext cx="1270099" cy="584776"/>
          </a:xfrm>
          <a:prstGeom prst="rect">
            <a:avLst/>
          </a:prstGeom>
          <a:noFill/>
        </p:spPr>
        <p:txBody>
          <a:bodyPr wrap="none" rtlCol="0">
            <a:spAutoFit/>
          </a:bodyPr>
          <a:lstStyle/>
          <a:p>
            <a:r>
              <a:rPr lang="en-US" sz="3200" dirty="0" err="1" smtClean="0"/>
              <a:t>aaab</a:t>
            </a:r>
            <a:r>
              <a:rPr lang="en-US" sz="3200" dirty="0" err="1" smtClean="0">
                <a:solidFill>
                  <a:srgbClr val="008000"/>
                </a:solidFill>
              </a:rPr>
              <a:t>E</a:t>
            </a:r>
            <a:endParaRPr lang="en-US" sz="3200" dirty="0">
              <a:solidFill>
                <a:srgbClr val="008000"/>
              </a:solidFill>
            </a:endParaRPr>
          </a:p>
        </p:txBody>
      </p:sp>
      <p:sp>
        <p:nvSpPr>
          <p:cNvPr id="7" name="TextBox 6"/>
          <p:cNvSpPr txBox="1"/>
          <p:nvPr/>
        </p:nvSpPr>
        <p:spPr>
          <a:xfrm>
            <a:off x="5029200" y="3124200"/>
            <a:ext cx="1492516" cy="584776"/>
          </a:xfrm>
          <a:prstGeom prst="rect">
            <a:avLst/>
          </a:prstGeom>
          <a:noFill/>
        </p:spPr>
        <p:txBody>
          <a:bodyPr wrap="none" rtlCol="0">
            <a:spAutoFit/>
          </a:bodyPr>
          <a:lstStyle/>
          <a:p>
            <a:r>
              <a:rPr lang="en-US" sz="3200" dirty="0" err="1" smtClean="0"/>
              <a:t>aaab</a:t>
            </a:r>
            <a:r>
              <a:rPr lang="en-US" sz="3200" dirty="0" err="1" smtClean="0">
                <a:solidFill>
                  <a:srgbClr val="008000"/>
                </a:solidFill>
              </a:rPr>
              <a:t>bE</a:t>
            </a:r>
            <a:endParaRPr lang="en-US" sz="3200" dirty="0">
              <a:solidFill>
                <a:srgbClr val="008000"/>
              </a:solidFill>
            </a:endParaRPr>
          </a:p>
        </p:txBody>
      </p:sp>
      <p:cxnSp>
        <p:nvCxnSpPr>
          <p:cNvPr id="8" name="Straight Arrow Connector 7"/>
          <p:cNvCxnSpPr/>
          <p:nvPr/>
        </p:nvCxnSpPr>
        <p:spPr>
          <a:xfrm flipH="1">
            <a:off x="6166687" y="2743200"/>
            <a:ext cx="5513" cy="38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1419148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feedback</a:t>
            </a:r>
            <a:endParaRPr lang="en-US" dirty="0"/>
          </a:p>
        </p:txBody>
      </p:sp>
      <p:pic>
        <p:nvPicPr>
          <p:cNvPr id="5" name="Picture 4"/>
          <p:cNvPicPr>
            <a:picLocks noChangeAspect="1"/>
          </p:cNvPicPr>
          <p:nvPr/>
        </p:nvPicPr>
        <p:blipFill>
          <a:blip r:embed="rId2"/>
          <a:stretch>
            <a:fillRect/>
          </a:stretch>
        </p:blipFill>
        <p:spPr>
          <a:xfrm>
            <a:off x="1905000" y="1879600"/>
            <a:ext cx="4952063" cy="3987800"/>
          </a:xfrm>
          <a:prstGeom prst="rect">
            <a:avLst/>
          </a:prstGeom>
        </p:spPr>
      </p:pic>
    </p:spTree>
    <p:extLst>
      <p:ext uri="{BB962C8B-B14F-4D97-AF65-F5344CB8AC3E}">
        <p14:creationId xmlns:p14="http://schemas.microsoft.com/office/powerpoint/2010/main" val="1461213168"/>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8153400" cy="990600"/>
          </a:xfrm>
        </p:spPr>
        <p:txBody>
          <a:bodyPr>
            <a:normAutofit fontScale="90000"/>
          </a:bodyPr>
          <a:lstStyle/>
          <a:p>
            <a:r>
              <a:rPr lang="en-US" dirty="0" smtClean="0">
                <a:solidFill>
                  <a:srgbClr val="FF0000"/>
                </a:solidFill>
              </a:rPr>
              <a:t>What language does this represent?</a:t>
            </a:r>
            <a:endParaRPr lang="en-US" dirty="0">
              <a:solidFill>
                <a:srgbClr val="FF0000"/>
              </a:solidFill>
            </a:endParaRPr>
          </a:p>
        </p:txBody>
      </p:sp>
      <p:sp>
        <p:nvSpPr>
          <p:cNvPr id="5" name="Rectangle 4"/>
          <p:cNvSpPr/>
          <p:nvPr/>
        </p:nvSpPr>
        <p:spPr>
          <a:xfrm>
            <a:off x="762000" y="2590800"/>
            <a:ext cx="3962400" cy="2062103"/>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endParaRPr lang="en-US" sz="3200" dirty="0">
              <a:sym typeface="Symbol" charset="2"/>
            </a:endParaRPr>
          </a:p>
          <a:p>
            <a:r>
              <a:rPr lang="en-US" sz="3200" dirty="0"/>
              <a:t>S </a:t>
            </a:r>
            <a:r>
              <a:rPr lang="en-US" sz="3200" dirty="0" smtClean="0">
                <a:sym typeface="Symbol" charset="2"/>
              </a:rPr>
              <a:t> E</a:t>
            </a:r>
          </a:p>
          <a:p>
            <a:r>
              <a:rPr lang="en-US" sz="3200" dirty="0" smtClean="0">
                <a:solidFill>
                  <a:srgbClr val="008000"/>
                </a:solidFill>
                <a:sym typeface="Symbol" charset="2"/>
              </a:rPr>
              <a:t>E  </a:t>
            </a:r>
            <a:r>
              <a:rPr lang="en-US" sz="3200" dirty="0" err="1" smtClean="0">
                <a:solidFill>
                  <a:srgbClr val="008000"/>
                </a:solidFill>
                <a:sym typeface="Symbol" charset="2"/>
              </a:rPr>
              <a:t>bE</a:t>
            </a:r>
            <a:endParaRPr lang="en-US" sz="3200" dirty="0" smtClean="0">
              <a:solidFill>
                <a:srgbClr val="008000"/>
              </a:solidFill>
              <a:sym typeface="Symbol" charset="2"/>
            </a:endParaRPr>
          </a:p>
          <a:p>
            <a:r>
              <a:rPr lang="en-US" sz="3200" dirty="0">
                <a:sym typeface="Symbol" charset="2"/>
              </a:rPr>
              <a:t>E </a:t>
            </a:r>
            <a:r>
              <a:rPr lang="en-US" sz="3200" dirty="0" smtClean="0">
                <a:sym typeface="Symbol" charset="2"/>
              </a:rPr>
              <a:t> b</a:t>
            </a:r>
          </a:p>
        </p:txBody>
      </p:sp>
      <p:sp>
        <p:nvSpPr>
          <p:cNvPr id="2" name="TextBox 1"/>
          <p:cNvSpPr txBox="1"/>
          <p:nvPr/>
        </p:nvSpPr>
        <p:spPr>
          <a:xfrm>
            <a:off x="4876800" y="2133600"/>
            <a:ext cx="1492516" cy="584776"/>
          </a:xfrm>
          <a:prstGeom prst="rect">
            <a:avLst/>
          </a:prstGeom>
          <a:noFill/>
        </p:spPr>
        <p:txBody>
          <a:bodyPr wrap="none" rtlCol="0">
            <a:spAutoFit/>
          </a:bodyPr>
          <a:lstStyle/>
          <a:p>
            <a:r>
              <a:rPr lang="en-US" sz="3200" dirty="0" err="1" smtClean="0"/>
              <a:t>aaabb</a:t>
            </a:r>
            <a:r>
              <a:rPr lang="en-US" sz="3200" dirty="0" err="1" smtClean="0">
                <a:solidFill>
                  <a:srgbClr val="008000"/>
                </a:solidFill>
              </a:rPr>
              <a:t>E</a:t>
            </a:r>
            <a:endParaRPr lang="en-US" sz="3200" dirty="0">
              <a:solidFill>
                <a:srgbClr val="008000"/>
              </a:solidFill>
            </a:endParaRPr>
          </a:p>
        </p:txBody>
      </p:sp>
      <p:sp>
        <p:nvSpPr>
          <p:cNvPr id="7" name="TextBox 6"/>
          <p:cNvSpPr txBox="1"/>
          <p:nvPr/>
        </p:nvSpPr>
        <p:spPr>
          <a:xfrm>
            <a:off x="4724400" y="3124200"/>
            <a:ext cx="1714933" cy="584776"/>
          </a:xfrm>
          <a:prstGeom prst="rect">
            <a:avLst/>
          </a:prstGeom>
          <a:noFill/>
        </p:spPr>
        <p:txBody>
          <a:bodyPr wrap="none" rtlCol="0">
            <a:spAutoFit/>
          </a:bodyPr>
          <a:lstStyle/>
          <a:p>
            <a:r>
              <a:rPr lang="en-US" sz="3200" dirty="0" err="1" smtClean="0"/>
              <a:t>aaabb</a:t>
            </a:r>
            <a:r>
              <a:rPr lang="en-US" sz="3200" dirty="0" err="1" smtClean="0">
                <a:solidFill>
                  <a:srgbClr val="008000"/>
                </a:solidFill>
              </a:rPr>
              <a:t>bE</a:t>
            </a:r>
            <a:endParaRPr lang="en-US" sz="3200" dirty="0">
              <a:solidFill>
                <a:srgbClr val="008000"/>
              </a:solidFill>
            </a:endParaRPr>
          </a:p>
        </p:txBody>
      </p:sp>
      <p:cxnSp>
        <p:nvCxnSpPr>
          <p:cNvPr id="8" name="Straight Arrow Connector 7"/>
          <p:cNvCxnSpPr/>
          <p:nvPr/>
        </p:nvCxnSpPr>
        <p:spPr>
          <a:xfrm flipH="1">
            <a:off x="6166687" y="2743200"/>
            <a:ext cx="5513" cy="38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01733196"/>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8153400" cy="990600"/>
          </a:xfrm>
        </p:spPr>
        <p:txBody>
          <a:bodyPr>
            <a:normAutofit fontScale="90000"/>
          </a:bodyPr>
          <a:lstStyle/>
          <a:p>
            <a:r>
              <a:rPr lang="en-US" dirty="0" smtClean="0">
                <a:solidFill>
                  <a:srgbClr val="FF0000"/>
                </a:solidFill>
              </a:rPr>
              <a:t>What language does this represent?</a:t>
            </a:r>
            <a:endParaRPr lang="en-US" dirty="0">
              <a:solidFill>
                <a:srgbClr val="FF0000"/>
              </a:solidFill>
            </a:endParaRPr>
          </a:p>
        </p:txBody>
      </p:sp>
      <p:sp>
        <p:nvSpPr>
          <p:cNvPr id="5" name="Rectangle 4"/>
          <p:cNvSpPr/>
          <p:nvPr/>
        </p:nvSpPr>
        <p:spPr>
          <a:xfrm>
            <a:off x="762000" y="2590800"/>
            <a:ext cx="3962400" cy="2062103"/>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endParaRPr lang="en-US" sz="3200" dirty="0">
              <a:sym typeface="Symbol" charset="2"/>
            </a:endParaRPr>
          </a:p>
          <a:p>
            <a:r>
              <a:rPr lang="en-US" sz="3200" dirty="0"/>
              <a:t>S </a:t>
            </a:r>
            <a:r>
              <a:rPr lang="en-US" sz="3200" dirty="0" smtClean="0">
                <a:sym typeface="Symbol" charset="2"/>
              </a:rPr>
              <a:t> E</a:t>
            </a:r>
          </a:p>
          <a:p>
            <a:r>
              <a:rPr lang="en-US" sz="3200" dirty="0" smtClean="0">
                <a:solidFill>
                  <a:srgbClr val="008000"/>
                </a:solidFill>
                <a:sym typeface="Symbol" charset="2"/>
              </a:rPr>
              <a:t>E  </a:t>
            </a:r>
            <a:r>
              <a:rPr lang="en-US" sz="3200" dirty="0" err="1" smtClean="0">
                <a:solidFill>
                  <a:srgbClr val="008000"/>
                </a:solidFill>
                <a:sym typeface="Symbol" charset="2"/>
              </a:rPr>
              <a:t>bE</a:t>
            </a:r>
            <a:endParaRPr lang="en-US" sz="3200" dirty="0" smtClean="0">
              <a:solidFill>
                <a:srgbClr val="008000"/>
              </a:solidFill>
              <a:sym typeface="Symbol" charset="2"/>
            </a:endParaRPr>
          </a:p>
          <a:p>
            <a:r>
              <a:rPr lang="en-US" sz="3200" dirty="0">
                <a:sym typeface="Symbol" charset="2"/>
              </a:rPr>
              <a:t>E </a:t>
            </a:r>
            <a:r>
              <a:rPr lang="en-US" sz="3200" dirty="0" smtClean="0">
                <a:sym typeface="Symbol" charset="2"/>
              </a:rPr>
              <a:t> b</a:t>
            </a:r>
          </a:p>
        </p:txBody>
      </p:sp>
      <p:sp>
        <p:nvSpPr>
          <p:cNvPr id="2" name="TextBox 1"/>
          <p:cNvSpPr txBox="1"/>
          <p:nvPr/>
        </p:nvSpPr>
        <p:spPr>
          <a:xfrm>
            <a:off x="4876800" y="2133600"/>
            <a:ext cx="1492516" cy="584776"/>
          </a:xfrm>
          <a:prstGeom prst="rect">
            <a:avLst/>
          </a:prstGeom>
          <a:noFill/>
        </p:spPr>
        <p:txBody>
          <a:bodyPr wrap="none" rtlCol="0">
            <a:spAutoFit/>
          </a:bodyPr>
          <a:lstStyle/>
          <a:p>
            <a:r>
              <a:rPr lang="en-US" sz="3200" dirty="0" err="1" smtClean="0"/>
              <a:t>aaabb</a:t>
            </a:r>
            <a:r>
              <a:rPr lang="en-US" sz="3200" dirty="0" err="1" smtClean="0">
                <a:solidFill>
                  <a:srgbClr val="008000"/>
                </a:solidFill>
              </a:rPr>
              <a:t>E</a:t>
            </a:r>
            <a:endParaRPr lang="en-US" sz="3200" dirty="0">
              <a:solidFill>
                <a:srgbClr val="008000"/>
              </a:solidFill>
            </a:endParaRPr>
          </a:p>
        </p:txBody>
      </p:sp>
      <p:sp>
        <p:nvSpPr>
          <p:cNvPr id="7" name="TextBox 6"/>
          <p:cNvSpPr txBox="1"/>
          <p:nvPr/>
        </p:nvSpPr>
        <p:spPr>
          <a:xfrm>
            <a:off x="4572000" y="3124200"/>
            <a:ext cx="2129309" cy="584776"/>
          </a:xfrm>
          <a:prstGeom prst="rect">
            <a:avLst/>
          </a:prstGeom>
          <a:noFill/>
        </p:spPr>
        <p:txBody>
          <a:bodyPr wrap="none" rtlCol="0">
            <a:spAutoFit/>
          </a:bodyPr>
          <a:lstStyle/>
          <a:p>
            <a:r>
              <a:rPr lang="en-US" sz="3200" dirty="0" err="1" smtClean="0"/>
              <a:t>aaabb</a:t>
            </a:r>
            <a:r>
              <a:rPr lang="en-US" sz="3200" dirty="0" smtClean="0"/>
              <a:t>…</a:t>
            </a:r>
            <a:r>
              <a:rPr lang="en-US" sz="3200" dirty="0" err="1" smtClean="0">
                <a:solidFill>
                  <a:srgbClr val="008000"/>
                </a:solidFill>
              </a:rPr>
              <a:t>bE</a:t>
            </a:r>
            <a:endParaRPr lang="en-US" sz="3200" dirty="0">
              <a:solidFill>
                <a:srgbClr val="008000"/>
              </a:solidFill>
            </a:endParaRPr>
          </a:p>
        </p:txBody>
      </p:sp>
      <p:cxnSp>
        <p:nvCxnSpPr>
          <p:cNvPr id="8" name="Straight Arrow Connector 7"/>
          <p:cNvCxnSpPr/>
          <p:nvPr/>
        </p:nvCxnSpPr>
        <p:spPr>
          <a:xfrm flipH="1">
            <a:off x="6166687" y="2743200"/>
            <a:ext cx="5513" cy="38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3732612" y="4419600"/>
            <a:ext cx="4999536" cy="830997"/>
          </a:xfrm>
          <a:prstGeom prst="rect">
            <a:avLst/>
          </a:prstGeom>
          <a:noFill/>
        </p:spPr>
        <p:txBody>
          <a:bodyPr wrap="none" rtlCol="0">
            <a:spAutoFit/>
          </a:bodyPr>
          <a:lstStyle/>
          <a:p>
            <a:r>
              <a:rPr lang="en-US" sz="2400" dirty="0" smtClean="0">
                <a:solidFill>
                  <a:srgbClr val="0000FF"/>
                </a:solidFill>
              </a:rPr>
              <a:t>- Can do this as many times as we want</a:t>
            </a:r>
          </a:p>
          <a:p>
            <a:r>
              <a:rPr lang="en-US" sz="2400" dirty="0" smtClean="0">
                <a:solidFill>
                  <a:srgbClr val="0000FF"/>
                </a:solidFill>
              </a:rPr>
              <a:t>- Keeps adding more b’s to the end</a:t>
            </a:r>
            <a:endParaRPr lang="en-US" sz="2400" dirty="0">
              <a:solidFill>
                <a:srgbClr val="0000FF"/>
              </a:solidFill>
            </a:endParaRPr>
          </a:p>
        </p:txBody>
      </p:sp>
    </p:spTree>
    <p:extLst>
      <p:ext uri="{BB962C8B-B14F-4D97-AF65-F5344CB8AC3E}">
        <p14:creationId xmlns:p14="http://schemas.microsoft.com/office/powerpoint/2010/main" val="3446195163"/>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8153400" cy="990600"/>
          </a:xfrm>
        </p:spPr>
        <p:txBody>
          <a:bodyPr>
            <a:normAutofit fontScale="90000"/>
          </a:bodyPr>
          <a:lstStyle/>
          <a:p>
            <a:r>
              <a:rPr lang="en-US" dirty="0" smtClean="0">
                <a:solidFill>
                  <a:srgbClr val="FF0000"/>
                </a:solidFill>
              </a:rPr>
              <a:t>What language does this represent?</a:t>
            </a:r>
            <a:endParaRPr lang="en-US" dirty="0">
              <a:solidFill>
                <a:srgbClr val="FF0000"/>
              </a:solidFill>
            </a:endParaRPr>
          </a:p>
        </p:txBody>
      </p:sp>
      <p:sp>
        <p:nvSpPr>
          <p:cNvPr id="5" name="Rectangle 4"/>
          <p:cNvSpPr/>
          <p:nvPr/>
        </p:nvSpPr>
        <p:spPr>
          <a:xfrm>
            <a:off x="762000" y="2590800"/>
            <a:ext cx="3962400" cy="2062103"/>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endParaRPr lang="en-US" sz="3200" dirty="0">
              <a:sym typeface="Symbol" charset="2"/>
            </a:endParaRPr>
          </a:p>
          <a:p>
            <a:r>
              <a:rPr lang="en-US" sz="3200" dirty="0"/>
              <a:t>S </a:t>
            </a:r>
            <a:r>
              <a:rPr lang="en-US" sz="3200" dirty="0" smtClean="0">
                <a:sym typeface="Symbol" charset="2"/>
              </a:rPr>
              <a:t> E</a:t>
            </a:r>
          </a:p>
          <a:p>
            <a:r>
              <a:rPr lang="en-US" sz="3200" dirty="0" smtClean="0">
                <a:solidFill>
                  <a:srgbClr val="000000"/>
                </a:solidFill>
                <a:sym typeface="Symbol" charset="2"/>
              </a:rPr>
              <a:t>E  </a:t>
            </a:r>
            <a:r>
              <a:rPr lang="en-US" sz="3200" dirty="0" err="1" smtClean="0">
                <a:solidFill>
                  <a:srgbClr val="000000"/>
                </a:solidFill>
                <a:sym typeface="Symbol" charset="2"/>
              </a:rPr>
              <a:t>bE</a:t>
            </a:r>
            <a:endParaRPr lang="en-US" sz="3200" dirty="0" smtClean="0">
              <a:solidFill>
                <a:srgbClr val="000000"/>
              </a:solidFill>
              <a:sym typeface="Symbol" charset="2"/>
            </a:endParaRPr>
          </a:p>
          <a:p>
            <a:r>
              <a:rPr lang="en-US" sz="3200" dirty="0">
                <a:solidFill>
                  <a:srgbClr val="008000"/>
                </a:solidFill>
                <a:sym typeface="Symbol" charset="2"/>
              </a:rPr>
              <a:t>E </a:t>
            </a:r>
            <a:r>
              <a:rPr lang="en-US" sz="3200" dirty="0" smtClean="0">
                <a:solidFill>
                  <a:srgbClr val="008000"/>
                </a:solidFill>
                <a:sym typeface="Symbol" charset="2"/>
              </a:rPr>
              <a:t> b</a:t>
            </a:r>
          </a:p>
        </p:txBody>
      </p:sp>
      <p:sp>
        <p:nvSpPr>
          <p:cNvPr id="2" name="TextBox 1"/>
          <p:cNvSpPr txBox="1"/>
          <p:nvPr/>
        </p:nvSpPr>
        <p:spPr>
          <a:xfrm>
            <a:off x="4267200" y="2133600"/>
            <a:ext cx="2129309" cy="584776"/>
          </a:xfrm>
          <a:prstGeom prst="rect">
            <a:avLst/>
          </a:prstGeom>
          <a:noFill/>
        </p:spPr>
        <p:txBody>
          <a:bodyPr wrap="none" rtlCol="0">
            <a:spAutoFit/>
          </a:bodyPr>
          <a:lstStyle/>
          <a:p>
            <a:r>
              <a:rPr lang="en-US" sz="3200" dirty="0" err="1" smtClean="0"/>
              <a:t>aaabb</a:t>
            </a:r>
            <a:r>
              <a:rPr lang="en-US" sz="3200" dirty="0" smtClean="0"/>
              <a:t>…</a:t>
            </a:r>
            <a:r>
              <a:rPr lang="en-US" sz="3200" dirty="0" err="1" smtClean="0"/>
              <a:t>b</a:t>
            </a:r>
            <a:r>
              <a:rPr lang="en-US" sz="3200" dirty="0" err="1" smtClean="0">
                <a:solidFill>
                  <a:srgbClr val="008000"/>
                </a:solidFill>
              </a:rPr>
              <a:t>E</a:t>
            </a:r>
            <a:endParaRPr lang="en-US" sz="3200" dirty="0">
              <a:solidFill>
                <a:srgbClr val="008000"/>
              </a:solidFill>
            </a:endParaRPr>
          </a:p>
        </p:txBody>
      </p:sp>
      <p:sp>
        <p:nvSpPr>
          <p:cNvPr id="7" name="TextBox 6"/>
          <p:cNvSpPr txBox="1"/>
          <p:nvPr/>
        </p:nvSpPr>
        <p:spPr>
          <a:xfrm>
            <a:off x="4191000" y="3124200"/>
            <a:ext cx="2171989" cy="584776"/>
          </a:xfrm>
          <a:prstGeom prst="rect">
            <a:avLst/>
          </a:prstGeom>
          <a:noFill/>
        </p:spPr>
        <p:txBody>
          <a:bodyPr wrap="none" rtlCol="0">
            <a:spAutoFit/>
          </a:bodyPr>
          <a:lstStyle/>
          <a:p>
            <a:r>
              <a:rPr lang="en-US" sz="3200" dirty="0" err="1" smtClean="0"/>
              <a:t>aaabb</a:t>
            </a:r>
            <a:r>
              <a:rPr lang="en-US" sz="3200" dirty="0" smtClean="0"/>
              <a:t>…b</a:t>
            </a:r>
            <a:r>
              <a:rPr lang="en-US" sz="3200" dirty="0" smtClean="0">
                <a:solidFill>
                  <a:srgbClr val="008000"/>
                </a:solidFill>
              </a:rPr>
              <a:t>b</a:t>
            </a:r>
            <a:endParaRPr lang="en-US" sz="3200" dirty="0">
              <a:solidFill>
                <a:srgbClr val="008000"/>
              </a:solidFill>
            </a:endParaRPr>
          </a:p>
        </p:txBody>
      </p:sp>
      <p:cxnSp>
        <p:nvCxnSpPr>
          <p:cNvPr id="8" name="Straight Arrow Connector 7"/>
          <p:cNvCxnSpPr/>
          <p:nvPr/>
        </p:nvCxnSpPr>
        <p:spPr>
          <a:xfrm flipH="1">
            <a:off x="6166687" y="2743200"/>
            <a:ext cx="5513" cy="38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4343400" y="4338935"/>
            <a:ext cx="3749744" cy="461665"/>
          </a:xfrm>
          <a:prstGeom prst="rect">
            <a:avLst/>
          </a:prstGeom>
          <a:noFill/>
        </p:spPr>
        <p:txBody>
          <a:bodyPr wrap="none" rtlCol="0">
            <a:spAutoFit/>
          </a:bodyPr>
          <a:lstStyle/>
          <a:p>
            <a:r>
              <a:rPr lang="en-US" sz="2400" dirty="0" smtClean="0">
                <a:solidFill>
                  <a:srgbClr val="0000FF"/>
                </a:solidFill>
              </a:rPr>
              <a:t>Eventually, apply second rule</a:t>
            </a:r>
            <a:endParaRPr lang="en-US" sz="2400" dirty="0">
              <a:solidFill>
                <a:srgbClr val="0000FF"/>
              </a:solidFill>
            </a:endParaRPr>
          </a:p>
        </p:txBody>
      </p:sp>
    </p:spTree>
    <p:extLst>
      <p:ext uri="{BB962C8B-B14F-4D97-AF65-F5344CB8AC3E}">
        <p14:creationId xmlns:p14="http://schemas.microsoft.com/office/powerpoint/2010/main" val="4263989443"/>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12648" y="228600"/>
            <a:ext cx="8153400" cy="990600"/>
          </a:xfrm>
        </p:spPr>
        <p:txBody>
          <a:bodyPr>
            <a:normAutofit fontScale="90000"/>
          </a:bodyPr>
          <a:lstStyle/>
          <a:p>
            <a:r>
              <a:rPr lang="en-US" dirty="0" smtClean="0">
                <a:solidFill>
                  <a:srgbClr val="FF0000"/>
                </a:solidFill>
              </a:rPr>
              <a:t>What language does this represent?</a:t>
            </a:r>
            <a:endParaRPr lang="en-US" dirty="0">
              <a:solidFill>
                <a:srgbClr val="FF0000"/>
              </a:solidFill>
            </a:endParaRPr>
          </a:p>
        </p:txBody>
      </p:sp>
      <p:sp>
        <p:nvSpPr>
          <p:cNvPr id="5" name="Rectangle 4"/>
          <p:cNvSpPr/>
          <p:nvPr/>
        </p:nvSpPr>
        <p:spPr>
          <a:xfrm>
            <a:off x="762000" y="2590800"/>
            <a:ext cx="3962400" cy="2062103"/>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endParaRPr lang="en-US" sz="3200" dirty="0">
              <a:sym typeface="Symbol" charset="2"/>
            </a:endParaRPr>
          </a:p>
          <a:p>
            <a:r>
              <a:rPr lang="en-US" sz="3200" dirty="0"/>
              <a:t>S </a:t>
            </a:r>
            <a:r>
              <a:rPr lang="en-US" sz="3200" dirty="0" smtClean="0">
                <a:sym typeface="Symbol" charset="2"/>
              </a:rPr>
              <a:t> E</a:t>
            </a:r>
          </a:p>
          <a:p>
            <a:r>
              <a:rPr lang="en-US" sz="3200" dirty="0" smtClean="0">
                <a:solidFill>
                  <a:srgbClr val="000000"/>
                </a:solidFill>
                <a:sym typeface="Symbol" charset="2"/>
              </a:rPr>
              <a:t>E  </a:t>
            </a:r>
            <a:r>
              <a:rPr lang="en-US" sz="3200" dirty="0" err="1" smtClean="0">
                <a:solidFill>
                  <a:srgbClr val="000000"/>
                </a:solidFill>
                <a:sym typeface="Symbol" charset="2"/>
              </a:rPr>
              <a:t>bE</a:t>
            </a:r>
            <a:endParaRPr lang="en-US" sz="3200" dirty="0" smtClean="0">
              <a:solidFill>
                <a:srgbClr val="000000"/>
              </a:solidFill>
              <a:sym typeface="Symbol" charset="2"/>
            </a:endParaRPr>
          </a:p>
          <a:p>
            <a:r>
              <a:rPr lang="en-US" sz="3200" dirty="0">
                <a:sym typeface="Symbol" charset="2"/>
              </a:rPr>
              <a:t>E </a:t>
            </a:r>
            <a:r>
              <a:rPr lang="en-US" sz="3200" dirty="0" smtClean="0">
                <a:sym typeface="Symbol" charset="2"/>
              </a:rPr>
              <a:t> b</a:t>
            </a:r>
          </a:p>
        </p:txBody>
      </p:sp>
      <p:sp>
        <p:nvSpPr>
          <p:cNvPr id="2" name="TextBox 1"/>
          <p:cNvSpPr txBox="1"/>
          <p:nvPr/>
        </p:nvSpPr>
        <p:spPr>
          <a:xfrm>
            <a:off x="4267200" y="2133600"/>
            <a:ext cx="2129309" cy="584776"/>
          </a:xfrm>
          <a:prstGeom prst="rect">
            <a:avLst/>
          </a:prstGeom>
          <a:noFill/>
        </p:spPr>
        <p:txBody>
          <a:bodyPr wrap="none" rtlCol="0">
            <a:spAutoFit/>
          </a:bodyPr>
          <a:lstStyle/>
          <a:p>
            <a:r>
              <a:rPr lang="en-US" sz="3200" dirty="0" err="1" smtClean="0"/>
              <a:t>aaabb</a:t>
            </a:r>
            <a:r>
              <a:rPr lang="en-US" sz="3200" dirty="0" smtClean="0"/>
              <a:t>…</a:t>
            </a:r>
            <a:r>
              <a:rPr lang="en-US" sz="3200" dirty="0" err="1" smtClean="0"/>
              <a:t>b</a:t>
            </a:r>
            <a:r>
              <a:rPr lang="en-US" sz="3200" dirty="0" err="1" smtClean="0">
                <a:solidFill>
                  <a:srgbClr val="008000"/>
                </a:solidFill>
              </a:rPr>
              <a:t>E</a:t>
            </a:r>
            <a:endParaRPr lang="en-US" sz="3200" dirty="0">
              <a:solidFill>
                <a:srgbClr val="008000"/>
              </a:solidFill>
            </a:endParaRPr>
          </a:p>
        </p:txBody>
      </p:sp>
      <p:sp>
        <p:nvSpPr>
          <p:cNvPr id="7" name="TextBox 6"/>
          <p:cNvSpPr txBox="1"/>
          <p:nvPr/>
        </p:nvSpPr>
        <p:spPr>
          <a:xfrm>
            <a:off x="4191000" y="3124200"/>
            <a:ext cx="2171989" cy="584776"/>
          </a:xfrm>
          <a:prstGeom prst="rect">
            <a:avLst/>
          </a:prstGeom>
          <a:noFill/>
        </p:spPr>
        <p:txBody>
          <a:bodyPr wrap="none" rtlCol="0">
            <a:spAutoFit/>
          </a:bodyPr>
          <a:lstStyle/>
          <a:p>
            <a:r>
              <a:rPr lang="en-US" sz="3200" dirty="0" err="1" smtClean="0"/>
              <a:t>aaabb</a:t>
            </a:r>
            <a:r>
              <a:rPr lang="en-US" sz="3200" dirty="0" smtClean="0"/>
              <a:t>…b</a:t>
            </a:r>
            <a:r>
              <a:rPr lang="en-US" sz="3200" dirty="0" smtClean="0">
                <a:solidFill>
                  <a:srgbClr val="008000"/>
                </a:solidFill>
              </a:rPr>
              <a:t>b</a:t>
            </a:r>
            <a:endParaRPr lang="en-US" sz="3200" dirty="0">
              <a:solidFill>
                <a:srgbClr val="008000"/>
              </a:solidFill>
            </a:endParaRPr>
          </a:p>
        </p:txBody>
      </p:sp>
      <p:cxnSp>
        <p:nvCxnSpPr>
          <p:cNvPr id="8" name="Straight Arrow Connector 7"/>
          <p:cNvCxnSpPr/>
          <p:nvPr/>
        </p:nvCxnSpPr>
        <p:spPr>
          <a:xfrm flipH="1">
            <a:off x="6166687" y="2743200"/>
            <a:ext cx="5513" cy="38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62000" y="5257800"/>
            <a:ext cx="7151350" cy="954107"/>
          </a:xfrm>
          <a:prstGeom prst="rect">
            <a:avLst/>
          </a:prstGeom>
          <a:noFill/>
        </p:spPr>
        <p:txBody>
          <a:bodyPr wrap="square" rtlCol="0">
            <a:spAutoFit/>
          </a:bodyPr>
          <a:lstStyle/>
          <a:p>
            <a:r>
              <a:rPr lang="en-US" sz="2800" dirty="0" smtClean="0">
                <a:solidFill>
                  <a:srgbClr val="0000FF"/>
                </a:solidFill>
              </a:rPr>
              <a:t>Grammar represents all strings with zero or more a’s followed by one or more b’s</a:t>
            </a:r>
          </a:p>
        </p:txBody>
      </p:sp>
    </p:spTree>
    <p:extLst>
      <p:ext uri="{BB962C8B-B14F-4D97-AF65-F5344CB8AC3E}">
        <p14:creationId xmlns:p14="http://schemas.microsoft.com/office/powerpoint/2010/main" val="225552538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Notational convenience</a:t>
            </a:r>
            <a:endParaRPr lang="en-US" dirty="0"/>
          </a:p>
        </p:txBody>
      </p:sp>
      <p:sp>
        <p:nvSpPr>
          <p:cNvPr id="4" name="Rectangle 3"/>
          <p:cNvSpPr/>
          <p:nvPr/>
        </p:nvSpPr>
        <p:spPr>
          <a:xfrm>
            <a:off x="612648" y="2895600"/>
            <a:ext cx="1905000" cy="2062103"/>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endParaRPr lang="en-US" sz="3200" dirty="0">
              <a:sym typeface="Symbol" charset="2"/>
            </a:endParaRPr>
          </a:p>
          <a:p>
            <a:r>
              <a:rPr lang="en-US" sz="3200" dirty="0"/>
              <a:t>S </a:t>
            </a:r>
            <a:r>
              <a:rPr lang="en-US" sz="3200" dirty="0" smtClean="0">
                <a:sym typeface="Symbol" charset="2"/>
              </a:rPr>
              <a:t> E</a:t>
            </a:r>
          </a:p>
          <a:p>
            <a:r>
              <a:rPr lang="en-US" sz="3200" dirty="0" smtClean="0">
                <a:solidFill>
                  <a:srgbClr val="000000"/>
                </a:solidFill>
                <a:sym typeface="Symbol" charset="2"/>
              </a:rPr>
              <a:t>E  </a:t>
            </a:r>
            <a:r>
              <a:rPr lang="en-US" sz="3200" dirty="0" err="1" smtClean="0">
                <a:solidFill>
                  <a:srgbClr val="000000"/>
                </a:solidFill>
                <a:sym typeface="Symbol" charset="2"/>
              </a:rPr>
              <a:t>bE</a:t>
            </a:r>
            <a:endParaRPr lang="en-US" sz="3200" dirty="0" smtClean="0">
              <a:solidFill>
                <a:srgbClr val="000000"/>
              </a:solidFill>
              <a:sym typeface="Symbol" charset="2"/>
            </a:endParaRPr>
          </a:p>
          <a:p>
            <a:r>
              <a:rPr lang="en-US" sz="3200" dirty="0">
                <a:sym typeface="Symbol" charset="2"/>
              </a:rPr>
              <a:t>E </a:t>
            </a:r>
            <a:r>
              <a:rPr lang="en-US" sz="3200" dirty="0" smtClean="0">
                <a:sym typeface="Symbol" charset="2"/>
              </a:rPr>
              <a:t> b</a:t>
            </a:r>
          </a:p>
        </p:txBody>
      </p:sp>
      <p:sp>
        <p:nvSpPr>
          <p:cNvPr id="5" name="Right Arrow 4"/>
          <p:cNvSpPr/>
          <p:nvPr/>
        </p:nvSpPr>
        <p:spPr>
          <a:xfrm>
            <a:off x="2695012" y="3366759"/>
            <a:ext cx="914400" cy="10668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4343400" y="3276600"/>
            <a:ext cx="3276600" cy="1077218"/>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E</a:t>
            </a:r>
            <a:endParaRPr lang="en-US" sz="3200" dirty="0">
              <a:sym typeface="Symbol" charset="2"/>
            </a:endParaRPr>
          </a:p>
          <a:p>
            <a:r>
              <a:rPr lang="en-US" sz="3200" dirty="0" smtClean="0">
                <a:solidFill>
                  <a:srgbClr val="000000"/>
                </a:solidFill>
                <a:sym typeface="Symbol" charset="2"/>
              </a:rPr>
              <a:t>E  </a:t>
            </a:r>
            <a:r>
              <a:rPr lang="en-US" sz="3200" dirty="0" err="1" smtClean="0">
                <a:solidFill>
                  <a:srgbClr val="000000"/>
                </a:solidFill>
                <a:sym typeface="Symbol" charset="2"/>
              </a:rPr>
              <a:t>bE</a:t>
            </a:r>
            <a:r>
              <a:rPr lang="en-US" sz="3200" dirty="0">
                <a:sym typeface="Symbol" charset="2"/>
              </a:rPr>
              <a:t> </a:t>
            </a:r>
            <a:r>
              <a:rPr lang="en-US" sz="3200" b="1" dirty="0">
                <a:solidFill>
                  <a:srgbClr val="008000"/>
                </a:solidFill>
                <a:sym typeface="Symbol" charset="2"/>
              </a:rPr>
              <a:t>|</a:t>
            </a:r>
            <a:r>
              <a:rPr lang="en-US" sz="3200" dirty="0">
                <a:sym typeface="Symbol" charset="2"/>
              </a:rPr>
              <a:t> </a:t>
            </a:r>
            <a:r>
              <a:rPr lang="en-US" sz="3200" dirty="0" smtClean="0">
                <a:sym typeface="Symbol" charset="2"/>
              </a:rPr>
              <a:t> b</a:t>
            </a:r>
            <a:endParaRPr lang="en-US" sz="3200" dirty="0" smtClean="0">
              <a:solidFill>
                <a:srgbClr val="000000"/>
              </a:solidFill>
              <a:sym typeface="Symbol" charset="2"/>
            </a:endParaRPr>
          </a:p>
        </p:txBody>
      </p:sp>
    </p:spTree>
    <p:extLst>
      <p:ext uri="{BB962C8B-B14F-4D97-AF65-F5344CB8AC3E}">
        <p14:creationId xmlns:p14="http://schemas.microsoft.com/office/powerpoint/2010/main" val="3428661734"/>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txBody>
          <a:bodyPr>
            <a:noAutofit/>
          </a:bodyPr>
          <a:lstStyle/>
          <a:p>
            <a:r>
              <a:rPr lang="en-US" sz="3600" dirty="0" smtClean="0"/>
              <a:t>Often many ways to write the same language</a:t>
            </a:r>
            <a:endParaRPr lang="en-US" sz="3600" dirty="0"/>
          </a:p>
        </p:txBody>
      </p:sp>
      <p:sp>
        <p:nvSpPr>
          <p:cNvPr id="4" name="Rectangle 3"/>
          <p:cNvSpPr/>
          <p:nvPr/>
        </p:nvSpPr>
        <p:spPr>
          <a:xfrm>
            <a:off x="685800" y="1828800"/>
            <a:ext cx="3276600" cy="1077218"/>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E</a:t>
            </a:r>
            <a:endParaRPr lang="en-US" sz="3200" dirty="0">
              <a:sym typeface="Symbol" charset="2"/>
            </a:endParaRPr>
          </a:p>
          <a:p>
            <a:r>
              <a:rPr lang="en-US" sz="3200" dirty="0" smtClean="0">
                <a:solidFill>
                  <a:srgbClr val="000000"/>
                </a:solidFill>
                <a:sym typeface="Symbol" charset="2"/>
              </a:rPr>
              <a:t>E  </a:t>
            </a:r>
            <a:r>
              <a:rPr lang="en-US" sz="3200" dirty="0" err="1" smtClean="0">
                <a:solidFill>
                  <a:srgbClr val="000000"/>
                </a:solidFill>
                <a:sym typeface="Symbol" charset="2"/>
              </a:rPr>
              <a:t>bE</a:t>
            </a:r>
            <a:r>
              <a:rPr lang="en-US" sz="3200" dirty="0">
                <a:sym typeface="Symbol" charset="2"/>
              </a:rPr>
              <a:t> </a:t>
            </a:r>
            <a:r>
              <a:rPr lang="en-US" sz="3200" b="1" dirty="0">
                <a:solidFill>
                  <a:srgbClr val="008000"/>
                </a:solidFill>
                <a:sym typeface="Symbol" charset="2"/>
              </a:rPr>
              <a:t>|</a:t>
            </a:r>
            <a:r>
              <a:rPr lang="en-US" sz="3200" dirty="0">
                <a:sym typeface="Symbol" charset="2"/>
              </a:rPr>
              <a:t> </a:t>
            </a:r>
            <a:r>
              <a:rPr lang="en-US" sz="3200" dirty="0" smtClean="0">
                <a:sym typeface="Symbol" charset="2"/>
              </a:rPr>
              <a:t> b</a:t>
            </a:r>
            <a:endParaRPr lang="en-US" sz="3200" dirty="0" smtClean="0">
              <a:solidFill>
                <a:srgbClr val="000000"/>
              </a:solidFill>
              <a:sym typeface="Symbol" charset="2"/>
            </a:endParaRPr>
          </a:p>
        </p:txBody>
      </p:sp>
      <p:cxnSp>
        <p:nvCxnSpPr>
          <p:cNvPr id="6" name="Straight Connector 5"/>
          <p:cNvCxnSpPr/>
          <p:nvPr/>
        </p:nvCxnSpPr>
        <p:spPr>
          <a:xfrm>
            <a:off x="304800" y="3276600"/>
            <a:ext cx="8153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609600" y="3418582"/>
            <a:ext cx="3276600" cy="1077218"/>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E</a:t>
            </a:r>
            <a:endParaRPr lang="en-US" sz="3200" dirty="0">
              <a:sym typeface="Symbol" charset="2"/>
            </a:endParaRPr>
          </a:p>
          <a:p>
            <a:r>
              <a:rPr lang="en-US" sz="3200" dirty="0" smtClean="0">
                <a:solidFill>
                  <a:srgbClr val="000000"/>
                </a:solidFill>
                <a:sym typeface="Symbol" charset="2"/>
              </a:rPr>
              <a:t>E  </a:t>
            </a:r>
            <a:r>
              <a:rPr lang="en-US" sz="3200" dirty="0" err="1" smtClean="0">
                <a:solidFill>
                  <a:srgbClr val="000000"/>
                </a:solidFill>
                <a:sym typeface="Symbol" charset="2"/>
              </a:rPr>
              <a:t>Eb</a:t>
            </a:r>
            <a:r>
              <a:rPr lang="en-US" sz="3200" dirty="0" smtClean="0">
                <a:sym typeface="Symbol" charset="2"/>
              </a:rPr>
              <a:t> </a:t>
            </a:r>
            <a:r>
              <a:rPr lang="en-US" sz="3200" b="1" dirty="0">
                <a:solidFill>
                  <a:srgbClr val="008000"/>
                </a:solidFill>
                <a:sym typeface="Symbol" charset="2"/>
              </a:rPr>
              <a:t>|</a:t>
            </a:r>
            <a:r>
              <a:rPr lang="en-US" sz="3200" dirty="0">
                <a:sym typeface="Symbol" charset="2"/>
              </a:rPr>
              <a:t> </a:t>
            </a:r>
            <a:r>
              <a:rPr lang="en-US" sz="3200" dirty="0" smtClean="0">
                <a:sym typeface="Symbol" charset="2"/>
              </a:rPr>
              <a:t> b</a:t>
            </a:r>
            <a:endParaRPr lang="en-US" sz="3200" dirty="0" smtClean="0">
              <a:solidFill>
                <a:srgbClr val="000000"/>
              </a:solidFill>
              <a:sym typeface="Symbol" charset="2"/>
            </a:endParaRPr>
          </a:p>
        </p:txBody>
      </p:sp>
      <p:cxnSp>
        <p:nvCxnSpPr>
          <p:cNvPr id="8" name="Straight Connector 7"/>
          <p:cNvCxnSpPr/>
          <p:nvPr/>
        </p:nvCxnSpPr>
        <p:spPr>
          <a:xfrm>
            <a:off x="304800" y="4876800"/>
            <a:ext cx="81534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613900" y="5257800"/>
            <a:ext cx="5939300" cy="1077218"/>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t>
            </a:r>
            <a:r>
              <a:rPr lang="en-US" sz="3200" dirty="0" err="1" smtClean="0">
                <a:sym typeface="Symbol" charset="2"/>
              </a:rPr>
              <a:t>aaS</a:t>
            </a:r>
            <a:r>
              <a:rPr lang="en-US" sz="3200" dirty="0" smtClean="0">
                <a:sym typeface="Symbol" charset="2"/>
              </a:rPr>
              <a:t> </a:t>
            </a:r>
            <a:r>
              <a:rPr lang="en-US" sz="3200" b="1" dirty="0">
                <a:solidFill>
                  <a:srgbClr val="008000"/>
                </a:solidFill>
                <a:sym typeface="Symbol" charset="2"/>
              </a:rPr>
              <a:t>|</a:t>
            </a:r>
            <a:r>
              <a:rPr lang="en-US" sz="3200" dirty="0" smtClean="0">
                <a:sym typeface="Symbol" charset="2"/>
              </a:rPr>
              <a:t>  E</a:t>
            </a:r>
            <a:endParaRPr lang="en-US" sz="3200" dirty="0">
              <a:sym typeface="Symbol" charset="2"/>
            </a:endParaRPr>
          </a:p>
          <a:p>
            <a:r>
              <a:rPr lang="en-US" sz="3200" dirty="0" smtClean="0">
                <a:solidFill>
                  <a:srgbClr val="000000"/>
                </a:solidFill>
                <a:sym typeface="Symbol" charset="2"/>
              </a:rPr>
              <a:t>E  </a:t>
            </a:r>
            <a:r>
              <a:rPr lang="en-US" sz="3200" dirty="0" err="1" smtClean="0">
                <a:solidFill>
                  <a:srgbClr val="000000"/>
                </a:solidFill>
                <a:sym typeface="Symbol" charset="2"/>
              </a:rPr>
              <a:t>Eb</a:t>
            </a:r>
            <a:r>
              <a:rPr lang="en-US" sz="3200" dirty="0" smtClean="0">
                <a:sym typeface="Symbol" charset="2"/>
              </a:rPr>
              <a:t> </a:t>
            </a:r>
            <a:r>
              <a:rPr lang="en-US" sz="3200" b="1" dirty="0">
                <a:solidFill>
                  <a:srgbClr val="008000"/>
                </a:solidFill>
                <a:sym typeface="Symbol" charset="2"/>
              </a:rPr>
              <a:t>|</a:t>
            </a:r>
            <a:r>
              <a:rPr lang="en-US" sz="3200" dirty="0">
                <a:sym typeface="Symbol" charset="2"/>
              </a:rPr>
              <a:t> </a:t>
            </a:r>
            <a:r>
              <a:rPr lang="en-US" sz="3200" dirty="0" smtClean="0">
                <a:sym typeface="Symbol" charset="2"/>
              </a:rPr>
              <a:t> b</a:t>
            </a:r>
            <a:endParaRPr lang="en-US" sz="3200" dirty="0" smtClean="0">
              <a:solidFill>
                <a:srgbClr val="000000"/>
              </a:solidFill>
              <a:sym typeface="Symbol" charset="2"/>
            </a:endParaRPr>
          </a:p>
        </p:txBody>
      </p:sp>
    </p:spTree>
    <p:extLst>
      <p:ext uri="{BB962C8B-B14F-4D97-AF65-F5344CB8AC3E}">
        <p14:creationId xmlns:p14="http://schemas.microsoft.com/office/powerpoint/2010/main" val="3723649530"/>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What languages do these represent?</a:t>
            </a:r>
            <a:endParaRPr lang="en-US" dirty="0">
              <a:solidFill>
                <a:srgbClr val="FF0000"/>
              </a:solidFill>
            </a:endParaRPr>
          </a:p>
        </p:txBody>
      </p:sp>
      <p:sp>
        <p:nvSpPr>
          <p:cNvPr id="4" name="Rectangle 3"/>
          <p:cNvSpPr/>
          <p:nvPr/>
        </p:nvSpPr>
        <p:spPr>
          <a:xfrm>
            <a:off x="757988" y="3733800"/>
            <a:ext cx="2956259" cy="1077218"/>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aSb</a:t>
            </a:r>
            <a:endParaRPr lang="en-US" sz="3200" dirty="0" smtClean="0">
              <a:sym typeface="Symbol" charset="2"/>
            </a:endParaRPr>
          </a:p>
          <a:p>
            <a:r>
              <a:rPr lang="en-US" sz="3200" dirty="0">
                <a:sym typeface="Symbol" charset="2"/>
              </a:rPr>
              <a:t>S </a:t>
            </a:r>
            <a:r>
              <a:rPr lang="en-US" sz="3200" dirty="0" smtClean="0">
                <a:sym typeface="Symbol" charset="2"/>
              </a:rPr>
              <a:t> </a:t>
            </a:r>
            <a:r>
              <a:rPr lang="en-US" sz="3200" dirty="0" err="1" smtClean="0">
                <a:sym typeface="Symbol" charset="2"/>
              </a:rPr>
              <a:t>ab</a:t>
            </a:r>
            <a:r>
              <a:rPr lang="en-US" sz="3200" dirty="0" smtClean="0">
                <a:sym typeface="Symbol" charset="2"/>
              </a:rPr>
              <a:t> </a:t>
            </a:r>
            <a:endParaRPr lang="en-US" sz="3200" dirty="0" smtClean="0">
              <a:sym typeface="Symbol" charset="2"/>
            </a:endParaRPr>
          </a:p>
        </p:txBody>
      </p:sp>
      <p:sp>
        <p:nvSpPr>
          <p:cNvPr id="6" name="Rectangle 5"/>
          <p:cNvSpPr/>
          <p:nvPr/>
        </p:nvSpPr>
        <p:spPr>
          <a:xfrm>
            <a:off x="762000" y="1992750"/>
            <a:ext cx="5334000" cy="1077218"/>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aEa</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t>
            </a:r>
            <a:r>
              <a:rPr lang="en-US" sz="3200" dirty="0" err="1" smtClean="0">
                <a:sym typeface="Symbol" charset="2"/>
              </a:rPr>
              <a:t>bEb</a:t>
            </a:r>
            <a:endParaRPr lang="en-US" sz="3200" dirty="0" smtClean="0">
              <a:sym typeface="Symbol" charset="2"/>
            </a:endParaRPr>
          </a:p>
          <a:p>
            <a:r>
              <a:rPr lang="en-US" sz="3200" dirty="0" smtClean="0">
                <a:sym typeface="Symbol" charset="2"/>
              </a:rPr>
              <a:t>E  </a:t>
            </a:r>
            <a:r>
              <a:rPr lang="en-US" sz="3200" dirty="0" err="1" smtClean="0">
                <a:sym typeface="Symbol" charset="2"/>
              </a:rPr>
              <a:t>Ea</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t>
            </a:r>
            <a:r>
              <a:rPr lang="en-US" sz="3200" dirty="0" err="1" smtClean="0">
                <a:sym typeface="Symbol" charset="2"/>
              </a:rPr>
              <a:t>Eb</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  </a:t>
            </a:r>
            <a:r>
              <a:rPr lang="en-US" sz="3200" b="1" dirty="0">
                <a:solidFill>
                  <a:srgbClr val="008000"/>
                </a:solidFill>
                <a:sym typeface="Symbol" charset="2"/>
              </a:rPr>
              <a:t>|</a:t>
            </a:r>
            <a:r>
              <a:rPr lang="en-US" sz="3200" dirty="0" smtClean="0">
                <a:sym typeface="Symbol" charset="2"/>
              </a:rPr>
              <a:t>  b</a:t>
            </a:r>
          </a:p>
        </p:txBody>
      </p:sp>
      <p:sp>
        <p:nvSpPr>
          <p:cNvPr id="8" name="Rectangle 7"/>
          <p:cNvSpPr/>
          <p:nvPr/>
        </p:nvSpPr>
        <p:spPr>
          <a:xfrm>
            <a:off x="757988" y="5257800"/>
            <a:ext cx="7547812" cy="584776"/>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aaS</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t>
            </a:r>
            <a:r>
              <a:rPr lang="en-US" sz="3200" dirty="0" err="1" smtClean="0">
                <a:sym typeface="Symbol" charset="2"/>
              </a:rPr>
              <a:t>abS</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t>
            </a:r>
            <a:r>
              <a:rPr lang="en-US" sz="3200" dirty="0" err="1" smtClean="0">
                <a:sym typeface="Symbol" charset="2"/>
              </a:rPr>
              <a:t>baS</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t>
            </a:r>
            <a:r>
              <a:rPr lang="en-US" sz="3200" dirty="0" err="1" smtClean="0">
                <a:sym typeface="Symbol" charset="2"/>
              </a:rPr>
              <a:t>bbS</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t>
            </a:r>
            <a:r>
              <a:rPr lang="en-US" sz="3200" dirty="0" err="1" smtClean="0">
                <a:sym typeface="Symbol" charset="2"/>
              </a:rPr>
              <a:t>ε</a:t>
            </a:r>
            <a:endParaRPr lang="en-US" sz="3200" dirty="0" smtClean="0">
              <a:sym typeface="Symbol" charset="2"/>
            </a:endParaRPr>
          </a:p>
        </p:txBody>
      </p:sp>
      <p:cxnSp>
        <p:nvCxnSpPr>
          <p:cNvPr id="10" name="Straight Arrow Connector 9"/>
          <p:cNvCxnSpPr/>
          <p:nvPr/>
        </p:nvCxnSpPr>
        <p:spPr>
          <a:xfrm flipH="1" flipV="1">
            <a:off x="7345220" y="5649218"/>
            <a:ext cx="503380" cy="370582"/>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7708520" y="6074112"/>
            <a:ext cx="843913" cy="369332"/>
          </a:xfrm>
          <a:prstGeom prst="rect">
            <a:avLst/>
          </a:prstGeom>
          <a:noFill/>
        </p:spPr>
        <p:txBody>
          <a:bodyPr wrap="none" rtlCol="0">
            <a:spAutoFit/>
          </a:bodyPr>
          <a:lstStyle/>
          <a:p>
            <a:r>
              <a:rPr lang="en-US" dirty="0" smtClean="0">
                <a:solidFill>
                  <a:srgbClr val="0000FF"/>
                </a:solidFill>
              </a:rPr>
              <a:t>nothing</a:t>
            </a:r>
            <a:endParaRPr lang="en-US" dirty="0">
              <a:solidFill>
                <a:srgbClr val="0000FF"/>
              </a:solidFill>
            </a:endParaRPr>
          </a:p>
        </p:txBody>
      </p:sp>
      <p:cxnSp>
        <p:nvCxnSpPr>
          <p:cNvPr id="5" name="Straight Connector 4"/>
          <p:cNvCxnSpPr/>
          <p:nvPr/>
        </p:nvCxnSpPr>
        <p:spPr>
          <a:xfrm>
            <a:off x="533400" y="3429000"/>
            <a:ext cx="8001000" cy="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33400" y="5105400"/>
            <a:ext cx="80010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37619135"/>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What languages do these represent?</a:t>
            </a:r>
            <a:endParaRPr lang="en-US" dirty="0">
              <a:solidFill>
                <a:srgbClr val="FF0000"/>
              </a:solidFill>
            </a:endParaRPr>
          </a:p>
        </p:txBody>
      </p:sp>
      <p:sp>
        <p:nvSpPr>
          <p:cNvPr id="4" name="Rectangle 3"/>
          <p:cNvSpPr/>
          <p:nvPr/>
        </p:nvSpPr>
        <p:spPr>
          <a:xfrm>
            <a:off x="757988" y="3733800"/>
            <a:ext cx="2956259" cy="1077218"/>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aSb</a:t>
            </a:r>
            <a:endParaRPr lang="en-US" sz="3200" dirty="0" smtClean="0">
              <a:sym typeface="Symbol" charset="2"/>
            </a:endParaRPr>
          </a:p>
          <a:p>
            <a:r>
              <a:rPr lang="en-US" sz="3200" dirty="0">
                <a:sym typeface="Symbol" charset="2"/>
              </a:rPr>
              <a:t>S </a:t>
            </a:r>
            <a:r>
              <a:rPr lang="en-US" sz="3200" dirty="0" smtClean="0">
                <a:sym typeface="Symbol" charset="2"/>
              </a:rPr>
              <a:t> </a:t>
            </a:r>
            <a:r>
              <a:rPr lang="en-US" sz="3200" dirty="0" err="1" smtClean="0">
                <a:sym typeface="Symbol" charset="2"/>
              </a:rPr>
              <a:t>ab</a:t>
            </a:r>
            <a:r>
              <a:rPr lang="en-US" sz="3200" dirty="0" smtClean="0">
                <a:sym typeface="Symbol" charset="2"/>
              </a:rPr>
              <a:t> </a:t>
            </a:r>
            <a:endParaRPr lang="en-US" sz="3200" dirty="0" smtClean="0">
              <a:sym typeface="Symbol" charset="2"/>
            </a:endParaRPr>
          </a:p>
        </p:txBody>
      </p:sp>
      <p:sp>
        <p:nvSpPr>
          <p:cNvPr id="8" name="Rectangle 7"/>
          <p:cNvSpPr/>
          <p:nvPr/>
        </p:nvSpPr>
        <p:spPr>
          <a:xfrm>
            <a:off x="757988" y="5257800"/>
            <a:ext cx="7547812" cy="584776"/>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aaS</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t>
            </a:r>
            <a:r>
              <a:rPr lang="en-US" sz="3200" dirty="0" err="1" smtClean="0">
                <a:sym typeface="Symbol" charset="2"/>
              </a:rPr>
              <a:t>abS</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t>
            </a:r>
            <a:r>
              <a:rPr lang="en-US" sz="3200" dirty="0" err="1" smtClean="0">
                <a:sym typeface="Symbol" charset="2"/>
              </a:rPr>
              <a:t>baS</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t>
            </a:r>
            <a:r>
              <a:rPr lang="en-US" sz="3200" dirty="0" err="1" smtClean="0">
                <a:sym typeface="Symbol" charset="2"/>
              </a:rPr>
              <a:t>bbS</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t>
            </a:r>
            <a:r>
              <a:rPr lang="en-US" sz="3200" dirty="0" err="1" smtClean="0">
                <a:sym typeface="Symbol" charset="2"/>
              </a:rPr>
              <a:t>ε</a:t>
            </a:r>
            <a:endParaRPr lang="en-US" sz="3200" dirty="0" smtClean="0">
              <a:sym typeface="Symbol" charset="2"/>
            </a:endParaRPr>
          </a:p>
        </p:txBody>
      </p:sp>
      <p:cxnSp>
        <p:nvCxnSpPr>
          <p:cNvPr id="5" name="Straight Connector 4"/>
          <p:cNvCxnSpPr/>
          <p:nvPr/>
        </p:nvCxnSpPr>
        <p:spPr>
          <a:xfrm>
            <a:off x="533400" y="3429000"/>
            <a:ext cx="8001000" cy="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533400" y="5105400"/>
            <a:ext cx="8001000"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4648200" y="1600200"/>
            <a:ext cx="4346448" cy="830997"/>
          </a:xfrm>
          <a:prstGeom prst="rect">
            <a:avLst/>
          </a:prstGeom>
          <a:noFill/>
        </p:spPr>
        <p:txBody>
          <a:bodyPr wrap="square" rtlCol="0">
            <a:spAutoFit/>
          </a:bodyPr>
          <a:lstStyle/>
          <a:p>
            <a:r>
              <a:rPr lang="en-US" sz="2400" dirty="0" smtClean="0">
                <a:solidFill>
                  <a:srgbClr val="0000FF"/>
                </a:solidFill>
              </a:rPr>
              <a:t>all strings of a’s and b’s that start and end with the same letter</a:t>
            </a:r>
            <a:endParaRPr lang="en-US" sz="2400" dirty="0">
              <a:solidFill>
                <a:srgbClr val="0000FF"/>
              </a:solidFill>
            </a:endParaRPr>
          </a:p>
        </p:txBody>
      </p:sp>
      <p:sp>
        <p:nvSpPr>
          <p:cNvPr id="16" name="TextBox 15"/>
          <p:cNvSpPr txBox="1"/>
          <p:nvPr/>
        </p:nvSpPr>
        <p:spPr>
          <a:xfrm>
            <a:off x="4114800" y="3817203"/>
            <a:ext cx="3913754" cy="830997"/>
          </a:xfrm>
          <a:prstGeom prst="rect">
            <a:avLst/>
          </a:prstGeom>
          <a:noFill/>
        </p:spPr>
        <p:txBody>
          <a:bodyPr wrap="square" rtlCol="0">
            <a:spAutoFit/>
          </a:bodyPr>
          <a:lstStyle/>
          <a:p>
            <a:r>
              <a:rPr lang="en-US" sz="2400" dirty="0" smtClean="0">
                <a:solidFill>
                  <a:srgbClr val="0000FF"/>
                </a:solidFill>
              </a:rPr>
              <a:t>strings of a’s followed by an equal number of b’s </a:t>
            </a:r>
            <a:endParaRPr lang="en-US" sz="2400" dirty="0">
              <a:solidFill>
                <a:srgbClr val="0000FF"/>
              </a:solidFill>
            </a:endParaRPr>
          </a:p>
        </p:txBody>
      </p:sp>
      <p:sp>
        <p:nvSpPr>
          <p:cNvPr id="17" name="TextBox 16"/>
          <p:cNvSpPr txBox="1"/>
          <p:nvPr/>
        </p:nvSpPr>
        <p:spPr>
          <a:xfrm>
            <a:off x="3355848" y="6096000"/>
            <a:ext cx="5483352" cy="461665"/>
          </a:xfrm>
          <a:prstGeom prst="rect">
            <a:avLst/>
          </a:prstGeom>
          <a:noFill/>
        </p:spPr>
        <p:txBody>
          <a:bodyPr wrap="square" rtlCol="0">
            <a:spAutoFit/>
          </a:bodyPr>
          <a:lstStyle/>
          <a:p>
            <a:r>
              <a:rPr lang="en-US" sz="2400" dirty="0" smtClean="0">
                <a:solidFill>
                  <a:srgbClr val="0000FF"/>
                </a:solidFill>
              </a:rPr>
              <a:t>all strings of a’s and b’s with even length </a:t>
            </a:r>
            <a:endParaRPr lang="en-US" sz="2400" dirty="0">
              <a:solidFill>
                <a:srgbClr val="0000FF"/>
              </a:solidFill>
            </a:endParaRPr>
          </a:p>
        </p:txBody>
      </p:sp>
      <p:sp>
        <p:nvSpPr>
          <p:cNvPr id="11" name="Rectangle 10"/>
          <p:cNvSpPr/>
          <p:nvPr/>
        </p:nvSpPr>
        <p:spPr>
          <a:xfrm>
            <a:off x="762000" y="1992750"/>
            <a:ext cx="5334000" cy="1077218"/>
          </a:xfrm>
          <a:prstGeom prst="rect">
            <a:avLst/>
          </a:prstGeom>
        </p:spPr>
        <p:txBody>
          <a:bodyPr wrap="square">
            <a:spAutoFit/>
          </a:bodyPr>
          <a:lstStyle/>
          <a:p>
            <a:r>
              <a:rPr lang="en-US" sz="3200" dirty="0" smtClean="0"/>
              <a:t>S </a:t>
            </a:r>
            <a:r>
              <a:rPr lang="en-US" sz="3200" dirty="0" smtClean="0">
                <a:sym typeface="Symbol" charset="2"/>
              </a:rPr>
              <a:t> </a:t>
            </a:r>
            <a:r>
              <a:rPr lang="en-US" sz="3200" dirty="0" err="1" smtClean="0">
                <a:sym typeface="Symbol" charset="2"/>
              </a:rPr>
              <a:t>aEa</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t>
            </a:r>
            <a:r>
              <a:rPr lang="en-US" sz="3200" dirty="0" err="1" smtClean="0">
                <a:sym typeface="Symbol" charset="2"/>
              </a:rPr>
              <a:t>bEb</a:t>
            </a:r>
            <a:endParaRPr lang="en-US" sz="3200" dirty="0" smtClean="0">
              <a:sym typeface="Symbol" charset="2"/>
            </a:endParaRPr>
          </a:p>
          <a:p>
            <a:r>
              <a:rPr lang="en-US" sz="3200" dirty="0" smtClean="0">
                <a:sym typeface="Symbol" charset="2"/>
              </a:rPr>
              <a:t>E  </a:t>
            </a:r>
            <a:r>
              <a:rPr lang="en-US" sz="3200" dirty="0" err="1" smtClean="0">
                <a:sym typeface="Symbol" charset="2"/>
              </a:rPr>
              <a:t>Ea</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t>
            </a:r>
            <a:r>
              <a:rPr lang="en-US" sz="3200" dirty="0" err="1" smtClean="0">
                <a:sym typeface="Symbol" charset="2"/>
              </a:rPr>
              <a:t>Eb</a:t>
            </a:r>
            <a:r>
              <a:rPr lang="en-US" sz="3200" dirty="0" smtClean="0">
                <a:sym typeface="Symbol" charset="2"/>
              </a:rPr>
              <a:t>  </a:t>
            </a:r>
            <a:r>
              <a:rPr lang="en-US" sz="3200" b="1" dirty="0" smtClean="0">
                <a:solidFill>
                  <a:srgbClr val="008000"/>
                </a:solidFill>
                <a:sym typeface="Symbol" charset="2"/>
              </a:rPr>
              <a:t>|</a:t>
            </a:r>
            <a:r>
              <a:rPr lang="en-US" sz="3200" dirty="0" smtClean="0">
                <a:sym typeface="Symbol" charset="2"/>
              </a:rPr>
              <a:t>  a  </a:t>
            </a:r>
            <a:r>
              <a:rPr lang="en-US" sz="3200" b="1" dirty="0">
                <a:solidFill>
                  <a:srgbClr val="008000"/>
                </a:solidFill>
                <a:sym typeface="Symbol" charset="2"/>
              </a:rPr>
              <a:t>|</a:t>
            </a:r>
            <a:r>
              <a:rPr lang="en-US" sz="3200" dirty="0" smtClean="0">
                <a:sym typeface="Symbol" charset="2"/>
              </a:rPr>
              <a:t>  b</a:t>
            </a:r>
          </a:p>
        </p:txBody>
      </p:sp>
    </p:spTree>
    <p:extLst>
      <p:ext uri="{BB962C8B-B14F-4D97-AF65-F5344CB8AC3E}">
        <p14:creationId xmlns:p14="http://schemas.microsoft.com/office/powerpoint/2010/main" val="4109319038"/>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CFGs</a:t>
            </a:r>
            <a:endParaRPr lang="en-US" dirty="0"/>
          </a:p>
        </p:txBody>
      </p:sp>
      <p:sp>
        <p:nvSpPr>
          <p:cNvPr id="3" name="Content Placeholder 2"/>
          <p:cNvSpPr>
            <a:spLocks noGrp="1"/>
          </p:cNvSpPr>
          <p:nvPr>
            <p:ph sz="quarter" idx="1"/>
          </p:nvPr>
        </p:nvSpPr>
        <p:spPr>
          <a:xfrm>
            <a:off x="612648" y="1600200"/>
            <a:ext cx="8153400" cy="1066800"/>
          </a:xfrm>
        </p:spPr>
        <p:txBody>
          <a:bodyPr/>
          <a:lstStyle/>
          <a:p>
            <a:pPr marL="0" indent="0">
              <a:buNone/>
            </a:pPr>
            <a:r>
              <a:rPr lang="en-US" dirty="0" smtClean="0">
                <a:solidFill>
                  <a:srgbClr val="FF0000"/>
                </a:solidFill>
              </a:rPr>
              <a:t>Write a CFG to represent the language containing all strings that start with a.</a:t>
            </a:r>
            <a:endParaRPr lang="en-US" dirty="0">
              <a:solidFill>
                <a:srgbClr val="FF0000"/>
              </a:solidFill>
            </a:endParaRPr>
          </a:p>
        </p:txBody>
      </p:sp>
      <p:sp>
        <p:nvSpPr>
          <p:cNvPr id="4" name="Rectangle 3"/>
          <p:cNvSpPr/>
          <p:nvPr/>
        </p:nvSpPr>
        <p:spPr>
          <a:xfrm>
            <a:off x="2362200" y="3733800"/>
            <a:ext cx="3886200" cy="1077218"/>
          </a:xfrm>
          <a:prstGeom prst="rect">
            <a:avLst/>
          </a:prstGeom>
        </p:spPr>
        <p:txBody>
          <a:bodyPr wrap="square">
            <a:spAutoFit/>
          </a:bodyPr>
          <a:lstStyle/>
          <a:p>
            <a:r>
              <a:rPr lang="en-US" sz="3200" dirty="0" smtClean="0">
                <a:solidFill>
                  <a:srgbClr val="0000FF"/>
                </a:solidFill>
              </a:rPr>
              <a:t>S </a:t>
            </a:r>
            <a:r>
              <a:rPr lang="en-US" sz="3200" dirty="0" smtClean="0">
                <a:solidFill>
                  <a:srgbClr val="0000FF"/>
                </a:solidFill>
                <a:sym typeface="Symbol" charset="2"/>
              </a:rPr>
              <a:t> </a:t>
            </a:r>
            <a:r>
              <a:rPr lang="en-US" sz="3200" dirty="0" err="1" smtClean="0">
                <a:solidFill>
                  <a:srgbClr val="0000FF"/>
                </a:solidFill>
                <a:sym typeface="Symbol" charset="2"/>
              </a:rPr>
              <a:t>aT</a:t>
            </a:r>
            <a:endParaRPr lang="en-US" sz="3200" dirty="0" smtClean="0">
              <a:solidFill>
                <a:srgbClr val="0000FF"/>
              </a:solidFill>
              <a:sym typeface="Symbol" charset="2"/>
            </a:endParaRPr>
          </a:p>
          <a:p>
            <a:r>
              <a:rPr lang="en-US" sz="3200" dirty="0" smtClean="0">
                <a:solidFill>
                  <a:srgbClr val="0000FF"/>
                </a:solidFill>
                <a:sym typeface="Symbol" charset="2"/>
              </a:rPr>
              <a:t>T </a:t>
            </a:r>
            <a:r>
              <a:rPr lang="en-US" sz="3200" dirty="0">
                <a:solidFill>
                  <a:srgbClr val="0000FF"/>
                </a:solidFill>
                <a:sym typeface="Symbol" charset="2"/>
              </a:rPr>
              <a:t> </a:t>
            </a:r>
            <a:r>
              <a:rPr lang="en-US" sz="3200" dirty="0" smtClean="0">
                <a:solidFill>
                  <a:srgbClr val="0000FF"/>
                </a:solidFill>
                <a:sym typeface="Symbol" charset="2"/>
              </a:rPr>
              <a:t> Ta  </a:t>
            </a:r>
            <a:r>
              <a:rPr lang="en-US" sz="3200" b="1" dirty="0" smtClean="0">
                <a:solidFill>
                  <a:srgbClr val="008000"/>
                </a:solidFill>
                <a:sym typeface="Symbol" charset="2"/>
              </a:rPr>
              <a:t>|</a:t>
            </a:r>
            <a:r>
              <a:rPr lang="en-US" sz="3200" dirty="0" smtClean="0">
                <a:solidFill>
                  <a:srgbClr val="0000FF"/>
                </a:solidFill>
                <a:sym typeface="Symbol" charset="2"/>
              </a:rPr>
              <a:t>  Tb  </a:t>
            </a:r>
            <a:r>
              <a:rPr lang="en-US" sz="3200" b="1" dirty="0" smtClean="0">
                <a:solidFill>
                  <a:srgbClr val="008000"/>
                </a:solidFill>
                <a:sym typeface="Symbol" charset="2"/>
              </a:rPr>
              <a:t>| </a:t>
            </a:r>
            <a:r>
              <a:rPr lang="en-US" sz="3200" dirty="0" err="1" smtClean="0">
                <a:solidFill>
                  <a:srgbClr val="0000FF"/>
                </a:solidFill>
                <a:sym typeface="Symbol" charset="2"/>
              </a:rPr>
              <a:t>ε</a:t>
            </a:r>
            <a:r>
              <a:rPr lang="en-US" sz="3200" dirty="0" smtClean="0">
                <a:solidFill>
                  <a:srgbClr val="0000FF"/>
                </a:solidFill>
                <a:sym typeface="Symbol" charset="2"/>
              </a:rPr>
              <a:t> </a:t>
            </a:r>
          </a:p>
        </p:txBody>
      </p:sp>
    </p:spTree>
    <p:extLst>
      <p:ext uri="{BB962C8B-B14F-4D97-AF65-F5344CB8AC3E}">
        <p14:creationId xmlns:p14="http://schemas.microsoft.com/office/powerpoint/2010/main" val="42552845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CFGs</a:t>
            </a:r>
            <a:endParaRPr lang="en-US" dirty="0"/>
          </a:p>
        </p:txBody>
      </p:sp>
      <p:sp>
        <p:nvSpPr>
          <p:cNvPr id="3" name="Content Placeholder 2"/>
          <p:cNvSpPr>
            <a:spLocks noGrp="1"/>
          </p:cNvSpPr>
          <p:nvPr>
            <p:ph sz="quarter" idx="1"/>
          </p:nvPr>
        </p:nvSpPr>
        <p:spPr>
          <a:xfrm>
            <a:off x="612648" y="1600200"/>
            <a:ext cx="8153400" cy="1066800"/>
          </a:xfrm>
        </p:spPr>
        <p:txBody>
          <a:bodyPr/>
          <a:lstStyle/>
          <a:p>
            <a:pPr marL="0" indent="0">
              <a:buNone/>
            </a:pPr>
            <a:r>
              <a:rPr lang="en-US" dirty="0" smtClean="0">
                <a:solidFill>
                  <a:srgbClr val="FF0000"/>
                </a:solidFill>
              </a:rPr>
              <a:t>Write a CFG to represent the language containing all strings with exactly two </a:t>
            </a:r>
            <a:r>
              <a:rPr lang="en-US" dirty="0" err="1" smtClean="0">
                <a:solidFill>
                  <a:srgbClr val="FF0000"/>
                </a:solidFill>
              </a:rPr>
              <a:t>bs</a:t>
            </a:r>
            <a:r>
              <a:rPr lang="en-US" dirty="0" smtClean="0">
                <a:solidFill>
                  <a:srgbClr val="FF0000"/>
                </a:solidFill>
              </a:rPr>
              <a:t>.</a:t>
            </a:r>
            <a:endParaRPr lang="en-US" dirty="0">
              <a:solidFill>
                <a:srgbClr val="FF0000"/>
              </a:solidFill>
            </a:endParaRPr>
          </a:p>
        </p:txBody>
      </p:sp>
      <p:sp>
        <p:nvSpPr>
          <p:cNvPr id="4" name="Rectangle 3"/>
          <p:cNvSpPr/>
          <p:nvPr/>
        </p:nvSpPr>
        <p:spPr>
          <a:xfrm>
            <a:off x="2362200" y="3733800"/>
            <a:ext cx="3886200" cy="1077218"/>
          </a:xfrm>
          <a:prstGeom prst="rect">
            <a:avLst/>
          </a:prstGeom>
        </p:spPr>
        <p:txBody>
          <a:bodyPr wrap="square">
            <a:spAutoFit/>
          </a:bodyPr>
          <a:lstStyle/>
          <a:p>
            <a:r>
              <a:rPr lang="en-US" sz="3200" dirty="0" smtClean="0">
                <a:solidFill>
                  <a:srgbClr val="0000FF"/>
                </a:solidFill>
              </a:rPr>
              <a:t>S </a:t>
            </a:r>
            <a:r>
              <a:rPr lang="en-US" sz="3200" dirty="0" smtClean="0">
                <a:solidFill>
                  <a:srgbClr val="0000FF"/>
                </a:solidFill>
                <a:sym typeface="Symbol" charset="2"/>
              </a:rPr>
              <a:t> </a:t>
            </a:r>
            <a:r>
              <a:rPr lang="en-US" sz="3200" dirty="0" err="1" smtClean="0">
                <a:solidFill>
                  <a:srgbClr val="0000FF"/>
                </a:solidFill>
                <a:sym typeface="Symbol" charset="2"/>
              </a:rPr>
              <a:t>TbTbT</a:t>
            </a:r>
            <a:endParaRPr lang="en-US" sz="3200" dirty="0" smtClean="0">
              <a:solidFill>
                <a:srgbClr val="0000FF"/>
              </a:solidFill>
              <a:sym typeface="Symbol" charset="2"/>
            </a:endParaRPr>
          </a:p>
          <a:p>
            <a:r>
              <a:rPr lang="en-US" sz="3200" dirty="0" smtClean="0">
                <a:solidFill>
                  <a:srgbClr val="0000FF"/>
                </a:solidFill>
                <a:sym typeface="Symbol" charset="2"/>
              </a:rPr>
              <a:t>T </a:t>
            </a:r>
            <a:r>
              <a:rPr lang="en-US" sz="3200" dirty="0">
                <a:solidFill>
                  <a:srgbClr val="0000FF"/>
                </a:solidFill>
                <a:sym typeface="Symbol" charset="2"/>
              </a:rPr>
              <a:t> </a:t>
            </a:r>
            <a:r>
              <a:rPr lang="en-US" sz="3200" dirty="0" smtClean="0">
                <a:solidFill>
                  <a:srgbClr val="0000FF"/>
                </a:solidFill>
                <a:sym typeface="Symbol" charset="2"/>
              </a:rPr>
              <a:t> Ta |</a:t>
            </a:r>
            <a:r>
              <a:rPr lang="en-US" sz="3200" dirty="0" err="1">
                <a:solidFill>
                  <a:srgbClr val="0000FF"/>
                </a:solidFill>
                <a:sym typeface="Symbol" charset="2"/>
              </a:rPr>
              <a:t>ε</a:t>
            </a:r>
            <a:r>
              <a:rPr lang="en-US" sz="3200" dirty="0" smtClean="0">
                <a:solidFill>
                  <a:srgbClr val="0000FF"/>
                </a:solidFill>
                <a:sym typeface="Symbol" charset="2"/>
              </a:rPr>
              <a:t> </a:t>
            </a:r>
          </a:p>
        </p:txBody>
      </p:sp>
    </p:spTree>
    <p:extLst>
      <p:ext uri="{BB962C8B-B14F-4D97-AF65-F5344CB8AC3E}">
        <p14:creationId xmlns:p14="http://schemas.microsoft.com/office/powerpoint/2010/main" val="40057941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feedback</a:t>
            </a:r>
            <a:endParaRPr lang="en-US" dirty="0"/>
          </a:p>
        </p:txBody>
      </p:sp>
      <p:pic>
        <p:nvPicPr>
          <p:cNvPr id="3" name="Picture 2"/>
          <p:cNvPicPr>
            <a:picLocks noChangeAspect="1"/>
          </p:cNvPicPr>
          <p:nvPr/>
        </p:nvPicPr>
        <p:blipFill>
          <a:blip r:embed="rId2"/>
          <a:stretch>
            <a:fillRect/>
          </a:stretch>
        </p:blipFill>
        <p:spPr>
          <a:xfrm>
            <a:off x="1828800" y="1879600"/>
            <a:ext cx="4914900" cy="4092954"/>
          </a:xfrm>
          <a:prstGeom prst="rect">
            <a:avLst/>
          </a:prstGeom>
        </p:spPr>
      </p:pic>
    </p:spTree>
    <p:extLst>
      <p:ext uri="{BB962C8B-B14F-4D97-AF65-F5344CB8AC3E}">
        <p14:creationId xmlns:p14="http://schemas.microsoft.com/office/powerpoint/2010/main" val="3937034858"/>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dirty="0"/>
              <a:t>CFG: </a:t>
            </a:r>
            <a:r>
              <a:rPr lang="en-US" dirty="0" smtClean="0"/>
              <a:t>Another example</a:t>
            </a:r>
            <a:endParaRPr lang="en-US" dirty="0"/>
          </a:p>
        </p:txBody>
      </p:sp>
      <p:sp>
        <p:nvSpPr>
          <p:cNvPr id="43011" name="Rectangle 3"/>
          <p:cNvSpPr>
            <a:spLocks noGrp="1" noChangeArrowheads="1"/>
          </p:cNvSpPr>
          <p:nvPr>
            <p:ph type="body" idx="1"/>
          </p:nvPr>
        </p:nvSpPr>
        <p:spPr>
          <a:xfrm>
            <a:off x="304800" y="1676400"/>
            <a:ext cx="6934200" cy="4648200"/>
          </a:xfrm>
        </p:spPr>
        <p:txBody>
          <a:bodyPr>
            <a:normAutofit fontScale="85000" lnSpcReduction="20000"/>
          </a:bodyPr>
          <a:lstStyle/>
          <a:p>
            <a:pPr marL="0" indent="0" eaLnBrk="1" hangingPunct="1">
              <a:lnSpc>
                <a:spcPct val="90000"/>
              </a:lnSpc>
              <a:buNone/>
            </a:pPr>
            <a:r>
              <a:rPr lang="en-US" sz="2800" dirty="0"/>
              <a:t>Many possible </a:t>
            </a:r>
            <a:r>
              <a:rPr lang="en-US" sz="2800" dirty="0" err="1"/>
              <a:t>CFGs</a:t>
            </a:r>
            <a:r>
              <a:rPr lang="en-US" sz="2800" dirty="0"/>
              <a:t> for English, here is an example (fragment</a:t>
            </a:r>
            <a:r>
              <a:rPr lang="en-US" sz="2800" dirty="0" smtClean="0"/>
              <a:t>):</a:t>
            </a:r>
          </a:p>
          <a:p>
            <a:pPr marL="365760" lvl="1" indent="0" eaLnBrk="1" hangingPunct="1">
              <a:lnSpc>
                <a:spcPct val="140000"/>
              </a:lnSpc>
              <a:buNone/>
            </a:pPr>
            <a:r>
              <a:rPr lang="en-US" sz="2400" dirty="0" smtClean="0"/>
              <a:t>S </a:t>
            </a:r>
            <a:r>
              <a:rPr lang="en-US" sz="2400" dirty="0" err="1" smtClean="0">
                <a:sym typeface="Symbol" charset="2"/>
              </a:rPr>
              <a:t></a:t>
            </a:r>
            <a:r>
              <a:rPr lang="en-US" sz="2400" dirty="0" smtClean="0">
                <a:sym typeface="Symbol" charset="2"/>
              </a:rPr>
              <a:t> NP VP</a:t>
            </a:r>
          </a:p>
          <a:p>
            <a:pPr marL="365760" lvl="1" indent="0" eaLnBrk="1" hangingPunct="1">
              <a:lnSpc>
                <a:spcPct val="140000"/>
              </a:lnSpc>
              <a:buNone/>
            </a:pPr>
            <a:r>
              <a:rPr lang="en-US" sz="2400" dirty="0" smtClean="0">
                <a:sym typeface="Symbol" charset="2"/>
              </a:rPr>
              <a:t>VP </a:t>
            </a:r>
            <a:r>
              <a:rPr lang="en-US" sz="2400" dirty="0" err="1" smtClean="0">
                <a:sym typeface="Symbol" charset="2"/>
              </a:rPr>
              <a:t></a:t>
            </a:r>
            <a:r>
              <a:rPr lang="en-US" sz="2400" dirty="0" smtClean="0">
                <a:sym typeface="Symbol" charset="2"/>
              </a:rPr>
              <a:t>  V NP</a:t>
            </a:r>
          </a:p>
          <a:p>
            <a:pPr marL="365760" lvl="1" indent="0" eaLnBrk="1" hangingPunct="1">
              <a:lnSpc>
                <a:spcPct val="140000"/>
              </a:lnSpc>
              <a:buNone/>
            </a:pPr>
            <a:r>
              <a:rPr lang="en-US" sz="2400" dirty="0" smtClean="0">
                <a:sym typeface="Symbol" charset="2"/>
              </a:rPr>
              <a:t>NP  </a:t>
            </a:r>
            <a:r>
              <a:rPr lang="en-US" sz="2400" dirty="0" err="1" smtClean="0">
                <a:sym typeface="Symbol" charset="2"/>
              </a:rPr>
              <a:t>DetP</a:t>
            </a:r>
            <a:r>
              <a:rPr lang="en-US" sz="2400" dirty="0" smtClean="0">
                <a:sym typeface="Symbol" charset="2"/>
              </a:rPr>
              <a:t> N | </a:t>
            </a:r>
            <a:r>
              <a:rPr lang="en-US" sz="2400" dirty="0" err="1" smtClean="0">
                <a:sym typeface="Symbol" charset="2"/>
              </a:rPr>
              <a:t>DetP</a:t>
            </a:r>
            <a:r>
              <a:rPr lang="en-US" sz="2400" dirty="0" smtClean="0">
                <a:sym typeface="Symbol" charset="2"/>
              </a:rPr>
              <a:t> </a:t>
            </a:r>
            <a:r>
              <a:rPr lang="en-US" sz="2400" dirty="0" err="1" smtClean="0">
                <a:sym typeface="Symbol" charset="2"/>
              </a:rPr>
              <a:t>AdjP</a:t>
            </a:r>
            <a:r>
              <a:rPr lang="en-US" sz="2400" dirty="0" smtClean="0">
                <a:sym typeface="Symbol" charset="2"/>
              </a:rPr>
              <a:t> N</a:t>
            </a:r>
            <a:endParaRPr lang="en-US" sz="2400" dirty="0" smtClean="0">
              <a:sym typeface="Symbol" charset="2"/>
            </a:endParaRPr>
          </a:p>
          <a:p>
            <a:pPr marL="365760" lvl="1" indent="0" eaLnBrk="1" hangingPunct="1">
              <a:lnSpc>
                <a:spcPct val="140000"/>
              </a:lnSpc>
              <a:buNone/>
            </a:pPr>
            <a:r>
              <a:rPr lang="en-US" sz="2400" dirty="0" err="1" smtClean="0">
                <a:sym typeface="Symbol" charset="2"/>
              </a:rPr>
              <a:t>AdjP</a:t>
            </a:r>
            <a:r>
              <a:rPr lang="en-US" sz="2400" dirty="0" smtClean="0">
                <a:sym typeface="Symbol" charset="2"/>
              </a:rPr>
              <a:t> </a:t>
            </a:r>
            <a:r>
              <a:rPr lang="en-US" sz="2400" dirty="0" err="1" smtClean="0">
                <a:sym typeface="Symbol" charset="2"/>
              </a:rPr>
              <a:t></a:t>
            </a:r>
            <a:r>
              <a:rPr lang="en-US" sz="2400" dirty="0" smtClean="0">
                <a:sym typeface="Symbol" charset="2"/>
              </a:rPr>
              <a:t>  </a:t>
            </a:r>
            <a:r>
              <a:rPr lang="en-US" sz="2400" dirty="0" err="1" smtClean="0">
                <a:sym typeface="Symbol" charset="2"/>
              </a:rPr>
              <a:t>Adj</a:t>
            </a:r>
            <a:r>
              <a:rPr lang="en-US" sz="2400" dirty="0" smtClean="0">
                <a:sym typeface="Symbol" charset="2"/>
              </a:rPr>
              <a:t> | Adv </a:t>
            </a:r>
            <a:r>
              <a:rPr lang="en-US" sz="2400" dirty="0" err="1" smtClean="0">
                <a:sym typeface="Symbol" charset="2"/>
              </a:rPr>
              <a:t>AdjP</a:t>
            </a:r>
            <a:endParaRPr lang="en-US" sz="2400" dirty="0" smtClean="0">
              <a:sym typeface="Symbol" charset="2"/>
            </a:endParaRPr>
          </a:p>
          <a:p>
            <a:pPr marL="365760" lvl="1" indent="0" eaLnBrk="1" hangingPunct="1">
              <a:lnSpc>
                <a:spcPct val="140000"/>
              </a:lnSpc>
              <a:buNone/>
            </a:pPr>
            <a:r>
              <a:rPr lang="en-US" sz="2400" dirty="0" smtClean="0">
                <a:sym typeface="Symbol" charset="2"/>
              </a:rPr>
              <a:t>N </a:t>
            </a:r>
            <a:r>
              <a:rPr lang="en-US" sz="2400" dirty="0" err="1" smtClean="0">
                <a:sym typeface="Symbol" charset="2"/>
              </a:rPr>
              <a:t></a:t>
            </a:r>
            <a:r>
              <a:rPr lang="en-US" sz="2400" dirty="0" smtClean="0">
                <a:sym typeface="Symbol" charset="2"/>
              </a:rPr>
              <a:t>  boy | girl</a:t>
            </a:r>
          </a:p>
          <a:p>
            <a:pPr marL="365760" lvl="1" indent="0" eaLnBrk="1" hangingPunct="1">
              <a:lnSpc>
                <a:spcPct val="140000"/>
              </a:lnSpc>
              <a:buNone/>
            </a:pPr>
            <a:r>
              <a:rPr lang="en-US" sz="2400" dirty="0" smtClean="0">
                <a:sym typeface="Symbol" charset="2"/>
              </a:rPr>
              <a:t>V </a:t>
            </a:r>
            <a:r>
              <a:rPr lang="en-US" sz="2400" dirty="0" err="1" smtClean="0">
                <a:sym typeface="Symbol" charset="2"/>
              </a:rPr>
              <a:t></a:t>
            </a:r>
            <a:r>
              <a:rPr lang="en-US" sz="2400" dirty="0" smtClean="0">
                <a:sym typeface="Symbol" charset="2"/>
              </a:rPr>
              <a:t>  sees | likes</a:t>
            </a:r>
          </a:p>
          <a:p>
            <a:pPr marL="365760" lvl="1" indent="0" eaLnBrk="1" hangingPunct="1">
              <a:lnSpc>
                <a:spcPct val="140000"/>
              </a:lnSpc>
              <a:buNone/>
            </a:pPr>
            <a:r>
              <a:rPr lang="en-US" sz="2400" dirty="0" err="1" smtClean="0">
                <a:sym typeface="Symbol" charset="2"/>
              </a:rPr>
              <a:t>Adj</a:t>
            </a:r>
            <a:r>
              <a:rPr lang="en-US" sz="2400" dirty="0" smtClean="0">
                <a:sym typeface="Symbol" charset="2"/>
              </a:rPr>
              <a:t> </a:t>
            </a:r>
            <a:r>
              <a:rPr lang="en-US" sz="2400" dirty="0" err="1" smtClean="0">
                <a:sym typeface="Symbol" charset="2"/>
              </a:rPr>
              <a:t></a:t>
            </a:r>
            <a:r>
              <a:rPr lang="en-US" sz="2400" dirty="0" smtClean="0">
                <a:sym typeface="Symbol" charset="2"/>
              </a:rPr>
              <a:t>  big | small</a:t>
            </a:r>
          </a:p>
          <a:p>
            <a:pPr marL="365760" lvl="1" indent="0" eaLnBrk="1" hangingPunct="1">
              <a:lnSpc>
                <a:spcPct val="140000"/>
              </a:lnSpc>
              <a:buNone/>
            </a:pPr>
            <a:r>
              <a:rPr lang="en-US" sz="2400" dirty="0" smtClean="0">
                <a:sym typeface="Symbol" charset="2"/>
              </a:rPr>
              <a:t>Adv </a:t>
            </a:r>
            <a:r>
              <a:rPr lang="en-US" sz="2400" dirty="0" err="1" smtClean="0">
                <a:sym typeface="Symbol" charset="2"/>
              </a:rPr>
              <a:t></a:t>
            </a:r>
            <a:r>
              <a:rPr lang="en-US" sz="2400" dirty="0" smtClean="0">
                <a:sym typeface="Symbol" charset="2"/>
              </a:rPr>
              <a:t>  very </a:t>
            </a:r>
          </a:p>
          <a:p>
            <a:pPr marL="365760" lvl="1" indent="0" eaLnBrk="1" hangingPunct="1">
              <a:lnSpc>
                <a:spcPct val="140000"/>
              </a:lnSpc>
              <a:buNone/>
            </a:pPr>
            <a:r>
              <a:rPr lang="en-US" sz="2400" dirty="0" err="1" smtClean="0">
                <a:sym typeface="Symbol" charset="2"/>
              </a:rPr>
              <a:t>DetP</a:t>
            </a:r>
            <a:r>
              <a:rPr lang="en-US" sz="2400" dirty="0" smtClean="0">
                <a:sym typeface="Symbol" charset="2"/>
              </a:rPr>
              <a:t> </a:t>
            </a:r>
            <a:r>
              <a:rPr lang="en-US" sz="2400" dirty="0" err="1" smtClean="0">
                <a:sym typeface="Symbol" charset="2"/>
              </a:rPr>
              <a:t></a:t>
            </a:r>
            <a:r>
              <a:rPr lang="en-US" sz="2400" dirty="0" smtClean="0">
                <a:sym typeface="Symbol" charset="2"/>
              </a:rPr>
              <a:t>  a | the</a:t>
            </a:r>
          </a:p>
          <a:p>
            <a:pPr lvl="1" eaLnBrk="1" hangingPunct="1">
              <a:lnSpc>
                <a:spcPct val="90000"/>
              </a:lnSpc>
            </a:pPr>
            <a:endParaRPr lang="en-US" sz="2400" dirty="0">
              <a:sym typeface="Symbol" charset="2"/>
            </a:endParaRPr>
          </a:p>
        </p:txBody>
      </p:sp>
    </p:spTree>
    <p:extLst>
      <p:ext uri="{BB962C8B-B14F-4D97-AF65-F5344CB8AC3E}">
        <p14:creationId xmlns:p14="http://schemas.microsoft.com/office/powerpoint/2010/main" val="2875949507"/>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t>Derivations in a CFG</a:t>
            </a:r>
          </a:p>
        </p:txBody>
      </p:sp>
      <p:sp>
        <p:nvSpPr>
          <p:cNvPr id="44035" name="Rectangle 3"/>
          <p:cNvSpPr>
            <a:spLocks noGrp="1" noChangeArrowheads="1"/>
          </p:cNvSpPr>
          <p:nvPr>
            <p:ph type="body" idx="1"/>
          </p:nvPr>
        </p:nvSpPr>
        <p:spPr>
          <a:xfrm>
            <a:off x="228600" y="2895600"/>
            <a:ext cx="3962400" cy="3733800"/>
          </a:xfrm>
        </p:spPr>
        <p:txBody>
          <a:bodyPr>
            <a:normAutofit fontScale="92500" lnSpcReduction="20000"/>
          </a:bodyPr>
          <a:lstStyle/>
          <a:p>
            <a:pPr marL="533400" indent="-533400" eaLnBrk="1" hangingPunct="1">
              <a:lnSpc>
                <a:spcPct val="90000"/>
              </a:lnSpc>
              <a:buFontTx/>
              <a:buNone/>
            </a:pPr>
            <a:r>
              <a:rPr lang="en-US" sz="2400" dirty="0">
                <a:solidFill>
                  <a:srgbClr val="000000"/>
                </a:solidFill>
              </a:rPr>
              <a:t>S </a:t>
            </a:r>
            <a:r>
              <a:rPr lang="en-US" sz="2400" dirty="0">
                <a:solidFill>
                  <a:srgbClr val="000000"/>
                </a:solidFill>
                <a:sym typeface="Symbol" charset="2"/>
              </a:rPr>
              <a:t> NP VP</a:t>
            </a:r>
          </a:p>
          <a:p>
            <a:pPr marL="533400" indent="-533400" eaLnBrk="1" hangingPunct="1">
              <a:lnSpc>
                <a:spcPct val="90000"/>
              </a:lnSpc>
              <a:buFontTx/>
              <a:buNone/>
            </a:pPr>
            <a:r>
              <a:rPr lang="en-US" sz="2400" dirty="0">
                <a:sym typeface="Symbol" charset="2"/>
              </a:rPr>
              <a:t>VP   V NP</a:t>
            </a:r>
          </a:p>
          <a:p>
            <a:pPr marL="533400" lvl="1" indent="-533400">
              <a:lnSpc>
                <a:spcPct val="90000"/>
              </a:lnSpc>
              <a:spcBef>
                <a:spcPts val="700"/>
              </a:spcBef>
              <a:buClr>
                <a:schemeClr val="accent2"/>
              </a:buClr>
              <a:buSzPct val="60000"/>
              <a:buNone/>
            </a:pPr>
            <a:r>
              <a:rPr lang="en-US" sz="2400" dirty="0">
                <a:sym typeface="Symbol" charset="2"/>
              </a:rPr>
              <a:t>NP  </a:t>
            </a:r>
            <a:r>
              <a:rPr lang="en-US" sz="2400" dirty="0" err="1">
                <a:sym typeface="Symbol" charset="2"/>
              </a:rPr>
              <a:t>DetP</a:t>
            </a:r>
            <a:r>
              <a:rPr lang="en-US" sz="2400" dirty="0">
                <a:sym typeface="Symbol" charset="2"/>
              </a:rPr>
              <a:t> N </a:t>
            </a:r>
            <a:r>
              <a:rPr lang="en-US" sz="2400" dirty="0" smtClean="0">
                <a:sym typeface="Symbol" charset="2"/>
              </a:rPr>
              <a:t>| </a:t>
            </a:r>
            <a:r>
              <a:rPr lang="en-US" sz="2400" dirty="0" err="1" smtClean="0">
                <a:sym typeface="Symbol" charset="2"/>
              </a:rPr>
              <a:t>DetP</a:t>
            </a:r>
            <a:r>
              <a:rPr lang="en-US" sz="2400" dirty="0" smtClean="0">
                <a:sym typeface="Symbol" charset="2"/>
              </a:rPr>
              <a:t> </a:t>
            </a:r>
            <a:r>
              <a:rPr lang="en-US" sz="2400" dirty="0" err="1">
                <a:sym typeface="Symbol" charset="2"/>
              </a:rPr>
              <a:t>AdjP</a:t>
            </a:r>
            <a:r>
              <a:rPr lang="en-US" sz="2400" dirty="0">
                <a:sym typeface="Symbol" charset="2"/>
              </a:rPr>
              <a:t> </a:t>
            </a:r>
            <a:r>
              <a:rPr lang="en-US" sz="2400" dirty="0" smtClean="0">
                <a:sym typeface="Symbol" charset="2"/>
              </a:rPr>
              <a:t>N</a:t>
            </a:r>
            <a:endParaRPr lang="en-US" sz="2400" dirty="0">
              <a:sym typeface="Symbol" charset="2"/>
            </a:endParaRPr>
          </a:p>
          <a:p>
            <a:pPr marL="533400" indent="-533400" eaLnBrk="1" hangingPunct="1">
              <a:lnSpc>
                <a:spcPct val="90000"/>
              </a:lnSpc>
              <a:buFontTx/>
              <a:buNone/>
            </a:pPr>
            <a:r>
              <a:rPr lang="en-US" sz="2400" dirty="0" err="1">
                <a:sym typeface="Symbol" charset="2"/>
              </a:rPr>
              <a:t>AdjP</a:t>
            </a:r>
            <a:r>
              <a:rPr lang="en-US" sz="2400" dirty="0">
                <a:sym typeface="Symbol" charset="2"/>
              </a:rPr>
              <a:t>   </a:t>
            </a:r>
            <a:r>
              <a:rPr lang="en-US" sz="2400" dirty="0" err="1">
                <a:sym typeface="Symbol" charset="2"/>
              </a:rPr>
              <a:t>Adj</a:t>
            </a:r>
            <a:r>
              <a:rPr lang="en-US" sz="2400" dirty="0">
                <a:sym typeface="Symbol" charset="2"/>
              </a:rPr>
              <a:t> | </a:t>
            </a:r>
            <a:r>
              <a:rPr lang="en-US" sz="2400" dirty="0" err="1">
                <a:sym typeface="Symbol" charset="2"/>
              </a:rPr>
              <a:t>Adv</a:t>
            </a:r>
            <a:r>
              <a:rPr lang="en-US" sz="2400" dirty="0">
                <a:sym typeface="Symbol" charset="2"/>
              </a:rPr>
              <a:t> </a:t>
            </a:r>
            <a:r>
              <a:rPr lang="en-US" sz="2400" dirty="0" err="1">
                <a:sym typeface="Symbol" charset="2"/>
              </a:rPr>
              <a:t>AdjP</a:t>
            </a:r>
            <a:endParaRPr lang="en-US" sz="2400" dirty="0">
              <a:sym typeface="Symbol" charset="2"/>
            </a:endParaRPr>
          </a:p>
          <a:p>
            <a:pPr marL="533400" indent="-533400" eaLnBrk="1" hangingPunct="1">
              <a:lnSpc>
                <a:spcPct val="90000"/>
              </a:lnSpc>
              <a:buFontTx/>
              <a:buNone/>
            </a:pPr>
            <a:r>
              <a:rPr lang="en-US" sz="2400" dirty="0">
                <a:sym typeface="Symbol" charset="2"/>
              </a:rPr>
              <a:t>N   boy | girl</a:t>
            </a:r>
          </a:p>
          <a:p>
            <a:pPr marL="533400" indent="-533400" eaLnBrk="1" hangingPunct="1">
              <a:lnSpc>
                <a:spcPct val="90000"/>
              </a:lnSpc>
              <a:buFontTx/>
              <a:buNone/>
            </a:pPr>
            <a:r>
              <a:rPr lang="en-US" sz="2400" dirty="0">
                <a:sym typeface="Symbol" charset="2"/>
              </a:rPr>
              <a:t>V   sees | likes</a:t>
            </a:r>
          </a:p>
          <a:p>
            <a:pPr marL="533400" indent="-533400" eaLnBrk="1" hangingPunct="1">
              <a:lnSpc>
                <a:spcPct val="90000"/>
              </a:lnSpc>
              <a:buFontTx/>
              <a:buNone/>
            </a:pPr>
            <a:r>
              <a:rPr lang="en-US" sz="2400" dirty="0" err="1">
                <a:sym typeface="Symbol" charset="2"/>
              </a:rPr>
              <a:t>Adj</a:t>
            </a:r>
            <a:r>
              <a:rPr lang="en-US" sz="2400" dirty="0">
                <a:sym typeface="Symbol" charset="2"/>
              </a:rPr>
              <a:t>   big | small</a:t>
            </a:r>
          </a:p>
          <a:p>
            <a:pPr marL="533400" indent="-533400" eaLnBrk="1" hangingPunct="1">
              <a:lnSpc>
                <a:spcPct val="90000"/>
              </a:lnSpc>
              <a:buFontTx/>
              <a:buNone/>
            </a:pPr>
            <a:r>
              <a:rPr lang="en-US" sz="2400" dirty="0" err="1">
                <a:sym typeface="Symbol" charset="2"/>
              </a:rPr>
              <a:t>Adv</a:t>
            </a:r>
            <a:r>
              <a:rPr lang="en-US" sz="2400" dirty="0">
                <a:sym typeface="Symbol" charset="2"/>
              </a:rPr>
              <a:t>   very </a:t>
            </a:r>
          </a:p>
          <a:p>
            <a:pPr marL="533400" indent="-533400" eaLnBrk="1" hangingPunct="1">
              <a:lnSpc>
                <a:spcPct val="90000"/>
              </a:lnSpc>
              <a:buFontTx/>
              <a:buNone/>
            </a:pPr>
            <a:r>
              <a:rPr lang="en-US" sz="2400" dirty="0" err="1">
                <a:sym typeface="Symbol" charset="2"/>
              </a:rPr>
              <a:t>DetP</a:t>
            </a:r>
            <a:r>
              <a:rPr lang="en-US" sz="2400" dirty="0">
                <a:sym typeface="Symbol" charset="2"/>
              </a:rPr>
              <a:t>   a | the</a:t>
            </a:r>
            <a:br>
              <a:rPr lang="en-US" sz="2400" dirty="0">
                <a:sym typeface="Symbol" charset="2"/>
              </a:rPr>
            </a:br>
            <a:r>
              <a:rPr lang="en-US" sz="2800" dirty="0">
                <a:sym typeface="Symbol" charset="2"/>
              </a:rPr>
              <a:t/>
            </a:r>
            <a:br>
              <a:rPr lang="en-US" sz="2800" dirty="0">
                <a:sym typeface="Symbol" charset="2"/>
              </a:rPr>
            </a:br>
            <a:endParaRPr lang="en-US" sz="2800" dirty="0"/>
          </a:p>
        </p:txBody>
      </p:sp>
      <p:sp>
        <p:nvSpPr>
          <p:cNvPr id="44036" name="Text Box 4"/>
          <p:cNvSpPr txBox="1">
            <a:spLocks noChangeArrowheads="1"/>
          </p:cNvSpPr>
          <p:nvPr/>
        </p:nvSpPr>
        <p:spPr bwMode="auto">
          <a:xfrm>
            <a:off x="5791200" y="3505200"/>
            <a:ext cx="355611" cy="523220"/>
          </a:xfrm>
          <a:prstGeom prst="rect">
            <a:avLst/>
          </a:prstGeom>
          <a:noFill/>
          <a:ln w="9525">
            <a:noFill/>
            <a:miter lim="800000"/>
            <a:headEnd/>
            <a:tailEnd/>
          </a:ln>
        </p:spPr>
        <p:txBody>
          <a:bodyPr wrap="none">
            <a:prstTxWarp prst="textNoShape">
              <a:avLst/>
            </a:prstTxWarp>
            <a:spAutoFit/>
          </a:bodyPr>
          <a:lstStyle/>
          <a:p>
            <a:r>
              <a:rPr lang="en-US" sz="2800" b="1" dirty="0">
                <a:solidFill>
                  <a:srgbClr val="FF0000"/>
                </a:solidFill>
              </a:rPr>
              <a:t>S</a:t>
            </a:r>
          </a:p>
        </p:txBody>
      </p:sp>
      <p:sp>
        <p:nvSpPr>
          <p:cNvPr id="2" name="TextBox 1"/>
          <p:cNvSpPr txBox="1"/>
          <p:nvPr/>
        </p:nvSpPr>
        <p:spPr>
          <a:xfrm>
            <a:off x="4789395" y="4887398"/>
            <a:ext cx="2714831" cy="523220"/>
          </a:xfrm>
          <a:prstGeom prst="rect">
            <a:avLst/>
          </a:prstGeom>
          <a:noFill/>
        </p:spPr>
        <p:txBody>
          <a:bodyPr wrap="none" rtlCol="0">
            <a:spAutoFit/>
          </a:bodyPr>
          <a:lstStyle/>
          <a:p>
            <a:r>
              <a:rPr lang="en-US" sz="2800" dirty="0" smtClean="0">
                <a:solidFill>
                  <a:srgbClr val="FF0000"/>
                </a:solidFill>
              </a:rPr>
              <a:t>What can we do?</a:t>
            </a:r>
            <a:endParaRPr lang="en-US" sz="2800" dirty="0">
              <a:solidFill>
                <a:srgbClr val="FF0000"/>
              </a:solidFill>
            </a:endParaRPr>
          </a:p>
        </p:txBody>
      </p:sp>
    </p:spTree>
    <p:extLst>
      <p:ext uri="{BB962C8B-B14F-4D97-AF65-F5344CB8AC3E}">
        <p14:creationId xmlns:p14="http://schemas.microsoft.com/office/powerpoint/2010/main" val="2971155351"/>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t>Derivations in a CFG</a:t>
            </a:r>
          </a:p>
        </p:txBody>
      </p:sp>
      <p:sp>
        <p:nvSpPr>
          <p:cNvPr id="44035" name="Rectangle 3"/>
          <p:cNvSpPr>
            <a:spLocks noGrp="1" noChangeArrowheads="1"/>
          </p:cNvSpPr>
          <p:nvPr>
            <p:ph type="body" idx="1"/>
          </p:nvPr>
        </p:nvSpPr>
        <p:spPr>
          <a:xfrm>
            <a:off x="228600" y="2895600"/>
            <a:ext cx="3962400" cy="3733800"/>
          </a:xfrm>
        </p:spPr>
        <p:txBody>
          <a:bodyPr>
            <a:normAutofit fontScale="92500" lnSpcReduction="20000"/>
          </a:bodyPr>
          <a:lstStyle/>
          <a:p>
            <a:pPr marL="533400" indent="-533400" eaLnBrk="1" hangingPunct="1">
              <a:lnSpc>
                <a:spcPct val="90000"/>
              </a:lnSpc>
              <a:buFontTx/>
              <a:buNone/>
            </a:pPr>
            <a:r>
              <a:rPr lang="en-US" sz="2400" b="1" dirty="0">
                <a:solidFill>
                  <a:srgbClr val="008000"/>
                </a:solidFill>
              </a:rPr>
              <a:t>S </a:t>
            </a:r>
            <a:r>
              <a:rPr lang="en-US" sz="2400" b="1" dirty="0">
                <a:solidFill>
                  <a:srgbClr val="008000"/>
                </a:solidFill>
                <a:sym typeface="Symbol" charset="2"/>
              </a:rPr>
              <a:t> NP VP</a:t>
            </a:r>
          </a:p>
          <a:p>
            <a:pPr marL="533400" indent="-533400" eaLnBrk="1" hangingPunct="1">
              <a:lnSpc>
                <a:spcPct val="90000"/>
              </a:lnSpc>
              <a:buFontTx/>
              <a:buNone/>
            </a:pPr>
            <a:r>
              <a:rPr lang="en-US" sz="2400" dirty="0">
                <a:sym typeface="Symbol" charset="2"/>
              </a:rPr>
              <a:t>VP   V NP</a:t>
            </a:r>
          </a:p>
          <a:p>
            <a:pPr marL="533400" lvl="1" indent="-533400">
              <a:lnSpc>
                <a:spcPct val="90000"/>
              </a:lnSpc>
              <a:spcBef>
                <a:spcPts val="700"/>
              </a:spcBef>
              <a:buClr>
                <a:schemeClr val="accent2"/>
              </a:buClr>
              <a:buSzPct val="60000"/>
              <a:buNone/>
            </a:pPr>
            <a:r>
              <a:rPr lang="en-US" sz="2400" dirty="0">
                <a:sym typeface="Symbol" charset="2"/>
              </a:rPr>
              <a:t>NP  </a:t>
            </a:r>
            <a:r>
              <a:rPr lang="en-US" sz="2400" dirty="0" err="1">
                <a:sym typeface="Symbol" charset="2"/>
              </a:rPr>
              <a:t>DetP</a:t>
            </a:r>
            <a:r>
              <a:rPr lang="en-US" sz="2400" dirty="0">
                <a:sym typeface="Symbol" charset="2"/>
              </a:rPr>
              <a:t> N | </a:t>
            </a:r>
            <a:r>
              <a:rPr lang="en-US" sz="2400" dirty="0" err="1">
                <a:sym typeface="Symbol" charset="2"/>
              </a:rPr>
              <a:t>DetP</a:t>
            </a:r>
            <a:r>
              <a:rPr lang="en-US" sz="2400" dirty="0">
                <a:sym typeface="Symbol" charset="2"/>
              </a:rPr>
              <a:t> </a:t>
            </a:r>
            <a:r>
              <a:rPr lang="en-US" sz="2400" dirty="0" err="1">
                <a:sym typeface="Symbol" charset="2"/>
              </a:rPr>
              <a:t>AdjP</a:t>
            </a:r>
            <a:r>
              <a:rPr lang="en-US" sz="2400" dirty="0">
                <a:sym typeface="Symbol" charset="2"/>
              </a:rPr>
              <a:t> </a:t>
            </a:r>
            <a:r>
              <a:rPr lang="en-US" sz="2400" dirty="0" smtClean="0">
                <a:sym typeface="Symbol" charset="2"/>
              </a:rPr>
              <a:t>N</a:t>
            </a:r>
            <a:endParaRPr lang="en-US" sz="2400" dirty="0">
              <a:sym typeface="Symbol" charset="2"/>
            </a:endParaRPr>
          </a:p>
          <a:p>
            <a:pPr marL="533400" indent="-533400" eaLnBrk="1" hangingPunct="1">
              <a:lnSpc>
                <a:spcPct val="90000"/>
              </a:lnSpc>
              <a:buFontTx/>
              <a:buNone/>
            </a:pPr>
            <a:r>
              <a:rPr lang="en-US" sz="2400" dirty="0" err="1">
                <a:sym typeface="Symbol" charset="2"/>
              </a:rPr>
              <a:t>AdjP</a:t>
            </a:r>
            <a:r>
              <a:rPr lang="en-US" sz="2400" dirty="0">
                <a:sym typeface="Symbol" charset="2"/>
              </a:rPr>
              <a:t>   </a:t>
            </a:r>
            <a:r>
              <a:rPr lang="en-US" sz="2400" dirty="0" err="1">
                <a:sym typeface="Symbol" charset="2"/>
              </a:rPr>
              <a:t>Adj</a:t>
            </a:r>
            <a:r>
              <a:rPr lang="en-US" sz="2400" dirty="0">
                <a:sym typeface="Symbol" charset="2"/>
              </a:rPr>
              <a:t> | </a:t>
            </a:r>
            <a:r>
              <a:rPr lang="en-US" sz="2400" dirty="0" err="1">
                <a:sym typeface="Symbol" charset="2"/>
              </a:rPr>
              <a:t>Adv</a:t>
            </a:r>
            <a:r>
              <a:rPr lang="en-US" sz="2400" dirty="0">
                <a:sym typeface="Symbol" charset="2"/>
              </a:rPr>
              <a:t> </a:t>
            </a:r>
            <a:r>
              <a:rPr lang="en-US" sz="2400" dirty="0" err="1">
                <a:sym typeface="Symbol" charset="2"/>
              </a:rPr>
              <a:t>AdjP</a:t>
            </a:r>
            <a:endParaRPr lang="en-US" sz="2400" dirty="0">
              <a:sym typeface="Symbol" charset="2"/>
            </a:endParaRPr>
          </a:p>
          <a:p>
            <a:pPr marL="533400" indent="-533400" eaLnBrk="1" hangingPunct="1">
              <a:lnSpc>
                <a:spcPct val="90000"/>
              </a:lnSpc>
              <a:buFontTx/>
              <a:buNone/>
            </a:pPr>
            <a:r>
              <a:rPr lang="en-US" sz="2400" dirty="0">
                <a:sym typeface="Symbol" charset="2"/>
              </a:rPr>
              <a:t>N   boy | girl</a:t>
            </a:r>
          </a:p>
          <a:p>
            <a:pPr marL="533400" indent="-533400" eaLnBrk="1" hangingPunct="1">
              <a:lnSpc>
                <a:spcPct val="90000"/>
              </a:lnSpc>
              <a:buFontTx/>
              <a:buNone/>
            </a:pPr>
            <a:r>
              <a:rPr lang="en-US" sz="2400" dirty="0">
                <a:sym typeface="Symbol" charset="2"/>
              </a:rPr>
              <a:t>V   sees | likes</a:t>
            </a:r>
          </a:p>
          <a:p>
            <a:pPr marL="533400" indent="-533400" eaLnBrk="1" hangingPunct="1">
              <a:lnSpc>
                <a:spcPct val="90000"/>
              </a:lnSpc>
              <a:buFontTx/>
              <a:buNone/>
            </a:pPr>
            <a:r>
              <a:rPr lang="en-US" sz="2400" dirty="0" err="1">
                <a:sym typeface="Symbol" charset="2"/>
              </a:rPr>
              <a:t>Adj</a:t>
            </a:r>
            <a:r>
              <a:rPr lang="en-US" sz="2400" dirty="0">
                <a:sym typeface="Symbol" charset="2"/>
              </a:rPr>
              <a:t>   big | small</a:t>
            </a:r>
          </a:p>
          <a:p>
            <a:pPr marL="533400" indent="-533400" eaLnBrk="1" hangingPunct="1">
              <a:lnSpc>
                <a:spcPct val="90000"/>
              </a:lnSpc>
              <a:buFontTx/>
              <a:buNone/>
            </a:pPr>
            <a:r>
              <a:rPr lang="en-US" sz="2400" dirty="0" err="1">
                <a:sym typeface="Symbol" charset="2"/>
              </a:rPr>
              <a:t>Adv</a:t>
            </a:r>
            <a:r>
              <a:rPr lang="en-US" sz="2400" dirty="0">
                <a:sym typeface="Symbol" charset="2"/>
              </a:rPr>
              <a:t>   very </a:t>
            </a:r>
          </a:p>
          <a:p>
            <a:pPr marL="533400" indent="-533400" eaLnBrk="1" hangingPunct="1">
              <a:lnSpc>
                <a:spcPct val="90000"/>
              </a:lnSpc>
              <a:buFontTx/>
              <a:buNone/>
            </a:pPr>
            <a:r>
              <a:rPr lang="en-US" sz="2400" dirty="0" err="1">
                <a:sym typeface="Symbol" charset="2"/>
              </a:rPr>
              <a:t>DetP</a:t>
            </a:r>
            <a:r>
              <a:rPr lang="en-US" sz="2400" dirty="0">
                <a:sym typeface="Symbol" charset="2"/>
              </a:rPr>
              <a:t>   a | the</a:t>
            </a:r>
            <a:br>
              <a:rPr lang="en-US" sz="2400" dirty="0">
                <a:sym typeface="Symbol" charset="2"/>
              </a:rPr>
            </a:br>
            <a:r>
              <a:rPr lang="en-US" sz="2800" dirty="0">
                <a:sym typeface="Symbol" charset="2"/>
              </a:rPr>
              <a:t/>
            </a:r>
            <a:br>
              <a:rPr lang="en-US" sz="2800" dirty="0">
                <a:sym typeface="Symbol" charset="2"/>
              </a:rPr>
            </a:br>
            <a:endParaRPr lang="en-US" sz="2800" dirty="0"/>
          </a:p>
        </p:txBody>
      </p:sp>
      <p:sp>
        <p:nvSpPr>
          <p:cNvPr id="44036" name="Text Box 4"/>
          <p:cNvSpPr txBox="1">
            <a:spLocks noChangeArrowheads="1"/>
          </p:cNvSpPr>
          <p:nvPr/>
        </p:nvSpPr>
        <p:spPr bwMode="auto">
          <a:xfrm>
            <a:off x="5791200" y="3505200"/>
            <a:ext cx="382588" cy="519113"/>
          </a:xfrm>
          <a:prstGeom prst="rect">
            <a:avLst/>
          </a:prstGeom>
          <a:noFill/>
          <a:ln w="9525">
            <a:noFill/>
            <a:miter lim="800000"/>
            <a:headEnd/>
            <a:tailEnd/>
          </a:ln>
        </p:spPr>
        <p:txBody>
          <a:bodyPr wrap="none">
            <a:prstTxWarp prst="textNoShape">
              <a:avLst/>
            </a:prstTxWarp>
            <a:spAutoFit/>
          </a:bodyPr>
          <a:lstStyle/>
          <a:p>
            <a:r>
              <a:rPr lang="en-US" sz="2800" dirty="0"/>
              <a:t>S</a:t>
            </a:r>
          </a:p>
        </p:txBody>
      </p:sp>
    </p:spTree>
    <p:extLst>
      <p:ext uri="{BB962C8B-B14F-4D97-AF65-F5344CB8AC3E}">
        <p14:creationId xmlns:p14="http://schemas.microsoft.com/office/powerpoint/2010/main" val="2793954197"/>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t>Derivations in a CFG</a:t>
            </a:r>
          </a:p>
        </p:txBody>
      </p:sp>
      <p:sp>
        <p:nvSpPr>
          <p:cNvPr id="45059" name="Rectangle 3"/>
          <p:cNvSpPr>
            <a:spLocks noGrp="1" noChangeArrowheads="1"/>
          </p:cNvSpPr>
          <p:nvPr>
            <p:ph type="body" idx="1"/>
          </p:nvPr>
        </p:nvSpPr>
        <p:spPr>
          <a:xfrm>
            <a:off x="228600" y="2895600"/>
            <a:ext cx="3962400" cy="3733800"/>
          </a:xfrm>
        </p:spPr>
        <p:txBody>
          <a:bodyPr>
            <a:normAutofit fontScale="92500" lnSpcReduction="20000"/>
          </a:bodyPr>
          <a:lstStyle/>
          <a:p>
            <a:pPr marL="533400" indent="-533400" eaLnBrk="1" hangingPunct="1">
              <a:lnSpc>
                <a:spcPct val="90000"/>
              </a:lnSpc>
              <a:buFontTx/>
              <a:buNone/>
            </a:pPr>
            <a:r>
              <a:rPr lang="en-US" sz="2400" dirty="0"/>
              <a:t>S </a:t>
            </a:r>
            <a:r>
              <a:rPr lang="en-US" sz="2400" dirty="0">
                <a:sym typeface="Symbol" charset="2"/>
              </a:rPr>
              <a:t> NP VP</a:t>
            </a:r>
          </a:p>
          <a:p>
            <a:pPr marL="533400" indent="-533400" eaLnBrk="1" hangingPunct="1">
              <a:lnSpc>
                <a:spcPct val="90000"/>
              </a:lnSpc>
              <a:buFontTx/>
              <a:buNone/>
            </a:pPr>
            <a:r>
              <a:rPr lang="en-US" sz="2400" dirty="0">
                <a:sym typeface="Symbol" charset="2"/>
              </a:rPr>
              <a:t>VP   V NP</a:t>
            </a:r>
          </a:p>
          <a:p>
            <a:pPr marL="533400" lvl="1" indent="-533400">
              <a:lnSpc>
                <a:spcPct val="90000"/>
              </a:lnSpc>
              <a:spcBef>
                <a:spcPts val="700"/>
              </a:spcBef>
              <a:buClr>
                <a:schemeClr val="accent2"/>
              </a:buClr>
              <a:buSzPct val="60000"/>
              <a:buNone/>
            </a:pPr>
            <a:r>
              <a:rPr lang="en-US" sz="2400" dirty="0">
                <a:sym typeface="Symbol" charset="2"/>
              </a:rPr>
              <a:t>NP  </a:t>
            </a:r>
            <a:r>
              <a:rPr lang="en-US" sz="2400" dirty="0" err="1">
                <a:sym typeface="Symbol" charset="2"/>
              </a:rPr>
              <a:t>DetP</a:t>
            </a:r>
            <a:r>
              <a:rPr lang="en-US" sz="2400" dirty="0">
                <a:sym typeface="Symbol" charset="2"/>
              </a:rPr>
              <a:t> N</a:t>
            </a:r>
            <a:r>
              <a:rPr lang="en-US" sz="2400" dirty="0">
                <a:solidFill>
                  <a:srgbClr val="008000"/>
                </a:solidFill>
                <a:sym typeface="Symbol" charset="2"/>
              </a:rPr>
              <a:t> </a:t>
            </a:r>
            <a:r>
              <a:rPr lang="en-US" sz="2400" dirty="0">
                <a:sym typeface="Symbol" charset="2"/>
              </a:rPr>
              <a:t>| </a:t>
            </a:r>
            <a:r>
              <a:rPr lang="en-US" sz="2400" dirty="0" err="1">
                <a:sym typeface="Symbol" charset="2"/>
              </a:rPr>
              <a:t>DetP</a:t>
            </a:r>
            <a:r>
              <a:rPr lang="en-US" sz="2400" dirty="0">
                <a:sym typeface="Symbol" charset="2"/>
              </a:rPr>
              <a:t> </a:t>
            </a:r>
            <a:r>
              <a:rPr lang="en-US" sz="2400" dirty="0" err="1">
                <a:sym typeface="Symbol" charset="2"/>
              </a:rPr>
              <a:t>AdjP</a:t>
            </a:r>
            <a:r>
              <a:rPr lang="en-US" sz="2400" dirty="0">
                <a:sym typeface="Symbol" charset="2"/>
              </a:rPr>
              <a:t> </a:t>
            </a:r>
            <a:r>
              <a:rPr lang="en-US" sz="2400" dirty="0" smtClean="0">
                <a:sym typeface="Symbol" charset="2"/>
              </a:rPr>
              <a:t>N</a:t>
            </a:r>
            <a:endParaRPr lang="en-US" sz="2400" dirty="0">
              <a:sym typeface="Symbol" charset="2"/>
            </a:endParaRPr>
          </a:p>
          <a:p>
            <a:pPr marL="533400" indent="-533400" eaLnBrk="1" hangingPunct="1">
              <a:lnSpc>
                <a:spcPct val="90000"/>
              </a:lnSpc>
              <a:buFontTx/>
              <a:buNone/>
            </a:pPr>
            <a:r>
              <a:rPr lang="en-US" sz="2400" dirty="0" err="1">
                <a:sym typeface="Symbol" charset="2"/>
              </a:rPr>
              <a:t>AdjP</a:t>
            </a:r>
            <a:r>
              <a:rPr lang="en-US" sz="2400" dirty="0">
                <a:sym typeface="Symbol" charset="2"/>
              </a:rPr>
              <a:t>   </a:t>
            </a:r>
            <a:r>
              <a:rPr lang="en-US" sz="2400" dirty="0" err="1">
                <a:sym typeface="Symbol" charset="2"/>
              </a:rPr>
              <a:t>Adj</a:t>
            </a:r>
            <a:r>
              <a:rPr lang="en-US" sz="2400" dirty="0">
                <a:sym typeface="Symbol" charset="2"/>
              </a:rPr>
              <a:t> | </a:t>
            </a:r>
            <a:r>
              <a:rPr lang="en-US" sz="2400" dirty="0" err="1">
                <a:sym typeface="Symbol" charset="2"/>
              </a:rPr>
              <a:t>Adv</a:t>
            </a:r>
            <a:r>
              <a:rPr lang="en-US" sz="2400" dirty="0">
                <a:sym typeface="Symbol" charset="2"/>
              </a:rPr>
              <a:t> </a:t>
            </a:r>
            <a:r>
              <a:rPr lang="en-US" sz="2400" dirty="0" err="1">
                <a:sym typeface="Symbol" charset="2"/>
              </a:rPr>
              <a:t>AdjP</a:t>
            </a:r>
            <a:endParaRPr lang="en-US" sz="2400" dirty="0">
              <a:sym typeface="Symbol" charset="2"/>
            </a:endParaRPr>
          </a:p>
          <a:p>
            <a:pPr marL="533400" indent="-533400" eaLnBrk="1" hangingPunct="1">
              <a:lnSpc>
                <a:spcPct val="90000"/>
              </a:lnSpc>
              <a:buFontTx/>
              <a:buNone/>
            </a:pPr>
            <a:r>
              <a:rPr lang="en-US" sz="2400" dirty="0">
                <a:sym typeface="Symbol" charset="2"/>
              </a:rPr>
              <a:t>N   boy | girl</a:t>
            </a:r>
          </a:p>
          <a:p>
            <a:pPr marL="533400" indent="-533400" eaLnBrk="1" hangingPunct="1">
              <a:lnSpc>
                <a:spcPct val="90000"/>
              </a:lnSpc>
              <a:buFontTx/>
              <a:buNone/>
            </a:pPr>
            <a:r>
              <a:rPr lang="en-US" sz="2400" dirty="0">
                <a:sym typeface="Symbol" charset="2"/>
              </a:rPr>
              <a:t>V   sees | likes</a:t>
            </a:r>
          </a:p>
          <a:p>
            <a:pPr marL="533400" indent="-533400" eaLnBrk="1" hangingPunct="1">
              <a:lnSpc>
                <a:spcPct val="90000"/>
              </a:lnSpc>
              <a:buFontTx/>
              <a:buNone/>
            </a:pPr>
            <a:r>
              <a:rPr lang="en-US" sz="2400" dirty="0" err="1">
                <a:sym typeface="Symbol" charset="2"/>
              </a:rPr>
              <a:t>Adj</a:t>
            </a:r>
            <a:r>
              <a:rPr lang="en-US" sz="2400" dirty="0">
                <a:sym typeface="Symbol" charset="2"/>
              </a:rPr>
              <a:t>   big | small</a:t>
            </a:r>
          </a:p>
          <a:p>
            <a:pPr marL="533400" indent="-533400" eaLnBrk="1" hangingPunct="1">
              <a:lnSpc>
                <a:spcPct val="90000"/>
              </a:lnSpc>
              <a:buFontTx/>
              <a:buNone/>
            </a:pPr>
            <a:r>
              <a:rPr lang="en-US" sz="2400" dirty="0" err="1">
                <a:sym typeface="Symbol" charset="2"/>
              </a:rPr>
              <a:t>Adv</a:t>
            </a:r>
            <a:r>
              <a:rPr lang="en-US" sz="2400" dirty="0">
                <a:sym typeface="Symbol" charset="2"/>
              </a:rPr>
              <a:t>   very </a:t>
            </a:r>
          </a:p>
          <a:p>
            <a:pPr marL="533400" indent="-533400" eaLnBrk="1" hangingPunct="1">
              <a:lnSpc>
                <a:spcPct val="90000"/>
              </a:lnSpc>
              <a:buFontTx/>
              <a:buNone/>
            </a:pPr>
            <a:r>
              <a:rPr lang="en-US" sz="2400" dirty="0" err="1">
                <a:sym typeface="Symbol" charset="2"/>
              </a:rPr>
              <a:t>DetP</a:t>
            </a:r>
            <a:r>
              <a:rPr lang="en-US" sz="2400" dirty="0">
                <a:sym typeface="Symbol" charset="2"/>
              </a:rPr>
              <a:t>   a | the</a:t>
            </a:r>
            <a:br>
              <a:rPr lang="en-US" sz="2400" dirty="0">
                <a:sym typeface="Symbol" charset="2"/>
              </a:rPr>
            </a:br>
            <a:r>
              <a:rPr lang="en-US" sz="2800" dirty="0">
                <a:sym typeface="Symbol" charset="2"/>
              </a:rPr>
              <a:t/>
            </a:r>
            <a:br>
              <a:rPr lang="en-US" sz="2800" dirty="0">
                <a:sym typeface="Symbol" charset="2"/>
              </a:rPr>
            </a:br>
            <a:endParaRPr lang="en-US" sz="2800" dirty="0"/>
          </a:p>
        </p:txBody>
      </p:sp>
      <p:sp>
        <p:nvSpPr>
          <p:cNvPr id="45060" name="Text Box 4"/>
          <p:cNvSpPr txBox="1">
            <a:spLocks noChangeArrowheads="1"/>
          </p:cNvSpPr>
          <p:nvPr/>
        </p:nvSpPr>
        <p:spPr bwMode="auto">
          <a:xfrm>
            <a:off x="5111750" y="3519487"/>
            <a:ext cx="1136650" cy="519113"/>
          </a:xfrm>
          <a:prstGeom prst="rect">
            <a:avLst/>
          </a:prstGeom>
          <a:noFill/>
          <a:ln w="9525">
            <a:noFill/>
            <a:miter lim="800000"/>
            <a:headEnd/>
            <a:tailEnd/>
          </a:ln>
        </p:spPr>
        <p:txBody>
          <a:bodyPr wrap="none">
            <a:prstTxWarp prst="textNoShape">
              <a:avLst/>
            </a:prstTxWarp>
            <a:spAutoFit/>
          </a:bodyPr>
          <a:lstStyle/>
          <a:p>
            <a:r>
              <a:rPr lang="en-US" sz="2800" dirty="0"/>
              <a:t>NP VP</a:t>
            </a:r>
          </a:p>
        </p:txBody>
      </p:sp>
      <p:sp>
        <p:nvSpPr>
          <p:cNvPr id="5" name="TextBox 4"/>
          <p:cNvSpPr txBox="1"/>
          <p:nvPr/>
        </p:nvSpPr>
        <p:spPr>
          <a:xfrm>
            <a:off x="4789395" y="4887398"/>
            <a:ext cx="2714831" cy="523220"/>
          </a:xfrm>
          <a:prstGeom prst="rect">
            <a:avLst/>
          </a:prstGeom>
          <a:noFill/>
        </p:spPr>
        <p:txBody>
          <a:bodyPr wrap="none" rtlCol="0">
            <a:spAutoFit/>
          </a:bodyPr>
          <a:lstStyle/>
          <a:p>
            <a:r>
              <a:rPr lang="en-US" sz="2800" dirty="0" smtClean="0">
                <a:solidFill>
                  <a:srgbClr val="FF0000"/>
                </a:solidFill>
              </a:rPr>
              <a:t>What can we do?</a:t>
            </a:r>
            <a:endParaRPr lang="en-US" sz="2800" dirty="0">
              <a:solidFill>
                <a:srgbClr val="FF0000"/>
              </a:solidFill>
            </a:endParaRPr>
          </a:p>
        </p:txBody>
      </p:sp>
    </p:spTree>
    <p:extLst>
      <p:ext uri="{BB962C8B-B14F-4D97-AF65-F5344CB8AC3E}">
        <p14:creationId xmlns:p14="http://schemas.microsoft.com/office/powerpoint/2010/main" val="138366616"/>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t>Derivations in a CFG</a:t>
            </a:r>
          </a:p>
        </p:txBody>
      </p:sp>
      <p:sp>
        <p:nvSpPr>
          <p:cNvPr id="45059" name="Rectangle 3"/>
          <p:cNvSpPr>
            <a:spLocks noGrp="1" noChangeArrowheads="1"/>
          </p:cNvSpPr>
          <p:nvPr>
            <p:ph type="body" idx="1"/>
          </p:nvPr>
        </p:nvSpPr>
        <p:spPr>
          <a:xfrm>
            <a:off x="228600" y="2895600"/>
            <a:ext cx="3962400" cy="3733800"/>
          </a:xfrm>
        </p:spPr>
        <p:txBody>
          <a:bodyPr>
            <a:normAutofit fontScale="92500" lnSpcReduction="20000"/>
          </a:bodyPr>
          <a:lstStyle/>
          <a:p>
            <a:pPr marL="533400" indent="-533400" eaLnBrk="1" hangingPunct="1">
              <a:lnSpc>
                <a:spcPct val="90000"/>
              </a:lnSpc>
              <a:buFontTx/>
              <a:buNone/>
            </a:pPr>
            <a:r>
              <a:rPr lang="en-US" sz="2400" dirty="0"/>
              <a:t>S </a:t>
            </a:r>
            <a:r>
              <a:rPr lang="en-US" sz="2400" dirty="0">
                <a:sym typeface="Symbol" charset="2"/>
              </a:rPr>
              <a:t> NP VP</a:t>
            </a:r>
          </a:p>
          <a:p>
            <a:pPr marL="533400" indent="-533400" eaLnBrk="1" hangingPunct="1">
              <a:lnSpc>
                <a:spcPct val="90000"/>
              </a:lnSpc>
              <a:buFontTx/>
              <a:buNone/>
            </a:pPr>
            <a:r>
              <a:rPr lang="en-US" sz="2400" b="1" dirty="0">
                <a:solidFill>
                  <a:srgbClr val="0000FF"/>
                </a:solidFill>
                <a:sym typeface="Symbol" charset="2"/>
              </a:rPr>
              <a:t>VP   V NP</a:t>
            </a:r>
          </a:p>
          <a:p>
            <a:pPr marL="533400" indent="-533400" eaLnBrk="1" hangingPunct="1">
              <a:lnSpc>
                <a:spcPct val="90000"/>
              </a:lnSpc>
              <a:buFontTx/>
              <a:buNone/>
            </a:pPr>
            <a:r>
              <a:rPr lang="en-US" sz="2400" b="1" dirty="0">
                <a:solidFill>
                  <a:srgbClr val="0000FF"/>
                </a:solidFill>
                <a:sym typeface="Symbol" charset="2"/>
              </a:rPr>
              <a:t>NP  </a:t>
            </a:r>
            <a:r>
              <a:rPr lang="en-US" sz="2400" b="1" dirty="0" err="1">
                <a:solidFill>
                  <a:srgbClr val="0000FF"/>
                </a:solidFill>
                <a:sym typeface="Symbol" charset="2"/>
              </a:rPr>
              <a:t>DetP</a:t>
            </a:r>
            <a:r>
              <a:rPr lang="en-US" sz="2400" b="1" dirty="0">
                <a:solidFill>
                  <a:srgbClr val="0000FF"/>
                </a:solidFill>
                <a:sym typeface="Symbol" charset="2"/>
              </a:rPr>
              <a:t> N | </a:t>
            </a:r>
            <a:r>
              <a:rPr lang="en-US" sz="2400" b="1" dirty="0" err="1" smtClean="0">
                <a:solidFill>
                  <a:srgbClr val="0000FF"/>
                </a:solidFill>
                <a:sym typeface="Symbol" charset="2"/>
              </a:rPr>
              <a:t>DetP</a:t>
            </a:r>
            <a:r>
              <a:rPr lang="en-US" sz="2400" b="1" dirty="0" smtClean="0">
                <a:solidFill>
                  <a:srgbClr val="0000FF"/>
                </a:solidFill>
                <a:sym typeface="Symbol" charset="2"/>
              </a:rPr>
              <a:t> </a:t>
            </a:r>
            <a:r>
              <a:rPr lang="en-US" sz="2400" b="1" dirty="0" err="1" smtClean="0">
                <a:solidFill>
                  <a:srgbClr val="0000FF"/>
                </a:solidFill>
                <a:sym typeface="Symbol" charset="2"/>
              </a:rPr>
              <a:t>AdjP</a:t>
            </a:r>
            <a:r>
              <a:rPr lang="en-US" sz="2400" b="1" dirty="0" smtClean="0">
                <a:solidFill>
                  <a:srgbClr val="0000FF"/>
                </a:solidFill>
                <a:sym typeface="Symbol" charset="2"/>
              </a:rPr>
              <a:t> N</a:t>
            </a:r>
            <a:endParaRPr lang="en-US" sz="2400" b="1" dirty="0">
              <a:solidFill>
                <a:srgbClr val="0000FF"/>
              </a:solidFill>
              <a:sym typeface="Symbol" charset="2"/>
            </a:endParaRPr>
          </a:p>
          <a:p>
            <a:pPr marL="533400" indent="-533400" eaLnBrk="1" hangingPunct="1">
              <a:lnSpc>
                <a:spcPct val="90000"/>
              </a:lnSpc>
              <a:buFontTx/>
              <a:buNone/>
            </a:pPr>
            <a:r>
              <a:rPr lang="en-US" sz="2400" dirty="0" err="1">
                <a:sym typeface="Symbol" charset="2"/>
              </a:rPr>
              <a:t>AdjP</a:t>
            </a:r>
            <a:r>
              <a:rPr lang="en-US" sz="2400" dirty="0">
                <a:sym typeface="Symbol" charset="2"/>
              </a:rPr>
              <a:t>   </a:t>
            </a:r>
            <a:r>
              <a:rPr lang="en-US" sz="2400" dirty="0" err="1">
                <a:sym typeface="Symbol" charset="2"/>
              </a:rPr>
              <a:t>Adj</a:t>
            </a:r>
            <a:r>
              <a:rPr lang="en-US" sz="2400" dirty="0">
                <a:sym typeface="Symbol" charset="2"/>
              </a:rPr>
              <a:t> | </a:t>
            </a:r>
            <a:r>
              <a:rPr lang="en-US" sz="2400" dirty="0" err="1">
                <a:sym typeface="Symbol" charset="2"/>
              </a:rPr>
              <a:t>Adv</a:t>
            </a:r>
            <a:r>
              <a:rPr lang="en-US" sz="2400" dirty="0">
                <a:sym typeface="Symbol" charset="2"/>
              </a:rPr>
              <a:t> </a:t>
            </a:r>
            <a:r>
              <a:rPr lang="en-US" sz="2400" dirty="0" err="1">
                <a:sym typeface="Symbol" charset="2"/>
              </a:rPr>
              <a:t>AdjP</a:t>
            </a:r>
            <a:endParaRPr lang="en-US" sz="2400" dirty="0">
              <a:sym typeface="Symbol" charset="2"/>
            </a:endParaRPr>
          </a:p>
          <a:p>
            <a:pPr marL="533400" indent="-533400" eaLnBrk="1" hangingPunct="1">
              <a:lnSpc>
                <a:spcPct val="90000"/>
              </a:lnSpc>
              <a:buFontTx/>
              <a:buNone/>
            </a:pPr>
            <a:r>
              <a:rPr lang="en-US" sz="2400" dirty="0">
                <a:sym typeface="Symbol" charset="2"/>
              </a:rPr>
              <a:t>N   boy | girl</a:t>
            </a:r>
          </a:p>
          <a:p>
            <a:pPr marL="533400" indent="-533400" eaLnBrk="1" hangingPunct="1">
              <a:lnSpc>
                <a:spcPct val="90000"/>
              </a:lnSpc>
              <a:buFontTx/>
              <a:buNone/>
            </a:pPr>
            <a:r>
              <a:rPr lang="en-US" sz="2400" dirty="0">
                <a:sym typeface="Symbol" charset="2"/>
              </a:rPr>
              <a:t>V   sees | likes</a:t>
            </a:r>
          </a:p>
          <a:p>
            <a:pPr marL="533400" indent="-533400" eaLnBrk="1" hangingPunct="1">
              <a:lnSpc>
                <a:spcPct val="90000"/>
              </a:lnSpc>
              <a:buFontTx/>
              <a:buNone/>
            </a:pPr>
            <a:r>
              <a:rPr lang="en-US" sz="2400" dirty="0" err="1">
                <a:sym typeface="Symbol" charset="2"/>
              </a:rPr>
              <a:t>Adj</a:t>
            </a:r>
            <a:r>
              <a:rPr lang="en-US" sz="2400" dirty="0">
                <a:sym typeface="Symbol" charset="2"/>
              </a:rPr>
              <a:t>   big | small</a:t>
            </a:r>
          </a:p>
          <a:p>
            <a:pPr marL="533400" indent="-533400" eaLnBrk="1" hangingPunct="1">
              <a:lnSpc>
                <a:spcPct val="90000"/>
              </a:lnSpc>
              <a:buFontTx/>
              <a:buNone/>
            </a:pPr>
            <a:r>
              <a:rPr lang="en-US" sz="2400" dirty="0" err="1">
                <a:sym typeface="Symbol" charset="2"/>
              </a:rPr>
              <a:t>Adv</a:t>
            </a:r>
            <a:r>
              <a:rPr lang="en-US" sz="2400" dirty="0">
                <a:sym typeface="Symbol" charset="2"/>
              </a:rPr>
              <a:t>   very </a:t>
            </a:r>
          </a:p>
          <a:p>
            <a:pPr marL="533400" indent="-533400" eaLnBrk="1" hangingPunct="1">
              <a:lnSpc>
                <a:spcPct val="90000"/>
              </a:lnSpc>
              <a:buFontTx/>
              <a:buNone/>
            </a:pPr>
            <a:r>
              <a:rPr lang="en-US" sz="2400" dirty="0" err="1">
                <a:sym typeface="Symbol" charset="2"/>
              </a:rPr>
              <a:t>DetP</a:t>
            </a:r>
            <a:r>
              <a:rPr lang="en-US" sz="2400" dirty="0">
                <a:sym typeface="Symbol" charset="2"/>
              </a:rPr>
              <a:t>   a | the</a:t>
            </a:r>
            <a:br>
              <a:rPr lang="en-US" sz="2400" dirty="0">
                <a:sym typeface="Symbol" charset="2"/>
              </a:rPr>
            </a:br>
            <a:r>
              <a:rPr lang="en-US" sz="2800" dirty="0">
                <a:sym typeface="Symbol" charset="2"/>
              </a:rPr>
              <a:t/>
            </a:r>
            <a:br>
              <a:rPr lang="en-US" sz="2800" dirty="0">
                <a:sym typeface="Symbol" charset="2"/>
              </a:rPr>
            </a:br>
            <a:endParaRPr lang="en-US" sz="2800" dirty="0"/>
          </a:p>
        </p:txBody>
      </p:sp>
      <p:sp>
        <p:nvSpPr>
          <p:cNvPr id="45060" name="Text Box 4"/>
          <p:cNvSpPr txBox="1">
            <a:spLocks noChangeArrowheads="1"/>
          </p:cNvSpPr>
          <p:nvPr/>
        </p:nvSpPr>
        <p:spPr bwMode="auto">
          <a:xfrm>
            <a:off x="5111750" y="3519487"/>
            <a:ext cx="1136650" cy="519113"/>
          </a:xfrm>
          <a:prstGeom prst="rect">
            <a:avLst/>
          </a:prstGeom>
          <a:noFill/>
          <a:ln w="9525">
            <a:noFill/>
            <a:miter lim="800000"/>
            <a:headEnd/>
            <a:tailEnd/>
          </a:ln>
        </p:spPr>
        <p:txBody>
          <a:bodyPr wrap="none">
            <a:prstTxWarp prst="textNoShape">
              <a:avLst/>
            </a:prstTxWarp>
            <a:spAutoFit/>
          </a:bodyPr>
          <a:lstStyle/>
          <a:p>
            <a:r>
              <a:rPr lang="en-US" sz="2800" dirty="0"/>
              <a:t>NP VP</a:t>
            </a:r>
          </a:p>
        </p:txBody>
      </p:sp>
    </p:spTree>
    <p:extLst>
      <p:ext uri="{BB962C8B-B14F-4D97-AF65-F5344CB8AC3E}">
        <p14:creationId xmlns:p14="http://schemas.microsoft.com/office/powerpoint/2010/main" val="3335488327"/>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t>Derivations in a CFG</a:t>
            </a:r>
          </a:p>
        </p:txBody>
      </p:sp>
      <p:sp>
        <p:nvSpPr>
          <p:cNvPr id="46083" name="Rectangle 3"/>
          <p:cNvSpPr>
            <a:spLocks noGrp="1" noChangeArrowheads="1"/>
          </p:cNvSpPr>
          <p:nvPr>
            <p:ph type="body" idx="1"/>
          </p:nvPr>
        </p:nvSpPr>
        <p:spPr>
          <a:xfrm>
            <a:off x="228600" y="2895600"/>
            <a:ext cx="3962400" cy="3733800"/>
          </a:xfrm>
        </p:spPr>
        <p:txBody>
          <a:bodyPr>
            <a:normAutofit fontScale="92500" lnSpcReduction="20000"/>
          </a:bodyPr>
          <a:lstStyle/>
          <a:p>
            <a:pPr marL="533400" indent="-533400" eaLnBrk="1" hangingPunct="1">
              <a:lnSpc>
                <a:spcPct val="90000"/>
              </a:lnSpc>
              <a:buFontTx/>
              <a:buNone/>
            </a:pPr>
            <a:r>
              <a:rPr lang="en-US" sz="2400" dirty="0"/>
              <a:t>S </a:t>
            </a:r>
            <a:r>
              <a:rPr lang="en-US" sz="2400" dirty="0">
                <a:sym typeface="Symbol" charset="2"/>
              </a:rPr>
              <a:t> NP VP</a:t>
            </a:r>
          </a:p>
          <a:p>
            <a:pPr marL="533400" indent="-533400" eaLnBrk="1" hangingPunct="1">
              <a:lnSpc>
                <a:spcPct val="90000"/>
              </a:lnSpc>
              <a:buFontTx/>
              <a:buNone/>
            </a:pPr>
            <a:r>
              <a:rPr lang="en-US" sz="2400" dirty="0">
                <a:sym typeface="Symbol" charset="2"/>
              </a:rPr>
              <a:t>VP   V NP</a:t>
            </a:r>
          </a:p>
          <a:p>
            <a:pPr marL="533400" lvl="1" indent="-533400">
              <a:lnSpc>
                <a:spcPct val="90000"/>
              </a:lnSpc>
              <a:spcBef>
                <a:spcPts val="700"/>
              </a:spcBef>
              <a:buClr>
                <a:schemeClr val="accent2"/>
              </a:buClr>
              <a:buSzPct val="60000"/>
              <a:buNone/>
            </a:pPr>
            <a:r>
              <a:rPr lang="en-US" sz="2400" b="1" dirty="0">
                <a:solidFill>
                  <a:srgbClr val="008000"/>
                </a:solidFill>
                <a:sym typeface="Symbol" charset="2"/>
              </a:rPr>
              <a:t>NP  </a:t>
            </a:r>
            <a:r>
              <a:rPr lang="en-US" sz="2400" b="1" dirty="0" err="1">
                <a:solidFill>
                  <a:srgbClr val="008000"/>
                </a:solidFill>
                <a:sym typeface="Symbol" charset="2"/>
              </a:rPr>
              <a:t>DetP</a:t>
            </a:r>
            <a:r>
              <a:rPr lang="en-US" sz="2400" b="1" dirty="0">
                <a:solidFill>
                  <a:srgbClr val="008000"/>
                </a:solidFill>
                <a:sym typeface="Symbol" charset="2"/>
              </a:rPr>
              <a:t> N </a:t>
            </a:r>
            <a:r>
              <a:rPr lang="en-US" sz="2400" dirty="0">
                <a:sym typeface="Symbol" charset="2"/>
              </a:rPr>
              <a:t>| </a:t>
            </a:r>
            <a:r>
              <a:rPr lang="en-US" sz="2400" dirty="0" err="1">
                <a:sym typeface="Symbol" charset="2"/>
              </a:rPr>
              <a:t>DetP</a:t>
            </a:r>
            <a:r>
              <a:rPr lang="en-US" sz="2400" dirty="0">
                <a:sym typeface="Symbol" charset="2"/>
              </a:rPr>
              <a:t> </a:t>
            </a:r>
            <a:r>
              <a:rPr lang="en-US" sz="2400" dirty="0" err="1">
                <a:sym typeface="Symbol" charset="2"/>
              </a:rPr>
              <a:t>AdjP</a:t>
            </a:r>
            <a:r>
              <a:rPr lang="en-US" sz="2400" dirty="0">
                <a:sym typeface="Symbol" charset="2"/>
              </a:rPr>
              <a:t> </a:t>
            </a:r>
            <a:r>
              <a:rPr lang="en-US" sz="2400" dirty="0" smtClean="0">
                <a:sym typeface="Symbol" charset="2"/>
              </a:rPr>
              <a:t>N</a:t>
            </a:r>
            <a:endParaRPr lang="en-US" sz="2400" dirty="0">
              <a:sym typeface="Symbol" charset="2"/>
            </a:endParaRPr>
          </a:p>
          <a:p>
            <a:pPr marL="533400" indent="-533400" eaLnBrk="1" hangingPunct="1">
              <a:lnSpc>
                <a:spcPct val="90000"/>
              </a:lnSpc>
              <a:buFontTx/>
              <a:buNone/>
            </a:pPr>
            <a:r>
              <a:rPr lang="en-US" sz="2400" dirty="0" err="1">
                <a:sym typeface="Symbol" charset="2"/>
              </a:rPr>
              <a:t>AdjP</a:t>
            </a:r>
            <a:r>
              <a:rPr lang="en-US" sz="2400" dirty="0">
                <a:sym typeface="Symbol" charset="2"/>
              </a:rPr>
              <a:t>   </a:t>
            </a:r>
            <a:r>
              <a:rPr lang="en-US" sz="2400" dirty="0" err="1">
                <a:sym typeface="Symbol" charset="2"/>
              </a:rPr>
              <a:t>Adj</a:t>
            </a:r>
            <a:r>
              <a:rPr lang="en-US" sz="2400" dirty="0">
                <a:sym typeface="Symbol" charset="2"/>
              </a:rPr>
              <a:t> | </a:t>
            </a:r>
            <a:r>
              <a:rPr lang="en-US" sz="2400" dirty="0" err="1">
                <a:sym typeface="Symbol" charset="2"/>
              </a:rPr>
              <a:t>Adv</a:t>
            </a:r>
            <a:r>
              <a:rPr lang="en-US" sz="2400" dirty="0">
                <a:sym typeface="Symbol" charset="2"/>
              </a:rPr>
              <a:t> </a:t>
            </a:r>
            <a:r>
              <a:rPr lang="en-US" sz="2400" dirty="0" err="1">
                <a:sym typeface="Symbol" charset="2"/>
              </a:rPr>
              <a:t>AdjP</a:t>
            </a:r>
            <a:endParaRPr lang="en-US" sz="2400" dirty="0">
              <a:sym typeface="Symbol" charset="2"/>
            </a:endParaRPr>
          </a:p>
          <a:p>
            <a:pPr marL="533400" indent="-533400" eaLnBrk="1" hangingPunct="1">
              <a:lnSpc>
                <a:spcPct val="90000"/>
              </a:lnSpc>
              <a:buFontTx/>
              <a:buNone/>
            </a:pPr>
            <a:r>
              <a:rPr lang="en-US" sz="2400" dirty="0">
                <a:sym typeface="Symbol" charset="2"/>
              </a:rPr>
              <a:t>N   boy | girl</a:t>
            </a:r>
          </a:p>
          <a:p>
            <a:pPr marL="533400" indent="-533400" eaLnBrk="1" hangingPunct="1">
              <a:lnSpc>
                <a:spcPct val="90000"/>
              </a:lnSpc>
              <a:buFontTx/>
              <a:buNone/>
            </a:pPr>
            <a:r>
              <a:rPr lang="en-US" sz="2400" dirty="0">
                <a:sym typeface="Symbol" charset="2"/>
              </a:rPr>
              <a:t>V   sees | likes</a:t>
            </a:r>
          </a:p>
          <a:p>
            <a:pPr marL="533400" indent="-533400" eaLnBrk="1" hangingPunct="1">
              <a:lnSpc>
                <a:spcPct val="90000"/>
              </a:lnSpc>
              <a:buFontTx/>
              <a:buNone/>
            </a:pPr>
            <a:r>
              <a:rPr lang="en-US" sz="2400" dirty="0" err="1">
                <a:sym typeface="Symbol" charset="2"/>
              </a:rPr>
              <a:t>Adj</a:t>
            </a:r>
            <a:r>
              <a:rPr lang="en-US" sz="2400" dirty="0">
                <a:sym typeface="Symbol" charset="2"/>
              </a:rPr>
              <a:t>   big | small</a:t>
            </a:r>
          </a:p>
          <a:p>
            <a:pPr marL="533400" indent="-533400" eaLnBrk="1" hangingPunct="1">
              <a:lnSpc>
                <a:spcPct val="90000"/>
              </a:lnSpc>
              <a:buFontTx/>
              <a:buNone/>
            </a:pPr>
            <a:r>
              <a:rPr lang="en-US" sz="2400" dirty="0" err="1">
                <a:sym typeface="Symbol" charset="2"/>
              </a:rPr>
              <a:t>Adv</a:t>
            </a:r>
            <a:r>
              <a:rPr lang="en-US" sz="2400" dirty="0">
                <a:sym typeface="Symbol" charset="2"/>
              </a:rPr>
              <a:t>   very </a:t>
            </a:r>
          </a:p>
          <a:p>
            <a:pPr marL="533400" indent="-533400" eaLnBrk="1" hangingPunct="1">
              <a:lnSpc>
                <a:spcPct val="90000"/>
              </a:lnSpc>
              <a:buFontTx/>
              <a:buNone/>
            </a:pPr>
            <a:r>
              <a:rPr lang="en-US" sz="2400" dirty="0" err="1">
                <a:solidFill>
                  <a:srgbClr val="000000"/>
                </a:solidFill>
                <a:sym typeface="Symbol" charset="2"/>
              </a:rPr>
              <a:t>DetP</a:t>
            </a:r>
            <a:r>
              <a:rPr lang="en-US" sz="2400" dirty="0">
                <a:solidFill>
                  <a:srgbClr val="000000"/>
                </a:solidFill>
                <a:sym typeface="Symbol" charset="2"/>
              </a:rPr>
              <a:t>   a | the</a:t>
            </a:r>
            <a:br>
              <a:rPr lang="en-US" sz="2400" dirty="0">
                <a:solidFill>
                  <a:srgbClr val="000000"/>
                </a:solidFill>
                <a:sym typeface="Symbol" charset="2"/>
              </a:rPr>
            </a:br>
            <a:r>
              <a:rPr lang="en-US" sz="2800" dirty="0">
                <a:sym typeface="Symbol" charset="2"/>
              </a:rPr>
              <a:t/>
            </a:r>
            <a:br>
              <a:rPr lang="en-US" sz="2800" dirty="0">
                <a:sym typeface="Symbol" charset="2"/>
              </a:rPr>
            </a:br>
            <a:endParaRPr lang="en-US" sz="2800" dirty="0"/>
          </a:p>
        </p:txBody>
      </p:sp>
      <p:sp>
        <p:nvSpPr>
          <p:cNvPr id="46084" name="Text Box 4"/>
          <p:cNvSpPr txBox="1">
            <a:spLocks noChangeArrowheads="1"/>
          </p:cNvSpPr>
          <p:nvPr/>
        </p:nvSpPr>
        <p:spPr bwMode="auto">
          <a:xfrm>
            <a:off x="4800600" y="3581400"/>
            <a:ext cx="1795463" cy="519113"/>
          </a:xfrm>
          <a:prstGeom prst="rect">
            <a:avLst/>
          </a:prstGeom>
          <a:noFill/>
          <a:ln w="9525">
            <a:noFill/>
            <a:miter lim="800000"/>
            <a:headEnd/>
            <a:tailEnd/>
          </a:ln>
        </p:spPr>
        <p:txBody>
          <a:bodyPr wrap="none">
            <a:prstTxWarp prst="textNoShape">
              <a:avLst/>
            </a:prstTxWarp>
            <a:spAutoFit/>
          </a:bodyPr>
          <a:lstStyle/>
          <a:p>
            <a:r>
              <a:rPr lang="en-US" sz="2800" dirty="0" err="1"/>
              <a:t>DetP</a:t>
            </a:r>
            <a:r>
              <a:rPr lang="en-US" sz="2800" dirty="0"/>
              <a:t> N VP</a:t>
            </a:r>
          </a:p>
        </p:txBody>
      </p:sp>
    </p:spTree>
    <p:extLst>
      <p:ext uri="{BB962C8B-B14F-4D97-AF65-F5344CB8AC3E}">
        <p14:creationId xmlns:p14="http://schemas.microsoft.com/office/powerpoint/2010/main" val="2901158905"/>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t>Derivations in a CFG</a:t>
            </a:r>
          </a:p>
        </p:txBody>
      </p:sp>
      <p:sp>
        <p:nvSpPr>
          <p:cNvPr id="46083" name="Rectangle 3"/>
          <p:cNvSpPr>
            <a:spLocks noGrp="1" noChangeArrowheads="1"/>
          </p:cNvSpPr>
          <p:nvPr>
            <p:ph type="body" idx="1"/>
          </p:nvPr>
        </p:nvSpPr>
        <p:spPr>
          <a:xfrm>
            <a:off x="228600" y="2895600"/>
            <a:ext cx="3962400" cy="3733800"/>
          </a:xfrm>
        </p:spPr>
        <p:txBody>
          <a:bodyPr>
            <a:normAutofit fontScale="92500" lnSpcReduction="20000"/>
          </a:bodyPr>
          <a:lstStyle/>
          <a:p>
            <a:pPr marL="533400" indent="-533400" eaLnBrk="1" hangingPunct="1">
              <a:lnSpc>
                <a:spcPct val="90000"/>
              </a:lnSpc>
              <a:buFontTx/>
              <a:buNone/>
            </a:pPr>
            <a:r>
              <a:rPr lang="en-US" sz="2400" dirty="0"/>
              <a:t>S </a:t>
            </a:r>
            <a:r>
              <a:rPr lang="en-US" sz="2400" dirty="0">
                <a:sym typeface="Symbol" charset="2"/>
              </a:rPr>
              <a:t> NP VP</a:t>
            </a:r>
          </a:p>
          <a:p>
            <a:pPr marL="533400" indent="-533400" eaLnBrk="1" hangingPunct="1">
              <a:lnSpc>
                <a:spcPct val="90000"/>
              </a:lnSpc>
              <a:buFontTx/>
              <a:buNone/>
            </a:pPr>
            <a:r>
              <a:rPr lang="en-US" sz="2400" dirty="0">
                <a:sym typeface="Symbol" charset="2"/>
              </a:rPr>
              <a:t>VP   V NP</a:t>
            </a:r>
          </a:p>
          <a:p>
            <a:pPr marL="533400" lvl="1" indent="-533400">
              <a:lnSpc>
                <a:spcPct val="90000"/>
              </a:lnSpc>
              <a:spcBef>
                <a:spcPts val="700"/>
              </a:spcBef>
              <a:buClr>
                <a:schemeClr val="accent2"/>
              </a:buClr>
              <a:buSzPct val="60000"/>
              <a:buNone/>
            </a:pPr>
            <a:r>
              <a:rPr lang="en-US" sz="2400" dirty="0">
                <a:sym typeface="Symbol" charset="2"/>
              </a:rPr>
              <a:t>NP  </a:t>
            </a:r>
            <a:r>
              <a:rPr lang="en-US" sz="2400" dirty="0" err="1">
                <a:sym typeface="Symbol" charset="2"/>
              </a:rPr>
              <a:t>DetP</a:t>
            </a:r>
            <a:r>
              <a:rPr lang="en-US" sz="2400" dirty="0">
                <a:sym typeface="Symbol" charset="2"/>
              </a:rPr>
              <a:t> N | </a:t>
            </a:r>
            <a:r>
              <a:rPr lang="en-US" sz="2400" dirty="0" err="1">
                <a:sym typeface="Symbol" charset="2"/>
              </a:rPr>
              <a:t>DetP</a:t>
            </a:r>
            <a:r>
              <a:rPr lang="en-US" sz="2400" dirty="0">
                <a:sym typeface="Symbol" charset="2"/>
              </a:rPr>
              <a:t> </a:t>
            </a:r>
            <a:r>
              <a:rPr lang="en-US" sz="2400" dirty="0" err="1">
                <a:sym typeface="Symbol" charset="2"/>
              </a:rPr>
              <a:t>AdjP</a:t>
            </a:r>
            <a:r>
              <a:rPr lang="en-US" sz="2400" dirty="0">
                <a:sym typeface="Symbol" charset="2"/>
              </a:rPr>
              <a:t> </a:t>
            </a:r>
            <a:r>
              <a:rPr lang="en-US" sz="2400" dirty="0" smtClean="0">
                <a:sym typeface="Symbol" charset="2"/>
              </a:rPr>
              <a:t>N</a:t>
            </a:r>
            <a:endParaRPr lang="en-US" sz="2400" dirty="0">
              <a:sym typeface="Symbol" charset="2"/>
            </a:endParaRPr>
          </a:p>
          <a:p>
            <a:pPr marL="533400" indent="-533400" eaLnBrk="1" hangingPunct="1">
              <a:lnSpc>
                <a:spcPct val="90000"/>
              </a:lnSpc>
              <a:buFontTx/>
              <a:buNone/>
            </a:pPr>
            <a:r>
              <a:rPr lang="en-US" sz="2400" dirty="0" err="1">
                <a:sym typeface="Symbol" charset="2"/>
              </a:rPr>
              <a:t>AdjP</a:t>
            </a:r>
            <a:r>
              <a:rPr lang="en-US" sz="2400" dirty="0">
                <a:sym typeface="Symbol" charset="2"/>
              </a:rPr>
              <a:t>   </a:t>
            </a:r>
            <a:r>
              <a:rPr lang="en-US" sz="2400" dirty="0" err="1">
                <a:sym typeface="Symbol" charset="2"/>
              </a:rPr>
              <a:t>Adj</a:t>
            </a:r>
            <a:r>
              <a:rPr lang="en-US" sz="2400" dirty="0">
                <a:sym typeface="Symbol" charset="2"/>
              </a:rPr>
              <a:t> | </a:t>
            </a:r>
            <a:r>
              <a:rPr lang="en-US" sz="2400" dirty="0" err="1">
                <a:sym typeface="Symbol" charset="2"/>
              </a:rPr>
              <a:t>Adv</a:t>
            </a:r>
            <a:r>
              <a:rPr lang="en-US" sz="2400" dirty="0">
                <a:sym typeface="Symbol" charset="2"/>
              </a:rPr>
              <a:t> </a:t>
            </a:r>
            <a:r>
              <a:rPr lang="en-US" sz="2400" dirty="0" err="1">
                <a:sym typeface="Symbol" charset="2"/>
              </a:rPr>
              <a:t>AdjP</a:t>
            </a:r>
            <a:endParaRPr lang="en-US" sz="2400" dirty="0">
              <a:sym typeface="Symbol" charset="2"/>
            </a:endParaRPr>
          </a:p>
          <a:p>
            <a:pPr marL="533400" indent="-533400" eaLnBrk="1" hangingPunct="1">
              <a:lnSpc>
                <a:spcPct val="90000"/>
              </a:lnSpc>
              <a:buFontTx/>
              <a:buNone/>
            </a:pPr>
            <a:r>
              <a:rPr lang="en-US" sz="2400" b="1" dirty="0">
                <a:solidFill>
                  <a:srgbClr val="008000"/>
                </a:solidFill>
                <a:sym typeface="Symbol" charset="2"/>
              </a:rPr>
              <a:t>N   boy</a:t>
            </a:r>
            <a:r>
              <a:rPr lang="en-US" sz="2400" dirty="0">
                <a:solidFill>
                  <a:srgbClr val="008000"/>
                </a:solidFill>
                <a:sym typeface="Symbol" charset="2"/>
              </a:rPr>
              <a:t> </a:t>
            </a:r>
            <a:r>
              <a:rPr lang="en-US" sz="2400" dirty="0">
                <a:sym typeface="Symbol" charset="2"/>
              </a:rPr>
              <a:t>| girl</a:t>
            </a:r>
          </a:p>
          <a:p>
            <a:pPr marL="533400" indent="-533400" eaLnBrk="1" hangingPunct="1">
              <a:lnSpc>
                <a:spcPct val="90000"/>
              </a:lnSpc>
              <a:buFontTx/>
              <a:buNone/>
            </a:pPr>
            <a:r>
              <a:rPr lang="en-US" sz="2400" dirty="0">
                <a:sym typeface="Symbol" charset="2"/>
              </a:rPr>
              <a:t>V   sees | likes</a:t>
            </a:r>
          </a:p>
          <a:p>
            <a:pPr marL="533400" indent="-533400" eaLnBrk="1" hangingPunct="1">
              <a:lnSpc>
                <a:spcPct val="90000"/>
              </a:lnSpc>
              <a:buFontTx/>
              <a:buNone/>
            </a:pPr>
            <a:r>
              <a:rPr lang="en-US" sz="2400" dirty="0" err="1">
                <a:sym typeface="Symbol" charset="2"/>
              </a:rPr>
              <a:t>Adj</a:t>
            </a:r>
            <a:r>
              <a:rPr lang="en-US" sz="2400" dirty="0">
                <a:sym typeface="Symbol" charset="2"/>
              </a:rPr>
              <a:t>   big | small</a:t>
            </a:r>
          </a:p>
          <a:p>
            <a:pPr marL="533400" indent="-533400" eaLnBrk="1" hangingPunct="1">
              <a:lnSpc>
                <a:spcPct val="90000"/>
              </a:lnSpc>
              <a:buFontTx/>
              <a:buNone/>
            </a:pPr>
            <a:r>
              <a:rPr lang="en-US" sz="2400" dirty="0" err="1">
                <a:sym typeface="Symbol" charset="2"/>
              </a:rPr>
              <a:t>Adv</a:t>
            </a:r>
            <a:r>
              <a:rPr lang="en-US" sz="2400" dirty="0">
                <a:sym typeface="Symbol" charset="2"/>
              </a:rPr>
              <a:t>   very </a:t>
            </a:r>
          </a:p>
          <a:p>
            <a:pPr marL="533400" indent="-533400" eaLnBrk="1" hangingPunct="1">
              <a:lnSpc>
                <a:spcPct val="90000"/>
              </a:lnSpc>
              <a:buFontTx/>
              <a:buNone/>
            </a:pPr>
            <a:r>
              <a:rPr lang="en-US" sz="2400" b="1" dirty="0" err="1">
                <a:solidFill>
                  <a:srgbClr val="008000"/>
                </a:solidFill>
                <a:sym typeface="Symbol" charset="2"/>
              </a:rPr>
              <a:t>DetP</a:t>
            </a:r>
            <a:r>
              <a:rPr lang="en-US" sz="2400" b="1" dirty="0">
                <a:solidFill>
                  <a:srgbClr val="008000"/>
                </a:solidFill>
                <a:sym typeface="Symbol" charset="2"/>
              </a:rPr>
              <a:t>   </a:t>
            </a:r>
            <a:r>
              <a:rPr lang="en-US" sz="2400" dirty="0">
                <a:sym typeface="Symbol" charset="2"/>
              </a:rPr>
              <a:t>a | </a:t>
            </a:r>
            <a:r>
              <a:rPr lang="en-US" sz="2400" b="1" dirty="0">
                <a:solidFill>
                  <a:srgbClr val="008000"/>
                </a:solidFill>
                <a:sym typeface="Symbol" charset="2"/>
              </a:rPr>
              <a:t>the</a:t>
            </a:r>
            <a:r>
              <a:rPr lang="en-US" sz="2400" dirty="0">
                <a:solidFill>
                  <a:srgbClr val="008000"/>
                </a:solidFill>
                <a:sym typeface="Symbol" charset="2"/>
              </a:rPr>
              <a:t/>
            </a:r>
            <a:br>
              <a:rPr lang="en-US" sz="2400" dirty="0">
                <a:solidFill>
                  <a:srgbClr val="008000"/>
                </a:solidFill>
                <a:sym typeface="Symbol" charset="2"/>
              </a:rPr>
            </a:br>
            <a:r>
              <a:rPr lang="en-US" sz="2800" dirty="0">
                <a:sym typeface="Symbol" charset="2"/>
              </a:rPr>
              <a:t/>
            </a:r>
            <a:br>
              <a:rPr lang="en-US" sz="2800" dirty="0">
                <a:sym typeface="Symbol" charset="2"/>
              </a:rPr>
            </a:br>
            <a:endParaRPr lang="en-US" sz="2800" dirty="0"/>
          </a:p>
        </p:txBody>
      </p:sp>
      <p:sp>
        <p:nvSpPr>
          <p:cNvPr id="46084" name="Text Box 4"/>
          <p:cNvSpPr txBox="1">
            <a:spLocks noChangeArrowheads="1"/>
          </p:cNvSpPr>
          <p:nvPr/>
        </p:nvSpPr>
        <p:spPr bwMode="auto">
          <a:xfrm>
            <a:off x="4800600" y="3581400"/>
            <a:ext cx="1795463" cy="519113"/>
          </a:xfrm>
          <a:prstGeom prst="rect">
            <a:avLst/>
          </a:prstGeom>
          <a:noFill/>
          <a:ln w="9525">
            <a:noFill/>
            <a:miter lim="800000"/>
            <a:headEnd/>
            <a:tailEnd/>
          </a:ln>
        </p:spPr>
        <p:txBody>
          <a:bodyPr wrap="none">
            <a:prstTxWarp prst="textNoShape">
              <a:avLst/>
            </a:prstTxWarp>
            <a:spAutoFit/>
          </a:bodyPr>
          <a:lstStyle/>
          <a:p>
            <a:r>
              <a:rPr lang="en-US" sz="2800" dirty="0" err="1"/>
              <a:t>DetP</a:t>
            </a:r>
            <a:r>
              <a:rPr lang="en-US" sz="2800" dirty="0"/>
              <a:t> N VP</a:t>
            </a:r>
          </a:p>
        </p:txBody>
      </p:sp>
    </p:spTree>
    <p:extLst>
      <p:ext uri="{BB962C8B-B14F-4D97-AF65-F5344CB8AC3E}">
        <p14:creationId xmlns:p14="http://schemas.microsoft.com/office/powerpoint/2010/main" val="3446679070"/>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t>Derivations in a CFG</a:t>
            </a:r>
          </a:p>
        </p:txBody>
      </p:sp>
      <p:sp>
        <p:nvSpPr>
          <p:cNvPr id="47107" name="Rectangle 3"/>
          <p:cNvSpPr>
            <a:spLocks noGrp="1" noChangeArrowheads="1"/>
          </p:cNvSpPr>
          <p:nvPr>
            <p:ph type="body" idx="1"/>
          </p:nvPr>
        </p:nvSpPr>
        <p:spPr>
          <a:xfrm>
            <a:off x="228600" y="2895600"/>
            <a:ext cx="3962400" cy="3733800"/>
          </a:xfrm>
        </p:spPr>
        <p:txBody>
          <a:bodyPr>
            <a:normAutofit fontScale="92500" lnSpcReduction="20000"/>
          </a:bodyPr>
          <a:lstStyle/>
          <a:p>
            <a:pPr marL="533400" indent="-533400" eaLnBrk="1" hangingPunct="1">
              <a:lnSpc>
                <a:spcPct val="90000"/>
              </a:lnSpc>
              <a:buFontTx/>
              <a:buNone/>
            </a:pPr>
            <a:r>
              <a:rPr lang="en-US" sz="2400" dirty="0"/>
              <a:t>S </a:t>
            </a:r>
            <a:r>
              <a:rPr lang="en-US" sz="2400" dirty="0" err="1">
                <a:sym typeface="Symbol" charset="2"/>
              </a:rPr>
              <a:t></a:t>
            </a:r>
            <a:r>
              <a:rPr lang="en-US" sz="2400" dirty="0">
                <a:sym typeface="Symbol" charset="2"/>
              </a:rPr>
              <a:t> NP VP</a:t>
            </a:r>
          </a:p>
          <a:p>
            <a:pPr marL="533400" indent="-533400" eaLnBrk="1" hangingPunct="1">
              <a:lnSpc>
                <a:spcPct val="90000"/>
              </a:lnSpc>
              <a:buFontTx/>
              <a:buNone/>
            </a:pPr>
            <a:r>
              <a:rPr lang="en-US" sz="2400" b="1" dirty="0">
                <a:solidFill>
                  <a:srgbClr val="008000"/>
                </a:solidFill>
                <a:sym typeface="Symbol" charset="2"/>
              </a:rPr>
              <a:t>VP </a:t>
            </a:r>
            <a:r>
              <a:rPr lang="en-US" sz="2400" b="1" dirty="0" err="1">
                <a:solidFill>
                  <a:srgbClr val="008000"/>
                </a:solidFill>
                <a:sym typeface="Symbol" charset="2"/>
              </a:rPr>
              <a:t></a:t>
            </a:r>
            <a:r>
              <a:rPr lang="en-US" sz="2400" b="1" dirty="0">
                <a:solidFill>
                  <a:srgbClr val="008000"/>
                </a:solidFill>
                <a:sym typeface="Symbol" charset="2"/>
              </a:rPr>
              <a:t>  V NP</a:t>
            </a:r>
          </a:p>
          <a:p>
            <a:pPr marL="533400" lvl="1" indent="-533400">
              <a:lnSpc>
                <a:spcPct val="90000"/>
              </a:lnSpc>
              <a:spcBef>
                <a:spcPts val="700"/>
              </a:spcBef>
              <a:buClr>
                <a:schemeClr val="accent2"/>
              </a:buClr>
              <a:buSzPct val="60000"/>
              <a:buNone/>
            </a:pPr>
            <a:r>
              <a:rPr lang="en-US" sz="2400" dirty="0">
                <a:sym typeface="Symbol" charset="2"/>
              </a:rPr>
              <a:t>NP  </a:t>
            </a:r>
            <a:r>
              <a:rPr lang="en-US" sz="2400" dirty="0" err="1">
                <a:sym typeface="Symbol" charset="2"/>
              </a:rPr>
              <a:t>DetP</a:t>
            </a:r>
            <a:r>
              <a:rPr lang="en-US" sz="2400" dirty="0">
                <a:sym typeface="Symbol" charset="2"/>
              </a:rPr>
              <a:t> N </a:t>
            </a:r>
            <a:r>
              <a:rPr lang="en-US" sz="2400" dirty="0" smtClean="0">
                <a:sym typeface="Symbol" charset="2"/>
              </a:rPr>
              <a:t>| </a:t>
            </a:r>
            <a:r>
              <a:rPr lang="en-US" sz="2400" dirty="0" err="1" smtClean="0">
                <a:sym typeface="Symbol" charset="2"/>
              </a:rPr>
              <a:t>DetP</a:t>
            </a:r>
            <a:r>
              <a:rPr lang="en-US" sz="2400" dirty="0" smtClean="0">
                <a:sym typeface="Symbol" charset="2"/>
              </a:rPr>
              <a:t> </a:t>
            </a:r>
            <a:r>
              <a:rPr lang="en-US" sz="2400" dirty="0" err="1">
                <a:sym typeface="Symbol" charset="2"/>
              </a:rPr>
              <a:t>AdjP</a:t>
            </a:r>
            <a:r>
              <a:rPr lang="en-US" sz="2400" dirty="0">
                <a:sym typeface="Symbol" charset="2"/>
              </a:rPr>
              <a:t> </a:t>
            </a:r>
            <a:r>
              <a:rPr lang="en-US" sz="2400" dirty="0" smtClean="0">
                <a:sym typeface="Symbol" charset="2"/>
              </a:rPr>
              <a:t>N</a:t>
            </a:r>
            <a:endParaRPr lang="en-US" sz="2400" dirty="0">
              <a:sym typeface="Symbol" charset="2"/>
            </a:endParaRPr>
          </a:p>
          <a:p>
            <a:pPr marL="533400" indent="-533400" eaLnBrk="1" hangingPunct="1">
              <a:lnSpc>
                <a:spcPct val="90000"/>
              </a:lnSpc>
              <a:buFontTx/>
              <a:buNone/>
            </a:pPr>
            <a:r>
              <a:rPr lang="en-US" sz="2400" dirty="0" err="1">
                <a:sym typeface="Symbol" charset="2"/>
              </a:rPr>
              <a:t>AdjP</a:t>
            </a:r>
            <a:r>
              <a:rPr lang="en-US" sz="2400" dirty="0">
                <a:sym typeface="Symbol" charset="2"/>
              </a:rPr>
              <a:t> </a:t>
            </a:r>
            <a:r>
              <a:rPr lang="en-US" sz="2400" dirty="0" err="1">
                <a:sym typeface="Symbol" charset="2"/>
              </a:rPr>
              <a:t></a:t>
            </a:r>
            <a:r>
              <a:rPr lang="en-US" sz="2400" dirty="0">
                <a:sym typeface="Symbol" charset="2"/>
              </a:rPr>
              <a:t>  </a:t>
            </a:r>
            <a:r>
              <a:rPr lang="en-US" sz="2400" dirty="0" err="1">
                <a:sym typeface="Symbol" charset="2"/>
              </a:rPr>
              <a:t>Adj</a:t>
            </a:r>
            <a:r>
              <a:rPr lang="en-US" sz="2400" dirty="0">
                <a:sym typeface="Symbol" charset="2"/>
              </a:rPr>
              <a:t> | Adv </a:t>
            </a:r>
            <a:r>
              <a:rPr lang="en-US" sz="2400" dirty="0" err="1">
                <a:sym typeface="Symbol" charset="2"/>
              </a:rPr>
              <a:t>AdjP</a:t>
            </a:r>
            <a:endParaRPr lang="en-US" sz="2400" dirty="0">
              <a:sym typeface="Symbol" charset="2"/>
            </a:endParaRPr>
          </a:p>
          <a:p>
            <a:pPr marL="533400" indent="-533400" eaLnBrk="1" hangingPunct="1">
              <a:lnSpc>
                <a:spcPct val="90000"/>
              </a:lnSpc>
              <a:buFontTx/>
              <a:buNone/>
            </a:pPr>
            <a:r>
              <a:rPr lang="en-US" sz="2400" dirty="0">
                <a:sym typeface="Symbol" charset="2"/>
              </a:rPr>
              <a:t>N </a:t>
            </a:r>
            <a:r>
              <a:rPr lang="en-US" sz="2400" dirty="0" err="1">
                <a:sym typeface="Symbol" charset="2"/>
              </a:rPr>
              <a:t></a:t>
            </a:r>
            <a:r>
              <a:rPr lang="en-US" sz="2400" dirty="0">
                <a:sym typeface="Symbol" charset="2"/>
              </a:rPr>
              <a:t>  boy | girl</a:t>
            </a:r>
          </a:p>
          <a:p>
            <a:pPr marL="533400" indent="-533400" eaLnBrk="1" hangingPunct="1">
              <a:lnSpc>
                <a:spcPct val="90000"/>
              </a:lnSpc>
              <a:buFontTx/>
              <a:buNone/>
            </a:pPr>
            <a:r>
              <a:rPr lang="en-US" sz="2400" b="1" dirty="0">
                <a:solidFill>
                  <a:srgbClr val="008000"/>
                </a:solidFill>
                <a:sym typeface="Symbol" charset="2"/>
              </a:rPr>
              <a:t>V </a:t>
            </a:r>
            <a:r>
              <a:rPr lang="en-US" sz="2400" b="1" dirty="0" err="1">
                <a:solidFill>
                  <a:srgbClr val="008000"/>
                </a:solidFill>
                <a:sym typeface="Symbol" charset="2"/>
              </a:rPr>
              <a:t></a:t>
            </a:r>
            <a:r>
              <a:rPr lang="en-US" sz="2400" dirty="0">
                <a:sym typeface="Symbol" charset="2"/>
              </a:rPr>
              <a:t>  sees | </a:t>
            </a:r>
            <a:r>
              <a:rPr lang="en-US" sz="2400" b="1" dirty="0">
                <a:solidFill>
                  <a:srgbClr val="008000"/>
                </a:solidFill>
                <a:sym typeface="Symbol" charset="2"/>
              </a:rPr>
              <a:t>likes</a:t>
            </a:r>
          </a:p>
          <a:p>
            <a:pPr marL="533400" indent="-533400" eaLnBrk="1" hangingPunct="1">
              <a:lnSpc>
                <a:spcPct val="90000"/>
              </a:lnSpc>
              <a:buFontTx/>
              <a:buNone/>
            </a:pPr>
            <a:r>
              <a:rPr lang="en-US" sz="2400" dirty="0" err="1">
                <a:sym typeface="Symbol" charset="2"/>
              </a:rPr>
              <a:t>Adj</a:t>
            </a:r>
            <a:r>
              <a:rPr lang="en-US" sz="2400" dirty="0">
                <a:sym typeface="Symbol" charset="2"/>
              </a:rPr>
              <a:t> </a:t>
            </a:r>
            <a:r>
              <a:rPr lang="en-US" sz="2400" dirty="0" err="1">
                <a:sym typeface="Symbol" charset="2"/>
              </a:rPr>
              <a:t></a:t>
            </a:r>
            <a:r>
              <a:rPr lang="en-US" sz="2400" dirty="0">
                <a:sym typeface="Symbol" charset="2"/>
              </a:rPr>
              <a:t>  big | small</a:t>
            </a:r>
          </a:p>
          <a:p>
            <a:pPr marL="533400" indent="-533400" eaLnBrk="1" hangingPunct="1">
              <a:lnSpc>
                <a:spcPct val="90000"/>
              </a:lnSpc>
              <a:buFontTx/>
              <a:buNone/>
            </a:pPr>
            <a:r>
              <a:rPr lang="en-US" sz="2400" dirty="0">
                <a:sym typeface="Symbol" charset="2"/>
              </a:rPr>
              <a:t>Adv </a:t>
            </a:r>
            <a:r>
              <a:rPr lang="en-US" sz="2400" dirty="0" err="1">
                <a:sym typeface="Symbol" charset="2"/>
              </a:rPr>
              <a:t></a:t>
            </a:r>
            <a:r>
              <a:rPr lang="en-US" sz="2400" dirty="0">
                <a:sym typeface="Symbol" charset="2"/>
              </a:rPr>
              <a:t>  very </a:t>
            </a:r>
          </a:p>
          <a:p>
            <a:pPr marL="533400" indent="-533400" eaLnBrk="1" hangingPunct="1">
              <a:lnSpc>
                <a:spcPct val="90000"/>
              </a:lnSpc>
              <a:buFontTx/>
              <a:buNone/>
            </a:pPr>
            <a:r>
              <a:rPr lang="en-US" sz="2400" dirty="0" err="1">
                <a:sym typeface="Symbol" charset="2"/>
              </a:rPr>
              <a:t>DetP</a:t>
            </a:r>
            <a:r>
              <a:rPr lang="en-US" sz="2400" dirty="0">
                <a:sym typeface="Symbol" charset="2"/>
              </a:rPr>
              <a:t> </a:t>
            </a:r>
            <a:r>
              <a:rPr lang="en-US" sz="2400" dirty="0" err="1">
                <a:sym typeface="Symbol" charset="2"/>
              </a:rPr>
              <a:t></a:t>
            </a:r>
            <a:r>
              <a:rPr lang="en-US" sz="2400" dirty="0">
                <a:sym typeface="Symbol" charset="2"/>
              </a:rPr>
              <a:t>  a | the</a:t>
            </a:r>
            <a:br>
              <a:rPr lang="en-US" sz="2400" dirty="0">
                <a:sym typeface="Symbol" charset="2"/>
              </a:rPr>
            </a:br>
            <a:r>
              <a:rPr lang="en-US" sz="2800" dirty="0">
                <a:sym typeface="Symbol" charset="2"/>
              </a:rPr>
              <a:t/>
            </a:r>
            <a:br>
              <a:rPr lang="en-US" sz="2800" dirty="0">
                <a:sym typeface="Symbol" charset="2"/>
              </a:rPr>
            </a:br>
            <a:endParaRPr lang="en-US" sz="2800" dirty="0"/>
          </a:p>
        </p:txBody>
      </p:sp>
      <p:sp>
        <p:nvSpPr>
          <p:cNvPr id="47108" name="Text Box 4"/>
          <p:cNvSpPr txBox="1">
            <a:spLocks noChangeArrowheads="1"/>
          </p:cNvSpPr>
          <p:nvPr/>
        </p:nvSpPr>
        <p:spPr bwMode="auto">
          <a:xfrm>
            <a:off x="4495800" y="3581400"/>
            <a:ext cx="1887537" cy="519113"/>
          </a:xfrm>
          <a:prstGeom prst="rect">
            <a:avLst/>
          </a:prstGeom>
          <a:noFill/>
          <a:ln w="9525">
            <a:noFill/>
            <a:miter lim="800000"/>
            <a:headEnd/>
            <a:tailEnd/>
          </a:ln>
        </p:spPr>
        <p:txBody>
          <a:bodyPr wrap="none">
            <a:prstTxWarp prst="textNoShape">
              <a:avLst/>
            </a:prstTxWarp>
            <a:spAutoFit/>
          </a:bodyPr>
          <a:lstStyle/>
          <a:p>
            <a:r>
              <a:rPr lang="en-US" sz="2800" dirty="0"/>
              <a:t>the boy VP</a:t>
            </a:r>
          </a:p>
        </p:txBody>
      </p:sp>
    </p:spTree>
    <p:extLst>
      <p:ext uri="{BB962C8B-B14F-4D97-AF65-F5344CB8AC3E}">
        <p14:creationId xmlns:p14="http://schemas.microsoft.com/office/powerpoint/2010/main" val="3915691968"/>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t>Derivations in a CFG</a:t>
            </a:r>
          </a:p>
        </p:txBody>
      </p:sp>
      <p:sp>
        <p:nvSpPr>
          <p:cNvPr id="48131" name="Rectangle 3"/>
          <p:cNvSpPr>
            <a:spLocks noGrp="1" noChangeArrowheads="1"/>
          </p:cNvSpPr>
          <p:nvPr>
            <p:ph type="body" idx="1"/>
          </p:nvPr>
        </p:nvSpPr>
        <p:spPr>
          <a:xfrm>
            <a:off x="228600" y="2895600"/>
            <a:ext cx="3962400" cy="3733800"/>
          </a:xfrm>
        </p:spPr>
        <p:txBody>
          <a:bodyPr>
            <a:normAutofit fontScale="92500" lnSpcReduction="20000"/>
          </a:bodyPr>
          <a:lstStyle/>
          <a:p>
            <a:pPr marL="533400" indent="-533400" eaLnBrk="1" hangingPunct="1">
              <a:lnSpc>
                <a:spcPct val="90000"/>
              </a:lnSpc>
              <a:buFontTx/>
              <a:buNone/>
            </a:pPr>
            <a:r>
              <a:rPr lang="en-US" sz="2400" dirty="0"/>
              <a:t>S </a:t>
            </a:r>
            <a:r>
              <a:rPr lang="en-US" sz="2400" dirty="0">
                <a:sym typeface="Symbol" charset="2"/>
              </a:rPr>
              <a:t> NP VP</a:t>
            </a:r>
          </a:p>
          <a:p>
            <a:pPr marL="533400" indent="-533400" eaLnBrk="1" hangingPunct="1">
              <a:lnSpc>
                <a:spcPct val="90000"/>
              </a:lnSpc>
              <a:buFontTx/>
              <a:buNone/>
            </a:pPr>
            <a:r>
              <a:rPr lang="en-US" sz="2400" dirty="0">
                <a:sym typeface="Symbol" charset="2"/>
              </a:rPr>
              <a:t>VP   V NP</a:t>
            </a:r>
          </a:p>
          <a:p>
            <a:pPr marL="533400" lvl="1" indent="-533400">
              <a:lnSpc>
                <a:spcPct val="90000"/>
              </a:lnSpc>
              <a:spcBef>
                <a:spcPts val="700"/>
              </a:spcBef>
              <a:buClr>
                <a:schemeClr val="accent2"/>
              </a:buClr>
              <a:buSzPct val="60000"/>
              <a:buNone/>
            </a:pPr>
            <a:r>
              <a:rPr lang="en-US" sz="2400" b="1" dirty="0">
                <a:solidFill>
                  <a:srgbClr val="008000"/>
                </a:solidFill>
                <a:sym typeface="Symbol" charset="2"/>
              </a:rPr>
              <a:t>NP  </a:t>
            </a:r>
            <a:r>
              <a:rPr lang="en-US" sz="2400" b="1" dirty="0" err="1">
                <a:solidFill>
                  <a:srgbClr val="008000"/>
                </a:solidFill>
                <a:sym typeface="Symbol" charset="2"/>
              </a:rPr>
              <a:t>DetP</a:t>
            </a:r>
            <a:r>
              <a:rPr lang="en-US" sz="2400" b="1" dirty="0">
                <a:solidFill>
                  <a:srgbClr val="008000"/>
                </a:solidFill>
                <a:sym typeface="Symbol" charset="2"/>
              </a:rPr>
              <a:t> N</a:t>
            </a:r>
            <a:r>
              <a:rPr lang="en-US" sz="2400" dirty="0">
                <a:solidFill>
                  <a:srgbClr val="008000"/>
                </a:solidFill>
                <a:sym typeface="Symbol" charset="2"/>
              </a:rPr>
              <a:t> </a:t>
            </a:r>
            <a:r>
              <a:rPr lang="en-US" sz="2400" dirty="0">
                <a:sym typeface="Symbol" charset="2"/>
              </a:rPr>
              <a:t>| </a:t>
            </a:r>
            <a:r>
              <a:rPr lang="en-US" sz="2400" dirty="0" err="1">
                <a:sym typeface="Symbol" charset="2"/>
              </a:rPr>
              <a:t>DetP</a:t>
            </a:r>
            <a:r>
              <a:rPr lang="en-US" sz="2400" dirty="0">
                <a:sym typeface="Symbol" charset="2"/>
              </a:rPr>
              <a:t> </a:t>
            </a:r>
            <a:r>
              <a:rPr lang="en-US" sz="2400" dirty="0" err="1">
                <a:sym typeface="Symbol" charset="2"/>
              </a:rPr>
              <a:t>AdjP</a:t>
            </a:r>
            <a:r>
              <a:rPr lang="en-US" sz="2400" dirty="0">
                <a:sym typeface="Symbol" charset="2"/>
              </a:rPr>
              <a:t> </a:t>
            </a:r>
            <a:r>
              <a:rPr lang="en-US" sz="2400" dirty="0" smtClean="0">
                <a:sym typeface="Symbol" charset="2"/>
              </a:rPr>
              <a:t>N</a:t>
            </a:r>
            <a:endParaRPr lang="en-US" sz="2400" dirty="0">
              <a:sym typeface="Symbol" charset="2"/>
            </a:endParaRPr>
          </a:p>
          <a:p>
            <a:pPr marL="533400" indent="-533400" eaLnBrk="1" hangingPunct="1">
              <a:lnSpc>
                <a:spcPct val="90000"/>
              </a:lnSpc>
              <a:buFontTx/>
              <a:buNone/>
            </a:pPr>
            <a:r>
              <a:rPr lang="en-US" sz="2400" dirty="0" err="1">
                <a:sym typeface="Symbol" charset="2"/>
              </a:rPr>
              <a:t>AdjP</a:t>
            </a:r>
            <a:r>
              <a:rPr lang="en-US" sz="2400" dirty="0">
                <a:sym typeface="Symbol" charset="2"/>
              </a:rPr>
              <a:t>   </a:t>
            </a:r>
            <a:r>
              <a:rPr lang="en-US" sz="2400" dirty="0" err="1">
                <a:sym typeface="Symbol" charset="2"/>
              </a:rPr>
              <a:t>Adj</a:t>
            </a:r>
            <a:r>
              <a:rPr lang="en-US" sz="2400" dirty="0">
                <a:sym typeface="Symbol" charset="2"/>
              </a:rPr>
              <a:t> | </a:t>
            </a:r>
            <a:r>
              <a:rPr lang="en-US" sz="2400" dirty="0" err="1">
                <a:sym typeface="Symbol" charset="2"/>
              </a:rPr>
              <a:t>Adv</a:t>
            </a:r>
            <a:r>
              <a:rPr lang="en-US" sz="2400" dirty="0">
                <a:sym typeface="Symbol" charset="2"/>
              </a:rPr>
              <a:t> </a:t>
            </a:r>
            <a:r>
              <a:rPr lang="en-US" sz="2400" dirty="0" err="1">
                <a:sym typeface="Symbol" charset="2"/>
              </a:rPr>
              <a:t>AdjP</a:t>
            </a:r>
            <a:endParaRPr lang="en-US" sz="2400" dirty="0">
              <a:sym typeface="Symbol" charset="2"/>
            </a:endParaRPr>
          </a:p>
          <a:p>
            <a:pPr marL="533400" indent="-533400" eaLnBrk="1" hangingPunct="1">
              <a:lnSpc>
                <a:spcPct val="90000"/>
              </a:lnSpc>
              <a:buFontTx/>
              <a:buNone/>
            </a:pPr>
            <a:r>
              <a:rPr lang="en-US" sz="2400" b="1" dirty="0">
                <a:solidFill>
                  <a:srgbClr val="008000"/>
                </a:solidFill>
                <a:sym typeface="Symbol" charset="2"/>
              </a:rPr>
              <a:t>N </a:t>
            </a:r>
            <a:r>
              <a:rPr lang="en-US" sz="2400" dirty="0">
                <a:sym typeface="Symbol" charset="2"/>
              </a:rPr>
              <a:t>  boy | </a:t>
            </a:r>
            <a:r>
              <a:rPr lang="en-US" sz="2400" b="1" dirty="0">
                <a:solidFill>
                  <a:srgbClr val="008000"/>
                </a:solidFill>
                <a:sym typeface="Symbol" charset="2"/>
              </a:rPr>
              <a:t>girl</a:t>
            </a:r>
          </a:p>
          <a:p>
            <a:pPr marL="533400" indent="-533400" eaLnBrk="1" hangingPunct="1">
              <a:lnSpc>
                <a:spcPct val="90000"/>
              </a:lnSpc>
              <a:buFontTx/>
              <a:buNone/>
            </a:pPr>
            <a:r>
              <a:rPr lang="en-US" sz="2400" dirty="0">
                <a:sym typeface="Symbol" charset="2"/>
              </a:rPr>
              <a:t>V   sees | likes</a:t>
            </a:r>
          </a:p>
          <a:p>
            <a:pPr marL="533400" indent="-533400" eaLnBrk="1" hangingPunct="1">
              <a:lnSpc>
                <a:spcPct val="90000"/>
              </a:lnSpc>
              <a:buFontTx/>
              <a:buNone/>
            </a:pPr>
            <a:r>
              <a:rPr lang="en-US" sz="2400" dirty="0" err="1">
                <a:sym typeface="Symbol" charset="2"/>
              </a:rPr>
              <a:t>Adj</a:t>
            </a:r>
            <a:r>
              <a:rPr lang="en-US" sz="2400" dirty="0">
                <a:sym typeface="Symbol" charset="2"/>
              </a:rPr>
              <a:t>   big | small</a:t>
            </a:r>
          </a:p>
          <a:p>
            <a:pPr marL="533400" indent="-533400" eaLnBrk="1" hangingPunct="1">
              <a:lnSpc>
                <a:spcPct val="90000"/>
              </a:lnSpc>
              <a:buFontTx/>
              <a:buNone/>
            </a:pPr>
            <a:r>
              <a:rPr lang="en-US" sz="2400" dirty="0" err="1">
                <a:sym typeface="Symbol" charset="2"/>
              </a:rPr>
              <a:t>Adv</a:t>
            </a:r>
            <a:r>
              <a:rPr lang="en-US" sz="2400" dirty="0">
                <a:sym typeface="Symbol" charset="2"/>
              </a:rPr>
              <a:t>   very </a:t>
            </a:r>
          </a:p>
          <a:p>
            <a:pPr marL="533400" indent="-533400" eaLnBrk="1" hangingPunct="1">
              <a:lnSpc>
                <a:spcPct val="90000"/>
              </a:lnSpc>
              <a:buFontTx/>
              <a:buNone/>
            </a:pPr>
            <a:r>
              <a:rPr lang="en-US" sz="2400" b="1" dirty="0" err="1">
                <a:solidFill>
                  <a:srgbClr val="008000"/>
                </a:solidFill>
                <a:sym typeface="Symbol" charset="2"/>
              </a:rPr>
              <a:t>DetP</a:t>
            </a:r>
            <a:r>
              <a:rPr lang="en-US" sz="2400" b="1" dirty="0">
                <a:solidFill>
                  <a:srgbClr val="008000"/>
                </a:solidFill>
                <a:sym typeface="Symbol" charset="2"/>
              </a:rPr>
              <a:t>   a</a:t>
            </a:r>
            <a:r>
              <a:rPr lang="en-US" sz="2400" dirty="0">
                <a:solidFill>
                  <a:srgbClr val="008000"/>
                </a:solidFill>
                <a:sym typeface="Symbol" charset="2"/>
              </a:rPr>
              <a:t> </a:t>
            </a:r>
            <a:r>
              <a:rPr lang="en-US" sz="2400" dirty="0">
                <a:sym typeface="Symbol" charset="2"/>
              </a:rPr>
              <a:t>| the</a:t>
            </a:r>
            <a:br>
              <a:rPr lang="en-US" sz="2400" dirty="0">
                <a:sym typeface="Symbol" charset="2"/>
              </a:rPr>
            </a:br>
            <a:r>
              <a:rPr lang="en-US" sz="2800" dirty="0">
                <a:sym typeface="Symbol" charset="2"/>
              </a:rPr>
              <a:t/>
            </a:r>
            <a:br>
              <a:rPr lang="en-US" sz="2800" dirty="0">
                <a:sym typeface="Symbol" charset="2"/>
              </a:rPr>
            </a:br>
            <a:endParaRPr lang="en-US" sz="2800" dirty="0"/>
          </a:p>
        </p:txBody>
      </p:sp>
      <p:sp>
        <p:nvSpPr>
          <p:cNvPr id="48132" name="Text Box 4"/>
          <p:cNvSpPr txBox="1">
            <a:spLocks noChangeArrowheads="1"/>
          </p:cNvSpPr>
          <p:nvPr/>
        </p:nvSpPr>
        <p:spPr bwMode="auto">
          <a:xfrm>
            <a:off x="4191000" y="3581400"/>
            <a:ext cx="2709862" cy="519113"/>
          </a:xfrm>
          <a:prstGeom prst="rect">
            <a:avLst/>
          </a:prstGeom>
          <a:noFill/>
          <a:ln w="9525">
            <a:noFill/>
            <a:miter lim="800000"/>
            <a:headEnd/>
            <a:tailEnd/>
          </a:ln>
        </p:spPr>
        <p:txBody>
          <a:bodyPr wrap="none">
            <a:prstTxWarp prst="textNoShape">
              <a:avLst/>
            </a:prstTxWarp>
            <a:spAutoFit/>
          </a:bodyPr>
          <a:lstStyle/>
          <a:p>
            <a:r>
              <a:rPr lang="en-US" sz="2800" dirty="0"/>
              <a:t>the boy likes NP</a:t>
            </a:r>
          </a:p>
        </p:txBody>
      </p:sp>
    </p:spTree>
    <p:extLst>
      <p:ext uri="{BB962C8B-B14F-4D97-AF65-F5344CB8AC3E}">
        <p14:creationId xmlns:p14="http://schemas.microsoft.com/office/powerpoint/2010/main" val="1083715369"/>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t>Derivations in a CFG</a:t>
            </a:r>
          </a:p>
        </p:txBody>
      </p:sp>
      <p:sp>
        <p:nvSpPr>
          <p:cNvPr id="49155" name="Rectangle 3"/>
          <p:cNvSpPr>
            <a:spLocks noGrp="1" noChangeArrowheads="1"/>
          </p:cNvSpPr>
          <p:nvPr>
            <p:ph type="body" idx="1"/>
          </p:nvPr>
        </p:nvSpPr>
        <p:spPr>
          <a:xfrm>
            <a:off x="228600" y="2895600"/>
            <a:ext cx="3962400" cy="3733800"/>
          </a:xfrm>
        </p:spPr>
        <p:txBody>
          <a:bodyPr>
            <a:normAutofit fontScale="92500" lnSpcReduction="20000"/>
          </a:bodyPr>
          <a:lstStyle/>
          <a:p>
            <a:pPr marL="533400" indent="-533400" eaLnBrk="1" hangingPunct="1">
              <a:lnSpc>
                <a:spcPct val="90000"/>
              </a:lnSpc>
              <a:buFontTx/>
              <a:buNone/>
            </a:pPr>
            <a:r>
              <a:rPr lang="en-US" sz="2400" dirty="0"/>
              <a:t>S </a:t>
            </a:r>
            <a:r>
              <a:rPr lang="en-US" sz="2400" dirty="0">
                <a:sym typeface="Symbol" charset="2"/>
              </a:rPr>
              <a:t> NP VP</a:t>
            </a:r>
          </a:p>
          <a:p>
            <a:pPr marL="533400" indent="-533400" eaLnBrk="1" hangingPunct="1">
              <a:lnSpc>
                <a:spcPct val="90000"/>
              </a:lnSpc>
              <a:buFontTx/>
              <a:buNone/>
            </a:pPr>
            <a:r>
              <a:rPr lang="en-US" sz="2400" dirty="0">
                <a:sym typeface="Symbol" charset="2"/>
              </a:rPr>
              <a:t>VP   V NP</a:t>
            </a:r>
          </a:p>
          <a:p>
            <a:pPr marL="533400" lvl="1" indent="-533400">
              <a:lnSpc>
                <a:spcPct val="90000"/>
              </a:lnSpc>
              <a:spcBef>
                <a:spcPts val="700"/>
              </a:spcBef>
              <a:buClr>
                <a:schemeClr val="accent2"/>
              </a:buClr>
              <a:buSzPct val="60000"/>
              <a:buNone/>
            </a:pPr>
            <a:r>
              <a:rPr lang="en-US" sz="2400" dirty="0">
                <a:sym typeface="Symbol" charset="2"/>
              </a:rPr>
              <a:t>NP  </a:t>
            </a:r>
            <a:r>
              <a:rPr lang="en-US" sz="2400" dirty="0" err="1">
                <a:sym typeface="Symbol" charset="2"/>
              </a:rPr>
              <a:t>DetP</a:t>
            </a:r>
            <a:r>
              <a:rPr lang="en-US" sz="2400" dirty="0">
                <a:sym typeface="Symbol" charset="2"/>
              </a:rPr>
              <a:t> N </a:t>
            </a:r>
            <a:r>
              <a:rPr lang="en-US" sz="2400" dirty="0">
                <a:sym typeface="Symbol" charset="2"/>
              </a:rPr>
              <a:t>| </a:t>
            </a:r>
            <a:r>
              <a:rPr lang="en-US" sz="2400" dirty="0" err="1">
                <a:sym typeface="Symbol" charset="2"/>
              </a:rPr>
              <a:t>DetP</a:t>
            </a:r>
            <a:r>
              <a:rPr lang="en-US" sz="2400" dirty="0">
                <a:sym typeface="Symbol" charset="2"/>
              </a:rPr>
              <a:t> </a:t>
            </a:r>
            <a:r>
              <a:rPr lang="en-US" sz="2400" dirty="0" err="1">
                <a:sym typeface="Symbol" charset="2"/>
              </a:rPr>
              <a:t>AdjP</a:t>
            </a:r>
            <a:r>
              <a:rPr lang="en-US" sz="2400" dirty="0">
                <a:sym typeface="Symbol" charset="2"/>
              </a:rPr>
              <a:t> </a:t>
            </a:r>
            <a:r>
              <a:rPr lang="en-US" sz="2400" dirty="0" smtClean="0">
                <a:sym typeface="Symbol" charset="2"/>
              </a:rPr>
              <a:t>N</a:t>
            </a:r>
            <a:endParaRPr lang="en-US" sz="2400" dirty="0">
              <a:sym typeface="Symbol" charset="2"/>
            </a:endParaRPr>
          </a:p>
          <a:p>
            <a:pPr marL="533400" indent="-533400" eaLnBrk="1" hangingPunct="1">
              <a:lnSpc>
                <a:spcPct val="90000"/>
              </a:lnSpc>
              <a:buFontTx/>
              <a:buNone/>
            </a:pPr>
            <a:r>
              <a:rPr lang="en-US" sz="2400" dirty="0" err="1">
                <a:sym typeface="Symbol" charset="2"/>
              </a:rPr>
              <a:t>AdjP</a:t>
            </a:r>
            <a:r>
              <a:rPr lang="en-US" sz="2400" dirty="0">
                <a:sym typeface="Symbol" charset="2"/>
              </a:rPr>
              <a:t>   </a:t>
            </a:r>
            <a:r>
              <a:rPr lang="en-US" sz="2400" dirty="0" err="1">
                <a:sym typeface="Symbol" charset="2"/>
              </a:rPr>
              <a:t>Adj</a:t>
            </a:r>
            <a:r>
              <a:rPr lang="en-US" sz="2400" dirty="0">
                <a:sym typeface="Symbol" charset="2"/>
              </a:rPr>
              <a:t> | </a:t>
            </a:r>
            <a:r>
              <a:rPr lang="en-US" sz="2400" dirty="0" err="1">
                <a:sym typeface="Symbol" charset="2"/>
              </a:rPr>
              <a:t>Adv</a:t>
            </a:r>
            <a:r>
              <a:rPr lang="en-US" sz="2400" dirty="0">
                <a:sym typeface="Symbol" charset="2"/>
              </a:rPr>
              <a:t> </a:t>
            </a:r>
            <a:r>
              <a:rPr lang="en-US" sz="2400" dirty="0" err="1">
                <a:sym typeface="Symbol" charset="2"/>
              </a:rPr>
              <a:t>AdjP</a:t>
            </a:r>
            <a:endParaRPr lang="en-US" sz="2400" dirty="0">
              <a:sym typeface="Symbol" charset="2"/>
            </a:endParaRPr>
          </a:p>
          <a:p>
            <a:pPr marL="533400" indent="-533400" eaLnBrk="1" hangingPunct="1">
              <a:lnSpc>
                <a:spcPct val="90000"/>
              </a:lnSpc>
              <a:buFontTx/>
              <a:buNone/>
            </a:pPr>
            <a:r>
              <a:rPr lang="en-US" sz="2400" dirty="0">
                <a:sym typeface="Symbol" charset="2"/>
              </a:rPr>
              <a:t>N   boy | girl</a:t>
            </a:r>
          </a:p>
          <a:p>
            <a:pPr marL="533400" indent="-533400" eaLnBrk="1" hangingPunct="1">
              <a:lnSpc>
                <a:spcPct val="90000"/>
              </a:lnSpc>
              <a:buFontTx/>
              <a:buNone/>
            </a:pPr>
            <a:r>
              <a:rPr lang="en-US" sz="2400" dirty="0">
                <a:sym typeface="Symbol" charset="2"/>
              </a:rPr>
              <a:t>V   sees | likes</a:t>
            </a:r>
          </a:p>
          <a:p>
            <a:pPr marL="533400" indent="-533400" eaLnBrk="1" hangingPunct="1">
              <a:lnSpc>
                <a:spcPct val="90000"/>
              </a:lnSpc>
              <a:buFontTx/>
              <a:buNone/>
            </a:pPr>
            <a:r>
              <a:rPr lang="en-US" sz="2400" dirty="0" err="1">
                <a:sym typeface="Symbol" charset="2"/>
              </a:rPr>
              <a:t>Adj</a:t>
            </a:r>
            <a:r>
              <a:rPr lang="en-US" sz="2400" dirty="0">
                <a:sym typeface="Symbol" charset="2"/>
              </a:rPr>
              <a:t>   big | small</a:t>
            </a:r>
          </a:p>
          <a:p>
            <a:pPr marL="533400" indent="-533400" eaLnBrk="1" hangingPunct="1">
              <a:lnSpc>
                <a:spcPct val="90000"/>
              </a:lnSpc>
              <a:buFontTx/>
              <a:buNone/>
            </a:pPr>
            <a:r>
              <a:rPr lang="en-US" sz="2400" dirty="0" err="1">
                <a:sym typeface="Symbol" charset="2"/>
              </a:rPr>
              <a:t>Adv</a:t>
            </a:r>
            <a:r>
              <a:rPr lang="en-US" sz="2400" dirty="0">
                <a:sym typeface="Symbol" charset="2"/>
              </a:rPr>
              <a:t>   very </a:t>
            </a:r>
          </a:p>
          <a:p>
            <a:pPr marL="533400" indent="-533400" eaLnBrk="1" hangingPunct="1">
              <a:lnSpc>
                <a:spcPct val="90000"/>
              </a:lnSpc>
              <a:buFontTx/>
              <a:buNone/>
            </a:pPr>
            <a:r>
              <a:rPr lang="en-US" sz="2400" dirty="0" err="1">
                <a:sym typeface="Symbol" charset="2"/>
              </a:rPr>
              <a:t>DetP</a:t>
            </a:r>
            <a:r>
              <a:rPr lang="en-US" sz="2400" dirty="0">
                <a:sym typeface="Symbol" charset="2"/>
              </a:rPr>
              <a:t>   a | the</a:t>
            </a:r>
            <a:br>
              <a:rPr lang="en-US" sz="2400" dirty="0">
                <a:sym typeface="Symbol" charset="2"/>
              </a:rPr>
            </a:br>
            <a:r>
              <a:rPr lang="en-US" sz="2800" dirty="0">
                <a:sym typeface="Symbol" charset="2"/>
              </a:rPr>
              <a:t/>
            </a:r>
            <a:br>
              <a:rPr lang="en-US" sz="2800" dirty="0">
                <a:sym typeface="Symbol" charset="2"/>
              </a:rPr>
            </a:br>
            <a:endParaRPr lang="en-US" sz="2800" dirty="0"/>
          </a:p>
        </p:txBody>
      </p:sp>
      <p:sp>
        <p:nvSpPr>
          <p:cNvPr id="49156" name="Text Box 4"/>
          <p:cNvSpPr txBox="1">
            <a:spLocks noChangeArrowheads="1"/>
          </p:cNvSpPr>
          <p:nvPr/>
        </p:nvSpPr>
        <p:spPr bwMode="auto">
          <a:xfrm>
            <a:off x="4191000" y="3657600"/>
            <a:ext cx="3062287" cy="519113"/>
          </a:xfrm>
          <a:prstGeom prst="rect">
            <a:avLst/>
          </a:prstGeom>
          <a:noFill/>
          <a:ln w="9525">
            <a:noFill/>
            <a:miter lim="800000"/>
            <a:headEnd/>
            <a:tailEnd/>
          </a:ln>
        </p:spPr>
        <p:txBody>
          <a:bodyPr wrap="none">
            <a:prstTxWarp prst="textNoShape">
              <a:avLst/>
            </a:prstTxWarp>
            <a:spAutoFit/>
          </a:bodyPr>
          <a:lstStyle/>
          <a:p>
            <a:r>
              <a:rPr lang="en-US" sz="2800" dirty="0"/>
              <a:t>the boy likes a girl</a:t>
            </a:r>
          </a:p>
        </p:txBody>
      </p:sp>
    </p:spTree>
    <p:extLst>
      <p:ext uri="{BB962C8B-B14F-4D97-AF65-F5344CB8AC3E}">
        <p14:creationId xmlns:p14="http://schemas.microsoft.com/office/powerpoint/2010/main" val="8823033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feedback</a:t>
            </a:r>
            <a:endParaRPr lang="en-US" dirty="0"/>
          </a:p>
        </p:txBody>
      </p:sp>
      <p:pic>
        <p:nvPicPr>
          <p:cNvPr id="4" name="Picture 3"/>
          <p:cNvPicPr>
            <a:picLocks noChangeAspect="1"/>
          </p:cNvPicPr>
          <p:nvPr/>
        </p:nvPicPr>
        <p:blipFill>
          <a:blip r:embed="rId2"/>
          <a:stretch>
            <a:fillRect/>
          </a:stretch>
        </p:blipFill>
        <p:spPr>
          <a:xfrm>
            <a:off x="304800" y="2362200"/>
            <a:ext cx="8492805" cy="2971800"/>
          </a:xfrm>
          <a:prstGeom prst="rect">
            <a:avLst/>
          </a:prstGeom>
        </p:spPr>
      </p:pic>
    </p:spTree>
    <p:extLst>
      <p:ext uri="{BB962C8B-B14F-4D97-AF65-F5344CB8AC3E}">
        <p14:creationId xmlns:p14="http://schemas.microsoft.com/office/powerpoint/2010/main" val="3634759978"/>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12648" y="152400"/>
            <a:ext cx="8153400" cy="990600"/>
          </a:xfrm>
        </p:spPr>
        <p:txBody>
          <a:bodyPr>
            <a:normAutofit fontScale="90000"/>
          </a:bodyPr>
          <a:lstStyle/>
          <a:p>
            <a:pPr eaLnBrk="1" hangingPunct="1"/>
            <a:r>
              <a:rPr lang="en-US" dirty="0"/>
              <a:t>Derivations in a </a:t>
            </a:r>
            <a:r>
              <a:rPr lang="en-US" dirty="0" smtClean="0"/>
              <a:t>CFG:</a:t>
            </a:r>
            <a:r>
              <a:rPr lang="en-US" dirty="0"/>
              <a:t/>
            </a:r>
            <a:br>
              <a:rPr lang="en-US" dirty="0"/>
            </a:br>
            <a:r>
              <a:rPr lang="en-US" dirty="0"/>
              <a:t>Order of Derivation Irrelevant</a:t>
            </a:r>
          </a:p>
        </p:txBody>
      </p:sp>
      <p:sp>
        <p:nvSpPr>
          <p:cNvPr id="50179" name="Rectangle 3"/>
          <p:cNvSpPr>
            <a:spLocks noGrp="1" noChangeArrowheads="1"/>
          </p:cNvSpPr>
          <p:nvPr>
            <p:ph type="body" idx="1"/>
          </p:nvPr>
        </p:nvSpPr>
        <p:spPr>
          <a:xfrm>
            <a:off x="228600" y="2895600"/>
            <a:ext cx="3962400" cy="3733800"/>
          </a:xfrm>
        </p:spPr>
        <p:txBody>
          <a:bodyPr>
            <a:normAutofit fontScale="92500" lnSpcReduction="20000"/>
          </a:bodyPr>
          <a:lstStyle/>
          <a:p>
            <a:pPr marL="533400" indent="-533400" eaLnBrk="1" hangingPunct="1">
              <a:lnSpc>
                <a:spcPct val="90000"/>
              </a:lnSpc>
              <a:buFontTx/>
              <a:buNone/>
            </a:pPr>
            <a:r>
              <a:rPr lang="en-US" sz="2400" dirty="0"/>
              <a:t>S </a:t>
            </a:r>
            <a:r>
              <a:rPr lang="en-US" sz="2400" dirty="0">
                <a:sym typeface="Symbol" charset="2"/>
              </a:rPr>
              <a:t> NP VP</a:t>
            </a:r>
          </a:p>
          <a:p>
            <a:pPr marL="533400" indent="-533400">
              <a:lnSpc>
                <a:spcPct val="90000"/>
              </a:lnSpc>
              <a:buNone/>
            </a:pPr>
            <a:r>
              <a:rPr lang="en-US" sz="2400" b="1" dirty="0">
                <a:solidFill>
                  <a:srgbClr val="0000FF"/>
                </a:solidFill>
                <a:sym typeface="Symbol" charset="2"/>
              </a:rPr>
              <a:t>VP   V NP</a:t>
            </a:r>
          </a:p>
          <a:p>
            <a:pPr marL="533400" lvl="1" indent="-533400">
              <a:lnSpc>
                <a:spcPct val="90000"/>
              </a:lnSpc>
              <a:spcBef>
                <a:spcPts val="700"/>
              </a:spcBef>
              <a:buClr>
                <a:schemeClr val="accent2"/>
              </a:buClr>
              <a:buSzPct val="60000"/>
              <a:buNone/>
            </a:pPr>
            <a:r>
              <a:rPr lang="en-US" sz="2400" b="1" dirty="0">
                <a:solidFill>
                  <a:srgbClr val="0000FF"/>
                </a:solidFill>
                <a:sym typeface="Symbol" charset="2"/>
              </a:rPr>
              <a:t>NP  </a:t>
            </a:r>
            <a:r>
              <a:rPr lang="en-US" sz="2400" b="1" dirty="0" err="1">
                <a:solidFill>
                  <a:srgbClr val="0000FF"/>
                </a:solidFill>
                <a:sym typeface="Symbol" charset="2"/>
              </a:rPr>
              <a:t>DetP</a:t>
            </a:r>
            <a:r>
              <a:rPr lang="en-US" sz="2400" b="1" dirty="0">
                <a:solidFill>
                  <a:srgbClr val="0000FF"/>
                </a:solidFill>
                <a:sym typeface="Symbol" charset="2"/>
              </a:rPr>
              <a:t> N </a:t>
            </a:r>
            <a:r>
              <a:rPr lang="en-US" sz="2400" dirty="0" smtClean="0">
                <a:solidFill>
                  <a:srgbClr val="000000"/>
                </a:solidFill>
                <a:sym typeface="Symbol" charset="2"/>
              </a:rPr>
              <a:t>| </a:t>
            </a:r>
            <a:r>
              <a:rPr lang="en-US" sz="2400" dirty="0" err="1" smtClean="0">
                <a:sym typeface="Symbol" charset="2"/>
              </a:rPr>
              <a:t>DetP</a:t>
            </a:r>
            <a:r>
              <a:rPr lang="en-US" sz="2400" dirty="0" smtClean="0">
                <a:sym typeface="Symbol" charset="2"/>
              </a:rPr>
              <a:t> </a:t>
            </a:r>
            <a:r>
              <a:rPr lang="en-US" sz="2400" dirty="0" err="1">
                <a:sym typeface="Symbol" charset="2"/>
              </a:rPr>
              <a:t>AdjP</a:t>
            </a:r>
            <a:r>
              <a:rPr lang="en-US" sz="2400" dirty="0">
                <a:sym typeface="Symbol" charset="2"/>
              </a:rPr>
              <a:t> </a:t>
            </a:r>
            <a:r>
              <a:rPr lang="en-US" sz="2400" dirty="0" smtClean="0">
                <a:sym typeface="Symbol" charset="2"/>
              </a:rPr>
              <a:t>N</a:t>
            </a:r>
            <a:endParaRPr lang="en-US" sz="2400" dirty="0">
              <a:solidFill>
                <a:srgbClr val="000000"/>
              </a:solidFill>
              <a:sym typeface="Symbol" charset="2"/>
            </a:endParaRPr>
          </a:p>
          <a:p>
            <a:pPr marL="533400" indent="-533400" eaLnBrk="1" hangingPunct="1">
              <a:lnSpc>
                <a:spcPct val="90000"/>
              </a:lnSpc>
              <a:buFontTx/>
              <a:buNone/>
            </a:pPr>
            <a:r>
              <a:rPr lang="en-US" sz="2400" dirty="0" err="1" smtClean="0">
                <a:sym typeface="Symbol" charset="2"/>
              </a:rPr>
              <a:t>AdjP</a:t>
            </a:r>
            <a:r>
              <a:rPr lang="en-US" sz="2400" dirty="0" smtClean="0">
                <a:sym typeface="Symbol" charset="2"/>
              </a:rPr>
              <a:t> </a:t>
            </a:r>
            <a:r>
              <a:rPr lang="en-US" sz="2400" dirty="0">
                <a:sym typeface="Symbol" charset="2"/>
              </a:rPr>
              <a:t>  </a:t>
            </a:r>
            <a:r>
              <a:rPr lang="en-US" sz="2400" dirty="0" err="1">
                <a:sym typeface="Symbol" charset="2"/>
              </a:rPr>
              <a:t>Adj</a:t>
            </a:r>
            <a:r>
              <a:rPr lang="en-US" sz="2400" dirty="0">
                <a:sym typeface="Symbol" charset="2"/>
              </a:rPr>
              <a:t> | </a:t>
            </a:r>
            <a:r>
              <a:rPr lang="en-US" sz="2400" dirty="0" err="1">
                <a:sym typeface="Symbol" charset="2"/>
              </a:rPr>
              <a:t>Adv</a:t>
            </a:r>
            <a:r>
              <a:rPr lang="en-US" sz="2400" dirty="0">
                <a:sym typeface="Symbol" charset="2"/>
              </a:rPr>
              <a:t> </a:t>
            </a:r>
            <a:r>
              <a:rPr lang="en-US" sz="2400" dirty="0" err="1">
                <a:sym typeface="Symbol" charset="2"/>
              </a:rPr>
              <a:t>AdjP</a:t>
            </a:r>
            <a:endParaRPr lang="en-US" sz="2400" dirty="0">
              <a:sym typeface="Symbol" charset="2"/>
            </a:endParaRPr>
          </a:p>
          <a:p>
            <a:pPr marL="533400" indent="-533400" eaLnBrk="1" hangingPunct="1">
              <a:lnSpc>
                <a:spcPct val="90000"/>
              </a:lnSpc>
              <a:buFontTx/>
              <a:buNone/>
            </a:pPr>
            <a:r>
              <a:rPr lang="en-US" sz="2400" dirty="0">
                <a:sym typeface="Symbol" charset="2"/>
              </a:rPr>
              <a:t>N   boy | girl</a:t>
            </a:r>
          </a:p>
          <a:p>
            <a:pPr marL="533400" indent="-533400" eaLnBrk="1" hangingPunct="1">
              <a:lnSpc>
                <a:spcPct val="90000"/>
              </a:lnSpc>
              <a:buFontTx/>
              <a:buNone/>
            </a:pPr>
            <a:r>
              <a:rPr lang="en-US" sz="2400" dirty="0">
                <a:sym typeface="Symbol" charset="2"/>
              </a:rPr>
              <a:t>V   sees | likes</a:t>
            </a:r>
          </a:p>
          <a:p>
            <a:pPr marL="533400" indent="-533400" eaLnBrk="1" hangingPunct="1">
              <a:lnSpc>
                <a:spcPct val="90000"/>
              </a:lnSpc>
              <a:buFontTx/>
              <a:buNone/>
            </a:pPr>
            <a:r>
              <a:rPr lang="en-US" sz="2400" dirty="0" err="1">
                <a:sym typeface="Symbol" charset="2"/>
              </a:rPr>
              <a:t>Adj</a:t>
            </a:r>
            <a:r>
              <a:rPr lang="en-US" sz="2400" dirty="0">
                <a:sym typeface="Symbol" charset="2"/>
              </a:rPr>
              <a:t>   big | small</a:t>
            </a:r>
          </a:p>
          <a:p>
            <a:pPr marL="533400" indent="-533400" eaLnBrk="1" hangingPunct="1">
              <a:lnSpc>
                <a:spcPct val="90000"/>
              </a:lnSpc>
              <a:buFontTx/>
              <a:buNone/>
            </a:pPr>
            <a:r>
              <a:rPr lang="en-US" sz="2400" dirty="0" err="1">
                <a:sym typeface="Symbol" charset="2"/>
              </a:rPr>
              <a:t>Adv</a:t>
            </a:r>
            <a:r>
              <a:rPr lang="en-US" sz="2400" dirty="0">
                <a:sym typeface="Symbol" charset="2"/>
              </a:rPr>
              <a:t>   very </a:t>
            </a:r>
          </a:p>
          <a:p>
            <a:pPr marL="533400" indent="-533400" eaLnBrk="1" hangingPunct="1">
              <a:lnSpc>
                <a:spcPct val="90000"/>
              </a:lnSpc>
              <a:buFontTx/>
              <a:buNone/>
            </a:pPr>
            <a:r>
              <a:rPr lang="en-US" sz="2400" dirty="0" err="1">
                <a:sym typeface="Symbol" charset="2"/>
              </a:rPr>
              <a:t>DetP</a:t>
            </a:r>
            <a:r>
              <a:rPr lang="en-US" sz="2400" dirty="0">
                <a:sym typeface="Symbol" charset="2"/>
              </a:rPr>
              <a:t>   a | the</a:t>
            </a:r>
            <a:br>
              <a:rPr lang="en-US" sz="2400" dirty="0">
                <a:sym typeface="Symbol" charset="2"/>
              </a:rPr>
            </a:br>
            <a:r>
              <a:rPr lang="en-US" sz="2800" dirty="0">
                <a:sym typeface="Symbol" charset="2"/>
              </a:rPr>
              <a:t/>
            </a:r>
            <a:br>
              <a:rPr lang="en-US" sz="2800" dirty="0">
                <a:sym typeface="Symbol" charset="2"/>
              </a:rPr>
            </a:br>
            <a:endParaRPr lang="en-US" sz="2800" dirty="0"/>
          </a:p>
        </p:txBody>
      </p:sp>
      <p:sp>
        <p:nvSpPr>
          <p:cNvPr id="22" name="Text Box 4"/>
          <p:cNvSpPr txBox="1">
            <a:spLocks noChangeArrowheads="1"/>
          </p:cNvSpPr>
          <p:nvPr/>
        </p:nvSpPr>
        <p:spPr bwMode="auto">
          <a:xfrm>
            <a:off x="5290898" y="2891492"/>
            <a:ext cx="1099179" cy="523220"/>
          </a:xfrm>
          <a:prstGeom prst="rect">
            <a:avLst/>
          </a:prstGeom>
          <a:noFill/>
          <a:ln w="9525">
            <a:noFill/>
            <a:miter lim="800000"/>
            <a:headEnd/>
            <a:tailEnd/>
          </a:ln>
        </p:spPr>
        <p:txBody>
          <a:bodyPr wrap="none">
            <a:prstTxWarp prst="textNoShape">
              <a:avLst/>
            </a:prstTxWarp>
            <a:spAutoFit/>
          </a:bodyPr>
          <a:lstStyle/>
          <a:p>
            <a:r>
              <a:rPr lang="en-US" sz="2800" dirty="0" smtClean="0"/>
              <a:t>NP VP</a:t>
            </a:r>
            <a:endParaRPr lang="en-US" sz="2800" dirty="0"/>
          </a:p>
        </p:txBody>
      </p:sp>
      <p:cxnSp>
        <p:nvCxnSpPr>
          <p:cNvPr id="24" name="Straight Arrow Connector 23"/>
          <p:cNvCxnSpPr/>
          <p:nvPr/>
        </p:nvCxnSpPr>
        <p:spPr>
          <a:xfrm rot="10800000" flipV="1">
            <a:off x="4724400" y="3414712"/>
            <a:ext cx="1066800" cy="92868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rot="16200000" flipH="1">
            <a:off x="5926931" y="3445668"/>
            <a:ext cx="914400" cy="881063"/>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7" name="Text Box 4"/>
          <p:cNvSpPr txBox="1">
            <a:spLocks noChangeArrowheads="1"/>
          </p:cNvSpPr>
          <p:nvPr/>
        </p:nvSpPr>
        <p:spPr bwMode="auto">
          <a:xfrm>
            <a:off x="3733800" y="4495800"/>
            <a:ext cx="1691965" cy="523220"/>
          </a:xfrm>
          <a:prstGeom prst="rect">
            <a:avLst/>
          </a:prstGeom>
          <a:noFill/>
          <a:ln w="9525">
            <a:noFill/>
            <a:miter lim="800000"/>
            <a:headEnd/>
            <a:tailEnd/>
          </a:ln>
        </p:spPr>
        <p:txBody>
          <a:bodyPr wrap="none">
            <a:prstTxWarp prst="textNoShape">
              <a:avLst/>
            </a:prstTxWarp>
            <a:spAutoFit/>
          </a:bodyPr>
          <a:lstStyle/>
          <a:p>
            <a:r>
              <a:rPr lang="en-US" sz="2800" dirty="0" err="1" smtClean="0"/>
              <a:t>DetP</a:t>
            </a:r>
            <a:r>
              <a:rPr lang="en-US" sz="2800" dirty="0" smtClean="0"/>
              <a:t> N VP</a:t>
            </a:r>
            <a:endParaRPr lang="en-US" sz="2800" dirty="0"/>
          </a:p>
        </p:txBody>
      </p:sp>
      <p:sp>
        <p:nvSpPr>
          <p:cNvPr id="28" name="Text Box 4"/>
          <p:cNvSpPr txBox="1">
            <a:spLocks noChangeArrowheads="1"/>
          </p:cNvSpPr>
          <p:nvPr/>
        </p:nvSpPr>
        <p:spPr bwMode="auto">
          <a:xfrm>
            <a:off x="6324600" y="4495800"/>
            <a:ext cx="1437738" cy="523220"/>
          </a:xfrm>
          <a:prstGeom prst="rect">
            <a:avLst/>
          </a:prstGeom>
          <a:noFill/>
          <a:ln w="9525">
            <a:noFill/>
            <a:miter lim="800000"/>
            <a:headEnd/>
            <a:tailEnd/>
          </a:ln>
        </p:spPr>
        <p:txBody>
          <a:bodyPr wrap="none">
            <a:prstTxWarp prst="textNoShape">
              <a:avLst/>
            </a:prstTxWarp>
            <a:spAutoFit/>
          </a:bodyPr>
          <a:lstStyle/>
          <a:p>
            <a:r>
              <a:rPr lang="en-US" sz="2800" dirty="0" smtClean="0"/>
              <a:t>NP V NP</a:t>
            </a:r>
            <a:endParaRPr lang="en-US" sz="2800" dirty="0"/>
          </a:p>
        </p:txBody>
      </p:sp>
      <p:sp>
        <p:nvSpPr>
          <p:cNvPr id="29" name="Down Arrow 28"/>
          <p:cNvSpPr/>
          <p:nvPr/>
        </p:nvSpPr>
        <p:spPr>
          <a:xfrm>
            <a:off x="5334000" y="5247620"/>
            <a:ext cx="1056077" cy="61978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 Box 4"/>
          <p:cNvSpPr txBox="1">
            <a:spLocks noChangeArrowheads="1"/>
          </p:cNvSpPr>
          <p:nvPr/>
        </p:nvSpPr>
        <p:spPr bwMode="auto">
          <a:xfrm>
            <a:off x="4412455" y="6110287"/>
            <a:ext cx="3062287" cy="519113"/>
          </a:xfrm>
          <a:prstGeom prst="rect">
            <a:avLst/>
          </a:prstGeom>
          <a:noFill/>
          <a:ln w="9525">
            <a:noFill/>
            <a:miter lim="800000"/>
            <a:headEnd/>
            <a:tailEnd/>
          </a:ln>
        </p:spPr>
        <p:txBody>
          <a:bodyPr wrap="none">
            <a:prstTxWarp prst="textNoShape">
              <a:avLst/>
            </a:prstTxWarp>
            <a:spAutoFit/>
          </a:bodyPr>
          <a:lstStyle/>
          <a:p>
            <a:r>
              <a:rPr lang="en-US" sz="2800" dirty="0"/>
              <a:t>the boy likes a girl</a:t>
            </a:r>
          </a:p>
        </p:txBody>
      </p:sp>
    </p:spTree>
    <p:extLst>
      <p:ext uri="{BB962C8B-B14F-4D97-AF65-F5344CB8AC3E}">
        <p14:creationId xmlns:p14="http://schemas.microsoft.com/office/powerpoint/2010/main" val="3026096931"/>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t>Derivations of CFGs</a:t>
            </a:r>
          </a:p>
        </p:txBody>
      </p:sp>
      <p:sp>
        <p:nvSpPr>
          <p:cNvPr id="51203" name="Rectangle 3"/>
          <p:cNvSpPr>
            <a:spLocks noGrp="1" noChangeArrowheads="1"/>
          </p:cNvSpPr>
          <p:nvPr>
            <p:ph type="body" idx="1"/>
          </p:nvPr>
        </p:nvSpPr>
        <p:spPr>
          <a:xfrm>
            <a:off x="290513" y="1524000"/>
            <a:ext cx="8475535" cy="1752600"/>
          </a:xfrm>
        </p:spPr>
        <p:txBody>
          <a:bodyPr>
            <a:normAutofit/>
          </a:bodyPr>
          <a:lstStyle/>
          <a:p>
            <a:pPr marL="0" indent="0" eaLnBrk="1" hangingPunct="1">
              <a:buNone/>
            </a:pPr>
            <a:endParaRPr lang="en-US" dirty="0" smtClean="0"/>
          </a:p>
          <a:p>
            <a:pPr marL="0" indent="0" eaLnBrk="1" hangingPunct="1">
              <a:buNone/>
            </a:pPr>
            <a:r>
              <a:rPr lang="en-US" dirty="0" smtClean="0"/>
              <a:t>Derivation history shows </a:t>
            </a:r>
            <a:r>
              <a:rPr lang="en-US" dirty="0"/>
              <a:t>a</a:t>
            </a:r>
            <a:r>
              <a:rPr lang="en-US" dirty="0" smtClean="0"/>
              <a:t> tree:</a:t>
            </a:r>
            <a:endParaRPr lang="en-US" dirty="0"/>
          </a:p>
        </p:txBody>
      </p:sp>
      <p:sp>
        <p:nvSpPr>
          <p:cNvPr id="4" name="Text Box 4"/>
          <p:cNvSpPr txBox="1">
            <a:spLocks noChangeArrowheads="1"/>
          </p:cNvSpPr>
          <p:nvPr/>
        </p:nvSpPr>
        <p:spPr bwMode="auto">
          <a:xfrm>
            <a:off x="290513" y="4660106"/>
            <a:ext cx="3062287" cy="519113"/>
          </a:xfrm>
          <a:prstGeom prst="rect">
            <a:avLst/>
          </a:prstGeom>
          <a:noFill/>
          <a:ln w="9525">
            <a:noFill/>
            <a:miter lim="800000"/>
            <a:headEnd/>
            <a:tailEnd/>
          </a:ln>
        </p:spPr>
        <p:txBody>
          <a:bodyPr wrap="none">
            <a:prstTxWarp prst="textNoShape">
              <a:avLst/>
            </a:prstTxWarp>
            <a:spAutoFit/>
          </a:bodyPr>
          <a:lstStyle/>
          <a:p>
            <a:r>
              <a:rPr lang="en-US" sz="2800" dirty="0"/>
              <a:t>the boy likes a girl</a:t>
            </a:r>
          </a:p>
        </p:txBody>
      </p:sp>
      <p:sp>
        <p:nvSpPr>
          <p:cNvPr id="5" name="Line 5"/>
          <p:cNvSpPr>
            <a:spLocks noChangeShapeType="1"/>
          </p:cNvSpPr>
          <p:nvPr/>
        </p:nvSpPr>
        <p:spPr bwMode="auto">
          <a:xfrm>
            <a:off x="5181600" y="4247357"/>
            <a:ext cx="457200" cy="34925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6" name="Line 6"/>
          <p:cNvSpPr>
            <a:spLocks noChangeShapeType="1"/>
          </p:cNvSpPr>
          <p:nvPr/>
        </p:nvSpPr>
        <p:spPr bwMode="auto">
          <a:xfrm flipV="1">
            <a:off x="4724400" y="4247357"/>
            <a:ext cx="457200" cy="34925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7" name="Text Box 7"/>
          <p:cNvSpPr txBox="1">
            <a:spLocks noChangeArrowheads="1"/>
          </p:cNvSpPr>
          <p:nvPr/>
        </p:nvSpPr>
        <p:spPr bwMode="auto">
          <a:xfrm>
            <a:off x="5181600" y="5296694"/>
            <a:ext cx="833438" cy="579438"/>
          </a:xfrm>
          <a:prstGeom prst="rect">
            <a:avLst/>
          </a:prstGeom>
          <a:noFill/>
          <a:ln w="9525">
            <a:noFill/>
            <a:miter lim="800000"/>
            <a:headEnd/>
            <a:tailEnd/>
          </a:ln>
        </p:spPr>
        <p:txBody>
          <a:bodyPr wrap="none">
            <a:prstTxWarp prst="textNoShape">
              <a:avLst/>
            </a:prstTxWarp>
            <a:spAutoFit/>
          </a:bodyPr>
          <a:lstStyle/>
          <a:p>
            <a:r>
              <a:rPr lang="en-US" sz="3200"/>
              <a:t>boy</a:t>
            </a:r>
          </a:p>
        </p:txBody>
      </p:sp>
      <p:sp>
        <p:nvSpPr>
          <p:cNvPr id="8" name="Line 8"/>
          <p:cNvSpPr>
            <a:spLocks noChangeShapeType="1"/>
          </p:cNvSpPr>
          <p:nvPr/>
        </p:nvSpPr>
        <p:spPr bwMode="auto">
          <a:xfrm>
            <a:off x="4724400" y="5068094"/>
            <a:ext cx="0" cy="3302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 name="Text Box 9"/>
          <p:cNvSpPr txBox="1">
            <a:spLocks noChangeArrowheads="1"/>
          </p:cNvSpPr>
          <p:nvPr/>
        </p:nvSpPr>
        <p:spPr bwMode="auto">
          <a:xfrm>
            <a:off x="4267200" y="5296694"/>
            <a:ext cx="762000" cy="579438"/>
          </a:xfrm>
          <a:prstGeom prst="rect">
            <a:avLst/>
          </a:prstGeom>
          <a:noFill/>
          <a:ln w="9525">
            <a:noFill/>
            <a:miter lim="800000"/>
            <a:headEnd/>
            <a:tailEnd/>
          </a:ln>
        </p:spPr>
        <p:txBody>
          <a:bodyPr wrap="none">
            <a:prstTxWarp prst="textNoShape">
              <a:avLst/>
            </a:prstTxWarp>
            <a:spAutoFit/>
          </a:bodyPr>
          <a:lstStyle/>
          <a:p>
            <a:r>
              <a:rPr lang="en-US" sz="3200"/>
              <a:t>the</a:t>
            </a:r>
          </a:p>
        </p:txBody>
      </p:sp>
      <p:sp>
        <p:nvSpPr>
          <p:cNvPr id="10" name="Text Box 10"/>
          <p:cNvSpPr txBox="1">
            <a:spLocks noChangeArrowheads="1"/>
          </p:cNvSpPr>
          <p:nvPr/>
        </p:nvSpPr>
        <p:spPr bwMode="auto">
          <a:xfrm>
            <a:off x="6096000" y="5296694"/>
            <a:ext cx="969963" cy="579438"/>
          </a:xfrm>
          <a:prstGeom prst="rect">
            <a:avLst/>
          </a:prstGeom>
          <a:noFill/>
          <a:ln w="9525">
            <a:noFill/>
            <a:miter lim="800000"/>
            <a:headEnd/>
            <a:tailEnd/>
          </a:ln>
        </p:spPr>
        <p:txBody>
          <a:bodyPr wrap="none">
            <a:prstTxWarp prst="textNoShape">
              <a:avLst/>
            </a:prstTxWarp>
            <a:spAutoFit/>
          </a:bodyPr>
          <a:lstStyle/>
          <a:p>
            <a:r>
              <a:rPr lang="en-US" sz="3200"/>
              <a:t>likes</a:t>
            </a:r>
          </a:p>
        </p:txBody>
      </p:sp>
      <p:sp>
        <p:nvSpPr>
          <p:cNvPr id="11" name="Line 11"/>
          <p:cNvSpPr>
            <a:spLocks noChangeShapeType="1"/>
          </p:cNvSpPr>
          <p:nvPr/>
        </p:nvSpPr>
        <p:spPr bwMode="auto">
          <a:xfrm flipH="1">
            <a:off x="5105400" y="3496469"/>
            <a:ext cx="1117600" cy="38258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2" name="Line 12"/>
          <p:cNvSpPr>
            <a:spLocks noChangeShapeType="1"/>
          </p:cNvSpPr>
          <p:nvPr/>
        </p:nvSpPr>
        <p:spPr bwMode="auto">
          <a:xfrm>
            <a:off x="6223000" y="3496469"/>
            <a:ext cx="990600" cy="40798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3" name="Text Box 13"/>
          <p:cNvSpPr txBox="1">
            <a:spLocks noChangeArrowheads="1"/>
          </p:cNvSpPr>
          <p:nvPr/>
        </p:nvSpPr>
        <p:spPr bwMode="auto">
          <a:xfrm>
            <a:off x="4267200" y="4534694"/>
            <a:ext cx="820738" cy="457200"/>
          </a:xfrm>
          <a:prstGeom prst="rect">
            <a:avLst/>
          </a:prstGeom>
          <a:noFill/>
          <a:ln w="9525">
            <a:noFill/>
            <a:miter lim="800000"/>
            <a:headEnd/>
            <a:tailEnd/>
          </a:ln>
        </p:spPr>
        <p:txBody>
          <a:bodyPr wrap="none">
            <a:prstTxWarp prst="textNoShape">
              <a:avLst/>
            </a:prstTxWarp>
            <a:spAutoFit/>
          </a:bodyPr>
          <a:lstStyle/>
          <a:p>
            <a:r>
              <a:rPr lang="en-US"/>
              <a:t>DetP</a:t>
            </a:r>
          </a:p>
        </p:txBody>
      </p:sp>
      <p:sp>
        <p:nvSpPr>
          <p:cNvPr id="14" name="Text Box 14"/>
          <p:cNvSpPr txBox="1">
            <a:spLocks noChangeArrowheads="1"/>
          </p:cNvSpPr>
          <p:nvPr/>
        </p:nvSpPr>
        <p:spPr bwMode="auto">
          <a:xfrm>
            <a:off x="4930775" y="3879057"/>
            <a:ext cx="555625" cy="457200"/>
          </a:xfrm>
          <a:prstGeom prst="rect">
            <a:avLst/>
          </a:prstGeom>
          <a:noFill/>
          <a:ln w="9525">
            <a:noFill/>
            <a:miter lim="800000"/>
            <a:headEnd/>
            <a:tailEnd/>
          </a:ln>
        </p:spPr>
        <p:txBody>
          <a:bodyPr wrap="none">
            <a:prstTxWarp prst="textNoShape">
              <a:avLst/>
            </a:prstTxWarp>
            <a:spAutoFit/>
          </a:bodyPr>
          <a:lstStyle/>
          <a:p>
            <a:r>
              <a:rPr lang="en-US"/>
              <a:t>NP</a:t>
            </a:r>
          </a:p>
        </p:txBody>
      </p:sp>
      <p:sp>
        <p:nvSpPr>
          <p:cNvPr id="15" name="Line 15"/>
          <p:cNvSpPr>
            <a:spLocks noChangeShapeType="1"/>
          </p:cNvSpPr>
          <p:nvPr/>
        </p:nvSpPr>
        <p:spPr bwMode="auto">
          <a:xfrm>
            <a:off x="7924800" y="5090319"/>
            <a:ext cx="457200" cy="35083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6" name="Line 16"/>
          <p:cNvSpPr>
            <a:spLocks noChangeShapeType="1"/>
          </p:cNvSpPr>
          <p:nvPr/>
        </p:nvSpPr>
        <p:spPr bwMode="auto">
          <a:xfrm flipH="1">
            <a:off x="7467600" y="5090319"/>
            <a:ext cx="457200" cy="35083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7" name="Text Box 17"/>
          <p:cNvSpPr txBox="1">
            <a:spLocks noChangeArrowheads="1"/>
          </p:cNvSpPr>
          <p:nvPr/>
        </p:nvSpPr>
        <p:spPr bwMode="auto">
          <a:xfrm>
            <a:off x="8001000" y="6134894"/>
            <a:ext cx="742950" cy="579438"/>
          </a:xfrm>
          <a:prstGeom prst="rect">
            <a:avLst/>
          </a:prstGeom>
          <a:noFill/>
          <a:ln w="9525">
            <a:noFill/>
            <a:miter lim="800000"/>
            <a:headEnd/>
            <a:tailEnd/>
          </a:ln>
        </p:spPr>
        <p:txBody>
          <a:bodyPr wrap="none">
            <a:prstTxWarp prst="textNoShape">
              <a:avLst/>
            </a:prstTxWarp>
            <a:spAutoFit/>
          </a:bodyPr>
          <a:lstStyle/>
          <a:p>
            <a:r>
              <a:rPr lang="en-US" sz="3200"/>
              <a:t>girl</a:t>
            </a:r>
          </a:p>
        </p:txBody>
      </p:sp>
      <p:sp>
        <p:nvSpPr>
          <p:cNvPr id="18" name="Line 18"/>
          <p:cNvSpPr>
            <a:spLocks noChangeShapeType="1"/>
          </p:cNvSpPr>
          <p:nvPr/>
        </p:nvSpPr>
        <p:spPr bwMode="auto">
          <a:xfrm>
            <a:off x="7467600" y="5890419"/>
            <a:ext cx="0" cy="35083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9" name="Text Box 19"/>
          <p:cNvSpPr txBox="1">
            <a:spLocks noChangeArrowheads="1"/>
          </p:cNvSpPr>
          <p:nvPr/>
        </p:nvSpPr>
        <p:spPr bwMode="auto">
          <a:xfrm>
            <a:off x="7269163" y="6147594"/>
            <a:ext cx="396875" cy="579438"/>
          </a:xfrm>
          <a:prstGeom prst="rect">
            <a:avLst/>
          </a:prstGeom>
          <a:noFill/>
          <a:ln w="9525">
            <a:noFill/>
            <a:miter lim="800000"/>
            <a:headEnd/>
            <a:tailEnd/>
          </a:ln>
        </p:spPr>
        <p:txBody>
          <a:bodyPr wrap="none">
            <a:prstTxWarp prst="textNoShape">
              <a:avLst/>
            </a:prstTxWarp>
            <a:spAutoFit/>
          </a:bodyPr>
          <a:lstStyle/>
          <a:p>
            <a:r>
              <a:rPr lang="en-US" sz="3200"/>
              <a:t>a</a:t>
            </a:r>
          </a:p>
        </p:txBody>
      </p:sp>
      <p:sp>
        <p:nvSpPr>
          <p:cNvPr id="20" name="Text Box 20"/>
          <p:cNvSpPr txBox="1">
            <a:spLocks noChangeArrowheads="1"/>
          </p:cNvSpPr>
          <p:nvPr/>
        </p:nvSpPr>
        <p:spPr bwMode="auto">
          <a:xfrm>
            <a:off x="7620000" y="4722019"/>
            <a:ext cx="555625" cy="457200"/>
          </a:xfrm>
          <a:prstGeom prst="rect">
            <a:avLst/>
          </a:prstGeom>
          <a:noFill/>
          <a:ln w="9525">
            <a:noFill/>
            <a:miter lim="800000"/>
            <a:headEnd/>
            <a:tailEnd/>
          </a:ln>
        </p:spPr>
        <p:txBody>
          <a:bodyPr wrap="none">
            <a:prstTxWarp prst="textNoShape">
              <a:avLst/>
            </a:prstTxWarp>
            <a:spAutoFit/>
          </a:bodyPr>
          <a:lstStyle/>
          <a:p>
            <a:r>
              <a:rPr lang="en-US"/>
              <a:t>NP</a:t>
            </a:r>
          </a:p>
        </p:txBody>
      </p:sp>
      <p:sp>
        <p:nvSpPr>
          <p:cNvPr id="21" name="Text Box 21"/>
          <p:cNvSpPr txBox="1">
            <a:spLocks noChangeArrowheads="1"/>
          </p:cNvSpPr>
          <p:nvPr/>
        </p:nvSpPr>
        <p:spPr bwMode="auto">
          <a:xfrm>
            <a:off x="7056438" y="5482432"/>
            <a:ext cx="820737" cy="457200"/>
          </a:xfrm>
          <a:prstGeom prst="rect">
            <a:avLst/>
          </a:prstGeom>
          <a:noFill/>
          <a:ln w="9525">
            <a:noFill/>
            <a:miter lim="800000"/>
            <a:headEnd/>
            <a:tailEnd/>
          </a:ln>
        </p:spPr>
        <p:txBody>
          <a:bodyPr wrap="none">
            <a:prstTxWarp prst="textNoShape">
              <a:avLst/>
            </a:prstTxWarp>
            <a:spAutoFit/>
          </a:bodyPr>
          <a:lstStyle/>
          <a:p>
            <a:r>
              <a:rPr lang="en-US"/>
              <a:t>DetP</a:t>
            </a:r>
          </a:p>
        </p:txBody>
      </p:sp>
      <p:sp>
        <p:nvSpPr>
          <p:cNvPr id="22" name="Text Box 22"/>
          <p:cNvSpPr txBox="1">
            <a:spLocks noChangeArrowheads="1"/>
          </p:cNvSpPr>
          <p:nvPr/>
        </p:nvSpPr>
        <p:spPr bwMode="auto">
          <a:xfrm>
            <a:off x="5994400" y="3086894"/>
            <a:ext cx="354013" cy="457200"/>
          </a:xfrm>
          <a:prstGeom prst="rect">
            <a:avLst/>
          </a:prstGeom>
          <a:noFill/>
          <a:ln w="9525">
            <a:noFill/>
            <a:miter lim="800000"/>
            <a:headEnd/>
            <a:tailEnd/>
          </a:ln>
        </p:spPr>
        <p:txBody>
          <a:bodyPr wrap="none">
            <a:prstTxWarp prst="textNoShape">
              <a:avLst/>
            </a:prstTxWarp>
            <a:spAutoFit/>
          </a:bodyPr>
          <a:lstStyle/>
          <a:p>
            <a:r>
              <a:rPr lang="en-US"/>
              <a:t>S</a:t>
            </a:r>
          </a:p>
        </p:txBody>
      </p:sp>
      <p:sp>
        <p:nvSpPr>
          <p:cNvPr id="23" name="Text Box 23"/>
          <p:cNvSpPr txBox="1">
            <a:spLocks noChangeArrowheads="1"/>
          </p:cNvSpPr>
          <p:nvPr/>
        </p:nvSpPr>
        <p:spPr bwMode="auto">
          <a:xfrm>
            <a:off x="6908800" y="3904457"/>
            <a:ext cx="534988" cy="457200"/>
          </a:xfrm>
          <a:prstGeom prst="rect">
            <a:avLst/>
          </a:prstGeom>
          <a:noFill/>
          <a:ln w="9525">
            <a:noFill/>
            <a:miter lim="800000"/>
            <a:headEnd/>
            <a:tailEnd/>
          </a:ln>
        </p:spPr>
        <p:txBody>
          <a:bodyPr wrap="none">
            <a:prstTxWarp prst="textNoShape">
              <a:avLst/>
            </a:prstTxWarp>
            <a:spAutoFit/>
          </a:bodyPr>
          <a:lstStyle/>
          <a:p>
            <a:r>
              <a:rPr lang="en-US"/>
              <a:t>VP</a:t>
            </a:r>
          </a:p>
        </p:txBody>
      </p:sp>
      <p:sp>
        <p:nvSpPr>
          <p:cNvPr id="24" name="Line 24"/>
          <p:cNvSpPr>
            <a:spLocks noChangeShapeType="1"/>
          </p:cNvSpPr>
          <p:nvPr/>
        </p:nvSpPr>
        <p:spPr bwMode="auto">
          <a:xfrm flipH="1">
            <a:off x="6527800" y="4255294"/>
            <a:ext cx="609600" cy="40957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25" name="Line 25"/>
          <p:cNvSpPr>
            <a:spLocks noChangeShapeType="1"/>
          </p:cNvSpPr>
          <p:nvPr/>
        </p:nvSpPr>
        <p:spPr bwMode="auto">
          <a:xfrm>
            <a:off x="7213600" y="4255294"/>
            <a:ext cx="609600" cy="409575"/>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26" name="Line 26"/>
          <p:cNvSpPr>
            <a:spLocks noChangeShapeType="1"/>
          </p:cNvSpPr>
          <p:nvPr/>
        </p:nvSpPr>
        <p:spPr bwMode="auto">
          <a:xfrm>
            <a:off x="5638800" y="5068094"/>
            <a:ext cx="0" cy="3302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27" name="Text Box 27"/>
          <p:cNvSpPr txBox="1">
            <a:spLocks noChangeArrowheads="1"/>
          </p:cNvSpPr>
          <p:nvPr/>
        </p:nvSpPr>
        <p:spPr bwMode="auto">
          <a:xfrm>
            <a:off x="5410200" y="4610894"/>
            <a:ext cx="387350" cy="457200"/>
          </a:xfrm>
          <a:prstGeom prst="rect">
            <a:avLst/>
          </a:prstGeom>
          <a:noFill/>
          <a:ln w="9525">
            <a:noFill/>
            <a:miter lim="800000"/>
            <a:headEnd/>
            <a:tailEnd/>
          </a:ln>
        </p:spPr>
        <p:txBody>
          <a:bodyPr wrap="none">
            <a:prstTxWarp prst="textNoShape">
              <a:avLst/>
            </a:prstTxWarp>
            <a:spAutoFit/>
          </a:bodyPr>
          <a:lstStyle/>
          <a:p>
            <a:r>
              <a:rPr lang="en-US"/>
              <a:t>N</a:t>
            </a:r>
          </a:p>
        </p:txBody>
      </p:sp>
      <p:sp>
        <p:nvSpPr>
          <p:cNvPr id="28" name="Line 28"/>
          <p:cNvSpPr>
            <a:spLocks noChangeShapeType="1"/>
          </p:cNvSpPr>
          <p:nvPr/>
        </p:nvSpPr>
        <p:spPr bwMode="auto">
          <a:xfrm>
            <a:off x="8305800" y="5906294"/>
            <a:ext cx="0" cy="350838"/>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29" name="Text Box 29"/>
          <p:cNvSpPr txBox="1">
            <a:spLocks noChangeArrowheads="1"/>
          </p:cNvSpPr>
          <p:nvPr/>
        </p:nvSpPr>
        <p:spPr bwMode="auto">
          <a:xfrm>
            <a:off x="8153400" y="5449094"/>
            <a:ext cx="387350" cy="457200"/>
          </a:xfrm>
          <a:prstGeom prst="rect">
            <a:avLst/>
          </a:prstGeom>
          <a:noFill/>
          <a:ln w="9525">
            <a:noFill/>
            <a:miter lim="800000"/>
            <a:headEnd/>
            <a:tailEnd/>
          </a:ln>
        </p:spPr>
        <p:txBody>
          <a:bodyPr wrap="none">
            <a:prstTxWarp prst="textNoShape">
              <a:avLst/>
            </a:prstTxWarp>
            <a:spAutoFit/>
          </a:bodyPr>
          <a:lstStyle/>
          <a:p>
            <a:r>
              <a:rPr lang="en-US"/>
              <a:t>N</a:t>
            </a:r>
          </a:p>
        </p:txBody>
      </p:sp>
      <p:sp>
        <p:nvSpPr>
          <p:cNvPr id="30" name="Text Box 30"/>
          <p:cNvSpPr txBox="1">
            <a:spLocks noChangeArrowheads="1"/>
          </p:cNvSpPr>
          <p:nvPr/>
        </p:nvSpPr>
        <p:spPr bwMode="auto">
          <a:xfrm>
            <a:off x="6324600" y="4687094"/>
            <a:ext cx="366713" cy="457200"/>
          </a:xfrm>
          <a:prstGeom prst="rect">
            <a:avLst/>
          </a:prstGeom>
          <a:noFill/>
          <a:ln w="9525">
            <a:noFill/>
            <a:miter lim="800000"/>
            <a:headEnd/>
            <a:tailEnd/>
          </a:ln>
        </p:spPr>
        <p:txBody>
          <a:bodyPr wrap="none">
            <a:prstTxWarp prst="textNoShape">
              <a:avLst/>
            </a:prstTxWarp>
            <a:spAutoFit/>
          </a:bodyPr>
          <a:lstStyle/>
          <a:p>
            <a:r>
              <a:rPr lang="en-US"/>
              <a:t>V</a:t>
            </a:r>
          </a:p>
        </p:txBody>
      </p:sp>
      <p:sp>
        <p:nvSpPr>
          <p:cNvPr id="31" name="Line 31"/>
          <p:cNvSpPr>
            <a:spLocks noChangeShapeType="1"/>
          </p:cNvSpPr>
          <p:nvPr/>
        </p:nvSpPr>
        <p:spPr bwMode="auto">
          <a:xfrm>
            <a:off x="6477000" y="5068094"/>
            <a:ext cx="0" cy="3302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485677303"/>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CFG example</a:t>
            </a:r>
            <a:endParaRPr lang="en-US" dirty="0"/>
          </a:p>
        </p:txBody>
      </p:sp>
      <p:sp>
        <p:nvSpPr>
          <p:cNvPr id="4" name="Rectangle 3"/>
          <p:cNvSpPr/>
          <p:nvPr/>
        </p:nvSpPr>
        <p:spPr>
          <a:xfrm>
            <a:off x="304800" y="1676400"/>
            <a:ext cx="6702552" cy="5238356"/>
          </a:xfrm>
          <a:prstGeom prst="rect">
            <a:avLst/>
          </a:prstGeom>
        </p:spPr>
        <p:txBody>
          <a:bodyPr wrap="square">
            <a:spAutoFit/>
          </a:bodyPr>
          <a:lstStyle/>
          <a:p>
            <a:pPr marL="365760" lvl="1">
              <a:lnSpc>
                <a:spcPct val="140000"/>
              </a:lnSpc>
            </a:pPr>
            <a:r>
              <a:rPr lang="en-US" sz="2400" b="1" dirty="0">
                <a:solidFill>
                  <a:srgbClr val="008000"/>
                </a:solidFill>
              </a:rPr>
              <a:t>S</a:t>
            </a:r>
            <a:r>
              <a:rPr lang="en-US" sz="2400" dirty="0"/>
              <a:t> </a:t>
            </a:r>
            <a:r>
              <a:rPr lang="en-US" sz="2400" dirty="0" smtClean="0"/>
              <a:t>   </a:t>
            </a:r>
            <a:r>
              <a:rPr lang="en-US" sz="2400" dirty="0" smtClean="0">
                <a:sym typeface="Symbol" charset="2"/>
              </a:rPr>
              <a:t> </a:t>
            </a:r>
            <a:r>
              <a:rPr lang="en-US" sz="2400" dirty="0">
                <a:sym typeface="Symbol" charset="2"/>
              </a:rPr>
              <a:t>NP VP</a:t>
            </a:r>
          </a:p>
          <a:p>
            <a:pPr marL="365760" lvl="1">
              <a:lnSpc>
                <a:spcPct val="140000"/>
              </a:lnSpc>
            </a:pPr>
            <a:r>
              <a:rPr lang="en-US" sz="2400" dirty="0" smtClean="0">
                <a:sym typeface="Symbol" charset="2"/>
              </a:rPr>
              <a:t>VP   V | V ADV</a:t>
            </a:r>
          </a:p>
          <a:p>
            <a:pPr marL="365760" lvl="1">
              <a:lnSpc>
                <a:spcPct val="140000"/>
              </a:lnSpc>
            </a:pPr>
            <a:r>
              <a:rPr lang="en-US" sz="2400" dirty="0" smtClean="0">
                <a:sym typeface="Symbol" charset="2"/>
              </a:rPr>
              <a:t>NP    ART </a:t>
            </a:r>
            <a:r>
              <a:rPr lang="en-US" sz="2400" dirty="0" err="1" smtClean="0">
                <a:sym typeface="Symbol" charset="2"/>
              </a:rPr>
              <a:t>PreNP</a:t>
            </a:r>
            <a:endParaRPr lang="en-US" sz="2400" dirty="0" smtClean="0">
              <a:sym typeface="Symbol" charset="2"/>
            </a:endParaRPr>
          </a:p>
          <a:p>
            <a:pPr marL="365760" lvl="1">
              <a:lnSpc>
                <a:spcPct val="140000"/>
              </a:lnSpc>
            </a:pPr>
            <a:r>
              <a:rPr lang="en-US" sz="2400" dirty="0" err="1" smtClean="0">
                <a:sym typeface="Symbol" charset="2"/>
              </a:rPr>
              <a:t>PreNP</a:t>
            </a:r>
            <a:r>
              <a:rPr lang="en-US" sz="2400" dirty="0" smtClean="0">
                <a:sym typeface="Symbol" charset="2"/>
              </a:rPr>
              <a:t>  N | ADJ </a:t>
            </a:r>
            <a:r>
              <a:rPr lang="en-US" sz="2400" dirty="0" err="1" smtClean="0">
                <a:sym typeface="Symbol" charset="2"/>
              </a:rPr>
              <a:t>PreNP</a:t>
            </a:r>
            <a:endParaRPr lang="en-US" sz="2400" dirty="0" smtClean="0">
              <a:sym typeface="Symbol" charset="2"/>
            </a:endParaRPr>
          </a:p>
          <a:p>
            <a:pPr marL="365760" lvl="1">
              <a:lnSpc>
                <a:spcPct val="140000"/>
              </a:lnSpc>
            </a:pPr>
            <a:r>
              <a:rPr lang="en-US" sz="2400" dirty="0" smtClean="0">
                <a:sym typeface="Symbol" charset="2"/>
              </a:rPr>
              <a:t>ADV  furiously | soothingly | intentionally</a:t>
            </a:r>
          </a:p>
          <a:p>
            <a:pPr marL="365760" lvl="1">
              <a:lnSpc>
                <a:spcPct val="140000"/>
              </a:lnSpc>
            </a:pPr>
            <a:r>
              <a:rPr lang="en-US" sz="2400" dirty="0" smtClean="0">
                <a:sym typeface="Symbol" charset="2"/>
              </a:rPr>
              <a:t>ADJ </a:t>
            </a:r>
            <a:r>
              <a:rPr lang="en-US" sz="2400" dirty="0">
                <a:sym typeface="Symbol" charset="2"/>
              </a:rPr>
              <a:t> colorless | green | </a:t>
            </a:r>
            <a:r>
              <a:rPr lang="en-US" sz="2400" dirty="0" smtClean="0">
                <a:sym typeface="Symbol" charset="2"/>
              </a:rPr>
              <a:t>smelly</a:t>
            </a:r>
          </a:p>
          <a:p>
            <a:pPr marL="365760" lvl="1">
              <a:lnSpc>
                <a:spcPct val="140000"/>
              </a:lnSpc>
            </a:pPr>
            <a:r>
              <a:rPr lang="en-US" sz="2400" dirty="0" smtClean="0">
                <a:sym typeface="Symbol" charset="2"/>
              </a:rPr>
              <a:t>ART  the | a</a:t>
            </a:r>
          </a:p>
          <a:p>
            <a:pPr marL="365760" lvl="1">
              <a:lnSpc>
                <a:spcPct val="140000"/>
              </a:lnSpc>
            </a:pPr>
            <a:r>
              <a:rPr lang="en-US" sz="2400" dirty="0" smtClean="0">
                <a:sym typeface="Symbol" charset="2"/>
              </a:rPr>
              <a:t>V  sleeps | eats | swims | sprints</a:t>
            </a:r>
          </a:p>
          <a:p>
            <a:pPr marL="365760" lvl="1">
              <a:lnSpc>
                <a:spcPct val="140000"/>
              </a:lnSpc>
            </a:pPr>
            <a:r>
              <a:rPr lang="en-US" sz="2400" dirty="0" smtClean="0">
                <a:sym typeface="Symbol" charset="2"/>
              </a:rPr>
              <a:t>N  idea | bagel | milk | cow</a:t>
            </a:r>
          </a:p>
          <a:p>
            <a:pPr marL="365760" lvl="1">
              <a:lnSpc>
                <a:spcPct val="140000"/>
              </a:lnSpc>
            </a:pPr>
            <a:r>
              <a:rPr lang="en-US" sz="2400" dirty="0" smtClean="0">
                <a:sym typeface="Symbol" charset="2"/>
              </a:rPr>
              <a:t> </a:t>
            </a:r>
            <a:endParaRPr lang="en-US" sz="2400" dirty="0">
              <a:sym typeface="Symbol" charset="2"/>
            </a:endParaRPr>
          </a:p>
        </p:txBody>
      </p:sp>
      <p:sp>
        <p:nvSpPr>
          <p:cNvPr id="5" name="TextBox 4"/>
          <p:cNvSpPr txBox="1"/>
          <p:nvPr/>
        </p:nvSpPr>
        <p:spPr>
          <a:xfrm>
            <a:off x="5105400" y="1828800"/>
            <a:ext cx="3635480" cy="523220"/>
          </a:xfrm>
          <a:prstGeom prst="rect">
            <a:avLst/>
          </a:prstGeom>
          <a:noFill/>
        </p:spPr>
        <p:txBody>
          <a:bodyPr wrap="none" rtlCol="0">
            <a:spAutoFit/>
          </a:bodyPr>
          <a:lstStyle/>
          <a:p>
            <a:r>
              <a:rPr lang="en-US" sz="2800" dirty="0" smtClean="0">
                <a:solidFill>
                  <a:srgbClr val="FF0000"/>
                </a:solidFill>
              </a:rPr>
              <a:t>What can we generate?</a:t>
            </a:r>
            <a:endParaRPr lang="en-US" sz="2800" dirty="0">
              <a:solidFill>
                <a:srgbClr val="FF0000"/>
              </a:solidFill>
            </a:endParaRPr>
          </a:p>
        </p:txBody>
      </p:sp>
    </p:spTree>
    <p:extLst>
      <p:ext uri="{BB962C8B-B14F-4D97-AF65-F5344CB8AC3E}">
        <p14:creationId xmlns:p14="http://schemas.microsoft.com/office/powerpoint/2010/main" val="437044799"/>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example</a:t>
            </a:r>
            <a:endParaRPr lang="en-US" dirty="0"/>
          </a:p>
        </p:txBody>
      </p:sp>
      <p:sp>
        <p:nvSpPr>
          <p:cNvPr id="4" name="Rectangle 3"/>
          <p:cNvSpPr/>
          <p:nvPr/>
        </p:nvSpPr>
        <p:spPr>
          <a:xfrm>
            <a:off x="343236" y="2514600"/>
            <a:ext cx="4871137" cy="3046988"/>
          </a:xfrm>
          <a:prstGeom prst="rect">
            <a:avLst/>
          </a:prstGeom>
        </p:spPr>
        <p:txBody>
          <a:bodyPr wrap="square">
            <a:spAutoFit/>
          </a:bodyPr>
          <a:lstStyle/>
          <a:p>
            <a:r>
              <a:rPr lang="en-US" sz="3200" dirty="0" smtClean="0"/>
              <a:t>S </a:t>
            </a:r>
            <a:r>
              <a:rPr lang="en-US" sz="3200" dirty="0" smtClean="0">
                <a:sym typeface="Symbol" charset="2"/>
              </a:rPr>
              <a:t> N</a:t>
            </a:r>
          </a:p>
          <a:p>
            <a:r>
              <a:rPr lang="en-US" sz="3200" dirty="0">
                <a:sym typeface="Symbol" charset="2"/>
              </a:rPr>
              <a:t>S</a:t>
            </a:r>
            <a:r>
              <a:rPr lang="en-US" sz="3200" dirty="0" smtClean="0">
                <a:sym typeface="Symbol" charset="2"/>
              </a:rPr>
              <a:t>  ( S )</a:t>
            </a:r>
          </a:p>
          <a:p>
            <a:r>
              <a:rPr lang="en-US" sz="3200" dirty="0" smtClean="0">
                <a:sym typeface="Symbol" charset="2"/>
              </a:rPr>
              <a:t>S  S + S | S - S</a:t>
            </a:r>
          </a:p>
          <a:p>
            <a:r>
              <a:rPr lang="en-US" sz="3200" dirty="0" smtClean="0">
                <a:sym typeface="Symbol" charset="2"/>
              </a:rPr>
              <a:t>S  S * S | S / S</a:t>
            </a:r>
          </a:p>
          <a:p>
            <a:r>
              <a:rPr lang="en-US" sz="3200" dirty="0" smtClean="0">
                <a:sym typeface="Symbol" charset="2"/>
              </a:rPr>
              <a:t>N  0 | 1 | 2 | … | 9</a:t>
            </a:r>
          </a:p>
          <a:p>
            <a:r>
              <a:rPr lang="en-US" sz="3200" dirty="0" smtClean="0">
                <a:sym typeface="Symbol" charset="2"/>
              </a:rPr>
              <a:t>N  N N</a:t>
            </a:r>
            <a:endParaRPr lang="en-US" sz="3200" dirty="0">
              <a:sym typeface="Symbol" charset="2"/>
            </a:endParaRPr>
          </a:p>
        </p:txBody>
      </p:sp>
      <p:sp>
        <p:nvSpPr>
          <p:cNvPr id="5" name="TextBox 4"/>
          <p:cNvSpPr txBox="1"/>
          <p:nvPr/>
        </p:nvSpPr>
        <p:spPr>
          <a:xfrm>
            <a:off x="5105400" y="3200400"/>
            <a:ext cx="3660648" cy="954107"/>
          </a:xfrm>
          <a:prstGeom prst="rect">
            <a:avLst/>
          </a:prstGeom>
          <a:noFill/>
        </p:spPr>
        <p:txBody>
          <a:bodyPr wrap="square" rtlCol="0">
            <a:spAutoFit/>
          </a:bodyPr>
          <a:lstStyle/>
          <a:p>
            <a:r>
              <a:rPr lang="en-US" sz="2800" dirty="0" smtClean="0">
                <a:solidFill>
                  <a:srgbClr val="FF0000"/>
                </a:solidFill>
              </a:rPr>
              <a:t>What language does this CFG represent?</a:t>
            </a:r>
          </a:p>
        </p:txBody>
      </p:sp>
    </p:spTree>
    <p:extLst>
      <p:ext uri="{BB962C8B-B14F-4D97-AF65-F5344CB8AC3E}">
        <p14:creationId xmlns:p14="http://schemas.microsoft.com/office/powerpoint/2010/main" val="2781752715"/>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example</a:t>
            </a:r>
            <a:endParaRPr lang="en-US" dirty="0"/>
          </a:p>
        </p:txBody>
      </p:sp>
      <p:sp>
        <p:nvSpPr>
          <p:cNvPr id="4" name="Rectangle 3"/>
          <p:cNvSpPr/>
          <p:nvPr/>
        </p:nvSpPr>
        <p:spPr>
          <a:xfrm>
            <a:off x="343236" y="2514600"/>
            <a:ext cx="4871137" cy="3046988"/>
          </a:xfrm>
          <a:prstGeom prst="rect">
            <a:avLst/>
          </a:prstGeom>
        </p:spPr>
        <p:txBody>
          <a:bodyPr wrap="square">
            <a:spAutoFit/>
          </a:bodyPr>
          <a:lstStyle/>
          <a:p>
            <a:r>
              <a:rPr lang="en-US" sz="3200" dirty="0" smtClean="0"/>
              <a:t>S </a:t>
            </a:r>
            <a:r>
              <a:rPr lang="en-US" sz="3200" dirty="0" smtClean="0">
                <a:sym typeface="Symbol" charset="2"/>
              </a:rPr>
              <a:t> N</a:t>
            </a:r>
          </a:p>
          <a:p>
            <a:r>
              <a:rPr lang="en-US" sz="3200" dirty="0">
                <a:sym typeface="Symbol" charset="2"/>
              </a:rPr>
              <a:t>S</a:t>
            </a:r>
            <a:r>
              <a:rPr lang="en-US" sz="3200" dirty="0" smtClean="0">
                <a:sym typeface="Symbol" charset="2"/>
              </a:rPr>
              <a:t>  ( S )</a:t>
            </a:r>
          </a:p>
          <a:p>
            <a:r>
              <a:rPr lang="en-US" sz="3200" dirty="0" smtClean="0">
                <a:sym typeface="Symbol" charset="2"/>
              </a:rPr>
              <a:t>S  S + S | S - S</a:t>
            </a:r>
          </a:p>
          <a:p>
            <a:r>
              <a:rPr lang="en-US" sz="3200" dirty="0" smtClean="0">
                <a:sym typeface="Symbol" charset="2"/>
              </a:rPr>
              <a:t>S  S * S | S / S</a:t>
            </a:r>
          </a:p>
          <a:p>
            <a:r>
              <a:rPr lang="en-US" sz="3200" dirty="0" smtClean="0">
                <a:sym typeface="Symbol" charset="2"/>
              </a:rPr>
              <a:t>N  0 | 1 | 2 | … | 9</a:t>
            </a:r>
          </a:p>
          <a:p>
            <a:r>
              <a:rPr lang="en-US" sz="3200" dirty="0" smtClean="0">
                <a:sym typeface="Symbol" charset="2"/>
              </a:rPr>
              <a:t>N  N N</a:t>
            </a:r>
            <a:endParaRPr lang="en-US" sz="3200" dirty="0">
              <a:sym typeface="Symbol" charset="2"/>
            </a:endParaRPr>
          </a:p>
        </p:txBody>
      </p:sp>
      <p:sp>
        <p:nvSpPr>
          <p:cNvPr id="5" name="TextBox 4"/>
          <p:cNvSpPr txBox="1"/>
          <p:nvPr/>
        </p:nvSpPr>
        <p:spPr>
          <a:xfrm>
            <a:off x="4419600" y="3429000"/>
            <a:ext cx="4191000" cy="523220"/>
          </a:xfrm>
          <a:prstGeom prst="rect">
            <a:avLst/>
          </a:prstGeom>
          <a:noFill/>
        </p:spPr>
        <p:txBody>
          <a:bodyPr wrap="square" rtlCol="0">
            <a:spAutoFit/>
          </a:bodyPr>
          <a:lstStyle/>
          <a:p>
            <a:r>
              <a:rPr lang="en-US" sz="2800" dirty="0" smtClean="0">
                <a:solidFill>
                  <a:srgbClr val="0000FF"/>
                </a:solidFill>
              </a:rPr>
              <a:t>All arithmetic expressions! </a:t>
            </a:r>
          </a:p>
        </p:txBody>
      </p:sp>
    </p:spTree>
    <p:extLst>
      <p:ext uri="{BB962C8B-B14F-4D97-AF65-F5344CB8AC3E}">
        <p14:creationId xmlns:p14="http://schemas.microsoft.com/office/powerpoint/2010/main" val="3390606850"/>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Parsing</a:t>
            </a:r>
            <a:endParaRPr lang="en-US" dirty="0"/>
          </a:p>
        </p:txBody>
      </p:sp>
      <p:sp>
        <p:nvSpPr>
          <p:cNvPr id="3" name="Content Placeholder 2"/>
          <p:cNvSpPr>
            <a:spLocks noGrp="1"/>
          </p:cNvSpPr>
          <p:nvPr>
            <p:ph idx="1"/>
          </p:nvPr>
        </p:nvSpPr>
        <p:spPr/>
        <p:txBody>
          <a:bodyPr/>
          <a:lstStyle/>
          <a:p>
            <a:pPr marL="0" indent="0">
              <a:buNone/>
            </a:pPr>
            <a:r>
              <a:rPr lang="en-US" dirty="0" smtClean="0"/>
              <a:t>Given a CFG and a sentence, determine the possible parse </a:t>
            </a:r>
            <a:r>
              <a:rPr lang="en-US" dirty="0" err="1" smtClean="0"/>
              <a:t>tree(s</a:t>
            </a:r>
            <a:r>
              <a:rPr lang="en-US" dirty="0" smtClean="0"/>
              <a:t>)</a:t>
            </a:r>
            <a:endParaRPr lang="en-US" dirty="0"/>
          </a:p>
        </p:txBody>
      </p:sp>
      <p:sp>
        <p:nvSpPr>
          <p:cNvPr id="4" name="TextBox 3"/>
          <p:cNvSpPr txBox="1"/>
          <p:nvPr/>
        </p:nvSpPr>
        <p:spPr>
          <a:xfrm>
            <a:off x="685800" y="3200400"/>
            <a:ext cx="2092326" cy="3416320"/>
          </a:xfrm>
          <a:prstGeom prst="rect">
            <a:avLst/>
          </a:prstGeom>
          <a:noFill/>
        </p:spPr>
        <p:txBody>
          <a:bodyPr wrap="square" rtlCol="0">
            <a:spAutoFit/>
          </a:bodyPr>
          <a:lstStyle/>
          <a:p>
            <a:r>
              <a:rPr lang="en-US" dirty="0" smtClean="0"/>
              <a:t>S -&gt; NP  VP</a:t>
            </a:r>
          </a:p>
          <a:p>
            <a:r>
              <a:rPr lang="en-US" dirty="0" smtClean="0"/>
              <a:t>NP -&gt; N</a:t>
            </a:r>
          </a:p>
          <a:p>
            <a:r>
              <a:rPr lang="en-US" dirty="0" smtClean="0"/>
              <a:t>NP -&gt; PRP</a:t>
            </a:r>
          </a:p>
          <a:p>
            <a:r>
              <a:rPr lang="en-US" dirty="0" smtClean="0"/>
              <a:t>NP -&gt; N PP</a:t>
            </a:r>
          </a:p>
          <a:p>
            <a:r>
              <a:rPr lang="en-US" dirty="0" smtClean="0"/>
              <a:t>VP -&gt; V NP</a:t>
            </a:r>
          </a:p>
          <a:p>
            <a:r>
              <a:rPr lang="en-US" dirty="0" smtClean="0"/>
              <a:t>VP -&gt; V NP PP</a:t>
            </a:r>
          </a:p>
          <a:p>
            <a:r>
              <a:rPr lang="en-US" dirty="0" smtClean="0"/>
              <a:t>PP -&gt; IN N</a:t>
            </a:r>
          </a:p>
          <a:p>
            <a:r>
              <a:rPr lang="en-US" dirty="0" smtClean="0"/>
              <a:t>PRP -&gt; I</a:t>
            </a:r>
          </a:p>
          <a:p>
            <a:r>
              <a:rPr lang="en-US" dirty="0" smtClean="0"/>
              <a:t>V -&gt; eat</a:t>
            </a:r>
          </a:p>
          <a:p>
            <a:r>
              <a:rPr lang="en-US" dirty="0" smtClean="0"/>
              <a:t>N -&gt; sushi</a:t>
            </a:r>
          </a:p>
          <a:p>
            <a:r>
              <a:rPr lang="en-US" dirty="0" smtClean="0"/>
              <a:t>N -&gt; tuna</a:t>
            </a:r>
          </a:p>
          <a:p>
            <a:r>
              <a:rPr lang="en-US" dirty="0" smtClean="0"/>
              <a:t>IN -&gt; with</a:t>
            </a:r>
            <a:endParaRPr lang="en-US" dirty="0"/>
          </a:p>
        </p:txBody>
      </p:sp>
      <p:sp>
        <p:nvSpPr>
          <p:cNvPr id="5" name="TextBox 4"/>
          <p:cNvSpPr txBox="1"/>
          <p:nvPr/>
        </p:nvSpPr>
        <p:spPr>
          <a:xfrm>
            <a:off x="3962400" y="2969567"/>
            <a:ext cx="3733800" cy="461665"/>
          </a:xfrm>
          <a:prstGeom prst="rect">
            <a:avLst/>
          </a:prstGeom>
          <a:noFill/>
        </p:spPr>
        <p:txBody>
          <a:bodyPr wrap="square" rtlCol="0">
            <a:spAutoFit/>
          </a:bodyPr>
          <a:lstStyle/>
          <a:p>
            <a:r>
              <a:rPr lang="en-US" sz="2400" dirty="0" smtClean="0"/>
              <a:t>I eat sushi with tuna</a:t>
            </a:r>
            <a:endParaRPr lang="en-US" sz="2400" dirty="0"/>
          </a:p>
        </p:txBody>
      </p:sp>
      <p:sp>
        <p:nvSpPr>
          <p:cNvPr id="30" name="TextBox 29"/>
          <p:cNvSpPr txBox="1"/>
          <p:nvPr/>
        </p:nvSpPr>
        <p:spPr>
          <a:xfrm>
            <a:off x="2778126" y="3810000"/>
            <a:ext cx="5943600" cy="2677656"/>
          </a:xfrm>
          <a:prstGeom prst="rect">
            <a:avLst/>
          </a:prstGeom>
          <a:noFill/>
        </p:spPr>
        <p:txBody>
          <a:bodyPr wrap="square" rtlCol="0">
            <a:spAutoFit/>
          </a:bodyPr>
          <a:lstStyle/>
          <a:p>
            <a:r>
              <a:rPr lang="en-US" sz="2800" dirty="0" smtClean="0">
                <a:solidFill>
                  <a:srgbClr val="FF0000"/>
                </a:solidFill>
              </a:rPr>
              <a:t>What parse trees are possible for this sentence?</a:t>
            </a:r>
          </a:p>
          <a:p>
            <a:endParaRPr lang="en-US" sz="2800" dirty="0">
              <a:solidFill>
                <a:srgbClr val="FF0000"/>
              </a:solidFill>
            </a:endParaRPr>
          </a:p>
          <a:p>
            <a:r>
              <a:rPr lang="en-US" sz="2800" dirty="0" smtClean="0">
                <a:solidFill>
                  <a:srgbClr val="FF0000"/>
                </a:solidFill>
              </a:rPr>
              <a:t>How did you do it?</a:t>
            </a:r>
          </a:p>
          <a:p>
            <a:endParaRPr lang="en-US" sz="2800" dirty="0" smtClean="0">
              <a:solidFill>
                <a:srgbClr val="FF0000"/>
              </a:solidFill>
            </a:endParaRPr>
          </a:p>
          <a:p>
            <a:r>
              <a:rPr lang="en-US" sz="2800" dirty="0" smtClean="0">
                <a:solidFill>
                  <a:srgbClr val="FF0000"/>
                </a:solidFill>
              </a:rPr>
              <a:t>What if the grammar is much larger?</a:t>
            </a:r>
          </a:p>
        </p:txBody>
      </p:sp>
    </p:spTree>
    <p:extLst>
      <p:ext uri="{BB962C8B-B14F-4D97-AF65-F5344CB8AC3E}">
        <p14:creationId xmlns:p14="http://schemas.microsoft.com/office/powerpoint/2010/main" val="653155938"/>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Parsing</a:t>
            </a:r>
            <a:endParaRPr lang="en-US" dirty="0"/>
          </a:p>
        </p:txBody>
      </p:sp>
      <p:sp>
        <p:nvSpPr>
          <p:cNvPr id="4" name="TextBox 3"/>
          <p:cNvSpPr txBox="1"/>
          <p:nvPr/>
        </p:nvSpPr>
        <p:spPr>
          <a:xfrm>
            <a:off x="650874" y="5634335"/>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5" name="Straight Connector 4"/>
          <p:cNvCxnSpPr/>
          <p:nvPr/>
        </p:nvCxnSpPr>
        <p:spPr>
          <a:xfrm rot="5400000">
            <a:off x="612774" y="5443835"/>
            <a:ext cx="381000" cy="158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498474" y="4796135"/>
            <a:ext cx="838200" cy="369332"/>
          </a:xfrm>
          <a:prstGeom prst="rect">
            <a:avLst/>
          </a:prstGeom>
          <a:noFill/>
          <a:effectLst/>
        </p:spPr>
        <p:txBody>
          <a:bodyPr wrap="square" rtlCol="0">
            <a:spAutoFit/>
          </a:bodyPr>
          <a:lstStyle/>
          <a:p>
            <a:r>
              <a:rPr lang="en-US" dirty="0" smtClean="0"/>
              <a:t>PRP</a:t>
            </a:r>
            <a:endParaRPr lang="en-US" dirty="0"/>
          </a:p>
        </p:txBody>
      </p:sp>
      <p:sp>
        <p:nvSpPr>
          <p:cNvPr id="7" name="TextBox 6"/>
          <p:cNvSpPr txBox="1"/>
          <p:nvPr/>
        </p:nvSpPr>
        <p:spPr>
          <a:xfrm>
            <a:off x="574674" y="4045803"/>
            <a:ext cx="990600" cy="369332"/>
          </a:xfrm>
          <a:prstGeom prst="rect">
            <a:avLst/>
          </a:prstGeom>
          <a:noFill/>
          <a:effectLst/>
        </p:spPr>
        <p:txBody>
          <a:bodyPr wrap="square" rtlCol="0">
            <a:spAutoFit/>
          </a:bodyPr>
          <a:lstStyle/>
          <a:p>
            <a:r>
              <a:rPr lang="en-US" dirty="0" smtClean="0"/>
              <a:t>NP</a:t>
            </a:r>
            <a:endParaRPr lang="en-US" dirty="0"/>
          </a:p>
        </p:txBody>
      </p:sp>
      <p:cxnSp>
        <p:nvCxnSpPr>
          <p:cNvPr id="8" name="Straight Connector 7"/>
          <p:cNvCxnSpPr/>
          <p:nvPr/>
        </p:nvCxnSpPr>
        <p:spPr>
          <a:xfrm rot="5400000">
            <a:off x="613568" y="4604841"/>
            <a:ext cx="381000" cy="15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5400000">
            <a:off x="993774" y="5432167"/>
            <a:ext cx="381000" cy="158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1031874" y="4796135"/>
            <a:ext cx="990600" cy="369332"/>
          </a:xfrm>
          <a:prstGeom prst="rect">
            <a:avLst/>
          </a:prstGeom>
          <a:noFill/>
          <a:effectLst/>
        </p:spPr>
        <p:txBody>
          <a:bodyPr wrap="square" rtlCol="0">
            <a:spAutoFit/>
          </a:bodyPr>
          <a:lstStyle/>
          <a:p>
            <a:r>
              <a:rPr lang="en-US" dirty="0" smtClean="0"/>
              <a:t>V</a:t>
            </a:r>
            <a:endParaRPr lang="en-US" dirty="0"/>
          </a:p>
        </p:txBody>
      </p:sp>
      <p:cxnSp>
        <p:nvCxnSpPr>
          <p:cNvPr id="11" name="Straight Connector 10"/>
          <p:cNvCxnSpPr/>
          <p:nvPr/>
        </p:nvCxnSpPr>
        <p:spPr>
          <a:xfrm rot="5400000">
            <a:off x="1527174" y="5432167"/>
            <a:ext cx="381000" cy="158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1565274" y="4796135"/>
            <a:ext cx="381000" cy="369332"/>
          </a:xfrm>
          <a:prstGeom prst="rect">
            <a:avLst/>
          </a:prstGeom>
          <a:noFill/>
          <a:effectLst/>
        </p:spPr>
        <p:txBody>
          <a:bodyPr wrap="square" rtlCol="0">
            <a:spAutoFit/>
          </a:bodyPr>
          <a:lstStyle/>
          <a:p>
            <a:r>
              <a:rPr lang="en-US" dirty="0" smtClean="0"/>
              <a:t>N</a:t>
            </a:r>
            <a:endParaRPr lang="en-US" dirty="0"/>
          </a:p>
        </p:txBody>
      </p:sp>
      <p:cxnSp>
        <p:nvCxnSpPr>
          <p:cNvPr id="13" name="Straight Connector 12"/>
          <p:cNvCxnSpPr/>
          <p:nvPr/>
        </p:nvCxnSpPr>
        <p:spPr>
          <a:xfrm rot="5400000">
            <a:off x="2289174" y="5432167"/>
            <a:ext cx="381000" cy="158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2327274" y="4796135"/>
            <a:ext cx="533400" cy="369332"/>
          </a:xfrm>
          <a:prstGeom prst="rect">
            <a:avLst/>
          </a:prstGeom>
          <a:noFill/>
          <a:effectLst/>
        </p:spPr>
        <p:txBody>
          <a:bodyPr wrap="square" rtlCol="0">
            <a:spAutoFit/>
          </a:bodyPr>
          <a:lstStyle/>
          <a:p>
            <a:r>
              <a:rPr lang="en-US" dirty="0" smtClean="0"/>
              <a:t>IN</a:t>
            </a:r>
            <a:endParaRPr lang="en-US" dirty="0"/>
          </a:p>
        </p:txBody>
      </p:sp>
      <p:sp>
        <p:nvSpPr>
          <p:cNvPr id="15" name="TextBox 14"/>
          <p:cNvSpPr txBox="1"/>
          <p:nvPr/>
        </p:nvSpPr>
        <p:spPr>
          <a:xfrm>
            <a:off x="3013074" y="4796135"/>
            <a:ext cx="533400" cy="369332"/>
          </a:xfrm>
          <a:prstGeom prst="rect">
            <a:avLst/>
          </a:prstGeom>
          <a:noFill/>
          <a:effectLst/>
        </p:spPr>
        <p:txBody>
          <a:bodyPr wrap="square" rtlCol="0">
            <a:spAutoFit/>
          </a:bodyPr>
          <a:lstStyle/>
          <a:p>
            <a:r>
              <a:rPr lang="en-US" dirty="0" smtClean="0"/>
              <a:t>N</a:t>
            </a:r>
            <a:endParaRPr lang="en-US" dirty="0"/>
          </a:p>
        </p:txBody>
      </p:sp>
      <p:cxnSp>
        <p:nvCxnSpPr>
          <p:cNvPr id="16" name="Straight Connector 15"/>
          <p:cNvCxnSpPr/>
          <p:nvPr/>
        </p:nvCxnSpPr>
        <p:spPr>
          <a:xfrm rot="5400000">
            <a:off x="2975768" y="5443041"/>
            <a:ext cx="381000" cy="158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2632074" y="4045803"/>
            <a:ext cx="685800" cy="369332"/>
          </a:xfrm>
          <a:prstGeom prst="rect">
            <a:avLst/>
          </a:prstGeom>
          <a:noFill/>
          <a:effectLst/>
        </p:spPr>
        <p:txBody>
          <a:bodyPr wrap="square" rtlCol="0">
            <a:spAutoFit/>
          </a:bodyPr>
          <a:lstStyle/>
          <a:p>
            <a:r>
              <a:rPr lang="en-US" dirty="0" smtClean="0"/>
              <a:t>PP</a:t>
            </a:r>
            <a:endParaRPr lang="en-US" dirty="0"/>
          </a:p>
        </p:txBody>
      </p:sp>
      <p:cxnSp>
        <p:nvCxnSpPr>
          <p:cNvPr id="18" name="Straight Connector 17"/>
          <p:cNvCxnSpPr>
            <a:stCxn id="14" idx="0"/>
          </p:cNvCxnSpPr>
          <p:nvPr/>
        </p:nvCxnSpPr>
        <p:spPr>
          <a:xfrm rot="5400000" flipH="1" flipV="1">
            <a:off x="2536824" y="4472285"/>
            <a:ext cx="381000" cy="26670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rot="16200000" flipV="1">
            <a:off x="2847458" y="4478119"/>
            <a:ext cx="369332" cy="26670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1946274" y="3436203"/>
            <a:ext cx="609600" cy="369332"/>
          </a:xfrm>
          <a:prstGeom prst="rect">
            <a:avLst/>
          </a:prstGeom>
          <a:noFill/>
          <a:effectLst/>
        </p:spPr>
        <p:txBody>
          <a:bodyPr wrap="square" rtlCol="0">
            <a:spAutoFit/>
          </a:bodyPr>
          <a:lstStyle/>
          <a:p>
            <a:r>
              <a:rPr lang="en-US" dirty="0" smtClean="0"/>
              <a:t>NP</a:t>
            </a:r>
            <a:endParaRPr lang="en-US" dirty="0"/>
          </a:p>
        </p:txBody>
      </p:sp>
      <p:cxnSp>
        <p:nvCxnSpPr>
          <p:cNvPr id="21" name="Straight Connector 20"/>
          <p:cNvCxnSpPr>
            <a:stCxn id="12" idx="0"/>
          </p:cNvCxnSpPr>
          <p:nvPr/>
        </p:nvCxnSpPr>
        <p:spPr>
          <a:xfrm rot="5400000" flipH="1" flipV="1">
            <a:off x="1393824" y="4167485"/>
            <a:ext cx="990600" cy="26670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a:endCxn id="20" idx="2"/>
          </p:cNvCxnSpPr>
          <p:nvPr/>
        </p:nvCxnSpPr>
        <p:spPr>
          <a:xfrm rot="10800000">
            <a:off x="2251074" y="3805535"/>
            <a:ext cx="533400" cy="24026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1412874" y="2826603"/>
            <a:ext cx="609600" cy="369332"/>
          </a:xfrm>
          <a:prstGeom prst="rect">
            <a:avLst/>
          </a:prstGeom>
          <a:noFill/>
          <a:effectLst/>
        </p:spPr>
        <p:txBody>
          <a:bodyPr wrap="square" rtlCol="0">
            <a:spAutoFit/>
          </a:bodyPr>
          <a:lstStyle/>
          <a:p>
            <a:r>
              <a:rPr lang="en-US" b="1" dirty="0" smtClean="0">
                <a:solidFill>
                  <a:srgbClr val="FF0000"/>
                </a:solidFill>
              </a:rPr>
              <a:t>VP</a:t>
            </a:r>
            <a:endParaRPr lang="en-US" b="1" dirty="0">
              <a:solidFill>
                <a:srgbClr val="FF0000"/>
              </a:solidFill>
            </a:endParaRPr>
          </a:p>
        </p:txBody>
      </p:sp>
      <p:cxnSp>
        <p:nvCxnSpPr>
          <p:cNvPr id="24" name="Straight Connector 23"/>
          <p:cNvCxnSpPr/>
          <p:nvPr/>
        </p:nvCxnSpPr>
        <p:spPr>
          <a:xfrm rot="5400000" flipH="1" flipV="1">
            <a:off x="575071" y="3805932"/>
            <a:ext cx="1600200" cy="380206"/>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a:endCxn id="23" idx="2"/>
          </p:cNvCxnSpPr>
          <p:nvPr/>
        </p:nvCxnSpPr>
        <p:spPr>
          <a:xfrm rot="10800000">
            <a:off x="1717674" y="3195935"/>
            <a:ext cx="304800" cy="24026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955674" y="2140803"/>
            <a:ext cx="609600" cy="369332"/>
          </a:xfrm>
          <a:prstGeom prst="rect">
            <a:avLst/>
          </a:prstGeom>
          <a:noFill/>
          <a:effectLst/>
        </p:spPr>
        <p:txBody>
          <a:bodyPr wrap="square" rtlCol="0">
            <a:spAutoFit/>
          </a:bodyPr>
          <a:lstStyle/>
          <a:p>
            <a:r>
              <a:rPr lang="en-US" dirty="0" smtClean="0"/>
              <a:t>S</a:t>
            </a:r>
            <a:endParaRPr lang="en-US" dirty="0"/>
          </a:p>
        </p:txBody>
      </p:sp>
      <p:cxnSp>
        <p:nvCxnSpPr>
          <p:cNvPr id="27" name="Straight Connector 26"/>
          <p:cNvCxnSpPr/>
          <p:nvPr/>
        </p:nvCxnSpPr>
        <p:spPr>
          <a:xfrm rot="5400000" flipH="1" flipV="1">
            <a:off x="149343" y="3163272"/>
            <a:ext cx="1535668" cy="229394"/>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10800000">
            <a:off x="1185068" y="2510135"/>
            <a:ext cx="380206" cy="31646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962400" y="5634335"/>
            <a:ext cx="3733800" cy="461665"/>
          </a:xfrm>
          <a:prstGeom prst="rect">
            <a:avLst/>
          </a:prstGeom>
          <a:noFill/>
        </p:spPr>
        <p:txBody>
          <a:bodyPr wrap="square" rtlCol="0">
            <a:spAutoFit/>
          </a:bodyPr>
          <a:lstStyle/>
          <a:p>
            <a:r>
              <a:rPr lang="en-US" sz="2400" dirty="0" smtClean="0"/>
              <a:t>I eat sushi with tuna</a:t>
            </a:r>
            <a:endParaRPr lang="en-US" sz="2400" dirty="0"/>
          </a:p>
        </p:txBody>
      </p:sp>
      <p:cxnSp>
        <p:nvCxnSpPr>
          <p:cNvPr id="30" name="Straight Connector 29"/>
          <p:cNvCxnSpPr/>
          <p:nvPr/>
        </p:nvCxnSpPr>
        <p:spPr>
          <a:xfrm rot="5400000">
            <a:off x="3924300" y="5443835"/>
            <a:ext cx="381000" cy="158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3810000" y="4796135"/>
            <a:ext cx="838200" cy="369332"/>
          </a:xfrm>
          <a:prstGeom prst="rect">
            <a:avLst/>
          </a:prstGeom>
          <a:noFill/>
          <a:effectLst/>
        </p:spPr>
        <p:txBody>
          <a:bodyPr wrap="square" rtlCol="0">
            <a:spAutoFit/>
          </a:bodyPr>
          <a:lstStyle/>
          <a:p>
            <a:r>
              <a:rPr lang="en-US" dirty="0" smtClean="0"/>
              <a:t>PRP</a:t>
            </a:r>
            <a:endParaRPr lang="en-US" dirty="0"/>
          </a:p>
        </p:txBody>
      </p:sp>
      <p:sp>
        <p:nvSpPr>
          <p:cNvPr id="32" name="TextBox 31"/>
          <p:cNvSpPr txBox="1"/>
          <p:nvPr/>
        </p:nvSpPr>
        <p:spPr>
          <a:xfrm>
            <a:off x="3886200" y="4045803"/>
            <a:ext cx="990600" cy="369332"/>
          </a:xfrm>
          <a:prstGeom prst="rect">
            <a:avLst/>
          </a:prstGeom>
          <a:noFill/>
          <a:effectLst/>
        </p:spPr>
        <p:txBody>
          <a:bodyPr wrap="square" rtlCol="0">
            <a:spAutoFit/>
          </a:bodyPr>
          <a:lstStyle/>
          <a:p>
            <a:r>
              <a:rPr lang="en-US" dirty="0" smtClean="0"/>
              <a:t>NP</a:t>
            </a:r>
            <a:endParaRPr lang="en-US" dirty="0"/>
          </a:p>
        </p:txBody>
      </p:sp>
      <p:cxnSp>
        <p:nvCxnSpPr>
          <p:cNvPr id="33" name="Straight Connector 32"/>
          <p:cNvCxnSpPr/>
          <p:nvPr/>
        </p:nvCxnSpPr>
        <p:spPr>
          <a:xfrm rot="5400000">
            <a:off x="3925094" y="4604841"/>
            <a:ext cx="381000" cy="158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5400000">
            <a:off x="4305300" y="5432167"/>
            <a:ext cx="381000" cy="158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35" name="TextBox 34"/>
          <p:cNvSpPr txBox="1"/>
          <p:nvPr/>
        </p:nvSpPr>
        <p:spPr>
          <a:xfrm>
            <a:off x="4343400" y="4796135"/>
            <a:ext cx="990600" cy="369332"/>
          </a:xfrm>
          <a:prstGeom prst="rect">
            <a:avLst/>
          </a:prstGeom>
          <a:noFill/>
          <a:effectLst/>
        </p:spPr>
        <p:txBody>
          <a:bodyPr wrap="square" rtlCol="0">
            <a:spAutoFit/>
          </a:bodyPr>
          <a:lstStyle/>
          <a:p>
            <a:r>
              <a:rPr lang="en-US" dirty="0" smtClean="0"/>
              <a:t>V</a:t>
            </a:r>
            <a:endParaRPr lang="en-US" dirty="0"/>
          </a:p>
        </p:txBody>
      </p:sp>
      <p:cxnSp>
        <p:nvCxnSpPr>
          <p:cNvPr id="36" name="Straight Connector 35"/>
          <p:cNvCxnSpPr/>
          <p:nvPr/>
        </p:nvCxnSpPr>
        <p:spPr>
          <a:xfrm rot="5400000">
            <a:off x="4838700" y="5432167"/>
            <a:ext cx="381000" cy="158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4876800" y="4796135"/>
            <a:ext cx="381000" cy="369332"/>
          </a:xfrm>
          <a:prstGeom prst="rect">
            <a:avLst/>
          </a:prstGeom>
          <a:noFill/>
          <a:effectLst/>
        </p:spPr>
        <p:txBody>
          <a:bodyPr wrap="square" rtlCol="0">
            <a:spAutoFit/>
          </a:bodyPr>
          <a:lstStyle/>
          <a:p>
            <a:r>
              <a:rPr lang="en-US" dirty="0" smtClean="0"/>
              <a:t>N</a:t>
            </a:r>
            <a:endParaRPr lang="en-US" dirty="0"/>
          </a:p>
        </p:txBody>
      </p:sp>
      <p:cxnSp>
        <p:nvCxnSpPr>
          <p:cNvPr id="38" name="Straight Connector 37"/>
          <p:cNvCxnSpPr/>
          <p:nvPr/>
        </p:nvCxnSpPr>
        <p:spPr>
          <a:xfrm rot="5400000">
            <a:off x="5600700" y="5432167"/>
            <a:ext cx="381000" cy="158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5638800" y="4796135"/>
            <a:ext cx="533400" cy="369332"/>
          </a:xfrm>
          <a:prstGeom prst="rect">
            <a:avLst/>
          </a:prstGeom>
          <a:noFill/>
          <a:effectLst/>
        </p:spPr>
        <p:txBody>
          <a:bodyPr wrap="square" rtlCol="0">
            <a:spAutoFit/>
          </a:bodyPr>
          <a:lstStyle/>
          <a:p>
            <a:r>
              <a:rPr lang="en-US" dirty="0" smtClean="0"/>
              <a:t>IN</a:t>
            </a:r>
            <a:endParaRPr lang="en-US" dirty="0"/>
          </a:p>
        </p:txBody>
      </p:sp>
      <p:sp>
        <p:nvSpPr>
          <p:cNvPr id="40" name="TextBox 39"/>
          <p:cNvSpPr txBox="1"/>
          <p:nvPr/>
        </p:nvSpPr>
        <p:spPr>
          <a:xfrm>
            <a:off x="6324600" y="4796135"/>
            <a:ext cx="533400" cy="369332"/>
          </a:xfrm>
          <a:prstGeom prst="rect">
            <a:avLst/>
          </a:prstGeom>
          <a:noFill/>
          <a:effectLst/>
        </p:spPr>
        <p:txBody>
          <a:bodyPr wrap="square" rtlCol="0">
            <a:spAutoFit/>
          </a:bodyPr>
          <a:lstStyle/>
          <a:p>
            <a:r>
              <a:rPr lang="en-US" dirty="0" smtClean="0"/>
              <a:t>N</a:t>
            </a:r>
            <a:endParaRPr lang="en-US" dirty="0"/>
          </a:p>
        </p:txBody>
      </p:sp>
      <p:cxnSp>
        <p:nvCxnSpPr>
          <p:cNvPr id="41" name="Straight Connector 40"/>
          <p:cNvCxnSpPr/>
          <p:nvPr/>
        </p:nvCxnSpPr>
        <p:spPr>
          <a:xfrm rot="5400000">
            <a:off x="6287294" y="5443041"/>
            <a:ext cx="381000" cy="158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943600" y="4045803"/>
            <a:ext cx="685800" cy="369332"/>
          </a:xfrm>
          <a:prstGeom prst="rect">
            <a:avLst/>
          </a:prstGeom>
          <a:noFill/>
          <a:effectLst/>
        </p:spPr>
        <p:txBody>
          <a:bodyPr wrap="square" rtlCol="0">
            <a:spAutoFit/>
          </a:bodyPr>
          <a:lstStyle/>
          <a:p>
            <a:r>
              <a:rPr lang="en-US" dirty="0" smtClean="0"/>
              <a:t>PP</a:t>
            </a:r>
            <a:endParaRPr lang="en-US" dirty="0"/>
          </a:p>
        </p:txBody>
      </p:sp>
      <p:cxnSp>
        <p:nvCxnSpPr>
          <p:cNvPr id="43" name="Straight Connector 42"/>
          <p:cNvCxnSpPr>
            <a:stCxn id="39" idx="0"/>
          </p:cNvCxnSpPr>
          <p:nvPr/>
        </p:nvCxnSpPr>
        <p:spPr>
          <a:xfrm rot="5400000" flipH="1" flipV="1">
            <a:off x="5848350" y="4472285"/>
            <a:ext cx="381000" cy="26670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rot="16200000" flipV="1">
            <a:off x="6158984" y="4478119"/>
            <a:ext cx="369332" cy="26670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4876800" y="3962400"/>
            <a:ext cx="609600" cy="369332"/>
          </a:xfrm>
          <a:prstGeom prst="rect">
            <a:avLst/>
          </a:prstGeom>
          <a:noFill/>
          <a:effectLst/>
        </p:spPr>
        <p:txBody>
          <a:bodyPr wrap="square" rtlCol="0">
            <a:spAutoFit/>
          </a:bodyPr>
          <a:lstStyle/>
          <a:p>
            <a:r>
              <a:rPr lang="en-US" dirty="0" smtClean="0"/>
              <a:t>NP</a:t>
            </a:r>
            <a:endParaRPr lang="en-US" dirty="0"/>
          </a:p>
        </p:txBody>
      </p:sp>
      <p:cxnSp>
        <p:nvCxnSpPr>
          <p:cNvPr id="46" name="Straight Connector 45"/>
          <p:cNvCxnSpPr>
            <a:stCxn id="37" idx="0"/>
          </p:cNvCxnSpPr>
          <p:nvPr/>
        </p:nvCxnSpPr>
        <p:spPr>
          <a:xfrm rot="5400000" flipH="1" flipV="1">
            <a:off x="4876800" y="4605635"/>
            <a:ext cx="381000" cy="1588"/>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4724400" y="2826603"/>
            <a:ext cx="609600" cy="369332"/>
          </a:xfrm>
          <a:prstGeom prst="rect">
            <a:avLst/>
          </a:prstGeom>
          <a:noFill/>
          <a:effectLst/>
        </p:spPr>
        <p:txBody>
          <a:bodyPr wrap="square" rtlCol="0">
            <a:spAutoFit/>
          </a:bodyPr>
          <a:lstStyle/>
          <a:p>
            <a:r>
              <a:rPr lang="en-US" b="1" dirty="0" smtClean="0">
                <a:solidFill>
                  <a:srgbClr val="FF0000"/>
                </a:solidFill>
              </a:rPr>
              <a:t>VP</a:t>
            </a:r>
            <a:endParaRPr lang="en-US" b="1" dirty="0">
              <a:solidFill>
                <a:srgbClr val="FF0000"/>
              </a:solidFill>
            </a:endParaRPr>
          </a:p>
        </p:txBody>
      </p:sp>
      <p:cxnSp>
        <p:nvCxnSpPr>
          <p:cNvPr id="49" name="Straight Connector 48"/>
          <p:cNvCxnSpPr/>
          <p:nvPr/>
        </p:nvCxnSpPr>
        <p:spPr>
          <a:xfrm rot="5400000" flipH="1" flipV="1">
            <a:off x="3886597" y="3805932"/>
            <a:ext cx="1600200" cy="380206"/>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a:endCxn id="48" idx="2"/>
          </p:cNvCxnSpPr>
          <p:nvPr/>
        </p:nvCxnSpPr>
        <p:spPr>
          <a:xfrm rot="5400000" flipH="1" flipV="1">
            <a:off x="4645571" y="3578771"/>
            <a:ext cx="766465" cy="794"/>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4267200" y="2140803"/>
            <a:ext cx="609600" cy="369332"/>
          </a:xfrm>
          <a:prstGeom prst="rect">
            <a:avLst/>
          </a:prstGeom>
          <a:noFill/>
          <a:effectLst/>
        </p:spPr>
        <p:txBody>
          <a:bodyPr wrap="square" rtlCol="0">
            <a:spAutoFit/>
          </a:bodyPr>
          <a:lstStyle/>
          <a:p>
            <a:r>
              <a:rPr lang="en-US" dirty="0" smtClean="0"/>
              <a:t>S</a:t>
            </a:r>
            <a:endParaRPr lang="en-US" dirty="0"/>
          </a:p>
        </p:txBody>
      </p:sp>
      <p:cxnSp>
        <p:nvCxnSpPr>
          <p:cNvPr id="52" name="Straight Connector 51"/>
          <p:cNvCxnSpPr/>
          <p:nvPr/>
        </p:nvCxnSpPr>
        <p:spPr>
          <a:xfrm rot="5400000" flipH="1" flipV="1">
            <a:off x="3460869" y="3163272"/>
            <a:ext cx="1535668" cy="229394"/>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rot="10800000">
            <a:off x="4496594" y="2510135"/>
            <a:ext cx="380206" cy="316468"/>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rot="10800000">
            <a:off x="5181602" y="3200401"/>
            <a:ext cx="990601" cy="845402"/>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6858000" y="1953716"/>
            <a:ext cx="2092326" cy="2677656"/>
          </a:xfrm>
          <a:prstGeom prst="rect">
            <a:avLst/>
          </a:prstGeom>
          <a:noFill/>
        </p:spPr>
        <p:txBody>
          <a:bodyPr wrap="square" rtlCol="0">
            <a:spAutoFit/>
          </a:bodyPr>
          <a:lstStyle/>
          <a:p>
            <a:r>
              <a:rPr lang="en-US" sz="1400" dirty="0" smtClean="0"/>
              <a:t>S -&gt; NP  VP</a:t>
            </a:r>
          </a:p>
          <a:p>
            <a:r>
              <a:rPr lang="en-US" sz="1400" dirty="0" smtClean="0"/>
              <a:t>NP -&gt; PRP</a:t>
            </a:r>
          </a:p>
          <a:p>
            <a:r>
              <a:rPr lang="en-US" sz="1400" dirty="0" smtClean="0"/>
              <a:t>NP -&gt; N PP</a:t>
            </a:r>
          </a:p>
          <a:p>
            <a:r>
              <a:rPr lang="en-US" sz="1400" dirty="0" smtClean="0"/>
              <a:t>NP -&gt; N</a:t>
            </a:r>
          </a:p>
          <a:p>
            <a:r>
              <a:rPr lang="en-US" sz="1400" dirty="0" smtClean="0">
                <a:solidFill>
                  <a:srgbClr val="FF0000"/>
                </a:solidFill>
              </a:rPr>
              <a:t>VP -&gt; V NP</a:t>
            </a:r>
          </a:p>
          <a:p>
            <a:r>
              <a:rPr lang="en-US" sz="1400" dirty="0" smtClean="0">
                <a:solidFill>
                  <a:srgbClr val="FF0000"/>
                </a:solidFill>
              </a:rPr>
              <a:t>VP -&gt; V NP PP</a:t>
            </a:r>
          </a:p>
          <a:p>
            <a:r>
              <a:rPr lang="en-US" sz="1400" dirty="0" smtClean="0"/>
              <a:t>PP -&gt; IN N</a:t>
            </a:r>
          </a:p>
          <a:p>
            <a:r>
              <a:rPr lang="en-US" sz="1400" dirty="0" smtClean="0"/>
              <a:t>PRP -&gt; I</a:t>
            </a:r>
          </a:p>
          <a:p>
            <a:r>
              <a:rPr lang="en-US" sz="1400" dirty="0" smtClean="0"/>
              <a:t>V -&gt; eat</a:t>
            </a:r>
          </a:p>
          <a:p>
            <a:r>
              <a:rPr lang="en-US" sz="1400" dirty="0" smtClean="0"/>
              <a:t>N -&gt; sushi</a:t>
            </a:r>
          </a:p>
          <a:p>
            <a:r>
              <a:rPr lang="en-US" sz="1400" dirty="0" smtClean="0"/>
              <a:t>N -&gt; tuna</a:t>
            </a:r>
          </a:p>
          <a:p>
            <a:r>
              <a:rPr lang="en-US" sz="1400" dirty="0" smtClean="0"/>
              <a:t>IN -&gt; with</a:t>
            </a:r>
            <a:endParaRPr lang="en-US" sz="1400" dirty="0"/>
          </a:p>
        </p:txBody>
      </p:sp>
      <p:sp>
        <p:nvSpPr>
          <p:cNvPr id="54" name="TextBox 53"/>
          <p:cNvSpPr txBox="1"/>
          <p:nvPr/>
        </p:nvSpPr>
        <p:spPr>
          <a:xfrm>
            <a:off x="1447800" y="6243935"/>
            <a:ext cx="6130926" cy="461665"/>
          </a:xfrm>
          <a:prstGeom prst="rect">
            <a:avLst/>
          </a:prstGeom>
          <a:noFill/>
        </p:spPr>
        <p:txBody>
          <a:bodyPr wrap="square" rtlCol="0">
            <a:spAutoFit/>
          </a:bodyPr>
          <a:lstStyle/>
          <a:p>
            <a:r>
              <a:rPr lang="en-US" sz="2400" dirty="0" smtClean="0">
                <a:solidFill>
                  <a:srgbClr val="FF0000"/>
                </a:solidFill>
              </a:rPr>
              <a:t>What is the difference between these parses?</a:t>
            </a:r>
            <a:endParaRPr lang="en-US" sz="2400" dirty="0">
              <a:solidFill>
                <a:srgbClr val="FF0000"/>
              </a:solidFill>
            </a:endParaRPr>
          </a:p>
        </p:txBody>
      </p:sp>
    </p:spTree>
    <p:extLst>
      <p:ext uri="{BB962C8B-B14F-4D97-AF65-F5344CB8AC3E}">
        <p14:creationId xmlns:p14="http://schemas.microsoft.com/office/powerpoint/2010/main" val="536671271"/>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CFGs implemented</a:t>
            </a:r>
            <a:endParaRPr lang="en-US" dirty="0"/>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val="2417174327"/>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Midterm</a:t>
            </a:r>
            <a:endParaRPr lang="en-US" dirty="0"/>
          </a:p>
        </p:txBody>
      </p:sp>
      <p:sp>
        <p:nvSpPr>
          <p:cNvPr id="3" name="Content Placeholder 2"/>
          <p:cNvSpPr>
            <a:spLocks noGrp="1"/>
          </p:cNvSpPr>
          <p:nvPr>
            <p:ph sz="quarter" idx="1"/>
          </p:nvPr>
        </p:nvSpPr>
        <p:spPr/>
        <p:txBody>
          <a:bodyPr/>
          <a:lstStyle/>
          <a:p>
            <a:pPr marL="0" indent="0">
              <a:buNone/>
            </a:pPr>
            <a:r>
              <a:rPr lang="en-US" dirty="0" smtClean="0"/>
              <a:t>Average: 26.3 (82.5%)</a:t>
            </a:r>
          </a:p>
          <a:p>
            <a:pPr marL="0" indent="0">
              <a:buNone/>
            </a:pPr>
            <a:endParaRPr lang="en-US" dirty="0"/>
          </a:p>
          <a:p>
            <a:pPr marL="0" indent="0">
              <a:buNone/>
            </a:pPr>
            <a:r>
              <a:rPr lang="en-US" dirty="0" smtClean="0"/>
              <a:t>Median: 27.5 (86%)</a:t>
            </a:r>
          </a:p>
          <a:p>
            <a:pPr marL="0" indent="0">
              <a:buNone/>
            </a:pPr>
            <a:endParaRPr lang="en-US" dirty="0"/>
          </a:p>
          <a:p>
            <a:pPr marL="0" indent="0">
              <a:buNone/>
            </a:pPr>
            <a:r>
              <a:rPr lang="en-US" dirty="0" smtClean="0"/>
              <a:t>Quartiles:</a:t>
            </a:r>
          </a:p>
          <a:p>
            <a:pPr>
              <a:buFontTx/>
              <a:buChar char="-"/>
            </a:pPr>
            <a:r>
              <a:rPr lang="en-US" dirty="0" smtClean="0"/>
              <a:t>Q1: 30 (97.5%)</a:t>
            </a:r>
          </a:p>
          <a:p>
            <a:pPr>
              <a:buFontTx/>
              <a:buChar char="-"/>
            </a:pPr>
            <a:r>
              <a:rPr lang="en-US" dirty="0" smtClean="0"/>
              <a:t>Q2: 27.5 (86%)</a:t>
            </a:r>
          </a:p>
          <a:p>
            <a:pPr>
              <a:buFontTx/>
              <a:buChar char="-"/>
            </a:pPr>
            <a:r>
              <a:rPr lang="en-US" dirty="0" smtClean="0"/>
              <a:t>Q3: 25 (78%)</a:t>
            </a:r>
            <a:endParaRPr lang="en-US" dirty="0"/>
          </a:p>
        </p:txBody>
      </p:sp>
    </p:spTree>
    <p:extLst>
      <p:ext uri="{BB962C8B-B14F-4D97-AF65-F5344CB8AC3E}">
        <p14:creationId xmlns:p14="http://schemas.microsoft.com/office/powerpoint/2010/main" val="381481480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Favorite thing about the course</a:t>
            </a:r>
            <a:endParaRPr lang="en-US" dirty="0"/>
          </a:p>
        </p:txBody>
      </p:sp>
      <p:sp>
        <p:nvSpPr>
          <p:cNvPr id="4" name="Rectangle 3"/>
          <p:cNvSpPr/>
          <p:nvPr/>
        </p:nvSpPr>
        <p:spPr>
          <a:xfrm>
            <a:off x="2165747" y="3195935"/>
            <a:ext cx="4235053" cy="461665"/>
          </a:xfrm>
          <a:prstGeom prst="rect">
            <a:avLst/>
          </a:prstGeom>
        </p:spPr>
        <p:txBody>
          <a:bodyPr wrap="none">
            <a:spAutoFit/>
          </a:bodyPr>
          <a:lstStyle/>
          <a:p>
            <a:r>
              <a:rPr lang="en-US" sz="2400" dirty="0"/>
              <a:t>Learning Python. It's pretty dope.</a:t>
            </a:r>
          </a:p>
        </p:txBody>
      </p:sp>
    </p:spTree>
    <p:extLst>
      <p:ext uri="{BB962C8B-B14F-4D97-AF65-F5344CB8AC3E}">
        <p14:creationId xmlns:p14="http://schemas.microsoft.com/office/powerpoint/2010/main" val="4607968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be improved</a:t>
            </a:r>
            <a:endParaRPr lang="en-US" dirty="0"/>
          </a:p>
        </p:txBody>
      </p:sp>
      <p:sp>
        <p:nvSpPr>
          <p:cNvPr id="4" name="Rectangle 3"/>
          <p:cNvSpPr/>
          <p:nvPr/>
        </p:nvSpPr>
        <p:spPr>
          <a:xfrm>
            <a:off x="1219200" y="1600200"/>
            <a:ext cx="6400800" cy="1200328"/>
          </a:xfrm>
          <a:prstGeom prst="rect">
            <a:avLst/>
          </a:prstGeom>
        </p:spPr>
        <p:txBody>
          <a:bodyPr wrap="square">
            <a:spAutoFit/>
          </a:bodyPr>
          <a:lstStyle/>
          <a:p>
            <a:r>
              <a:rPr lang="en-US" sz="2400" dirty="0"/>
              <a:t>Sometimes a lot of the lecture material is covered too quickly. I would appreciate a slightly more comprehensive pace, and easier first examples. </a:t>
            </a:r>
          </a:p>
        </p:txBody>
      </p:sp>
      <p:sp>
        <p:nvSpPr>
          <p:cNvPr id="5" name="Rectangle 4"/>
          <p:cNvSpPr/>
          <p:nvPr/>
        </p:nvSpPr>
        <p:spPr>
          <a:xfrm>
            <a:off x="1210169" y="4810609"/>
            <a:ext cx="6172200" cy="1569660"/>
          </a:xfrm>
          <a:prstGeom prst="rect">
            <a:avLst/>
          </a:prstGeom>
        </p:spPr>
        <p:txBody>
          <a:bodyPr wrap="square">
            <a:spAutoFit/>
          </a:bodyPr>
          <a:lstStyle/>
          <a:p>
            <a:r>
              <a:rPr lang="en-US" sz="2400" dirty="0"/>
              <a:t>Honestly, it's a little slow. But I don't really know how to improve that given that I know literally nothing about coding and need to be walked through things.</a:t>
            </a:r>
          </a:p>
        </p:txBody>
      </p:sp>
      <p:sp>
        <p:nvSpPr>
          <p:cNvPr id="6" name="Rectangle 5"/>
          <p:cNvSpPr/>
          <p:nvPr/>
        </p:nvSpPr>
        <p:spPr>
          <a:xfrm>
            <a:off x="1210169" y="3048000"/>
            <a:ext cx="6381099" cy="1569660"/>
          </a:xfrm>
          <a:prstGeom prst="rect">
            <a:avLst/>
          </a:prstGeom>
        </p:spPr>
        <p:txBody>
          <a:bodyPr wrap="square">
            <a:spAutoFit/>
          </a:bodyPr>
          <a:lstStyle/>
          <a:p>
            <a:r>
              <a:rPr lang="en-US" sz="2400" dirty="0"/>
              <a:t>Maybe focusing more time on reviewing the concepts that we have already learned just to make sure that the idea is really solidified it so that we can use it in a program.</a:t>
            </a:r>
          </a:p>
        </p:txBody>
      </p:sp>
    </p:spTree>
    <p:extLst>
      <p:ext uri="{BB962C8B-B14F-4D97-AF65-F5344CB8AC3E}">
        <p14:creationId xmlns:p14="http://schemas.microsoft.com/office/powerpoint/2010/main" val="21643979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be improved</a:t>
            </a:r>
            <a:endParaRPr lang="en-US" dirty="0"/>
          </a:p>
        </p:txBody>
      </p:sp>
      <p:sp>
        <p:nvSpPr>
          <p:cNvPr id="4" name="Rectangle 3"/>
          <p:cNvSpPr/>
          <p:nvPr/>
        </p:nvSpPr>
        <p:spPr>
          <a:xfrm>
            <a:off x="612648" y="1905000"/>
            <a:ext cx="7159752" cy="954107"/>
          </a:xfrm>
          <a:prstGeom prst="rect">
            <a:avLst/>
          </a:prstGeom>
        </p:spPr>
        <p:txBody>
          <a:bodyPr wrap="square">
            <a:spAutoFit/>
          </a:bodyPr>
          <a:lstStyle/>
          <a:p>
            <a:r>
              <a:rPr lang="en-US" sz="2800" dirty="0"/>
              <a:t>Also I would really enjoy more mentor sessions, on Monday, for example. Or even on Friday.</a:t>
            </a:r>
          </a:p>
        </p:txBody>
      </p:sp>
      <p:sp>
        <p:nvSpPr>
          <p:cNvPr id="6" name="Rectangle 5"/>
          <p:cNvSpPr/>
          <p:nvPr/>
        </p:nvSpPr>
        <p:spPr>
          <a:xfrm>
            <a:off x="611958" y="3962400"/>
            <a:ext cx="7312842" cy="2246769"/>
          </a:xfrm>
          <a:prstGeom prst="rect">
            <a:avLst/>
          </a:prstGeom>
        </p:spPr>
        <p:txBody>
          <a:bodyPr wrap="square">
            <a:spAutoFit/>
          </a:bodyPr>
          <a:lstStyle/>
          <a:p>
            <a:r>
              <a:rPr lang="en-US" sz="2800" dirty="0"/>
              <a:t>It would be helpful to have a tutor/ mentor session on Sunday nights so that if we run into questions/ issues on homework over the weekend, there is somewhere to get help before Tuesday, aka halfway through the week.</a:t>
            </a:r>
          </a:p>
        </p:txBody>
      </p:sp>
    </p:spTree>
    <p:extLst>
      <p:ext uri="{BB962C8B-B14F-4D97-AF65-F5344CB8AC3E}">
        <p14:creationId xmlns:p14="http://schemas.microsoft.com/office/powerpoint/2010/main" val="386720413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6471</TotalTime>
  <Words>2767</Words>
  <Application>Microsoft Macintosh PowerPoint</Application>
  <PresentationFormat>On-screen Show (4:3)</PresentationFormat>
  <Paragraphs>562</Paragraphs>
  <Slides>68</Slides>
  <Notes>1</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Median</vt:lpstr>
      <vt:lpstr>CFGs – take 2</vt:lpstr>
      <vt:lpstr>Admin</vt:lpstr>
      <vt:lpstr>Course feedback</vt:lpstr>
      <vt:lpstr>Course feedback</vt:lpstr>
      <vt:lpstr>Course feedback</vt:lpstr>
      <vt:lpstr>Course feedback</vt:lpstr>
      <vt:lpstr>Favorite thing about the course</vt:lpstr>
      <vt:lpstr>Things to be improved</vt:lpstr>
      <vt:lpstr>Things to be improved</vt:lpstr>
      <vt:lpstr>Things to be improved</vt:lpstr>
      <vt:lpstr>Things to be improved</vt:lpstr>
      <vt:lpstr>Things to be improved</vt:lpstr>
      <vt:lpstr>Other thoughts</vt:lpstr>
      <vt:lpstr>Comments in the future…</vt:lpstr>
      <vt:lpstr>Grammars</vt:lpstr>
      <vt:lpstr>CFG production rules</vt:lpstr>
      <vt:lpstr>CFG example</vt:lpstr>
      <vt:lpstr>CFG example</vt:lpstr>
      <vt:lpstr>CFG example</vt:lpstr>
      <vt:lpstr>CFG example</vt:lpstr>
      <vt:lpstr>CFG example</vt:lpstr>
      <vt:lpstr>CFG example</vt:lpstr>
      <vt:lpstr>CFG example</vt:lpstr>
      <vt:lpstr>CFG example</vt:lpstr>
      <vt:lpstr>CFG example</vt:lpstr>
      <vt:lpstr>CFG example</vt:lpstr>
      <vt:lpstr>CFG example</vt:lpstr>
      <vt:lpstr>CFG example</vt:lpstr>
      <vt:lpstr>CFG example</vt:lpstr>
      <vt:lpstr>CFG example</vt:lpstr>
      <vt:lpstr>What language does this represent?</vt:lpstr>
      <vt:lpstr>What language does this represent?</vt:lpstr>
      <vt:lpstr>What language does this represent?</vt:lpstr>
      <vt:lpstr>What language does this represent?</vt:lpstr>
      <vt:lpstr>What language does this represent?</vt:lpstr>
      <vt:lpstr>What language does this represent?</vt:lpstr>
      <vt:lpstr>What language does this represent?</vt:lpstr>
      <vt:lpstr>What language does this represent?</vt:lpstr>
      <vt:lpstr>What language does this represent?</vt:lpstr>
      <vt:lpstr>What language does this represent?</vt:lpstr>
      <vt:lpstr>What language does this represent?</vt:lpstr>
      <vt:lpstr>What language does this represent?</vt:lpstr>
      <vt:lpstr>What language does this represent?</vt:lpstr>
      <vt:lpstr>Notational convenience</vt:lpstr>
      <vt:lpstr>Often many ways to write the same language</vt:lpstr>
      <vt:lpstr>What languages do these represent?</vt:lpstr>
      <vt:lpstr>What languages do these represent?</vt:lpstr>
      <vt:lpstr>Writing CFGs</vt:lpstr>
      <vt:lpstr>Writing CFGs</vt:lpstr>
      <vt:lpstr>CFG: Another example</vt:lpstr>
      <vt:lpstr>Derivations in a CFG</vt:lpstr>
      <vt:lpstr>Derivations in a CFG</vt:lpstr>
      <vt:lpstr>Derivations in a CFG</vt:lpstr>
      <vt:lpstr>Derivations in a CFG</vt:lpstr>
      <vt:lpstr>Derivations in a CFG</vt:lpstr>
      <vt:lpstr>Derivations in a CFG</vt:lpstr>
      <vt:lpstr>Derivations in a CFG</vt:lpstr>
      <vt:lpstr>Derivations in a CFG</vt:lpstr>
      <vt:lpstr>Derivations in a CFG</vt:lpstr>
      <vt:lpstr>Derivations in a CFG: Order of Derivation Irrelevant</vt:lpstr>
      <vt:lpstr>Derivations of CFGs</vt:lpstr>
      <vt:lpstr>Another CFG example</vt:lpstr>
      <vt:lpstr>One last example</vt:lpstr>
      <vt:lpstr>One last example</vt:lpstr>
      <vt:lpstr>Parsing</vt:lpstr>
      <vt:lpstr>Parsing</vt:lpstr>
      <vt:lpstr>CFGs implemented</vt:lpstr>
      <vt:lpstr>Midterm</vt:lpstr>
    </vt:vector>
  </TitlesOfParts>
  <Company>Pomona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CORpus analysis</dc:title>
  <dc:creator>Dave Kauchak</dc:creator>
  <cp:lastModifiedBy>David Kauchak</cp:lastModifiedBy>
  <cp:revision>525</cp:revision>
  <dcterms:created xsi:type="dcterms:W3CDTF">2011-02-09T18:38:39Z</dcterms:created>
  <dcterms:modified xsi:type="dcterms:W3CDTF">2015-03-03T23:57:39Z</dcterms:modified>
</cp:coreProperties>
</file>