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24"/>
  </p:notesMasterIdLst>
  <p:sldIdLst>
    <p:sldId id="318" r:id="rId2"/>
    <p:sldId id="256" r:id="rId3"/>
    <p:sldId id="321" r:id="rId4"/>
    <p:sldId id="347" r:id="rId5"/>
    <p:sldId id="322" r:id="rId6"/>
    <p:sldId id="323" r:id="rId7"/>
    <p:sldId id="325" r:id="rId8"/>
    <p:sldId id="334" r:id="rId9"/>
    <p:sldId id="324" r:id="rId10"/>
    <p:sldId id="320" r:id="rId11"/>
    <p:sldId id="348" r:id="rId12"/>
    <p:sldId id="330" r:id="rId13"/>
    <p:sldId id="326" r:id="rId14"/>
    <p:sldId id="349" r:id="rId15"/>
    <p:sldId id="332" r:id="rId16"/>
    <p:sldId id="333" r:id="rId17"/>
    <p:sldId id="335" r:id="rId18"/>
    <p:sldId id="343" r:id="rId19"/>
    <p:sldId id="331" r:id="rId20"/>
    <p:sldId id="327" r:id="rId21"/>
    <p:sldId id="350" r:id="rId22"/>
    <p:sldId id="351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74595" autoAdjust="0"/>
  </p:normalViewPr>
  <p:slideViewPr>
    <p:cSldViewPr>
      <p:cViewPr varScale="1">
        <p:scale>
          <a:sx n="122" d="100"/>
          <a:sy n="122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D8919-A9F0-F34F-BDA9-89484967A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08F1-E1D9-FA46-BD74-772D9E1F005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8D67F-04E0-5B4E-A785-6CA9415BDE2B}" type="slidenum">
              <a:rPr lang="en-US"/>
              <a:pPr/>
              <a:t>21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Assume that we want this vacuum to clean this house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us - if someone told us to use a vacuum to clean a house, the sequence of events that should follow are pretty clear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walk into the house, figure out what rooms needed to be vacuumed and start vacuuming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methodically go through the room, not vacuuming over places we’ve already been, until we cover the whole room, then move to the next room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99259-EB52-7E4C-8982-13DEFEAC046D}" type="slidenum">
              <a:rPr lang="en-US"/>
              <a:pPr/>
              <a:t>22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442C3F-8B69-0346-BBCE-0D4B462CC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95F-357B-2F4E-9D58-9158D0941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A822-A8C7-ED44-B5DC-B2C0072F7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42D-9BF7-E44E-B3C7-7B1DD494F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EA08E1-17F3-1247-8AED-9DE992EF5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AE3-8859-B446-B78A-B77CB1E1D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065-30AD-5341-A032-752157A65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0DE-E1E4-204A-BC22-8ED87023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948A-6FA6-BD42-85C5-6064FA866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259-BAC7-2845-B131-564989365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74E166-66E4-464B-9531-6DB25D22D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6A6DAA-7AF6-284F-AABD-6A3EFB703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>
            <p:custDataLst>
              <p:tags r:id="rId13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microsoft.com/office/2007/relationships/media" Target="../media/media1.wav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Relationship Id="rId7" Type="http://schemas.openxmlformats.org/officeDocument/2006/relationships/hyperlink" Target="http://tts.loquendo.com/ttsdemo/default.asp" TargetMode="External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microsoft.com/office/2007/relationships/media" Target="file://localhost/Users/drk04747/classes/cs30/lectures/lecture8-AI/loquendo.wav" TargetMode="External"/><Relationship Id="rId2" Type="http://schemas.openxmlformats.org/officeDocument/2006/relationships/audio" Target="file://localhost/Users/drk04747/classes/cs30/lectures/lecture8-AI/loquendo.wa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5" Type="http://schemas.openxmlformats.org/officeDocument/2006/relationships/image" Target="../media/image28.emf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1czBcnX1Ww" TargetMode="External"/><Relationship Id="rId4" Type="http://schemas.openxmlformats.org/officeDocument/2006/relationships/hyperlink" Target="http://www.youtube.com/watch?v=9vwZ5FQEUFg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png"/><Relationship Id="rId14" Type="http://schemas.openxmlformats.org/officeDocument/2006/relationships/image" Target="../media/image40.emf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tags" Target="../tags/tag19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20" Type="http://schemas.openxmlformats.org/officeDocument/2006/relationships/image" Target="../media/image43.emf"/><Relationship Id="rId21" Type="http://schemas.openxmlformats.org/officeDocument/2006/relationships/image" Target="../media/image44.emf"/><Relationship Id="rId10" Type="http://schemas.openxmlformats.org/officeDocument/2006/relationships/tags" Target="../tags/tag29.xml"/><Relationship Id="rId11" Type="http://schemas.openxmlformats.org/officeDocument/2006/relationships/tags" Target="../tags/tag30.xml"/><Relationship Id="rId12" Type="http://schemas.openxmlformats.org/officeDocument/2006/relationships/tags" Target="../tags/tag31.xml"/><Relationship Id="rId13" Type="http://schemas.openxmlformats.org/officeDocument/2006/relationships/tags" Target="../tags/tag32.xml"/><Relationship Id="rId14" Type="http://schemas.openxmlformats.org/officeDocument/2006/relationships/tags" Target="../tags/tag33.xml"/><Relationship Id="rId15" Type="http://schemas.openxmlformats.org/officeDocument/2006/relationships/tags" Target="../tags/tag34.xml"/><Relationship Id="rId16" Type="http://schemas.openxmlformats.org/officeDocument/2006/relationships/slideLayout" Target="../slideLayouts/slideLayout6.xml"/><Relationship Id="rId17" Type="http://schemas.openxmlformats.org/officeDocument/2006/relationships/notesSlide" Target="../notesSlides/notesSlide3.xml"/><Relationship Id="rId18" Type="http://schemas.openxmlformats.org/officeDocument/2006/relationships/image" Target="../media/image41.emf"/><Relationship Id="rId19" Type="http://schemas.openxmlformats.org/officeDocument/2006/relationships/image" Target="../media/image42.png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tags" Target="../tags/tag26.xml"/><Relationship Id="rId8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633626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http://www.bbspot.com/comics/PC-Weenies/2008/02/3248.php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1519"/>
            <a:ext cx="5486400" cy="604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can we currently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Understand spoken language?</a:t>
            </a:r>
          </a:p>
          <a:p>
            <a:pPr lvl="1"/>
            <a:r>
              <a:rPr lang="en-US" sz="2800" dirty="0" smtClean="0"/>
              <a:t>speech recognition is really good, if:</a:t>
            </a:r>
          </a:p>
          <a:p>
            <a:pPr lvl="2"/>
            <a:r>
              <a:rPr lang="en-US" sz="2400" dirty="0" smtClean="0"/>
              <a:t>restricted vocabulary</a:t>
            </a:r>
          </a:p>
          <a:p>
            <a:pPr lvl="2"/>
            <a:r>
              <a:rPr lang="en-US" sz="2400" dirty="0" smtClean="0"/>
              <a:t>specific speaker with training</a:t>
            </a:r>
          </a:p>
          <a:p>
            <a:pPr lvl="1"/>
            <a:r>
              <a:rPr lang="en-US" sz="2800" dirty="0" smtClean="0"/>
              <a:t>Gotten quite good in the last few years and shows up in lots of places:</a:t>
            </a:r>
          </a:p>
          <a:p>
            <a:pPr lvl="2"/>
            <a:r>
              <a:rPr lang="en-US" sz="2400" dirty="0" smtClean="0"/>
              <a:t>Mac has built-in dictation software</a:t>
            </a:r>
          </a:p>
          <a:p>
            <a:pPr lvl="2"/>
            <a:r>
              <a:rPr lang="en-US" sz="2400" dirty="0" err="1" smtClean="0"/>
              <a:t>Siri</a:t>
            </a:r>
            <a:r>
              <a:rPr lang="en-US" sz="2400" dirty="0" smtClean="0"/>
              <a:t> is pretty good (though there’s more than speech recognition going on there)</a:t>
            </a:r>
          </a:p>
          <a:p>
            <a:pPr lvl="2"/>
            <a:r>
              <a:rPr lang="en-US" sz="2400" dirty="0" smtClean="0"/>
              <a:t>Google allows you to search via voice command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smtClean="0"/>
              <a:t>What does the spoken language actually mean (language understanding)?</a:t>
            </a:r>
          </a:p>
          <a:p>
            <a:pPr lvl="2"/>
            <a:r>
              <a:rPr lang="en-US" sz="2400" dirty="0" smtClean="0"/>
              <a:t>much harder problem!</a:t>
            </a:r>
          </a:p>
          <a:p>
            <a:pPr lvl="2"/>
            <a:r>
              <a:rPr lang="en-US" sz="2400" dirty="0" smtClean="0"/>
              <a:t>many advances in NLP in small things, but still far away from a general solution</a:t>
            </a:r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8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Speak?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you wouldn’t confuse it for a person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Can do accents, intonations, etc.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baseline="0" dirty="0" smtClean="0">
                <a:latin typeface="+mn-lt"/>
                <a:ea typeface="+mn-ea"/>
                <a:cs typeface="+mn-cs"/>
              </a:rPr>
              <a:t>Better with restricted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vocabulary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Loquendo</a:t>
            </a: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>
                <a:latin typeface="+mn-lt"/>
                <a:ea typeface="+mn-ea"/>
                <a:cs typeface="+mn-cs"/>
                <a:hlinkClick r:id="rId7"/>
              </a:rPr>
              <a:t>http://tts.loquendo.com/ttsdemo/default.</a:t>
            </a:r>
            <a:r>
              <a:rPr lang="en-US" sz="2000" dirty="0" smtClean="0">
                <a:latin typeface="+mn-lt"/>
                <a:ea typeface="+mn-ea"/>
                <a:cs typeface="+mn-cs"/>
                <a:hlinkClick r:id="rId7"/>
              </a:rPr>
              <a:t>asp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Dealing with facial expression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loquendo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3200" y="3505200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66800" y="4876800"/>
            <a:ext cx="2304275" cy="1462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78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Kismet (MIT)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4724400"/>
            <a:ext cx="1397000" cy="1663700"/>
          </a:xfrm>
          <a:prstGeom prst="rect">
            <a:avLst/>
          </a:prstGeom>
        </p:spPr>
      </p:pic>
      <p:pic>
        <p:nvPicPr>
          <p:cNvPr id="4" name="Simon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7600" y="3505200"/>
            <a:ext cx="5334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7845" y="4724400"/>
            <a:ext cx="189455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924800" cy="3886200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Freeway driving is relatively straightforward</a:t>
            </a:r>
          </a:p>
          <a:p>
            <a:pPr lvl="1"/>
            <a:r>
              <a:rPr lang="en-US" sz="3000" dirty="0" smtClean="0"/>
              <a:t>Off-road a bit harder</a:t>
            </a:r>
          </a:p>
          <a:p>
            <a:pPr lvl="2"/>
            <a:r>
              <a:rPr lang="en-US" sz="2600" dirty="0" smtClean="0"/>
              <a:t>see DARPA grand challenges (2004, 2005)</a:t>
            </a:r>
          </a:p>
          <a:p>
            <a:pPr lvl="2"/>
            <a:endParaRPr lang="en-US" sz="2600" dirty="0" smtClean="0"/>
          </a:p>
          <a:p>
            <a:pPr marL="594360" lvl="2" indent="0">
              <a:buNone/>
            </a:pPr>
            <a:endParaRPr lang="en-US" sz="2600" dirty="0" smtClean="0"/>
          </a:p>
          <a:p>
            <a:pPr lvl="1"/>
            <a:r>
              <a:rPr lang="en-US" sz="3000" dirty="0" smtClean="0"/>
              <a:t>And urban driving is even trickier</a:t>
            </a:r>
          </a:p>
          <a:p>
            <a:pPr lvl="2"/>
            <a:r>
              <a:rPr lang="en-US" sz="2600" dirty="0" smtClean="0"/>
              <a:t>See DARPA urban challenge (2007)</a:t>
            </a:r>
          </a:p>
          <a:p>
            <a:pPr lvl="2"/>
            <a:r>
              <a:rPr lang="en-US" sz="2600" dirty="0" smtClean="0"/>
              <a:t>Google’s autonomous vehicle</a:t>
            </a:r>
          </a:p>
          <a:p>
            <a:pPr lvl="1"/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252870" cy="141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28" y="1371600"/>
            <a:ext cx="2016155" cy="135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2112065" cy="162994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334000"/>
            <a:ext cx="2057400" cy="131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7494849">
            <a:off x="-353258" y="5070147"/>
            <a:ext cx="21245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Hint: there’s a connection here</a:t>
            </a:r>
            <a:endParaRPr lang="en-US" sz="1600" dirty="0"/>
          </a:p>
        </p:txBody>
      </p:sp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86400"/>
            <a:ext cx="1905000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Identify emotion?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This is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in text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movie reviews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blogs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twitter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sarcasm is hard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with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strongly biased by training data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works best when exaggerated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19600"/>
            <a:ext cx="2286000" cy="211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Reasoning?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Success on small sub-problems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General purpose reasoning is harder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olfram Alpha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 smtClean="0">
                <a:latin typeface="+mn-lt"/>
                <a:ea typeface="+mn-ea"/>
                <a:cs typeface="+mn-cs"/>
              </a:rPr>
              <a:t>OpenCyc</a:t>
            </a: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2155457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 descr="MCj0347369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438400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Walk?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Robots have had a variety of locomotion methods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Walking with legs,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Differing terrains, stairs, running, ramps, etc.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Recently, a number of successes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Honda’s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Asimo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3"/>
              </a:rPr>
              <a:t>http://www.youtube.com/watch?v=W1czBcnX1Ww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Sony QRIO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4"/>
              </a:rPr>
              <a:t>http://www.youtube.com/watch?v=9vwZ5FQEUFg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Boston Dynamic’s Big Dog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3"/>
              </a:rPr>
              <a:t>http://www.youtube.com/watch?v=W1czBcnX1Ww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</a:t>
            </a:r>
            <a:endParaRPr lang="en-US" sz="3200" dirty="0" smtClean="0">
              <a:latin typeface="+mn-lt"/>
              <a:ea typeface="+mn-ea"/>
              <a:cs typeface="+mn-cs"/>
            </a:endParaRP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286000"/>
            <a:ext cx="941194" cy="14986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733800"/>
            <a:ext cx="1149350" cy="1449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5105400"/>
            <a:ext cx="1244600" cy="147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will I have my robot helper?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660650" cy="5009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2971800"/>
            <a:ext cx="382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can we currently do?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51100"/>
            <a:ext cx="1892300" cy="168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03500"/>
            <a:ext cx="2298700" cy="181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298700"/>
            <a:ext cx="22479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3505200"/>
            <a:ext cx="4648200" cy="17526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CS30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2015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2098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400" dirty="0" smtClean="0">
                <a:solidFill>
                  <a:srgbClr val="000000"/>
                </a:solidFill>
              </a:rPr>
              <a:t>Intro to </a:t>
            </a:r>
            <a:r>
              <a:rPr lang="en-US" sz="4400" dirty="0" smtClean="0">
                <a:solidFill>
                  <a:srgbClr val="000000"/>
                </a:solidFill>
              </a:rPr>
              <a:t>AI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983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6600"/>
                </a:solidFill>
              </a:rPr>
              <a:t>Adapted from notes from</a:t>
            </a:r>
            <a:r>
              <a:rPr lang="en-US" dirty="0" smtClean="0"/>
              <a:t>:</a:t>
            </a:r>
          </a:p>
          <a:p>
            <a:pPr algn="r"/>
            <a:r>
              <a:rPr lang="en-US" dirty="0" smtClean="0"/>
              <a:t>Sara Owsley </a:t>
            </a:r>
            <a:r>
              <a:rPr lang="en-US" dirty="0" err="1" smtClean="0"/>
              <a:t>Sood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Fold a pile of towels?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2451100" cy="138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7772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UC Berkeley towel folding robot:</a:t>
            </a:r>
          </a:p>
          <a:p>
            <a:endParaRPr lang="en-US" sz="2400" dirty="0"/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www.youtube.com/watch?v</a:t>
            </a:r>
            <a:r>
              <a:rPr lang="en-US" sz="2400" dirty="0" smtClean="0"/>
              <a:t>=gy5g33S0Gzo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-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How do we make a computer "smart?"</a:t>
            </a:r>
          </a:p>
        </p:txBody>
      </p:sp>
      <p:pic>
        <p:nvPicPr>
          <p:cNvPr id="18435" name="Picture 4" descr="MCj041231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37037" y="3287713"/>
            <a:ext cx="8667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MCj0413478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375275" y="2908300"/>
            <a:ext cx="3540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57200" y="5075238"/>
            <a:ext cx="1366838" cy="113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438" name="Picture 22" descr="MCPE06010_0000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9925" y="2073275"/>
            <a:ext cx="34147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63775" y="1238250"/>
            <a:ext cx="2124075" cy="684213"/>
          </a:xfrm>
          <a:prstGeom prst="wedgeRoundRectCallout">
            <a:avLst>
              <a:gd name="adj1" fmla="val -42375"/>
              <a:gd name="adj2" fmla="val 8781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Computer, </a:t>
            </a:r>
          </a:p>
          <a:p>
            <a:pPr algn="ctr"/>
            <a:r>
              <a:rPr lang="en-US"/>
              <a:t>clean the house!</a:t>
            </a:r>
          </a:p>
        </p:txBody>
      </p:sp>
      <p:sp>
        <p:nvSpPr>
          <p:cNvPr id="18440" name="AutoShap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316413"/>
            <a:ext cx="1973262" cy="758825"/>
          </a:xfrm>
          <a:prstGeom prst="cloudCallout">
            <a:avLst>
              <a:gd name="adj1" fmla="val -45412"/>
              <a:gd name="adj2" fmla="val 7594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This one's got no chance…</a:t>
            </a:r>
          </a:p>
        </p:txBody>
      </p:sp>
      <p:sp>
        <p:nvSpPr>
          <p:cNvPr id="18441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4050" y="1844675"/>
            <a:ext cx="1973262" cy="758825"/>
          </a:xfrm>
          <a:prstGeom prst="cloudCallout">
            <a:avLst>
              <a:gd name="adj1" fmla="val -50481"/>
              <a:gd name="adj2" fmla="val 15271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Um… OK…??</a:t>
            </a:r>
          </a:p>
        </p:txBody>
      </p:sp>
    </p:spTree>
    <p:extLst>
      <p:ext uri="{BB962C8B-B14F-4D97-AF65-F5344CB8AC3E}">
        <p14:creationId xmlns:p14="http://schemas.microsoft.com/office/powerpoint/2010/main" val="1833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230312"/>
            <a:ext cx="1973262" cy="27320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5" descr="MCj037079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157288" y="1455738"/>
            <a:ext cx="1712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1313" y="3276600"/>
            <a:ext cx="908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Search</a:t>
            </a:r>
          </a:p>
        </p:txBody>
      </p:sp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2973388"/>
            <a:ext cx="29035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 knowledge</a:t>
            </a:r>
            <a:br>
              <a:rPr lang="en-US"/>
            </a:br>
            <a:r>
              <a:rPr lang="en-US"/>
              <a:t>and uncertainty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799013" y="1455738"/>
            <a:ext cx="1774825" cy="139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7" name="Rectangle 11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Fundamental problem of AI</a:t>
            </a:r>
            <a:endParaRPr lang="en-US" dirty="0"/>
          </a:p>
        </p:txBody>
      </p:sp>
      <p:pic>
        <p:nvPicPr>
          <p:cNvPr id="30728" name="Picture 12" descr="MCj0334296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3075" y="4143375"/>
            <a:ext cx="181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MCj0299133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77075" y="3581400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925" y="5705475"/>
            <a:ext cx="17478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</a:t>
            </a:r>
            <a:br>
              <a:rPr lang="en-US"/>
            </a:br>
            <a:r>
              <a:rPr lang="en-US"/>
              <a:t>Utility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4875" y="5554663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Learning</a:t>
            </a:r>
          </a:p>
        </p:txBody>
      </p:sp>
      <p:sp>
        <p:nvSpPr>
          <p:cNvPr id="30732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5164" y="4563070"/>
            <a:ext cx="2662236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Many different ways of making an agent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intelligent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73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205163" y="3808413"/>
            <a:ext cx="684212" cy="531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75213" y="3808413"/>
            <a:ext cx="379412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65850" y="5099050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446338" y="5099050"/>
            <a:ext cx="75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AI is a huge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hat </a:t>
            </a:r>
            <a:r>
              <a:rPr lang="en-US" sz="3200" dirty="0" smtClean="0">
                <a:solidFill>
                  <a:srgbClr val="FF0000"/>
                </a:solidFill>
              </a:rPr>
              <a:t>is AI…</a:t>
            </a: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AI is a huge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 smtClean="0"/>
              <a:t>is AI…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One definition: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“</a:t>
            </a:r>
            <a:r>
              <a:rPr lang="en-US" sz="3200" i="1" dirty="0" smtClean="0"/>
              <a:t>Building programs that enable computers to do what humans can do.</a:t>
            </a:r>
            <a:r>
              <a:rPr lang="en-US" sz="3200" dirty="0" smtClean="0"/>
              <a:t>”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F</a:t>
            </a:r>
            <a:r>
              <a:rPr lang="en-US" sz="3200" dirty="0" smtClean="0"/>
              <a:t>or example:</a:t>
            </a:r>
            <a:br>
              <a:rPr lang="en-US" sz="3200" dirty="0" smtClean="0"/>
            </a:br>
            <a:r>
              <a:rPr lang="en-US" sz="3200" dirty="0" smtClean="0"/>
              <a:t>read, walk around, drive, play games, solve problems, learn, have conversations…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09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measure success?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are many interpretations of this goal…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1905000" y="3860800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hinking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vs.</a:t>
            </a:r>
          </a:p>
          <a:p>
            <a:endParaRPr lang="en-US" sz="2400" dirty="0" smtClean="0"/>
          </a:p>
          <a:p>
            <a:r>
              <a:rPr lang="en-US" sz="2400" dirty="0" smtClean="0"/>
              <a:t>acting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human       vs.        rational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17949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“Building programs that enable computers to do what humans can do.”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AI viewed in popular media?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034094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132261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2060437" cy="278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19200"/>
            <a:ext cx="14859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48000"/>
            <a:ext cx="21590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990600"/>
            <a:ext cx="11049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876800"/>
            <a:ext cx="2387600" cy="168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066800"/>
            <a:ext cx="13335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4953000"/>
            <a:ext cx="200660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895600"/>
            <a:ext cx="1651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2819400"/>
            <a:ext cx="12192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700" y="4572000"/>
            <a:ext cx="16129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i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6651"/>
            <a:ext cx="7315200" cy="57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772400" cy="6858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challenges are there?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perceive the environment via sensors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Computer vision (perception via images/video)</a:t>
            </a:r>
          </a:p>
          <a:p>
            <a:pPr lvl="1"/>
            <a:r>
              <a:rPr lang="en-US" dirty="0" smtClean="0"/>
              <a:t>process visual information</a:t>
            </a:r>
          </a:p>
          <a:p>
            <a:pPr lvl="1"/>
            <a:r>
              <a:rPr lang="en-US" dirty="0" smtClean="0"/>
              <a:t>object identification, face recognition, motion tracking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Natural language processing and generation</a:t>
            </a:r>
          </a:p>
          <a:p>
            <a:pPr lvl="1"/>
            <a:r>
              <a:rPr lang="en-US" dirty="0" smtClean="0"/>
              <a:t>speech recognition, language understanding</a:t>
            </a:r>
          </a:p>
          <a:p>
            <a:pPr lvl="1"/>
            <a:r>
              <a:rPr lang="en-US" dirty="0" smtClean="0"/>
              <a:t>language translation, speech generation, summarization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15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Knowledge representation</a:t>
            </a:r>
          </a:p>
          <a:p>
            <a:pPr lvl="1"/>
            <a:r>
              <a:rPr lang="en-US" sz="2000" dirty="0" smtClean="0"/>
              <a:t>encode known information</a:t>
            </a:r>
          </a:p>
          <a:p>
            <a:pPr lvl="1"/>
            <a:r>
              <a:rPr lang="en-US" sz="2000" dirty="0" smtClean="0"/>
              <a:t>water is wet, the sun is hot, Dave is a person, …</a:t>
            </a:r>
          </a:p>
          <a:p>
            <a:pPr marL="0" indent="0">
              <a:buNone/>
            </a:pPr>
            <a:r>
              <a:rPr lang="en-US" sz="2400" dirty="0" smtClean="0"/>
              <a:t>Learning</a:t>
            </a:r>
          </a:p>
          <a:p>
            <a:pPr lvl="1"/>
            <a:r>
              <a:rPr lang="en-US" sz="2000" dirty="0" smtClean="0"/>
              <a:t>learn from environment</a:t>
            </a:r>
          </a:p>
          <a:p>
            <a:pPr lvl="1"/>
            <a:r>
              <a:rPr lang="en-US" sz="2000" dirty="0" smtClean="0"/>
              <a:t>What type of feedback? (supervised vs. unsupervised vs. reinforcement </a:t>
            </a:r>
            <a:r>
              <a:rPr lang="en-US" sz="2000" dirty="0" err="1" smtClean="0"/>
              <a:t>vs</a:t>
            </a:r>
            <a:r>
              <a:rPr lang="en-US" sz="2000" dirty="0" smtClean="0"/>
              <a:t> …)</a:t>
            </a:r>
          </a:p>
          <a:p>
            <a:pPr marL="0" indent="0">
              <a:buNone/>
            </a:pPr>
            <a:r>
              <a:rPr lang="en-US" sz="2400" dirty="0" smtClean="0"/>
              <a:t>Reasoning/problem solving</a:t>
            </a:r>
          </a:p>
          <a:p>
            <a:pPr lvl="1"/>
            <a:r>
              <a:rPr lang="en-US" sz="2000" dirty="0" smtClean="0"/>
              <a:t>achieve goals, solve problems</a:t>
            </a:r>
          </a:p>
          <a:p>
            <a:pPr lvl="1"/>
            <a:r>
              <a:rPr lang="en-US" sz="2000" dirty="0" smtClean="0"/>
              <a:t>planning</a:t>
            </a:r>
          </a:p>
          <a:p>
            <a:pPr lvl="1"/>
            <a:r>
              <a:rPr lang="en-US" sz="2000" dirty="0" smtClean="0"/>
              <a:t>How do you make an omelet?  I’m carrying an umbrella and it’s raining… will I get wet?</a:t>
            </a:r>
          </a:p>
          <a:p>
            <a:pPr marL="0" indent="0">
              <a:buNone/>
            </a:pPr>
            <a:r>
              <a:rPr lang="en-US" sz="2400" dirty="0" smtClean="0"/>
              <a:t>Robotics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ow can computers interact with the physical world?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13478</TotalTime>
  <Words>792</Words>
  <Application>Microsoft Macintosh PowerPoint</Application>
  <PresentationFormat>On-screen Show (4:3)</PresentationFormat>
  <Paragraphs>153</Paragraphs>
  <Slides>22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PowerPoint Presentation</vt:lpstr>
      <vt:lpstr>Intro to AI</vt:lpstr>
      <vt:lpstr>AI is a huge field</vt:lpstr>
      <vt:lpstr>AI is a huge field</vt:lpstr>
      <vt:lpstr>How do we measure success?</vt:lpstr>
      <vt:lpstr>How is AI viewed in popular media?</vt:lpstr>
      <vt:lpstr>PowerPoint Presentation</vt:lpstr>
      <vt:lpstr>What challenges are there?</vt:lpstr>
      <vt:lpstr>What challenges are there?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When will I have my robot helper?</vt:lpstr>
      <vt:lpstr>What can we currently do?</vt:lpstr>
      <vt:lpstr>What can we currently do?</vt:lpstr>
      <vt:lpstr>How do we make a computer "smart?"</vt:lpstr>
      <vt:lpstr>Fundamental problem of AI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412</cp:revision>
  <cp:lastPrinted>2007-09-04T16:07:20Z</cp:lastPrinted>
  <dcterms:created xsi:type="dcterms:W3CDTF">2010-09-01T20:57:28Z</dcterms:created>
  <dcterms:modified xsi:type="dcterms:W3CDTF">2015-02-12T21:07:12Z</dcterms:modified>
</cp:coreProperties>
</file>