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52"/>
  </p:notesMasterIdLst>
  <p:sldIdLst>
    <p:sldId id="256" r:id="rId2"/>
    <p:sldId id="258" r:id="rId3"/>
    <p:sldId id="260" r:id="rId4"/>
    <p:sldId id="261" r:id="rId5"/>
    <p:sldId id="262" r:id="rId6"/>
    <p:sldId id="378" r:id="rId7"/>
    <p:sldId id="379" r:id="rId8"/>
    <p:sldId id="380" r:id="rId9"/>
    <p:sldId id="381" r:id="rId10"/>
    <p:sldId id="382" r:id="rId11"/>
    <p:sldId id="383" r:id="rId12"/>
    <p:sldId id="384" r:id="rId13"/>
    <p:sldId id="385" r:id="rId14"/>
    <p:sldId id="386" r:id="rId15"/>
    <p:sldId id="387" r:id="rId16"/>
    <p:sldId id="388" r:id="rId17"/>
    <p:sldId id="389" r:id="rId18"/>
    <p:sldId id="390" r:id="rId19"/>
    <p:sldId id="391" r:id="rId20"/>
    <p:sldId id="392" r:id="rId21"/>
    <p:sldId id="393" r:id="rId22"/>
    <p:sldId id="394" r:id="rId23"/>
    <p:sldId id="395" r:id="rId24"/>
    <p:sldId id="396" r:id="rId25"/>
    <p:sldId id="289" r:id="rId26"/>
    <p:sldId id="288" r:id="rId27"/>
    <p:sldId id="397" r:id="rId28"/>
    <p:sldId id="290" r:id="rId29"/>
    <p:sldId id="398" r:id="rId30"/>
    <p:sldId id="399" r:id="rId31"/>
    <p:sldId id="400" r:id="rId32"/>
    <p:sldId id="401" r:id="rId33"/>
    <p:sldId id="402" r:id="rId34"/>
    <p:sldId id="403" r:id="rId35"/>
    <p:sldId id="404" r:id="rId36"/>
    <p:sldId id="306" r:id="rId37"/>
    <p:sldId id="307" r:id="rId38"/>
    <p:sldId id="309" r:id="rId39"/>
    <p:sldId id="310" r:id="rId40"/>
    <p:sldId id="311" r:id="rId41"/>
    <p:sldId id="312" r:id="rId42"/>
    <p:sldId id="313" r:id="rId43"/>
    <p:sldId id="315" r:id="rId44"/>
    <p:sldId id="316" r:id="rId45"/>
    <p:sldId id="317" r:id="rId46"/>
    <p:sldId id="406" r:id="rId47"/>
    <p:sldId id="407" r:id="rId48"/>
    <p:sldId id="318" r:id="rId49"/>
    <p:sldId id="331" r:id="rId50"/>
    <p:sldId id="333" r:id="rId5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158B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0"/>
  </p:normalViewPr>
  <p:slideViewPr>
    <p:cSldViewPr>
      <p:cViewPr varScale="1">
        <p:scale>
          <a:sx n="130" d="100"/>
          <a:sy n="130" d="100"/>
        </p:scale>
        <p:origin x="-10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notesMaster" Target="notesMasters/notesMaster1.xml"/><Relationship Id="rId53" Type="http://schemas.openxmlformats.org/officeDocument/2006/relationships/printerSettings" Target="printerSettings/printerSettings1.bin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31256D-574D-FD42-B045-4DC1911618FB}" type="datetimeFigureOut">
              <a:rPr lang="en-US" smtClean="0"/>
              <a:t>3/12/14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9E88D-7FF9-354B-8E7D-AB71EA9EA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6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where</a:t>
            </a:r>
            <a:r>
              <a:rPr lang="en-US" baseline="0" dirty="0" smtClean="0"/>
              <a:t> n is end-start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just walks through each element in this range and does a constant amount of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9E88D-7FF9-354B-8E7D-AB71EA9EA58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410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-110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DA28433-337D-5E47-B61E-05856459EA74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8200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8201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2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3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4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5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6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7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8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9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0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1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2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3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4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6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7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8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9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0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1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2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3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4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5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6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7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8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9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30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31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232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F6E5920-CADE-6A4D-BF3C-484FC2ED70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4FF07D9-F8D3-E943-A586-CC9EF3264E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5C41F69-4BBA-FD41-B6B2-513BF5A906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C517782-7166-574F-A98F-679EA67B3B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59D1F3B-4A5A-3840-B8C2-7D75CAC017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FF183F-D9A8-ED46-9277-98CEF6C182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2AC4A93-F50C-924B-9BA7-939B16BA9C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191C02-6C31-C341-B14D-5F9031791C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B4E5C34-D45F-CE4A-8EFE-45AE0C6C75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62F7715-9AFF-2447-B887-A770A6743F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D1D2ABC2-9085-6641-8C59-27C506FC7EA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717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7177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8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9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0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1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2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3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4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5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6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7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8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9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0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1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2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3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4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5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6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7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8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9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0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1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2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3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4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5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6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7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10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10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10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10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10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10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10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10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-110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-110" charset="2"/>
        <a:buChar char="l"/>
        <a:defRPr sz="2600">
          <a:solidFill>
            <a:schemeClr val="tx1"/>
          </a:solidFill>
          <a:latin typeface="+mn-lt"/>
          <a:ea typeface="ＭＳ Ｐゴシック" pitchFamily="-110" charset="-128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-110" charset="2"/>
        <a:buChar char="l"/>
        <a:defRPr sz="2300">
          <a:solidFill>
            <a:schemeClr val="tx1"/>
          </a:solidFill>
          <a:latin typeface="+mn-lt"/>
          <a:ea typeface="ＭＳ Ｐゴシック" pitchFamily="-110" charset="-128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-110" charset="2"/>
        <a:buChar char="§"/>
        <a:defRPr sz="2000">
          <a:solidFill>
            <a:schemeClr val="tx1"/>
          </a:solidFill>
          <a:latin typeface="+mn-lt"/>
          <a:ea typeface="ＭＳ Ｐゴシック" pitchFamily="-110" charset="-128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10" charset="2"/>
        <a:buChar char="§"/>
        <a:defRPr sz="2000">
          <a:solidFill>
            <a:schemeClr val="tx1"/>
          </a:solidFill>
          <a:latin typeface="+mn-lt"/>
          <a:ea typeface="ＭＳ Ｐゴシック" pitchFamily="-110" charset="-128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10" charset="2"/>
        <a:buChar char="§"/>
        <a:defRPr sz="2000">
          <a:solidFill>
            <a:schemeClr val="tx1"/>
          </a:solidFill>
          <a:latin typeface="+mn-lt"/>
          <a:ea typeface="ＭＳ Ｐゴシック" pitchFamily="-110" charset="-128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10" charset="2"/>
        <a:buChar char="§"/>
        <a:defRPr sz="2000">
          <a:solidFill>
            <a:schemeClr val="tx1"/>
          </a:solidFill>
          <a:latin typeface="+mn-lt"/>
          <a:ea typeface="ＭＳ Ｐゴシック" pitchFamily="-110" charset="-128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10" charset="2"/>
        <a:buChar char="§"/>
        <a:defRPr sz="2000">
          <a:solidFill>
            <a:schemeClr val="tx1"/>
          </a:solidFill>
          <a:latin typeface="+mn-lt"/>
          <a:ea typeface="ＭＳ Ｐゴシック" pitchFamily="-110" charset="-128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10" charset="2"/>
        <a:buChar char="§"/>
        <a:defRPr sz="2000">
          <a:solidFill>
            <a:schemeClr val="tx1"/>
          </a:solidFill>
          <a:latin typeface="+mn-lt"/>
          <a:ea typeface="ＭＳ Ｐゴシック" pitchFamily="-11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David Kauchak</a:t>
            </a:r>
          </a:p>
          <a:p>
            <a:r>
              <a:rPr lang="en-US" dirty="0" smtClean="0"/>
              <a:t>cs201</a:t>
            </a:r>
            <a:endParaRPr lang="en-US" dirty="0" smtClean="0"/>
          </a:p>
          <a:p>
            <a:r>
              <a:rPr lang="en-US" dirty="0" smtClean="0"/>
              <a:t>Spring </a:t>
            </a:r>
            <a:r>
              <a:rPr lang="en-US" dirty="0" smtClean="0"/>
              <a:t>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4958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9050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52400" y="8382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 7  1  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2098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4958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9050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52400" y="8382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 7  1  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6670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8006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3622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096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 7  1  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6670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51054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3622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096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1  7</a:t>
            </a:r>
            <a:r>
              <a:rPr lang="en-US" sz="3200" dirty="0" smtClean="0"/>
              <a:t>  </a:t>
            </a:r>
            <a:r>
              <a:rPr lang="en-US" sz="3200" dirty="0"/>
              <a:t>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6670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4958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3622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096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1  7  </a:t>
            </a:r>
            <a:r>
              <a:rPr lang="en-US" sz="3200" dirty="0"/>
              <a:t>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1242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8006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8194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1  7  </a:t>
            </a:r>
            <a:r>
              <a:rPr lang="en-US" sz="3200" dirty="0"/>
              <a:t>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1242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50292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8194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</a:t>
            </a:r>
            <a:r>
              <a:rPr lang="en-US" sz="3200" dirty="0" smtClean="0">
                <a:solidFill>
                  <a:srgbClr val="FF0000"/>
                </a:solidFill>
              </a:rPr>
              <a:t>2  </a:t>
            </a:r>
            <a:r>
              <a:rPr lang="en-US" sz="3200" dirty="0">
                <a:solidFill>
                  <a:srgbClr val="FF0000"/>
                </a:solidFill>
              </a:rPr>
              <a:t>7</a:t>
            </a:r>
            <a:r>
              <a:rPr lang="en-US" sz="3200" dirty="0" smtClean="0"/>
              <a:t>  </a:t>
            </a:r>
            <a:r>
              <a:rPr lang="en-US" sz="3200" dirty="0"/>
              <a:t>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1242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50292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8194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1  2  </a:t>
            </a:r>
            <a:r>
              <a:rPr lang="en-US" sz="3200" dirty="0"/>
              <a:t>7</a:t>
            </a:r>
            <a:r>
              <a:rPr lang="en-US" sz="3200" dirty="0" smtClean="0"/>
              <a:t>  </a:t>
            </a:r>
            <a:r>
              <a:rPr lang="en-US" sz="3200" dirty="0"/>
              <a:t>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1242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4958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8194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1  2  </a:t>
            </a:r>
            <a:r>
              <a:rPr lang="en-US" sz="3200" dirty="0"/>
              <a:t>7</a:t>
            </a:r>
            <a:r>
              <a:rPr lang="en-US" sz="3200" dirty="0" smtClean="0"/>
              <a:t>  </a:t>
            </a:r>
            <a:r>
              <a:rPr lang="en-US" sz="3200" dirty="0"/>
              <a:t>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5814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8194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1  2  </a:t>
            </a:r>
            <a:r>
              <a:rPr lang="en-US" sz="3200" dirty="0"/>
              <a:t>7</a:t>
            </a:r>
            <a:r>
              <a:rPr lang="en-US" sz="3200" dirty="0" smtClean="0"/>
              <a:t>  </a:t>
            </a:r>
            <a:r>
              <a:rPr lang="en-US" sz="3200" dirty="0"/>
              <a:t>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5814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1676400" y="4114800"/>
            <a:ext cx="464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FF0000"/>
                </a:solidFill>
              </a:rPr>
              <a:t>What’s happening?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381000"/>
            <a:ext cx="6096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endParaRPr lang="en-US" dirty="0" smtClean="0"/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</a:p>
          <a:p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52600" y="4953000"/>
            <a:ext cx="510227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what does this method do?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8194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1  2  </a:t>
            </a:r>
            <a:r>
              <a:rPr lang="en-US" sz="3200" dirty="0"/>
              <a:t>7</a:t>
            </a:r>
            <a:r>
              <a:rPr lang="en-US" sz="3200" dirty="0" smtClean="0"/>
              <a:t>  </a:t>
            </a:r>
            <a:r>
              <a:rPr lang="en-US" sz="3200" dirty="0"/>
              <a:t>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5814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utoShape 16"/>
          <p:cNvSpPr>
            <a:spLocks/>
          </p:cNvSpPr>
          <p:nvPr/>
        </p:nvSpPr>
        <p:spPr bwMode="auto">
          <a:xfrm rot="16200000">
            <a:off x="2050256" y="2659857"/>
            <a:ext cx="547687" cy="1295400"/>
          </a:xfrm>
          <a:prstGeom prst="leftBrace">
            <a:avLst>
              <a:gd name="adj1" fmla="val 1971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1828800" y="38100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ea typeface="Arial" pitchFamily="-110" charset="0"/>
                <a:cs typeface="Arial" pitchFamily="-110" charset="0"/>
              </a:rPr>
              <a:t>≤ pivot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2971800" y="38100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ea typeface="Arial" pitchFamily="-110" charset="0"/>
                <a:cs typeface="Arial" pitchFamily="-110" charset="0"/>
              </a:rPr>
              <a:t>&gt; pivot</a:t>
            </a:r>
          </a:p>
        </p:txBody>
      </p:sp>
      <p:sp>
        <p:nvSpPr>
          <p:cNvPr id="21" name="AutoShape 20"/>
          <p:cNvSpPr>
            <a:spLocks/>
          </p:cNvSpPr>
          <p:nvPr/>
        </p:nvSpPr>
        <p:spPr bwMode="auto">
          <a:xfrm rot="16200000">
            <a:off x="3231356" y="2850357"/>
            <a:ext cx="547687" cy="914400"/>
          </a:xfrm>
          <a:prstGeom prst="leftBrace">
            <a:avLst>
              <a:gd name="adj1" fmla="val 1391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AutoShape 21"/>
          <p:cNvSpPr>
            <a:spLocks/>
          </p:cNvSpPr>
          <p:nvPr/>
        </p:nvSpPr>
        <p:spPr bwMode="auto">
          <a:xfrm rot="16200000">
            <a:off x="4221956" y="2940844"/>
            <a:ext cx="547688" cy="762000"/>
          </a:xfrm>
          <a:prstGeom prst="leftBrace">
            <a:avLst>
              <a:gd name="adj1" fmla="val 1159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3962400" y="3810000"/>
            <a:ext cx="182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ea typeface="Arial" pitchFamily="-110" charset="0"/>
                <a:cs typeface="Arial" pitchFamily="-110" charset="0"/>
              </a:rPr>
              <a:t>unprocessed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4958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8194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1  2  </a:t>
            </a:r>
            <a:r>
              <a:rPr lang="en-US" sz="3200" dirty="0"/>
              <a:t>7</a:t>
            </a:r>
            <a:r>
              <a:rPr lang="en-US" sz="3200" dirty="0" smtClean="0"/>
              <a:t>  </a:t>
            </a:r>
            <a:r>
              <a:rPr lang="en-US" sz="3200" dirty="0"/>
              <a:t>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0386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4958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32766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5240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1  2  </a:t>
            </a:r>
            <a:r>
              <a:rPr lang="en-US" sz="3200" dirty="0" smtClean="0">
                <a:solidFill>
                  <a:srgbClr val="FF0000"/>
                </a:solidFill>
              </a:rPr>
              <a:t>4</a:t>
            </a:r>
            <a:r>
              <a:rPr lang="en-US" sz="3200" dirty="0" smtClean="0"/>
              <a:t>  </a:t>
            </a:r>
            <a:r>
              <a:rPr lang="en-US" sz="3200" dirty="0"/>
              <a:t>8 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7</a:t>
            </a:r>
            <a:r>
              <a:rPr lang="en-US" sz="3200" dirty="0" smtClean="0"/>
              <a:t>  </a:t>
            </a:r>
            <a:r>
              <a:rPr lang="en-US" sz="3200" dirty="0"/>
              <a:t>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4958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58674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37338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9812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1  2  4  </a:t>
            </a:r>
            <a:r>
              <a:rPr lang="en-US" sz="3200" dirty="0">
                <a:solidFill>
                  <a:srgbClr val="FF0000"/>
                </a:solidFill>
              </a:rPr>
              <a:t>3</a:t>
            </a:r>
            <a:r>
              <a:rPr lang="en-US" sz="3200" dirty="0" smtClean="0"/>
              <a:t>  7  </a:t>
            </a:r>
            <a:r>
              <a:rPr lang="en-US" sz="3200" dirty="0" smtClean="0">
                <a:solidFill>
                  <a:srgbClr val="FF0000"/>
                </a:solidFill>
              </a:rPr>
              <a:t>8</a:t>
            </a:r>
            <a:r>
              <a:rPr lang="en-US" sz="3200" dirty="0" smtClean="0"/>
              <a:t>  </a:t>
            </a:r>
            <a:r>
              <a:rPr lang="en-US" sz="3200" dirty="0"/>
              <a:t>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9530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37338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9812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1  2  4  3  </a:t>
            </a:r>
            <a:r>
              <a:rPr lang="en-US" sz="3200" dirty="0" smtClean="0">
                <a:solidFill>
                  <a:srgbClr val="FF0000"/>
                </a:solidFill>
              </a:rPr>
              <a:t>6</a:t>
            </a:r>
            <a:r>
              <a:rPr lang="en-US" sz="3200" dirty="0" smtClean="0"/>
              <a:t>  8  </a:t>
            </a:r>
            <a:r>
              <a:rPr lang="en-US" sz="3200" dirty="0">
                <a:solidFill>
                  <a:srgbClr val="FF0000"/>
                </a:solidFill>
              </a:rPr>
              <a:t>7</a:t>
            </a:r>
            <a:r>
              <a:rPr lang="en-US" sz="3200" dirty="0" smtClean="0"/>
              <a:t> </a:t>
            </a:r>
            <a:r>
              <a:rPr lang="en-US" sz="3200" dirty="0"/>
              <a:t>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9530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2971800" y="58674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9624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 running time?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947737"/>
          </a:xfrm>
        </p:spPr>
        <p:txBody>
          <a:bodyPr/>
          <a:lstStyle/>
          <a:p>
            <a:pPr marL="0" indent="0">
              <a:buNone/>
            </a:pPr>
            <a:r>
              <a:rPr lang="en-US" sz="3400" b="1" dirty="0" err="1">
                <a:solidFill>
                  <a:srgbClr val="0000FF"/>
                </a:solidFill>
                <a:ea typeface="Arial" pitchFamily="-110" charset="0"/>
                <a:cs typeface="Arial" pitchFamily="-110" charset="0"/>
              </a:rPr>
              <a:t>O</a:t>
            </a:r>
            <a:r>
              <a:rPr lang="en-US" sz="3400" b="1" dirty="0" err="1" smtClean="0">
                <a:solidFill>
                  <a:srgbClr val="0000FF"/>
                </a:solidFill>
              </a:rPr>
              <a:t>(</a:t>
            </a:r>
            <a:r>
              <a:rPr lang="en-US" sz="3400" b="1" dirty="0" err="1">
                <a:solidFill>
                  <a:srgbClr val="0000FF"/>
                </a:solidFill>
              </a:rPr>
              <a:t>n</a:t>
            </a:r>
            <a:r>
              <a:rPr lang="en-US" sz="3400" b="1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5" name="Rectangle 4"/>
          <p:cNvSpPr/>
          <p:nvPr/>
        </p:nvSpPr>
        <p:spPr>
          <a:xfrm>
            <a:off x="1447800" y="2743200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/>
              <a:t>Quicksort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3276600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1785267"/>
            <a:ext cx="70501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can we use this method to sort </a:t>
            </a:r>
            <a:r>
              <a:rPr lang="en-US" sz="2800" dirty="0" err="1" smtClean="0">
                <a:solidFill>
                  <a:srgbClr val="FF0000"/>
                </a:solidFill>
              </a:rPr>
              <a:t>nums</a:t>
            </a:r>
            <a:r>
              <a:rPr lang="en-US" sz="2800" dirty="0" smtClean="0">
                <a:solidFill>
                  <a:srgbClr val="FF0000"/>
                </a:solidFill>
              </a:rPr>
              <a:t>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/>
              <a:t>Quicksort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1169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09600" y="3276600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8  5  1  3  6  2  7  4</a:t>
            </a:r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1981200" y="2362200"/>
            <a:ext cx="4419600" cy="762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8  5  1  3  6  2  7  4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981200" y="2362200"/>
            <a:ext cx="44196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943600" y="2438400"/>
            <a:ext cx="457200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85800" y="5181600"/>
            <a:ext cx="69342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200400"/>
            <a:ext cx="8229600" cy="1905000"/>
          </a:xfrm>
        </p:spPr>
        <p:txBody>
          <a:bodyPr/>
          <a:lstStyle/>
          <a:p>
            <a:r>
              <a:rPr lang="en-US" sz="2200" dirty="0" err="1" smtClean="0"/>
              <a:t>nums[end</a:t>
            </a:r>
            <a:r>
              <a:rPr lang="en-US" sz="2200" dirty="0" smtClean="0"/>
              <a:t>] </a:t>
            </a:r>
            <a:r>
              <a:rPr lang="en-US" sz="2200" dirty="0"/>
              <a:t>is called the </a:t>
            </a:r>
            <a:r>
              <a:rPr lang="en-US" sz="2200" b="1" i="1" dirty="0"/>
              <a:t>pivot</a:t>
            </a:r>
          </a:p>
          <a:p>
            <a:r>
              <a:rPr lang="en-US" sz="2200" dirty="0"/>
              <a:t>Partitions the elements </a:t>
            </a:r>
            <a:r>
              <a:rPr lang="en-US" sz="2200" dirty="0" err="1" smtClean="0"/>
              <a:t>nums</a:t>
            </a:r>
            <a:r>
              <a:rPr lang="en-US" sz="2200" dirty="0" smtClean="0"/>
              <a:t>[</a:t>
            </a:r>
            <a:r>
              <a:rPr lang="en-US" sz="2200" dirty="0" smtClean="0"/>
              <a:t>start…end-</a:t>
            </a:r>
            <a:r>
              <a:rPr lang="en-US" sz="2200" dirty="0"/>
              <a:t>1] in to two sets, those </a:t>
            </a:r>
            <a:r>
              <a:rPr lang="en-US" sz="2200" dirty="0">
                <a:ea typeface="Arial" pitchFamily="-110" charset="0"/>
                <a:cs typeface="Arial" pitchFamily="-110" charset="0"/>
              </a:rPr>
              <a:t>≤ pivot</a:t>
            </a:r>
            <a:r>
              <a:rPr lang="en-US" sz="2200" dirty="0"/>
              <a:t> and those &gt; pivot</a:t>
            </a:r>
          </a:p>
          <a:p>
            <a:r>
              <a:rPr lang="en-US" sz="2200" dirty="0"/>
              <a:t>Operates in place</a:t>
            </a:r>
          </a:p>
          <a:p>
            <a:r>
              <a:rPr lang="en-US" sz="2200" dirty="0"/>
              <a:t>Final result: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76200" y="5638800"/>
            <a:ext cx="99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 smtClean="0"/>
              <a:t>nums</a:t>
            </a:r>
            <a:endParaRPr lang="en-US" sz="2400" dirty="0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1143000" y="5638800"/>
            <a:ext cx="2209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6096000" y="5638800"/>
            <a:ext cx="2362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3581400" y="5257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4419600" y="5257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5867400" y="5257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505200" y="5638800"/>
            <a:ext cx="2438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76600" y="4888468"/>
            <a:ext cx="76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start</a:t>
            </a:r>
            <a:endParaRPr lang="en-US" dirty="0"/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4114800" y="4891088"/>
            <a:ext cx="685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pivot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5562600" y="4876800"/>
            <a:ext cx="60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14350" name="AutoShape 14"/>
          <p:cNvSpPr>
            <a:spLocks/>
          </p:cNvSpPr>
          <p:nvPr/>
        </p:nvSpPr>
        <p:spPr bwMode="auto">
          <a:xfrm rot="-5400000">
            <a:off x="3810000" y="5867400"/>
            <a:ext cx="228600" cy="685800"/>
          </a:xfrm>
          <a:prstGeom prst="lef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51" name="AutoShape 15"/>
          <p:cNvSpPr>
            <a:spLocks/>
          </p:cNvSpPr>
          <p:nvPr/>
        </p:nvSpPr>
        <p:spPr bwMode="auto">
          <a:xfrm rot="-5400000">
            <a:off x="5105400" y="5562600"/>
            <a:ext cx="228600" cy="1295400"/>
          </a:xfrm>
          <a:prstGeom prst="leftBrace">
            <a:avLst>
              <a:gd name="adj1" fmla="val 47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3505200" y="6338888"/>
            <a:ext cx="1066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0" charset="0"/>
                <a:cs typeface="Arial" pitchFamily="-110" charset="0"/>
              </a:rPr>
              <a:t>≤ pivot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4876800" y="63246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0" charset="0"/>
                <a:cs typeface="Arial" pitchFamily="-110" charset="0"/>
              </a:rPr>
              <a:t>&gt; pivot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143000" y="76200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85800" y="5181600"/>
            <a:ext cx="69342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1  3  2  4  6  8  7  5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3657600" y="2438400"/>
            <a:ext cx="457200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981200" y="2362200"/>
            <a:ext cx="44196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85800" y="5486400"/>
            <a:ext cx="7010400" cy="609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1  3  2  4  6  8  7  5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981200" y="2362200"/>
            <a:ext cx="1676400" cy="762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4267200" y="2362200"/>
            <a:ext cx="2133600" cy="762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685800" y="5181600"/>
            <a:ext cx="69342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1  3  2  4  6  8  7  5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981200" y="2362200"/>
            <a:ext cx="16764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3124200" y="2438400"/>
            <a:ext cx="457200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4267200" y="2362200"/>
            <a:ext cx="2133600" cy="762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685800" y="5181600"/>
            <a:ext cx="69342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1  2  3  4  6  8  7  5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981200" y="2362200"/>
            <a:ext cx="16764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2514600" y="2438400"/>
            <a:ext cx="457200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4267200" y="2362200"/>
            <a:ext cx="2133600" cy="762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685800" y="5486400"/>
            <a:ext cx="7010400" cy="609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1  2  3  4  6  8  7  5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1981200" y="2362200"/>
            <a:ext cx="457200" cy="762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4267200" y="2362200"/>
            <a:ext cx="2133600" cy="762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3124200" y="2362200"/>
            <a:ext cx="457200" cy="762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1  2  3  4  6  8  7  5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981200" y="2362200"/>
            <a:ext cx="457200" cy="762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4267200" y="2362200"/>
            <a:ext cx="2133600" cy="762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3124200" y="2362200"/>
            <a:ext cx="457200" cy="762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1981200" y="2438400"/>
            <a:ext cx="457200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85800" y="5181600"/>
            <a:ext cx="69342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1  2  3  4  6  8  7  5</a:t>
            </a: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4267200" y="2362200"/>
            <a:ext cx="2133600" cy="762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3124200" y="2362200"/>
            <a:ext cx="457200" cy="762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85800" y="5181600"/>
            <a:ext cx="69342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1  2  3  4  6  8  7  5</a:t>
            </a: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4267200" y="2362200"/>
            <a:ext cx="2133600" cy="762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495" name="Rectangle 7"/>
          <p:cNvSpPr>
            <a:spLocks noChangeArrowheads="1"/>
          </p:cNvSpPr>
          <p:nvPr/>
        </p:nvSpPr>
        <p:spPr bwMode="auto">
          <a:xfrm>
            <a:off x="5943600" y="2438400"/>
            <a:ext cx="457200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85800" y="5181600"/>
            <a:ext cx="69342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1  2  3  4  5  8  7  6</a:t>
            </a: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4267200" y="2362200"/>
            <a:ext cx="21336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4267200" y="2438400"/>
            <a:ext cx="457200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2133600" y="3581400"/>
            <a:ext cx="457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</a:rPr>
              <a:t>What happens here?</a:t>
            </a:r>
          </a:p>
        </p:txBody>
      </p:sp>
      <p:sp>
        <p:nvSpPr>
          <p:cNvPr id="8" name="Rectangle 7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1  2  3  4  5  8  7  6</a:t>
            </a:r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4876800" y="2362200"/>
            <a:ext cx="1524000" cy="762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85800" y="5486400"/>
            <a:ext cx="7010400" cy="609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… 5  7  1  2  8  4  3  6 …</a:t>
            </a:r>
          </a:p>
        </p:txBody>
      </p:sp>
      <p:grpSp>
        <p:nvGrpSpPr>
          <p:cNvPr id="15370" name="Group 10"/>
          <p:cNvGrpSpPr>
            <a:grpSpLocks/>
          </p:cNvGrpSpPr>
          <p:nvPr/>
        </p:nvGrpSpPr>
        <p:grpSpPr bwMode="auto">
          <a:xfrm>
            <a:off x="1676400" y="2209801"/>
            <a:ext cx="1219200" cy="750888"/>
            <a:chOff x="1056" y="1392"/>
            <a:chExt cx="768" cy="473"/>
          </a:xfrm>
        </p:grpSpPr>
        <p:sp>
          <p:nvSpPr>
            <p:cNvPr id="15368" name="Line 8"/>
            <p:cNvSpPr>
              <a:spLocks noChangeShapeType="1"/>
            </p:cNvSpPr>
            <p:nvPr/>
          </p:nvSpPr>
          <p:spPr bwMode="auto">
            <a:xfrm flipV="1">
              <a:off x="1248" y="139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9" name="Text Box 9"/>
            <p:cNvSpPr txBox="1">
              <a:spLocks noChangeArrowheads="1"/>
            </p:cNvSpPr>
            <p:nvPr/>
          </p:nvSpPr>
          <p:spPr bwMode="auto">
            <a:xfrm>
              <a:off x="1056" y="1632"/>
              <a:ext cx="76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start</a:t>
              </a:r>
              <a:endParaRPr lang="en-US" b="1" dirty="0"/>
            </a:p>
          </p:txBody>
        </p:sp>
      </p:grpSp>
      <p:grpSp>
        <p:nvGrpSpPr>
          <p:cNvPr id="15371" name="Group 11"/>
          <p:cNvGrpSpPr>
            <a:grpSpLocks/>
          </p:cNvGrpSpPr>
          <p:nvPr/>
        </p:nvGrpSpPr>
        <p:grpSpPr bwMode="auto">
          <a:xfrm>
            <a:off x="4800600" y="2209801"/>
            <a:ext cx="685800" cy="750888"/>
            <a:chOff x="1056" y="1392"/>
            <a:chExt cx="432" cy="473"/>
          </a:xfrm>
        </p:grpSpPr>
        <p:sp>
          <p:nvSpPr>
            <p:cNvPr id="15372" name="Line 12"/>
            <p:cNvSpPr>
              <a:spLocks noChangeShapeType="1"/>
            </p:cNvSpPr>
            <p:nvPr/>
          </p:nvSpPr>
          <p:spPr bwMode="auto">
            <a:xfrm flipV="1">
              <a:off x="1248" y="139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73" name="Text Box 13"/>
            <p:cNvSpPr txBox="1">
              <a:spLocks noChangeArrowheads="1"/>
            </p:cNvSpPr>
            <p:nvPr/>
          </p:nvSpPr>
          <p:spPr bwMode="auto">
            <a:xfrm>
              <a:off x="1056" y="1632"/>
              <a:ext cx="43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end</a:t>
              </a:r>
              <a:endParaRPr lang="en-US" b="1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1  2  3  4  5  8  7  6</a:t>
            </a:r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4876800" y="2362200"/>
            <a:ext cx="15240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5943600" y="2438400"/>
            <a:ext cx="457200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85800" y="5181600"/>
            <a:ext cx="69342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1  2  3  4  5  6  7  8</a:t>
            </a:r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4876800" y="2362200"/>
            <a:ext cx="15240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4876800" y="2438400"/>
            <a:ext cx="457200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85800" y="5181600"/>
            <a:ext cx="69342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1  2  3  4  5  6  7  8</a:t>
            </a: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5334000" y="2362200"/>
            <a:ext cx="10668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85800" y="5486400"/>
            <a:ext cx="7010400" cy="609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Running time of Quicksort?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1404937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>
                <a:solidFill>
                  <a:srgbClr val="FF0000"/>
                </a:solidFill>
              </a:rPr>
              <a:t>Worst case?</a:t>
            </a:r>
          </a:p>
          <a:p>
            <a:pPr marL="0" indent="0">
              <a:buNone/>
            </a:pP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Each </a:t>
            </a:r>
            <a:r>
              <a:rPr lang="en-US" sz="2600" dirty="0"/>
              <a:t>call to Partition splits the array into an empty array and n-1 array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1676400" y="3581400"/>
            <a:ext cx="5410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1676400" y="4267200"/>
            <a:ext cx="4876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1676400" y="4953000"/>
            <a:ext cx="4419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1676400" y="5638800"/>
            <a:ext cx="3962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4" grpId="0" animBg="1"/>
      <p:bldP spid="71685" grpId="0" animBg="1"/>
      <p:bldP spid="71686" grpId="0" animBg="1"/>
      <p:bldP spid="7168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Quicksort</a:t>
            </a:r>
            <a:r>
              <a:rPr lang="en-US" sz="3600" dirty="0"/>
              <a:t>: </a:t>
            </a:r>
            <a:r>
              <a:rPr lang="en-US" sz="3600" dirty="0" smtClean="0"/>
              <a:t>Worst </a:t>
            </a:r>
            <a:r>
              <a:rPr lang="en-US" sz="3600" dirty="0"/>
              <a:t>case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smtClean="0"/>
              <a:t>running </a:t>
            </a:r>
            <a:r>
              <a:rPr lang="en-US" sz="3600" dirty="0"/>
              <a:t>time</a:t>
            </a:r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3505200"/>
            <a:ext cx="8229600" cy="2625725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When does this happen?</a:t>
            </a:r>
          </a:p>
          <a:p>
            <a:pPr marL="742950" lvl="1" indent="-285750"/>
            <a:r>
              <a:rPr lang="en-US" dirty="0"/>
              <a:t>sorted</a:t>
            </a:r>
          </a:p>
          <a:p>
            <a:pPr marL="742950" lvl="1" indent="-285750"/>
            <a:r>
              <a:rPr lang="en-US" dirty="0"/>
              <a:t>reverse sorted</a:t>
            </a:r>
          </a:p>
          <a:p>
            <a:pPr marL="742950" lvl="1" indent="-285750"/>
            <a:r>
              <a:rPr lang="en-US" dirty="0"/>
              <a:t>near sorted/reverse sorted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2133600"/>
            <a:ext cx="54072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n-1 + n-2 + n-3 + … + 1 =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48400" y="2133600"/>
            <a:ext cx="1157555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O(n</a:t>
            </a:r>
            <a:r>
              <a:rPr lang="en-US" sz="3200" baseline="30000" dirty="0" smtClean="0">
                <a:solidFill>
                  <a:srgbClr val="0000FF"/>
                </a:solidFill>
              </a:rPr>
              <a:t>2</a:t>
            </a:r>
            <a:r>
              <a:rPr lang="en-US" sz="3200" dirty="0" smtClean="0">
                <a:solidFill>
                  <a:srgbClr val="0000FF"/>
                </a:solidFill>
              </a:rPr>
              <a:t>)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Quicksort best case?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305800" cy="642937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Each call to Partition splits the array into two equal </a:t>
            </a:r>
            <a:r>
              <a:rPr lang="en-US" sz="2400" dirty="0" smtClean="0"/>
              <a:t>parts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914400" y="2514600"/>
            <a:ext cx="7315200" cy="2475131"/>
            <a:chOff x="914400" y="2514600"/>
            <a:chExt cx="7315200" cy="2475131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914400" y="2514600"/>
              <a:ext cx="3352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4800600" y="2514600"/>
              <a:ext cx="3352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9144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27432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48006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66294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9144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17526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7432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35814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48006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6388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67056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75438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154269" y="4343400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…</a:t>
              </a:r>
              <a:endParaRPr lang="en-US" sz="36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524000" y="5105400"/>
            <a:ext cx="64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much work is done at each “level”, i.e. running time of a level?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38600" y="6172200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0000FF"/>
                </a:solidFill>
              </a:rPr>
              <a:t>O(n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Quicksort best case?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305800" cy="642937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Each call to Partition splits the array into two equal </a:t>
            </a:r>
            <a:r>
              <a:rPr lang="en-US" sz="2400" dirty="0" smtClean="0"/>
              <a:t>parts</a:t>
            </a:r>
          </a:p>
        </p:txBody>
      </p:sp>
      <p:grpSp>
        <p:nvGrpSpPr>
          <p:cNvPr id="2" name="Group 22"/>
          <p:cNvGrpSpPr/>
          <p:nvPr/>
        </p:nvGrpSpPr>
        <p:grpSpPr>
          <a:xfrm>
            <a:off x="914400" y="2514600"/>
            <a:ext cx="7315200" cy="2475131"/>
            <a:chOff x="914400" y="2514600"/>
            <a:chExt cx="7315200" cy="2475131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914400" y="2514600"/>
              <a:ext cx="3352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4800600" y="2514600"/>
              <a:ext cx="3352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9144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27432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48006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66294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9144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17526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7432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35814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48006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6388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67056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75438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154269" y="4343400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…</a:t>
              </a:r>
              <a:endParaRPr lang="en-US" sz="36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209800" y="49530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many levels are there?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" y="56388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Similar to binary search, each call to </a:t>
            </a:r>
            <a:r>
              <a:rPr lang="en-US" sz="2400" dirty="0" smtClean="0">
                <a:solidFill>
                  <a:srgbClr val="0000FF"/>
                </a:solidFill>
              </a:rPr>
              <a:t>Partition </a:t>
            </a:r>
            <a:r>
              <a:rPr lang="en-US" sz="2400" dirty="0" smtClean="0">
                <a:solidFill>
                  <a:srgbClr val="0000FF"/>
                </a:solidFill>
              </a:rPr>
              <a:t>will throw away half the data until we’re down to one element: log</a:t>
            </a:r>
            <a:r>
              <a:rPr lang="en-US" sz="2400" baseline="-25000" dirty="0" smtClean="0">
                <a:solidFill>
                  <a:srgbClr val="0000FF"/>
                </a:solidFill>
              </a:rPr>
              <a:t>2</a:t>
            </a:r>
            <a:r>
              <a:rPr lang="en-US" sz="2400" dirty="0" smtClean="0">
                <a:solidFill>
                  <a:srgbClr val="0000FF"/>
                </a:solidFill>
              </a:rPr>
              <a:t> n levels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Quicksort best case?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305800" cy="642937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Each call to Partition splits the array into two equal </a:t>
            </a:r>
            <a:r>
              <a:rPr lang="en-US" sz="2400" dirty="0" smtClean="0"/>
              <a:t>parts</a:t>
            </a:r>
          </a:p>
        </p:txBody>
      </p:sp>
      <p:grpSp>
        <p:nvGrpSpPr>
          <p:cNvPr id="2" name="Group 22"/>
          <p:cNvGrpSpPr/>
          <p:nvPr/>
        </p:nvGrpSpPr>
        <p:grpSpPr>
          <a:xfrm>
            <a:off x="914400" y="2514600"/>
            <a:ext cx="7315200" cy="2475131"/>
            <a:chOff x="914400" y="2514600"/>
            <a:chExt cx="7315200" cy="2475131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914400" y="2514600"/>
              <a:ext cx="3352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4800600" y="2514600"/>
              <a:ext cx="3352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9144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27432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48006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66294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9144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17526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7432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35814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48006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6388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67056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75438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154269" y="4343400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…</a:t>
              </a:r>
              <a:endParaRPr lang="en-US" sz="36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971800" y="49530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Overall runtime?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29000" y="56388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00FF"/>
                </a:solidFill>
              </a:rPr>
              <a:t>O(n</a:t>
            </a:r>
            <a:r>
              <a:rPr lang="en-US" sz="2800" dirty="0" smtClean="0">
                <a:solidFill>
                  <a:srgbClr val="0000FF"/>
                </a:solidFill>
              </a:rPr>
              <a:t> log </a:t>
            </a:r>
            <a:r>
              <a:rPr lang="en-US" sz="2800" dirty="0" err="1" smtClean="0">
                <a:solidFill>
                  <a:srgbClr val="0000FF"/>
                </a:solidFill>
              </a:rPr>
              <a:t>n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543800" cy="563563"/>
          </a:xfrm>
        </p:spPr>
        <p:txBody>
          <a:bodyPr/>
          <a:lstStyle/>
          <a:p>
            <a:r>
              <a:rPr lang="en-US" sz="3500"/>
              <a:t>Quicksort Average case?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05800" cy="2971800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 smtClean="0"/>
              <a:t>Two intuitions</a:t>
            </a:r>
          </a:p>
          <a:p>
            <a:pPr lvl="1"/>
            <a:r>
              <a:rPr lang="en-US" sz="2200" dirty="0" smtClean="0"/>
              <a:t>As long as the Partition procedure always splits the array into some constant ratio between the left and the right, say L-to-R, e.g. 9-to-1, then we maintain </a:t>
            </a:r>
            <a:r>
              <a:rPr lang="en-US" sz="2200" dirty="0" err="1" smtClean="0">
                <a:solidFill>
                  <a:srgbClr val="0000FF"/>
                </a:solidFill>
              </a:rPr>
              <a:t>O(n</a:t>
            </a:r>
            <a:r>
              <a:rPr lang="en-US" sz="2200" dirty="0" smtClean="0">
                <a:solidFill>
                  <a:srgbClr val="0000FF"/>
                </a:solidFill>
              </a:rPr>
              <a:t> log </a:t>
            </a:r>
            <a:r>
              <a:rPr lang="en-US" sz="2200" dirty="0" err="1" smtClean="0">
                <a:solidFill>
                  <a:srgbClr val="0000FF"/>
                </a:solidFill>
              </a:rPr>
              <a:t>n</a:t>
            </a:r>
            <a:r>
              <a:rPr lang="en-US" sz="2200" dirty="0" smtClean="0">
                <a:solidFill>
                  <a:srgbClr val="0000FF"/>
                </a:solidFill>
              </a:rPr>
              <a:t>)</a:t>
            </a:r>
            <a:endParaRPr lang="en-US" sz="2200" dirty="0" smtClean="0"/>
          </a:p>
          <a:p>
            <a:pPr lvl="1"/>
            <a:endParaRPr lang="en-US" sz="2200" dirty="0" smtClean="0">
              <a:solidFill>
                <a:srgbClr val="000000"/>
              </a:solidFill>
            </a:endParaRPr>
          </a:p>
          <a:p>
            <a:pPr lvl="1"/>
            <a:endParaRPr lang="en-US" sz="2200" dirty="0" smtClean="0">
              <a:solidFill>
                <a:srgbClr val="000000"/>
              </a:solidFill>
            </a:endParaRPr>
          </a:p>
          <a:p>
            <a:pPr lvl="1"/>
            <a:endParaRPr lang="en-US" sz="2200" dirty="0" smtClean="0">
              <a:solidFill>
                <a:srgbClr val="000000"/>
              </a:solidFill>
            </a:endParaRPr>
          </a:p>
          <a:p>
            <a:pPr lvl="1">
              <a:buNone/>
            </a:pPr>
            <a:endParaRPr lang="en-US" sz="2200" dirty="0" smtClean="0">
              <a:solidFill>
                <a:srgbClr val="000000"/>
              </a:solidFill>
            </a:endParaRP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As long as we only have a constant number of “bad” partitions intermixed with a “good partition” then we maintain </a:t>
            </a:r>
            <a:r>
              <a:rPr lang="en-US" sz="2200" dirty="0" err="1" smtClean="0">
                <a:solidFill>
                  <a:srgbClr val="0000FF"/>
                </a:solidFill>
              </a:rPr>
              <a:t>O(n</a:t>
            </a:r>
            <a:r>
              <a:rPr lang="en-US" sz="2200" dirty="0" smtClean="0">
                <a:solidFill>
                  <a:srgbClr val="0000FF"/>
                </a:solidFill>
              </a:rPr>
              <a:t> log </a:t>
            </a:r>
            <a:r>
              <a:rPr lang="en-US" sz="2200" dirty="0" err="1" smtClean="0">
                <a:solidFill>
                  <a:srgbClr val="0000FF"/>
                </a:solidFill>
              </a:rPr>
              <a:t>n</a:t>
            </a:r>
            <a:r>
              <a:rPr lang="en-US" sz="2200" dirty="0" smtClean="0">
                <a:solidFill>
                  <a:srgbClr val="0000FF"/>
                </a:solidFill>
              </a:rPr>
              <a:t>)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676400" y="2667000"/>
            <a:ext cx="4724400" cy="3810000"/>
            <a:chOff x="1676400" y="2667000"/>
            <a:chExt cx="4724400" cy="3810000"/>
          </a:xfrm>
        </p:grpSpPr>
        <p:sp>
          <p:nvSpPr>
            <p:cNvPr id="5" name="Line 7"/>
            <p:cNvSpPr>
              <a:spLocks noChangeShapeType="1"/>
            </p:cNvSpPr>
            <p:nvPr/>
          </p:nvSpPr>
          <p:spPr bwMode="auto">
            <a:xfrm flipH="1">
              <a:off x="3276600" y="2667000"/>
              <a:ext cx="609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AutoShape 8"/>
            <p:cNvSpPr>
              <a:spLocks noChangeArrowheads="1"/>
            </p:cNvSpPr>
            <p:nvPr/>
          </p:nvSpPr>
          <p:spPr bwMode="auto">
            <a:xfrm>
              <a:off x="3124200" y="3200400"/>
              <a:ext cx="304800" cy="3810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 flipH="1" flipV="1">
              <a:off x="3886200" y="2667000"/>
              <a:ext cx="8382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AutoShape 10"/>
            <p:cNvSpPr>
              <a:spLocks noChangeArrowheads="1"/>
            </p:cNvSpPr>
            <p:nvPr/>
          </p:nvSpPr>
          <p:spPr bwMode="auto">
            <a:xfrm>
              <a:off x="4267200" y="3200400"/>
              <a:ext cx="914400" cy="10668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676400" y="5638800"/>
              <a:ext cx="2286000" cy="152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4114800" y="5638800"/>
              <a:ext cx="2286000" cy="152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1676400" y="5867400"/>
              <a:ext cx="2209800" cy="152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1676400" y="6096000"/>
              <a:ext cx="2133600" cy="152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1676400" y="6324600"/>
              <a:ext cx="990600" cy="152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7"/>
            <p:cNvSpPr>
              <a:spLocks noChangeArrowheads="1"/>
            </p:cNvSpPr>
            <p:nvPr/>
          </p:nvSpPr>
          <p:spPr bwMode="auto">
            <a:xfrm>
              <a:off x="2819400" y="6324600"/>
              <a:ext cx="990600" cy="152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we avoid the worst case?</a:t>
            </a:r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>
              <a:buNone/>
            </a:pPr>
            <a:r>
              <a:rPr lang="en-US"/>
              <a:t>Inject randomness into the data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2743200"/>
            <a:ext cx="7696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randomizedPartition(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i="1" dirty="0" err="1" smtClean="0"/>
              <a:t>random</a:t>
            </a:r>
            <a:r>
              <a:rPr lang="en-US" dirty="0" err="1" smtClean="0"/>
              <a:t>(start</a:t>
            </a:r>
            <a:r>
              <a:rPr lang="en-US" dirty="0" smtClean="0"/>
              <a:t>, end);</a:t>
            </a:r>
          </a:p>
          <a:p>
            <a:r>
              <a:rPr lang="en-US" dirty="0" smtClean="0"/>
              <a:t>   </a:t>
            </a:r>
            <a:r>
              <a:rPr lang="en-US" i="1" dirty="0" err="1" smtClean="0"/>
              <a:t>swap</a:t>
            </a:r>
            <a:r>
              <a:rPr lang="en-US" dirty="0" err="1" smtClean="0"/>
              <a:t>(nums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, end);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4876800"/>
            <a:ext cx="80481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Randomized </a:t>
            </a:r>
            <a:r>
              <a:rPr lang="en-US" sz="2800" dirty="0" err="1" smtClean="0"/>
              <a:t>quicksort</a:t>
            </a:r>
            <a:r>
              <a:rPr lang="en-US" sz="2800" dirty="0" smtClean="0"/>
              <a:t> is average case </a:t>
            </a:r>
            <a:r>
              <a:rPr lang="en-US" sz="2800" dirty="0" err="1" smtClean="0">
                <a:solidFill>
                  <a:srgbClr val="0000FF"/>
                </a:solidFill>
              </a:rPr>
              <a:t>O(n</a:t>
            </a:r>
            <a:r>
              <a:rPr lang="en-US" sz="2800" dirty="0" smtClean="0">
                <a:solidFill>
                  <a:srgbClr val="0000FF"/>
                </a:solidFill>
              </a:rPr>
              <a:t> log </a:t>
            </a:r>
            <a:r>
              <a:rPr lang="en-US" sz="2800" dirty="0" err="1" smtClean="0">
                <a:solidFill>
                  <a:srgbClr val="0000FF"/>
                </a:solidFill>
              </a:rPr>
              <a:t>n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39624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6002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76200" y="8382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… 5  7  1  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smtClean="0"/>
              <a:t>the </a:t>
            </a:r>
            <a:r>
              <a:rPr lang="en-US" dirty="0" err="1" smtClean="0"/>
              <a:t>wost</a:t>
            </a:r>
            <a:r>
              <a:rPr lang="en-US" dirty="0" smtClean="0"/>
              <a:t> case </a:t>
            </a:r>
            <a:r>
              <a:rPr lang="en-US" dirty="0"/>
              <a:t>running time of randomized </a:t>
            </a:r>
            <a:r>
              <a:rPr lang="en-US" dirty="0" err="1"/>
              <a:t>Quicksort</a:t>
            </a:r>
            <a:r>
              <a:rPr lang="en-US" dirty="0"/>
              <a:t>?</a:t>
            </a: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3657600" y="2743200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0000FF"/>
                </a:solidFill>
              </a:rPr>
              <a:t>O(n</a:t>
            </a:r>
            <a:r>
              <a:rPr lang="en-US" sz="3600" baseline="30000" dirty="0">
                <a:solidFill>
                  <a:srgbClr val="0000FF"/>
                </a:solidFill>
              </a:rPr>
              <a:t>2</a:t>
            </a:r>
            <a:r>
              <a:rPr lang="en-US" sz="3600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1524000" y="3810000"/>
            <a:ext cx="7010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We could still get very unlucky and pick “bad” partitions at every step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2672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6002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76200" y="8382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… 5  7  1  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11" name="Group 9"/>
          <p:cNvGrpSpPr>
            <a:grpSpLocks/>
          </p:cNvGrpSpPr>
          <p:nvPr/>
        </p:nvGrpSpPr>
        <p:grpSpPr bwMode="auto">
          <a:xfrm>
            <a:off x="18288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4958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6002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76200" y="8382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… 5  7  1  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8288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8006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9050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52400" y="8382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… 5  7  1  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8288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50292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9050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52400" y="8382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</a:t>
            </a:r>
            <a:r>
              <a:rPr lang="en-US" sz="3200" dirty="0">
                <a:solidFill>
                  <a:srgbClr val="FF0000"/>
                </a:solidFill>
              </a:rPr>
              <a:t>5</a:t>
            </a:r>
            <a:r>
              <a:rPr lang="en-US" sz="3200" dirty="0"/>
              <a:t>  7  1  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8288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2853</TotalTime>
  <Words>4185</Words>
  <Application>Microsoft Macintosh PowerPoint</Application>
  <PresentationFormat>On-screen Show (4:3)</PresentationFormat>
  <Paragraphs>568</Paragraphs>
  <Slides>50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Network</vt:lpstr>
      <vt:lpstr>Quicksort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Partition running time?</vt:lpstr>
      <vt:lpstr>Quicksort</vt:lpstr>
      <vt:lpstr>Quicksort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Running time of Quicksort?</vt:lpstr>
      <vt:lpstr>Quicksort: Worst case  running time</vt:lpstr>
      <vt:lpstr>Quicksort best case?</vt:lpstr>
      <vt:lpstr>Quicksort best case?</vt:lpstr>
      <vt:lpstr>Quicksort best case?</vt:lpstr>
      <vt:lpstr>Quicksort Average case?</vt:lpstr>
      <vt:lpstr>How can we avoid the worst case?</vt:lpstr>
      <vt:lpstr>What is the wost case running time of randomized Quicksort?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David Kauchak</cp:lastModifiedBy>
  <cp:revision>276</cp:revision>
  <dcterms:created xsi:type="dcterms:W3CDTF">2010-02-04T17:09:21Z</dcterms:created>
  <dcterms:modified xsi:type="dcterms:W3CDTF">2014-03-12T17:34:09Z</dcterms:modified>
</cp:coreProperties>
</file>