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32"/>
  </p:notesMasterIdLst>
  <p:sldIdLst>
    <p:sldId id="256" r:id="rId2"/>
    <p:sldId id="421" r:id="rId3"/>
    <p:sldId id="423" r:id="rId4"/>
    <p:sldId id="447" r:id="rId5"/>
    <p:sldId id="448" r:id="rId6"/>
    <p:sldId id="449" r:id="rId7"/>
    <p:sldId id="450" r:id="rId8"/>
    <p:sldId id="451" r:id="rId9"/>
    <p:sldId id="424" r:id="rId10"/>
    <p:sldId id="425" r:id="rId11"/>
    <p:sldId id="426" r:id="rId12"/>
    <p:sldId id="427" r:id="rId13"/>
    <p:sldId id="428" r:id="rId14"/>
    <p:sldId id="429" r:id="rId15"/>
    <p:sldId id="430" r:id="rId16"/>
    <p:sldId id="431" r:id="rId17"/>
    <p:sldId id="432" r:id="rId18"/>
    <p:sldId id="433" r:id="rId19"/>
    <p:sldId id="434" r:id="rId20"/>
    <p:sldId id="435" r:id="rId21"/>
    <p:sldId id="436" r:id="rId22"/>
    <p:sldId id="437" r:id="rId23"/>
    <p:sldId id="438" r:id="rId24"/>
    <p:sldId id="440" r:id="rId25"/>
    <p:sldId id="453" r:id="rId26"/>
    <p:sldId id="446" r:id="rId27"/>
    <p:sldId id="454" r:id="rId28"/>
    <p:sldId id="455" r:id="rId29"/>
    <p:sldId id="456" r:id="rId30"/>
    <p:sldId id="452" r:id="rId31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7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6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tags" Target="tags/tag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6B2E616-F820-4041-BA2C-624306BB0C25}" type="datetimeFigureOut">
              <a:rPr lang="en-US"/>
              <a:pPr>
                <a:defRPr/>
              </a:pPr>
              <a:t>3/5/14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13C02DF-A3D0-CB46-A4DE-8054DE700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573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Calibri" charset="0"/>
              </a:rPr>
              <a:t>Eventually, all of the things in L and R will make it down here</a:t>
            </a:r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471C99-A0CE-D54D-B7A1-2F645E75F5DC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003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F4278DF-4D8A-A149-A022-D561B5AEC660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06712D2-7AB7-D64E-89EB-13EC04FB6B73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06712D2-7AB7-D64E-89EB-13EC04FB6B73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06712D2-7AB7-D64E-89EB-13EC04FB6B73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06712D2-7AB7-D64E-89EB-13EC04FB6B73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charset="0"/>
              <a:buNone/>
              <a:defRPr sz="32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0ED96-0825-6E45-A2F4-1E5966543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6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FA5D1-0672-2C40-BB54-AAFB30262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0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941AD-2030-C942-9620-6C4763205D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43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86416-DDB4-CC4D-A669-879A7B7B8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0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33406-25EF-E84E-A296-CF17DACFB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2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C29CB-5AB7-EC4E-83BD-1D6ED7DD2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6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0D351-2199-354C-A5EF-AB6687FE8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5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1B0D9-921A-CD4B-988B-20E3CE719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0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D986C-36C3-8A42-A7CC-0E07A348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3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DB92C-19E4-7244-AB70-E15073BC2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4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EF3B6-460D-8B42-BA4C-BAEDCA1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8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076C-A80D-4E4F-8024-44C358C83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2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68193515-9F79-6441-A178-A472745F5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0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0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0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0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1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1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1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1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1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1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1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2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2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2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2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2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3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0"/>
        <a:buChar char="l"/>
        <a:defRPr sz="3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Merge sort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David Kauchak	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cs201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Spring 2014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136195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</a:t>
            </a:r>
            <a:r>
              <a:rPr lang="en-US" sz="2400">
                <a:solidFill>
                  <a:srgbClr val="00FF00"/>
                </a:solidFill>
                <a:cs typeface="+mn-cs"/>
              </a:rPr>
              <a:t>2</a:t>
            </a:r>
            <a:r>
              <a:rPr lang="en-US" sz="2400">
                <a:cs typeface="+mn-cs"/>
              </a:rPr>
              <a:t>  4  6  7</a:t>
            </a: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</a:t>
            </a:r>
            <a:r>
              <a:rPr lang="en-US" sz="2400">
                <a:solidFill>
                  <a:srgbClr val="0000CC"/>
                </a:solidFill>
                <a:cs typeface="+mn-cs"/>
              </a:rPr>
              <a:t>1</a:t>
            </a:r>
            <a:r>
              <a:rPr lang="en-US" sz="2400">
                <a:cs typeface="+mn-cs"/>
              </a:rPr>
              <a:t>  3  5  8</a:t>
            </a:r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400" dirty="0">
              <a:cs typeface="+mn-cs"/>
            </a:endParaRPr>
          </a:p>
        </p:txBody>
      </p:sp>
      <p:sp>
        <p:nvSpPr>
          <p:cNvPr id="136200" name="Line 8"/>
          <p:cNvSpPr>
            <a:spLocks noChangeShapeType="1"/>
          </p:cNvSpPr>
          <p:nvPr/>
        </p:nvSpPr>
        <p:spPr bwMode="auto">
          <a:xfrm>
            <a:off x="14478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6201" name="Line 9"/>
          <p:cNvSpPr>
            <a:spLocks noChangeShapeType="1"/>
          </p:cNvSpPr>
          <p:nvPr/>
        </p:nvSpPr>
        <p:spPr bwMode="auto">
          <a:xfrm>
            <a:off x="3962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</a:t>
            </a:r>
            <a:r>
              <a:rPr lang="en-US" sz="2400">
                <a:solidFill>
                  <a:srgbClr val="00FF00"/>
                </a:solidFill>
                <a:cs typeface="+mn-cs"/>
              </a:rPr>
              <a:t>2</a:t>
            </a:r>
            <a:r>
              <a:rPr lang="en-US" sz="2400">
                <a:cs typeface="+mn-cs"/>
              </a:rPr>
              <a:t>  4  6  7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</a:t>
            </a:r>
            <a:r>
              <a:rPr lang="en-US" sz="2400">
                <a:solidFill>
                  <a:srgbClr val="0000CC"/>
                </a:solidFill>
                <a:cs typeface="+mn-cs"/>
              </a:rPr>
              <a:t>1</a:t>
            </a:r>
            <a:r>
              <a:rPr lang="en-US" sz="2400">
                <a:cs typeface="+mn-cs"/>
              </a:rPr>
              <a:t>  3  5  8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1</a:t>
            </a:r>
            <a:endParaRPr lang="en-US" sz="2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1752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3962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</a:t>
            </a:r>
            <a:r>
              <a:rPr lang="en-US" sz="2400">
                <a:solidFill>
                  <a:srgbClr val="00FF00"/>
                </a:solidFill>
                <a:cs typeface="+mn-cs"/>
              </a:rPr>
              <a:t>2</a:t>
            </a:r>
            <a:r>
              <a:rPr lang="en-US" sz="2400">
                <a:cs typeface="+mn-cs"/>
              </a:rPr>
              <a:t>  4  6  7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</a:t>
            </a:r>
            <a:r>
              <a:rPr lang="en-US" sz="2400">
                <a:solidFill>
                  <a:srgbClr val="0000CC"/>
                </a:solidFill>
                <a:cs typeface="+mn-cs"/>
              </a:rPr>
              <a:t>3</a:t>
            </a:r>
            <a:r>
              <a:rPr lang="en-US" sz="2400">
                <a:cs typeface="+mn-cs"/>
              </a:rPr>
              <a:t>  5  8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cs typeface="+mn-cs"/>
              </a:rPr>
              <a:t>1</a:t>
            </a:r>
            <a:endParaRPr lang="en-US" sz="2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1752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3962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</a:t>
            </a:r>
            <a:r>
              <a:rPr lang="en-US" sz="2400">
                <a:solidFill>
                  <a:srgbClr val="00FF00"/>
                </a:solidFill>
                <a:cs typeface="+mn-cs"/>
              </a:rPr>
              <a:t>2</a:t>
            </a:r>
            <a:r>
              <a:rPr lang="en-US" sz="2400">
                <a:cs typeface="+mn-cs"/>
              </a:rPr>
              <a:t>  4  6  7</a:t>
            </a: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</a:t>
            </a:r>
            <a:r>
              <a:rPr lang="en-US" sz="2400">
                <a:solidFill>
                  <a:srgbClr val="0000CC"/>
                </a:solidFill>
                <a:cs typeface="+mn-cs"/>
              </a:rPr>
              <a:t>3</a:t>
            </a:r>
            <a:r>
              <a:rPr lang="en-US" sz="2400">
                <a:cs typeface="+mn-cs"/>
              </a:rPr>
              <a:t>  5  8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cs typeface="+mn-cs"/>
              </a:rPr>
              <a:t>1 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2</a:t>
            </a:r>
          </a:p>
        </p:txBody>
      </p:sp>
      <p:sp>
        <p:nvSpPr>
          <p:cNvPr id="138247" name="Line 7"/>
          <p:cNvSpPr>
            <a:spLocks noChangeShapeType="1"/>
          </p:cNvSpPr>
          <p:nvPr/>
        </p:nvSpPr>
        <p:spPr bwMode="auto">
          <a:xfrm>
            <a:off x="1752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8248" name="Line 8"/>
          <p:cNvSpPr>
            <a:spLocks noChangeShapeType="1"/>
          </p:cNvSpPr>
          <p:nvPr/>
        </p:nvSpPr>
        <p:spPr bwMode="auto">
          <a:xfrm>
            <a:off x="4343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2  </a:t>
            </a:r>
            <a:r>
              <a:rPr lang="en-US" sz="2400">
                <a:solidFill>
                  <a:srgbClr val="00FF00"/>
                </a:solidFill>
                <a:cs typeface="+mn-cs"/>
              </a:rPr>
              <a:t>4</a:t>
            </a:r>
            <a:r>
              <a:rPr lang="en-US" sz="2400">
                <a:cs typeface="+mn-cs"/>
              </a:rPr>
              <a:t>  6  7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</a:t>
            </a:r>
            <a:r>
              <a:rPr lang="en-US" sz="2400">
                <a:solidFill>
                  <a:srgbClr val="0000CC"/>
                </a:solidFill>
                <a:cs typeface="+mn-cs"/>
              </a:rPr>
              <a:t>3</a:t>
            </a:r>
            <a:r>
              <a:rPr lang="en-US" sz="2400">
                <a:cs typeface="+mn-cs"/>
              </a:rPr>
              <a:t>  5  8</a:t>
            </a: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cs typeface="+mn-cs"/>
              </a:rPr>
              <a:t>1 </a:t>
            </a:r>
            <a:r>
              <a:rPr lang="en-US" sz="2400" dirty="0">
                <a:cs typeface="+mn-cs"/>
              </a:rPr>
              <a:t>2</a:t>
            </a:r>
            <a:endParaRPr lang="en-US" sz="2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39272" name="Line 8"/>
          <p:cNvSpPr>
            <a:spLocks noChangeShapeType="1"/>
          </p:cNvSpPr>
          <p:nvPr/>
        </p:nvSpPr>
        <p:spPr bwMode="auto">
          <a:xfrm>
            <a:off x="1752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9273" name="Line 9"/>
          <p:cNvSpPr>
            <a:spLocks noChangeShapeType="1"/>
          </p:cNvSpPr>
          <p:nvPr/>
        </p:nvSpPr>
        <p:spPr bwMode="auto">
          <a:xfrm>
            <a:off x="4343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2  </a:t>
            </a:r>
            <a:r>
              <a:rPr lang="en-US" sz="2400">
                <a:solidFill>
                  <a:srgbClr val="00FF00"/>
                </a:solidFill>
                <a:cs typeface="+mn-cs"/>
              </a:rPr>
              <a:t>4</a:t>
            </a:r>
            <a:r>
              <a:rPr lang="en-US" sz="2400">
                <a:cs typeface="+mn-cs"/>
              </a:rPr>
              <a:t>  6  7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</a:t>
            </a:r>
            <a:r>
              <a:rPr lang="en-US" sz="2400">
                <a:solidFill>
                  <a:srgbClr val="0000CC"/>
                </a:solidFill>
                <a:cs typeface="+mn-cs"/>
              </a:rPr>
              <a:t>3</a:t>
            </a:r>
            <a:r>
              <a:rPr lang="en-US" sz="2400">
                <a:cs typeface="+mn-cs"/>
              </a:rPr>
              <a:t>  5  8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cs typeface="+mn-cs"/>
              </a:rPr>
              <a:t>1 </a:t>
            </a:r>
            <a:r>
              <a:rPr lang="en-US" sz="2400" dirty="0">
                <a:cs typeface="+mn-cs"/>
              </a:rPr>
              <a:t>2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 3</a:t>
            </a:r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133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4343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140291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2  </a:t>
            </a:r>
            <a:r>
              <a:rPr lang="en-US" sz="2400">
                <a:solidFill>
                  <a:srgbClr val="00FF00"/>
                </a:solidFill>
                <a:cs typeface="+mn-cs"/>
              </a:rPr>
              <a:t>4</a:t>
            </a:r>
            <a:r>
              <a:rPr lang="en-US" sz="2400">
                <a:cs typeface="+mn-cs"/>
              </a:rPr>
              <a:t>  6  7</a:t>
            </a: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</a:t>
            </a:r>
            <a:r>
              <a:rPr lang="en-US" sz="2400">
                <a:solidFill>
                  <a:srgbClr val="0000CC"/>
                </a:solidFill>
                <a:cs typeface="+mn-cs"/>
              </a:rPr>
              <a:t>5</a:t>
            </a:r>
            <a:r>
              <a:rPr lang="en-US" sz="2400">
                <a:cs typeface="+mn-cs"/>
              </a:rPr>
              <a:t>  8</a:t>
            </a:r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cs typeface="+mn-cs"/>
              </a:rPr>
              <a:t>1 </a:t>
            </a:r>
            <a:r>
              <a:rPr lang="en-US" sz="2400" dirty="0">
                <a:cs typeface="+mn-cs"/>
              </a:rPr>
              <a:t>2 3</a:t>
            </a:r>
            <a:endParaRPr lang="en-US" sz="2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40296" name="Line 8"/>
          <p:cNvSpPr>
            <a:spLocks noChangeShapeType="1"/>
          </p:cNvSpPr>
          <p:nvPr/>
        </p:nvSpPr>
        <p:spPr bwMode="auto">
          <a:xfrm>
            <a:off x="2133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0297" name="Line 9"/>
          <p:cNvSpPr>
            <a:spLocks noChangeShapeType="1"/>
          </p:cNvSpPr>
          <p:nvPr/>
        </p:nvSpPr>
        <p:spPr bwMode="auto">
          <a:xfrm>
            <a:off x="4343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2  </a:t>
            </a:r>
            <a:r>
              <a:rPr lang="en-US" sz="2400">
                <a:solidFill>
                  <a:srgbClr val="00FF00"/>
                </a:solidFill>
                <a:cs typeface="+mn-cs"/>
              </a:rPr>
              <a:t>4</a:t>
            </a:r>
            <a:r>
              <a:rPr lang="en-US" sz="2400">
                <a:cs typeface="+mn-cs"/>
              </a:rPr>
              <a:t>  6  7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</a:t>
            </a:r>
            <a:r>
              <a:rPr lang="en-US" sz="2400">
                <a:solidFill>
                  <a:srgbClr val="0000CC"/>
                </a:solidFill>
                <a:cs typeface="+mn-cs"/>
              </a:rPr>
              <a:t>5</a:t>
            </a:r>
            <a:r>
              <a:rPr lang="en-US" sz="2400">
                <a:cs typeface="+mn-cs"/>
              </a:rPr>
              <a:t>  8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cs typeface="+mn-cs"/>
              </a:rPr>
              <a:t>1 </a:t>
            </a:r>
            <a:r>
              <a:rPr lang="en-US" sz="2400" dirty="0">
                <a:cs typeface="+mn-cs"/>
              </a:rPr>
              <a:t>2 3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 4</a:t>
            </a:r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2133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46482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2  4  </a:t>
            </a:r>
            <a:r>
              <a:rPr lang="en-US" sz="2400">
                <a:solidFill>
                  <a:srgbClr val="00FF00"/>
                </a:solidFill>
                <a:cs typeface="+mn-cs"/>
              </a:rPr>
              <a:t>6</a:t>
            </a:r>
            <a:r>
              <a:rPr lang="en-US" sz="2400">
                <a:cs typeface="+mn-cs"/>
              </a:rPr>
              <a:t>  7</a:t>
            </a: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</a:t>
            </a:r>
            <a:r>
              <a:rPr lang="en-US" sz="2400">
                <a:solidFill>
                  <a:srgbClr val="0000CC"/>
                </a:solidFill>
                <a:cs typeface="+mn-cs"/>
              </a:rPr>
              <a:t>5</a:t>
            </a:r>
            <a:r>
              <a:rPr lang="en-US" sz="2400">
                <a:cs typeface="+mn-cs"/>
              </a:rPr>
              <a:t>  8</a:t>
            </a: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cs typeface="+mn-cs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dirty="0">
                <a:cs typeface="+mn-cs"/>
              </a:rPr>
              <a:t>2 3 4 </a:t>
            </a:r>
          </a:p>
        </p:txBody>
      </p:sp>
      <p:sp>
        <p:nvSpPr>
          <p:cNvPr id="141320" name="Line 8"/>
          <p:cNvSpPr>
            <a:spLocks noChangeShapeType="1"/>
          </p:cNvSpPr>
          <p:nvPr/>
        </p:nvSpPr>
        <p:spPr bwMode="auto">
          <a:xfrm>
            <a:off x="2133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1321" name="Line 9"/>
          <p:cNvSpPr>
            <a:spLocks noChangeShapeType="1"/>
          </p:cNvSpPr>
          <p:nvPr/>
        </p:nvSpPr>
        <p:spPr bwMode="auto">
          <a:xfrm>
            <a:off x="46482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2  4  </a:t>
            </a:r>
            <a:r>
              <a:rPr lang="en-US" sz="2400">
                <a:solidFill>
                  <a:srgbClr val="00FF00"/>
                </a:solidFill>
                <a:cs typeface="+mn-cs"/>
              </a:rPr>
              <a:t>6</a:t>
            </a:r>
            <a:r>
              <a:rPr lang="en-US" sz="2400">
                <a:cs typeface="+mn-cs"/>
              </a:rPr>
              <a:t>  7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</a:t>
            </a:r>
            <a:r>
              <a:rPr lang="en-US" sz="2400">
                <a:solidFill>
                  <a:srgbClr val="0000CC"/>
                </a:solidFill>
                <a:cs typeface="+mn-cs"/>
              </a:rPr>
              <a:t>5</a:t>
            </a:r>
            <a:r>
              <a:rPr lang="en-US" sz="2400">
                <a:cs typeface="+mn-cs"/>
              </a:rPr>
              <a:t>  8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cs typeface="+mn-cs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dirty="0">
                <a:cs typeface="+mn-cs"/>
              </a:rPr>
              <a:t>2 3 4 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5</a:t>
            </a:r>
            <a:r>
              <a:rPr lang="en-US" sz="2400" dirty="0">
                <a:cs typeface="+mn-cs"/>
              </a:rPr>
              <a:t> </a:t>
            </a:r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24384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46482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MergeSort: Merge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457200" y="1143000"/>
            <a:ext cx="7315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  <a:buSzPct val="70000"/>
              <a:defRPr/>
            </a:pPr>
            <a:r>
              <a:rPr lang="en-US" sz="2600" dirty="0">
                <a:cs typeface="+mn-cs"/>
              </a:rPr>
              <a:t>Assuming left (L) and right (R) are sorted already, merge the two to create a single sorted array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2819400"/>
            <a:ext cx="2438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cs typeface="+mn-cs"/>
              </a:rPr>
              <a:t>R: 2  4  6  7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95400" y="2819400"/>
            <a:ext cx="1981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cs typeface="+mn-cs"/>
              </a:rPr>
              <a:t>L: 1  3  5  8</a:t>
            </a:r>
          </a:p>
        </p:txBody>
      </p:sp>
      <p:sp>
        <p:nvSpPr>
          <p:cNvPr id="15365" name="TextBox 1"/>
          <p:cNvSpPr txBox="1">
            <a:spLocks noChangeArrowheads="1"/>
          </p:cNvSpPr>
          <p:nvPr/>
        </p:nvSpPr>
        <p:spPr bwMode="auto">
          <a:xfrm>
            <a:off x="2286000" y="4572000"/>
            <a:ext cx="3971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FF0000"/>
                </a:solidFill>
              </a:rPr>
              <a:t>How can we do this?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142339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2  4  </a:t>
            </a:r>
            <a:r>
              <a:rPr lang="en-US" sz="2400">
                <a:solidFill>
                  <a:srgbClr val="00FF00"/>
                </a:solidFill>
                <a:cs typeface="+mn-cs"/>
              </a:rPr>
              <a:t>6</a:t>
            </a:r>
            <a:r>
              <a:rPr lang="en-US" sz="2400">
                <a:cs typeface="+mn-cs"/>
              </a:rPr>
              <a:t>  7</a:t>
            </a:r>
          </a:p>
        </p:txBody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5  </a:t>
            </a:r>
            <a:r>
              <a:rPr lang="en-US" sz="2400">
                <a:solidFill>
                  <a:srgbClr val="0000CC"/>
                </a:solidFill>
                <a:cs typeface="+mn-cs"/>
              </a:rPr>
              <a:t>8</a:t>
            </a:r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cs typeface="+mn-cs"/>
              </a:rPr>
              <a:t>1 </a:t>
            </a:r>
            <a:r>
              <a:rPr lang="en-US" sz="2400" dirty="0">
                <a:cs typeface="+mn-cs"/>
              </a:rPr>
              <a:t>2 3 4 5</a:t>
            </a:r>
            <a:endParaRPr lang="en-US" sz="2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42344" name="Line 8"/>
          <p:cNvSpPr>
            <a:spLocks noChangeShapeType="1"/>
          </p:cNvSpPr>
          <p:nvPr/>
        </p:nvSpPr>
        <p:spPr bwMode="auto">
          <a:xfrm>
            <a:off x="24384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>
            <a:off x="46482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2  4  </a:t>
            </a:r>
            <a:r>
              <a:rPr lang="en-US" sz="2400">
                <a:solidFill>
                  <a:srgbClr val="00FF00"/>
                </a:solidFill>
                <a:cs typeface="+mn-cs"/>
              </a:rPr>
              <a:t>6</a:t>
            </a:r>
            <a:r>
              <a:rPr lang="en-US" sz="2400">
                <a:cs typeface="+mn-cs"/>
              </a:rPr>
              <a:t>  7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5  </a:t>
            </a:r>
            <a:r>
              <a:rPr lang="en-US" sz="2400">
                <a:solidFill>
                  <a:srgbClr val="0000CC"/>
                </a:solidFill>
                <a:cs typeface="+mn-cs"/>
              </a:rPr>
              <a:t>8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cs typeface="+mn-cs"/>
              </a:rPr>
              <a:t>1 </a:t>
            </a:r>
            <a:r>
              <a:rPr lang="en-US" sz="2400" dirty="0">
                <a:cs typeface="+mn-cs"/>
              </a:rPr>
              <a:t>2 3 4 5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 6</a:t>
            </a: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24384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50292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2  4  6  </a:t>
            </a:r>
            <a:r>
              <a:rPr lang="en-US" sz="2400">
                <a:solidFill>
                  <a:srgbClr val="00FF00"/>
                </a:solidFill>
                <a:cs typeface="+mn-cs"/>
              </a:rPr>
              <a:t>7</a:t>
            </a:r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5  </a:t>
            </a:r>
            <a:r>
              <a:rPr lang="en-US" sz="2400">
                <a:solidFill>
                  <a:srgbClr val="0000CC"/>
                </a:solidFill>
                <a:cs typeface="+mn-cs"/>
              </a:rPr>
              <a:t>8</a:t>
            </a:r>
          </a:p>
        </p:txBody>
      </p:sp>
      <p:sp>
        <p:nvSpPr>
          <p:cNvPr id="143366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cs typeface="+mn-cs"/>
              </a:rPr>
              <a:t>1 </a:t>
            </a:r>
            <a:r>
              <a:rPr lang="en-US" sz="2400" dirty="0">
                <a:cs typeface="+mn-cs"/>
              </a:rPr>
              <a:t>2 3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dirty="0">
                <a:cs typeface="+mn-cs"/>
              </a:rPr>
              <a:t>4 5 6</a:t>
            </a:r>
            <a:endParaRPr lang="en-US" sz="2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43368" name="Line 8"/>
          <p:cNvSpPr>
            <a:spLocks noChangeShapeType="1"/>
          </p:cNvSpPr>
          <p:nvPr/>
        </p:nvSpPr>
        <p:spPr bwMode="auto">
          <a:xfrm>
            <a:off x="24384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369" name="Line 9"/>
          <p:cNvSpPr>
            <a:spLocks noChangeShapeType="1"/>
          </p:cNvSpPr>
          <p:nvPr/>
        </p:nvSpPr>
        <p:spPr bwMode="auto">
          <a:xfrm>
            <a:off x="50292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2  4  6  </a:t>
            </a:r>
            <a:r>
              <a:rPr lang="en-US" sz="2400">
                <a:solidFill>
                  <a:srgbClr val="00FF00"/>
                </a:solidFill>
                <a:cs typeface="+mn-cs"/>
              </a:rPr>
              <a:t>7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5  </a:t>
            </a:r>
            <a:r>
              <a:rPr lang="en-US" sz="2400">
                <a:solidFill>
                  <a:srgbClr val="0000CC"/>
                </a:solidFill>
                <a:cs typeface="+mn-cs"/>
              </a:rPr>
              <a:t>8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cs typeface="+mn-cs"/>
              </a:rPr>
              <a:t>1 </a:t>
            </a:r>
            <a:r>
              <a:rPr lang="en-US" sz="2400" dirty="0">
                <a:cs typeface="+mn-cs"/>
              </a:rPr>
              <a:t>2 3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dirty="0">
                <a:cs typeface="+mn-cs"/>
              </a:rPr>
              <a:t>4 5 6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 7</a:t>
            </a:r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24384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52578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5064" y="4290085"/>
            <a:ext cx="3058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do we do now?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2  4  6  7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5  </a:t>
            </a:r>
            <a:r>
              <a:rPr lang="en-US" sz="2400">
                <a:solidFill>
                  <a:srgbClr val="0000CC"/>
                </a:solidFill>
                <a:cs typeface="+mn-cs"/>
              </a:rPr>
              <a:t>8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cs typeface="+mn-cs"/>
              </a:rPr>
              <a:t>1 </a:t>
            </a:r>
            <a:r>
              <a:rPr lang="en-US" sz="2400" dirty="0">
                <a:cs typeface="+mn-cs"/>
              </a:rPr>
              <a:t>2 3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dirty="0">
                <a:cs typeface="+mn-cs"/>
              </a:rPr>
              <a:t>4 5 6 7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 8</a:t>
            </a: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26670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52578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5064" y="4290085"/>
            <a:ext cx="510913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If we run off the end of either array, just copy the remaining from the other array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2971800"/>
            <a:ext cx="3136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7 1 4 2 6 5 3 8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439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MergeSort</a:t>
            </a:r>
            <a:r>
              <a:rPr lang="en-US" dirty="0" smtClean="0">
                <a:cs typeface="+mj-cs"/>
              </a:rPr>
              <a:t>: implementation 1</a:t>
            </a:r>
          </a:p>
        </p:txBody>
      </p:sp>
      <p:sp>
        <p:nvSpPr>
          <p:cNvPr id="41986" name="TextBox 1"/>
          <p:cNvSpPr txBox="1">
            <a:spLocks noChangeArrowheads="1"/>
          </p:cNvSpPr>
          <p:nvPr/>
        </p:nvSpPr>
        <p:spPr bwMode="auto">
          <a:xfrm>
            <a:off x="1219200" y="1828800"/>
            <a:ext cx="582954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err="1"/>
              <a:t>mergeSort</a:t>
            </a:r>
            <a:r>
              <a:rPr lang="en-US" dirty="0"/>
              <a:t>(data)</a:t>
            </a:r>
          </a:p>
          <a:p>
            <a:pPr eaLnBrk="1" hangingPunct="1"/>
            <a:r>
              <a:rPr lang="en-US" dirty="0"/>
              <a:t>    if </a:t>
            </a:r>
            <a:r>
              <a:rPr lang="en-US" dirty="0" err="1"/>
              <a:t>data.length</a:t>
            </a:r>
            <a:r>
              <a:rPr lang="en-US" dirty="0"/>
              <a:t> &lt;= 1</a:t>
            </a:r>
          </a:p>
          <a:p>
            <a:pPr eaLnBrk="1" hangingPunct="1"/>
            <a:r>
              <a:rPr lang="en-US" dirty="0"/>
              <a:t>        return data</a:t>
            </a:r>
          </a:p>
          <a:p>
            <a:pPr eaLnBrk="1" hangingPunct="1"/>
            <a:r>
              <a:rPr lang="en-US" dirty="0"/>
              <a:t>    else</a:t>
            </a:r>
          </a:p>
          <a:p>
            <a:pPr eaLnBrk="1" hangingPunct="1"/>
            <a:r>
              <a:rPr lang="en-US" dirty="0"/>
              <a:t>        midpoint = </a:t>
            </a:r>
            <a:r>
              <a:rPr lang="en-US" dirty="0" err="1"/>
              <a:t>data.length</a:t>
            </a:r>
            <a:r>
              <a:rPr lang="en-US" dirty="0"/>
              <a:t>/2</a:t>
            </a:r>
          </a:p>
          <a:p>
            <a:pPr eaLnBrk="1" hangingPunct="1"/>
            <a:r>
              <a:rPr lang="en-US" dirty="0"/>
              <a:t>        left = left half of data</a:t>
            </a:r>
          </a:p>
          <a:p>
            <a:pPr eaLnBrk="1" hangingPunct="1"/>
            <a:r>
              <a:rPr lang="en-US" dirty="0"/>
              <a:t>        right = right half of </a:t>
            </a:r>
            <a:r>
              <a:rPr lang="en-US" dirty="0" smtClean="0"/>
              <a:t>data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       </a:t>
            </a:r>
            <a:r>
              <a:rPr lang="en-US" dirty="0" err="1"/>
              <a:t>leftSorted</a:t>
            </a:r>
            <a:r>
              <a:rPr lang="en-US" dirty="0"/>
              <a:t> = </a:t>
            </a:r>
            <a:r>
              <a:rPr lang="en-US" dirty="0" err="1"/>
              <a:t>mergeSort</a:t>
            </a:r>
            <a:r>
              <a:rPr lang="en-US" dirty="0"/>
              <a:t>(left)</a:t>
            </a:r>
          </a:p>
          <a:p>
            <a:pPr eaLnBrk="1" hangingPunct="1"/>
            <a:r>
              <a:rPr lang="en-US" dirty="0"/>
              <a:t>        </a:t>
            </a:r>
            <a:r>
              <a:rPr lang="en-US" dirty="0" err="1"/>
              <a:t>rightSorted</a:t>
            </a:r>
            <a:r>
              <a:rPr lang="en-US" dirty="0"/>
              <a:t> = </a:t>
            </a:r>
            <a:r>
              <a:rPr lang="en-US" dirty="0" err="1"/>
              <a:t>mergeSort</a:t>
            </a:r>
            <a:r>
              <a:rPr lang="en-US" dirty="0"/>
              <a:t>(right)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       return merge(</a:t>
            </a:r>
            <a:r>
              <a:rPr lang="en-US" dirty="0" err="1"/>
              <a:t>leftSorted</a:t>
            </a:r>
            <a:r>
              <a:rPr lang="en-US" dirty="0"/>
              <a:t>, </a:t>
            </a:r>
            <a:r>
              <a:rPr lang="en-US" dirty="0" err="1"/>
              <a:t>rightSorted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MergeSort</a:t>
            </a:r>
            <a:r>
              <a:rPr lang="en-US" dirty="0" smtClean="0">
                <a:cs typeface="+mj-cs"/>
              </a:rPr>
              <a:t>: implementation 1</a:t>
            </a:r>
          </a:p>
        </p:txBody>
      </p:sp>
      <p:sp>
        <p:nvSpPr>
          <p:cNvPr id="41986" name="TextBox 1"/>
          <p:cNvSpPr txBox="1">
            <a:spLocks noChangeArrowheads="1"/>
          </p:cNvSpPr>
          <p:nvPr/>
        </p:nvSpPr>
        <p:spPr bwMode="auto">
          <a:xfrm>
            <a:off x="1219200" y="1828800"/>
            <a:ext cx="582954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err="1"/>
              <a:t>mergeSort</a:t>
            </a:r>
            <a:r>
              <a:rPr lang="en-US" dirty="0"/>
              <a:t>(data)</a:t>
            </a:r>
          </a:p>
          <a:p>
            <a:pPr eaLnBrk="1" hangingPunct="1"/>
            <a:r>
              <a:rPr lang="en-US" dirty="0"/>
              <a:t>    if </a:t>
            </a:r>
            <a:r>
              <a:rPr lang="en-US" dirty="0" err="1"/>
              <a:t>data.length</a:t>
            </a:r>
            <a:r>
              <a:rPr lang="en-US" dirty="0"/>
              <a:t> &lt;= 1</a:t>
            </a:r>
          </a:p>
          <a:p>
            <a:pPr eaLnBrk="1" hangingPunct="1"/>
            <a:r>
              <a:rPr lang="en-US" dirty="0"/>
              <a:t>        return data</a:t>
            </a:r>
          </a:p>
          <a:p>
            <a:pPr eaLnBrk="1" hangingPunct="1"/>
            <a:r>
              <a:rPr lang="en-US" dirty="0"/>
              <a:t>    else</a:t>
            </a:r>
          </a:p>
          <a:p>
            <a:pPr eaLnBrk="1" hangingPunct="1"/>
            <a:r>
              <a:rPr lang="en-US" dirty="0"/>
              <a:t>        midpoint = </a:t>
            </a:r>
            <a:r>
              <a:rPr lang="en-US" dirty="0" err="1"/>
              <a:t>data.length</a:t>
            </a:r>
            <a:r>
              <a:rPr lang="en-US" dirty="0"/>
              <a:t>/2</a:t>
            </a:r>
          </a:p>
          <a:p>
            <a:pPr eaLnBrk="1" hangingPunct="1"/>
            <a:r>
              <a:rPr lang="en-US" dirty="0"/>
              <a:t>        left = left half of data</a:t>
            </a:r>
          </a:p>
          <a:p>
            <a:pPr eaLnBrk="1" hangingPunct="1"/>
            <a:r>
              <a:rPr lang="en-US" dirty="0"/>
              <a:t>        right = right half of </a:t>
            </a:r>
            <a:r>
              <a:rPr lang="en-US" dirty="0" smtClean="0"/>
              <a:t>data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       </a:t>
            </a:r>
            <a:r>
              <a:rPr lang="en-US" dirty="0" err="1"/>
              <a:t>leftSorted</a:t>
            </a:r>
            <a:r>
              <a:rPr lang="en-US" dirty="0"/>
              <a:t> = </a:t>
            </a:r>
            <a:r>
              <a:rPr lang="en-US" dirty="0" err="1"/>
              <a:t>mergeSort</a:t>
            </a:r>
            <a:r>
              <a:rPr lang="en-US" dirty="0"/>
              <a:t>(left)</a:t>
            </a:r>
          </a:p>
          <a:p>
            <a:pPr eaLnBrk="1" hangingPunct="1"/>
            <a:r>
              <a:rPr lang="en-US" dirty="0"/>
              <a:t>        </a:t>
            </a:r>
            <a:r>
              <a:rPr lang="en-US" dirty="0" err="1"/>
              <a:t>rightSorted</a:t>
            </a:r>
            <a:r>
              <a:rPr lang="en-US" dirty="0"/>
              <a:t> = </a:t>
            </a:r>
            <a:r>
              <a:rPr lang="en-US" dirty="0" err="1"/>
              <a:t>mergeSort</a:t>
            </a:r>
            <a:r>
              <a:rPr lang="en-US" dirty="0"/>
              <a:t>(right)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       return merge(</a:t>
            </a:r>
            <a:r>
              <a:rPr lang="en-US" dirty="0" err="1"/>
              <a:t>leftSorted</a:t>
            </a:r>
            <a:r>
              <a:rPr lang="en-US" dirty="0"/>
              <a:t>, </a:t>
            </a:r>
            <a:r>
              <a:rPr lang="en-US" dirty="0" err="1"/>
              <a:t>rightSorted</a:t>
            </a:r>
            <a:r>
              <a:rPr lang="en-US" dirty="0"/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1828800" y="3733800"/>
            <a:ext cx="4343400" cy="1828800"/>
          </a:xfrm>
          <a:prstGeom prst="rect">
            <a:avLst/>
          </a:prstGeom>
          <a:solidFill>
            <a:srgbClr val="FF0000">
              <a:alpha val="3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72200" y="4419600"/>
            <a:ext cx="2993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requires copying the data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84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: implementation 2</a:t>
            </a:r>
            <a:endParaRPr lang="en-US" dirty="0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066800" y="1676400"/>
            <a:ext cx="543610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err="1" smtClean="0"/>
              <a:t>mergeSortHelper</a:t>
            </a:r>
            <a:r>
              <a:rPr lang="en-US" dirty="0" smtClean="0"/>
              <a:t>(data, low, high)</a:t>
            </a:r>
          </a:p>
          <a:p>
            <a:pPr eaLnBrk="1" hangingPunct="1"/>
            <a:r>
              <a:rPr lang="en-US" dirty="0"/>
              <a:t> </a:t>
            </a:r>
            <a:r>
              <a:rPr lang="en-US" dirty="0" smtClean="0"/>
              <a:t>   if high-low &gt; 1</a:t>
            </a:r>
          </a:p>
          <a:p>
            <a:pPr eaLnBrk="1" hangingPunct="1"/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midPoint</a:t>
            </a:r>
            <a:r>
              <a:rPr lang="en-US" dirty="0" smtClean="0"/>
              <a:t> = low + (high-low)/2</a:t>
            </a:r>
          </a:p>
          <a:p>
            <a:pPr eaLnBrk="1" hangingPunct="1"/>
            <a:r>
              <a:rPr lang="en-US" dirty="0"/>
              <a:t> </a:t>
            </a:r>
            <a:r>
              <a:rPr lang="en-US" dirty="0" smtClean="0"/>
              <a:t>       </a:t>
            </a:r>
          </a:p>
          <a:p>
            <a:pPr eaLnBrk="1" hangingPunct="1"/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mergeSortHelper</a:t>
            </a:r>
            <a:r>
              <a:rPr lang="en-US" dirty="0" smtClean="0"/>
              <a:t>(data, low, mid)</a:t>
            </a:r>
          </a:p>
          <a:p>
            <a:pPr eaLnBrk="1" hangingPunct="1"/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mergeSortHelper</a:t>
            </a:r>
            <a:r>
              <a:rPr lang="en-US" dirty="0" smtClean="0"/>
              <a:t>(data, mid, high)</a:t>
            </a:r>
          </a:p>
          <a:p>
            <a:pPr eaLnBrk="1" hangingPunct="1"/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pPr eaLnBrk="1" hangingPunct="1"/>
            <a:r>
              <a:rPr lang="en-US" dirty="0"/>
              <a:t> </a:t>
            </a:r>
            <a:r>
              <a:rPr lang="en-US" dirty="0" smtClean="0"/>
              <a:t>       merge(data, low, mid, high)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62200" y="5486400"/>
            <a:ext cx="3326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difference?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290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Merge:</a:t>
            </a:r>
            <a:endParaRPr lang="en-US" dirty="0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85800" y="1905000"/>
            <a:ext cx="45154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/>
              <a:t>merge(</a:t>
            </a:r>
            <a:r>
              <a:rPr lang="en-US" sz="2800" dirty="0" smtClean="0"/>
              <a:t>data, low, </a:t>
            </a:r>
            <a:r>
              <a:rPr lang="en-US" sz="2800" dirty="0" smtClean="0"/>
              <a:t>mid, high)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2819400"/>
            <a:ext cx="69685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Assume: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data starting at low up to, but not including, mid is sorted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data starting at mid up to, but not including, high is sorted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  <a:p>
            <a:r>
              <a:rPr lang="en-US" sz="2000" dirty="0" smtClean="0"/>
              <a:t>Goal: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data from low up to, but not including, high is sorted</a:t>
            </a:r>
          </a:p>
        </p:txBody>
      </p:sp>
    </p:spTree>
    <p:extLst>
      <p:ext uri="{BB962C8B-B14F-4D97-AF65-F5344CB8AC3E}">
        <p14:creationId xmlns:p14="http://schemas.microsoft.com/office/powerpoint/2010/main" val="868341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2  4  6  7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5  8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400" dirty="0">
              <a:cs typeface="+mn-cs"/>
            </a:endParaRPr>
          </a:p>
        </p:txBody>
      </p:sp>
      <p:sp>
        <p:nvSpPr>
          <p:cNvPr id="16389" name="TextBox 2"/>
          <p:cNvSpPr txBox="1">
            <a:spLocks noChangeArrowheads="1"/>
          </p:cNvSpPr>
          <p:nvPr/>
        </p:nvSpPr>
        <p:spPr bwMode="auto">
          <a:xfrm>
            <a:off x="1524000" y="4267200"/>
            <a:ext cx="4800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Create a new array to hold the result that is the combined length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1828800"/>
            <a:ext cx="280858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7 1 4 2 6 5 3 8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2895600"/>
            <a:ext cx="143961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6 5 3 8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2895600"/>
            <a:ext cx="143961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7 1 4 2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073665" y="4215824"/>
            <a:ext cx="7551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7 1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521465" y="4215824"/>
            <a:ext cx="7551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4 2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4114800"/>
            <a:ext cx="7551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6 5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0" y="4114800"/>
            <a:ext cx="7551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3 8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838200" y="5486400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7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1600200" y="5486400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2438400" y="5486400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00400" y="5486400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11507" y="5486400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6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5073507" y="5486400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5943600" y="5486400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05600" y="5486400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8</a:t>
            </a:r>
            <a:endParaRPr lang="en-US" sz="3200" dirty="0"/>
          </a:p>
        </p:txBody>
      </p:sp>
      <p:cxnSp>
        <p:nvCxnSpPr>
          <p:cNvPr id="23" name="Straight Arrow Connector 22"/>
          <p:cNvCxnSpPr>
            <a:stCxn id="7" idx="2"/>
            <a:endCxn id="9" idx="0"/>
          </p:cNvCxnSpPr>
          <p:nvPr/>
        </p:nvCxnSpPr>
        <p:spPr>
          <a:xfrm flipH="1">
            <a:off x="2243809" y="2413576"/>
            <a:ext cx="1675082" cy="48202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2"/>
          </p:cNvCxnSpPr>
          <p:nvPr/>
        </p:nvCxnSpPr>
        <p:spPr>
          <a:xfrm>
            <a:off x="3918891" y="2413576"/>
            <a:ext cx="1262709" cy="48202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371600" y="1947446"/>
            <a:ext cx="11425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</a:rPr>
              <a:t>mergeSort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640" y="3014246"/>
            <a:ext cx="11425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</a:rPr>
              <a:t>mergeSort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57600" y="3014246"/>
            <a:ext cx="11425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</a:rPr>
              <a:t>mergeSort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30" name="Straight Arrow Connector 29"/>
          <p:cNvCxnSpPr>
            <a:endCxn id="10" idx="0"/>
          </p:cNvCxnSpPr>
          <p:nvPr/>
        </p:nvCxnSpPr>
        <p:spPr>
          <a:xfrm flipH="1">
            <a:off x="1451233" y="3429000"/>
            <a:ext cx="682367" cy="78682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1" idx="0"/>
          </p:cNvCxnSpPr>
          <p:nvPr/>
        </p:nvCxnSpPr>
        <p:spPr>
          <a:xfrm>
            <a:off x="2133601" y="3429000"/>
            <a:ext cx="765432" cy="78682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39913" y="4371201"/>
            <a:ext cx="9030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0000FF"/>
                </a:solidFill>
              </a:rPr>
              <a:t>mergeSort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52600" y="4371201"/>
            <a:ext cx="9030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0000FF"/>
                </a:solidFill>
              </a:rPr>
              <a:t>mergeSort</a:t>
            </a:r>
            <a:endParaRPr lang="en-US" sz="1200" dirty="0">
              <a:solidFill>
                <a:srgbClr val="0000FF"/>
              </a:solidFill>
            </a:endParaRPr>
          </a:p>
        </p:txBody>
      </p:sp>
      <p:cxnSp>
        <p:nvCxnSpPr>
          <p:cNvPr id="42" name="Straight Arrow Connector 41"/>
          <p:cNvCxnSpPr>
            <a:stCxn id="10" idx="2"/>
            <a:endCxn id="14" idx="0"/>
          </p:cNvCxnSpPr>
          <p:nvPr/>
        </p:nvCxnSpPr>
        <p:spPr>
          <a:xfrm flipH="1">
            <a:off x="1044647" y="4800600"/>
            <a:ext cx="406586" cy="6858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5" idx="0"/>
          </p:cNvCxnSpPr>
          <p:nvPr/>
        </p:nvCxnSpPr>
        <p:spPr>
          <a:xfrm>
            <a:off x="1451233" y="4800600"/>
            <a:ext cx="355414" cy="6858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1" idx="2"/>
          </p:cNvCxnSpPr>
          <p:nvPr/>
        </p:nvCxnSpPr>
        <p:spPr>
          <a:xfrm>
            <a:off x="2899033" y="4800600"/>
            <a:ext cx="453768" cy="6858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1" idx="2"/>
            <a:endCxn id="16" idx="0"/>
          </p:cNvCxnSpPr>
          <p:nvPr/>
        </p:nvCxnSpPr>
        <p:spPr>
          <a:xfrm flipH="1">
            <a:off x="2644847" y="4800600"/>
            <a:ext cx="254186" cy="6858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066800" y="5638800"/>
            <a:ext cx="7234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err="1" smtClean="0">
                <a:solidFill>
                  <a:srgbClr val="0000FF"/>
                </a:solidFill>
              </a:rPr>
              <a:t>mergeSort</a:t>
            </a:r>
            <a:endParaRPr lang="en-US" sz="900" dirty="0">
              <a:solidFill>
                <a:srgbClr val="0000FF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0918" y="5638800"/>
            <a:ext cx="7234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err="1" smtClean="0">
                <a:solidFill>
                  <a:srgbClr val="0000FF"/>
                </a:solidFill>
              </a:rPr>
              <a:t>mergeSort</a:t>
            </a:r>
            <a:endParaRPr lang="en-US" sz="9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68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590800"/>
            <a:ext cx="457200" cy="457200"/>
          </a:xfrm>
          <a:prstGeom prst="rect">
            <a:avLst/>
          </a:prstGeom>
          <a:solidFill>
            <a:srgbClr val="C0504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2  4  6  7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5  8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400" dirty="0">
              <a:cs typeface="+mn-cs"/>
            </a:endParaRPr>
          </a:p>
        </p:txBody>
      </p:sp>
      <p:sp>
        <p:nvSpPr>
          <p:cNvPr id="17414" name="TextBox 2"/>
          <p:cNvSpPr txBox="1">
            <a:spLocks noChangeArrowheads="1"/>
          </p:cNvSpPr>
          <p:nvPr/>
        </p:nvSpPr>
        <p:spPr bwMode="auto">
          <a:xfrm>
            <a:off x="1524000" y="4267200"/>
            <a:ext cx="4800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What item is first?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How did you know?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590800"/>
            <a:ext cx="457200" cy="457200"/>
          </a:xfrm>
          <a:prstGeom prst="rect">
            <a:avLst/>
          </a:prstGeom>
          <a:solidFill>
            <a:srgbClr val="C0504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R: 2  4  6  7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5  8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400" dirty="0">
              <a:cs typeface="+mn-cs"/>
            </a:endParaRPr>
          </a:p>
        </p:txBody>
      </p:sp>
      <p:sp>
        <p:nvSpPr>
          <p:cNvPr id="18438" name="TextBox 2"/>
          <p:cNvSpPr txBox="1">
            <a:spLocks noChangeArrowheads="1"/>
          </p:cNvSpPr>
          <p:nvPr/>
        </p:nvSpPr>
        <p:spPr bwMode="auto">
          <a:xfrm>
            <a:off x="1524000" y="4267200"/>
            <a:ext cx="4800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Compare the first two elements in the </a:t>
            </a:r>
            <a:r>
              <a:rPr lang="en-US" dirty="0" smtClean="0">
                <a:solidFill>
                  <a:srgbClr val="0000FF"/>
                </a:solidFill>
              </a:rPr>
              <a:t>lists!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5400" y="1828800"/>
            <a:ext cx="304800" cy="381000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1828800"/>
            <a:ext cx="304800" cy="381000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2590800"/>
            <a:ext cx="457200" cy="457200"/>
          </a:xfrm>
          <a:prstGeom prst="rect">
            <a:avLst/>
          </a:prstGeom>
          <a:solidFill>
            <a:srgbClr val="C0504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R: 2  4  6  7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5  8</a:t>
            </a:r>
          </a:p>
        </p:txBody>
      </p:sp>
      <p:sp>
        <p:nvSpPr>
          <p:cNvPr id="18438" name="TextBox 2"/>
          <p:cNvSpPr txBox="1">
            <a:spLocks noChangeArrowheads="1"/>
          </p:cNvSpPr>
          <p:nvPr/>
        </p:nvSpPr>
        <p:spPr bwMode="auto">
          <a:xfrm>
            <a:off x="1524000" y="4267200"/>
            <a:ext cx="4800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What item is second?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How did you know?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400" dirty="0"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2590800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8539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R: 2  4  6  7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5  8</a:t>
            </a:r>
          </a:p>
        </p:txBody>
      </p:sp>
      <p:sp>
        <p:nvSpPr>
          <p:cNvPr id="18438" name="TextBox 2"/>
          <p:cNvSpPr txBox="1">
            <a:spLocks noChangeArrowheads="1"/>
          </p:cNvSpPr>
          <p:nvPr/>
        </p:nvSpPr>
        <p:spPr bwMode="auto">
          <a:xfrm>
            <a:off x="1524000" y="4267200"/>
            <a:ext cx="6096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Compare </a:t>
            </a:r>
            <a:r>
              <a:rPr lang="en-US" dirty="0" smtClean="0">
                <a:solidFill>
                  <a:srgbClr val="0000FF"/>
                </a:solidFill>
              </a:rPr>
              <a:t>the </a:t>
            </a:r>
            <a:r>
              <a:rPr lang="en-US" b="1" dirty="0" smtClean="0">
                <a:solidFill>
                  <a:srgbClr val="0000FF"/>
                </a:solidFill>
              </a:rPr>
              <a:t>smallest element that hasn’t been used yet </a:t>
            </a:r>
            <a:r>
              <a:rPr lang="en-US" dirty="0" smtClean="0">
                <a:solidFill>
                  <a:srgbClr val="0000FF"/>
                </a:solidFill>
              </a:rPr>
              <a:t>in each list</a:t>
            </a:r>
          </a:p>
          <a:p>
            <a:pPr marL="342900" indent="-342900" eaLnBrk="1" hangingPunct="1">
              <a:buFontTx/>
              <a:buChar char="-"/>
            </a:pPr>
            <a:r>
              <a:rPr lang="en-US" dirty="0" smtClean="0">
                <a:solidFill>
                  <a:srgbClr val="0000FF"/>
                </a:solidFill>
              </a:rPr>
              <a:t>For L, this is next element in the list</a:t>
            </a:r>
          </a:p>
          <a:p>
            <a:pPr marL="342900" indent="-342900" eaLnBrk="1" hangingPunct="1">
              <a:buFontTx/>
              <a:buChar char="-"/>
            </a:pPr>
            <a:r>
              <a:rPr lang="en-US" dirty="0" smtClean="0">
                <a:solidFill>
                  <a:srgbClr val="0000FF"/>
                </a:solidFill>
              </a:rPr>
              <a:t>For R, this is still the first element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600200" y="1828800"/>
            <a:ext cx="304800" cy="381000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1828800"/>
            <a:ext cx="304800" cy="381000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371600" y="2590800"/>
            <a:ext cx="457200" cy="457200"/>
          </a:xfrm>
          <a:prstGeom prst="rect">
            <a:avLst/>
          </a:prstGeom>
          <a:solidFill>
            <a:srgbClr val="C0504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400" dirty="0"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0" y="2590800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3509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R: 2  4  6  7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1  3  5  8</a:t>
            </a:r>
          </a:p>
        </p:txBody>
      </p:sp>
      <p:sp>
        <p:nvSpPr>
          <p:cNvPr id="18438" name="TextBox 2"/>
          <p:cNvSpPr txBox="1">
            <a:spLocks noChangeArrowheads="1"/>
          </p:cNvSpPr>
          <p:nvPr/>
        </p:nvSpPr>
        <p:spPr bwMode="auto">
          <a:xfrm>
            <a:off x="1524000" y="4267200"/>
            <a:ext cx="609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General algorithm?</a:t>
            </a:r>
          </a:p>
        </p:txBody>
      </p:sp>
      <p:sp>
        <p:nvSpPr>
          <p:cNvPr id="3" name="Rectangle 2"/>
          <p:cNvSpPr/>
          <p:nvPr/>
        </p:nvSpPr>
        <p:spPr>
          <a:xfrm>
            <a:off x="1600200" y="1828800"/>
            <a:ext cx="304800" cy="381000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1828800"/>
            <a:ext cx="304800" cy="381000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371600" y="2590800"/>
            <a:ext cx="457200" cy="457200"/>
          </a:xfrm>
          <a:prstGeom prst="rect">
            <a:avLst/>
          </a:prstGeom>
          <a:solidFill>
            <a:srgbClr val="C0504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400" dirty="0"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0" y="2590800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1405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Merge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429000" y="1752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R: </a:t>
            </a:r>
            <a:r>
              <a:rPr lang="en-US" sz="2400">
                <a:solidFill>
                  <a:srgbClr val="00FF00"/>
                </a:solidFill>
                <a:cs typeface="+mn-cs"/>
              </a:rPr>
              <a:t>2</a:t>
            </a:r>
            <a:r>
              <a:rPr lang="en-US" sz="2400">
                <a:cs typeface="+mn-cs"/>
              </a:rPr>
              <a:t>  4  6  7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L: </a:t>
            </a:r>
            <a:r>
              <a:rPr lang="en-US" sz="2400">
                <a:solidFill>
                  <a:srgbClr val="0000CC"/>
                </a:solidFill>
                <a:cs typeface="+mn-cs"/>
              </a:rPr>
              <a:t>1</a:t>
            </a:r>
            <a:r>
              <a:rPr lang="en-US" sz="2400">
                <a:cs typeface="+mn-cs"/>
              </a:rPr>
              <a:t>  3  5  8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400" dirty="0">
              <a:cs typeface="+mn-cs"/>
            </a:endParaRP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14478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3962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63" name="TextBox 10"/>
          <p:cNvSpPr txBox="1">
            <a:spLocks noChangeArrowheads="1"/>
          </p:cNvSpPr>
          <p:nvPr/>
        </p:nvSpPr>
        <p:spPr bwMode="auto">
          <a:xfrm>
            <a:off x="990600" y="3538478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en-US" sz="2000" dirty="0" smtClean="0">
                <a:solidFill>
                  <a:srgbClr val="0000FF"/>
                </a:solidFill>
              </a:rPr>
              <a:t>General algorithm:</a:t>
            </a: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Keep </a:t>
            </a:r>
            <a:r>
              <a:rPr lang="en-US" sz="2000" dirty="0">
                <a:solidFill>
                  <a:srgbClr val="0000FF"/>
                </a:solidFill>
              </a:rPr>
              <a:t>a “pointer” (index) for where we are in each input array</a:t>
            </a:r>
          </a:p>
          <a:p>
            <a:pPr eaLnBrk="1" hangingPunct="1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Start them both at the </a:t>
            </a:r>
            <a:r>
              <a:rPr lang="en-US" sz="2000" dirty="0" smtClean="0">
                <a:solidFill>
                  <a:srgbClr val="0000FF"/>
                </a:solidFill>
              </a:rPr>
              <a:t>beginning</a:t>
            </a:r>
          </a:p>
          <a:p>
            <a:pPr marL="0" indent="0" eaLnBrk="1" hangingPunct="1"/>
            <a:endParaRPr lang="en-US" sz="20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Repeat until we’re done: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Compare current elements</a:t>
            </a:r>
          </a:p>
          <a:p>
            <a:pPr lvl="1" eaLnBrk="1" hangingPunct="1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Copy smaller one down and increment that point 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AMBLE" val="\documentclass{article}&#10;\pagestyle{empty}&#10;\usepackage{xspace,amssymb,amsfonts,amsmath}&#10;\usepackage{color}&#10;\usepackage{TeX4PPT}&#10;"/>
  <p:tag name="MAGPC" val="200"/>
</p:tagLst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8000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4299</TotalTime>
  <Words>1388</Words>
  <Application>Microsoft Macintosh PowerPoint</Application>
  <PresentationFormat>On-screen Show (4:3)</PresentationFormat>
  <Paragraphs>279</Paragraphs>
  <Slides>30</Slides>
  <Notes>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Network</vt:lpstr>
      <vt:lpstr>Merge sort</vt:lpstr>
      <vt:lpstr>MergeSort: 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MergeSort</vt:lpstr>
      <vt:lpstr>MergeSort: implementation 1</vt:lpstr>
      <vt:lpstr>MergeSort: implementation 1</vt:lpstr>
      <vt:lpstr>MergeSort: implementation 2</vt:lpstr>
      <vt:lpstr>Merge:</vt:lpstr>
      <vt:lpstr>MergeSort</vt:lpstr>
    </vt:vector>
  </TitlesOfParts>
  <Company>rules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</dc:creator>
  <cp:lastModifiedBy>David Kauchak</cp:lastModifiedBy>
  <cp:revision>283</cp:revision>
  <dcterms:created xsi:type="dcterms:W3CDTF">2009-06-25T18:45:40Z</dcterms:created>
  <dcterms:modified xsi:type="dcterms:W3CDTF">2014-03-05T20:53:53Z</dcterms:modified>
</cp:coreProperties>
</file>