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3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5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6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7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8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20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embeddings/oleObject1.bin" ContentType="application/vnd.openxmlformats-officedocument.oleObject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3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4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6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2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29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30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31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3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33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34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3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9"/>
  </p:notesMasterIdLst>
  <p:handoutMasterIdLst>
    <p:handoutMasterId r:id="rId70"/>
  </p:handoutMasterIdLst>
  <p:sldIdLst>
    <p:sldId id="424" r:id="rId2"/>
    <p:sldId id="419" r:id="rId3"/>
    <p:sldId id="256" r:id="rId4"/>
    <p:sldId id="334" r:id="rId5"/>
    <p:sldId id="420" r:id="rId6"/>
    <p:sldId id="421" r:id="rId7"/>
    <p:sldId id="425" r:id="rId8"/>
    <p:sldId id="318" r:id="rId9"/>
    <p:sldId id="321" r:id="rId10"/>
    <p:sldId id="319" r:id="rId11"/>
    <p:sldId id="333" r:id="rId12"/>
    <p:sldId id="320" r:id="rId13"/>
    <p:sldId id="336" r:id="rId14"/>
    <p:sldId id="322" r:id="rId15"/>
    <p:sldId id="323" r:id="rId16"/>
    <p:sldId id="332" r:id="rId17"/>
    <p:sldId id="337" r:id="rId18"/>
    <p:sldId id="330" r:id="rId19"/>
    <p:sldId id="327" r:id="rId20"/>
    <p:sldId id="328" r:id="rId21"/>
    <p:sldId id="329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9" r:id="rId30"/>
    <p:sldId id="358" r:id="rId31"/>
    <p:sldId id="345" r:id="rId32"/>
    <p:sldId id="346" r:id="rId33"/>
    <p:sldId id="347" r:id="rId34"/>
    <p:sldId id="348" r:id="rId35"/>
    <p:sldId id="350" r:id="rId36"/>
    <p:sldId id="360" r:id="rId37"/>
    <p:sldId id="361" r:id="rId38"/>
    <p:sldId id="259" r:id="rId39"/>
    <p:sldId id="362" r:id="rId40"/>
    <p:sldId id="426" r:id="rId41"/>
    <p:sldId id="365" r:id="rId42"/>
    <p:sldId id="363" r:id="rId43"/>
    <p:sldId id="367" r:id="rId44"/>
    <p:sldId id="368" r:id="rId45"/>
    <p:sldId id="364" r:id="rId46"/>
    <p:sldId id="366" r:id="rId47"/>
    <p:sldId id="369" r:id="rId48"/>
    <p:sldId id="370" r:id="rId49"/>
    <p:sldId id="372" r:id="rId50"/>
    <p:sldId id="376" r:id="rId51"/>
    <p:sldId id="377" r:id="rId52"/>
    <p:sldId id="381" r:id="rId53"/>
    <p:sldId id="378" r:id="rId54"/>
    <p:sldId id="379" r:id="rId55"/>
    <p:sldId id="422" r:id="rId56"/>
    <p:sldId id="374" r:id="rId57"/>
    <p:sldId id="375" r:id="rId58"/>
    <p:sldId id="385" r:id="rId59"/>
    <p:sldId id="391" r:id="rId60"/>
    <p:sldId id="386" r:id="rId61"/>
    <p:sldId id="388" r:id="rId62"/>
    <p:sldId id="392" r:id="rId63"/>
    <p:sldId id="393" r:id="rId64"/>
    <p:sldId id="398" r:id="rId65"/>
    <p:sldId id="399" r:id="rId66"/>
    <p:sldId id="400" r:id="rId67"/>
    <p:sldId id="401" r:id="rId68"/>
  </p:sldIdLst>
  <p:sldSz cx="9144000" cy="6858000" type="screen4x3"/>
  <p:notesSz cx="6985000" cy="9271000"/>
  <p:custDataLst>
    <p:tags r:id="rId7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7C80"/>
    <a:srgbClr val="996633"/>
    <a:srgbClr val="FF0000"/>
    <a:srgbClr val="33CC33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06" autoAdjust="0"/>
  </p:normalViewPr>
  <p:slideViewPr>
    <p:cSldViewPr>
      <p:cViewPr varScale="1">
        <p:scale>
          <a:sx n="61" d="100"/>
          <a:sy n="61" d="100"/>
        </p:scale>
        <p:origin x="-143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tags" Target="tags/tag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12C54-B754-0944-97C5-A5A8108C9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fld id="{785D8DAB-610F-7C41-A9E0-6C28E79E7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09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E0CC5-081B-334C-BE64-283BF0C7E02C}" type="slidenum">
              <a:rPr lang="en-US"/>
              <a:pPr/>
              <a:t>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39EA6F-9EF5-2149-A70F-E94393ECACAE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wumpus world is introduced in chapter 7, so incase you want a little clarification, you should look there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-to talk about KBA’s, we’ll talk about the “wumpus world” 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-has anyone heard about any wumpus games? Hunt the wumpus - 70s arcade game - early commandline computer game as well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-the game is based off of this environment that we’ll talk about - the wumpus env is an excellent testbed for intelligent agents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-wumpus world = a cave of rooms connected by passageways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-there is a wumpus lurking somewhere in the cave (a beast that eats anyone who enters its room)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-the wumpus can be shot by an agent, but the agent only has one arrow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-some rooms contain bottomless pits that will trap anyone who wanders into these rooms (except for a wumpus, which is too big to fall in)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-there is a possibility of finding a heap of gold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-this is a sample wumpus world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-we can describe this world in the following ways…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Squares with and adjacent to wumpus are smelly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Squares adjacent to pit are breezy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Glitter in the same square as the gold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Shooting kills wumpus if you are facing it
(arrow goes in a straight line and continues until it hits a wumpus or a wall)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Shooting uses up the only arrow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Grabbing picks up gold if in same square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Releasing drops the gold in same square
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Walking into a wall makes the agent perceive a bump</a:t>
            </a:r>
          </a:p>
          <a:p>
            <a:pPr lvl="1" eaLnBrk="1" hangingPunct="1"/>
            <a:r>
              <a:rPr lang="en-US" sz="1000">
                <a:latin typeface="Arial" charset="0"/>
                <a:ea typeface="Arial" charset="0"/>
                <a:cs typeface="Arial" charset="0"/>
              </a:rPr>
              <a:t>When the wumpus is killed, it emits a scream that is heard throughout the cave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 Percept comes as a list of 5 symbols representing the 5 sensors  - as on or off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[stench, breeze, none, none, none]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So the agent will be standing in a square, facing some direction and will get a certain set of percepts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The agent will be exploring this world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Choosing where to explore next based on its knowledge about the environment and percepts</a:t>
            </a:r>
          </a:p>
          <a:p>
            <a:pPr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And will add knowledge to its KB along the way as it explores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141EE-FDF1-264B-96E6-36A437A13A9D}" type="slidenum">
              <a:rPr lang="en-US"/>
              <a:pPr/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DA276-71CA-0140-AFE8-10E2A1EC99B9}" type="slidenum">
              <a:rPr lang="en-US"/>
              <a:pPr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457200"/>
            <a:ext cx="1917700" cy="14382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88000" cy="6594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49705-1739-AE46-86E4-C074491C7C76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36800" y="1854200"/>
            <a:ext cx="8609013" cy="64563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36800" y="1854200"/>
            <a:ext cx="8609013" cy="64563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4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0FA4C-E4CF-6144-9425-9BC8112285C6}" type="slidenum">
              <a:rPr lang="en-US"/>
              <a:pPr/>
              <a:t>50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974F-6569-A24F-9C88-04B625A6C804}" type="slidenum">
              <a:rPr lang="en-US"/>
              <a:pPr/>
              <a:t>51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So the probability of a toothache is the sum of all of these atomic events (we called them models in logic) in which toothache is true</a:t>
            </a:r>
          </a:p>
          <a:p>
            <a:pPr eaLnBrk="1" hangingPunct="1">
              <a:buFontTx/>
              <a:buChar char="o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0FA4C-E4CF-6144-9425-9BC8112285C6}" type="slidenum">
              <a:rPr lang="en-US"/>
              <a:pPr/>
              <a:t>52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53C0D-B149-1244-B775-7B6BF391C8E5}" type="slidenum">
              <a:rPr lang="en-US"/>
              <a:pPr/>
              <a:t>53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FC4CF-8083-6149-944B-02436F34BD5E}" type="slidenum">
              <a:rPr lang="en-US"/>
              <a:pPr/>
              <a:t>54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r>
              <a:rPr lang="en-US">
                <a:latin typeface="Arial" charset="0"/>
                <a:ea typeface="Arial" charset="0"/>
                <a:cs typeface="Arial" charset="0"/>
              </a:rPr>
              <a:t>On the last slide, we were computing the conditional probability that I don’t’ have a cavity, given that I have a toothache 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P(</a:t>
            </a:r>
            <a:r>
              <a:rPr lang="en-US" sz="1000">
                <a:latin typeface="Arial" charset="0"/>
                <a:ea typeface="Arial" charset="0"/>
                <a:cs typeface="Arial" charset="0"/>
                <a:sym typeface="Symbol" charset="2"/>
              </a:rPr>
              <a:t></a:t>
            </a:r>
            <a:r>
              <a:rPr lang="en-US" sz="1000" i="1">
                <a:latin typeface="Arial" charset="0"/>
                <a:ea typeface="Arial" charset="0"/>
                <a:cs typeface="Arial" charset="0"/>
              </a:rPr>
              <a:t>cavity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 | </a:t>
            </a:r>
            <a:r>
              <a:rPr lang="en-US" sz="1000" i="1">
                <a:latin typeface="Arial" charset="0"/>
                <a:ea typeface="Arial" charset="0"/>
                <a:cs typeface="Arial" charset="0"/>
              </a:rPr>
              <a:t>toothache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If we try the inverse of that P(cavity|toothache), we end up dividing by the same denominator P(toothache)</a:t>
            </a:r>
          </a:p>
          <a:p>
            <a:pPr lvl="1"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P(cavity|toothache) = P(cavity n toothache) / P(toothache)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So, we can view the denominator as a normalization constant alpha for the distribution P(Cavity|toothache)</a:t>
            </a:r>
          </a:p>
          <a:p>
            <a:pPr lvl="1"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Notice that Cavity is capitalized here, that is because I’m talking about all possible values for the variable Cavity (true or false), whereas I’m saying that toothache is true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Using this constant, we can merge these two calculations into 1 (instead of calculating P(toothache) twice, or doing these extra steps), where the probabilities obviously still add up to 1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This gives us a shortcut here, we can calculate both the Probability of cavity and not cavity (given toothache) in one calculation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We have the set of probabilities for which toothache and catch are true and the set of values for which toothache and not catch are true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Doing vector addition here, we get &lt;0.12, 0.08&gt; which we then multiply by the constant alpha (which in this case was 1/P(toothache) = 1/0.2)</a:t>
            </a:r>
          </a:p>
          <a:p>
            <a:pPr lvl="1"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CALCULATE ALPHA - ADD TWO PROBS - DIVIDE EACH BY THIS SUM</a:t>
            </a:r>
          </a:p>
          <a:p>
            <a:pPr eaLnBrk="1" hangingPunct="1">
              <a:buFontTx/>
              <a:buChar char="o"/>
            </a:pPr>
            <a:r>
              <a:rPr lang="en-US" sz="1000">
                <a:latin typeface="Arial" charset="0"/>
                <a:ea typeface="Arial" charset="0"/>
                <a:cs typeface="Arial" charset="0"/>
              </a:rPr>
              <a:t>We get the set of two probabilities which correspond to the probability of cavity and the probability of not cavity given toothache</a:t>
            </a:r>
          </a:p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55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56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22712-EF0B-B345-B0C3-B739661DA5D1}" type="slidenum">
              <a:rPr lang="en-US"/>
              <a:pPr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57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36800" y="1854200"/>
            <a:ext cx="8609013" cy="64563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A79E-F9C2-044F-AD28-435A1B1638BA}" type="slidenum">
              <a:rPr lang="en-US"/>
              <a:pPr/>
              <a:t>58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3925" y="1957388"/>
            <a:ext cx="8334375" cy="6249987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0A79E-F9C2-044F-AD28-435A1B1638BA}" type="slidenum">
              <a:rPr lang="en-US"/>
              <a:pPr/>
              <a:t>59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3925" y="1957388"/>
            <a:ext cx="8334375" cy="6249987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E1573-466F-834F-AB54-2A8C06C66BFC}" type="slidenum">
              <a:rPr lang="en-US"/>
              <a:pPr/>
              <a:t>60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3925" y="1957388"/>
            <a:ext cx="8334375" cy="6249987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E3FE1-6AB9-B44D-88C8-46AD826AF056}" type="slidenum">
              <a:rPr lang="en-US"/>
              <a:pPr/>
              <a:t>61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E3FE1-6AB9-B44D-88C8-46AD826AF056}" type="slidenum">
              <a:rPr lang="en-US"/>
              <a:pPr/>
              <a:t>62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FC123-3AE1-454B-9E9D-C1F5F3256318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FC123-3AE1-454B-9E9D-C1F5F3256318}" type="slidenum">
              <a:rPr lang="en-US"/>
              <a:pPr/>
              <a:t>11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1CE89-404C-BF46-8482-5F3A82C9370C}" type="slidenum">
              <a:rPr lang="en-US"/>
              <a:pPr/>
              <a:t>12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1CE89-404C-BF46-8482-5F3A82C9370C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5AB28-365F-F24E-B2DA-E74155B91C45}" type="slidenum">
              <a:rPr lang="en-US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536F1-289C-5D41-9611-FD41639E9BC4}" type="slidenum">
              <a:rPr lang="en-US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5400000">
            <a:off x="3314700" y="723900"/>
            <a:ext cx="228600" cy="54864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6200000" flipH="1">
            <a:off x="5829300" y="952500"/>
            <a:ext cx="228600" cy="5029200"/>
          </a:xfrm>
          <a:prstGeom prst="triangle">
            <a:avLst>
              <a:gd name="adj" fmla="val 100000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685800" y="3581400"/>
            <a:ext cx="777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60B3-974D-DE42-9D8A-32F1294F9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F46B0-341A-F94D-8D9E-41B6AA66D5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B0B4-F8C1-9447-AFC2-619B68C3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5E184-3545-E648-A65B-4BC3013EC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E23D6-838F-1142-AE58-DC1429953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AA0D5-D0C0-8D48-BCE2-AFF3EC647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C1B44-0B54-C443-9508-F450D8D88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079A-79A2-BB4C-8A7B-49CB7EA9A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A4B11-987B-774A-A4F4-E4D9EBEFA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B601-A72C-7648-B51C-B2B9A14A4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31E0E-61C7-6C43-8D94-CCD458CF1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152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ADF83D-28F7-B84A-AE04-0852A69F2F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83" name="Line 7"/>
          <p:cNvSpPr>
            <a:spLocks noChangeShapeType="1"/>
          </p:cNvSpPr>
          <p:nvPr userDrawn="1">
            <p:custDataLst>
              <p:tags r:id="rId15"/>
            </p:custDataLst>
          </p:nvPr>
        </p:nvSpPr>
        <p:spPr bwMode="auto">
          <a:xfrm>
            <a:off x="473075" y="881063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5785" name="AutoShape 9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 rot="5400000">
            <a:off x="3216275" y="-1893887"/>
            <a:ext cx="76200" cy="5562600"/>
          </a:xfrm>
          <a:prstGeom prst="triangle">
            <a:avLst>
              <a:gd name="adj" fmla="val 41667"/>
            </a:avLst>
          </a:prstGeom>
          <a:solidFill>
            <a:srgbClr val="CC3300"/>
          </a:solidFill>
          <a:ln w="254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4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tags" Target="../tags/tag58.xml"/><Relationship Id="rId6" Type="http://schemas.openxmlformats.org/officeDocument/2006/relationships/tags" Target="../tags/tag59.xml"/><Relationship Id="rId7" Type="http://schemas.openxmlformats.org/officeDocument/2006/relationships/tags" Target="../tags/tag60.xml"/><Relationship Id="rId8" Type="http://schemas.openxmlformats.org/officeDocument/2006/relationships/tags" Target="../tags/tag61.xml"/><Relationship Id="rId9" Type="http://schemas.openxmlformats.org/officeDocument/2006/relationships/tags" Target="../tags/tag62.xml"/><Relationship Id="rId10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5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" Type="http://schemas.openxmlformats.org/officeDocument/2006/relationships/tags" Target="../tags/tag64.xml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tags" Target="../tags/tag67.xml"/><Relationship Id="rId5" Type="http://schemas.openxmlformats.org/officeDocument/2006/relationships/tags" Target="../tags/tag68.xml"/><Relationship Id="rId6" Type="http://schemas.openxmlformats.org/officeDocument/2006/relationships/tags" Target="../tags/tag69.xml"/><Relationship Id="rId7" Type="http://schemas.openxmlformats.org/officeDocument/2006/relationships/tags" Target="../tags/tag70.xml"/><Relationship Id="rId8" Type="http://schemas.openxmlformats.org/officeDocument/2006/relationships/tags" Target="../tags/tag71.xml"/><Relationship Id="rId9" Type="http://schemas.openxmlformats.org/officeDocument/2006/relationships/tags" Target="../tags/tag72.xml"/><Relationship Id="rId10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tags" Target="../tags/tag84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6.xml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Relationship Id="rId9" Type="http://schemas.openxmlformats.org/officeDocument/2006/relationships/tags" Target="../tags/tag82.xml"/><Relationship Id="rId10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95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7.xml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Relationship Id="rId9" Type="http://schemas.openxmlformats.org/officeDocument/2006/relationships/tags" Target="../tags/tag93.xml"/><Relationship Id="rId10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1" Type="http://schemas.openxmlformats.org/officeDocument/2006/relationships/tags" Target="../tags/tag96.xml"/><Relationship Id="rId2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Relationship Id="rId6" Type="http://schemas.openxmlformats.org/officeDocument/2006/relationships/image" Target="../media/image13.png"/><Relationship Id="rId1" Type="http://schemas.openxmlformats.org/officeDocument/2006/relationships/tags" Target="../tags/tag100.xml"/><Relationship Id="rId2" Type="http://schemas.openxmlformats.org/officeDocument/2006/relationships/tags" Target="../tags/tag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2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tags" Target="../tags/tag111.xml"/><Relationship Id="rId8" Type="http://schemas.openxmlformats.org/officeDocument/2006/relationships/tags" Target="../tags/tag112.xml"/><Relationship Id="rId9" Type="http://schemas.openxmlformats.org/officeDocument/2006/relationships/tags" Target="../tags/tag113.xml"/><Relationship Id="rId10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3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14.x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tags" Target="../tags/tag121.xml"/><Relationship Id="rId9" Type="http://schemas.openxmlformats.org/officeDocument/2006/relationships/tags" Target="../tags/tag122.xml"/><Relationship Id="rId10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4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23.xml"/><Relationship Id="rId2" Type="http://schemas.openxmlformats.org/officeDocument/2006/relationships/tags" Target="../tags/tag124.xml"/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tags" Target="../tags/tag129.xml"/><Relationship Id="rId8" Type="http://schemas.openxmlformats.org/officeDocument/2006/relationships/tags" Target="../tags/tag130.xml"/><Relationship Id="rId9" Type="http://schemas.openxmlformats.org/officeDocument/2006/relationships/tags" Target="../tags/tag131.xml"/><Relationship Id="rId10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5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32.xml"/><Relationship Id="rId2" Type="http://schemas.openxmlformats.org/officeDocument/2006/relationships/tags" Target="../tags/tag133.xml"/><Relationship Id="rId3" Type="http://schemas.openxmlformats.org/officeDocument/2006/relationships/tags" Target="../tags/tag134.xml"/><Relationship Id="rId4" Type="http://schemas.openxmlformats.org/officeDocument/2006/relationships/tags" Target="../tags/tag135.xml"/><Relationship Id="rId5" Type="http://schemas.openxmlformats.org/officeDocument/2006/relationships/tags" Target="../tags/tag136.xml"/><Relationship Id="rId6" Type="http://schemas.openxmlformats.org/officeDocument/2006/relationships/tags" Target="../tags/tag137.xml"/><Relationship Id="rId7" Type="http://schemas.openxmlformats.org/officeDocument/2006/relationships/tags" Target="../tags/tag138.xml"/><Relationship Id="rId8" Type="http://schemas.openxmlformats.org/officeDocument/2006/relationships/tags" Target="../tags/tag139.xml"/><Relationship Id="rId9" Type="http://schemas.openxmlformats.org/officeDocument/2006/relationships/tags" Target="../tags/tag140.xml"/><Relationship Id="rId10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6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41.xml"/><Relationship Id="rId2" Type="http://schemas.openxmlformats.org/officeDocument/2006/relationships/tags" Target="../tags/tag142.xml"/><Relationship Id="rId3" Type="http://schemas.openxmlformats.org/officeDocument/2006/relationships/tags" Target="../tags/tag143.xml"/><Relationship Id="rId4" Type="http://schemas.openxmlformats.org/officeDocument/2006/relationships/tags" Target="../tags/tag144.xml"/><Relationship Id="rId5" Type="http://schemas.openxmlformats.org/officeDocument/2006/relationships/tags" Target="../tags/tag145.xml"/><Relationship Id="rId6" Type="http://schemas.openxmlformats.org/officeDocument/2006/relationships/tags" Target="../tags/tag146.xml"/><Relationship Id="rId7" Type="http://schemas.openxmlformats.org/officeDocument/2006/relationships/tags" Target="../tags/tag147.xml"/><Relationship Id="rId8" Type="http://schemas.openxmlformats.org/officeDocument/2006/relationships/tags" Target="../tags/tag148.xml"/><Relationship Id="rId9" Type="http://schemas.openxmlformats.org/officeDocument/2006/relationships/tags" Target="../tags/tag149.xml"/><Relationship Id="rId1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7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50.xml"/><Relationship Id="rId2" Type="http://schemas.openxmlformats.org/officeDocument/2006/relationships/tags" Target="../tags/tag151.xml"/><Relationship Id="rId3" Type="http://schemas.openxmlformats.org/officeDocument/2006/relationships/tags" Target="../tags/tag152.xml"/><Relationship Id="rId4" Type="http://schemas.openxmlformats.org/officeDocument/2006/relationships/tags" Target="../tags/tag153.xml"/><Relationship Id="rId5" Type="http://schemas.openxmlformats.org/officeDocument/2006/relationships/tags" Target="../tags/tag154.xml"/><Relationship Id="rId6" Type="http://schemas.openxmlformats.org/officeDocument/2006/relationships/tags" Target="../tags/tag155.xml"/><Relationship Id="rId7" Type="http://schemas.openxmlformats.org/officeDocument/2006/relationships/tags" Target="../tags/tag156.xml"/><Relationship Id="rId8" Type="http://schemas.openxmlformats.org/officeDocument/2006/relationships/tags" Target="../tags/tag157.xml"/><Relationship Id="rId9" Type="http://schemas.openxmlformats.org/officeDocument/2006/relationships/tags" Target="../tags/tag158.xml"/><Relationship Id="rId10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8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59.xml"/><Relationship Id="rId2" Type="http://schemas.openxmlformats.org/officeDocument/2006/relationships/tags" Target="../tags/tag160.xml"/><Relationship Id="rId3" Type="http://schemas.openxmlformats.org/officeDocument/2006/relationships/tags" Target="../tags/tag161.xml"/><Relationship Id="rId4" Type="http://schemas.openxmlformats.org/officeDocument/2006/relationships/tags" Target="../tags/tag162.xml"/><Relationship Id="rId5" Type="http://schemas.openxmlformats.org/officeDocument/2006/relationships/tags" Target="../tags/tag163.xml"/><Relationship Id="rId6" Type="http://schemas.openxmlformats.org/officeDocument/2006/relationships/tags" Target="../tags/tag164.xml"/><Relationship Id="rId7" Type="http://schemas.openxmlformats.org/officeDocument/2006/relationships/tags" Target="../tags/tag165.xml"/><Relationship Id="rId8" Type="http://schemas.openxmlformats.org/officeDocument/2006/relationships/tags" Target="../tags/tag166.xml"/><Relationship Id="rId9" Type="http://schemas.openxmlformats.org/officeDocument/2006/relationships/tags" Target="../tags/tag167.xml"/><Relationship Id="rId10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19.xml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tags" Target="../tags/tag168.xml"/><Relationship Id="rId2" Type="http://schemas.openxmlformats.org/officeDocument/2006/relationships/tags" Target="../tags/tag169.xml"/><Relationship Id="rId3" Type="http://schemas.openxmlformats.org/officeDocument/2006/relationships/tags" Target="../tags/tag170.xml"/><Relationship Id="rId4" Type="http://schemas.openxmlformats.org/officeDocument/2006/relationships/tags" Target="../tags/tag171.xml"/><Relationship Id="rId5" Type="http://schemas.openxmlformats.org/officeDocument/2006/relationships/tags" Target="../tags/tag172.xml"/><Relationship Id="rId6" Type="http://schemas.openxmlformats.org/officeDocument/2006/relationships/tags" Target="../tags/tag173.xml"/><Relationship Id="rId7" Type="http://schemas.openxmlformats.org/officeDocument/2006/relationships/tags" Target="../tags/tag174.xml"/><Relationship Id="rId8" Type="http://schemas.openxmlformats.org/officeDocument/2006/relationships/tags" Target="../tags/tag175.xml"/><Relationship Id="rId9" Type="http://schemas.openxmlformats.org/officeDocument/2006/relationships/tags" Target="../tags/tag176.xml"/><Relationship Id="rId10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177.xml"/><Relationship Id="rId2" Type="http://schemas.openxmlformats.org/officeDocument/2006/relationships/tags" Target="../tags/tag17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1.xml"/><Relationship Id="rId1" Type="http://schemas.openxmlformats.org/officeDocument/2006/relationships/tags" Target="../tags/tag179.xml"/><Relationship Id="rId2" Type="http://schemas.openxmlformats.org/officeDocument/2006/relationships/tags" Target="../tags/tag18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tags" Target="../tags/tag190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tags" Target="../tags/tag181.xml"/><Relationship Id="rId3" Type="http://schemas.openxmlformats.org/officeDocument/2006/relationships/tags" Target="../tags/tag182.xml"/><Relationship Id="rId4" Type="http://schemas.openxmlformats.org/officeDocument/2006/relationships/tags" Target="../tags/tag183.xml"/><Relationship Id="rId5" Type="http://schemas.openxmlformats.org/officeDocument/2006/relationships/tags" Target="../tags/tag184.xml"/><Relationship Id="rId6" Type="http://schemas.openxmlformats.org/officeDocument/2006/relationships/tags" Target="../tags/tag185.xml"/><Relationship Id="rId7" Type="http://schemas.openxmlformats.org/officeDocument/2006/relationships/tags" Target="../tags/tag186.xml"/><Relationship Id="rId8" Type="http://schemas.openxmlformats.org/officeDocument/2006/relationships/tags" Target="../tags/tag187.xml"/><Relationship Id="rId9" Type="http://schemas.openxmlformats.org/officeDocument/2006/relationships/tags" Target="../tags/tag188.xml"/><Relationship Id="rId10" Type="http://schemas.openxmlformats.org/officeDocument/2006/relationships/tags" Target="../tags/tag189.xml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tags" Target="../tags/tag200.xml"/><Relationship Id="rId12" Type="http://schemas.openxmlformats.org/officeDocument/2006/relationships/slideLayout" Target="../slideLayouts/slideLayout2.xml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tags" Target="../tags/tag191.xml"/><Relationship Id="rId3" Type="http://schemas.openxmlformats.org/officeDocument/2006/relationships/tags" Target="../tags/tag192.xml"/><Relationship Id="rId4" Type="http://schemas.openxmlformats.org/officeDocument/2006/relationships/tags" Target="../tags/tag193.xml"/><Relationship Id="rId5" Type="http://schemas.openxmlformats.org/officeDocument/2006/relationships/tags" Target="../tags/tag194.xml"/><Relationship Id="rId6" Type="http://schemas.openxmlformats.org/officeDocument/2006/relationships/tags" Target="../tags/tag195.xml"/><Relationship Id="rId7" Type="http://schemas.openxmlformats.org/officeDocument/2006/relationships/tags" Target="../tags/tag196.xml"/><Relationship Id="rId8" Type="http://schemas.openxmlformats.org/officeDocument/2006/relationships/tags" Target="../tags/tag197.xml"/><Relationship Id="rId9" Type="http://schemas.openxmlformats.org/officeDocument/2006/relationships/tags" Target="../tags/tag198.xml"/><Relationship Id="rId10" Type="http://schemas.openxmlformats.org/officeDocument/2006/relationships/tags" Target="../tags/tag19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image" Target="../media/image36.png"/><Relationship Id="rId1" Type="http://schemas.openxmlformats.org/officeDocument/2006/relationships/tags" Target="../tags/tag201.xml"/><Relationship Id="rId2" Type="http://schemas.openxmlformats.org/officeDocument/2006/relationships/tags" Target="../tags/tag2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<Relationship Id="rId6" Type="http://schemas.openxmlformats.org/officeDocument/2006/relationships/image" Target="../media/image37.png"/><Relationship Id="rId1" Type="http://schemas.openxmlformats.org/officeDocument/2006/relationships/tags" Target="../tags/tag204.xml"/><Relationship Id="rId2" Type="http://schemas.openxmlformats.org/officeDocument/2006/relationships/tags" Target="../tags/tag2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5.xml"/><Relationship Id="rId6" Type="http://schemas.openxmlformats.org/officeDocument/2006/relationships/image" Target="../media/image36.png"/><Relationship Id="rId1" Type="http://schemas.openxmlformats.org/officeDocument/2006/relationships/tags" Target="../tags/tag207.xml"/><Relationship Id="rId2" Type="http://schemas.openxmlformats.org/officeDocument/2006/relationships/tags" Target="../tags/tag20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4" Type="http://schemas.openxmlformats.org/officeDocument/2006/relationships/tags" Target="../tags/tag213.xml"/><Relationship Id="rId5" Type="http://schemas.openxmlformats.org/officeDocument/2006/relationships/tags" Target="../tags/tag214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38.png"/><Relationship Id="rId1" Type="http://schemas.openxmlformats.org/officeDocument/2006/relationships/tags" Target="../tags/tag210.xml"/><Relationship Id="rId2" Type="http://schemas.openxmlformats.org/officeDocument/2006/relationships/tags" Target="../tags/tag2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image" Target="../media/image39.png"/><Relationship Id="rId1" Type="http://schemas.openxmlformats.org/officeDocument/2006/relationships/tags" Target="../tags/tag215.xml"/><Relationship Id="rId2" Type="http://schemas.openxmlformats.org/officeDocument/2006/relationships/tags" Target="../tags/tag2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1" Type="http://schemas.openxmlformats.org/officeDocument/2006/relationships/tags" Target="../tags/tag218.xml"/><Relationship Id="rId2" Type="http://schemas.openxmlformats.org/officeDocument/2006/relationships/tags" Target="../tags/tag21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9.xml"/><Relationship Id="rId6" Type="http://schemas.openxmlformats.org/officeDocument/2006/relationships/image" Target="../media/image40.png"/><Relationship Id="rId1" Type="http://schemas.openxmlformats.org/officeDocument/2006/relationships/tags" Target="../tags/tag220.xml"/><Relationship Id="rId2" Type="http://schemas.openxmlformats.org/officeDocument/2006/relationships/tags" Target="../tags/tag2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0.xml"/><Relationship Id="rId1" Type="http://schemas.openxmlformats.org/officeDocument/2006/relationships/tags" Target="../tags/tag223.xml"/><Relationship Id="rId2" Type="http://schemas.openxmlformats.org/officeDocument/2006/relationships/tags" Target="../tags/tag2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1.xml"/><Relationship Id="rId1" Type="http://schemas.openxmlformats.org/officeDocument/2006/relationships/tags" Target="../tags/tag225.xml"/><Relationship Id="rId2" Type="http://schemas.openxmlformats.org/officeDocument/2006/relationships/tags" Target="../tags/tag2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2.xml"/><Relationship Id="rId1" Type="http://schemas.openxmlformats.org/officeDocument/2006/relationships/tags" Target="../tags/tag227.xml"/><Relationship Id="rId2" Type="http://schemas.openxmlformats.org/officeDocument/2006/relationships/tags" Target="../tags/tag2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3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4.xml"/><Relationship Id="rId1" Type="http://schemas.openxmlformats.org/officeDocument/2006/relationships/tags" Target="../tags/tag231.xml"/><Relationship Id="rId2" Type="http://schemas.openxmlformats.org/officeDocument/2006/relationships/tags" Target="../tags/tag23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5.xml"/><Relationship Id="rId6" Type="http://schemas.openxmlformats.org/officeDocument/2006/relationships/oleObject" Target="../embeddings/oleObject8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43.emf"/><Relationship Id="rId1" Type="http://schemas.openxmlformats.org/officeDocument/2006/relationships/vmlDrawing" Target="../drawings/vmlDrawing5.vml"/><Relationship Id="rId2" Type="http://schemas.openxmlformats.org/officeDocument/2006/relationships/tags" Target="../tags/tag2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20" Type="http://schemas.openxmlformats.org/officeDocument/2006/relationships/image" Target="../media/image5.emf"/><Relationship Id="rId21" Type="http://schemas.openxmlformats.org/officeDocument/2006/relationships/image" Target="../media/image6.emf"/><Relationship Id="rId10" Type="http://schemas.openxmlformats.org/officeDocument/2006/relationships/tags" Target="../tags/tag20.xml"/><Relationship Id="rId11" Type="http://schemas.openxmlformats.org/officeDocument/2006/relationships/tags" Target="../tags/tag21.xml"/><Relationship Id="rId12" Type="http://schemas.openxmlformats.org/officeDocument/2006/relationships/tags" Target="../tags/tag22.xml"/><Relationship Id="rId13" Type="http://schemas.openxmlformats.org/officeDocument/2006/relationships/tags" Target="../tags/tag23.xml"/><Relationship Id="rId14" Type="http://schemas.openxmlformats.org/officeDocument/2006/relationships/tags" Target="../tags/tag24.xml"/><Relationship Id="rId15" Type="http://schemas.openxmlformats.org/officeDocument/2006/relationships/tags" Target="../tags/tag25.xml"/><Relationship Id="rId16" Type="http://schemas.openxmlformats.org/officeDocument/2006/relationships/slideLayout" Target="../slideLayouts/slideLayout6.xml"/><Relationship Id="rId17" Type="http://schemas.openxmlformats.org/officeDocument/2006/relationships/notesSlide" Target="../notesSlides/notesSlide2.xml"/><Relationship Id="rId18" Type="http://schemas.openxmlformats.org/officeDocument/2006/relationships/image" Target="../media/image3.emf"/><Relationship Id="rId19" Type="http://schemas.openxmlformats.org/officeDocument/2006/relationships/image" Target="../media/image4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20" Type="http://schemas.openxmlformats.org/officeDocument/2006/relationships/tags" Target="../tags/tag45.xml"/><Relationship Id="rId21" Type="http://schemas.openxmlformats.org/officeDocument/2006/relationships/tags" Target="../tags/tag46.xml"/><Relationship Id="rId22" Type="http://schemas.openxmlformats.org/officeDocument/2006/relationships/tags" Target="../tags/tag47.xml"/><Relationship Id="rId23" Type="http://schemas.openxmlformats.org/officeDocument/2006/relationships/tags" Target="../tags/tag48.xml"/><Relationship Id="rId24" Type="http://schemas.openxmlformats.org/officeDocument/2006/relationships/tags" Target="../tags/tag49.xml"/><Relationship Id="rId25" Type="http://schemas.openxmlformats.org/officeDocument/2006/relationships/tags" Target="../tags/tag50.xml"/><Relationship Id="rId26" Type="http://schemas.openxmlformats.org/officeDocument/2006/relationships/tags" Target="../tags/tag51.xml"/><Relationship Id="rId27" Type="http://schemas.openxmlformats.org/officeDocument/2006/relationships/tags" Target="../tags/tag52.xml"/><Relationship Id="rId28" Type="http://schemas.openxmlformats.org/officeDocument/2006/relationships/tags" Target="../tags/tag53.xml"/><Relationship Id="rId29" Type="http://schemas.openxmlformats.org/officeDocument/2006/relationships/slideLayout" Target="../slideLayouts/slideLayout6.xml"/><Relationship Id="rId30" Type="http://schemas.openxmlformats.org/officeDocument/2006/relationships/notesSlide" Target="../notesSlides/notesSlide3.xml"/><Relationship Id="rId10" Type="http://schemas.openxmlformats.org/officeDocument/2006/relationships/tags" Target="../tags/tag35.xml"/><Relationship Id="rId11" Type="http://schemas.openxmlformats.org/officeDocument/2006/relationships/tags" Target="../tags/tag36.xml"/><Relationship Id="rId12" Type="http://schemas.openxmlformats.org/officeDocument/2006/relationships/tags" Target="../tags/tag37.xml"/><Relationship Id="rId13" Type="http://schemas.openxmlformats.org/officeDocument/2006/relationships/tags" Target="../tags/tag38.xml"/><Relationship Id="rId14" Type="http://schemas.openxmlformats.org/officeDocument/2006/relationships/tags" Target="../tags/tag39.xml"/><Relationship Id="rId15" Type="http://schemas.openxmlformats.org/officeDocument/2006/relationships/tags" Target="../tags/tag40.xml"/><Relationship Id="rId16" Type="http://schemas.openxmlformats.org/officeDocument/2006/relationships/tags" Target="../tags/tag41.xml"/><Relationship Id="rId17" Type="http://schemas.openxmlformats.org/officeDocument/2006/relationships/tags" Target="../tags/tag42.xml"/><Relationship Id="rId18" Type="http://schemas.openxmlformats.org/officeDocument/2006/relationships/tags" Target="../tags/tag43.xml"/><Relationship Id="rId19" Type="http://schemas.openxmlformats.org/officeDocument/2006/relationships/tags" Target="../tags/tag44.xml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tags" Target="../tags/tag32.xml"/><Relationship Id="rId8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6121400" cy="459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5410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http://www.motherboard.tv/2010/9/26/this-robot-taught-itself-to-shoot-a-bow-and-arrow--2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Example: Connecting to a home network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1650" y="10477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957638" y="2890838"/>
            <a:ext cx="155892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85825" y="43116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991350" y="2698750"/>
            <a:ext cx="1357313" cy="162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78450" y="3467100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49663" y="3121025"/>
            <a:ext cx="153987" cy="7302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43275" y="3044825"/>
            <a:ext cx="173038" cy="8826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959100" y="2814638"/>
            <a:ext cx="365125" cy="1306512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36825" y="2430463"/>
            <a:ext cx="365125" cy="1843087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4876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Consider an “agent” trying to connect its laptop to a wireless network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Example: Connecting to a home network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1650" y="10477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957638" y="2890838"/>
            <a:ext cx="155892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85825" y="43116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6991350" y="2698750"/>
            <a:ext cx="1357313" cy="162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946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78450" y="3467100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49663" y="3121025"/>
            <a:ext cx="153987" cy="7302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43275" y="3044825"/>
            <a:ext cx="173038" cy="8826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959100" y="2814638"/>
            <a:ext cx="365125" cy="1306512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36825" y="2430463"/>
            <a:ext cx="365125" cy="1843087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286000" y="2590800"/>
            <a:ext cx="1828800" cy="1371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505200" y="1219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but it’s not working… what should the agent do?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Example: Connecting to a home network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01650" y="10477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957638" y="2890838"/>
            <a:ext cx="155892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85825" y="43116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991350" y="2698750"/>
            <a:ext cx="1357313" cy="162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78450" y="3467100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49663" y="3121025"/>
            <a:ext cx="153987" cy="7302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43275" y="3044825"/>
            <a:ext cx="173038" cy="8826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959100" y="2814638"/>
            <a:ext cx="365125" cy="1306512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36825" y="2430463"/>
            <a:ext cx="365125" cy="1843087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51188" y="4235450"/>
            <a:ext cx="5596404" cy="20621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u="sng" dirty="0"/>
              <a:t>Knowledge </a:t>
            </a:r>
            <a:r>
              <a:rPr lang="en-US" sz="1600" u="sng" dirty="0" smtClean="0"/>
              <a:t>Base (prior information):</a:t>
            </a:r>
            <a:endParaRPr lang="en-US" sz="1600" u="sng" dirty="0"/>
          </a:p>
          <a:p>
            <a:pPr algn="l">
              <a:buFontTx/>
              <a:buChar char="•"/>
            </a:pPr>
            <a:r>
              <a:rPr lang="en-US" sz="1600" dirty="0" smtClean="0"/>
              <a:t> Laptops can be </a:t>
            </a:r>
            <a:r>
              <a:rPr lang="en-US" sz="1600" dirty="0"/>
              <a:t>flakey</a:t>
            </a:r>
          </a:p>
          <a:p>
            <a:pPr algn="l">
              <a:buFontTx/>
              <a:buChar char="•"/>
            </a:pPr>
            <a:r>
              <a:rPr lang="en-US" sz="1600" dirty="0"/>
              <a:t> Flakey computers need to have their network </a:t>
            </a:r>
            <a:br>
              <a:rPr lang="en-US" sz="1600" dirty="0"/>
            </a:br>
            <a:r>
              <a:rPr lang="en-US" sz="1600" dirty="0"/>
              <a:t>  connections reset frequently</a:t>
            </a:r>
          </a:p>
          <a:p>
            <a:pPr algn="l">
              <a:buFontTx/>
              <a:buChar char="•"/>
            </a:pPr>
            <a:r>
              <a:rPr lang="en-US" sz="1600" dirty="0"/>
              <a:t> Lights on the router should be flashing</a:t>
            </a:r>
          </a:p>
          <a:p>
            <a:pPr algn="l">
              <a:buFontTx/>
              <a:buChar char="•"/>
            </a:pPr>
            <a:r>
              <a:rPr lang="en-US" sz="1600" dirty="0"/>
              <a:t> Lights on the modem should be solid</a:t>
            </a:r>
          </a:p>
          <a:p>
            <a:pPr algn="l">
              <a:buFontTx/>
              <a:buChar char="•"/>
            </a:pPr>
            <a:r>
              <a:rPr lang="en-US" sz="1600" dirty="0"/>
              <a:t> If the lights on the modem or the router are off, unplugging </a:t>
            </a:r>
            <a:br>
              <a:rPr lang="en-US" sz="1600" dirty="0"/>
            </a:br>
            <a:r>
              <a:rPr lang="en-US" sz="1600" dirty="0"/>
              <a:t>  it and then reconnecting it often fixes the </a:t>
            </a:r>
            <a:r>
              <a:rPr lang="en-US" sz="1600" dirty="0" smtClean="0"/>
              <a:t>problem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124200" y="4495800"/>
            <a:ext cx="4572000" cy="838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1219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but it’s not working… what should the agent do?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2286000" y="2590800"/>
            <a:ext cx="1828800" cy="1371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/>
              <a:t>Example: Connecting to a home network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01650" y="10477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957638" y="2890838"/>
            <a:ext cx="1558925" cy="1190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85825" y="4311650"/>
            <a:ext cx="1905000" cy="1924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991350" y="2698750"/>
            <a:ext cx="1357313" cy="1622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378450" y="3467100"/>
            <a:ext cx="18430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649663" y="3121025"/>
            <a:ext cx="153987" cy="7302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Freeform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343275" y="3044825"/>
            <a:ext cx="173038" cy="882650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Freeform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2959100" y="2814638"/>
            <a:ext cx="365125" cy="1306512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Freeform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536825" y="2430463"/>
            <a:ext cx="365125" cy="1843087"/>
          </a:xfrm>
          <a:custGeom>
            <a:avLst/>
            <a:gdLst>
              <a:gd name="T0" fmla="*/ 230 w 230"/>
              <a:gd name="T1" fmla="*/ 0 h 556"/>
              <a:gd name="T2" fmla="*/ 12 w 230"/>
              <a:gd name="T3" fmla="*/ 242 h 556"/>
              <a:gd name="T4" fmla="*/ 158 w 230"/>
              <a:gd name="T5" fmla="*/ 556 h 556"/>
              <a:gd name="T6" fmla="*/ 0 60000 65536"/>
              <a:gd name="T7" fmla="*/ 0 60000 65536"/>
              <a:gd name="T8" fmla="*/ 0 60000 65536"/>
              <a:gd name="T9" fmla="*/ 0 w 230"/>
              <a:gd name="T10" fmla="*/ 0 h 556"/>
              <a:gd name="T11" fmla="*/ 230 w 230"/>
              <a:gd name="T12" fmla="*/ 556 h 5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556">
                <a:moveTo>
                  <a:pt x="230" y="0"/>
                </a:moveTo>
                <a:cubicBezTo>
                  <a:pt x="127" y="74"/>
                  <a:pt x="24" y="149"/>
                  <a:pt x="12" y="242"/>
                </a:cubicBezTo>
                <a:cubicBezTo>
                  <a:pt x="0" y="335"/>
                  <a:pt x="79" y="445"/>
                  <a:pt x="158" y="5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51188" y="4235450"/>
            <a:ext cx="5610225" cy="2536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u="sng" dirty="0"/>
              <a:t>Knowledge </a:t>
            </a:r>
            <a:r>
              <a:rPr lang="en-US" sz="1600" u="sng" dirty="0" smtClean="0"/>
              <a:t>Base (prior information):</a:t>
            </a:r>
            <a:endParaRPr lang="en-US" sz="1600" u="sng" dirty="0"/>
          </a:p>
          <a:p>
            <a:pPr algn="l">
              <a:buFontTx/>
              <a:buChar char="•"/>
            </a:pPr>
            <a:r>
              <a:rPr lang="en-US" sz="1600" dirty="0" smtClean="0"/>
              <a:t> Laptops can be </a:t>
            </a:r>
            <a:r>
              <a:rPr lang="en-US" sz="1600" dirty="0"/>
              <a:t>flakey</a:t>
            </a:r>
          </a:p>
          <a:p>
            <a:pPr algn="l">
              <a:buFontTx/>
              <a:buChar char="•"/>
            </a:pPr>
            <a:r>
              <a:rPr lang="en-US" sz="1600" dirty="0"/>
              <a:t> Flakey computers need to have their network </a:t>
            </a:r>
            <a:br>
              <a:rPr lang="en-US" sz="1600" dirty="0"/>
            </a:br>
            <a:r>
              <a:rPr lang="en-US" sz="1600" dirty="0"/>
              <a:t>  connections reset frequently</a:t>
            </a:r>
          </a:p>
          <a:p>
            <a:pPr algn="l">
              <a:buFontTx/>
              <a:buChar char="•"/>
            </a:pPr>
            <a:r>
              <a:rPr lang="en-US" sz="1600" dirty="0"/>
              <a:t> Lights on the router should be flashing</a:t>
            </a:r>
          </a:p>
          <a:p>
            <a:pPr algn="l">
              <a:buFontTx/>
              <a:buChar char="•"/>
            </a:pPr>
            <a:r>
              <a:rPr lang="en-US" sz="1600" dirty="0"/>
              <a:t> Lights on the modem should be solid</a:t>
            </a:r>
          </a:p>
          <a:p>
            <a:pPr algn="l">
              <a:buFontTx/>
              <a:buChar char="•"/>
            </a:pPr>
            <a:r>
              <a:rPr lang="en-US" sz="1600" dirty="0"/>
              <a:t> If the lights on the modem or the router are off, unplugging </a:t>
            </a:r>
            <a:br>
              <a:rPr lang="en-US" sz="1600" dirty="0"/>
            </a:br>
            <a:r>
              <a:rPr lang="en-US" sz="1600" dirty="0"/>
              <a:t>  it and then reconnecting it often fixes the problem</a:t>
            </a:r>
          </a:p>
          <a:p>
            <a:pPr algn="l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Resetting the computer's network connection did not help</a:t>
            </a:r>
          </a:p>
          <a:p>
            <a:pPr algn="l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 The lights on the modem are off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2286000" y="2590800"/>
            <a:ext cx="1828800" cy="13716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How do we represent knowledge?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Procedurally (HOW):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Write methods that encode how to handle specific situations in the world</a:t>
            </a:r>
          </a:p>
          <a:p>
            <a:pPr lvl="2" eaLnBrk="1" hangingPunct="1"/>
            <a:r>
              <a:rPr lang="en-US" sz="2000" b="1" dirty="0" err="1">
                <a:latin typeface="Courier New" charset="0"/>
                <a:ea typeface="ＭＳ Ｐゴシック" charset="-128"/>
              </a:rPr>
              <a:t>chooseMoveMancala</a:t>
            </a:r>
            <a:r>
              <a:rPr lang="en-US" sz="2000" b="1" dirty="0">
                <a:latin typeface="Courier New" charset="0"/>
                <a:ea typeface="ＭＳ Ｐゴシック" charset="-128"/>
              </a:rPr>
              <a:t>()</a:t>
            </a:r>
          </a:p>
          <a:p>
            <a:pPr lvl="2" eaLnBrk="1" hangingPunct="1"/>
            <a:r>
              <a:rPr lang="en-US" sz="2000" b="1" dirty="0" err="1">
                <a:latin typeface="Courier New" charset="0"/>
                <a:ea typeface="ＭＳ Ｐゴシック" charset="-128"/>
              </a:rPr>
              <a:t>driveOnHighway</a:t>
            </a:r>
            <a:r>
              <a:rPr lang="en-US" sz="2000" b="1" dirty="0">
                <a:latin typeface="Courier New" charset="0"/>
                <a:ea typeface="ＭＳ Ｐゴシック" charset="-128"/>
              </a:rPr>
              <a:t>()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Declaratively </a:t>
            </a:r>
            <a:r>
              <a:rPr lang="en-US" sz="2800" dirty="0"/>
              <a:t>(WHAT):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Specify facts about the world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Two adjacent regions must have different colors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If the lights on the modem are off, it is not sending a </a:t>
            </a:r>
            <a:r>
              <a:rPr lang="en-US" sz="2000" dirty="0" smtClean="0">
                <a:ea typeface="ＭＳ Ｐゴシック" charset="-128"/>
              </a:rPr>
              <a:t>signal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Key is then how do we reason about these facts</a:t>
            </a:r>
            <a:endParaRPr lang="en-US" sz="2400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Logic for Knowledge Representation</a:t>
            </a: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3862" y="1085850"/>
            <a:ext cx="87201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dirty="0"/>
              <a:t>Logic is a </a:t>
            </a:r>
            <a:r>
              <a:rPr lang="en-US" sz="2800" dirty="0">
                <a:solidFill>
                  <a:srgbClr val="993300"/>
                </a:solidFill>
              </a:rPr>
              <a:t>declarative</a:t>
            </a:r>
            <a:r>
              <a:rPr lang="en-US" sz="2800" dirty="0"/>
              <a:t> language to:</a:t>
            </a:r>
            <a:br>
              <a:rPr lang="en-US" sz="2800" dirty="0"/>
            </a:br>
            <a:endParaRPr lang="en-US" sz="2800" dirty="0"/>
          </a:p>
          <a:p>
            <a:pPr algn="l">
              <a:spcBef>
                <a:spcPct val="20000"/>
              </a:spcBef>
            </a:pPr>
            <a:r>
              <a:rPr lang="en-US" sz="2800" dirty="0" smtClean="0"/>
              <a:t>Assert </a:t>
            </a:r>
            <a:r>
              <a:rPr lang="en-US" sz="2800" dirty="0"/>
              <a:t>sentences representing facts that hold in a world W (these sentences are given the value </a:t>
            </a:r>
            <a:r>
              <a:rPr lang="en-US" sz="2800" dirty="0">
                <a:solidFill>
                  <a:srgbClr val="339933"/>
                </a:solidFill>
              </a:rPr>
              <a:t>true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sz="2800" dirty="0"/>
          </a:p>
          <a:p>
            <a:pPr algn="l">
              <a:spcBef>
                <a:spcPct val="20000"/>
              </a:spcBef>
            </a:pPr>
            <a:r>
              <a:rPr lang="en-US" sz="2800" dirty="0" smtClean="0"/>
              <a:t>Deduce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339933"/>
                </a:solidFill>
              </a:rPr>
              <a:t>true/false</a:t>
            </a:r>
            <a:r>
              <a:rPr lang="en-US" sz="2800" dirty="0"/>
              <a:t> values to sentences representing other aspects of W</a:t>
            </a:r>
          </a:p>
          <a:p>
            <a:pPr marL="342900" indent="-342900" algn="l">
              <a:spcBef>
                <a:spcPct val="2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55" y="1066800"/>
            <a:ext cx="7860145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Propositional logic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5943600" cy="3975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150584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000090"/>
                </a:solidFill>
              </a:rPr>
              <a:t>T.Rex</a:t>
            </a:r>
            <a:r>
              <a:rPr lang="en-US" sz="2000" dirty="0" smtClean="0">
                <a:solidFill>
                  <a:srgbClr val="000090"/>
                </a:solidFill>
              </a:rPr>
              <a:t> has an </a:t>
            </a:r>
            <a:r>
              <a:rPr lang="en-US" sz="2000" dirty="0" err="1" smtClean="0">
                <a:solidFill>
                  <a:srgbClr val="000090"/>
                </a:solidFill>
              </a:rPr>
              <a:t>x</a:t>
            </a:r>
            <a:r>
              <a:rPr lang="en-US" sz="2000" dirty="0" smtClean="0">
                <a:solidFill>
                  <a:srgbClr val="000090"/>
                </a:solidFill>
              </a:rPr>
              <a:t> in it</a:t>
            </a:r>
          </a:p>
          <a:p>
            <a:pPr algn="l"/>
            <a:r>
              <a:rPr lang="en-US" sz="2000" dirty="0" err="1" smtClean="0">
                <a:solidFill>
                  <a:srgbClr val="000090"/>
                </a:solidFill>
              </a:rPr>
              <a:t>Stegasaurus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dirty="0" err="1" smtClean="0">
                <a:solidFill>
                  <a:srgbClr val="000090"/>
                </a:solidFill>
              </a:rPr>
              <a:t>Triceritops</a:t>
            </a:r>
            <a:r>
              <a:rPr lang="en-US" sz="2000" dirty="0" smtClean="0">
                <a:solidFill>
                  <a:srgbClr val="000090"/>
                </a:solidFill>
              </a:rPr>
              <a:t> walk on 4 legs</a:t>
            </a:r>
          </a:p>
          <a:p>
            <a:pPr algn="l"/>
            <a:r>
              <a:rPr lang="en-US" sz="2000" dirty="0" err="1" smtClean="0">
                <a:solidFill>
                  <a:srgbClr val="000090"/>
                </a:solidFill>
              </a:rPr>
              <a:t>T.Rex</a:t>
            </a:r>
            <a:r>
              <a:rPr lang="en-US" sz="2000" dirty="0" smtClean="0">
                <a:solidFill>
                  <a:srgbClr val="000090"/>
                </a:solidFill>
              </a:rPr>
              <a:t> and </a:t>
            </a:r>
            <a:r>
              <a:rPr lang="en-US" sz="2000" dirty="0" err="1" smtClean="0">
                <a:solidFill>
                  <a:srgbClr val="000090"/>
                </a:solidFill>
              </a:rPr>
              <a:t>Velociraptors</a:t>
            </a:r>
            <a:r>
              <a:rPr lang="en-US" sz="2000" dirty="0" smtClean="0">
                <a:solidFill>
                  <a:srgbClr val="000090"/>
                </a:solidFill>
              </a:rPr>
              <a:t> eat meat</a:t>
            </a:r>
          </a:p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Bob likes Amy</a:t>
            </a:r>
          </a:p>
          <a:p>
            <a:pPr algn="l"/>
            <a:r>
              <a:rPr lang="en-US" sz="2000" dirty="0" smtClean="0">
                <a:solidFill>
                  <a:srgbClr val="000090"/>
                </a:solidFill>
              </a:rPr>
              <a:t>…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 the </a:t>
            </a:r>
            <a:r>
              <a:rPr lang="en-US" dirty="0" err="1" smtClean="0"/>
              <a:t>Wumpus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505200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Invented in the early 70s (i.e. the “good old days” of computer science)</a:t>
            </a:r>
          </a:p>
          <a:p>
            <a:pPr lvl="1"/>
            <a:r>
              <a:rPr lang="en-US" sz="2400" dirty="0" smtClean="0"/>
              <a:t>originally command-line (think black screen with greenish 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990600"/>
            <a:ext cx="2362200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Wumpus</a:t>
            </a:r>
            <a:r>
              <a:rPr lang="en-US" sz="2800" dirty="0"/>
              <a:t> </a:t>
            </a:r>
            <a:r>
              <a:rPr lang="en-US" sz="2800" dirty="0" smtClean="0"/>
              <a:t>World (as defined by the book)</a:t>
            </a:r>
            <a:endParaRPr lang="en-US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57200" y="990600"/>
            <a:ext cx="8001000" cy="51355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2"/>
                </a:solidFill>
              </a:rPr>
              <a:t>Performance measure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gold +1000, death -1000 (falling into pit or eaten by </a:t>
            </a:r>
            <a:r>
              <a:rPr lang="en-US" sz="1800" dirty="0" err="1">
                <a:ea typeface="ＭＳ Ｐゴシック" charset="-128"/>
              </a:rPr>
              <a:t>wumpus</a:t>
            </a:r>
            <a:r>
              <a:rPr lang="en-US" sz="1800" dirty="0">
                <a:ea typeface="ＭＳ Ｐゴシック" charset="-128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-1 per step, -10 for using the arrow</a:t>
            </a:r>
          </a:p>
          <a:p>
            <a:pPr lvl="4" eaLnBrk="1" hangingPunct="1">
              <a:lnSpc>
                <a:spcPct val="90000"/>
              </a:lnSpc>
            </a:pPr>
            <a:endParaRPr lang="en-US" sz="1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Environment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4x4 grid of rooms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Agent starts in [1,1] facing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gold/</a:t>
            </a:r>
            <a:r>
              <a:rPr lang="en-US" sz="1800" dirty="0" err="1">
                <a:ea typeface="ＭＳ Ｐゴシック" charset="-128"/>
              </a:rPr>
              <a:t>wumpus</a:t>
            </a:r>
            <a:r>
              <a:rPr lang="en-US" sz="1800" dirty="0">
                <a:ea typeface="ＭＳ Ｐゴシック" charset="-128"/>
              </a:rPr>
              <a:t> squares randomly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-128"/>
              </a:rPr>
              <a:t>	chosen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ea typeface="ＭＳ Ｐゴシック" charset="-128"/>
              </a:rPr>
              <a:t>Any other room can have a pit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ea typeface="ＭＳ Ｐゴシック" charset="-128"/>
              </a:rPr>
              <a:t>	(</a:t>
            </a:r>
            <a:r>
              <a:rPr lang="en-US" sz="1800" dirty="0" err="1">
                <a:ea typeface="ＭＳ Ｐゴシック" charset="-128"/>
              </a:rPr>
              <a:t>prob</a:t>
            </a:r>
            <a:r>
              <a:rPr lang="en-US" sz="1800" dirty="0">
                <a:ea typeface="ＭＳ Ｐゴシック" charset="-128"/>
              </a:rPr>
              <a:t> = 0.2)</a:t>
            </a:r>
          </a:p>
          <a:p>
            <a:pPr lvl="4" eaLnBrk="1" hangingPunct="1">
              <a:lnSpc>
                <a:spcPct val="90000"/>
              </a:lnSpc>
            </a:pPr>
            <a:endParaRPr lang="en-US" sz="1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2"/>
                </a:solidFill>
              </a:rPr>
              <a:t>Sensors:</a:t>
            </a:r>
            <a:r>
              <a:rPr lang="en-US" sz="2000" dirty="0"/>
              <a:t> Stench, Breeze, Glitter,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			Bump, </a:t>
            </a:r>
            <a:r>
              <a:rPr lang="en-US" sz="2000" dirty="0" smtClean="0"/>
              <a:t>Scream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solidFill>
                  <a:schemeClr val="accent2"/>
                </a:solidFill>
              </a:rPr>
              <a:t>Actuators:</a:t>
            </a:r>
            <a:r>
              <a:rPr lang="en-US" sz="2000" dirty="0"/>
              <a:t> Left turn, Right turn,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		Forward, Grab, Release, Shoot</a:t>
            </a:r>
          </a:p>
        </p:txBody>
      </p:sp>
      <p:pic>
        <p:nvPicPr>
          <p:cNvPr id="29700" name="Picture 4" descr="wumpus-worl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81600" y="1828800"/>
            <a:ext cx="376237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32" y="304800"/>
            <a:ext cx="4544968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Wumpus world characterization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u="sng" dirty="0">
                <a:solidFill>
                  <a:srgbClr val="CC0099"/>
                </a:solidFill>
              </a:rPr>
              <a:t>Fully</a:t>
            </a:r>
            <a:r>
              <a:rPr lang="en-US" u="sng" dirty="0"/>
              <a:t> </a:t>
            </a:r>
            <a:r>
              <a:rPr lang="en-US" u="sng" dirty="0" smtClean="0">
                <a:solidFill>
                  <a:srgbClr val="CC0099"/>
                </a:solidFill>
              </a:rPr>
              <a:t>Observable?</a:t>
            </a:r>
          </a:p>
          <a:p>
            <a:pPr lvl="1" eaLnBrk="1" hangingPunct="1"/>
            <a:r>
              <a:rPr lang="en-US" dirty="0" smtClean="0"/>
              <a:t> No… until we explore, we don’t know things about the world</a:t>
            </a:r>
          </a:p>
          <a:p>
            <a:pPr marL="0" indent="0" eaLnBrk="1" hangingPunct="1">
              <a:buNone/>
            </a:pPr>
            <a:endParaRPr lang="en-US" u="sng" dirty="0" smtClean="0">
              <a:solidFill>
                <a:srgbClr val="CC0099"/>
              </a:solidFill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CC0099"/>
                </a:solidFill>
              </a:rPr>
              <a:t>Deterministic</a:t>
            </a:r>
            <a:r>
              <a:rPr lang="en-US" dirty="0" smtClean="0"/>
              <a:t> </a:t>
            </a:r>
            <a:endParaRPr lang="en-US" dirty="0" smtClean="0"/>
          </a:p>
          <a:p>
            <a:pPr lvl="1" eaLnBrk="1" hangingPunct="1"/>
            <a:r>
              <a:rPr lang="en-US" dirty="0" smtClean="0"/>
              <a:t>Yes</a:t>
            </a:r>
          </a:p>
          <a:p>
            <a:pPr marL="0" indent="0" eaLnBrk="1" hangingPunct="1">
              <a:buNone/>
            </a:pPr>
            <a:endParaRPr lang="en-US" u="sng" dirty="0" smtClean="0">
              <a:solidFill>
                <a:srgbClr val="CC0099"/>
              </a:solidFill>
            </a:endParaRPr>
          </a:p>
          <a:p>
            <a:pPr marL="0" indent="0" eaLnBrk="1" hangingPunct="1">
              <a:buNone/>
            </a:pPr>
            <a:r>
              <a:rPr lang="en-US" u="sng" dirty="0" smtClean="0">
                <a:solidFill>
                  <a:srgbClr val="CC0099"/>
                </a:solidFill>
              </a:rPr>
              <a:t>Discrete</a:t>
            </a:r>
            <a:endParaRPr lang="en-US" u="sng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US" dirty="0" smtClean="0"/>
              <a:t>Yes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48768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stench = none, breeze = none,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00400" y="4513118"/>
            <a:ext cx="533400" cy="34636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81646" y="3429000"/>
            <a:ext cx="484909" cy="381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34362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6576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stench = none, </a:t>
            </a:r>
            <a:r>
              <a:rPr lang="en-US" sz="2800" dirty="0" smtClean="0">
                <a:solidFill>
                  <a:srgbClr val="FF0000"/>
                </a:solidFill>
              </a:rPr>
              <a:t>breeze</a:t>
            </a:r>
            <a:r>
              <a:rPr lang="en-US" sz="2800" dirty="0" smtClean="0">
                <a:solidFill>
                  <a:srgbClr val="0000FF"/>
                </a:solidFill>
              </a:rPr>
              <a:t>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4362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7338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stench = none, </a:t>
            </a:r>
            <a:r>
              <a:rPr lang="en-US" sz="2800" dirty="0" smtClean="0">
                <a:solidFill>
                  <a:srgbClr val="FF0000"/>
                </a:solidFill>
              </a:rPr>
              <a:t>breeze</a:t>
            </a:r>
            <a:r>
              <a:rPr lang="en-US" sz="2800" dirty="0" smtClean="0">
                <a:solidFill>
                  <a:srgbClr val="0000FF"/>
                </a:solidFill>
              </a:rPr>
              <a:t>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352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48768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stench</a:t>
            </a:r>
            <a:r>
              <a:rPr lang="en-US" sz="2800" dirty="0" smtClean="0">
                <a:solidFill>
                  <a:srgbClr val="0000FF"/>
                </a:solidFill>
              </a:rPr>
              <a:t>, breeze = none,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352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34362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48768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stench</a:t>
            </a:r>
            <a:r>
              <a:rPr lang="en-US" sz="2800" dirty="0" smtClean="0">
                <a:solidFill>
                  <a:srgbClr val="0000FF"/>
                </a:solidFill>
              </a:rPr>
              <a:t>, breeze = none,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800" y="3352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 bwMode="auto">
          <a:xfrm rot="10800000" flipV="1">
            <a:off x="3200400" y="3429000"/>
            <a:ext cx="60960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6576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3810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stench = none, breeze = none,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" y="3429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What do we know?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3505200" y="3810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stench = none, breeze = none, glitter = none,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Exploring a wumpus world</a:t>
            </a:r>
          </a:p>
        </p:txBody>
      </p:sp>
      <p:pic>
        <p:nvPicPr>
          <p:cNvPr id="33795" name="Picture 3" descr="wumpus-seq0c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998663" y="1201738"/>
            <a:ext cx="440055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wumpus-seq1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31775" y="1163638"/>
            <a:ext cx="955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wumpus-seq2c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69875" y="2354263"/>
            <a:ext cx="9413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umpus-seq3c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69875" y="3390900"/>
            <a:ext cx="95726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wumpus-seq4c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269875" y="4465638"/>
            <a:ext cx="9937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wumpus-seq5c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47663" y="5656263"/>
            <a:ext cx="979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wumpus-seq6c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605713" y="1355725"/>
            <a:ext cx="1169987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wumpus-seq7c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643813" y="2738438"/>
            <a:ext cx="12731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446838" y="1571625"/>
            <a:ext cx="2316162" cy="28623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= Agent</a:t>
            </a:r>
          </a:p>
          <a:p>
            <a:pPr>
              <a:spcBef>
                <a:spcPct val="50000"/>
              </a:spcBef>
            </a:pPr>
            <a:r>
              <a:rPr lang="en-US" dirty="0"/>
              <a:t>B = Breeze</a:t>
            </a:r>
          </a:p>
          <a:p>
            <a:pPr>
              <a:spcBef>
                <a:spcPct val="50000"/>
              </a:spcBef>
            </a:pPr>
            <a:r>
              <a:rPr lang="en-US" dirty="0"/>
              <a:t>G = Glitter/Gold</a:t>
            </a:r>
          </a:p>
          <a:p>
            <a:pPr>
              <a:spcBef>
                <a:spcPct val="50000"/>
              </a:spcBef>
            </a:pPr>
            <a:r>
              <a:rPr lang="en-US" dirty="0"/>
              <a:t>OK = Safe Square</a:t>
            </a:r>
          </a:p>
          <a:p>
            <a:pPr>
              <a:spcBef>
                <a:spcPct val="50000"/>
              </a:spcBef>
            </a:pPr>
            <a:r>
              <a:rPr lang="en-US" dirty="0"/>
              <a:t>P = Pit</a:t>
            </a:r>
          </a:p>
          <a:p>
            <a:pPr>
              <a:spcBef>
                <a:spcPct val="50000"/>
              </a:spcBef>
            </a:pPr>
            <a:r>
              <a:rPr lang="en-US" dirty="0"/>
              <a:t>S = </a:t>
            </a:r>
            <a:r>
              <a:rPr lang="en-US" dirty="0" smtClean="0"/>
              <a:t>Stench</a:t>
            </a:r>
          </a:p>
          <a:p>
            <a:pPr>
              <a:spcBef>
                <a:spcPct val="50000"/>
              </a:spcBef>
            </a:pPr>
            <a:r>
              <a:rPr lang="en-US" dirty="0"/>
              <a:t>W = </a:t>
            </a:r>
            <a:r>
              <a:rPr lang="en-US" dirty="0" err="1"/>
              <a:t>Wumpus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3810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34200" y="1524000"/>
            <a:ext cx="381000" cy="457200"/>
          </a:xfrm>
          <a:prstGeom prst="rect">
            <a:avLst/>
          </a:prstGeom>
          <a:solidFill>
            <a:srgbClr val="FF99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5867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stench, breeze, glitter</a:t>
            </a:r>
            <a:r>
              <a:rPr lang="en-US" sz="2800" dirty="0" smtClean="0">
                <a:solidFill>
                  <a:srgbClr val="0000FF"/>
                </a:solidFill>
              </a:rPr>
              <a:t>, bump = none, scream = none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20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</a:rPr>
              <a:t>p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44297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W?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2286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33483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Wumpus</a:t>
            </a:r>
            <a:r>
              <a:rPr lang="en-US" dirty="0" smtClean="0"/>
              <a:t> with propositional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logic statements could determine all of the “safe” squares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few problems?</a:t>
            </a:r>
          </a:p>
          <a:p>
            <a:pPr lvl="1"/>
            <a:r>
              <a:rPr lang="en-US" dirty="0" smtClean="0"/>
              <a:t>Sometimes, you have to guess (i.e. no safe squares)</a:t>
            </a:r>
          </a:p>
          <a:p>
            <a:pPr lvl="1"/>
            <a:r>
              <a:rPr lang="en-US" dirty="0" smtClean="0"/>
              <a:t>Sometimes the puzzle isn’t solvable (21% of the puzzles are not solvable at all)</a:t>
            </a:r>
          </a:p>
          <a:p>
            <a:pPr lvl="1"/>
            <a:r>
              <a:rPr lang="en-US" dirty="0" err="1" smtClean="0"/>
              <a:t>Wumpus</a:t>
            </a:r>
            <a:r>
              <a:rPr lang="en-US" dirty="0" smtClean="0"/>
              <a:t> may </a:t>
            </a:r>
            <a:r>
              <a:rPr lang="en-US" dirty="0" smtClean="0"/>
              <a:t>eat </a:t>
            </a:r>
            <a:r>
              <a:rPr lang="en-US" dirty="0" smtClean="0"/>
              <a:t>you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CS </a:t>
            </a:r>
            <a:r>
              <a:rPr lang="en-US" dirty="0" smtClean="0"/>
              <a:t>311</a:t>
            </a:r>
            <a:r>
              <a:rPr lang="en-US" dirty="0" smtClean="0"/>
              <a:t>: </a:t>
            </a:r>
            <a:r>
              <a:rPr lang="en-US" dirty="0"/>
              <a:t>Reasoning with Knowledge and Probability Theory (Review?)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 the </a:t>
            </a:r>
            <a:r>
              <a:rPr lang="en-US" dirty="0" err="1" smtClean="0"/>
              <a:t>Wumpus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modern version…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www.dreamcodex.com/wumpus.php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89200"/>
            <a:ext cx="1028700" cy="375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590800"/>
            <a:ext cx="105410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52197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2197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the weather always “fine” if the rock is dry?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52197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52500"/>
            <a:ext cx="3962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rock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5219700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the weather always “fine” if the rock is dry AND there isn’t an umbrella over it?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world…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Cannot always be explained by rules/facts</a:t>
            </a:r>
          </a:p>
          <a:p>
            <a:pPr lvl="1"/>
            <a:r>
              <a:rPr lang="en-US" sz="2400" dirty="0" smtClean="0"/>
              <a:t>The real world does not conform to logic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Sometimes </a:t>
            </a:r>
            <a:r>
              <a:rPr lang="en-US" sz="2800" dirty="0" smtClean="0"/>
              <a:t>rocks get wet for other reasons (e.g. dogs)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Sometimes </a:t>
            </a:r>
            <a:r>
              <a:rPr lang="en-US" sz="2800" dirty="0" smtClean="0"/>
              <a:t>tomatoes are green, bananas taste like apples and </a:t>
            </a:r>
            <a:r>
              <a:rPr lang="en-US" sz="2800" dirty="0" err="1" smtClean="0"/>
              <a:t>T.Rex’s</a:t>
            </a:r>
            <a:r>
              <a:rPr lang="en-US" sz="2800" dirty="0" smtClean="0"/>
              <a:t> are vegetarians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4965700"/>
            <a:ext cx="2857500" cy="181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41900"/>
            <a:ext cx="16129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Probability theory enables us to make </a:t>
            </a:r>
            <a:r>
              <a:rPr lang="en-US" sz="2800" i="1" dirty="0" smtClean="0"/>
              <a:t>rational</a:t>
            </a:r>
            <a:r>
              <a:rPr lang="en-US" sz="2800" dirty="0" smtClean="0"/>
              <a:t> decisions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Allows </a:t>
            </a:r>
            <a:r>
              <a:rPr lang="en-US" sz="2800" dirty="0" smtClean="0"/>
              <a:t>us to account for uncertainty</a:t>
            </a:r>
          </a:p>
          <a:p>
            <a:pPr lvl="1"/>
            <a:r>
              <a:rPr lang="en-US" sz="2400" dirty="0" smtClean="0"/>
              <a:t>Sometimes rocks get wet for other reasons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86200"/>
            <a:ext cx="3048000" cy="2269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86200"/>
            <a:ext cx="275617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125413"/>
            <a:ext cx="8491537" cy="577594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</a:t>
            </a:r>
            <a:r>
              <a:rPr lang="en-US" dirty="0" smtClean="0"/>
              <a:t>Theory: terminology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064595"/>
            <a:ext cx="8235950" cy="556480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00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</a:t>
            </a:r>
            <a:r>
              <a:rPr lang="en-US" sz="2400" dirty="0" smtClean="0">
                <a:solidFill>
                  <a:schemeClr val="tx2"/>
                </a:solidFill>
              </a:rPr>
              <a:t>die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The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sample space</a:t>
            </a:r>
            <a:r>
              <a:rPr lang="en-US" sz="2400" dirty="0">
                <a:solidFill>
                  <a:schemeClr val="tx2"/>
                </a:solidFill>
              </a:rPr>
              <a:t> of an experiment is the set of all possible outcomes, e.g., {1, 2, 3, 4, 5, 6</a:t>
            </a:r>
            <a:r>
              <a:rPr lang="en-US" sz="2400" dirty="0" smtClean="0">
                <a:solidFill>
                  <a:schemeClr val="tx2"/>
                </a:solidFill>
              </a:rPr>
              <a:t>}</a:t>
            </a: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0000"/>
                </a:solidFill>
              </a:rPr>
              <a:t>event</a:t>
            </a:r>
            <a:r>
              <a:rPr lang="en-US" sz="2400" dirty="0">
                <a:solidFill>
                  <a:schemeClr val="tx2"/>
                </a:solidFill>
              </a:rPr>
              <a:t> is a subset of the sample space.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odd = {1, 3, 5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}</a:t>
            </a:r>
          </a:p>
          <a:p>
            <a:pPr marL="5715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5715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We </a:t>
            </a:r>
            <a:r>
              <a:rPr lang="en-US" sz="2400" dirty="0" smtClean="0">
                <a:solidFill>
                  <a:schemeClr val="tx2"/>
                </a:solidFill>
              </a:rPr>
              <a:t>will talk about the probability of events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25413"/>
            <a:ext cx="3849060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066800"/>
            <a:ext cx="8235950" cy="3537327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 random variable is a mapping of all possible outcomes of an experiment to an </a:t>
            </a:r>
            <a:r>
              <a:rPr lang="en-US" sz="2400" dirty="0" smtClean="0">
                <a:solidFill>
                  <a:schemeClr val="tx2"/>
                </a:solidFill>
              </a:rPr>
              <a:t>event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It </a:t>
            </a:r>
            <a:r>
              <a:rPr lang="en-US" sz="2400" dirty="0" smtClean="0">
                <a:solidFill>
                  <a:schemeClr val="tx2"/>
                </a:solidFill>
              </a:rPr>
              <a:t>represents all the possible values of something we want to measure in an </a:t>
            </a:r>
            <a:r>
              <a:rPr lang="en-US" sz="2400" dirty="0" smtClean="0">
                <a:solidFill>
                  <a:schemeClr val="tx2"/>
                </a:solidFill>
              </a:rPr>
              <a:t>experiment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example, random variable, </a:t>
            </a:r>
            <a:r>
              <a:rPr lang="en-US" sz="2400" i="1" dirty="0" smtClean="0">
                <a:solidFill>
                  <a:schemeClr val="tx2"/>
                </a:solidFill>
              </a:rPr>
              <a:t>X</a:t>
            </a:r>
            <a:r>
              <a:rPr lang="en-US" sz="2400" dirty="0" smtClean="0">
                <a:solidFill>
                  <a:schemeClr val="tx2"/>
                </a:solidFill>
              </a:rPr>
              <a:t>, could be the number of heads for a coin</a:t>
            </a:r>
          </a:p>
          <a:p>
            <a:pPr lvl="1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note this is different than the sample space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72733"/>
              </p:ext>
            </p:extLst>
          </p:nvPr>
        </p:nvGraphicFramePr>
        <p:xfrm>
          <a:off x="762000" y="5029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59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can then talk about the probability of the different values of a random variable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definition of probabilities over </a:t>
            </a:r>
            <a:r>
              <a:rPr lang="en-US" sz="2400" i="1" dirty="0" smtClean="0"/>
              <a:t>all</a:t>
            </a:r>
            <a:r>
              <a:rPr lang="en-US" sz="2400" dirty="0" smtClean="0"/>
              <a:t> of the possible values of a random variable defines a </a:t>
            </a:r>
            <a:r>
              <a:rPr lang="en-US" sz="2400" b="1" dirty="0" smtClean="0">
                <a:solidFill>
                  <a:srgbClr val="FF0000"/>
                </a:solidFill>
              </a:rPr>
              <a:t>probability distribution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505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890884"/>
              </p:ext>
            </p:extLst>
          </p:nvPr>
        </p:nvGraphicFramePr>
        <p:xfrm>
          <a:off x="3048000" y="4394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endParaRPr lang="en-US" baseline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3000" y="5029200"/>
            <a:ext cx="569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Will have </a:t>
            </a:r>
            <a:r>
              <a:rPr lang="en-US" sz="2800" dirty="0" err="1" smtClean="0"/>
              <a:t>mancala</a:t>
            </a:r>
            <a:r>
              <a:rPr lang="en-US" sz="2800" dirty="0" smtClean="0"/>
              <a:t> tournament </a:t>
            </a:r>
            <a:r>
              <a:rPr lang="en-US" sz="2800" dirty="0" smtClean="0"/>
              <a:t>soon (probably Thursday)</a:t>
            </a:r>
          </a:p>
          <a:p>
            <a:pPr lvl="1"/>
            <a:r>
              <a:rPr lang="en-US" sz="2400" dirty="0" smtClean="0"/>
              <a:t>If you’re taking an extension, make sure to get it in by 1:30pm tomorrow</a:t>
            </a:r>
            <a:endParaRPr lang="en-US" sz="2400" dirty="0" smtClean="0"/>
          </a:p>
          <a:p>
            <a:r>
              <a:rPr lang="en-US" sz="2800" dirty="0" smtClean="0"/>
              <a:t>Schedule</a:t>
            </a:r>
          </a:p>
          <a:p>
            <a:pPr lvl="1"/>
            <a:r>
              <a:rPr lang="en-US" sz="2400" dirty="0" smtClean="0"/>
              <a:t>Assignment 3 (paper review) out soon, due next Tuesday, solo assignment</a:t>
            </a:r>
          </a:p>
          <a:p>
            <a:pPr lvl="1"/>
            <a:r>
              <a:rPr lang="en-US" sz="2400" dirty="0" smtClean="0"/>
              <a:t>Look at written problems 2 by Thursday</a:t>
            </a:r>
          </a:p>
          <a:p>
            <a:pPr lvl="1"/>
            <a:r>
              <a:rPr lang="en-US" sz="2400" dirty="0" smtClean="0"/>
              <a:t>Assignment 4 out next Tuesday</a:t>
            </a:r>
          </a:p>
          <a:p>
            <a:pPr lvl="2"/>
            <a:r>
              <a:rPr lang="en-US" sz="2000" dirty="0" smtClean="0"/>
              <a:t>Due before spring break</a:t>
            </a:r>
          </a:p>
          <a:p>
            <a:pPr lvl="1"/>
            <a:r>
              <a:rPr lang="en-US" sz="2400" dirty="0" smtClean="0"/>
              <a:t>First midterm (take-home) week before spring break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859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can then talk about the probability of the different values of a random variable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smtClean="0"/>
              <a:t>definition of probabilities over </a:t>
            </a:r>
            <a:r>
              <a:rPr lang="en-US" sz="2400" i="1" dirty="0" smtClean="0"/>
              <a:t>all</a:t>
            </a:r>
            <a:r>
              <a:rPr lang="en-US" sz="2400" dirty="0" smtClean="0"/>
              <a:t> of the possible values of a random variable defines a </a:t>
            </a:r>
            <a:r>
              <a:rPr lang="en-US" sz="2400" b="1" dirty="0" smtClean="0">
                <a:solidFill>
                  <a:srgbClr val="FF0000"/>
                </a:solidFill>
              </a:rPr>
              <a:t>probability distribution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50520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/>
                <a:gridCol w="706794"/>
                <a:gridCol w="703683"/>
                <a:gridCol w="753533"/>
                <a:gridCol w="855133"/>
                <a:gridCol w="855133"/>
                <a:gridCol w="855133"/>
                <a:gridCol w="855133"/>
                <a:gridCol w="8551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space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THT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TTH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TTT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0" y="4394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be </a:t>
            </a:r>
            <a:r>
              <a:rPr lang="en-US" sz="2400" dirty="0" smtClean="0"/>
              <a:t>explicit:</a:t>
            </a:r>
            <a:endParaRPr lang="en-US" sz="2400" dirty="0" smtClean="0"/>
          </a:p>
          <a:p>
            <a:pPr lvl="1"/>
            <a:r>
              <a:rPr lang="en-US" sz="2000" dirty="0" smtClean="0"/>
              <a:t>A probability distribution assigns probability values to all possible values of a random variable</a:t>
            </a:r>
          </a:p>
          <a:p>
            <a:pPr lvl="1"/>
            <a:r>
              <a:rPr lang="en-US" sz="2000" dirty="0" smtClean="0"/>
              <a:t>These values must be &gt;= 0 and &lt;= 1</a:t>
            </a:r>
          </a:p>
          <a:p>
            <a:pPr lvl="1"/>
            <a:r>
              <a:rPr lang="en-US" sz="2000" dirty="0" smtClean="0"/>
              <a:t>These values must sum to 1 for all possible values of the random </a:t>
            </a:r>
            <a:r>
              <a:rPr lang="en-US" sz="2000" dirty="0" smtClean="0"/>
              <a:t>variable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Are these probability distributions?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P(X=3) = -1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Unconditional/prior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Simplest form of probability is</a:t>
            </a:r>
          </a:p>
          <a:p>
            <a:pPr lvl="1"/>
            <a:r>
              <a:rPr lang="en-US" sz="2400" dirty="0" smtClean="0"/>
              <a:t>P(X)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6600"/>
                </a:solidFill>
              </a:rPr>
              <a:t>Prior </a:t>
            </a:r>
            <a:r>
              <a:rPr lang="en-US" sz="2800" i="1" dirty="0" smtClean="0">
                <a:solidFill>
                  <a:srgbClr val="FF6600"/>
                </a:solidFill>
              </a:rPr>
              <a:t>probability</a:t>
            </a:r>
            <a:r>
              <a:rPr lang="en-US" sz="2800" dirty="0" smtClean="0"/>
              <a:t>: without any additional information, what is the probability</a:t>
            </a:r>
          </a:p>
          <a:p>
            <a:pPr lvl="1"/>
            <a:r>
              <a:rPr lang="en-US" sz="2400" dirty="0" smtClean="0"/>
              <a:t>What is the probability of a heads?</a:t>
            </a:r>
          </a:p>
          <a:p>
            <a:pPr lvl="1"/>
            <a:r>
              <a:rPr lang="en-US" sz="2400" dirty="0" smtClean="0"/>
              <a:t>What is the probability it will rain today?</a:t>
            </a:r>
          </a:p>
          <a:p>
            <a:pPr lvl="1"/>
            <a:r>
              <a:rPr lang="en-US" sz="2400" dirty="0" smtClean="0"/>
              <a:t>What is the probability a student will get an A in AI?</a:t>
            </a:r>
          </a:p>
          <a:p>
            <a:pPr lvl="1"/>
            <a:r>
              <a:rPr lang="en-US" sz="2400" dirty="0" smtClean="0"/>
              <a:t>What is the probability a person is male?</a:t>
            </a:r>
          </a:p>
          <a:p>
            <a:pPr lvl="1"/>
            <a:r>
              <a:rPr lang="en-US" sz="2400" dirty="0" smtClean="0"/>
              <a:t>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193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We can also talk about probability distributions over multiple </a:t>
            </a:r>
            <a:r>
              <a:rPr lang="en-US" sz="2400" dirty="0" smtClean="0"/>
              <a:t>variables, called a </a:t>
            </a:r>
            <a:r>
              <a:rPr lang="en-US" sz="2400" i="1" dirty="0" smtClean="0">
                <a:solidFill>
                  <a:srgbClr val="FF6600"/>
                </a:solidFill>
              </a:rPr>
              <a:t>joint distribution</a:t>
            </a:r>
            <a:endParaRPr lang="en-US" sz="24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</a:t>
            </a:r>
            <a:r>
              <a:rPr lang="en-US" sz="2400" dirty="0" smtClean="0"/>
              <a:t>(X,Y)</a:t>
            </a:r>
          </a:p>
          <a:p>
            <a:pPr lvl="1"/>
            <a:r>
              <a:rPr lang="en-US" sz="2000" dirty="0" smtClean="0"/>
              <a:t> probability of X </a:t>
            </a:r>
            <a:r>
              <a:rPr lang="en-US" sz="2000" i="1" dirty="0" smtClean="0"/>
              <a:t>and</a:t>
            </a:r>
            <a:r>
              <a:rPr lang="en-US" sz="2000" dirty="0" smtClean="0"/>
              <a:t> Y</a:t>
            </a:r>
          </a:p>
          <a:p>
            <a:pPr lvl="1"/>
            <a:r>
              <a:rPr lang="en-US" sz="2000" dirty="0" smtClean="0"/>
              <a:t>a distribution over the cross product of possible values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72364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AIPass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0.89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0.13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532384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  <a:gridCol w="17335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0.92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0.08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81400" y="41148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Still a probability distribution</a:t>
            </a:r>
          </a:p>
          <a:p>
            <a:pPr lvl="1"/>
            <a:r>
              <a:rPr lang="en-US" sz="2000" dirty="0" smtClean="0"/>
              <a:t>all values between 0 and 1, inclusive</a:t>
            </a:r>
          </a:p>
          <a:p>
            <a:pPr lvl="1"/>
            <a:r>
              <a:rPr lang="en-US" sz="2000" dirty="0" smtClean="0"/>
              <a:t>all values sum to 1</a:t>
            </a:r>
          </a:p>
          <a:p>
            <a:pPr marL="0" indent="0">
              <a:buNone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All</a:t>
            </a:r>
            <a:r>
              <a:rPr lang="en-US" sz="2400" dirty="0" smtClean="0"/>
              <a:t> </a:t>
            </a:r>
            <a:r>
              <a:rPr lang="en-US" sz="2400" dirty="0" smtClean="0"/>
              <a:t>questions/probabilities of the two variables can be calculate from the joint distribution</a:t>
            </a:r>
          </a:p>
          <a:p>
            <a:pPr lvl="1"/>
            <a:r>
              <a:rPr lang="en-US" sz="2000" dirty="0" smtClean="0"/>
              <a:t>P(X), P(Y), 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62200" y="435356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As we learn more information about the world, we can update our probability distribution</a:t>
            </a:r>
          </a:p>
          <a:p>
            <a:pPr lvl="1"/>
            <a:r>
              <a:rPr lang="en-US" sz="2000" dirty="0" smtClean="0"/>
              <a:t>Allows us to incorporate </a:t>
            </a:r>
            <a:r>
              <a:rPr lang="en-US" sz="2000" i="1" dirty="0" smtClean="0"/>
              <a:t>evidence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</a:t>
            </a:r>
            <a:r>
              <a:rPr lang="en-US" sz="2400" dirty="0" smtClean="0"/>
              <a:t>(X|Y) models this (read “probability of X </a:t>
            </a:r>
            <a:r>
              <a:rPr lang="en-US" sz="2400" i="1" dirty="0" smtClean="0"/>
              <a:t>given</a:t>
            </a:r>
            <a:r>
              <a:rPr lang="en-US" sz="2400" dirty="0" smtClean="0"/>
              <a:t> Y”)</a:t>
            </a:r>
          </a:p>
          <a:p>
            <a:pPr lvl="1"/>
            <a:r>
              <a:rPr lang="en-US" sz="2000" dirty="0" smtClean="0"/>
              <a:t>What is the probability of a heads </a:t>
            </a:r>
            <a:r>
              <a:rPr lang="en-US" sz="2000" i="1" dirty="0" smtClean="0"/>
              <a:t>given</a:t>
            </a:r>
            <a:r>
              <a:rPr lang="en-US" sz="2000" dirty="0" smtClean="0"/>
              <a:t> that both sides of the coin are heads?</a:t>
            </a:r>
          </a:p>
          <a:p>
            <a:pPr lvl="1"/>
            <a:r>
              <a:rPr lang="en-US" sz="2000" dirty="0" smtClean="0"/>
              <a:t>What is the probability it will rain today </a:t>
            </a:r>
            <a:r>
              <a:rPr lang="en-US" sz="2000" i="1" dirty="0" smtClean="0"/>
              <a:t>given</a:t>
            </a:r>
            <a:r>
              <a:rPr lang="en-US" sz="2000" dirty="0" smtClean="0"/>
              <a:t> that it is cloudy?</a:t>
            </a:r>
          </a:p>
          <a:p>
            <a:pPr lvl="1"/>
            <a:r>
              <a:rPr lang="en-US" sz="2000" dirty="0" smtClean="0"/>
              <a:t>What is the probability a student will get an A in AI </a:t>
            </a:r>
            <a:r>
              <a:rPr lang="en-US" sz="2000" i="1" dirty="0" smtClean="0"/>
              <a:t>given</a:t>
            </a:r>
            <a:r>
              <a:rPr lang="en-US" sz="2000" dirty="0" smtClean="0"/>
              <a:t> that he/she does all of the written problems?</a:t>
            </a:r>
          </a:p>
          <a:p>
            <a:pPr lvl="1"/>
            <a:r>
              <a:rPr lang="en-US" sz="2000" dirty="0" smtClean="0"/>
              <a:t>What is the probability a person is male </a:t>
            </a:r>
            <a:r>
              <a:rPr lang="en-US" sz="2000" i="1" dirty="0" smtClean="0"/>
              <a:t>given</a:t>
            </a:r>
            <a:r>
              <a:rPr lang="en-US" sz="2000" dirty="0" smtClean="0"/>
              <a:t> that they are over 6 ft. tall?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Notice </a:t>
            </a:r>
            <a:r>
              <a:rPr lang="en-US" sz="2400" dirty="0" smtClean="0"/>
              <a:t>that the distribution is still over the values of X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954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5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1275" y="3101975"/>
            <a:ext cx="554626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X=</a:t>
            </a:r>
            <a:r>
              <a:rPr lang="en-US" dirty="0" err="1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564257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Y=</a:t>
            </a:r>
            <a:r>
              <a:rPr lang="en-US" dirty="0" err="1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Y=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has happened, what proportion of those events does X=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2954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5" name="Equation" r:id="rId13" imgW="1193800" imgH="393700" progId="Equation.3">
                  <p:embed/>
                </p:oleObj>
              </mc:Choice>
              <mc:Fallback>
                <p:oleObj name="Equation" r:id="rId13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1275" y="3101975"/>
            <a:ext cx="554626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X=</a:t>
            </a:r>
            <a:r>
              <a:rPr lang="en-US" dirty="0" err="1" smtClean="0">
                <a:solidFill>
                  <a:schemeClr val="tx2"/>
                </a:solidFill>
                <a:latin typeface="Century Schoolbook" charset="0"/>
              </a:rPr>
              <a:t>x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32150" y="2989263"/>
            <a:ext cx="564257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 smtClean="0">
                <a:solidFill>
                  <a:schemeClr val="tx2"/>
                </a:solidFill>
                <a:latin typeface="Century Schoolbook" charset="0"/>
              </a:rPr>
              <a:t>Y=</a:t>
            </a:r>
            <a:r>
              <a:rPr lang="en-US" dirty="0" err="1" smtClean="0">
                <a:solidFill>
                  <a:schemeClr val="tx2"/>
                </a:solidFill>
                <a:latin typeface="Century Schoolbook" charset="0"/>
              </a:rPr>
              <a:t>y</a:t>
            </a:r>
            <a:endParaRPr lang="en-US" dirty="0">
              <a:solidFill>
                <a:schemeClr val="tx2"/>
              </a:solidFill>
              <a:latin typeface="Century Schoolbook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Given that Y=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dirty="0" smtClean="0">
                <a:solidFill>
                  <a:srgbClr val="0000FF"/>
                </a:solidFill>
              </a:rPr>
              <a:t> has happened, what proportion of those events does X=</a:t>
            </a:r>
            <a:r>
              <a:rPr lang="en-US" sz="2400" dirty="0" err="1" smtClean="0">
                <a:solidFill>
                  <a:srgbClr val="0000FF"/>
                </a:solidFill>
              </a:rPr>
              <a:t>x</a:t>
            </a:r>
            <a:r>
              <a:rPr lang="en-US" sz="2400" dirty="0" smtClean="0">
                <a:solidFill>
                  <a:srgbClr val="0000FF"/>
                </a:solidFill>
              </a:rPr>
              <a:t> also happen 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p(AIPass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What is: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err="1" smtClean="0">
                <a:solidFill>
                  <a:srgbClr val="FF0000"/>
                </a:solidFill>
              </a:rPr>
              <a:t>p(AIPass</a:t>
            </a:r>
            <a:r>
              <a:rPr lang="en-US" sz="2000" dirty="0" smtClean="0">
                <a:solidFill>
                  <a:srgbClr val="FF0000"/>
                </a:solidFill>
              </a:rPr>
              <a:t>=true | </a:t>
            </a:r>
            <a:r>
              <a:rPr lang="en-US" sz="2000" dirty="0" err="1" smtClean="0">
                <a:solidFill>
                  <a:srgbClr val="FF0000"/>
                </a:solidFill>
              </a:rPr>
              <a:t>EngPass</a:t>
            </a:r>
            <a:r>
              <a:rPr lang="en-US" sz="2000" dirty="0" smtClean="0">
                <a:solidFill>
                  <a:srgbClr val="FF0000"/>
                </a:solidFill>
              </a:rPr>
              <a:t>=false)?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4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P(AIPass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.88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true,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false, false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.07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5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0668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6" name="Equation" r:id="rId7" imgW="1193800" imgH="393700" progId="Equation.3">
                  <p:embed/>
                </p:oleObj>
              </mc:Choice>
              <mc:Fallback>
                <p:oleObj name="Equation" r:id="rId7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6091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this is different than </a:t>
            </a:r>
            <a:r>
              <a:rPr lang="en-US" sz="2400" dirty="0" err="1" smtClean="0">
                <a:solidFill>
                  <a:srgbClr val="0000FF"/>
                </a:solidFill>
              </a:rPr>
              <a:t>p(AIPass</a:t>
            </a:r>
            <a:r>
              <a:rPr lang="en-US" sz="2400" dirty="0" smtClean="0">
                <a:solidFill>
                  <a:srgbClr val="0000FF"/>
                </a:solidFill>
              </a:rPr>
              <a:t>=true) = 0.89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 talking about a particular assignment, you should technically write </a:t>
            </a:r>
            <a:r>
              <a:rPr lang="en-US" sz="2400" dirty="0" err="1" smtClean="0"/>
              <a:t>p(X</a:t>
            </a:r>
            <a:r>
              <a:rPr lang="en-US" sz="2400" dirty="0" smtClean="0"/>
              <a:t>=</a:t>
            </a:r>
            <a:r>
              <a:rPr lang="en-US" sz="2400" dirty="0" err="1" smtClean="0"/>
              <a:t>x</a:t>
            </a:r>
            <a:r>
              <a:rPr lang="en-US" sz="2400" dirty="0" smtClean="0"/>
              <a:t>), etc.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However</a:t>
            </a:r>
            <a:r>
              <a:rPr lang="en-US" sz="2400" dirty="0" smtClean="0"/>
              <a:t>, when it’s clear (like below), we’ll often shorten it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Also</a:t>
            </a:r>
            <a:r>
              <a:rPr lang="en-US" sz="2400" dirty="0" smtClean="0"/>
              <a:t>, we may also say P(X) to generically mean any particular value, i.e. P(X=</a:t>
            </a:r>
            <a:r>
              <a:rPr lang="en-US" sz="2400" dirty="0" err="1" smtClean="0"/>
              <a:t>x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3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24" name="Equation" r:id="rId5" imgW="2463800" imgH="177800" progId="Equation.3">
                  <p:embed/>
                </p:oleObj>
              </mc:Choice>
              <mc:Fallback>
                <p:oleObj name="Equation" r:id="rId5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 0.125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humans represent knowledge?</a:t>
            </a:r>
          </a:p>
          <a:p>
            <a:pPr lvl="1" eaLnBrk="1" hangingPunct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ontologies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scripts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humans reason/make decisions?</a:t>
            </a:r>
          </a:p>
          <a:p>
            <a:pPr lvl="1"/>
            <a:r>
              <a:rPr lang="en-US" dirty="0" smtClean="0"/>
              <a:t>logic</a:t>
            </a:r>
          </a:p>
          <a:p>
            <a:pPr lvl="1"/>
            <a:r>
              <a:rPr lang="en-US" dirty="0" smtClean="0"/>
              <a:t>probability</a:t>
            </a:r>
          </a:p>
          <a:p>
            <a:pPr lvl="1"/>
            <a:r>
              <a:rPr lang="en-US" dirty="0" smtClean="0"/>
              <a:t>utility/cost-benefit</a:t>
            </a:r>
          </a:p>
          <a:p>
            <a:pPr lvl="1"/>
            <a:r>
              <a:rPr lang="en-US" dirty="0" smtClean="0"/>
              <a:t>two decision systems: intuition/reasoning</a:t>
            </a:r>
          </a:p>
          <a:p>
            <a:pPr lvl="2"/>
            <a:r>
              <a:rPr lang="en-US" dirty="0" smtClean="0"/>
              <a:t>http://</a:t>
            </a:r>
            <a:r>
              <a:rPr lang="en-US" dirty="0" err="1" smtClean="0"/>
              <a:t>www.princeton.edu/~kahneman</a:t>
            </a:r>
            <a:r>
              <a:rPr lang="en-US" dirty="0" smtClean="0"/>
              <a:t>/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P(</a:t>
            </a:r>
            <a:r>
              <a:rPr lang="en-US" sz="2400" i="1" dirty="0" err="1" smtClean="0">
                <a:solidFill>
                  <a:srgbClr val="FF0000"/>
                </a:solidFill>
              </a:rPr>
              <a:t>toothache</a:t>
            </a:r>
            <a:r>
              <a:rPr lang="en-US" sz="2400" dirty="0" smtClean="0">
                <a:solidFill>
                  <a:srgbClr val="FF0000"/>
                </a:solidFill>
              </a:rPr>
              <a:t>) = 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4516" name="Picture 4" descr="dentist-jo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98725" y="1508125"/>
            <a:ext cx="3657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err="1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toothache</a:t>
            </a:r>
            <a:r>
              <a:rPr lang="en-US" sz="2400" dirty="0">
                <a:solidFill>
                  <a:srgbClr val="0000FF"/>
                </a:solidFill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66564" name="Picture 4" descr="dentist-joint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82838" y="1431925"/>
            <a:ext cx="3657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P(</a:t>
            </a:r>
            <a:r>
              <a:rPr lang="en-US" sz="2400" dirty="0" err="1" smtClean="0">
                <a:solidFill>
                  <a:srgbClr val="FF0000"/>
                </a:solidFill>
                <a:sym typeface="Symbol" charset="2"/>
              </a:rPr>
              <a:t></a:t>
            </a:r>
            <a:r>
              <a:rPr lang="en-US" sz="2400" i="1" dirty="0" err="1" smtClean="0">
                <a:solidFill>
                  <a:srgbClr val="FF0000"/>
                </a:solidFill>
              </a:rPr>
              <a:t>cavity</a:t>
            </a:r>
            <a:r>
              <a:rPr lang="en-US" sz="2400" dirty="0" smtClean="0">
                <a:solidFill>
                  <a:srgbClr val="FF0000"/>
                </a:solidFill>
              </a:rPr>
              <a:t> | </a:t>
            </a:r>
            <a:r>
              <a:rPr lang="en-US" sz="2400" i="1" dirty="0" smtClean="0">
                <a:solidFill>
                  <a:srgbClr val="FF0000"/>
                </a:solidFill>
              </a:rPr>
              <a:t>toothache</a:t>
            </a:r>
            <a:r>
              <a:rPr lang="en-US" sz="2400" dirty="0" smtClean="0">
                <a:solidFill>
                  <a:srgbClr val="FF0000"/>
                </a:solidFill>
              </a:rPr>
              <a:t>) = 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4516" name="Picture 4" descr="dentist-jo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98725" y="1508125"/>
            <a:ext cx="3657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Start with the joint probability </a:t>
            </a:r>
            <a:r>
              <a:rPr lang="en-US" sz="2400" dirty="0" smtClean="0"/>
              <a:t>distribution: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err="1" smtClean="0"/>
              <a:t>P</a:t>
            </a:r>
            <a:r>
              <a:rPr lang="en-US" sz="2400" dirty="0" err="1"/>
              <a:t>(</a:t>
            </a:r>
            <a:r>
              <a:rPr lang="en-US" sz="2400" dirty="0" err="1">
                <a:sym typeface="Symbol" charset="2"/>
              </a:rPr>
              <a:t></a:t>
            </a:r>
            <a:r>
              <a:rPr lang="en-US" sz="2400" i="1" dirty="0" err="1"/>
              <a:t>cavity</a:t>
            </a:r>
            <a:r>
              <a:rPr lang="en-US" sz="2400" dirty="0"/>
              <a:t> | </a:t>
            </a:r>
            <a:r>
              <a:rPr lang="en-US" sz="2400" i="1" dirty="0"/>
              <a:t>toothache</a:t>
            </a:r>
            <a:r>
              <a:rPr lang="en-US" sz="2400" dirty="0"/>
              <a:t>) 	= </a:t>
            </a:r>
            <a:r>
              <a:rPr lang="en-US" sz="2400" dirty="0" err="1"/>
              <a:t>P(</a:t>
            </a:r>
            <a:r>
              <a:rPr lang="en-US" sz="2400" dirty="0" err="1">
                <a:sym typeface="Symbol" charset="2"/>
              </a:rPr>
              <a:t></a:t>
            </a:r>
            <a:r>
              <a:rPr lang="en-US" sz="2400" i="1" dirty="0" err="1" smtClean="0"/>
              <a:t>cavity</a:t>
            </a:r>
            <a:r>
              <a:rPr lang="en-US" sz="2400" dirty="0" smtClean="0"/>
              <a:t>, </a:t>
            </a:r>
            <a:r>
              <a:rPr lang="en-US" sz="2400" i="1" dirty="0" smtClean="0"/>
              <a:t>toothache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				</a:t>
            </a:r>
            <a:r>
              <a:rPr lang="en-US" sz="2400" dirty="0" err="1"/>
              <a:t>P(</a:t>
            </a:r>
            <a:r>
              <a:rPr lang="en-US" sz="2400" i="1" dirty="0" err="1"/>
              <a:t>toothache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			= 	      0.016+0.064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			   0.108 + 0.012 + 0.016 + 0.064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				= 0.4
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68612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3429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86200" y="4191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4" name="Picture 2" descr="dentist-joint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306638" y="1508125"/>
            <a:ext cx="3657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entist-joint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44738" y="1123950"/>
            <a:ext cx="3810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Normalization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719388"/>
            <a:ext cx="8229600" cy="3406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/>
              <a:t>Denominator can be viewed as a </a:t>
            </a:r>
            <a:r>
              <a:rPr lang="en-US" sz="2000" dirty="0">
                <a:solidFill>
                  <a:srgbClr val="FF0000"/>
                </a:solidFill>
              </a:rPr>
              <a:t>normalization constant</a:t>
            </a:r>
            <a:r>
              <a:rPr lang="en-US" sz="2000" dirty="0"/>
              <a:t> </a:t>
            </a:r>
            <a:r>
              <a:rPr lang="en-US" sz="2000" dirty="0" err="1"/>
              <a:t>α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P</a:t>
            </a:r>
            <a:r>
              <a:rPr lang="en-US" sz="2000" dirty="0" smtClean="0"/>
              <a:t>(</a:t>
            </a:r>
            <a:r>
              <a:rPr lang="en-US" sz="2000" i="1" dirty="0" smtClean="0"/>
              <a:t>CAVITY </a:t>
            </a:r>
            <a:r>
              <a:rPr lang="en-US" sz="2000" i="1" dirty="0"/>
              <a:t>| toothache</a:t>
            </a:r>
            <a:r>
              <a:rPr lang="en-US" sz="2000" dirty="0"/>
              <a:t>) = </a:t>
            </a:r>
            <a:r>
              <a:rPr lang="en-US" sz="2000" dirty="0" err="1"/>
              <a:t>α</a:t>
            </a:r>
            <a:r>
              <a:rPr lang="en-US" sz="2000" dirty="0"/>
              <a:t> </a:t>
            </a:r>
            <a:r>
              <a:rPr lang="en-US" sz="2000" b="1" dirty="0" err="1"/>
              <a:t>P</a:t>
            </a:r>
            <a:r>
              <a:rPr lang="en-US" sz="2000" dirty="0" err="1" smtClean="0"/>
              <a:t>(</a:t>
            </a:r>
            <a:r>
              <a:rPr lang="en-US" sz="2000" i="1" dirty="0" err="1" smtClean="0"/>
              <a:t>CAVITY,</a:t>
            </a:r>
            <a:r>
              <a:rPr lang="en-US" sz="2000" i="1" dirty="0" err="1"/>
              <a:t>toothache</a:t>
            </a:r>
            <a:r>
              <a:rPr lang="en-US" sz="2000" dirty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ea typeface="ＭＳ Ｐゴシック" charset="-128"/>
              </a:rPr>
              <a:t>= </a:t>
            </a:r>
            <a:r>
              <a:rPr lang="en-US" sz="1800" dirty="0" err="1">
                <a:ea typeface="ＭＳ Ｐゴシック" charset="-128"/>
              </a:rPr>
              <a:t>α</a:t>
            </a:r>
            <a:r>
              <a:rPr lang="en-US" sz="1800" dirty="0">
                <a:ea typeface="ＭＳ Ｐゴシック" charset="-128"/>
              </a:rPr>
              <a:t> [</a:t>
            </a:r>
            <a:r>
              <a:rPr lang="en-US" sz="1800" b="1" dirty="0" err="1">
                <a:ea typeface="ＭＳ Ｐゴシック" charset="-128"/>
              </a:rPr>
              <a:t>P</a:t>
            </a:r>
            <a:r>
              <a:rPr lang="en-US" sz="1800" dirty="0" err="1" smtClean="0">
                <a:ea typeface="ＭＳ Ｐゴシック" charset="-128"/>
              </a:rPr>
              <a:t>(</a:t>
            </a:r>
            <a:r>
              <a:rPr lang="en-US" sz="1800" i="1" dirty="0" err="1" smtClean="0">
                <a:ea typeface="ＭＳ Ｐゴシック" charset="-128"/>
              </a:rPr>
              <a:t>CAVITY,</a:t>
            </a:r>
            <a:r>
              <a:rPr lang="en-US" sz="1800" i="1" dirty="0" err="1">
                <a:ea typeface="ＭＳ Ｐゴシック" charset="-128"/>
              </a:rPr>
              <a:t>toothache,catch</a:t>
            </a:r>
            <a:r>
              <a:rPr lang="en-US" sz="1800" dirty="0">
                <a:ea typeface="ＭＳ Ｐゴシック" charset="-128"/>
              </a:rPr>
              <a:t>) + </a:t>
            </a:r>
            <a:r>
              <a:rPr lang="en-US" sz="1800" b="1" dirty="0" err="1">
                <a:ea typeface="ＭＳ Ｐゴシック" charset="-128"/>
              </a:rPr>
              <a:t>P</a:t>
            </a:r>
            <a:r>
              <a:rPr lang="en-US" sz="1800" dirty="0" err="1" smtClean="0">
                <a:ea typeface="ＭＳ Ｐゴシック" charset="-128"/>
              </a:rPr>
              <a:t>(</a:t>
            </a:r>
            <a:r>
              <a:rPr lang="en-US" sz="1800" i="1" dirty="0" err="1" smtClean="0">
                <a:ea typeface="ＭＳ Ｐゴシック" charset="-128"/>
              </a:rPr>
              <a:t>CAVITY,</a:t>
            </a:r>
            <a:r>
              <a:rPr lang="en-US" sz="1800" i="1" dirty="0" err="1">
                <a:ea typeface="ＭＳ Ｐゴシック" charset="-128"/>
              </a:rPr>
              <a:t>toothache</a:t>
            </a:r>
            <a:r>
              <a:rPr lang="en-US" sz="1800" dirty="0" err="1">
                <a:ea typeface="ＭＳ Ｐゴシック" charset="-128"/>
              </a:rPr>
              <a:t>,</a:t>
            </a:r>
            <a:r>
              <a:rPr lang="en-US" sz="1800" dirty="0" err="1">
                <a:ea typeface="ＭＳ Ｐゴシック" charset="-128"/>
                <a:sym typeface="Symbol" charset="2"/>
              </a:rPr>
              <a:t></a:t>
            </a:r>
            <a:r>
              <a:rPr lang="en-US" sz="1800" dirty="0">
                <a:ea typeface="ＭＳ Ｐゴシック" charset="-128"/>
              </a:rPr>
              <a:t> </a:t>
            </a:r>
            <a:r>
              <a:rPr lang="en-US" sz="1800" i="1" dirty="0">
                <a:ea typeface="ＭＳ Ｐゴシック" charset="-128"/>
              </a:rPr>
              <a:t>catch</a:t>
            </a:r>
            <a:r>
              <a:rPr lang="en-US" sz="1800" dirty="0">
                <a:ea typeface="ＭＳ Ｐゴシック" charset="-128"/>
              </a:rPr>
              <a:t>)]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ea typeface="ＭＳ Ｐゴシック" charset="-128"/>
              </a:rPr>
              <a:t>= </a:t>
            </a:r>
            <a:r>
              <a:rPr lang="el-GR" sz="1800" dirty="0">
                <a:ea typeface="Arial" charset="0"/>
                <a:cs typeface="Arial" charset="0"/>
              </a:rPr>
              <a:t>α</a:t>
            </a:r>
            <a:r>
              <a:rPr lang="en-US" sz="1800" dirty="0">
                <a:ea typeface="ＭＳ Ｐゴシック" charset="-128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ea typeface="ＭＳ Ｐゴシック" charset="-128"/>
              </a:rPr>
              <a:t>= </a:t>
            </a:r>
            <a:r>
              <a:rPr lang="en-US" sz="1800" dirty="0" err="1">
                <a:ea typeface="ＭＳ Ｐゴシック" charset="-128"/>
              </a:rPr>
              <a:t>α</a:t>
            </a:r>
            <a:r>
              <a:rPr lang="en-US" sz="1800" dirty="0">
                <a:ea typeface="ＭＳ Ｐゴシック" charset="-128"/>
              </a:rPr>
              <a:t> &lt;0.12,0.08&gt; = &lt;0.6,0.4&gt;
</a:t>
            </a:r>
            <a:endParaRPr lang="en-US" sz="18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ea typeface="ＭＳ Ｐゴシック" charset="-128"/>
              </a:rPr>
              <a:t/>
            </a:r>
            <a:br>
              <a:rPr lang="en-US" sz="1800" dirty="0" smtClean="0">
                <a:ea typeface="ＭＳ Ｐゴシック" charset="-128"/>
              </a:rPr>
            </a:br>
            <a:endParaRPr lang="en-US" sz="1800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/>
              <a:t>General idea: compute distribution on query variable by fixing </a:t>
            </a:r>
            <a:r>
              <a:rPr lang="en-US" sz="2000" dirty="0">
                <a:solidFill>
                  <a:schemeClr val="accent2"/>
                </a:solidFill>
              </a:rPr>
              <a:t>evidence variables</a:t>
            </a:r>
            <a:r>
              <a:rPr lang="en-US" sz="2000" dirty="0"/>
              <a:t> and summing over </a:t>
            </a:r>
            <a:r>
              <a:rPr lang="en-US" sz="2000" dirty="0" smtClean="0">
                <a:solidFill>
                  <a:schemeClr val="accent2"/>
                </a:solidFill>
              </a:rPr>
              <a:t>hidden/unknown </a:t>
            </a:r>
            <a:r>
              <a:rPr lang="en-US" sz="2000" dirty="0">
                <a:solidFill>
                  <a:schemeClr val="accent2"/>
                </a:solidFill>
              </a:rPr>
              <a:t>variables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228600" y="5029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 err="1" smtClean="0"/>
              <a:t>p(cavity|toothache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50408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 err="1" smtClean="0"/>
              <a:t>p(</a:t>
            </a:r>
            <a:r>
              <a:rPr lang="en-US" dirty="0" err="1" smtClean="0">
                <a:ea typeface="ＭＳ Ｐゴシック" charset="-128"/>
                <a:sym typeface="Symbol" charset="2"/>
              </a:rPr>
              <a:t></a:t>
            </a:r>
            <a:r>
              <a:rPr lang="en-US" dirty="0" err="1" smtClean="0"/>
              <a:t>cavity|toothache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16200000" flipV="1">
            <a:off x="1562100" y="4686300"/>
            <a:ext cx="609600" cy="76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6" idx="0"/>
          </p:cNvCxnSpPr>
          <p:nvPr/>
        </p:nvCxnSpPr>
        <p:spPr bwMode="auto">
          <a:xfrm rot="16200000" flipV="1">
            <a:off x="3727966" y="3053834"/>
            <a:ext cx="545068" cy="3429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1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P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en-US" i="1" dirty="0">
                <a:solidFill>
                  <a:srgbClr val="FF0000"/>
                </a:solidFill>
                <a:ea typeface="ＭＳ Ｐゴシック" charset="-128"/>
              </a:rPr>
              <a:t>A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i="1" dirty="0" smtClean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-128"/>
              </a:rPr>
              <a:t>B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) =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Properties of probabilities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1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P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</a:rPr>
              <a:t>(</a:t>
            </a:r>
            <a:r>
              <a:rPr lang="en-US" i="1" dirty="0">
                <a:solidFill>
                  <a:srgbClr val="0000FF"/>
                </a:solidFill>
                <a:ea typeface="ＭＳ Ｐゴシック" charset="-128"/>
              </a:rPr>
              <a:t>A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  <a:sym typeface="Symbol" charset="2"/>
              </a:rPr>
              <a:t>or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charset="-128"/>
              </a:rPr>
              <a:t>B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</a:rPr>
              <a:t>) = P(</a:t>
            </a:r>
            <a:r>
              <a:rPr lang="en-US" i="1" dirty="0">
                <a:solidFill>
                  <a:srgbClr val="0000FF"/>
                </a:solidFill>
                <a:ea typeface="ＭＳ Ｐゴシック" charset="-128"/>
              </a:rPr>
              <a:t>A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</a:rPr>
              <a:t>) + P(</a:t>
            </a:r>
            <a:r>
              <a:rPr lang="en-US" i="1" dirty="0">
                <a:solidFill>
                  <a:srgbClr val="0000FF"/>
                </a:solidFill>
                <a:ea typeface="ＭＳ Ｐゴシック" charset="-128"/>
              </a:rPr>
              <a:t>B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</a:rPr>
              <a:t>) - P(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A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</a:rPr>
              <a:t>,</a:t>
            </a:r>
            <a:r>
              <a:rPr lang="en-US" i="1" dirty="0" smtClean="0">
                <a:solidFill>
                  <a:srgbClr val="0000FF"/>
                </a:solidFill>
                <a:ea typeface="ＭＳ Ｐゴシック" charset="-128"/>
              </a:rPr>
              <a:t>B</a:t>
            </a:r>
            <a:r>
              <a:rPr lang="en-US" dirty="0">
                <a:solidFill>
                  <a:srgbClr val="0000FF"/>
                </a:solidFill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1650" y="241300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</a:t>
            </a:r>
            <a:r>
              <a:rPr lang="en-US" dirty="0" smtClean="0"/>
              <a:t> probabilities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371600"/>
            <a:ext cx="8382000" cy="4337393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If </a:t>
            </a:r>
            <a:r>
              <a:rPr lang="en-US" sz="2800" dirty="0">
                <a:solidFill>
                  <a:schemeClr val="tx2"/>
                </a:solidFill>
              </a:rPr>
              <a:t>E1 and E2 are logically equivalent, </a:t>
            </a:r>
            <a:r>
              <a:rPr lang="en-US" sz="2800" dirty="0" smtClean="0">
                <a:solidFill>
                  <a:schemeClr val="tx2"/>
                </a:solidFill>
              </a:rPr>
              <a:t>then: P</a:t>
            </a:r>
            <a:r>
              <a:rPr lang="en-US" sz="2800" dirty="0">
                <a:solidFill>
                  <a:schemeClr val="tx2"/>
                </a:solidFill>
              </a:rPr>
              <a:t>(E1)=P(E2).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800100" lvl="1" indent="-342900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400" dirty="0">
                <a:solidFill>
                  <a:schemeClr val="tx2"/>
                </a:solidFill>
                <a:ea typeface="ＭＳ Ｐゴシック" charset="-128"/>
              </a:rPr>
              <a:t>E1: Not all philosophers are more than six feet tall.</a:t>
            </a:r>
          </a:p>
          <a:p>
            <a:pPr marL="800100" lvl="1" indent="-342900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400" dirty="0">
                <a:solidFill>
                  <a:schemeClr val="tx2"/>
                </a:solidFill>
                <a:ea typeface="ＭＳ Ｐゴシック" charset="-128"/>
              </a:rPr>
              <a:t>E2: Some philosopher is not more that six feet tall.</a:t>
            </a:r>
          </a:p>
          <a:p>
            <a:pPr marL="1257300" lvl="2" indent="-342900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dirty="0">
                <a:solidFill>
                  <a:schemeClr val="tx2"/>
                </a:solidFill>
                <a:ea typeface="ＭＳ Ｐゴシック" charset="-128"/>
              </a:rPr>
              <a:t>Then P(E1)=P(E2).</a:t>
            </a:r>
            <a:endParaRPr lang="en-US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(E1, E2</a:t>
            </a:r>
            <a:r>
              <a:rPr lang="en-US" sz="2800" dirty="0" smtClean="0">
                <a:solidFill>
                  <a:schemeClr val="tx2"/>
                </a:solidFill>
              </a:rPr>
              <a:t>) </a:t>
            </a:r>
            <a:r>
              <a:rPr lang="en-US" sz="2800" dirty="0" smtClean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 smtClean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(E1).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165100"/>
            <a:ext cx="5207000" cy="566738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/>
              <a:t>The Three-Card Problem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563" y="1085850"/>
            <a:ext cx="8077200" cy="3926716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	Three cards are in a hat. One is red on both sides (the red-red card). One is white on both sides (the white-white card). One is red on one side and white on the other (the red-white card). A single card is drawn randomly and tossed into the air.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914400" lvl="1" indent="-457200" eaLnBrk="1" hangingPunct="1">
              <a:lnSpc>
                <a:spcPct val="93000"/>
              </a:lnSpc>
              <a:spcBef>
                <a:spcPct val="47000"/>
              </a:spcBef>
              <a:buFontTx/>
              <a:buAutoNum type="alphaLcPeriod"/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What 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is the probability that the red-red card was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drawn?</a:t>
            </a:r>
          </a:p>
          <a:p>
            <a:pPr marL="914400" lvl="1" indent="-45720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 err="1">
                <a:solidFill>
                  <a:schemeClr val="tx2"/>
                </a:solidFill>
                <a:ea typeface="ＭＳ Ｐゴシック" charset="-128"/>
              </a:rPr>
              <a:t>b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. What is the probability that the drawn cards lands with a white side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up?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endParaRPr lang="en-US" sz="20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 err="1">
                <a:solidFill>
                  <a:schemeClr val="tx2"/>
                </a:solidFill>
                <a:ea typeface="ＭＳ Ｐゴシック" charset="-128"/>
              </a:rPr>
              <a:t>c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. What is the probability that the red-red card was not drawn, assuming that the drawn card lands with the a red side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up?</a:t>
            </a: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165100"/>
            <a:ext cx="5207000" cy="566738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/>
              <a:t>The Three-Card Problem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9563" y="1085850"/>
            <a:ext cx="8077200" cy="5720130"/>
          </a:xfrm>
          <a:noFill/>
        </p:spPr>
        <p:txBody>
          <a:bodyPr lIns="63500" tIns="25400" rIns="63500" bIns="25400">
            <a:spAutoFit/>
          </a:bodyPr>
          <a:lstStyle/>
          <a:p>
            <a:pPr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	Three cards are in a hat. One is red on both sides (the red-red card). One is white on both sides (the white-white card). One is red on one side and white on the other (the red-white card). A single card is drawn randomly and tossed into the air.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914400" lvl="1" indent="-457200" eaLnBrk="1" hangingPunct="1">
              <a:lnSpc>
                <a:spcPct val="93000"/>
              </a:lnSpc>
              <a:spcBef>
                <a:spcPct val="47000"/>
              </a:spcBef>
              <a:buFontTx/>
              <a:buAutoNum type="alphaLcPeriod"/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What 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is the probability that the red-red card was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drawn?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p(</a:t>
            </a:r>
            <a:r>
              <a:rPr lang="en-US" sz="2000" dirty="0" err="1">
                <a:solidFill>
                  <a:schemeClr val="tx2"/>
                </a:solidFill>
                <a:ea typeface="ＭＳ Ｐゴシック" charset="-128"/>
              </a:rPr>
              <a:t>RR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) = 1/3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 err="1">
                <a:solidFill>
                  <a:schemeClr val="tx2"/>
                </a:solidFill>
                <a:ea typeface="ＭＳ Ｐゴシック" charset="-128"/>
              </a:rPr>
              <a:t>b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. What is the probability that the drawn cards lands with a white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side?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p(W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-up) = 1/2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  <a:buFontTx/>
              <a:buNone/>
            </a:pP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c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. What is the probability that the red-red card was not drawn, assuming that the drawn card lands with the a red side 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up?</a:t>
            </a:r>
          </a:p>
          <a:p>
            <a:pPr marL="1200150" lvl="2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p(not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-RR|R-up)?</a:t>
            </a:r>
          </a:p>
          <a:p>
            <a:pPr marL="1200150" lvl="2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Two approaches:</a:t>
            </a:r>
          </a:p>
          <a:p>
            <a:pPr marL="1657350" lvl="3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3 ways that red can be up… of those, only 1 doesn’t involve RR = 1/3</a:t>
            </a:r>
          </a:p>
          <a:p>
            <a:pPr marL="1657350" lvl="3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200" dirty="0" smtClean="0">
                <a:solidFill>
                  <a:schemeClr val="tx2"/>
                </a:solidFill>
                <a:ea typeface="ＭＳ Ｐゴシック" charset="-128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p(</a:t>
            </a:r>
            <a:r>
              <a:rPr lang="en-US" sz="2000" dirty="0" err="1">
                <a:solidFill>
                  <a:schemeClr val="tx2"/>
                </a:solidFill>
                <a:ea typeface="ＭＳ Ｐゴシック" charset="-128"/>
              </a:rPr>
              <a:t>not</a:t>
            </a: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-RR|R-up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) = </a:t>
            </a:r>
            <a:r>
              <a:rPr lang="en-US" sz="2000" dirty="0" err="1" smtClean="0">
                <a:solidFill>
                  <a:schemeClr val="tx2"/>
                </a:solidFill>
                <a:ea typeface="ＭＳ Ｐゴシック" charset="-128"/>
              </a:rPr>
              <a:t>p(not</a:t>
            </a:r>
            <a:r>
              <a:rPr lang="en-US" sz="2000" dirty="0" smtClean="0">
                <a:solidFill>
                  <a:schemeClr val="tx2"/>
                </a:solidFill>
                <a:ea typeface="ＭＳ Ｐゴシック" charset="-128"/>
              </a:rPr>
              <a:t>-RR, R-up) / </a:t>
            </a:r>
            <a:r>
              <a:rPr lang="en-US" dirty="0" err="1" smtClean="0">
                <a:solidFill>
                  <a:schemeClr val="tx2"/>
                </a:solidFill>
                <a:ea typeface="ＭＳ Ｐゴシック" charset="-128"/>
              </a:rPr>
              <a:t>p(R</a:t>
            </a:r>
            <a:r>
              <a:rPr lang="en-US" dirty="0" smtClean="0">
                <a:solidFill>
                  <a:schemeClr val="tx2"/>
                </a:solidFill>
                <a:ea typeface="ＭＳ Ｐゴシック" charset="-128"/>
              </a:rPr>
              <a:t>-up) =</a:t>
            </a:r>
          </a:p>
          <a:p>
            <a:pPr marL="2114550" lvl="4" indent="-34290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dirty="0" smtClean="0">
                <a:solidFill>
                  <a:schemeClr val="tx2"/>
                </a:solidFill>
                <a:ea typeface="ＭＳ Ｐゴシック" charset="-128"/>
              </a:rPr>
              <a:t>1/6 / 1/2 = 1/3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Answer the following </a:t>
            </a:r>
            <a:r>
              <a:rPr lang="en-US" i="1" dirty="0" smtClean="0"/>
              <a:t>as quickly as possible…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317500"/>
            <a:ext cx="1955800" cy="566738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/>
              <a:t>Fair Bets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77850" y="1277938"/>
            <a:ext cx="8027988" cy="476489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110000"/>
              </a:lnSpc>
              <a:buNone/>
              <a:tabLst>
                <a:tab pos="1431925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 bet is fair to an individual I if, according to the individual's probability assessment, the bet will break even in the long run.</a:t>
            </a: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  <a:tabLst>
                <a:tab pos="1431925" algn="l"/>
              </a:tabLst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  <a:tabLst>
                <a:tab pos="1431925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Are </a:t>
            </a:r>
            <a:r>
              <a:rPr lang="en-US" sz="2000" dirty="0" smtClean="0">
                <a:solidFill>
                  <a:srgbClr val="FF0000"/>
                </a:solidFill>
              </a:rPr>
              <a:t>the following best fair?: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Bet (a): 	Win $4.20 if RR; 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		lose $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2.10 otherwise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endParaRPr lang="en-US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Bet (</a:t>
            </a:r>
            <a:r>
              <a:rPr lang="en-US" sz="1800" dirty="0" err="1">
                <a:solidFill>
                  <a:schemeClr val="tx2"/>
                </a:solidFill>
                <a:ea typeface="ＭＳ Ｐゴシック" charset="-128"/>
              </a:rPr>
              <a:t>b</a:t>
            </a: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): 	Win $2.00 if W-up;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	 	lose $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2.00 otherwise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endParaRPr lang="en-US" sz="18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Bet (</a:t>
            </a:r>
            <a:r>
              <a:rPr lang="en-US" sz="1800" dirty="0" err="1">
                <a:solidFill>
                  <a:schemeClr val="tx2"/>
                </a:solidFill>
                <a:ea typeface="ＭＳ Ｐゴシック" charset="-128"/>
              </a:rPr>
              <a:t>c</a:t>
            </a: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): 	Win $4.00 if R-up and not-RR;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	 	lose $4.00 if R-up and RR;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None/>
              <a:tabLst>
                <a:tab pos="1431925" algn="l"/>
              </a:tabLst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	 	neither win nor lose if not-R-</a:t>
            </a:r>
            <a:r>
              <a:rPr lang="en-US" sz="1800" dirty="0" smtClean="0">
                <a:solidFill>
                  <a:schemeClr val="tx2"/>
                </a:solidFill>
                <a:ea typeface="ＭＳ Ｐゴシック" charset="-128"/>
              </a:rPr>
              <a:t>up</a:t>
            </a:r>
            <a:endParaRPr lang="en-US" sz="1800" dirty="0">
              <a:solidFill>
                <a:schemeClr val="tx2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Verification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9938" y="9144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93000"/>
              </a:lnSpc>
              <a:spcBef>
                <a:spcPct val="46000"/>
              </a:spcBef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there are six possible </a:t>
            </a:r>
            <a:r>
              <a:rPr lang="en-US" sz="2400" dirty="0" smtClean="0">
                <a:solidFill>
                  <a:schemeClr val="tx2"/>
                </a:solidFill>
              </a:rPr>
              <a:t>outcomes, all equally likely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RR drawn, R-up (side 1)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RR drawn, R-up (side 2)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WR drawn, R-up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WR drawn, W-up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WW drawn, W-up (side 1)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WW drawn, W-up (side 2)</a:t>
            </a:r>
          </a:p>
          <a:p>
            <a:pPr marL="990600" lvl="1" indent="-533400" eaLnBrk="1" hangingPunct="1">
              <a:lnSpc>
                <a:spcPct val="93000"/>
              </a:lnSpc>
              <a:spcBef>
                <a:spcPct val="46000"/>
              </a:spcBef>
              <a:buFontTx/>
              <a:buNone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 	</a:t>
            </a:r>
            <a:endParaRPr lang="en-US" sz="2000" dirty="0">
              <a:ea typeface="ＭＳ Ｐゴシック" charset="-128"/>
            </a:endParaRPr>
          </a:p>
        </p:txBody>
      </p:sp>
      <p:graphicFrame>
        <p:nvGraphicFramePr>
          <p:cNvPr id="1248335" name="Group 7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31838" y="4273550"/>
          <a:ext cx="7112000" cy="173037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b="1"/>
              <a:t>Verification</a:t>
            </a:r>
          </a:p>
        </p:txBody>
      </p:sp>
      <p:graphicFrame>
        <p:nvGraphicFramePr>
          <p:cNvPr id="1248335" name="Group 7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990600" y="1371600"/>
          <a:ext cx="7112000" cy="173037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$0.00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429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expected values: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95400" y="4038600"/>
          <a:ext cx="649539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3" name="Equation" r:id="rId6" imgW="3924300" imgH="368300" progId="Equation.3">
                  <p:embed/>
                </p:oleObj>
              </mc:Choice>
              <mc:Fallback>
                <p:oleObj name="Equation" r:id="rId6" imgW="39243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38600"/>
                        <a:ext cx="649539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/>
        </p:nvGraphicFramePr>
        <p:xfrm>
          <a:off x="1295400" y="4800600"/>
          <a:ext cx="5108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4" name="Equation" r:id="rId8" imgW="3086100" imgH="368300" progId="Equation.3">
                  <p:embed/>
                </p:oleObj>
              </mc:Choice>
              <mc:Fallback>
                <p:oleObj name="Equation" r:id="rId8" imgW="3086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5108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1231900" y="5638800"/>
          <a:ext cx="5235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5" name="Equation" r:id="rId10" imgW="3162300" imgH="368300" progId="Equation.3">
                  <p:embed/>
                </p:oleObj>
              </mc:Choice>
              <mc:Fallback>
                <p:oleObj name="Equation" r:id="rId10" imgW="3162300" imgH="3683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638800"/>
                        <a:ext cx="5235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a bad bet?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26" y="838200"/>
            <a:ext cx="4536474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0960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http://www.pbs.org/wgbh/pages/frontline/shows/gamble/odds/odds.html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Monty Hall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36637"/>
            <a:ext cx="8458200" cy="5135563"/>
          </a:xfrm>
        </p:spPr>
        <p:txBody>
          <a:bodyPr/>
          <a:lstStyle/>
          <a:p>
            <a:r>
              <a:rPr lang="en-US" sz="2400" dirty="0" smtClean="0"/>
              <a:t>3 doors</a:t>
            </a:r>
          </a:p>
          <a:p>
            <a:pPr lvl="1"/>
            <a:r>
              <a:rPr lang="en-US" sz="2000" dirty="0" smtClean="0"/>
              <a:t>behind two, something bad</a:t>
            </a:r>
          </a:p>
          <a:p>
            <a:pPr lvl="1"/>
            <a:r>
              <a:rPr lang="en-US" sz="2000" dirty="0" smtClean="0"/>
              <a:t>behind one, something good</a:t>
            </a:r>
            <a:endParaRPr lang="en-US" sz="2400" dirty="0" smtClean="0"/>
          </a:p>
          <a:p>
            <a:r>
              <a:rPr lang="en-US" sz="2400" dirty="0" smtClean="0"/>
              <a:t>You pick one door, but are not shown</a:t>
            </a:r>
            <a:br>
              <a:rPr lang="en-US" sz="2400" dirty="0" smtClean="0"/>
            </a:br>
            <a:r>
              <a:rPr lang="en-US" sz="2400" dirty="0" smtClean="0"/>
              <a:t>the contents</a:t>
            </a:r>
          </a:p>
          <a:p>
            <a:r>
              <a:rPr lang="en-US" sz="2400" dirty="0" smtClean="0"/>
              <a:t>Host opens one of the other two doors that has the bad thing behind it (he always opens one with the bad thing)</a:t>
            </a:r>
          </a:p>
          <a:p>
            <a:r>
              <a:rPr lang="en-US" sz="2400" dirty="0" smtClean="0"/>
              <a:t>You can now switch your door to the other unopened.  Should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2362200" cy="170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11700"/>
            <a:ext cx="1993900" cy="207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4711700"/>
            <a:ext cx="1993900" cy="207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92700"/>
            <a:ext cx="21844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Monty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p(win</a:t>
            </a:r>
            <a:r>
              <a:rPr lang="en-US" sz="2800" dirty="0" smtClean="0"/>
              <a:t>) initially?</a:t>
            </a:r>
          </a:p>
          <a:p>
            <a:pPr lvl="1"/>
            <a:r>
              <a:rPr lang="en-US" dirty="0" smtClean="0"/>
              <a:t>3 doors, 1 with a winner, </a:t>
            </a:r>
            <a:r>
              <a:rPr lang="en-US" dirty="0" err="1" smtClean="0"/>
              <a:t>p(win</a:t>
            </a:r>
            <a:r>
              <a:rPr lang="en-US" dirty="0" smtClean="0"/>
              <a:t>) = 1/3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(win | </a:t>
            </a:r>
            <a:r>
              <a:rPr lang="en-US" dirty="0" err="1" smtClean="0">
                <a:solidFill>
                  <a:srgbClr val="FF0000"/>
                </a:solidFill>
              </a:rPr>
              <a:t>shown_other_door</a:t>
            </a:r>
            <a:r>
              <a:rPr lang="en-US" dirty="0" smtClean="0">
                <a:solidFill>
                  <a:srgbClr val="FF0000"/>
                </a:solidFill>
              </a:rPr>
              <a:t>)?</a:t>
            </a:r>
          </a:p>
          <a:p>
            <a:pPr lvl="1"/>
            <a:r>
              <a:rPr lang="en-US" dirty="0" smtClean="0"/>
              <a:t>One reasoning:</a:t>
            </a:r>
          </a:p>
          <a:p>
            <a:pPr lvl="2"/>
            <a:r>
              <a:rPr lang="en-US" dirty="0" smtClean="0"/>
              <a:t>once you’re shown one door, there are just two remaining doors</a:t>
            </a:r>
          </a:p>
          <a:p>
            <a:pPr lvl="2"/>
            <a:r>
              <a:rPr lang="en-US" dirty="0" smtClean="0"/>
              <a:t>one of which has the winning prize</a:t>
            </a:r>
          </a:p>
          <a:p>
            <a:pPr lvl="2"/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486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This is not correct!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careful! – Player picks door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21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winning location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22668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7146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0862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5117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121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 opens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9620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24954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252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71800" y="371469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5029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Door 2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05997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3581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In these two cases, switching will give you the correct answer.  Key: host knows where it is.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17" y="4800600"/>
            <a:ext cx="746183" cy="77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295400" y="4419600"/>
            <a:ext cx="838200" cy="160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4419600"/>
            <a:ext cx="838200" cy="160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4419600"/>
            <a:ext cx="762000" cy="160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038600" y="4419600"/>
            <a:ext cx="838200" cy="160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9400" y="4419600"/>
            <a:ext cx="838200" cy="1600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800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17" y="4787900"/>
            <a:ext cx="746183" cy="77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617" y="4800600"/>
            <a:ext cx="746183" cy="774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876800"/>
            <a:ext cx="7112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417" y="4800600"/>
            <a:ext cx="746183" cy="774700"/>
          </a:xfrm>
          <a:prstGeom prst="rect">
            <a:avLst/>
          </a:prstGeom>
        </p:spPr>
      </p:pic>
      <p:sp>
        <p:nvSpPr>
          <p:cNvPr id="15" name="Content Placeholder 8"/>
          <p:cNvSpPr>
            <a:spLocks noGrp="1"/>
          </p:cNvSpPr>
          <p:nvPr>
            <p:ph idx="1"/>
          </p:nvPr>
        </p:nvSpPr>
        <p:spPr>
          <a:xfrm>
            <a:off x="304800" y="1036637"/>
            <a:ext cx="8458200" cy="3459163"/>
          </a:xfrm>
        </p:spPr>
        <p:txBody>
          <a:bodyPr/>
          <a:lstStyle/>
          <a:p>
            <a:r>
              <a:rPr lang="en-US" sz="2000" dirty="0" smtClean="0"/>
              <a:t>1000 doors</a:t>
            </a:r>
          </a:p>
          <a:p>
            <a:pPr lvl="1"/>
            <a:r>
              <a:rPr lang="en-US" sz="1800" dirty="0" smtClean="0"/>
              <a:t>behind 999, something bad</a:t>
            </a:r>
          </a:p>
          <a:p>
            <a:pPr lvl="1"/>
            <a:r>
              <a:rPr lang="en-US" sz="1800" dirty="0" smtClean="0"/>
              <a:t>behind one, something good</a:t>
            </a:r>
            <a:endParaRPr lang="en-US" sz="2000" dirty="0" smtClean="0"/>
          </a:p>
          <a:p>
            <a:r>
              <a:rPr lang="en-US" sz="2000" dirty="0" smtClean="0"/>
              <a:t>You pick one door, but are not shown the contents</a:t>
            </a:r>
          </a:p>
          <a:p>
            <a:r>
              <a:rPr lang="en-US" sz="2000" dirty="0" smtClean="0"/>
              <a:t>Host opens 998 of the other 999 doors that have the bad thing behind it (he always opens ones with the bad thing)</a:t>
            </a:r>
          </a:p>
          <a:p>
            <a:endParaRPr lang="en-US" sz="2000" dirty="0" smtClean="0"/>
          </a:p>
          <a:p>
            <a:r>
              <a:rPr lang="en-US" sz="2000" dirty="0" smtClean="0"/>
              <a:t>In essence, you’re picking between it being behind your one door or behind any one of the other doors (whether that be 2 or 999)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bat and a ball together cost $1.10.  The bat costs a dollar more than the ball.  How much does the ball cost?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Your first guess is often wrong…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6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49725" y="1009650"/>
            <a:ext cx="2995613" cy="264953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1" name="Picture 3" descr="MCj03707980000[1]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1231900" y="1228725"/>
            <a:ext cx="17129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1313" y="3276600"/>
            <a:ext cx="908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Search</a:t>
            </a:r>
          </a:p>
        </p:txBody>
      </p:sp>
      <p:sp>
        <p:nvSpPr>
          <p:cNvPr id="174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8788" y="2973388"/>
            <a:ext cx="29035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Reasoning with knowledge</a:t>
            </a:r>
            <a:br>
              <a:rPr lang="en-US"/>
            </a:br>
            <a:r>
              <a:rPr lang="en-US"/>
              <a:t>and uncertainty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802188" y="1470025"/>
            <a:ext cx="1774825" cy="139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152400"/>
            <a:ext cx="8458200" cy="655638"/>
          </a:xfrm>
        </p:spPr>
        <p:txBody>
          <a:bodyPr/>
          <a:lstStyle/>
          <a:p>
            <a:pPr eaLnBrk="1" hangingPunct="1"/>
            <a:r>
              <a:rPr lang="en-US" dirty="0" smtClean="0"/>
              <a:t>Policy design: what should an agent do?</a:t>
            </a:r>
            <a:endParaRPr lang="en-US" dirty="0"/>
          </a:p>
        </p:txBody>
      </p:sp>
      <p:pic>
        <p:nvPicPr>
          <p:cNvPr id="17416" name="Picture 8" descr="MCj03342960000[1]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473075" y="4035425"/>
            <a:ext cx="1812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MCj02991330000[1]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7069138" y="3659188"/>
            <a:ext cx="1285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2925" y="5705475"/>
            <a:ext cx="1747838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Reasoning with</a:t>
            </a:r>
            <a:br>
              <a:rPr lang="en-US"/>
            </a:br>
            <a:r>
              <a:rPr lang="en-US"/>
              <a:t>Utility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54875" y="5554663"/>
            <a:ext cx="1073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Learning</a:t>
            </a:r>
          </a:p>
        </p:txBody>
      </p:sp>
      <p:sp>
        <p:nvSpPr>
          <p:cNvPr id="17420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68663" y="4414838"/>
            <a:ext cx="2941637" cy="1216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At the core of this class</a:t>
            </a:r>
          </a:p>
          <a:p>
            <a:r>
              <a:rPr lang="en-US">
                <a:solidFill>
                  <a:srgbClr val="FF0000"/>
                </a:solidFill>
              </a:rPr>
              <a:t> will be several </a:t>
            </a:r>
          </a:p>
          <a:p>
            <a:r>
              <a:rPr lang="en-US">
                <a:solidFill>
                  <a:srgbClr val="FF0000"/>
                </a:solidFill>
              </a:rPr>
              <a:t>techniques for Policy </a:t>
            </a:r>
          </a:p>
          <a:p>
            <a:r>
              <a:rPr lang="en-US">
                <a:solidFill>
                  <a:srgbClr val="FF0000"/>
                </a:solidFill>
              </a:rPr>
              <a:t>design and implementation</a:t>
            </a:r>
          </a:p>
        </p:txBody>
      </p:sp>
      <p:sp>
        <p:nvSpPr>
          <p:cNvPr id="1742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3205163" y="3808413"/>
            <a:ext cx="684212" cy="531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875213" y="3808413"/>
            <a:ext cx="379412" cy="606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165850" y="5099050"/>
            <a:ext cx="835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2446338" y="5099050"/>
            <a:ext cx="75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 bwMode="auto">
          <a:xfrm>
            <a:off x="762000" y="990600"/>
            <a:ext cx="2667000" cy="2971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Knowledge-Based Agent</a:t>
            </a:r>
          </a:p>
        </p:txBody>
      </p:sp>
      <p:grpSp>
        <p:nvGrpSpPr>
          <p:cNvPr id="2355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429000" y="2349500"/>
            <a:ext cx="4343400" cy="2044700"/>
            <a:chOff x="1968" y="1480"/>
            <a:chExt cx="2736" cy="1288"/>
          </a:xfrm>
        </p:grpSpPr>
        <p:sp>
          <p:nvSpPr>
            <p:cNvPr id="23584" name="Oval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60" y="1824"/>
              <a:ext cx="1344" cy="91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400">
                  <a:latin typeface="Tahoma" charset="0"/>
                </a:rPr>
                <a:t>environment</a:t>
              </a:r>
            </a:p>
          </p:txBody>
        </p:sp>
        <p:sp>
          <p:nvSpPr>
            <p:cNvPr id="23585" name="Freeform 5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968" y="1480"/>
              <a:ext cx="1584" cy="488"/>
            </a:xfrm>
            <a:custGeom>
              <a:avLst/>
              <a:gdLst>
                <a:gd name="T0" fmla="*/ 1584 w 1584"/>
                <a:gd name="T1" fmla="*/ 488 h 488"/>
                <a:gd name="T2" fmla="*/ 1296 w 1584"/>
                <a:gd name="T3" fmla="*/ 152 h 488"/>
                <a:gd name="T4" fmla="*/ 768 w 1584"/>
                <a:gd name="T5" fmla="*/ 8 h 488"/>
                <a:gd name="T6" fmla="*/ 288 w 1584"/>
                <a:gd name="T7" fmla="*/ 104 h 488"/>
                <a:gd name="T8" fmla="*/ 0 w 1584"/>
                <a:gd name="T9" fmla="*/ 248 h 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488"/>
                <a:gd name="T17" fmla="*/ 1584 w 1584"/>
                <a:gd name="T18" fmla="*/ 488 h 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488">
                  <a:moveTo>
                    <a:pt x="1584" y="488"/>
                  </a:moveTo>
                  <a:cubicBezTo>
                    <a:pt x="1508" y="360"/>
                    <a:pt x="1432" y="232"/>
                    <a:pt x="1296" y="152"/>
                  </a:cubicBezTo>
                  <a:cubicBezTo>
                    <a:pt x="1160" y="72"/>
                    <a:pt x="936" y="16"/>
                    <a:pt x="768" y="8"/>
                  </a:cubicBezTo>
                  <a:cubicBezTo>
                    <a:pt x="600" y="0"/>
                    <a:pt x="416" y="64"/>
                    <a:pt x="288" y="104"/>
                  </a:cubicBezTo>
                  <a:cubicBezTo>
                    <a:pt x="160" y="144"/>
                    <a:pt x="48" y="224"/>
                    <a:pt x="0" y="248"/>
                  </a:cubicBezTo>
                </a:path>
              </a:pathLst>
            </a:custGeom>
            <a:noFill/>
            <a:ln w="38100">
              <a:solidFill>
                <a:srgbClr val="F81706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6" name="Freeform 6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208" y="2496"/>
              <a:ext cx="1200" cy="272"/>
            </a:xfrm>
            <a:custGeom>
              <a:avLst/>
              <a:gdLst>
                <a:gd name="T0" fmla="*/ 0 w 1200"/>
                <a:gd name="T1" fmla="*/ 0 h 272"/>
                <a:gd name="T2" fmla="*/ 384 w 1200"/>
                <a:gd name="T3" fmla="*/ 240 h 272"/>
                <a:gd name="T4" fmla="*/ 864 w 1200"/>
                <a:gd name="T5" fmla="*/ 192 h 272"/>
                <a:gd name="T6" fmla="*/ 1200 w 120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0"/>
                <a:gd name="T13" fmla="*/ 0 h 272"/>
                <a:gd name="T14" fmla="*/ 1200 w 1200"/>
                <a:gd name="T15" fmla="*/ 272 h 2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0" h="272">
                  <a:moveTo>
                    <a:pt x="0" y="0"/>
                  </a:moveTo>
                  <a:cubicBezTo>
                    <a:pt x="120" y="104"/>
                    <a:pt x="240" y="208"/>
                    <a:pt x="384" y="240"/>
                  </a:cubicBezTo>
                  <a:cubicBezTo>
                    <a:pt x="528" y="272"/>
                    <a:pt x="728" y="232"/>
                    <a:pt x="864" y="192"/>
                  </a:cubicBezTo>
                  <a:cubicBezTo>
                    <a:pt x="1000" y="152"/>
                    <a:pt x="1144" y="32"/>
                    <a:pt x="1200" y="0"/>
                  </a:cubicBezTo>
                </a:path>
              </a:pathLst>
            </a:custGeom>
            <a:noFill/>
            <a:ln w="38100">
              <a:solidFill>
                <a:srgbClr val="339933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56" name="Group 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828800" y="2590800"/>
            <a:ext cx="1219200" cy="1981200"/>
            <a:chOff x="960" y="1632"/>
            <a:chExt cx="768" cy="1248"/>
          </a:xfrm>
        </p:grpSpPr>
        <p:sp>
          <p:nvSpPr>
            <p:cNvPr id="23582" name="Rectangle 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60" y="1632"/>
              <a:ext cx="768" cy="12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CC6600"/>
                </a:solidFill>
                <a:latin typeface="Tahoma" charset="0"/>
              </a:endParaRPr>
            </a:p>
          </p:txBody>
        </p:sp>
        <p:sp>
          <p:nvSpPr>
            <p:cNvPr id="23583" name="Text Box 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056" y="2352"/>
              <a:ext cx="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CC6600"/>
                  </a:solidFill>
                  <a:latin typeface="Tahoma" charset="0"/>
                </a:rPr>
                <a:t>agent</a:t>
              </a:r>
            </a:p>
          </p:txBody>
        </p:sp>
      </p:grpSp>
      <p:grpSp>
        <p:nvGrpSpPr>
          <p:cNvPr id="23557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57400" y="2971800"/>
            <a:ext cx="762000" cy="519113"/>
            <a:chOff x="1104" y="1872"/>
            <a:chExt cx="480" cy="327"/>
          </a:xfrm>
        </p:grpSpPr>
        <p:sp>
          <p:nvSpPr>
            <p:cNvPr id="23580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1872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81" name="Text Box 1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200" y="1872"/>
              <a:ext cx="2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800" b="1">
                  <a:solidFill>
                    <a:srgbClr val="CC6600"/>
                  </a:solidFill>
                  <a:latin typeface="Tahoma" charset="0"/>
                </a:rPr>
                <a:t>?</a:t>
              </a:r>
            </a:p>
          </p:txBody>
        </p:sp>
      </p:grpSp>
      <p:grpSp>
        <p:nvGrpSpPr>
          <p:cNvPr id="23558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133600" y="1938338"/>
            <a:ext cx="2405063" cy="3548062"/>
            <a:chOff x="1152" y="1221"/>
            <a:chExt cx="1515" cy="2235"/>
          </a:xfrm>
        </p:grpSpPr>
        <p:grpSp>
          <p:nvGrpSpPr>
            <p:cNvPr id="23563" name="Group 14"/>
            <p:cNvGrpSpPr>
              <a:grpSpLocks/>
            </p:cNvGrpSpPr>
            <p:nvPr/>
          </p:nvGrpSpPr>
          <p:grpSpPr bwMode="auto">
            <a:xfrm>
              <a:off x="1536" y="2208"/>
              <a:ext cx="912" cy="432"/>
              <a:chOff x="1536" y="2112"/>
              <a:chExt cx="912" cy="432"/>
            </a:xfrm>
          </p:grpSpPr>
          <p:grpSp>
            <p:nvGrpSpPr>
              <p:cNvPr id="23573" name="Group 15"/>
              <p:cNvGrpSpPr>
                <a:grpSpLocks/>
              </p:cNvGrpSpPr>
              <p:nvPr/>
            </p:nvGrpSpPr>
            <p:grpSpPr bwMode="auto">
              <a:xfrm>
                <a:off x="1536" y="2160"/>
                <a:ext cx="816" cy="384"/>
                <a:chOff x="1536" y="2160"/>
                <a:chExt cx="816" cy="384"/>
              </a:xfrm>
            </p:grpSpPr>
            <p:sp>
              <p:nvSpPr>
                <p:cNvPr id="23578" name="Line 16"/>
                <p:cNvSpPr>
                  <a:spLocks noChangeShapeType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536" y="2160"/>
                  <a:ext cx="384" cy="384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9" name="Line 17"/>
                <p:cNvSpPr>
                  <a:spLocks noChangeShapeType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 flipV="1">
                  <a:off x="1920" y="2208"/>
                  <a:ext cx="432" cy="336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574" name="Group 18"/>
              <p:cNvGrpSpPr>
                <a:grpSpLocks/>
              </p:cNvGrpSpPr>
              <p:nvPr/>
            </p:nvGrpSpPr>
            <p:grpSpPr bwMode="auto">
              <a:xfrm>
                <a:off x="2304" y="2112"/>
                <a:ext cx="144" cy="144"/>
                <a:chOff x="2304" y="2112"/>
                <a:chExt cx="144" cy="144"/>
              </a:xfrm>
            </p:grpSpPr>
            <p:sp>
              <p:nvSpPr>
                <p:cNvPr id="23575" name="Line 19"/>
                <p:cNvSpPr>
                  <a:spLocks noChangeShapeType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2304" y="2160"/>
                  <a:ext cx="96" cy="96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6" name="Line 20"/>
                <p:cNvSpPr>
                  <a:spLocks noChangeShapeType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 flipV="1">
                  <a:off x="2304" y="2112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77" name="Line 21"/>
                <p:cNvSpPr>
                  <a:spLocks noChangeShapeType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 flipV="1">
                  <a:off x="2400" y="2208"/>
                  <a:ext cx="48" cy="48"/>
                </a:xfrm>
                <a:prstGeom prst="line">
                  <a:avLst/>
                </a:prstGeom>
                <a:noFill/>
                <a:ln w="57150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564" name="Group 22"/>
            <p:cNvGrpSpPr>
              <a:grpSpLocks/>
            </p:cNvGrpSpPr>
            <p:nvPr/>
          </p:nvGrpSpPr>
          <p:grpSpPr bwMode="auto">
            <a:xfrm>
              <a:off x="1152" y="2784"/>
              <a:ext cx="96" cy="672"/>
              <a:chOff x="1152" y="2784"/>
              <a:chExt cx="96" cy="672"/>
            </a:xfrm>
          </p:grpSpPr>
          <p:sp>
            <p:nvSpPr>
              <p:cNvPr id="23571" name="Line 2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1152" y="2784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2" name="Line 2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152" y="345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565" name="Group 25"/>
            <p:cNvGrpSpPr>
              <a:grpSpLocks/>
            </p:cNvGrpSpPr>
            <p:nvPr/>
          </p:nvGrpSpPr>
          <p:grpSpPr bwMode="auto">
            <a:xfrm>
              <a:off x="1536" y="2784"/>
              <a:ext cx="96" cy="672"/>
              <a:chOff x="1152" y="2784"/>
              <a:chExt cx="96" cy="672"/>
            </a:xfrm>
          </p:grpSpPr>
          <p:sp>
            <p:nvSpPr>
              <p:cNvPr id="23569" name="Line 2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152" y="2784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70" name="Line 2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152" y="3456"/>
                <a:ext cx="96" cy="0"/>
              </a:xfrm>
              <a:prstGeom prst="line">
                <a:avLst/>
              </a:prstGeom>
              <a:noFill/>
              <a:ln w="5715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566" name="Freeform 2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536" y="1632"/>
              <a:ext cx="384" cy="197"/>
            </a:xfrm>
            <a:custGeom>
              <a:avLst/>
              <a:gdLst>
                <a:gd name="T0" fmla="*/ 0 w 384"/>
                <a:gd name="T1" fmla="*/ 96 h 197"/>
                <a:gd name="T2" fmla="*/ 384 w 384"/>
                <a:gd name="T3" fmla="*/ 0 h 197"/>
                <a:gd name="T4" fmla="*/ 365 w 384"/>
                <a:gd name="T5" fmla="*/ 197 h 197"/>
                <a:gd name="T6" fmla="*/ 0 w 384"/>
                <a:gd name="T7" fmla="*/ 96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97"/>
                <a:gd name="T14" fmla="*/ 384 w 384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97">
                  <a:moveTo>
                    <a:pt x="0" y="96"/>
                  </a:moveTo>
                  <a:lnTo>
                    <a:pt x="384" y="0"/>
                  </a:lnTo>
                  <a:cubicBezTo>
                    <a:pt x="378" y="66"/>
                    <a:pt x="371" y="131"/>
                    <a:pt x="365" y="197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81706"/>
            </a:solidFill>
            <a:ln w="9525">
              <a:solidFill>
                <a:srgbClr val="F81706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7" name="Text Box 2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78" y="1221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F81706"/>
                  </a:solidFill>
                  <a:latin typeface="Tahoma" charset="0"/>
                </a:rPr>
                <a:t>sensors</a:t>
              </a:r>
            </a:p>
          </p:txBody>
        </p:sp>
        <p:sp>
          <p:nvSpPr>
            <p:cNvPr id="23568" name="Text Box 3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66" y="2757"/>
              <a:ext cx="9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>
                  <a:solidFill>
                    <a:srgbClr val="339933"/>
                  </a:solidFill>
                  <a:latin typeface="Tahoma" charset="0"/>
                </a:rPr>
                <a:t>actuators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057400" y="2971800"/>
            <a:ext cx="5422900" cy="3152775"/>
            <a:chOff x="1296" y="1872"/>
            <a:chExt cx="3416" cy="1986"/>
          </a:xfrm>
        </p:grpSpPr>
        <p:sp>
          <p:nvSpPr>
            <p:cNvPr id="23560" name="Text Box 3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072" y="3168"/>
              <a:ext cx="1640" cy="690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3200" b="1">
                  <a:solidFill>
                    <a:srgbClr val="993300"/>
                  </a:solidFill>
                  <a:latin typeface="Tahoma" charset="0"/>
                </a:rPr>
                <a:t>Knowledge </a:t>
              </a:r>
            </a:p>
            <a:p>
              <a:pPr algn="l"/>
              <a:r>
                <a:rPr lang="en-US" sz="3200" b="1">
                  <a:solidFill>
                    <a:srgbClr val="993300"/>
                  </a:solidFill>
                  <a:latin typeface="Tahoma" charset="0"/>
                </a:rPr>
                <a:t>     base</a:t>
              </a:r>
            </a:p>
          </p:txBody>
        </p:sp>
        <p:sp>
          <p:nvSpPr>
            <p:cNvPr id="23561" name="Line 33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296" y="2160"/>
              <a:ext cx="1776" cy="168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2" name="Line 34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776" y="1872"/>
              <a:ext cx="2928" cy="1296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Arial" pitchFamily="-111" charset="0"/>
            <a:cs typeface="Arial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15780</TotalTime>
  <Words>3196</Words>
  <Application>Microsoft Macintosh PowerPoint</Application>
  <PresentationFormat>On-screen Show (4:3)</PresentationFormat>
  <Paragraphs>759</Paragraphs>
  <Slides>67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Default Design</vt:lpstr>
      <vt:lpstr>Equation</vt:lpstr>
      <vt:lpstr>PowerPoint Presentation</vt:lpstr>
      <vt:lpstr>PowerPoint Presentation</vt:lpstr>
      <vt:lpstr>CS 311: Reasoning with Knowledge and Probability Theory (Review?)</vt:lpstr>
      <vt:lpstr>Admin</vt:lpstr>
      <vt:lpstr>Human agents</vt:lpstr>
      <vt:lpstr>An example</vt:lpstr>
      <vt:lpstr>An example</vt:lpstr>
      <vt:lpstr>Policy design: what should an agent do?</vt:lpstr>
      <vt:lpstr>Knowledge-Based Agent</vt:lpstr>
      <vt:lpstr>Example: Connecting to a home network</vt:lpstr>
      <vt:lpstr>Example: Connecting to a home network</vt:lpstr>
      <vt:lpstr>Example: Connecting to a home network</vt:lpstr>
      <vt:lpstr>Example: Connecting to a home network</vt:lpstr>
      <vt:lpstr>How do we represent knowledge?</vt:lpstr>
      <vt:lpstr>Logic for Knowledge Representation</vt:lpstr>
      <vt:lpstr>Propositional logic</vt:lpstr>
      <vt:lpstr>Propositional logic</vt:lpstr>
      <vt:lpstr>Hunt the Wumpus</vt:lpstr>
      <vt:lpstr>The Wumpus World (as defined by the book)</vt:lpstr>
      <vt:lpstr>Wumpus world characterization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Exploring a wumpus world</vt:lpstr>
      <vt:lpstr>Wumpus with propositional logic</vt:lpstr>
      <vt:lpstr>Hunt the Wumpus</vt:lpstr>
      <vt:lpstr>Weather rock</vt:lpstr>
      <vt:lpstr>Weather rock</vt:lpstr>
      <vt:lpstr>Weather rock</vt:lpstr>
      <vt:lpstr>Weather rock</vt:lpstr>
      <vt:lpstr>The real world…</vt:lpstr>
      <vt:lpstr>Probability theory</vt:lpstr>
      <vt:lpstr>Basic Probability Theory: terminology</vt:lpstr>
      <vt:lpstr>Random variables</vt:lpstr>
      <vt:lpstr>Random variables</vt:lpstr>
      <vt:lpstr>Random variables</vt:lpstr>
      <vt:lpstr>Probability distribution</vt:lpstr>
      <vt:lpstr>Unconditional/prior probability</vt:lpstr>
      <vt:lpstr>Joint distributions</vt:lpstr>
      <vt:lpstr>Joint distribution</vt:lpstr>
      <vt:lpstr>Conditional probability</vt:lpstr>
      <vt:lpstr>Conditional probability</vt:lpstr>
      <vt:lpstr>Conditional probability</vt:lpstr>
      <vt:lpstr>Conditional probability</vt:lpstr>
      <vt:lpstr>A note about notation</vt:lpstr>
      <vt:lpstr>Another example</vt:lpstr>
      <vt:lpstr>Another example</vt:lpstr>
      <vt:lpstr>Another example</vt:lpstr>
      <vt:lpstr>Another example</vt:lpstr>
      <vt:lpstr>Normalization</vt:lpstr>
      <vt:lpstr>Properties of probabilities</vt:lpstr>
      <vt:lpstr>Properties of probabilities</vt:lpstr>
      <vt:lpstr>Properties of probabilities</vt:lpstr>
      <vt:lpstr>The Three-Card Problem</vt:lpstr>
      <vt:lpstr>The Three-Card Problem</vt:lpstr>
      <vt:lpstr>Fair Bets</vt:lpstr>
      <vt:lpstr>Verification</vt:lpstr>
      <vt:lpstr>Verification</vt:lpstr>
      <vt:lpstr>Why take a bad bet?</vt:lpstr>
      <vt:lpstr>Monty Hall</vt:lpstr>
      <vt:lpstr>Monty Hall</vt:lpstr>
      <vt:lpstr>Be careful! – Player picks door 1</vt:lpstr>
      <vt:lpstr>Another view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Computing</dc:title>
  <dc:creator>Christine Alvarado</dc:creator>
  <cp:lastModifiedBy>David Kauchak</cp:lastModifiedBy>
  <cp:revision>710</cp:revision>
  <dcterms:created xsi:type="dcterms:W3CDTF">2010-09-27T20:44:06Z</dcterms:created>
  <dcterms:modified xsi:type="dcterms:W3CDTF">2013-03-05T18:25:35Z</dcterms:modified>
</cp:coreProperties>
</file>