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notesSlides/notesSlide3.xml" ContentType="application/vnd.openxmlformats-officedocument.presentationml.notesSlide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notesSlides/notesSlide4.xml" ContentType="application/vnd.openxmlformats-officedocument.presentationml.notesSlide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notesSlides/notesSlide5.xml" ContentType="application/vnd.openxmlformats-officedocument.presentationml.notesSlide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notesSlides/notesSlide6.xml" ContentType="application/vnd.openxmlformats-officedocument.presentationml.notesSlide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notesSlides/notesSlide7.xml" ContentType="application/vnd.openxmlformats-officedocument.presentationml.notesSlide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notesSlides/notesSlide8.xml" ContentType="application/vnd.openxmlformats-officedocument.presentationml.notesSlide+xml"/>
  <Override PartName="/ppt/embeddings/oleObject1.bin" ContentType="application/vnd.openxmlformats-officedocument.oleObject"/>
  <Override PartName="/ppt/notesSlides/notesSlide9.xml" ContentType="application/vnd.openxmlformats-officedocument.presentationml.notesSlide+xml"/>
  <Override PartName="/ppt/tags/tag78.xml" ContentType="application/vnd.openxmlformats-officedocument.presentationml.tags+xml"/>
  <Override PartName="/ppt/notesSlides/notesSlide10.xml" ContentType="application/vnd.openxmlformats-officedocument.presentationml.notesSlide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notesSlides/notesSlide11.xml" ContentType="application/vnd.openxmlformats-officedocument.presentationml.notesSlide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notesSlides/notesSlide12.xml" ContentType="application/vnd.openxmlformats-officedocument.presentationml.notesSlide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tags/tag105.xml" ContentType="application/vnd.openxmlformats-officedocument.presentationml.tags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notesSlides/notesSlide21.xml" ContentType="application/vnd.openxmlformats-officedocument.presentationml.notesSlide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notesSlides/notesSlide22.xml" ContentType="application/vnd.openxmlformats-officedocument.presentationml.notesSlide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notesSlides/notesSlide23.xml" ContentType="application/vnd.openxmlformats-officedocument.presentationml.notesSlide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notesSlides/notesSlide24.xml" ContentType="application/vnd.openxmlformats-officedocument.presentationml.notesSlide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notesSlides/notesSlide25.xml" ContentType="application/vnd.openxmlformats-officedocument.presentationml.notesSlide+xml"/>
  <Override PartName="/ppt/tags/tag136.xml" ContentType="application/vnd.openxmlformats-officedocument.presentationml.tags+xml"/>
  <Override PartName="/ppt/notesSlides/notesSlide26.xml" ContentType="application/vnd.openxmlformats-officedocument.presentationml.notesSlide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notesSlides/notesSlide27.xml" ContentType="application/vnd.openxmlformats-officedocument.presentationml.notesSlide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notesSlides/notesSlide28.xml" ContentType="application/vnd.openxmlformats-officedocument.presentationml.notesSlide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notesSlides/notesSlide29.xml" ContentType="application/vnd.openxmlformats-officedocument.presentationml.notesSlide+xml"/>
  <Override PartName="/ppt/embeddings/oleObject2.bin" ContentType="application/vnd.openxmlformats-officedocument.oleObject"/>
  <Override PartName="/ppt/tags/tag144.xml" ContentType="application/vnd.openxmlformats-officedocument.presentationml.tags+xml"/>
  <Override PartName="/ppt/notesSlides/notesSlide30.xml" ContentType="application/vnd.openxmlformats-officedocument.presentationml.notesSlide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notesSlides/notesSlide31.xml" ContentType="application/vnd.openxmlformats-officedocument.presentationml.notesSlide+xml"/>
  <Override PartName="/ppt/embeddings/oleObject3.bin" ContentType="application/vnd.openxmlformats-officedocument.oleObject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notesSlides/notesSlide32.xml" ContentType="application/vnd.openxmlformats-officedocument.presentationml.notesSlide+xml"/>
  <Override PartName="/ppt/embeddings/oleObject4.bin" ContentType="application/vnd.openxmlformats-officedocument.oleObject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notesSlides/notesSlide33.xml" ContentType="application/vnd.openxmlformats-officedocument.presentationml.notesSlide+xml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7" r:id="rId1"/>
  </p:sldMasterIdLst>
  <p:notesMasterIdLst>
    <p:notesMasterId r:id="rId64"/>
  </p:notesMasterIdLst>
  <p:handoutMasterIdLst>
    <p:handoutMasterId r:id="rId65"/>
  </p:handoutMasterIdLst>
  <p:sldIdLst>
    <p:sldId id="906" r:id="rId2"/>
    <p:sldId id="908" r:id="rId3"/>
    <p:sldId id="966" r:id="rId4"/>
    <p:sldId id="1035" r:id="rId5"/>
    <p:sldId id="967" r:id="rId6"/>
    <p:sldId id="969" r:id="rId7"/>
    <p:sldId id="968" r:id="rId8"/>
    <p:sldId id="970" r:id="rId9"/>
    <p:sldId id="972" r:id="rId10"/>
    <p:sldId id="973" r:id="rId11"/>
    <p:sldId id="975" r:id="rId12"/>
    <p:sldId id="976" r:id="rId13"/>
    <p:sldId id="977" r:id="rId14"/>
    <p:sldId id="978" r:id="rId15"/>
    <p:sldId id="981" r:id="rId16"/>
    <p:sldId id="985" r:id="rId17"/>
    <p:sldId id="986" r:id="rId18"/>
    <p:sldId id="1036" r:id="rId19"/>
    <p:sldId id="987" r:id="rId20"/>
    <p:sldId id="982" r:id="rId21"/>
    <p:sldId id="988" r:id="rId22"/>
    <p:sldId id="989" r:id="rId23"/>
    <p:sldId id="979" r:id="rId24"/>
    <p:sldId id="980" r:id="rId25"/>
    <p:sldId id="990" r:id="rId26"/>
    <p:sldId id="992" r:id="rId27"/>
    <p:sldId id="993" r:id="rId28"/>
    <p:sldId id="991" r:id="rId29"/>
    <p:sldId id="1037" r:id="rId30"/>
    <p:sldId id="997" r:id="rId31"/>
    <p:sldId id="1030" r:id="rId32"/>
    <p:sldId id="998" r:id="rId33"/>
    <p:sldId id="999" r:id="rId34"/>
    <p:sldId id="1000" r:id="rId35"/>
    <p:sldId id="1001" r:id="rId36"/>
    <p:sldId id="1031" r:id="rId37"/>
    <p:sldId id="1002" r:id="rId38"/>
    <p:sldId id="1013" r:id="rId39"/>
    <p:sldId id="1004" r:id="rId40"/>
    <p:sldId id="1006" r:id="rId41"/>
    <p:sldId id="1008" r:id="rId42"/>
    <p:sldId id="1011" r:id="rId43"/>
    <p:sldId id="1038" r:id="rId44"/>
    <p:sldId id="1012" r:id="rId45"/>
    <p:sldId id="1014" r:id="rId46"/>
    <p:sldId id="1015" r:id="rId47"/>
    <p:sldId id="1016" r:id="rId48"/>
    <p:sldId id="1017" r:id="rId49"/>
    <p:sldId id="1032" r:id="rId50"/>
    <p:sldId id="1019" r:id="rId51"/>
    <p:sldId id="1020" r:id="rId52"/>
    <p:sldId id="1034" r:id="rId53"/>
    <p:sldId id="1039" r:id="rId54"/>
    <p:sldId id="1040" r:id="rId55"/>
    <p:sldId id="1041" r:id="rId56"/>
    <p:sldId id="1042" r:id="rId57"/>
    <p:sldId id="1043" r:id="rId58"/>
    <p:sldId id="1044" r:id="rId59"/>
    <p:sldId id="1045" r:id="rId60"/>
    <p:sldId id="1046" r:id="rId61"/>
    <p:sldId id="1047" r:id="rId62"/>
    <p:sldId id="1048" r:id="rId63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Arial" charset="0"/>
        <a:cs typeface="Arial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Lucida Sans" charset="0"/>
        <a:ea typeface="Arial" charset="0"/>
        <a:cs typeface="Arial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Lucida Sans" charset="0"/>
        <a:ea typeface="Arial" charset="0"/>
        <a:cs typeface="Arial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Lucida Sans" charset="0"/>
        <a:ea typeface="Arial" charset="0"/>
        <a:cs typeface="Arial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Lucida Sans" charset="0"/>
        <a:ea typeface="Arial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ED958F"/>
    <a:srgbClr val="FFFF00"/>
    <a:srgbClr val="66CCFF"/>
    <a:srgbClr val="F4F3EB"/>
    <a:srgbClr val="F0EEEB"/>
    <a:srgbClr val="00A000"/>
    <a:srgbClr val="A40508"/>
    <a:srgbClr val="A50021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2" autoAdjust="0"/>
    <p:restoredTop sz="99799" autoAdjust="0"/>
  </p:normalViewPr>
  <p:slideViewPr>
    <p:cSldViewPr>
      <p:cViewPr varScale="1">
        <p:scale>
          <a:sx n="101" d="100"/>
          <a:sy n="101" d="100"/>
        </p:scale>
        <p:origin x="-59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392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36"/>
    </p:cViewPr>
  </p:sorterViewPr>
  <p:notesViewPr>
    <p:cSldViewPr>
      <p:cViewPr varScale="1">
        <p:scale>
          <a:sx n="66" d="100"/>
          <a:sy n="66" d="100"/>
        </p:scale>
        <p:origin x="65536" y="13457817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notesMaster" Target="notesMasters/notesMaster1.xml"/><Relationship Id="rId65" Type="http://schemas.openxmlformats.org/officeDocument/2006/relationships/handoutMaster" Target="handoutMasters/handoutMaster1.xml"/><Relationship Id="rId66" Type="http://schemas.openxmlformats.org/officeDocument/2006/relationships/printerSettings" Target="printerSettings/printerSettings1.bin"/><Relationship Id="rId67" Type="http://schemas.openxmlformats.org/officeDocument/2006/relationships/presProps" Target="presProps.xml"/><Relationship Id="rId68" Type="http://schemas.openxmlformats.org/officeDocument/2006/relationships/viewProps" Target="viewProps.xml"/><Relationship Id="rId69" Type="http://schemas.openxmlformats.org/officeDocument/2006/relationships/theme" Target="theme/theme1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Relationship Id="rId2" Type="http://schemas.openxmlformats.org/officeDocument/2006/relationships/image" Target="../media/image2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fld id="{9B6AE911-06B8-D04F-8E37-F6BAE015086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264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0411F1F-34D3-B64E-829D-0DD76ACC9D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1751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102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1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3806" y="4416099"/>
            <a:ext cx="5030391" cy="418245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45" tIns="45722" rIns="91445" bIns="45722">
            <a:prstTxWarp prst="textNoShape">
              <a:avLst/>
            </a:prstTxWarp>
          </a:bodyPr>
          <a:lstStyle/>
          <a:p>
            <a:endParaRPr lang="en-US">
              <a:latin typeface="Arial" pitchFamily="-111" charset="0"/>
              <a:ea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C34ECA-600E-9E43-B93C-BA3E7085BA1F}" type="slidenum">
              <a:rPr lang="en-US"/>
              <a:pPr/>
              <a:t>19</a:t>
            </a:fld>
            <a:endParaRPr lang="en-US"/>
          </a:p>
        </p:txBody>
      </p:sp>
      <p:sp>
        <p:nvSpPr>
          <p:cNvPr id="66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92" y="4415790"/>
            <a:ext cx="5028417" cy="41833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C34ECA-600E-9E43-B93C-BA3E7085BA1F}" type="slidenum">
              <a:rPr lang="en-US"/>
              <a:pPr/>
              <a:t>20</a:t>
            </a:fld>
            <a:endParaRPr lang="en-US"/>
          </a:p>
        </p:txBody>
      </p:sp>
      <p:sp>
        <p:nvSpPr>
          <p:cNvPr id="66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92" y="4415790"/>
            <a:ext cx="5028417" cy="41833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C34ECA-600E-9E43-B93C-BA3E7085BA1F}" type="slidenum">
              <a:rPr lang="en-US"/>
              <a:pPr/>
              <a:t>21</a:t>
            </a:fld>
            <a:endParaRPr lang="en-US"/>
          </a:p>
        </p:txBody>
      </p:sp>
      <p:sp>
        <p:nvSpPr>
          <p:cNvPr id="66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92" y="4415790"/>
            <a:ext cx="5028417" cy="41833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C34ECA-600E-9E43-B93C-BA3E7085BA1F}" type="slidenum">
              <a:rPr lang="en-US"/>
              <a:pPr/>
              <a:t>22</a:t>
            </a:fld>
            <a:endParaRPr lang="en-US"/>
          </a:p>
        </p:txBody>
      </p:sp>
      <p:sp>
        <p:nvSpPr>
          <p:cNvPr id="66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92" y="4415790"/>
            <a:ext cx="5028417" cy="41833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2B3112-1057-A043-A60C-FFA88F50EDC0}" type="slidenum">
              <a:rPr lang="en-US"/>
              <a:pPr/>
              <a:t>23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6713" y="155575"/>
            <a:ext cx="1857375" cy="1393825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A8E20A-7E94-5F46-9499-1A12DA7252D2}" type="slidenum">
              <a:rPr lang="en-US"/>
              <a:pPr/>
              <a:t>24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6713" y="155575"/>
            <a:ext cx="1857375" cy="1393825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55CB60-0AAD-8E44-9247-64144F3811CF}" type="slidenum">
              <a:rPr lang="en-US"/>
              <a:pPr/>
              <a:t>25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6713" y="155575"/>
            <a:ext cx="1857375" cy="1393825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A727A6-CB50-D343-818E-49888113EC30}" type="slidenum">
              <a:rPr lang="en-US"/>
              <a:pPr/>
              <a:t>26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6713" y="155575"/>
            <a:ext cx="1857375" cy="1393825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55CB60-0AAD-8E44-9247-64144F3811CF}" type="slidenum">
              <a:rPr lang="en-US"/>
              <a:pPr/>
              <a:t>27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6713" y="155575"/>
            <a:ext cx="1857375" cy="1393825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11F1F-34D3-B64E-829D-0DD76ACC9D77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9C2EF8-38F6-1746-8941-57A5F9B6DD54}" type="slidenum">
              <a:rPr lang="en-US"/>
              <a:pPr/>
              <a:t>3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solidFill>
            <a:srgbClr val="FFFFFF"/>
          </a:solidFill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5790"/>
            <a:ext cx="5486400" cy="418338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0004" tIns="45002" rIns="90004" bIns="45002"/>
          <a:lstStyle/>
          <a:p>
            <a:pPr marL="228600" indent="-228600" eaLnBrk="1" hangingPunct="1">
              <a:lnSpc>
                <a:spcPct val="90000"/>
              </a:lnSpc>
              <a:buFontTx/>
              <a:buAutoNum type="arabicParenR"/>
            </a:pPr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1F7ED5-6521-524B-A1F0-08B0CE070F3F}" type="slidenum">
              <a:rPr lang="en-US"/>
              <a:pPr/>
              <a:t>34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6713" y="155575"/>
            <a:ext cx="1857375" cy="1393825"/>
          </a:xfrm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67E2B1-4AF7-8547-BB0F-3B217C38E231}" type="slidenum">
              <a:rPr lang="en-US"/>
              <a:pPr/>
              <a:t>39</a:t>
            </a:fld>
            <a:endParaRPr lang="en-US"/>
          </a:p>
        </p:txBody>
      </p:sp>
      <p:sp>
        <p:nvSpPr>
          <p:cNvPr id="71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92" y="4415790"/>
            <a:ext cx="5028417" cy="41833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2D0698-B379-6644-9389-38222F76E7DC}" type="slidenum">
              <a:rPr lang="en-US"/>
              <a:pPr/>
              <a:t>40</a:t>
            </a:fld>
            <a:endParaRPr lang="en-US"/>
          </a:p>
        </p:txBody>
      </p:sp>
      <p:sp>
        <p:nvSpPr>
          <p:cNvPr id="71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92" y="4415790"/>
            <a:ext cx="5028417" cy="418338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98939C-335D-D94C-9955-8784C8B11242}" type="slidenum">
              <a:rPr lang="en-US"/>
              <a:pPr/>
              <a:t>41</a:t>
            </a:fld>
            <a:endParaRPr lang="en-US"/>
          </a:p>
        </p:txBody>
      </p:sp>
      <p:sp>
        <p:nvSpPr>
          <p:cNvPr id="72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92" y="4415790"/>
            <a:ext cx="5028417" cy="41833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0C34F2-F4B2-1B4A-9074-C08E76599434}" type="slidenum">
              <a:rPr lang="en-US"/>
              <a:pPr/>
              <a:t>42</a:t>
            </a:fld>
            <a:endParaRPr lang="en-US"/>
          </a:p>
        </p:txBody>
      </p:sp>
      <p:sp>
        <p:nvSpPr>
          <p:cNvPr id="75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5125" y="153988"/>
            <a:ext cx="1858963" cy="1395412"/>
          </a:xfrm>
          <a:ln/>
        </p:spPr>
      </p:sp>
      <p:sp>
        <p:nvSpPr>
          <p:cNvPr id="75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661" y="1626870"/>
            <a:ext cx="6552678" cy="743712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0C34F2-F4B2-1B4A-9074-C08E76599434}" type="slidenum">
              <a:rPr lang="en-US"/>
              <a:pPr/>
              <a:t>43</a:t>
            </a:fld>
            <a:endParaRPr lang="en-US"/>
          </a:p>
        </p:txBody>
      </p:sp>
      <p:sp>
        <p:nvSpPr>
          <p:cNvPr id="75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5125" y="153988"/>
            <a:ext cx="1858963" cy="1395412"/>
          </a:xfrm>
          <a:ln/>
        </p:spPr>
      </p:sp>
      <p:sp>
        <p:nvSpPr>
          <p:cNvPr id="75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661" y="1626870"/>
            <a:ext cx="6552678" cy="743712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BC92B4-6167-0240-A32F-DC2FD629AC2F}" type="slidenum">
              <a:rPr lang="en-US"/>
              <a:pPr/>
              <a:t>44</a:t>
            </a:fld>
            <a:endParaRPr lang="en-US"/>
          </a:p>
        </p:txBody>
      </p:sp>
      <p:sp>
        <p:nvSpPr>
          <p:cNvPr id="75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8571" y="154236"/>
            <a:ext cx="1033397" cy="1394460"/>
          </a:xfrm>
          <a:ln/>
        </p:spPr>
      </p:sp>
      <p:sp>
        <p:nvSpPr>
          <p:cNvPr id="75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661" y="1626870"/>
            <a:ext cx="6552678" cy="743712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79075A-C9B2-424D-A5C6-4D27F5828301}" type="slidenum">
              <a:rPr lang="en-US"/>
              <a:pPr/>
              <a:t>45</a:t>
            </a:fld>
            <a:endParaRPr lang="en-US"/>
          </a:p>
        </p:txBody>
      </p:sp>
      <p:sp>
        <p:nvSpPr>
          <p:cNvPr id="73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92" y="4415790"/>
            <a:ext cx="5028417" cy="41833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961D14-9D67-CE4F-AA0E-484392CD6319}" type="slidenum">
              <a:rPr lang="en-US"/>
              <a:pPr/>
              <a:t>46</a:t>
            </a:fld>
            <a:endParaRPr lang="en-US"/>
          </a:p>
        </p:txBody>
      </p:sp>
      <p:sp>
        <p:nvSpPr>
          <p:cNvPr id="67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92" y="4415790"/>
            <a:ext cx="5028417" cy="41833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41420F-3FEB-6345-9223-BEC92C738BD4}" type="slidenum">
              <a:rPr lang="en-US"/>
              <a:pPr/>
              <a:t>47</a:t>
            </a:fld>
            <a:endParaRPr lang="en-US"/>
          </a:p>
        </p:txBody>
      </p:sp>
      <p:sp>
        <p:nvSpPr>
          <p:cNvPr id="67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92" y="4415790"/>
            <a:ext cx="5028417" cy="41833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9C2EF8-38F6-1746-8941-57A5F9B6DD54}" type="slidenum">
              <a:rPr lang="en-US"/>
              <a:pPr/>
              <a:t>4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solidFill>
            <a:srgbClr val="FFFFFF"/>
          </a:solidFill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5790"/>
            <a:ext cx="5486400" cy="418338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0004" tIns="45002" rIns="90004" bIns="45002"/>
          <a:lstStyle/>
          <a:p>
            <a:pPr marL="228600" indent="-228600" eaLnBrk="1" hangingPunct="1">
              <a:lnSpc>
                <a:spcPct val="90000"/>
              </a:lnSpc>
              <a:buFontTx/>
              <a:buAutoNum type="arabicParenR"/>
            </a:pPr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3CFC54-2B9E-EB43-B580-C7E7C536349E}" type="slidenum">
              <a:rPr lang="en-US"/>
              <a:pPr/>
              <a:t>48</a:t>
            </a:fld>
            <a:endParaRPr lang="en-US"/>
          </a:p>
        </p:txBody>
      </p:sp>
      <p:sp>
        <p:nvSpPr>
          <p:cNvPr id="67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92" y="4415790"/>
            <a:ext cx="5028417" cy="41833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3CFC54-2B9E-EB43-B580-C7E7C536349E}" type="slidenum">
              <a:rPr lang="en-US"/>
              <a:pPr/>
              <a:t>49</a:t>
            </a:fld>
            <a:endParaRPr lang="en-US"/>
          </a:p>
        </p:txBody>
      </p:sp>
      <p:sp>
        <p:nvSpPr>
          <p:cNvPr id="67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92" y="4415790"/>
            <a:ext cx="5028417" cy="41833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FAC7AB-92BE-7641-B871-C674B15C60B9}" type="slidenum">
              <a:rPr lang="en-US"/>
              <a:pPr/>
              <a:t>50</a:t>
            </a:fld>
            <a:endParaRPr lang="en-US"/>
          </a:p>
        </p:txBody>
      </p:sp>
      <p:sp>
        <p:nvSpPr>
          <p:cNvPr id="68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92" y="4415790"/>
            <a:ext cx="5028417" cy="41833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326F68-5731-F847-91C5-6AF04DEBEDF4}" type="slidenum">
              <a:rPr lang="en-US"/>
              <a:pPr/>
              <a:t>51</a:t>
            </a:fld>
            <a:endParaRPr lang="en-US"/>
          </a:p>
        </p:txBody>
      </p:sp>
      <p:sp>
        <p:nvSpPr>
          <p:cNvPr id="70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92" y="4415790"/>
            <a:ext cx="5028417" cy="41833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9C2EF8-38F6-1746-8941-57A5F9B6DD54}" type="slidenum">
              <a:rPr lang="en-US"/>
              <a:pPr/>
              <a:t>5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solidFill>
            <a:srgbClr val="FFFFFF"/>
          </a:solidFill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5790"/>
            <a:ext cx="5486400" cy="418338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0004" tIns="45002" rIns="90004" bIns="45002"/>
          <a:lstStyle/>
          <a:p>
            <a:pPr marL="228600" indent="-228600" eaLnBrk="1" hangingPunct="1">
              <a:lnSpc>
                <a:spcPct val="90000"/>
              </a:lnSpc>
              <a:buFontTx/>
              <a:buAutoNum type="arabicParenR"/>
            </a:pPr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087111-74F4-1748-9230-B2CDE75A786B}" type="slidenum">
              <a:rPr lang="en-US"/>
              <a:pPr/>
              <a:t>6</a:t>
            </a:fld>
            <a:endParaRPr lang="en-US"/>
          </a:p>
        </p:txBody>
      </p:sp>
      <p:sp>
        <p:nvSpPr>
          <p:cNvPr id="65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92" y="4415790"/>
            <a:ext cx="5028417" cy="41833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BC176A-6A8D-3240-B22E-934F198A9182}" type="slidenum">
              <a:rPr lang="en-US"/>
              <a:pPr/>
              <a:t>8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solidFill>
            <a:srgbClr val="FFFFFF"/>
          </a:solidFill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5790"/>
            <a:ext cx="5486400" cy="418338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0004" tIns="45002" rIns="90004" bIns="45002"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24BE1A-1C58-184C-BB62-2DA79F5E61C2}" type="slidenum">
              <a:rPr lang="en-US"/>
              <a:pPr/>
              <a:t>10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solidFill>
            <a:srgbClr val="FFFFFF"/>
          </a:solidFill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5790"/>
            <a:ext cx="5029200" cy="418338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0004" tIns="45002" rIns="90004" bIns="45002"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807832-5A96-BD4F-B5FD-F3A2E0D57C9C}" type="slidenum">
              <a:rPr lang="en-US"/>
              <a:pPr/>
              <a:t>14</a:t>
            </a:fld>
            <a:endParaRPr lang="en-US"/>
          </a:p>
        </p:txBody>
      </p:sp>
      <p:sp>
        <p:nvSpPr>
          <p:cNvPr id="66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92" y="4415790"/>
            <a:ext cx="5028417" cy="41833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1BDDB9-A424-164E-8972-7DEBB13CDB30}" type="slidenum">
              <a:rPr lang="en-US"/>
              <a:pPr/>
              <a:t>15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6713" y="155575"/>
            <a:ext cx="1857375" cy="1393825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1000" dirty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>
            <a:lvl1pPr marL="0" indent="0" algn="ctr">
              <a:buFont typeface="Wingdings" pitchFamily="-65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charset="0"/>
              </a:defRPr>
            </a:lvl1pPr>
          </a:lstStyle>
          <a:p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charset="0"/>
              </a:defRPr>
            </a:lvl1pPr>
          </a:lstStyle>
          <a:p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charset="0"/>
              </a:defRPr>
            </a:lvl1pPr>
          </a:lstStyle>
          <a:p>
            <a:fld id="{D1C8D34D-0B3E-1A4E-9C46-FD7DCB9739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6B3B23-D92C-0348-914D-EAF7209EBE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381000"/>
            <a:ext cx="201930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381000"/>
            <a:ext cx="590550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92920F-BDED-B047-9941-3086887101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752600"/>
            <a:ext cx="7772400" cy="4876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71B872-FC73-DA4E-9D3E-4DAD511164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6EE4B8-1939-4945-A147-D07FF9E2C7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23B11D-29FF-4A42-BFF9-5BE52E487D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A2ECE3-03AA-4B4F-A904-7D1750DBB0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F1C5F0-CE62-1740-84EA-FB78232FF8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AC99D3-038B-414B-9D4E-52F1B021AC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528925-6912-2B45-9E66-A74C6316D8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69A8DE-1BA9-4942-B10F-EEA456AB4C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B33271-0498-1845-AF3A-1FC805E6D7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3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81000"/>
            <a:ext cx="807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45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</a:defRPr>
            </a:lvl1pPr>
          </a:lstStyle>
          <a:p>
            <a:fld id="{F0FE356D-9FA8-5642-A883-7AB8DD1E367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533400" y="1371600"/>
            <a:ext cx="8080375" cy="155575"/>
          </a:xfrm>
          <a:prstGeom prst="rect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A50021"/>
              </a:solidFill>
              <a:latin typeface="Tahoma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-65" charset="0"/>
          <a:ea typeface="Arial" pitchFamily="-65" charset="0"/>
          <a:cs typeface="Arial" pitchFamily="-65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-65" charset="0"/>
          <a:ea typeface="Arial" pitchFamily="-65" charset="0"/>
          <a:cs typeface="Arial" pitchFamily="-65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-65" charset="0"/>
          <a:ea typeface="Arial" pitchFamily="-65" charset="0"/>
          <a:cs typeface="Arial" pitchFamily="-65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-65" charset="0"/>
          <a:ea typeface="Arial" pitchFamily="-65" charset="0"/>
          <a:cs typeface="Arial" pitchFamily="-65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-65" charset="0"/>
          <a:ea typeface="Arial" pitchFamily="-65" charset="0"/>
          <a:cs typeface="Arial" pitchFamily="-65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-65" charset="0"/>
          <a:ea typeface="Arial" pitchFamily="-65" charset="0"/>
          <a:cs typeface="Arial" pitchFamily="-65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-65" charset="0"/>
          <a:ea typeface="Arial" pitchFamily="-65" charset="0"/>
          <a:cs typeface="Arial" pitchFamily="-65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-65" charset="0"/>
          <a:ea typeface="Arial" pitchFamily="-65" charset="0"/>
          <a:cs typeface="Arial" pitchFamily="-6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60000"/>
        <a:buFont typeface="Wingdings" charset="2"/>
        <a:buChar char="n"/>
        <a:defRPr sz="26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Font typeface="Wingdings" charset="2"/>
        <a:buChar char="n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Font typeface="Wingdings" charset="2"/>
        <a:buChar char="n"/>
        <a:defRPr>
          <a:solidFill>
            <a:schemeClr val="tx1"/>
          </a:solidFill>
          <a:latin typeface="+mn-lt"/>
          <a:ea typeface="ＭＳ Ｐゴシック" pitchFamily="-6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charset="2"/>
        <a:buChar char="n"/>
        <a:defRPr>
          <a:solidFill>
            <a:schemeClr val="tx1"/>
          </a:solidFill>
          <a:latin typeface="+mn-lt"/>
          <a:ea typeface="ＭＳ Ｐゴシック" pitchFamily="-6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-65" charset="2"/>
        <a:buChar char="n"/>
        <a:defRPr>
          <a:solidFill>
            <a:schemeClr val="tx1"/>
          </a:solidFill>
          <a:latin typeface="+mn-lt"/>
          <a:ea typeface="ＭＳ Ｐゴシック" pitchFamily="-6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-65" charset="2"/>
        <a:buChar char="n"/>
        <a:defRPr>
          <a:solidFill>
            <a:schemeClr val="tx1"/>
          </a:solidFill>
          <a:latin typeface="+mn-lt"/>
          <a:ea typeface="ＭＳ Ｐゴシック" pitchFamily="-6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-65" charset="2"/>
        <a:buChar char="n"/>
        <a:defRPr>
          <a:solidFill>
            <a:schemeClr val="tx1"/>
          </a:solidFill>
          <a:latin typeface="+mn-lt"/>
          <a:ea typeface="ＭＳ Ｐゴシック" pitchFamily="-6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-65" charset="2"/>
        <a:buChar char="n"/>
        <a:defRPr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7.xml"/><Relationship Id="rId5" Type="http://schemas.openxmlformats.org/officeDocument/2006/relationships/image" Target="../media/image4.png"/><Relationship Id="rId1" Type="http://schemas.openxmlformats.org/officeDocument/2006/relationships/tags" Target="../tags/tag73.xml"/><Relationship Id="rId2" Type="http://schemas.openxmlformats.org/officeDocument/2006/relationships/tags" Target="../tags/tag7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76.xml"/><Relationship Id="rId4" Type="http://schemas.openxmlformats.org/officeDocument/2006/relationships/tags" Target="../tags/tag77.xml"/><Relationship Id="rId5" Type="http://schemas.openxmlformats.org/officeDocument/2006/relationships/slideLayout" Target="../slideLayouts/slideLayout2.xml"/><Relationship Id="rId6" Type="http://schemas.openxmlformats.org/officeDocument/2006/relationships/notesSlide" Target="../notesSlides/notesSlide8.xml"/><Relationship Id="rId7" Type="http://schemas.openxmlformats.org/officeDocument/2006/relationships/oleObject" Target="../embeddings/oleObject1.bin"/><Relationship Id="rId8" Type="http://schemas.openxmlformats.org/officeDocument/2006/relationships/image" Target="../media/image5.png"/><Relationship Id="rId1" Type="http://schemas.openxmlformats.org/officeDocument/2006/relationships/vmlDrawing" Target="../drawings/vmlDrawing1.vml"/><Relationship Id="rId2" Type="http://schemas.openxmlformats.org/officeDocument/2006/relationships/tags" Target="../tags/tag7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4" Type="http://schemas.openxmlformats.org/officeDocument/2006/relationships/image" Target="../media/image10.png"/><Relationship Id="rId5" Type="http://schemas.openxmlformats.org/officeDocument/2006/relationships/image" Target="../media/image8.png"/><Relationship Id="rId1" Type="http://schemas.openxmlformats.org/officeDocument/2006/relationships/tags" Target="../tags/tag78.x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irHFVdphfZQ&amp;list=UUCDOQrpqLqKVcTCKzqarxLg" TargetMode="External"/></Relationships>
</file>

<file path=ppt/slides/_rels/slide20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.xml"/><Relationship Id="rId12" Type="http://schemas.openxmlformats.org/officeDocument/2006/relationships/notesSlide" Target="../notesSlides/notesSlide11.xml"/><Relationship Id="rId1" Type="http://schemas.openxmlformats.org/officeDocument/2006/relationships/tags" Target="../tags/tag79.xml"/><Relationship Id="rId2" Type="http://schemas.openxmlformats.org/officeDocument/2006/relationships/tags" Target="../tags/tag80.xml"/><Relationship Id="rId3" Type="http://schemas.openxmlformats.org/officeDocument/2006/relationships/tags" Target="../tags/tag81.xml"/><Relationship Id="rId4" Type="http://schemas.openxmlformats.org/officeDocument/2006/relationships/tags" Target="../tags/tag82.xml"/><Relationship Id="rId5" Type="http://schemas.openxmlformats.org/officeDocument/2006/relationships/tags" Target="../tags/tag83.xml"/><Relationship Id="rId6" Type="http://schemas.openxmlformats.org/officeDocument/2006/relationships/tags" Target="../tags/tag84.xml"/><Relationship Id="rId7" Type="http://schemas.openxmlformats.org/officeDocument/2006/relationships/tags" Target="../tags/tag85.xml"/><Relationship Id="rId8" Type="http://schemas.openxmlformats.org/officeDocument/2006/relationships/tags" Target="../tags/tag86.xml"/><Relationship Id="rId9" Type="http://schemas.openxmlformats.org/officeDocument/2006/relationships/tags" Target="../tags/tag87.xml"/><Relationship Id="rId10" Type="http://schemas.openxmlformats.org/officeDocument/2006/relationships/tags" Target="../tags/tag8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91.xml"/><Relationship Id="rId4" Type="http://schemas.openxmlformats.org/officeDocument/2006/relationships/tags" Target="../tags/tag92.xml"/><Relationship Id="rId5" Type="http://schemas.openxmlformats.org/officeDocument/2006/relationships/tags" Target="../tags/tag93.xml"/><Relationship Id="rId6" Type="http://schemas.openxmlformats.org/officeDocument/2006/relationships/tags" Target="../tags/tag94.xml"/><Relationship Id="rId7" Type="http://schemas.openxmlformats.org/officeDocument/2006/relationships/tags" Target="../tags/tag95.xml"/><Relationship Id="rId8" Type="http://schemas.openxmlformats.org/officeDocument/2006/relationships/tags" Target="../tags/tag96.xml"/><Relationship Id="rId9" Type="http://schemas.openxmlformats.org/officeDocument/2006/relationships/slideLayout" Target="../slideLayouts/slideLayout2.xml"/><Relationship Id="rId10" Type="http://schemas.openxmlformats.org/officeDocument/2006/relationships/notesSlide" Target="../notesSlides/notesSlide12.xml"/><Relationship Id="rId1" Type="http://schemas.openxmlformats.org/officeDocument/2006/relationships/tags" Target="../tags/tag89.xml"/><Relationship Id="rId2" Type="http://schemas.openxmlformats.org/officeDocument/2006/relationships/tags" Target="../tags/tag9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99.xml"/><Relationship Id="rId4" Type="http://schemas.openxmlformats.org/officeDocument/2006/relationships/tags" Target="../tags/tag100.xml"/><Relationship Id="rId5" Type="http://schemas.openxmlformats.org/officeDocument/2006/relationships/tags" Target="../tags/tag101.xml"/><Relationship Id="rId6" Type="http://schemas.openxmlformats.org/officeDocument/2006/relationships/tags" Target="../tags/tag102.xml"/><Relationship Id="rId7" Type="http://schemas.openxmlformats.org/officeDocument/2006/relationships/tags" Target="../tags/tag103.xml"/><Relationship Id="rId8" Type="http://schemas.openxmlformats.org/officeDocument/2006/relationships/tags" Target="../tags/tag104.xml"/><Relationship Id="rId9" Type="http://schemas.openxmlformats.org/officeDocument/2006/relationships/slideLayout" Target="../slideLayouts/slideLayout2.xml"/><Relationship Id="rId10" Type="http://schemas.openxmlformats.org/officeDocument/2006/relationships/notesSlide" Target="../notesSlides/notesSlide13.xml"/><Relationship Id="rId1" Type="http://schemas.openxmlformats.org/officeDocument/2006/relationships/tags" Target="../tags/tag97.xml"/><Relationship Id="rId2" Type="http://schemas.openxmlformats.org/officeDocument/2006/relationships/tags" Target="../tags/tag9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3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3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2.xml"/><Relationship Id="rId1" Type="http://schemas.openxmlformats.org/officeDocument/2006/relationships/tags" Target="../tags/tag1.xml"/><Relationship Id="rId2" Type="http://schemas.openxmlformats.org/officeDocument/2006/relationships/tags" Target="../tags/tag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tags" Target="../tags/tag105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si.edu/licensed-sw/pharaoh/" TargetMode="Externa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21.xml"/><Relationship Id="rId1" Type="http://schemas.openxmlformats.org/officeDocument/2006/relationships/tags" Target="../tags/tag106.xml"/><Relationship Id="rId2" Type="http://schemas.openxmlformats.org/officeDocument/2006/relationships/tags" Target="../tags/tag107.xml"/></Relationships>
</file>

<file path=ppt/slides/_rels/slide4.xml.rels><?xml version="1.0" encoding="UTF-8" standalone="yes"?>
<Relationships xmlns="http://schemas.openxmlformats.org/package/2006/relationships"><Relationship Id="rId20" Type="http://schemas.openxmlformats.org/officeDocument/2006/relationships/tags" Target="../tags/tag22.xml"/><Relationship Id="rId21" Type="http://schemas.openxmlformats.org/officeDocument/2006/relationships/tags" Target="../tags/tag23.xml"/><Relationship Id="rId22" Type="http://schemas.openxmlformats.org/officeDocument/2006/relationships/tags" Target="../tags/tag24.xml"/><Relationship Id="rId23" Type="http://schemas.openxmlformats.org/officeDocument/2006/relationships/tags" Target="../tags/tag25.xml"/><Relationship Id="rId24" Type="http://schemas.openxmlformats.org/officeDocument/2006/relationships/tags" Target="../tags/tag26.xml"/><Relationship Id="rId25" Type="http://schemas.openxmlformats.org/officeDocument/2006/relationships/tags" Target="../tags/tag27.xml"/><Relationship Id="rId26" Type="http://schemas.openxmlformats.org/officeDocument/2006/relationships/tags" Target="../tags/tag28.xml"/><Relationship Id="rId27" Type="http://schemas.openxmlformats.org/officeDocument/2006/relationships/tags" Target="../tags/tag29.xml"/><Relationship Id="rId28" Type="http://schemas.openxmlformats.org/officeDocument/2006/relationships/tags" Target="../tags/tag30.xml"/><Relationship Id="rId29" Type="http://schemas.openxmlformats.org/officeDocument/2006/relationships/tags" Target="../tags/tag31.xml"/><Relationship Id="rId1" Type="http://schemas.openxmlformats.org/officeDocument/2006/relationships/tags" Target="../tags/tag3.xml"/><Relationship Id="rId2" Type="http://schemas.openxmlformats.org/officeDocument/2006/relationships/tags" Target="../tags/tag4.xml"/><Relationship Id="rId3" Type="http://schemas.openxmlformats.org/officeDocument/2006/relationships/tags" Target="../tags/tag5.xml"/><Relationship Id="rId4" Type="http://schemas.openxmlformats.org/officeDocument/2006/relationships/tags" Target="../tags/tag6.xml"/><Relationship Id="rId5" Type="http://schemas.openxmlformats.org/officeDocument/2006/relationships/tags" Target="../tags/tag7.xml"/><Relationship Id="rId30" Type="http://schemas.openxmlformats.org/officeDocument/2006/relationships/tags" Target="../tags/tag32.xml"/><Relationship Id="rId31" Type="http://schemas.openxmlformats.org/officeDocument/2006/relationships/tags" Target="../tags/tag33.xml"/><Relationship Id="rId32" Type="http://schemas.openxmlformats.org/officeDocument/2006/relationships/tags" Target="../tags/tag34.xml"/><Relationship Id="rId9" Type="http://schemas.openxmlformats.org/officeDocument/2006/relationships/tags" Target="../tags/tag11.xml"/><Relationship Id="rId6" Type="http://schemas.openxmlformats.org/officeDocument/2006/relationships/tags" Target="../tags/tag8.xml"/><Relationship Id="rId7" Type="http://schemas.openxmlformats.org/officeDocument/2006/relationships/tags" Target="../tags/tag9.xml"/><Relationship Id="rId8" Type="http://schemas.openxmlformats.org/officeDocument/2006/relationships/tags" Target="../tags/tag10.xml"/><Relationship Id="rId33" Type="http://schemas.openxmlformats.org/officeDocument/2006/relationships/tags" Target="../tags/tag35.xml"/><Relationship Id="rId34" Type="http://schemas.openxmlformats.org/officeDocument/2006/relationships/slideLayout" Target="../slideLayouts/slideLayout2.xml"/><Relationship Id="rId35" Type="http://schemas.openxmlformats.org/officeDocument/2006/relationships/notesSlide" Target="../notesSlides/notesSlide3.xml"/><Relationship Id="rId36" Type="http://schemas.openxmlformats.org/officeDocument/2006/relationships/image" Target="../media/image1.png"/><Relationship Id="rId10" Type="http://schemas.openxmlformats.org/officeDocument/2006/relationships/tags" Target="../tags/tag12.xml"/><Relationship Id="rId11" Type="http://schemas.openxmlformats.org/officeDocument/2006/relationships/tags" Target="../tags/tag13.xml"/><Relationship Id="rId12" Type="http://schemas.openxmlformats.org/officeDocument/2006/relationships/tags" Target="../tags/tag14.xml"/><Relationship Id="rId13" Type="http://schemas.openxmlformats.org/officeDocument/2006/relationships/tags" Target="../tags/tag15.xml"/><Relationship Id="rId14" Type="http://schemas.openxmlformats.org/officeDocument/2006/relationships/tags" Target="../tags/tag16.xml"/><Relationship Id="rId15" Type="http://schemas.openxmlformats.org/officeDocument/2006/relationships/tags" Target="../tags/tag17.xml"/><Relationship Id="rId16" Type="http://schemas.openxmlformats.org/officeDocument/2006/relationships/tags" Target="../tags/tag18.xml"/><Relationship Id="rId17" Type="http://schemas.openxmlformats.org/officeDocument/2006/relationships/tags" Target="../tags/tag19.xml"/><Relationship Id="rId18" Type="http://schemas.openxmlformats.org/officeDocument/2006/relationships/tags" Target="../tags/tag20.xml"/><Relationship Id="rId19" Type="http://schemas.openxmlformats.org/officeDocument/2006/relationships/tags" Target="../tags/tag21.xml"/><Relationship Id="rId37" Type="http://schemas.openxmlformats.org/officeDocument/2006/relationships/image" Target="../media/image2.png"/><Relationship Id="rId38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22.xml"/><Relationship Id="rId1" Type="http://schemas.openxmlformats.org/officeDocument/2006/relationships/tags" Target="../tags/tag108.xml"/><Relationship Id="rId2" Type="http://schemas.openxmlformats.org/officeDocument/2006/relationships/tags" Target="../tags/tag109.xml"/></Relationships>
</file>

<file path=ppt/slides/_rels/slide41.xml.rels><?xml version="1.0" encoding="UTF-8" standalone="yes"?>
<Relationships xmlns="http://schemas.openxmlformats.org/package/2006/relationships"><Relationship Id="rId9" Type="http://schemas.openxmlformats.org/officeDocument/2006/relationships/tags" Target="../tags/tag118.xml"/><Relationship Id="rId20" Type="http://schemas.openxmlformats.org/officeDocument/2006/relationships/tags" Target="../tags/tag129.xml"/><Relationship Id="rId21" Type="http://schemas.openxmlformats.org/officeDocument/2006/relationships/tags" Target="../tags/tag130.xml"/><Relationship Id="rId22" Type="http://schemas.openxmlformats.org/officeDocument/2006/relationships/tags" Target="../tags/tag131.xml"/><Relationship Id="rId23" Type="http://schemas.openxmlformats.org/officeDocument/2006/relationships/slideLayout" Target="../slideLayouts/slideLayout7.xml"/><Relationship Id="rId24" Type="http://schemas.openxmlformats.org/officeDocument/2006/relationships/notesSlide" Target="../notesSlides/notesSlide23.xml"/><Relationship Id="rId10" Type="http://schemas.openxmlformats.org/officeDocument/2006/relationships/tags" Target="../tags/tag119.xml"/><Relationship Id="rId11" Type="http://schemas.openxmlformats.org/officeDocument/2006/relationships/tags" Target="../tags/tag120.xml"/><Relationship Id="rId12" Type="http://schemas.openxmlformats.org/officeDocument/2006/relationships/tags" Target="../tags/tag121.xml"/><Relationship Id="rId13" Type="http://schemas.openxmlformats.org/officeDocument/2006/relationships/tags" Target="../tags/tag122.xml"/><Relationship Id="rId14" Type="http://schemas.openxmlformats.org/officeDocument/2006/relationships/tags" Target="../tags/tag123.xml"/><Relationship Id="rId15" Type="http://schemas.openxmlformats.org/officeDocument/2006/relationships/tags" Target="../tags/tag124.xml"/><Relationship Id="rId16" Type="http://schemas.openxmlformats.org/officeDocument/2006/relationships/tags" Target="../tags/tag125.xml"/><Relationship Id="rId17" Type="http://schemas.openxmlformats.org/officeDocument/2006/relationships/tags" Target="../tags/tag126.xml"/><Relationship Id="rId18" Type="http://schemas.openxmlformats.org/officeDocument/2006/relationships/tags" Target="../tags/tag127.xml"/><Relationship Id="rId19" Type="http://schemas.openxmlformats.org/officeDocument/2006/relationships/tags" Target="../tags/tag128.xml"/><Relationship Id="rId1" Type="http://schemas.openxmlformats.org/officeDocument/2006/relationships/tags" Target="../tags/tag110.xml"/><Relationship Id="rId2" Type="http://schemas.openxmlformats.org/officeDocument/2006/relationships/tags" Target="../tags/tag111.xml"/><Relationship Id="rId3" Type="http://schemas.openxmlformats.org/officeDocument/2006/relationships/tags" Target="../tags/tag112.xml"/><Relationship Id="rId4" Type="http://schemas.openxmlformats.org/officeDocument/2006/relationships/tags" Target="../tags/tag113.xml"/><Relationship Id="rId5" Type="http://schemas.openxmlformats.org/officeDocument/2006/relationships/tags" Target="../tags/tag114.xml"/><Relationship Id="rId6" Type="http://schemas.openxmlformats.org/officeDocument/2006/relationships/tags" Target="../tags/tag115.xml"/><Relationship Id="rId7" Type="http://schemas.openxmlformats.org/officeDocument/2006/relationships/tags" Target="../tags/tag116.xml"/><Relationship Id="rId8" Type="http://schemas.openxmlformats.org/officeDocument/2006/relationships/tags" Target="../tags/tag11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24.xml"/><Relationship Id="rId5" Type="http://schemas.openxmlformats.org/officeDocument/2006/relationships/image" Target="../media/image17.png"/><Relationship Id="rId1" Type="http://schemas.openxmlformats.org/officeDocument/2006/relationships/tags" Target="../tags/tag132.xml"/><Relationship Id="rId2" Type="http://schemas.openxmlformats.org/officeDocument/2006/relationships/tags" Target="../tags/tag13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25.xml"/><Relationship Id="rId5" Type="http://schemas.openxmlformats.org/officeDocument/2006/relationships/image" Target="../media/image17.png"/><Relationship Id="rId1" Type="http://schemas.openxmlformats.org/officeDocument/2006/relationships/tags" Target="../tags/tag134.xml"/><Relationship Id="rId2" Type="http://schemas.openxmlformats.org/officeDocument/2006/relationships/tags" Target="../tags/tag135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4" Type="http://schemas.openxmlformats.org/officeDocument/2006/relationships/image" Target="../media/image18.wmf"/><Relationship Id="rId1" Type="http://schemas.openxmlformats.org/officeDocument/2006/relationships/tags" Target="../tags/tag136.xml"/><Relationship Id="rId2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27.xml"/><Relationship Id="rId1" Type="http://schemas.openxmlformats.org/officeDocument/2006/relationships/tags" Target="../tags/tag137.xml"/><Relationship Id="rId2" Type="http://schemas.openxmlformats.org/officeDocument/2006/relationships/tags" Target="../tags/tag138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28.xml"/><Relationship Id="rId1" Type="http://schemas.openxmlformats.org/officeDocument/2006/relationships/tags" Target="../tags/tag139.xml"/><Relationship Id="rId2" Type="http://schemas.openxmlformats.org/officeDocument/2006/relationships/tags" Target="../tags/tag140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tags" Target="../tags/tag142.xml"/><Relationship Id="rId4" Type="http://schemas.openxmlformats.org/officeDocument/2006/relationships/tags" Target="../tags/tag143.xml"/><Relationship Id="rId5" Type="http://schemas.openxmlformats.org/officeDocument/2006/relationships/slideLayout" Target="../slideLayouts/slideLayout2.xml"/><Relationship Id="rId6" Type="http://schemas.openxmlformats.org/officeDocument/2006/relationships/notesSlide" Target="../notesSlides/notesSlide29.xml"/><Relationship Id="rId7" Type="http://schemas.openxmlformats.org/officeDocument/2006/relationships/oleObject" Target="../embeddings/oleObject2.bin"/><Relationship Id="rId8" Type="http://schemas.openxmlformats.org/officeDocument/2006/relationships/image" Target="../media/image19.png"/><Relationship Id="rId1" Type="http://schemas.openxmlformats.org/officeDocument/2006/relationships/vmlDrawing" Target="../drawings/vmlDrawing2.vml"/><Relationship Id="rId2" Type="http://schemas.openxmlformats.org/officeDocument/2006/relationships/tags" Target="../tags/tag14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tags" Target="../tags/tag144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0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tags" Target="../tags/tag146.xml"/><Relationship Id="rId4" Type="http://schemas.openxmlformats.org/officeDocument/2006/relationships/tags" Target="../tags/tag147.xml"/><Relationship Id="rId5" Type="http://schemas.openxmlformats.org/officeDocument/2006/relationships/slideLayout" Target="../slideLayouts/slideLayout2.xml"/><Relationship Id="rId6" Type="http://schemas.openxmlformats.org/officeDocument/2006/relationships/notesSlide" Target="../notesSlides/notesSlide31.xml"/><Relationship Id="rId7" Type="http://schemas.openxmlformats.org/officeDocument/2006/relationships/oleObject" Target="../embeddings/oleObject3.bin"/><Relationship Id="rId8" Type="http://schemas.openxmlformats.org/officeDocument/2006/relationships/image" Target="../media/image20.png"/><Relationship Id="rId1" Type="http://schemas.openxmlformats.org/officeDocument/2006/relationships/vmlDrawing" Target="../drawings/vmlDrawing3.vml"/><Relationship Id="rId2" Type="http://schemas.openxmlformats.org/officeDocument/2006/relationships/tags" Target="../tags/tag145.xml"/></Relationships>
</file>

<file path=ppt/slides/_rels/slide5.xml.rels><?xml version="1.0" encoding="UTF-8" standalone="yes"?>
<Relationships xmlns="http://schemas.openxmlformats.org/package/2006/relationships"><Relationship Id="rId20" Type="http://schemas.openxmlformats.org/officeDocument/2006/relationships/tags" Target="../tags/tag55.xml"/><Relationship Id="rId21" Type="http://schemas.openxmlformats.org/officeDocument/2006/relationships/tags" Target="../tags/tag56.xml"/><Relationship Id="rId22" Type="http://schemas.openxmlformats.org/officeDocument/2006/relationships/tags" Target="../tags/tag57.xml"/><Relationship Id="rId23" Type="http://schemas.openxmlformats.org/officeDocument/2006/relationships/tags" Target="../tags/tag58.xml"/><Relationship Id="rId24" Type="http://schemas.openxmlformats.org/officeDocument/2006/relationships/tags" Target="../tags/tag59.xml"/><Relationship Id="rId25" Type="http://schemas.openxmlformats.org/officeDocument/2006/relationships/tags" Target="../tags/tag60.xml"/><Relationship Id="rId26" Type="http://schemas.openxmlformats.org/officeDocument/2006/relationships/tags" Target="../tags/tag61.xml"/><Relationship Id="rId27" Type="http://schemas.openxmlformats.org/officeDocument/2006/relationships/tags" Target="../tags/tag62.xml"/><Relationship Id="rId28" Type="http://schemas.openxmlformats.org/officeDocument/2006/relationships/tags" Target="../tags/tag63.xml"/><Relationship Id="rId29" Type="http://schemas.openxmlformats.org/officeDocument/2006/relationships/tags" Target="../tags/tag64.xml"/><Relationship Id="rId1" Type="http://schemas.openxmlformats.org/officeDocument/2006/relationships/tags" Target="../tags/tag36.xml"/><Relationship Id="rId2" Type="http://schemas.openxmlformats.org/officeDocument/2006/relationships/tags" Target="../tags/tag37.xml"/><Relationship Id="rId3" Type="http://schemas.openxmlformats.org/officeDocument/2006/relationships/tags" Target="../tags/tag38.xml"/><Relationship Id="rId4" Type="http://schemas.openxmlformats.org/officeDocument/2006/relationships/tags" Target="../tags/tag39.xml"/><Relationship Id="rId5" Type="http://schemas.openxmlformats.org/officeDocument/2006/relationships/tags" Target="../tags/tag40.xml"/><Relationship Id="rId30" Type="http://schemas.openxmlformats.org/officeDocument/2006/relationships/tags" Target="../tags/tag65.xml"/><Relationship Id="rId31" Type="http://schemas.openxmlformats.org/officeDocument/2006/relationships/tags" Target="../tags/tag66.xml"/><Relationship Id="rId32" Type="http://schemas.openxmlformats.org/officeDocument/2006/relationships/tags" Target="../tags/tag67.xml"/><Relationship Id="rId9" Type="http://schemas.openxmlformats.org/officeDocument/2006/relationships/tags" Target="../tags/tag44.xml"/><Relationship Id="rId6" Type="http://schemas.openxmlformats.org/officeDocument/2006/relationships/tags" Target="../tags/tag41.xml"/><Relationship Id="rId7" Type="http://schemas.openxmlformats.org/officeDocument/2006/relationships/tags" Target="../tags/tag42.xml"/><Relationship Id="rId8" Type="http://schemas.openxmlformats.org/officeDocument/2006/relationships/tags" Target="../tags/tag43.xml"/><Relationship Id="rId33" Type="http://schemas.openxmlformats.org/officeDocument/2006/relationships/tags" Target="../tags/tag68.xml"/><Relationship Id="rId34" Type="http://schemas.openxmlformats.org/officeDocument/2006/relationships/slideLayout" Target="../slideLayouts/slideLayout2.xml"/><Relationship Id="rId35" Type="http://schemas.openxmlformats.org/officeDocument/2006/relationships/notesSlide" Target="../notesSlides/notesSlide4.xml"/><Relationship Id="rId36" Type="http://schemas.openxmlformats.org/officeDocument/2006/relationships/image" Target="../media/image1.png"/><Relationship Id="rId10" Type="http://schemas.openxmlformats.org/officeDocument/2006/relationships/tags" Target="../tags/tag45.xml"/><Relationship Id="rId11" Type="http://schemas.openxmlformats.org/officeDocument/2006/relationships/tags" Target="../tags/tag46.xml"/><Relationship Id="rId12" Type="http://schemas.openxmlformats.org/officeDocument/2006/relationships/tags" Target="../tags/tag47.xml"/><Relationship Id="rId13" Type="http://schemas.openxmlformats.org/officeDocument/2006/relationships/tags" Target="../tags/tag48.xml"/><Relationship Id="rId14" Type="http://schemas.openxmlformats.org/officeDocument/2006/relationships/tags" Target="../tags/tag49.xml"/><Relationship Id="rId15" Type="http://schemas.openxmlformats.org/officeDocument/2006/relationships/tags" Target="../tags/tag50.xml"/><Relationship Id="rId16" Type="http://schemas.openxmlformats.org/officeDocument/2006/relationships/tags" Target="../tags/tag51.xml"/><Relationship Id="rId17" Type="http://schemas.openxmlformats.org/officeDocument/2006/relationships/tags" Target="../tags/tag52.xml"/><Relationship Id="rId18" Type="http://schemas.openxmlformats.org/officeDocument/2006/relationships/tags" Target="../tags/tag53.xml"/><Relationship Id="rId19" Type="http://schemas.openxmlformats.org/officeDocument/2006/relationships/tags" Target="../tags/tag54.xml"/><Relationship Id="rId37" Type="http://schemas.openxmlformats.org/officeDocument/2006/relationships/image" Target="../media/image2.png"/><Relationship Id="rId38" Type="http://schemas.openxmlformats.org/officeDocument/2006/relationships/image" Target="../media/image3.pn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tags" Target="../tags/tag149.xml"/><Relationship Id="rId4" Type="http://schemas.openxmlformats.org/officeDocument/2006/relationships/tags" Target="../tags/tag150.xml"/><Relationship Id="rId5" Type="http://schemas.openxmlformats.org/officeDocument/2006/relationships/slideLayout" Target="../slideLayouts/slideLayout2.xml"/><Relationship Id="rId6" Type="http://schemas.openxmlformats.org/officeDocument/2006/relationships/notesSlide" Target="../notesSlides/notesSlide32.xml"/><Relationship Id="rId7" Type="http://schemas.openxmlformats.org/officeDocument/2006/relationships/oleObject" Target="../embeddings/oleObject4.bin"/><Relationship Id="rId8" Type="http://schemas.openxmlformats.org/officeDocument/2006/relationships/image" Target="../media/image21.png"/><Relationship Id="rId1" Type="http://schemas.openxmlformats.org/officeDocument/2006/relationships/vmlDrawing" Target="../drawings/vmlDrawing4.vml"/><Relationship Id="rId2" Type="http://schemas.openxmlformats.org/officeDocument/2006/relationships/tags" Target="../tags/tag148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tags" Target="../tags/tag152.xml"/><Relationship Id="rId4" Type="http://schemas.openxmlformats.org/officeDocument/2006/relationships/tags" Target="../tags/tag153.xml"/><Relationship Id="rId5" Type="http://schemas.openxmlformats.org/officeDocument/2006/relationships/slideLayout" Target="../slideLayouts/slideLayout2.xml"/><Relationship Id="rId6" Type="http://schemas.openxmlformats.org/officeDocument/2006/relationships/notesSlide" Target="../notesSlides/notesSlide33.xml"/><Relationship Id="rId7" Type="http://schemas.openxmlformats.org/officeDocument/2006/relationships/oleObject" Target="../embeddings/oleObject5.bin"/><Relationship Id="rId8" Type="http://schemas.openxmlformats.org/officeDocument/2006/relationships/image" Target="../media/image22.png"/><Relationship Id="rId1" Type="http://schemas.openxmlformats.org/officeDocument/2006/relationships/vmlDrawing" Target="../drawings/vmlDrawing5.vml"/><Relationship Id="rId2" Type="http://schemas.openxmlformats.org/officeDocument/2006/relationships/tags" Target="../tags/tag15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5.xml"/><Relationship Id="rId1" Type="http://schemas.openxmlformats.org/officeDocument/2006/relationships/tags" Target="../tags/tag69.xml"/><Relationship Id="rId2" Type="http://schemas.openxmlformats.org/officeDocument/2006/relationships/tags" Target="../tags/tag70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23.wmf"/><Relationship Id="rId5" Type="http://schemas.openxmlformats.org/officeDocument/2006/relationships/oleObject" Target="../embeddings/oleObject7.bin"/><Relationship Id="rId6" Type="http://schemas.openxmlformats.org/officeDocument/2006/relationships/image" Target="../media/image24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6.xml"/><Relationship Id="rId5" Type="http://schemas.openxmlformats.org/officeDocument/2006/relationships/image" Target="../media/image3.png"/><Relationship Id="rId1" Type="http://schemas.openxmlformats.org/officeDocument/2006/relationships/tags" Target="../tags/tag71.xml"/><Relationship Id="rId2" Type="http://schemas.openxmlformats.org/officeDocument/2006/relationships/tags" Target="../tags/tag7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67640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sz="3200" dirty="0" smtClean="0">
                <a:latin typeface="Helvetica" pitchFamily="-111" charset="0"/>
                <a:ea typeface="Times New Roman" pitchFamily="-111" charset="0"/>
                <a:cs typeface="Times New Roman" pitchFamily="-111" charset="0"/>
              </a:rPr>
              <a:t>Local Search</a:t>
            </a:r>
            <a:endParaRPr lang="en-US" sz="3200" dirty="0">
              <a:latin typeface="Helvetica" pitchFamily="-111" charset="0"/>
              <a:ea typeface="Times New Roman" pitchFamily="-111" charset="0"/>
              <a:cs typeface="Times New Roman" pitchFamily="-111" charset="0"/>
            </a:endParaRPr>
          </a:p>
        </p:txBody>
      </p:sp>
      <p:sp>
        <p:nvSpPr>
          <p:cNvPr id="123908" name="Line 4"/>
          <p:cNvSpPr>
            <a:spLocks noChangeShapeType="1"/>
          </p:cNvSpPr>
          <p:nvPr/>
        </p:nvSpPr>
        <p:spPr bwMode="auto">
          <a:xfrm>
            <a:off x="533400" y="3429000"/>
            <a:ext cx="8077200" cy="0"/>
          </a:xfrm>
          <a:prstGeom prst="line">
            <a:avLst/>
          </a:prstGeom>
          <a:noFill/>
          <a:ln w="762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Subtitle 4"/>
          <p:cNvSpPr txBox="1">
            <a:spLocks/>
          </p:cNvSpPr>
          <p:nvPr/>
        </p:nvSpPr>
        <p:spPr>
          <a:xfrm>
            <a:off x="3810000" y="3581400"/>
            <a:ext cx="4648200" cy="1752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CS311</a:t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David Kauchak</a:t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Spring 2013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038600" y="5953780"/>
            <a:ext cx="457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/>
            <a:r>
              <a:rPr lang="en-US" sz="1400" i="1" dirty="0">
                <a:solidFill>
                  <a:srgbClr val="FF6600"/>
                </a:solidFill>
              </a:rPr>
              <a:t>Some material borrowed </a:t>
            </a:r>
            <a:r>
              <a:rPr lang="en-US" sz="1400" i="1" dirty="0" smtClean="0">
                <a:solidFill>
                  <a:srgbClr val="FF6600"/>
                </a:solidFill>
              </a:rPr>
              <a:t>from</a:t>
            </a:r>
            <a:r>
              <a:rPr lang="en-US" sz="1400" dirty="0" smtClean="0"/>
              <a:t>:</a:t>
            </a:r>
            <a:endParaRPr lang="en-US" sz="1400" dirty="0"/>
          </a:p>
          <a:p>
            <a:pPr algn="r"/>
            <a:r>
              <a:rPr lang="en-US" sz="1400" dirty="0"/>
              <a:t>Sara </a:t>
            </a:r>
            <a:r>
              <a:rPr lang="en-US" sz="1400" dirty="0" smtClean="0"/>
              <a:t>Owsley </a:t>
            </a:r>
            <a:r>
              <a:rPr lang="en-US" sz="1400" dirty="0" err="1" smtClean="0"/>
              <a:t>Sood</a:t>
            </a:r>
            <a:r>
              <a:rPr lang="en-US" sz="1400" dirty="0" smtClean="0"/>
              <a:t> and </a:t>
            </a:r>
            <a:r>
              <a:rPr lang="en-US" sz="1400" dirty="0"/>
              <a:t>others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533400" y="228600"/>
            <a:ext cx="8077200" cy="990600"/>
          </a:xfrm>
        </p:spPr>
        <p:txBody>
          <a:bodyPr/>
          <a:lstStyle/>
          <a:p>
            <a:pPr eaLnBrk="1" hangingPunct="1"/>
            <a:r>
              <a:rPr lang="en-US" dirty="0"/>
              <a:t>Example: 4 </a:t>
            </a:r>
            <a:r>
              <a:rPr lang="en-US" dirty="0" smtClean="0"/>
              <a:t>Queens</a:t>
            </a:r>
            <a:endParaRPr lang="en-US" dirty="0"/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62000" y="1631950"/>
            <a:ext cx="7772400" cy="461645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State:</a:t>
            </a:r>
          </a:p>
          <a:p>
            <a:pPr lvl="1" eaLnBrk="1" hangingPunct="1"/>
            <a:r>
              <a:rPr lang="en-US" sz="2000" dirty="0" smtClean="0"/>
              <a:t>4 </a:t>
            </a:r>
            <a:r>
              <a:rPr lang="en-US" sz="2000" dirty="0"/>
              <a:t>queens in 4 </a:t>
            </a:r>
            <a:r>
              <a:rPr lang="en-US" sz="2000" dirty="0" smtClean="0"/>
              <a:t>columns</a:t>
            </a:r>
          </a:p>
          <a:p>
            <a:pPr marL="0" indent="0" eaLnBrk="1" hangingPunct="1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Generating random state:</a:t>
            </a:r>
          </a:p>
          <a:p>
            <a:pPr lvl="1" eaLnBrk="1" hangingPunct="1"/>
            <a:r>
              <a:rPr lang="en-US" sz="2000" dirty="0" smtClean="0"/>
              <a:t>any configuration</a:t>
            </a:r>
          </a:p>
          <a:p>
            <a:pPr lvl="1" eaLnBrk="1" hangingPunct="1"/>
            <a:r>
              <a:rPr lang="en-US" sz="2000" dirty="0" smtClean="0"/>
              <a:t>any configuration without row conflicts?</a:t>
            </a:r>
          </a:p>
          <a:p>
            <a:pPr marL="0" indent="0" eaLnBrk="1" hangingPunct="1">
              <a:buNone/>
            </a:pPr>
            <a:r>
              <a:rPr lang="en-US" sz="2400" dirty="0">
                <a:solidFill>
                  <a:srgbClr val="FF0000"/>
                </a:solidFill>
              </a:rPr>
              <a:t>Operations:</a:t>
            </a:r>
            <a:r>
              <a:rPr lang="en-US" sz="2400" dirty="0" smtClean="0"/>
              <a:t> </a:t>
            </a:r>
          </a:p>
          <a:p>
            <a:pPr lvl="1" eaLnBrk="1" hangingPunct="1"/>
            <a:r>
              <a:rPr lang="en-US" sz="2000" dirty="0" smtClean="0"/>
              <a:t>move </a:t>
            </a:r>
            <a:r>
              <a:rPr lang="en-US" sz="2000" dirty="0"/>
              <a:t>queen in column </a:t>
            </a:r>
          </a:p>
          <a:p>
            <a:pPr marL="0" indent="0" eaLnBrk="1" hangingPunct="1">
              <a:buNone/>
            </a:pPr>
            <a:r>
              <a:rPr lang="en-US" sz="2400" dirty="0">
                <a:solidFill>
                  <a:srgbClr val="FF0000"/>
                </a:solidFill>
              </a:rPr>
              <a:t>Goal test: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</a:p>
          <a:p>
            <a:pPr lvl="1" eaLnBrk="1" hangingPunct="1"/>
            <a:r>
              <a:rPr lang="en-US" sz="2000" dirty="0" smtClean="0"/>
              <a:t>no </a:t>
            </a:r>
            <a:r>
              <a:rPr lang="en-US" sz="2000" dirty="0"/>
              <a:t>attacks </a:t>
            </a:r>
          </a:p>
          <a:p>
            <a:pPr marL="0" indent="0" eaLnBrk="1" hangingPunct="1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Evaluation:</a:t>
            </a:r>
          </a:p>
          <a:p>
            <a:pPr lvl="1" eaLnBrk="1" hangingPunct="1"/>
            <a:r>
              <a:rPr lang="en-US" sz="2000" dirty="0" err="1" smtClean="0"/>
              <a:t>h(</a:t>
            </a:r>
            <a:r>
              <a:rPr lang="en-US" sz="2000" i="1" dirty="0" err="1" smtClean="0"/>
              <a:t>state</a:t>
            </a:r>
            <a:r>
              <a:rPr lang="en-US" sz="2000" dirty="0" smtClean="0"/>
              <a:t>) </a:t>
            </a:r>
            <a:r>
              <a:rPr lang="en-US" sz="2000" dirty="0"/>
              <a:t>= number of attacks </a:t>
            </a:r>
          </a:p>
          <a:p>
            <a:pPr eaLnBrk="1" hangingPunct="1"/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1828800"/>
            <a:ext cx="1508911" cy="152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20574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Start with a random configuration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/>
                <a:cs typeface="Times New Roman"/>
              </a:rPr>
              <a:t>repeat</a:t>
            </a:r>
          </a:p>
          <a:p>
            <a:pPr lvl="1"/>
            <a:r>
              <a:rPr lang="en-US" sz="20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generate a set of “local” next states</a:t>
            </a:r>
          </a:p>
          <a:p>
            <a:pPr lvl="1"/>
            <a:r>
              <a:rPr lang="en-US" sz="2000" dirty="0" smtClean="0">
                <a:latin typeface="Times New Roman"/>
                <a:cs typeface="Times New Roman"/>
              </a:rPr>
              <a:t>move to one of these next states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4495800"/>
            <a:ext cx="784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Starting state and next states are generally constrained/specified by the problem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20574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latin typeface="Times New Roman"/>
                <a:cs typeface="Times New Roman"/>
              </a:rPr>
              <a:t>Start with a random configuration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/>
                <a:cs typeface="Times New Roman"/>
              </a:rPr>
              <a:t>repeat</a:t>
            </a:r>
          </a:p>
          <a:p>
            <a:pPr lvl="1"/>
            <a:r>
              <a:rPr lang="en-US" sz="2000" dirty="0" smtClean="0">
                <a:solidFill>
                  <a:schemeClr val="bg2"/>
                </a:solidFill>
                <a:latin typeface="Times New Roman"/>
                <a:cs typeface="Times New Roman"/>
              </a:rPr>
              <a:t>generate a set of “local” next states</a:t>
            </a:r>
          </a:p>
          <a:p>
            <a:pPr lvl="1"/>
            <a:r>
              <a:rPr lang="en-US" sz="20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move to one of these next states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0" y="4495800"/>
            <a:ext cx="5562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How should we pick the next state to go to?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Greedy: Hill-climbing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20574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latin typeface="Times New Roman"/>
                <a:cs typeface="Times New Roman"/>
              </a:rPr>
              <a:t>Start with a random configuration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/>
                <a:cs typeface="Times New Roman"/>
              </a:rPr>
              <a:t>repeat</a:t>
            </a:r>
          </a:p>
          <a:p>
            <a:pPr lvl="1"/>
            <a:r>
              <a:rPr lang="en-US" sz="2000" dirty="0" smtClean="0">
                <a:solidFill>
                  <a:schemeClr val="bg2"/>
                </a:solidFill>
                <a:latin typeface="Times New Roman"/>
                <a:cs typeface="Times New Roman"/>
              </a:rPr>
              <a:t>generate a set of “local” next states</a:t>
            </a:r>
          </a:p>
          <a:p>
            <a:pPr lvl="1"/>
            <a:r>
              <a:rPr lang="en-US" sz="20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move to one of these next states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38100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pick the best one according to our heuristic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4572000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again, unlike A* and others, we don’t care about the path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530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b="1"/>
              <a:t>Hill-Climbing</a:t>
            </a:r>
          </a:p>
        </p:txBody>
      </p:sp>
      <p:graphicFrame>
        <p:nvGraphicFramePr>
          <p:cNvPr id="662532" name="Object 4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4419600" y="228600"/>
          <a:ext cx="4724400" cy="344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233" name="Bitmap Image" r:id="rId7" imgW="5200000" imgH="3790476" progId="">
                  <p:embed/>
                </p:oleObj>
              </mc:Choice>
              <mc:Fallback>
                <p:oleObj name="Bitmap Image" r:id="rId7" imgW="5200000" imgH="3790476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228600"/>
                        <a:ext cx="4724400" cy="3443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2534" name="Text Box 6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93675" y="3962400"/>
            <a:ext cx="8773030" cy="258532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1" dirty="0">
                <a:solidFill>
                  <a:srgbClr val="FF9900"/>
                </a:solidFill>
                <a:latin typeface="Courier New" charset="0"/>
              </a:rPr>
              <a:t>def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 err="1">
                <a:solidFill>
                  <a:srgbClr val="0000FF"/>
                </a:solidFill>
                <a:latin typeface="Courier New" charset="0"/>
              </a:rPr>
              <a:t>hillClimbing</a:t>
            </a:r>
            <a:r>
              <a:rPr lang="en-US" sz="1800" b="1" dirty="0" err="1">
                <a:latin typeface="Courier New" charset="0"/>
              </a:rPr>
              <a:t>(problem</a:t>
            </a:r>
            <a:r>
              <a:rPr lang="en-US" sz="1800" b="1" dirty="0">
                <a:latin typeface="Courier New" charset="0"/>
              </a:rPr>
              <a:t>):</a:t>
            </a:r>
          </a:p>
          <a:p>
            <a:pPr algn="l"/>
            <a:r>
              <a:rPr lang="en-US" sz="1800" b="1" dirty="0">
                <a:latin typeface="Courier New" charset="0"/>
              </a:rPr>
              <a:t>   </a:t>
            </a:r>
            <a:r>
              <a:rPr lang="en-US" sz="1800" b="1" dirty="0">
                <a:solidFill>
                  <a:srgbClr val="009900"/>
                </a:solidFill>
                <a:latin typeface="Courier New" charset="0"/>
              </a:rPr>
              <a:t>""" This function takes a problem specification and returns</a:t>
            </a:r>
            <a:br>
              <a:rPr lang="en-US" sz="1800" b="1" dirty="0">
                <a:solidFill>
                  <a:srgbClr val="009900"/>
                </a:solidFill>
                <a:latin typeface="Courier New" charset="0"/>
              </a:rPr>
            </a:br>
            <a:r>
              <a:rPr lang="en-US" sz="1800" b="1" dirty="0">
                <a:solidFill>
                  <a:srgbClr val="009900"/>
                </a:solidFill>
                <a:latin typeface="Courier New" charset="0"/>
              </a:rPr>
              <a:t>       a solution state which it finds via hill climbing """</a:t>
            </a:r>
            <a:endParaRPr lang="en-US" sz="1800" b="1" dirty="0">
              <a:latin typeface="Courier New" charset="0"/>
            </a:endParaRPr>
          </a:p>
          <a:p>
            <a:pPr algn="l"/>
            <a:r>
              <a:rPr lang="en-US" sz="1800" b="1" dirty="0">
                <a:latin typeface="Courier New" charset="0"/>
              </a:rPr>
              <a:t>   </a:t>
            </a:r>
            <a:r>
              <a:rPr lang="en-US" sz="1800" b="1" dirty="0" err="1">
                <a:latin typeface="Courier New" charset="0"/>
              </a:rPr>
              <a:t>currentNode</a:t>
            </a:r>
            <a:r>
              <a:rPr lang="en-US" sz="1800" b="1" dirty="0">
                <a:latin typeface="Courier New" charset="0"/>
              </a:rPr>
              <a:t> = </a:t>
            </a:r>
            <a:r>
              <a:rPr lang="en-US" sz="1800" b="1" dirty="0" err="1">
                <a:latin typeface="Courier New" charset="0"/>
              </a:rPr>
              <a:t>makeNode(initialState(problem</a:t>
            </a:r>
            <a:r>
              <a:rPr lang="en-US" sz="1800" b="1" dirty="0">
                <a:latin typeface="Courier New" charset="0"/>
              </a:rPr>
              <a:t>))</a:t>
            </a:r>
          </a:p>
          <a:p>
            <a:pPr algn="l"/>
            <a:r>
              <a:rPr lang="en-US" sz="1800" b="1" dirty="0">
                <a:latin typeface="Courier New" charset="0"/>
              </a:rPr>
              <a:t>   </a:t>
            </a:r>
            <a:r>
              <a:rPr lang="en-US" sz="1800" b="1" dirty="0">
                <a:solidFill>
                  <a:srgbClr val="FF9900"/>
                </a:solidFill>
                <a:latin typeface="Courier New" charset="0"/>
              </a:rPr>
              <a:t>while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>
                <a:solidFill>
                  <a:srgbClr val="996633"/>
                </a:solidFill>
                <a:latin typeface="Courier New" charset="0"/>
              </a:rPr>
              <a:t>True</a:t>
            </a:r>
            <a:r>
              <a:rPr lang="en-US" sz="1800" b="1" dirty="0">
                <a:latin typeface="Courier New" charset="0"/>
              </a:rPr>
              <a:t>:</a:t>
            </a:r>
          </a:p>
          <a:p>
            <a:pPr algn="l"/>
            <a:r>
              <a:rPr lang="en-US" sz="1800" b="1" dirty="0">
                <a:latin typeface="Courier New" charset="0"/>
              </a:rPr>
              <a:t>      </a:t>
            </a:r>
            <a:r>
              <a:rPr lang="en-US" sz="1800" b="1" dirty="0" err="1">
                <a:latin typeface="Courier New" charset="0"/>
              </a:rPr>
              <a:t>nextNode</a:t>
            </a:r>
            <a:r>
              <a:rPr lang="en-US" sz="1800" b="1" dirty="0">
                <a:latin typeface="Courier New" charset="0"/>
              </a:rPr>
              <a:t> = </a:t>
            </a:r>
            <a:r>
              <a:rPr lang="en-US" sz="1800" b="1" dirty="0" err="1">
                <a:latin typeface="Courier New" charset="0"/>
              </a:rPr>
              <a:t>getHighestSuccessor(currentNode,problem</a:t>
            </a:r>
            <a:r>
              <a:rPr lang="en-US" sz="1800" b="1" dirty="0">
                <a:latin typeface="Courier New" charset="0"/>
              </a:rPr>
              <a:t>)</a:t>
            </a:r>
          </a:p>
          <a:p>
            <a:pPr algn="l"/>
            <a:r>
              <a:rPr lang="en-US" sz="1800" b="1" dirty="0">
                <a:latin typeface="Courier New" charset="0"/>
              </a:rPr>
              <a:t>      </a:t>
            </a:r>
            <a:r>
              <a:rPr lang="en-US" sz="1800" b="1" dirty="0">
                <a:solidFill>
                  <a:srgbClr val="FF9900"/>
                </a:solidFill>
                <a:latin typeface="Courier New" charset="0"/>
              </a:rPr>
              <a:t>if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 err="1">
                <a:latin typeface="Courier New" charset="0"/>
              </a:rPr>
              <a:t>value(nextNode</a:t>
            </a:r>
            <a:r>
              <a:rPr lang="en-US" sz="1800" b="1" dirty="0">
                <a:latin typeface="Courier New" charset="0"/>
              </a:rPr>
              <a:t>) &lt;= </a:t>
            </a:r>
            <a:r>
              <a:rPr lang="en-US" sz="1800" b="1" dirty="0" err="1">
                <a:latin typeface="Courier New" charset="0"/>
              </a:rPr>
              <a:t>value(currentNode</a:t>
            </a:r>
            <a:r>
              <a:rPr lang="en-US" sz="1800" b="1" dirty="0">
                <a:latin typeface="Courier New" charset="0"/>
              </a:rPr>
              <a:t>):</a:t>
            </a:r>
          </a:p>
          <a:p>
            <a:pPr algn="l"/>
            <a:r>
              <a:rPr lang="en-US" sz="1800" b="1" dirty="0">
                <a:latin typeface="Courier New" charset="0"/>
              </a:rPr>
              <a:t>         </a:t>
            </a:r>
            <a:r>
              <a:rPr lang="en-US" sz="1800" b="1" dirty="0">
                <a:solidFill>
                  <a:srgbClr val="FF9900"/>
                </a:solidFill>
                <a:latin typeface="Courier New" charset="0"/>
              </a:rPr>
              <a:t>return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 err="1">
                <a:latin typeface="Courier New" charset="0"/>
              </a:rPr>
              <a:t>currentNode</a:t>
            </a:r>
            <a:endParaRPr lang="en-US" sz="1800" b="1" dirty="0">
              <a:latin typeface="Courier New" charset="0"/>
            </a:endParaRPr>
          </a:p>
          <a:p>
            <a:pPr algn="l"/>
            <a:r>
              <a:rPr lang="en-US" sz="1800" b="1" dirty="0">
                <a:latin typeface="Courier New" charset="0"/>
              </a:rPr>
              <a:t>      </a:t>
            </a:r>
            <a:r>
              <a:rPr lang="en-US" sz="1800" b="1" dirty="0" err="1">
                <a:latin typeface="Courier New" charset="0"/>
              </a:rPr>
              <a:t>currentNode</a:t>
            </a:r>
            <a:r>
              <a:rPr lang="en-US" sz="1800" b="1" dirty="0">
                <a:latin typeface="Courier New" charset="0"/>
              </a:rPr>
              <a:t> = </a:t>
            </a:r>
            <a:r>
              <a:rPr lang="en-US" sz="1800" b="1" dirty="0" err="1">
                <a:latin typeface="Courier New" charset="0"/>
              </a:rPr>
              <a:t>nextNode</a:t>
            </a:r>
            <a:endParaRPr lang="en-US" sz="1800" b="1" dirty="0">
              <a:latin typeface="Courier New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Example: </a:t>
            </a:r>
            <a:r>
              <a:rPr lang="en-US" i="1"/>
              <a:t>n</a:t>
            </a:r>
            <a:r>
              <a:rPr lang="en-US"/>
              <a:t>-queens</a:t>
            </a:r>
          </a:p>
        </p:txBody>
      </p:sp>
      <p:pic>
        <p:nvPicPr>
          <p:cNvPr id="35844" name="Picture 4" descr="4queens-sequenc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1676400"/>
            <a:ext cx="7467600" cy="186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24600" y="4800600"/>
            <a:ext cx="1828800" cy="1796432"/>
          </a:xfrm>
          <a:prstGeom prst="rect">
            <a:avLst/>
          </a:prstGeom>
        </p:spPr>
      </p:pic>
      <p:sp>
        <p:nvSpPr>
          <p:cNvPr id="7" name="Down Arrow 6"/>
          <p:cNvSpPr/>
          <p:nvPr/>
        </p:nvSpPr>
        <p:spPr bwMode="auto">
          <a:xfrm>
            <a:off x="7010400" y="3733800"/>
            <a:ext cx="609600" cy="762000"/>
          </a:xfrm>
          <a:prstGeom prst="downArrow">
            <a:avLst/>
          </a:prstGeom>
          <a:solidFill>
            <a:srgbClr val="333399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09800" y="4876800"/>
            <a:ext cx="2667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3 steps!</a:t>
            </a:r>
            <a:endParaRPr lang="en-US" sz="32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coloring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What is the graph coloring problem?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coloring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Given a graph, label the nodes of the graph with </a:t>
            </a:r>
            <a:r>
              <a:rPr lang="en-US" sz="2400" i="1" dirty="0" err="1" smtClean="0"/>
              <a:t>n</a:t>
            </a:r>
            <a:r>
              <a:rPr lang="en-US" sz="2400" dirty="0" smtClean="0"/>
              <a:t> colors such that no two nodes connected by an edge have the same color</a:t>
            </a:r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Is this a hard problem?</a:t>
            </a:r>
          </a:p>
          <a:p>
            <a:pPr lvl="1"/>
            <a:r>
              <a:rPr lang="en-US" sz="2000" dirty="0" smtClean="0"/>
              <a:t>NP-hard (NP-complete problem)</a:t>
            </a:r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Applications</a:t>
            </a:r>
          </a:p>
          <a:p>
            <a:pPr lvl="1"/>
            <a:r>
              <a:rPr lang="en-US" sz="2000" dirty="0" smtClean="0"/>
              <a:t>scheduling</a:t>
            </a:r>
          </a:p>
          <a:p>
            <a:pPr lvl="1"/>
            <a:r>
              <a:rPr lang="en-US" sz="2000" dirty="0" err="1" smtClean="0"/>
              <a:t>sudoku</a:t>
            </a:r>
            <a:endParaRPr lang="en-US" sz="2000" dirty="0" smtClean="0"/>
          </a:p>
          <a:p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5200" y="2743200"/>
            <a:ext cx="2717800" cy="2616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coloring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Given a graph, label the nodes of the graph with </a:t>
            </a:r>
            <a:r>
              <a:rPr lang="en-US" sz="2400" i="1" dirty="0" err="1" smtClean="0"/>
              <a:t>n</a:t>
            </a:r>
            <a:r>
              <a:rPr lang="en-US" sz="2400" dirty="0" smtClean="0"/>
              <a:t> colors such that no two nodes connected by an edge have the same color</a:t>
            </a:r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Is this a hard problem?</a:t>
            </a:r>
          </a:p>
          <a:p>
            <a:pPr lvl="1"/>
            <a:r>
              <a:rPr lang="en-US" sz="2000" dirty="0" smtClean="0"/>
              <a:t>NP-hard (NP-complete problem)</a:t>
            </a:r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Applications</a:t>
            </a:r>
          </a:p>
          <a:p>
            <a:pPr lvl="1"/>
            <a:r>
              <a:rPr lang="en-US" sz="2000" dirty="0" smtClean="0"/>
              <a:t>scheduling</a:t>
            </a:r>
          </a:p>
          <a:p>
            <a:pPr lvl="1"/>
            <a:r>
              <a:rPr lang="en-US" sz="2000" dirty="0" err="1" smtClean="0"/>
              <a:t>sudoku</a:t>
            </a:r>
            <a:endParaRPr lang="en-US" sz="2000" dirty="0" smtClean="0"/>
          </a:p>
          <a:p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9800" y="2743200"/>
            <a:ext cx="2768600" cy="264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058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48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Local search: graph 3-coloring</a:t>
            </a:r>
            <a:endParaRPr lang="en-US" dirty="0"/>
          </a:p>
        </p:txBody>
      </p:sp>
      <p:sp>
        <p:nvSpPr>
          <p:cNvPr id="21" name="Content Placeholder 20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2514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Initial state?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Next states?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Heuristic/evaluation measure?</a:t>
            </a:r>
          </a:p>
          <a:p>
            <a:endParaRPr 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" y="4495800"/>
            <a:ext cx="3124450" cy="1981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19800" y="3733800"/>
            <a:ext cx="2717800" cy="2616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Assignment 2 due Tuesday before class</a:t>
            </a:r>
          </a:p>
          <a:p>
            <a:r>
              <a:rPr lang="en-US" dirty="0" smtClean="0">
                <a:sym typeface="Wingdings"/>
              </a:rPr>
              <a:t>Written problems 2 posted</a:t>
            </a:r>
          </a:p>
          <a:p>
            <a:r>
              <a:rPr lang="en-US" dirty="0" smtClean="0">
                <a:sym typeface="Wingdings"/>
              </a:rPr>
              <a:t>Class participation</a:t>
            </a:r>
          </a:p>
          <a:p>
            <a:r>
              <a:rPr lang="en-US" dirty="0">
                <a:sym typeface="Wingdings"/>
                <a:hlinkClick r:id="rId2"/>
              </a:rPr>
              <a:t>http://www.youtube.com/watch?v=irHFVdphfZQ&amp;list=</a:t>
            </a:r>
            <a:r>
              <a:rPr lang="en-US" dirty="0" smtClean="0">
                <a:sym typeface="Wingdings"/>
                <a:hlinkClick r:id="rId2"/>
              </a:rPr>
              <a:t>UUCDOQrpqLqKVcTCKzqarxLg</a:t>
            </a:r>
            <a:endParaRPr lang="en-US" dirty="0">
              <a:sym typeface="Wingdings"/>
            </a:endParaRPr>
          </a:p>
          <a:p>
            <a:endParaRPr lang="en-US" dirty="0" smtClean="0">
              <a:sym typeface="Wingding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48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Example: Graph Coloring</a:t>
            </a:r>
          </a:p>
        </p:txBody>
      </p:sp>
      <p:sp>
        <p:nvSpPr>
          <p:cNvPr id="660483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85800" y="1752600"/>
            <a:ext cx="7772400" cy="1981200"/>
          </a:xfrm>
        </p:spPr>
        <p:txBody>
          <a:bodyPr/>
          <a:lstStyle/>
          <a:p>
            <a:pPr marL="609600" indent="-609600">
              <a:buFont typeface="Wingdings" charset="2"/>
              <a:buAutoNum type="arabicPeriod"/>
            </a:pPr>
            <a:r>
              <a:rPr lang="en-US" sz="2400" dirty="0"/>
              <a:t>Start with random coloring of nodes </a:t>
            </a:r>
          </a:p>
          <a:p>
            <a:pPr marL="609600" indent="-609600">
              <a:buFont typeface="Wingdings" charset="2"/>
              <a:buAutoNum type="arabicPeriod"/>
            </a:pPr>
            <a:r>
              <a:rPr lang="en-US" sz="2400" dirty="0"/>
              <a:t>Change color of one node to reduce # of conflicts </a:t>
            </a:r>
          </a:p>
          <a:p>
            <a:pPr marL="609600" indent="-609600">
              <a:buFont typeface="Wingdings" charset="2"/>
              <a:buAutoNum type="arabicPeriod"/>
            </a:pPr>
            <a:r>
              <a:rPr lang="en-US" sz="2400" dirty="0"/>
              <a:t>Repeat 2 </a:t>
            </a:r>
          </a:p>
          <a:p>
            <a:pPr marL="609600" indent="-609600"/>
            <a:endParaRPr lang="en-US" sz="2400" dirty="0"/>
          </a:p>
        </p:txBody>
      </p:sp>
      <p:sp>
        <p:nvSpPr>
          <p:cNvPr id="660488" name="Rectangle 8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6383338" y="4040188"/>
            <a:ext cx="1150937" cy="1036637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0489" name="Rectangle 9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227888" y="3886200"/>
            <a:ext cx="768350" cy="1382713"/>
          </a:xfrm>
          <a:prstGeom prst="rect">
            <a:avLst/>
          </a:prstGeom>
          <a:solidFill>
            <a:srgbClr val="0099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0490" name="Rectangle 10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999163" y="4884738"/>
            <a:ext cx="1804987" cy="1228725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0491" name="Rectangle 11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7804150" y="5422900"/>
            <a:ext cx="806450" cy="690563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0492" name="Rectangle 12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6727825" y="4616450"/>
            <a:ext cx="960438" cy="844550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0493" name="Rectangle 13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5499100" y="4386263"/>
            <a:ext cx="1460500" cy="806450"/>
          </a:xfrm>
          <a:prstGeom prst="rect">
            <a:avLst/>
          </a:prstGeom>
          <a:solidFill>
            <a:srgbClr val="0099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0497" name="Comment 17"/>
          <p:cNvSpPr>
            <a:spLocks noRot="1" noChangeAspect="1" noEditPoints="1" noChangeArrowheads="1" noChangeShapeType="1" noTextEdit="1"/>
          </p:cNvSpPr>
          <p:nvPr>
            <p:custDataLst>
              <p:tags r:id="rId9"/>
            </p:custDataLst>
          </p:nvPr>
        </p:nvSpPr>
        <p:spPr bwMode="auto">
          <a:xfrm>
            <a:off x="7607300" y="5688013"/>
            <a:ext cx="422275" cy="111125"/>
          </a:xfrm>
          <a:custGeom>
            <a:avLst/>
            <a:gdLst/>
            <a:ahLst/>
            <a:cxnLst>
              <a:cxn ang="0">
                <a:pos x="0" y="269"/>
              </a:cxn>
              <a:cxn ang="0">
                <a:pos x="69" y="196"/>
              </a:cxn>
              <a:cxn ang="0">
                <a:pos x="298" y="83"/>
              </a:cxn>
              <a:cxn ang="0">
                <a:pos x="661" y="3"/>
              </a:cxn>
              <a:cxn ang="0">
                <a:pos x="995" y="50"/>
              </a:cxn>
              <a:cxn ang="0">
                <a:pos x="1155" y="232"/>
              </a:cxn>
              <a:cxn ang="0">
                <a:pos x="1173" y="309"/>
              </a:cxn>
              <a:cxn ang="0">
                <a:pos x="1174" y="267"/>
              </a:cxn>
            </a:cxnLst>
            <a:rect l="0" t="0" r="r" b="b"/>
            <a:pathLst>
              <a:path w="1175" h="310" extrusionOk="0">
                <a:moveTo>
                  <a:pt x="0" y="269"/>
                </a:moveTo>
                <a:cubicBezTo>
                  <a:pt x="22" y="233"/>
                  <a:pt x="29" y="224"/>
                  <a:pt x="69" y="196"/>
                </a:cubicBezTo>
                <a:cubicBezTo>
                  <a:pt x="139" y="146"/>
                  <a:pt x="217" y="112"/>
                  <a:pt x="298" y="83"/>
                </a:cubicBezTo>
                <a:cubicBezTo>
                  <a:pt x="414" y="41"/>
                  <a:pt x="538" y="13"/>
                  <a:pt x="661" y="3"/>
                </a:cubicBezTo>
                <a:cubicBezTo>
                  <a:pt x="773" y="-6"/>
                  <a:pt x="891" y="5"/>
                  <a:pt x="995" y="50"/>
                </a:cubicBezTo>
                <a:cubicBezTo>
                  <a:pt x="1077" y="85"/>
                  <a:pt x="1129" y="148"/>
                  <a:pt x="1155" y="232"/>
                </a:cubicBezTo>
                <a:cubicBezTo>
                  <a:pt x="1163" y="258"/>
                  <a:pt x="1166" y="335"/>
                  <a:pt x="1173" y="309"/>
                </a:cubicBezTo>
                <a:cubicBezTo>
                  <a:pt x="1174" y="289"/>
                  <a:pt x="1174" y="281"/>
                  <a:pt x="1174" y="267"/>
                </a:cubicBezTo>
              </a:path>
            </a:pathLst>
          </a:custGeom>
          <a:noFill/>
          <a:ln w="57150" cap="rnd" cmpd="sng">
            <a:solidFill>
              <a:srgbClr val="FF66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0498" name="Comment 18"/>
          <p:cNvSpPr>
            <a:spLocks noRot="1" noChangeAspect="1" noEditPoints="1" noChangeArrowheads="1" noChangeShapeType="1" noTextEdit="1"/>
          </p:cNvSpPr>
          <p:nvPr>
            <p:custDataLst>
              <p:tags r:id="rId10"/>
            </p:custDataLst>
          </p:nvPr>
        </p:nvSpPr>
        <p:spPr bwMode="auto">
          <a:xfrm>
            <a:off x="7043738" y="4413250"/>
            <a:ext cx="119062" cy="347663"/>
          </a:xfrm>
          <a:custGeom>
            <a:avLst/>
            <a:gdLst/>
            <a:ahLst/>
            <a:cxnLst>
              <a:cxn ang="0">
                <a:pos x="330" y="965"/>
              </a:cxn>
              <a:cxn ang="0">
                <a:pos x="319" y="881"/>
              </a:cxn>
              <a:cxn ang="0">
                <a:pos x="333" y="695"/>
              </a:cxn>
              <a:cxn ang="0">
                <a:pos x="211" y="150"/>
              </a:cxn>
              <a:cxn ang="0">
                <a:pos x="83" y="14"/>
              </a:cxn>
              <a:cxn ang="0">
                <a:pos x="0" y="12"/>
              </a:cxn>
            </a:cxnLst>
            <a:rect l="0" t="0" r="r" b="b"/>
            <a:pathLst>
              <a:path w="334" h="966" extrusionOk="0">
                <a:moveTo>
                  <a:pt x="330" y="965"/>
                </a:moveTo>
                <a:cubicBezTo>
                  <a:pt x="318" y="933"/>
                  <a:pt x="317" y="918"/>
                  <a:pt x="319" y="881"/>
                </a:cubicBezTo>
                <a:cubicBezTo>
                  <a:pt x="322" y="819"/>
                  <a:pt x="332" y="757"/>
                  <a:pt x="333" y="695"/>
                </a:cubicBezTo>
                <a:cubicBezTo>
                  <a:pt x="336" y="509"/>
                  <a:pt x="303" y="313"/>
                  <a:pt x="211" y="150"/>
                </a:cubicBezTo>
                <a:cubicBezTo>
                  <a:pt x="181" y="97"/>
                  <a:pt x="142" y="38"/>
                  <a:pt x="83" y="14"/>
                </a:cubicBezTo>
                <a:cubicBezTo>
                  <a:pt x="50" y="0"/>
                  <a:pt x="30" y="5"/>
                  <a:pt x="0" y="12"/>
                </a:cubicBezTo>
              </a:path>
            </a:pathLst>
          </a:custGeom>
          <a:noFill/>
          <a:ln w="57150" cap="rnd" cmpd="sng">
            <a:solidFill>
              <a:srgbClr val="FF66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28600" y="4016514"/>
            <a:ext cx="495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0000FF"/>
                </a:solidFill>
              </a:rPr>
              <a:t>Eval</a:t>
            </a:r>
            <a:r>
              <a:rPr lang="en-US" sz="2000" dirty="0" smtClean="0">
                <a:solidFill>
                  <a:srgbClr val="0000FF"/>
                </a:solidFill>
              </a:rPr>
              <a:t>: number of “conflicts”, pairs adjacent nodes with the same color: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86000" y="51054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2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0497" grpId="0" animBg="1"/>
      <p:bldP spid="660498" grpId="0" animBg="1"/>
      <p:bldP spid="2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48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Example: Graph Coloring</a:t>
            </a:r>
          </a:p>
        </p:txBody>
      </p:sp>
      <p:sp>
        <p:nvSpPr>
          <p:cNvPr id="660483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85800" y="1752600"/>
            <a:ext cx="7772400" cy="1981200"/>
          </a:xfrm>
        </p:spPr>
        <p:txBody>
          <a:bodyPr/>
          <a:lstStyle/>
          <a:p>
            <a:pPr marL="609600" indent="-609600">
              <a:buFont typeface="Wingdings" charset="2"/>
              <a:buAutoNum type="arabicPeriod"/>
            </a:pPr>
            <a:r>
              <a:rPr lang="en-US" sz="2400" dirty="0"/>
              <a:t>Start with random coloring of nodes </a:t>
            </a:r>
          </a:p>
          <a:p>
            <a:pPr marL="609600" indent="-609600">
              <a:buFont typeface="Wingdings" charset="2"/>
              <a:buAutoNum type="arabicPeriod"/>
            </a:pPr>
            <a:r>
              <a:rPr lang="en-US" sz="2400" dirty="0"/>
              <a:t>Change color of one node to reduce # of conflicts </a:t>
            </a:r>
          </a:p>
          <a:p>
            <a:pPr marL="609600" indent="-609600">
              <a:buFont typeface="Wingdings" charset="2"/>
              <a:buAutoNum type="arabicPeriod"/>
            </a:pPr>
            <a:r>
              <a:rPr lang="en-US" sz="2400" dirty="0"/>
              <a:t>Repeat 2 </a:t>
            </a:r>
          </a:p>
          <a:p>
            <a:pPr marL="609600" indent="-609600"/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2362200" y="51816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1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4" name="Rectangle 6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6383338" y="4040188"/>
            <a:ext cx="1150937" cy="1036637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7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227888" y="3886200"/>
            <a:ext cx="768350" cy="1382713"/>
          </a:xfrm>
          <a:prstGeom prst="rect">
            <a:avLst/>
          </a:prstGeom>
          <a:solidFill>
            <a:srgbClr val="0099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8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999163" y="4884738"/>
            <a:ext cx="1804987" cy="1228725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Rectangle 9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7804150" y="5422900"/>
            <a:ext cx="806450" cy="690563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0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6727825" y="4616450"/>
            <a:ext cx="960438" cy="844550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11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5499100" y="4386263"/>
            <a:ext cx="1460500" cy="806450"/>
          </a:xfrm>
          <a:prstGeom prst="rect">
            <a:avLst/>
          </a:prstGeom>
          <a:solidFill>
            <a:srgbClr val="0099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28600" y="4016514"/>
            <a:ext cx="495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0000FF"/>
                </a:solidFill>
              </a:rPr>
              <a:t>Eval</a:t>
            </a:r>
            <a:r>
              <a:rPr lang="en-US" sz="2000" dirty="0" smtClean="0">
                <a:solidFill>
                  <a:srgbClr val="0000FF"/>
                </a:solidFill>
              </a:rPr>
              <a:t>: number of “conflicts”, pairs adjacent nodes with the same color: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48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Example: Graph Coloring</a:t>
            </a:r>
          </a:p>
        </p:txBody>
      </p:sp>
      <p:sp>
        <p:nvSpPr>
          <p:cNvPr id="660483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85800" y="1752600"/>
            <a:ext cx="7772400" cy="1981200"/>
          </a:xfrm>
        </p:spPr>
        <p:txBody>
          <a:bodyPr/>
          <a:lstStyle/>
          <a:p>
            <a:pPr marL="609600" indent="-609600">
              <a:buFont typeface="Wingdings" charset="2"/>
              <a:buAutoNum type="arabicPeriod"/>
            </a:pPr>
            <a:r>
              <a:rPr lang="en-US" sz="2400" dirty="0"/>
              <a:t>Start with random coloring of nodes </a:t>
            </a:r>
          </a:p>
          <a:p>
            <a:pPr marL="609600" indent="-609600">
              <a:buFont typeface="Wingdings" charset="2"/>
              <a:buAutoNum type="arabicPeriod"/>
            </a:pPr>
            <a:r>
              <a:rPr lang="en-US" sz="2400" dirty="0"/>
              <a:t>Change color of one node to reduce # of conflicts </a:t>
            </a:r>
          </a:p>
          <a:p>
            <a:pPr marL="609600" indent="-609600">
              <a:buFont typeface="Wingdings" charset="2"/>
              <a:buAutoNum type="arabicPeriod"/>
            </a:pPr>
            <a:r>
              <a:rPr lang="en-US" sz="2400" dirty="0"/>
              <a:t>Repeat 2 </a:t>
            </a:r>
          </a:p>
          <a:p>
            <a:pPr marL="609600" indent="-609600"/>
            <a:endParaRPr lang="en-US" sz="2400" dirty="0"/>
          </a:p>
        </p:txBody>
      </p:sp>
      <p:sp>
        <p:nvSpPr>
          <p:cNvPr id="14" name="Rectangle 6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6370638" y="4040188"/>
            <a:ext cx="1150937" cy="1036637"/>
          </a:xfrm>
          <a:prstGeom prst="rect">
            <a:avLst/>
          </a:prstGeom>
          <a:solidFill>
            <a:srgbClr val="CC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7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215188" y="3886200"/>
            <a:ext cx="768350" cy="1382713"/>
          </a:xfrm>
          <a:prstGeom prst="rect">
            <a:avLst/>
          </a:prstGeom>
          <a:solidFill>
            <a:srgbClr val="0099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8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986463" y="4884738"/>
            <a:ext cx="1804987" cy="1228725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Rectangle 9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7791450" y="5422900"/>
            <a:ext cx="806450" cy="690563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0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6715125" y="4616450"/>
            <a:ext cx="960438" cy="844550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11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5486400" y="4386263"/>
            <a:ext cx="1460500" cy="806450"/>
          </a:xfrm>
          <a:prstGeom prst="rect">
            <a:avLst/>
          </a:prstGeom>
          <a:solidFill>
            <a:srgbClr val="0099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28600" y="4016514"/>
            <a:ext cx="495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0000FF"/>
                </a:solidFill>
              </a:rPr>
              <a:t>Eval</a:t>
            </a:r>
            <a:r>
              <a:rPr lang="en-US" sz="2000" dirty="0" smtClean="0">
                <a:solidFill>
                  <a:srgbClr val="0000FF"/>
                </a:solidFill>
              </a:rPr>
              <a:t>: number of “conflicts”, pairs adjacent nodes with the same color: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/>
              <a:t>Hill-climbing Search: 8-queens problem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5105400"/>
            <a:ext cx="8229600" cy="13255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28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800" i="1" dirty="0"/>
              <a:t>h</a:t>
            </a:r>
            <a:r>
              <a:rPr lang="en-US" sz="1800" dirty="0"/>
              <a:t> = number of pairs of queens that are attacking each other, either directly or indirectly </a:t>
            </a:r>
            <a:endParaRPr lang="en-US" sz="18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18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800" i="1" dirty="0" err="1"/>
              <a:t>h</a:t>
            </a:r>
            <a:r>
              <a:rPr lang="en-US" sz="1800" i="1" dirty="0"/>
              <a:t> = 17</a:t>
            </a:r>
            <a:r>
              <a:rPr lang="en-US" sz="1800" dirty="0"/>
              <a:t> for the above state
</a:t>
            </a:r>
          </a:p>
        </p:txBody>
      </p:sp>
      <p:pic>
        <p:nvPicPr>
          <p:cNvPr id="37892" name="Picture 5" descr="8queens-successor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1600200"/>
            <a:ext cx="37338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/>
              <a:t>Hill-climbing search: 8-queens problem</a:t>
            </a:r>
          </a:p>
        </p:txBody>
      </p:sp>
      <p:pic>
        <p:nvPicPr>
          <p:cNvPr id="39939" name="Picture 4" descr="8queens-local-minimu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1676400"/>
            <a:ext cx="37338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8queens-successor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" y="1676400"/>
            <a:ext cx="37338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914400" y="6019800"/>
            <a:ext cx="739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After 5 moves, we’re here… now what?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38400" y="5486400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86% of the time, this happens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Problems with hill-</a:t>
            </a:r>
            <a:r>
              <a:rPr lang="en-US" dirty="0" smtClean="0"/>
              <a:t>climbing</a:t>
            </a:r>
            <a:endParaRPr lang="en-US" dirty="0"/>
          </a:p>
        </p:txBody>
      </p:sp>
      <p:pic>
        <p:nvPicPr>
          <p:cNvPr id="41987" name="Picture 4" descr="hill-climbi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1676400"/>
            <a:ext cx="6934200" cy="389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Hill-climbing Performance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dirty="0">
                <a:solidFill>
                  <a:srgbClr val="FF0000"/>
                </a:solidFill>
              </a:rPr>
              <a:t>Complete?</a:t>
            </a:r>
          </a:p>
          <a:p>
            <a:pPr marL="0" indent="0" eaLnBrk="1" hangingPunct="1">
              <a:buNone/>
            </a:pP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Optimal?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Time Complexity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Space </a:t>
            </a:r>
            <a:r>
              <a:rPr lang="en-US" dirty="0">
                <a:solidFill>
                  <a:srgbClr val="FF0000"/>
                </a:solidFill>
              </a:rPr>
              <a:t>Complexity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Problems with hill-</a:t>
            </a:r>
            <a:r>
              <a:rPr lang="en-US" dirty="0" smtClean="0"/>
              <a:t>climbing</a:t>
            </a:r>
            <a:endParaRPr lang="en-US" dirty="0"/>
          </a:p>
        </p:txBody>
      </p:sp>
      <p:pic>
        <p:nvPicPr>
          <p:cNvPr id="41987" name="Picture 4" descr="hill-climbi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1676400"/>
            <a:ext cx="6934200" cy="389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733800" y="5867400"/>
            <a:ext cx="1447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Ideas?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 1: restart!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1534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Random-restart hill climbing</a:t>
            </a:r>
          </a:p>
          <a:p>
            <a:pPr lvl="1"/>
            <a:r>
              <a:rPr lang="en-US" sz="1800" dirty="0" smtClean="0"/>
              <a:t>if we find a local minima/maxima start over again at a new random location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Pros:</a:t>
            </a:r>
          </a:p>
          <a:p>
            <a:pPr marL="0" indent="0">
              <a:buNone/>
            </a:pPr>
            <a:endParaRPr lang="en-US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Cons: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 1: restart!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1534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Random-restart hill climbing</a:t>
            </a:r>
          </a:p>
          <a:p>
            <a:pPr lvl="1"/>
            <a:r>
              <a:rPr lang="en-US" sz="1800" dirty="0" smtClean="0"/>
              <a:t>if we find a local minima/maxima start over again at a new random location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Pros:</a:t>
            </a:r>
          </a:p>
          <a:p>
            <a:pPr lvl="1"/>
            <a:r>
              <a:rPr lang="en-US" sz="1800" dirty="0" smtClean="0">
                <a:solidFill>
                  <a:srgbClr val="0000FF"/>
                </a:solidFill>
              </a:rPr>
              <a:t>simple</a:t>
            </a:r>
          </a:p>
          <a:p>
            <a:pPr lvl="1"/>
            <a:r>
              <a:rPr lang="en-US" sz="1800" dirty="0" smtClean="0">
                <a:solidFill>
                  <a:srgbClr val="0000FF"/>
                </a:solidFill>
              </a:rPr>
              <a:t>no memory increase</a:t>
            </a:r>
          </a:p>
          <a:p>
            <a:pPr lvl="1"/>
            <a:r>
              <a:rPr lang="en-US" sz="1800" dirty="0" smtClean="0">
                <a:solidFill>
                  <a:srgbClr val="0000FF"/>
                </a:solidFill>
              </a:rPr>
              <a:t>for </a:t>
            </a:r>
            <a:r>
              <a:rPr lang="en-US" sz="1800" dirty="0" err="1" smtClean="0">
                <a:solidFill>
                  <a:srgbClr val="0000FF"/>
                </a:solidFill>
              </a:rPr>
              <a:t>n</a:t>
            </a:r>
            <a:r>
              <a:rPr lang="en-US" sz="1800" dirty="0" smtClean="0">
                <a:solidFill>
                  <a:srgbClr val="0000FF"/>
                </a:solidFill>
              </a:rPr>
              <a:t>-queens, usually a few restarts gets us there</a:t>
            </a:r>
          </a:p>
          <a:p>
            <a:pPr lvl="2"/>
            <a:r>
              <a:rPr lang="en-US" sz="1600" dirty="0" smtClean="0">
                <a:solidFill>
                  <a:srgbClr val="0000FF"/>
                </a:solidFill>
              </a:rPr>
              <a:t>the 3 million queens problem can be solve in &lt; 1 min!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Cons:</a:t>
            </a:r>
          </a:p>
          <a:p>
            <a:pPr lvl="1"/>
            <a:r>
              <a:rPr lang="en-US" sz="1800" dirty="0" smtClean="0">
                <a:solidFill>
                  <a:srgbClr val="0000FF"/>
                </a:solidFill>
              </a:rPr>
              <a:t>if space has a lot of local minima, will have to restart a lot</a:t>
            </a:r>
          </a:p>
          <a:p>
            <a:pPr lvl="1"/>
            <a:r>
              <a:rPr lang="en-US" sz="1800" dirty="0" smtClean="0">
                <a:solidFill>
                  <a:srgbClr val="0000FF"/>
                </a:solidFill>
              </a:rPr>
              <a:t>loses any information we learned in the first search</a:t>
            </a:r>
          </a:p>
          <a:p>
            <a:pPr lvl="1"/>
            <a:r>
              <a:rPr lang="en-US" sz="1800" dirty="0" smtClean="0">
                <a:solidFill>
                  <a:srgbClr val="0000FF"/>
                </a:solidFill>
              </a:rPr>
              <a:t>sometimes we may not know we’re in a local minima/maxima</a:t>
            </a:r>
          </a:p>
        </p:txBody>
      </p:sp>
    </p:spTree>
    <p:extLst>
      <p:ext uri="{BB962C8B-B14F-4D97-AF65-F5344CB8AC3E}">
        <p14:creationId xmlns:p14="http://schemas.microsoft.com/office/powerpoint/2010/main" val="1570851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4638"/>
            <a:ext cx="8686800" cy="792162"/>
          </a:xfrm>
        </p:spPr>
        <p:txBody>
          <a:bodyPr/>
          <a:lstStyle/>
          <a:p>
            <a:pPr eaLnBrk="1" hangingPunct="1"/>
            <a:r>
              <a:rPr lang="en-US"/>
              <a:t>N-Queens problem</a:t>
            </a:r>
          </a:p>
        </p:txBody>
      </p:sp>
      <p:sp>
        <p:nvSpPr>
          <p:cNvPr id="17433" name="Text Box 34" hidden="1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47663" y="5656263"/>
            <a:ext cx="3168650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33CC33"/>
                </a:solidFill>
                <a:ea typeface="Arial" charset="0"/>
                <a:cs typeface="Arial" charset="0"/>
              </a:rPr>
              <a:t>How big is the search space?</a:t>
            </a:r>
          </a:p>
          <a:p>
            <a:r>
              <a:rPr lang="en-US">
                <a:solidFill>
                  <a:srgbClr val="33CC33"/>
                </a:solidFill>
                <a:ea typeface="Arial" charset="0"/>
                <a:cs typeface="Arial" charset="0"/>
              </a:rPr>
              <a:t>Does the path matter?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 2: introduce randomness</a:t>
            </a:r>
            <a:endParaRPr lang="en-US" dirty="0"/>
          </a:p>
        </p:txBody>
      </p:sp>
      <p:sp>
        <p:nvSpPr>
          <p:cNvPr id="4" name="Text Box 6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0970" y="1828800"/>
            <a:ext cx="8773030" cy="258532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1" dirty="0">
                <a:solidFill>
                  <a:srgbClr val="FF9900"/>
                </a:solidFill>
                <a:latin typeface="Courier New" charset="0"/>
              </a:rPr>
              <a:t>def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 err="1">
                <a:solidFill>
                  <a:srgbClr val="0000FF"/>
                </a:solidFill>
                <a:latin typeface="Courier New" charset="0"/>
              </a:rPr>
              <a:t>hillClimbing</a:t>
            </a:r>
            <a:r>
              <a:rPr lang="en-US" sz="1800" b="1" dirty="0" err="1">
                <a:latin typeface="Courier New" charset="0"/>
              </a:rPr>
              <a:t>(problem</a:t>
            </a:r>
            <a:r>
              <a:rPr lang="en-US" sz="1800" b="1" dirty="0">
                <a:latin typeface="Courier New" charset="0"/>
              </a:rPr>
              <a:t>):</a:t>
            </a:r>
          </a:p>
          <a:p>
            <a:pPr algn="l"/>
            <a:r>
              <a:rPr lang="en-US" sz="1800" b="1" dirty="0">
                <a:latin typeface="Courier New" charset="0"/>
              </a:rPr>
              <a:t>   </a:t>
            </a:r>
            <a:r>
              <a:rPr lang="en-US" sz="1800" b="1" dirty="0">
                <a:solidFill>
                  <a:srgbClr val="009900"/>
                </a:solidFill>
                <a:latin typeface="Courier New" charset="0"/>
              </a:rPr>
              <a:t>""" This function takes a problem specification and returns</a:t>
            </a:r>
            <a:br>
              <a:rPr lang="en-US" sz="1800" b="1" dirty="0">
                <a:solidFill>
                  <a:srgbClr val="009900"/>
                </a:solidFill>
                <a:latin typeface="Courier New" charset="0"/>
              </a:rPr>
            </a:br>
            <a:r>
              <a:rPr lang="en-US" sz="1800" b="1" dirty="0">
                <a:solidFill>
                  <a:srgbClr val="009900"/>
                </a:solidFill>
                <a:latin typeface="Courier New" charset="0"/>
              </a:rPr>
              <a:t>       a solution state which it finds via hill climbing """</a:t>
            </a:r>
            <a:endParaRPr lang="en-US" sz="1800" b="1" dirty="0">
              <a:latin typeface="Courier New" charset="0"/>
            </a:endParaRPr>
          </a:p>
          <a:p>
            <a:pPr algn="l"/>
            <a:r>
              <a:rPr lang="en-US" sz="1800" b="1" dirty="0">
                <a:latin typeface="Courier New" charset="0"/>
              </a:rPr>
              <a:t>   </a:t>
            </a:r>
            <a:r>
              <a:rPr lang="en-US" sz="1800" b="1" dirty="0" err="1">
                <a:latin typeface="Courier New" charset="0"/>
              </a:rPr>
              <a:t>currentNode</a:t>
            </a:r>
            <a:r>
              <a:rPr lang="en-US" sz="1800" b="1" dirty="0">
                <a:latin typeface="Courier New" charset="0"/>
              </a:rPr>
              <a:t> = </a:t>
            </a:r>
            <a:r>
              <a:rPr lang="en-US" sz="1800" b="1" dirty="0" err="1">
                <a:latin typeface="Courier New" charset="0"/>
              </a:rPr>
              <a:t>makeNode(initialState(problem</a:t>
            </a:r>
            <a:r>
              <a:rPr lang="en-US" sz="1800" b="1" dirty="0">
                <a:latin typeface="Courier New" charset="0"/>
              </a:rPr>
              <a:t>))</a:t>
            </a:r>
          </a:p>
          <a:p>
            <a:pPr algn="l"/>
            <a:r>
              <a:rPr lang="en-US" sz="1800" b="1" dirty="0">
                <a:latin typeface="Courier New" charset="0"/>
              </a:rPr>
              <a:t>   </a:t>
            </a:r>
            <a:r>
              <a:rPr lang="en-US" sz="1800" b="1" dirty="0">
                <a:solidFill>
                  <a:srgbClr val="FF9900"/>
                </a:solidFill>
                <a:latin typeface="Courier New" charset="0"/>
              </a:rPr>
              <a:t>while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>
                <a:solidFill>
                  <a:srgbClr val="996633"/>
                </a:solidFill>
                <a:latin typeface="Courier New" charset="0"/>
              </a:rPr>
              <a:t>True</a:t>
            </a:r>
            <a:r>
              <a:rPr lang="en-US" sz="1800" b="1" dirty="0">
                <a:latin typeface="Courier New" charset="0"/>
              </a:rPr>
              <a:t>:</a:t>
            </a:r>
          </a:p>
          <a:p>
            <a:pPr algn="l"/>
            <a:r>
              <a:rPr lang="en-US" sz="1800" b="1" dirty="0">
                <a:latin typeface="Courier New" charset="0"/>
              </a:rPr>
              <a:t>      </a:t>
            </a:r>
            <a:r>
              <a:rPr lang="en-US" sz="1800" b="1" dirty="0" err="1">
                <a:latin typeface="Courier New" charset="0"/>
              </a:rPr>
              <a:t>nextNode</a:t>
            </a:r>
            <a:r>
              <a:rPr lang="en-US" sz="1800" b="1" dirty="0">
                <a:latin typeface="Courier New" charset="0"/>
              </a:rPr>
              <a:t> = </a:t>
            </a:r>
            <a:r>
              <a:rPr lang="en-US" sz="1800" b="1" dirty="0" err="1">
                <a:latin typeface="Courier New" charset="0"/>
              </a:rPr>
              <a:t>getHighestSuccessor(currentNode,problem</a:t>
            </a:r>
            <a:r>
              <a:rPr lang="en-US" sz="1800" b="1" dirty="0">
                <a:latin typeface="Courier New" charset="0"/>
              </a:rPr>
              <a:t>)</a:t>
            </a:r>
          </a:p>
          <a:p>
            <a:pPr algn="l"/>
            <a:r>
              <a:rPr lang="en-US" sz="1800" b="1" dirty="0">
                <a:latin typeface="Courier New" charset="0"/>
              </a:rPr>
              <a:t>      </a:t>
            </a:r>
            <a:r>
              <a:rPr lang="en-US" sz="1800" b="1" dirty="0">
                <a:solidFill>
                  <a:srgbClr val="FF9900"/>
                </a:solidFill>
                <a:latin typeface="Courier New" charset="0"/>
              </a:rPr>
              <a:t>if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 err="1">
                <a:latin typeface="Courier New" charset="0"/>
              </a:rPr>
              <a:t>value(nextNode</a:t>
            </a:r>
            <a:r>
              <a:rPr lang="en-US" sz="1800" b="1" dirty="0">
                <a:latin typeface="Courier New" charset="0"/>
              </a:rPr>
              <a:t>) &lt;= </a:t>
            </a:r>
            <a:r>
              <a:rPr lang="en-US" sz="1800" b="1" dirty="0" err="1">
                <a:latin typeface="Courier New" charset="0"/>
              </a:rPr>
              <a:t>value(currentNode</a:t>
            </a:r>
            <a:r>
              <a:rPr lang="en-US" sz="1800" b="1" dirty="0">
                <a:latin typeface="Courier New" charset="0"/>
              </a:rPr>
              <a:t>):</a:t>
            </a:r>
          </a:p>
          <a:p>
            <a:pPr algn="l"/>
            <a:r>
              <a:rPr lang="en-US" sz="1800" b="1" dirty="0">
                <a:latin typeface="Courier New" charset="0"/>
              </a:rPr>
              <a:t>         </a:t>
            </a:r>
            <a:r>
              <a:rPr lang="en-US" sz="1800" b="1" dirty="0">
                <a:solidFill>
                  <a:srgbClr val="FF9900"/>
                </a:solidFill>
                <a:latin typeface="Courier New" charset="0"/>
              </a:rPr>
              <a:t>return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 err="1">
                <a:latin typeface="Courier New" charset="0"/>
              </a:rPr>
              <a:t>currentNode</a:t>
            </a:r>
            <a:endParaRPr lang="en-US" sz="1800" b="1" dirty="0">
              <a:latin typeface="Courier New" charset="0"/>
            </a:endParaRPr>
          </a:p>
          <a:p>
            <a:pPr algn="l"/>
            <a:r>
              <a:rPr lang="en-US" sz="1800" b="1" dirty="0">
                <a:latin typeface="Courier New" charset="0"/>
              </a:rPr>
              <a:t>      </a:t>
            </a:r>
            <a:r>
              <a:rPr lang="en-US" sz="1800" b="1" dirty="0" err="1">
                <a:latin typeface="Courier New" charset="0"/>
              </a:rPr>
              <a:t>currentNode</a:t>
            </a:r>
            <a:r>
              <a:rPr lang="en-US" sz="1800" b="1" dirty="0">
                <a:latin typeface="Courier New" charset="0"/>
              </a:rPr>
              <a:t> = </a:t>
            </a:r>
            <a:r>
              <a:rPr lang="en-US" sz="1800" b="1" dirty="0" err="1">
                <a:latin typeface="Courier New" charset="0"/>
              </a:rPr>
              <a:t>nextNode</a:t>
            </a:r>
            <a:endParaRPr lang="en-US" sz="1800" b="1" dirty="0">
              <a:latin typeface="Courier New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2590800" y="3048000"/>
            <a:ext cx="5943600" cy="6858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4572001"/>
            <a:ext cx="8305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Rather than always selecting the best, pick a random move with some probability</a:t>
            </a:r>
          </a:p>
          <a:p>
            <a:endParaRPr lang="en-US" sz="2000" dirty="0" smtClean="0">
              <a:solidFill>
                <a:srgbClr val="0000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5385137"/>
            <a:ext cx="8153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/>
              <a:buChar char="•"/>
            </a:pPr>
            <a:r>
              <a:rPr lang="en-US" sz="2000" dirty="0" smtClean="0">
                <a:solidFill>
                  <a:srgbClr val="0000FF"/>
                </a:solidFill>
              </a:rPr>
              <a:t> sometimes pick best, sometimes random (epsilon greedy)</a:t>
            </a:r>
          </a:p>
          <a:p>
            <a:pPr>
              <a:buFont typeface="Arial"/>
              <a:buChar char="•"/>
            </a:pPr>
            <a:r>
              <a:rPr lang="en-US" sz="2000" dirty="0" smtClean="0">
                <a:solidFill>
                  <a:srgbClr val="0000FF"/>
                </a:solidFill>
              </a:rPr>
              <a:t> make better states more likely, worse states less likely</a:t>
            </a:r>
          </a:p>
          <a:p>
            <a:pPr>
              <a:buFont typeface="Arial"/>
              <a:buChar char="•"/>
            </a:pPr>
            <a:r>
              <a:rPr lang="en-US" sz="2000" dirty="0" smtClean="0">
                <a:solidFill>
                  <a:srgbClr val="0000FF"/>
                </a:solidFill>
              </a:rPr>
              <a:t> book just gives one… many ways of introducing randomness!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 3: simulated annealing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68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What the does the term annealing mean?</a:t>
            </a:r>
          </a:p>
          <a:p>
            <a:pPr lvl="1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371600" y="3352800"/>
            <a:ext cx="6934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“When I proposed to my wife I was </a:t>
            </a:r>
            <a:r>
              <a:rPr lang="en-US" sz="2800" dirty="0" smtClean="0">
                <a:solidFill>
                  <a:srgbClr val="FF0000"/>
                </a:solidFill>
              </a:rPr>
              <a:t>annealing</a:t>
            </a:r>
            <a:r>
              <a:rPr lang="en-US" sz="2800" dirty="0" smtClean="0"/>
              <a:t> down on one knee”?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 3: simulated annealing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68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What the does the term annealing mean?</a:t>
            </a:r>
          </a:p>
          <a:p>
            <a:pPr lvl="1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276600"/>
            <a:ext cx="8420100" cy="2590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Simulated annealing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0480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Early on, lots of randomness</a:t>
            </a:r>
          </a:p>
          <a:p>
            <a:pPr lvl="1"/>
            <a:r>
              <a:rPr lang="en-US" sz="1800" dirty="0" smtClean="0"/>
              <a:t>avoids getting stuck in local minima</a:t>
            </a:r>
          </a:p>
          <a:p>
            <a:pPr lvl="1"/>
            <a:r>
              <a:rPr lang="en-US" sz="1800" dirty="0" smtClean="0"/>
              <a:t>avoids getting lost on a plateau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As time progresses, allow less and less randomness</a:t>
            </a:r>
          </a:p>
          <a:p>
            <a:r>
              <a:rPr lang="en-US" sz="2000" dirty="0" smtClean="0"/>
              <a:t>Specify a “cooling” schedule, which is how much randomness is included over time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4495800"/>
            <a:ext cx="3200400" cy="2299785"/>
          </a:xfrm>
          <a:prstGeom prst="rect">
            <a:avLst/>
          </a:prstGeom>
        </p:spPr>
      </p:pic>
      <p:cxnSp>
        <p:nvCxnSpPr>
          <p:cNvPr id="6" name="Curved Connector 5"/>
          <p:cNvCxnSpPr/>
          <p:nvPr/>
        </p:nvCxnSpPr>
        <p:spPr bwMode="auto">
          <a:xfrm>
            <a:off x="5105400" y="4648200"/>
            <a:ext cx="3352800" cy="1676400"/>
          </a:xfrm>
          <a:prstGeom prst="curvedConnector3">
            <a:avLst>
              <a:gd name="adj1" fmla="val 50000"/>
            </a:avLst>
          </a:prstGeom>
          <a:noFill/>
          <a:ln w="381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 rot="16200000">
            <a:off x="3583633" y="5103168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randomness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62600" y="63246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time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Idea 4: why just 1 initial state?</a:t>
            </a:r>
            <a:endParaRPr lang="en-US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2766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 dirty="0" smtClean="0"/>
              <a:t>Local beam search: keep </a:t>
            </a:r>
            <a:r>
              <a:rPr lang="en-US" sz="2400" dirty="0"/>
              <a:t>track of </a:t>
            </a:r>
            <a:r>
              <a:rPr lang="en-US" sz="2400" i="1" dirty="0">
                <a:solidFill>
                  <a:srgbClr val="00A000"/>
                </a:solidFill>
              </a:rPr>
              <a:t>k</a:t>
            </a:r>
            <a:r>
              <a:rPr lang="en-US" sz="2400" dirty="0">
                <a:solidFill>
                  <a:srgbClr val="00A000"/>
                </a:solidFill>
              </a:rPr>
              <a:t> </a:t>
            </a:r>
            <a:r>
              <a:rPr lang="en-US" sz="2400" dirty="0" smtClean="0">
                <a:solidFill>
                  <a:srgbClr val="00A000"/>
                </a:solidFill>
              </a:rPr>
              <a:t>states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Start with </a:t>
            </a:r>
            <a:r>
              <a:rPr lang="en-US" sz="2000" i="1" dirty="0" smtClean="0"/>
              <a:t>k</a:t>
            </a:r>
            <a:r>
              <a:rPr lang="en-US" sz="2000" dirty="0" smtClean="0"/>
              <a:t> randomly generated states</a:t>
            </a:r>
            <a:endParaRPr lang="en-US" sz="2000" dirty="0" smtClean="0">
              <a:ea typeface="ＭＳ Ｐゴシック" charset="-128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At </a:t>
            </a:r>
            <a:r>
              <a:rPr lang="en-US" sz="2000" dirty="0"/>
              <a:t>each iteration, all the successors of all </a:t>
            </a:r>
            <a:r>
              <a:rPr lang="en-US" sz="2000" i="1" dirty="0"/>
              <a:t>k</a:t>
            </a:r>
            <a:r>
              <a:rPr lang="en-US" sz="2000" dirty="0"/>
              <a:t> states are generated</a:t>
            </a:r>
            <a:r>
              <a:rPr lang="en-US" sz="2000" dirty="0" smtClean="0"/>
              <a:t>
If </a:t>
            </a:r>
            <a:r>
              <a:rPr lang="en-US" sz="2000" dirty="0"/>
              <a:t>any one is a goal </a:t>
            </a:r>
            <a:r>
              <a:rPr lang="en-US" sz="2000" dirty="0" smtClean="0"/>
              <a:t>state</a:t>
            </a:r>
            <a:endParaRPr lang="en-US" sz="2000" dirty="0"/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stop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else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select </a:t>
            </a:r>
            <a:r>
              <a:rPr lang="en-US" sz="1600" dirty="0"/>
              <a:t>the </a:t>
            </a:r>
            <a:r>
              <a:rPr lang="en-US" sz="1600" i="1" dirty="0"/>
              <a:t>k</a:t>
            </a:r>
            <a:r>
              <a:rPr lang="en-US" sz="1600" dirty="0"/>
              <a:t> best successors from the </a:t>
            </a:r>
            <a:r>
              <a:rPr lang="en-US" sz="1600" i="1" dirty="0">
                <a:solidFill>
                  <a:srgbClr val="00A000"/>
                </a:solidFill>
              </a:rPr>
              <a:t>complete list and </a:t>
            </a:r>
            <a:r>
              <a:rPr lang="en-US" sz="1600" i="1" dirty="0" smtClean="0">
                <a:solidFill>
                  <a:srgbClr val="00A000"/>
                </a:solidFill>
              </a:rPr>
              <a:t>repeat</a:t>
            </a:r>
          </a:p>
        </p:txBody>
      </p:sp>
      <p:sp>
        <p:nvSpPr>
          <p:cNvPr id="4" name="Isosceles Triangle 3"/>
          <p:cNvSpPr/>
          <p:nvPr/>
        </p:nvSpPr>
        <p:spPr bwMode="auto">
          <a:xfrm rot="16200000">
            <a:off x="3905250" y="4095750"/>
            <a:ext cx="1676400" cy="3314700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4343400" y="5410200"/>
            <a:ext cx="2057400" cy="685800"/>
          </a:xfrm>
          <a:prstGeom prst="rect">
            <a:avLst/>
          </a:prstGeom>
          <a:solidFill>
            <a:srgbClr val="CC0000">
              <a:alpha val="32000"/>
            </a:srgbClr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  <a:ea typeface="Arial" pitchFamily="-65" charset="0"/>
              <a:cs typeface="Arial" pitchFamily="-65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beam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077200" cy="4876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Pros/cons?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uses/utilized more memory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over time, set of states can become very similar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How is this different than just randomly restarting </a:t>
            </a:r>
            <a:r>
              <a:rPr lang="en-US" sz="2400" i="1" dirty="0" err="1" smtClean="0">
                <a:solidFill>
                  <a:srgbClr val="FF0000"/>
                </a:solidFill>
              </a:rPr>
              <a:t>k</a:t>
            </a:r>
            <a:r>
              <a:rPr lang="en-US" sz="2400" dirty="0" smtClean="0">
                <a:solidFill>
                  <a:srgbClr val="FF0000"/>
                </a:solidFill>
              </a:rPr>
              <a:t> times?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What do you think regular beam search is?
</a:t>
            </a:r>
          </a:p>
          <a:p>
            <a:pPr lvl="1"/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aside…</a:t>
            </a:r>
            <a:br>
              <a:rPr lang="en-US" dirty="0" smtClean="0"/>
            </a:br>
            <a:r>
              <a:rPr lang="en-US" dirty="0" smtClean="0"/>
              <a:t>Traditional beam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A number of variants:</a:t>
            </a:r>
          </a:p>
          <a:p>
            <a:pPr lvl="1"/>
            <a:r>
              <a:rPr lang="en-US" sz="2000" dirty="0" smtClean="0"/>
              <a:t>BFS except only keep the top </a:t>
            </a:r>
            <a:r>
              <a:rPr lang="en-US" sz="2000" dirty="0" err="1" smtClean="0"/>
              <a:t>k</a:t>
            </a:r>
            <a:r>
              <a:rPr lang="en-US" sz="2000" dirty="0" smtClean="0"/>
              <a:t> at each level</a:t>
            </a:r>
          </a:p>
          <a:p>
            <a:pPr lvl="1"/>
            <a:r>
              <a:rPr lang="en-US" sz="2000" dirty="0" smtClean="0"/>
              <a:t>best-first search (e.g. greedy search or A*) but only keep the top </a:t>
            </a:r>
            <a:r>
              <a:rPr lang="en-US" sz="2000" dirty="0" err="1" smtClean="0"/>
              <a:t>k</a:t>
            </a:r>
            <a:r>
              <a:rPr lang="en-US" sz="2000" dirty="0" smtClean="0"/>
              <a:t> in the priority queue</a:t>
            </a:r>
          </a:p>
          <a:p>
            <a:pPr lvl="1"/>
            <a:endParaRPr lang="en-US" sz="2000" dirty="0" smtClean="0"/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Complete?</a:t>
            </a:r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Used in many domains</a:t>
            </a:r>
          </a:p>
          <a:p>
            <a:pPr lvl="1"/>
            <a:r>
              <a:rPr lang="en-US" sz="2000" dirty="0" smtClean="0"/>
              <a:t>e.g. machine translation</a:t>
            </a:r>
          </a:p>
          <a:p>
            <a:pPr lvl="2"/>
            <a:r>
              <a:rPr lang="en-US" sz="1800" dirty="0" smtClean="0">
                <a:hlinkClick r:id="rId2"/>
              </a:rPr>
              <a:t>http://www.isi.edu/licensed-sw/pharaoh/</a:t>
            </a:r>
            <a:endParaRPr lang="en-US" sz="1800" dirty="0" smtClean="0"/>
          </a:p>
          <a:p>
            <a:pPr lvl="2"/>
            <a:r>
              <a:rPr lang="en-US" sz="1800" dirty="0" smtClean="0"/>
              <a:t>http://</a:t>
            </a:r>
            <a:r>
              <a:rPr lang="en-US" sz="1800" dirty="0" err="1" smtClean="0"/>
              <a:t>www.statmt.org/moses</a:t>
            </a:r>
            <a:r>
              <a:rPr lang="en-US" sz="1800" dirty="0" smtClean="0"/>
              <a:t>/</a:t>
            </a:r>
          </a:p>
          <a:p>
            <a:pPr lvl="1"/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few others local search variants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0010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Stochastic beam search</a:t>
            </a:r>
          </a:p>
          <a:p>
            <a:pPr lvl="1"/>
            <a:r>
              <a:rPr lang="en-US" sz="2000" dirty="0" smtClean="0"/>
              <a:t>Instead of choosing </a:t>
            </a:r>
            <a:r>
              <a:rPr lang="en-US" sz="2000" i="1" dirty="0" err="1" smtClean="0"/>
              <a:t>k</a:t>
            </a:r>
            <a:r>
              <a:rPr lang="en-US" sz="2000" dirty="0" smtClean="0"/>
              <a:t> best from the pool, choose </a:t>
            </a:r>
            <a:r>
              <a:rPr lang="en-US" sz="2000" i="1" dirty="0" err="1" smtClean="0"/>
              <a:t>k</a:t>
            </a:r>
            <a:r>
              <a:rPr lang="en-US" sz="2000" dirty="0" smtClean="0"/>
              <a:t> semi-randomly</a:t>
            </a:r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Taboo list: prevent returning quickly to same state</a:t>
            </a:r>
          </a:p>
          <a:p>
            <a:pPr lvl="1"/>
            <a:r>
              <a:rPr lang="en-US" sz="2000" dirty="0" smtClean="0"/>
              <a:t>keep a fixed length list (queue) of visited states</a:t>
            </a:r>
          </a:p>
          <a:p>
            <a:pPr lvl="1"/>
            <a:r>
              <a:rPr lang="en-US" sz="2000" dirty="0" smtClean="0"/>
              <a:t>add most recent and drop the oldest</a:t>
            </a:r>
          </a:p>
          <a:p>
            <a:pPr lvl="1"/>
            <a:r>
              <a:rPr lang="en-US" sz="2000" dirty="0" smtClean="0"/>
              <a:t>never visit a state that’s in the taboo list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 5: genetic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4648200" cy="17526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We have a pool of </a:t>
            </a:r>
            <a:r>
              <a:rPr lang="en-US" sz="2000" i="1" dirty="0" err="1" smtClean="0"/>
              <a:t>k</a:t>
            </a:r>
            <a:r>
              <a:rPr lang="en-US" sz="2000" dirty="0" smtClean="0"/>
              <a:t> states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Rather than pick from these, </a:t>
            </a:r>
            <a:r>
              <a:rPr lang="en-US" sz="2000" b="1" dirty="0" smtClean="0"/>
              <a:t>create</a:t>
            </a:r>
            <a:r>
              <a:rPr lang="en-US" sz="2000" dirty="0" smtClean="0"/>
              <a:t> new states by combining states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Maintain a “population” of states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1905000"/>
            <a:ext cx="3733800" cy="44276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73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15950" y="0"/>
            <a:ext cx="7772400" cy="1190625"/>
          </a:xfrm>
        </p:spPr>
        <p:txBody>
          <a:bodyPr/>
          <a:lstStyle/>
          <a:p>
            <a:r>
              <a:rPr lang="en-US" sz="3200" dirty="0"/>
              <a:t>Genetic Algorithms</a:t>
            </a:r>
          </a:p>
        </p:txBody>
      </p:sp>
      <p:sp>
        <p:nvSpPr>
          <p:cNvPr id="71373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81000" y="1752600"/>
            <a:ext cx="82296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A class of probabilistic optimization algorithms</a:t>
            </a:r>
          </a:p>
          <a:p>
            <a:pPr lvl="1"/>
            <a:r>
              <a:rPr lang="en-US" sz="1800" dirty="0"/>
              <a:t>A genetic algorithm maintains a population of candidate solutions for the problem at hand, and makes it evolve by iteratively applying a set of stochastic operators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Inspired </a:t>
            </a:r>
            <a:r>
              <a:rPr lang="en-US" sz="2000" dirty="0"/>
              <a:t>by the biological evolution process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Uses </a:t>
            </a:r>
            <a:r>
              <a:rPr lang="en-US" sz="2000" dirty="0"/>
              <a:t>concepts of “Natural Selection” and “Genetic Inheritance” (Darwin 1859)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Originally </a:t>
            </a:r>
            <a:r>
              <a:rPr lang="en-US" sz="2000" dirty="0"/>
              <a:t>developed by John Holland (1975)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4638"/>
            <a:ext cx="8686800" cy="792162"/>
          </a:xfrm>
        </p:spPr>
        <p:txBody>
          <a:bodyPr/>
          <a:lstStyle/>
          <a:p>
            <a:pPr eaLnBrk="1" hangingPunct="1"/>
            <a:r>
              <a:rPr lang="en-US"/>
              <a:t>N-Queens problem</a:t>
            </a:r>
          </a:p>
        </p:txBody>
      </p:sp>
      <p:pic>
        <p:nvPicPr>
          <p:cNvPr id="17411" name="Picture 3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36"/>
          <a:srcRect/>
          <a:stretch>
            <a:fillRect/>
          </a:stretch>
        </p:blipFill>
        <p:spPr bwMode="auto">
          <a:xfrm>
            <a:off x="3649663" y="1676400"/>
            <a:ext cx="1690687" cy="16906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pic>
        <p:nvPicPr>
          <p:cNvPr id="17412" name="Picture 4" descr="queen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37"/>
          <a:srcRect/>
          <a:stretch>
            <a:fillRect/>
          </a:stretch>
        </p:blipFill>
        <p:spPr bwMode="auto">
          <a:xfrm>
            <a:off x="3689350" y="2790825"/>
            <a:ext cx="192088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5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38"/>
          <a:srcRect/>
          <a:stretch>
            <a:fillRect/>
          </a:stretch>
        </p:blipFill>
        <p:spPr bwMode="auto">
          <a:xfrm>
            <a:off x="2959100" y="4057650"/>
            <a:ext cx="1138238" cy="11382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pic>
        <p:nvPicPr>
          <p:cNvPr id="17414" name="Picture 6" descr="queen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37"/>
          <a:srcRect/>
          <a:stretch>
            <a:fillRect/>
          </a:stretch>
        </p:blipFill>
        <p:spPr bwMode="auto">
          <a:xfrm>
            <a:off x="2947988" y="4632325"/>
            <a:ext cx="192087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5" name="Picture 7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38"/>
          <a:srcRect/>
          <a:stretch>
            <a:fillRect/>
          </a:stretch>
        </p:blipFill>
        <p:spPr bwMode="auto">
          <a:xfrm>
            <a:off x="6607175" y="4057650"/>
            <a:ext cx="1138238" cy="11382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pic>
        <p:nvPicPr>
          <p:cNvPr id="17416" name="Picture 8" descr="queen"/>
          <p:cNvPicPr>
            <a:picLocks noChangeAspect="1" noChangeArrowheads="1"/>
          </p:cNvPicPr>
          <p:nvPr>
            <p:custDataLst>
              <p:tags r:id="rId7"/>
            </p:custDataLst>
          </p:nvPr>
        </p:nvPicPr>
        <p:blipFill>
          <a:blip r:embed="rId37"/>
          <a:srcRect/>
          <a:stretch>
            <a:fillRect/>
          </a:stretch>
        </p:blipFill>
        <p:spPr bwMode="auto">
          <a:xfrm>
            <a:off x="6596063" y="4632325"/>
            <a:ext cx="192087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9"/>
          <p:cNvGrpSpPr>
            <a:grpSpLocks/>
          </p:cNvGrpSpPr>
          <p:nvPr>
            <p:custDataLst>
              <p:tags r:id="rId8"/>
            </p:custDataLst>
          </p:nvPr>
        </p:nvGrpSpPr>
        <p:grpSpPr bwMode="auto">
          <a:xfrm>
            <a:off x="1065213" y="4057650"/>
            <a:ext cx="1149350" cy="1138237"/>
            <a:chOff x="671" y="2087"/>
            <a:chExt cx="724" cy="717"/>
          </a:xfrm>
        </p:grpSpPr>
        <p:pic>
          <p:nvPicPr>
            <p:cNvPr id="17440" name="Picture 10"/>
            <p:cNvPicPr>
              <a:picLocks noChangeAspect="1" noChangeArrowheads="1"/>
            </p:cNvPicPr>
            <p:nvPr>
              <p:custDataLst>
                <p:tags r:id="rId31"/>
              </p:custDataLst>
            </p:nvPr>
          </p:nvPicPr>
          <p:blipFill>
            <a:blip r:embed="rId38"/>
            <a:srcRect/>
            <a:stretch>
              <a:fillRect/>
            </a:stretch>
          </p:blipFill>
          <p:spPr bwMode="auto">
            <a:xfrm>
              <a:off x="678" y="2087"/>
              <a:ext cx="717" cy="71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</p:pic>
        <p:pic>
          <p:nvPicPr>
            <p:cNvPr id="17441" name="Picture 11" descr="queen"/>
            <p:cNvPicPr>
              <a:picLocks noChangeAspect="1" noChangeArrowheads="1"/>
            </p:cNvPicPr>
            <p:nvPr>
              <p:custDataLst>
                <p:tags r:id="rId32"/>
              </p:custDataLst>
            </p:nvPr>
          </p:nvPicPr>
          <p:blipFill>
            <a:blip r:embed="rId37"/>
            <a:srcRect/>
            <a:stretch>
              <a:fillRect/>
            </a:stretch>
          </p:blipFill>
          <p:spPr bwMode="auto">
            <a:xfrm>
              <a:off x="671" y="2449"/>
              <a:ext cx="121" cy="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42" name="Picture 12" descr="queen"/>
            <p:cNvPicPr>
              <a:picLocks noChangeAspect="1" noChangeArrowheads="1"/>
            </p:cNvPicPr>
            <p:nvPr>
              <p:custDataLst>
                <p:tags r:id="rId33"/>
              </p:custDataLst>
            </p:nvPr>
          </p:nvPicPr>
          <p:blipFill>
            <a:blip r:embed="rId37"/>
            <a:srcRect/>
            <a:stretch>
              <a:fillRect/>
            </a:stretch>
          </p:blipFill>
          <p:spPr bwMode="auto">
            <a:xfrm>
              <a:off x="792" y="2110"/>
              <a:ext cx="97" cy="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7418" name="Picture 13" descr="queen"/>
          <p:cNvPicPr>
            <a:picLocks noChangeAspect="1" noChangeArrowheads="1"/>
          </p:cNvPicPr>
          <p:nvPr>
            <p:custDataLst>
              <p:tags r:id="rId9"/>
            </p:custDataLst>
          </p:nvPr>
        </p:nvPicPr>
        <p:blipFill>
          <a:blip r:embed="rId37"/>
          <a:srcRect/>
          <a:stretch>
            <a:fillRect/>
          </a:stretch>
        </p:blipFill>
        <p:spPr bwMode="auto">
          <a:xfrm>
            <a:off x="3111500" y="4211637"/>
            <a:ext cx="153988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0" name="Picture 18" descr="queen"/>
          <p:cNvPicPr>
            <a:picLocks noChangeAspect="1" noChangeArrowheads="1"/>
          </p:cNvPicPr>
          <p:nvPr>
            <p:custDataLst>
              <p:tags r:id="rId10"/>
            </p:custDataLst>
          </p:nvPr>
        </p:nvPicPr>
        <p:blipFill>
          <a:blip r:embed="rId37"/>
          <a:srcRect/>
          <a:stretch>
            <a:fillRect/>
          </a:stretch>
        </p:blipFill>
        <p:spPr bwMode="auto">
          <a:xfrm>
            <a:off x="6761163" y="4953000"/>
            <a:ext cx="153987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1" name="Picture 19"/>
          <p:cNvPicPr>
            <a:picLocks noChangeAspect="1" noChangeArrowheads="1"/>
          </p:cNvPicPr>
          <p:nvPr>
            <p:custDataLst>
              <p:tags r:id="rId11"/>
            </p:custDataLst>
          </p:nvPr>
        </p:nvPicPr>
        <p:blipFill>
          <a:blip r:embed="rId38"/>
          <a:srcRect/>
          <a:stretch>
            <a:fillRect/>
          </a:stretch>
        </p:blipFill>
        <p:spPr bwMode="auto">
          <a:xfrm>
            <a:off x="3919538" y="5770563"/>
            <a:ext cx="873125" cy="9461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pic>
        <p:nvPicPr>
          <p:cNvPr id="17422" name="Picture 20" descr="queen"/>
          <p:cNvPicPr>
            <a:picLocks noChangeAspect="1" noChangeArrowheads="1"/>
          </p:cNvPicPr>
          <p:nvPr>
            <p:custDataLst>
              <p:tags r:id="rId12"/>
            </p:custDataLst>
          </p:nvPr>
        </p:nvPicPr>
        <p:blipFill>
          <a:blip r:embed="rId37"/>
          <a:srcRect/>
          <a:stretch>
            <a:fillRect/>
          </a:stretch>
        </p:blipFill>
        <p:spPr bwMode="auto">
          <a:xfrm>
            <a:off x="3911600" y="6248401"/>
            <a:ext cx="147638" cy="15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3" name="Picture 21" descr="queen"/>
          <p:cNvPicPr>
            <a:picLocks noChangeAspect="1" noChangeArrowheads="1"/>
          </p:cNvPicPr>
          <p:nvPr>
            <p:custDataLst>
              <p:tags r:id="rId13"/>
            </p:custDataLst>
          </p:nvPr>
        </p:nvPicPr>
        <p:blipFill>
          <a:blip r:embed="rId37"/>
          <a:srcRect/>
          <a:stretch>
            <a:fillRect/>
          </a:stretch>
        </p:blipFill>
        <p:spPr bwMode="auto">
          <a:xfrm>
            <a:off x="4038600" y="6026151"/>
            <a:ext cx="117475" cy="12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22"/>
          <p:cNvGrpSpPr>
            <a:grpSpLocks/>
          </p:cNvGrpSpPr>
          <p:nvPr>
            <p:custDataLst>
              <p:tags r:id="rId14"/>
            </p:custDataLst>
          </p:nvPr>
        </p:nvGrpSpPr>
        <p:grpSpPr bwMode="auto">
          <a:xfrm>
            <a:off x="5992813" y="5770563"/>
            <a:ext cx="881062" cy="946150"/>
            <a:chOff x="2994" y="2063"/>
            <a:chExt cx="724" cy="717"/>
          </a:xfrm>
        </p:grpSpPr>
        <p:pic>
          <p:nvPicPr>
            <p:cNvPr id="17434" name="Picture 23"/>
            <p:cNvPicPr>
              <a:picLocks noChangeAspect="1" noChangeArrowheads="1"/>
            </p:cNvPicPr>
            <p:nvPr>
              <p:custDataLst>
                <p:tags r:id="rId28"/>
              </p:custDataLst>
            </p:nvPr>
          </p:nvPicPr>
          <p:blipFill>
            <a:blip r:embed="rId38"/>
            <a:srcRect/>
            <a:stretch>
              <a:fillRect/>
            </a:stretch>
          </p:blipFill>
          <p:spPr bwMode="auto">
            <a:xfrm>
              <a:off x="3001" y="2063"/>
              <a:ext cx="717" cy="71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</p:pic>
        <p:pic>
          <p:nvPicPr>
            <p:cNvPr id="17435" name="Picture 24" descr="queen"/>
            <p:cNvPicPr>
              <a:picLocks noChangeAspect="1" noChangeArrowheads="1"/>
            </p:cNvPicPr>
            <p:nvPr>
              <p:custDataLst>
                <p:tags r:id="rId29"/>
              </p:custDataLst>
            </p:nvPr>
          </p:nvPicPr>
          <p:blipFill>
            <a:blip r:embed="rId37"/>
            <a:srcRect/>
            <a:stretch>
              <a:fillRect/>
            </a:stretch>
          </p:blipFill>
          <p:spPr bwMode="auto">
            <a:xfrm>
              <a:off x="2994" y="2425"/>
              <a:ext cx="121" cy="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36" name="Picture 25" descr="queen"/>
            <p:cNvPicPr>
              <a:picLocks noChangeAspect="1" noChangeArrowheads="1"/>
            </p:cNvPicPr>
            <p:nvPr>
              <p:custDataLst>
                <p:tags r:id="rId30"/>
              </p:custDataLst>
            </p:nvPr>
          </p:nvPicPr>
          <p:blipFill>
            <a:blip r:embed="rId37"/>
            <a:srcRect/>
            <a:stretch>
              <a:fillRect/>
            </a:stretch>
          </p:blipFill>
          <p:spPr bwMode="auto">
            <a:xfrm>
              <a:off x="3098" y="2257"/>
              <a:ext cx="97" cy="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7425" name="Picture 26" descr="queen"/>
          <p:cNvPicPr>
            <a:picLocks noChangeAspect="1" noChangeArrowheads="1"/>
          </p:cNvPicPr>
          <p:nvPr>
            <p:custDataLst>
              <p:tags r:id="rId15"/>
            </p:custDataLst>
          </p:nvPr>
        </p:nvPicPr>
        <p:blipFill>
          <a:blip r:embed="rId37"/>
          <a:srcRect/>
          <a:stretch>
            <a:fillRect/>
          </a:stretch>
        </p:blipFill>
        <p:spPr bwMode="auto">
          <a:xfrm>
            <a:off x="4141788" y="5810251"/>
            <a:ext cx="117475" cy="12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6" name="Picture 27" descr="queen"/>
          <p:cNvPicPr>
            <a:picLocks noChangeAspect="1" noChangeArrowheads="1"/>
          </p:cNvPicPr>
          <p:nvPr>
            <p:custDataLst>
              <p:tags r:id="rId16"/>
            </p:custDataLst>
          </p:nvPr>
        </p:nvPicPr>
        <p:blipFill>
          <a:blip r:embed="rId37"/>
          <a:srcRect/>
          <a:stretch>
            <a:fillRect/>
          </a:stretch>
        </p:blipFill>
        <p:spPr bwMode="auto">
          <a:xfrm>
            <a:off x="6223000" y="6577013"/>
            <a:ext cx="117475" cy="12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27" name="Line 28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 flipH="1">
            <a:off x="1576388" y="3328987"/>
            <a:ext cx="2841625" cy="7286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8" name="Line 29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 flipH="1">
            <a:off x="3419475" y="3328987"/>
            <a:ext cx="998538" cy="7286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9" name="Line 30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>
            <a:off x="4418013" y="3328987"/>
            <a:ext cx="884237" cy="6905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0" name="Line 31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>
            <a:off x="4418013" y="3328987"/>
            <a:ext cx="2841625" cy="7286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1" name="Line 32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 flipH="1">
            <a:off x="4264023" y="5116513"/>
            <a:ext cx="993776" cy="6540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2" name="Line 33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>
            <a:off x="5257800" y="5116513"/>
            <a:ext cx="1157288" cy="6540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3" name="Text Box 34" hidden="1"/>
          <p:cNvSpPr txBox="1"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347663" y="5656263"/>
            <a:ext cx="3168650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33CC33"/>
                </a:solidFill>
                <a:ea typeface="Arial" charset="0"/>
                <a:cs typeface="Arial" charset="0"/>
              </a:rPr>
              <a:t>How big is the search space?</a:t>
            </a:r>
          </a:p>
          <a:p>
            <a:r>
              <a:rPr lang="en-US">
                <a:solidFill>
                  <a:srgbClr val="33CC33"/>
                </a:solidFill>
                <a:ea typeface="Arial" charset="0"/>
                <a:cs typeface="Arial" charset="0"/>
              </a:rPr>
              <a:t>Does the path matter?</a:t>
            </a:r>
          </a:p>
        </p:txBody>
      </p:sp>
      <p:grpSp>
        <p:nvGrpSpPr>
          <p:cNvPr id="3" name="Group 14"/>
          <p:cNvGrpSpPr>
            <a:grpSpLocks/>
          </p:cNvGrpSpPr>
          <p:nvPr>
            <p:custDataLst>
              <p:tags r:id="rId24"/>
            </p:custDataLst>
          </p:nvPr>
        </p:nvGrpSpPr>
        <p:grpSpPr bwMode="auto">
          <a:xfrm>
            <a:off x="4752975" y="4019550"/>
            <a:ext cx="1149350" cy="1138237"/>
            <a:chOff x="2994" y="2063"/>
            <a:chExt cx="724" cy="717"/>
          </a:xfrm>
        </p:grpSpPr>
        <p:pic>
          <p:nvPicPr>
            <p:cNvPr id="17437" name="Picture 15"/>
            <p:cNvPicPr>
              <a:picLocks noChangeAspect="1" noChangeArrowheads="1"/>
            </p:cNvPicPr>
            <p:nvPr>
              <p:custDataLst>
                <p:tags r:id="rId25"/>
              </p:custDataLst>
            </p:nvPr>
          </p:nvPicPr>
          <p:blipFill>
            <a:blip r:embed="rId38"/>
            <a:srcRect/>
            <a:stretch>
              <a:fillRect/>
            </a:stretch>
          </p:blipFill>
          <p:spPr bwMode="auto">
            <a:xfrm>
              <a:off x="3001" y="2063"/>
              <a:ext cx="717" cy="71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</p:pic>
        <p:pic>
          <p:nvPicPr>
            <p:cNvPr id="17438" name="Picture 16" descr="queen"/>
            <p:cNvPicPr>
              <a:picLocks noChangeAspect="1" noChangeArrowheads="1"/>
            </p:cNvPicPr>
            <p:nvPr>
              <p:custDataLst>
                <p:tags r:id="rId26"/>
              </p:custDataLst>
            </p:nvPr>
          </p:nvPicPr>
          <p:blipFill>
            <a:blip r:embed="rId37"/>
            <a:srcRect/>
            <a:stretch>
              <a:fillRect/>
            </a:stretch>
          </p:blipFill>
          <p:spPr bwMode="auto">
            <a:xfrm>
              <a:off x="2994" y="2425"/>
              <a:ext cx="121" cy="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39" name="Picture 17" descr="queen"/>
            <p:cNvPicPr>
              <a:picLocks noChangeAspect="1" noChangeArrowheads="1"/>
            </p:cNvPicPr>
            <p:nvPr>
              <p:custDataLst>
                <p:tags r:id="rId27"/>
              </p:custDataLst>
            </p:nvPr>
          </p:nvPicPr>
          <p:blipFill>
            <a:blip r:embed="rId37"/>
            <a:srcRect/>
            <a:stretch>
              <a:fillRect/>
            </a:stretch>
          </p:blipFill>
          <p:spPr bwMode="auto">
            <a:xfrm>
              <a:off x="3098" y="2257"/>
              <a:ext cx="97" cy="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674926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2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685800"/>
            <a:ext cx="8229600" cy="349250"/>
          </a:xfrm>
        </p:spPr>
        <p:txBody>
          <a:bodyPr/>
          <a:lstStyle/>
          <a:p>
            <a:r>
              <a:rPr lang="en-US" dirty="0"/>
              <a:t>The Algorithm</a:t>
            </a:r>
          </a:p>
        </p:txBody>
      </p:sp>
      <p:sp>
        <p:nvSpPr>
          <p:cNvPr id="71782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09600" y="1828800"/>
            <a:ext cx="7772400" cy="457200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sz="2400" dirty="0"/>
              <a:t>Randomly generate an initial population</a:t>
            </a:r>
            <a:r>
              <a:rPr lang="en-US" sz="2400" dirty="0" smtClean="0"/>
              <a:t>.</a:t>
            </a:r>
          </a:p>
          <a:p>
            <a:pPr marL="0" indent="0">
              <a:lnSpc>
                <a:spcPct val="90000"/>
              </a:lnSpc>
              <a:buNone/>
            </a:pPr>
            <a:endParaRPr lang="en-US" sz="240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 smtClean="0"/>
              <a:t>Repeat the following:</a:t>
            </a:r>
            <a:endParaRPr lang="en-US" sz="2400" dirty="0"/>
          </a:p>
          <a:p>
            <a:pPr marL="1009650" lvl="1" indent="-609600">
              <a:lnSpc>
                <a:spcPct val="90000"/>
              </a:lnSpc>
              <a:buFont typeface="Wingdings" charset="2"/>
              <a:buAutoNum type="arabicPeriod"/>
            </a:pPr>
            <a:r>
              <a:rPr lang="en-US" sz="2200" dirty="0"/>
              <a:t>Select parents and “reproduce” the next </a:t>
            </a:r>
            <a:r>
              <a:rPr lang="en-US" sz="2200" dirty="0" smtClean="0"/>
              <a:t>generation</a:t>
            </a:r>
          </a:p>
          <a:p>
            <a:pPr marL="1009650" lvl="1" indent="-609600">
              <a:lnSpc>
                <a:spcPct val="90000"/>
              </a:lnSpc>
              <a:buFont typeface="Wingdings" charset="2"/>
              <a:buAutoNum type="arabicPeriod"/>
            </a:pPr>
            <a:r>
              <a:rPr lang="en-US" sz="2200" dirty="0" smtClean="0"/>
              <a:t>Randomly mutate some</a:t>
            </a:r>
          </a:p>
          <a:p>
            <a:pPr marL="1009650" lvl="1" indent="-609600">
              <a:lnSpc>
                <a:spcPct val="90000"/>
              </a:lnSpc>
              <a:buFont typeface="Wingdings" charset="2"/>
              <a:buAutoNum type="arabicPeriod"/>
            </a:pPr>
            <a:r>
              <a:rPr lang="en-US" sz="2200" dirty="0"/>
              <a:t>Evaluate the fitness of the new generation</a:t>
            </a:r>
            <a:endParaRPr lang="en-US" sz="2200" dirty="0" smtClean="0"/>
          </a:p>
          <a:p>
            <a:pPr marL="1009650" lvl="1" indent="-609600">
              <a:lnSpc>
                <a:spcPct val="90000"/>
              </a:lnSpc>
              <a:buFont typeface="Wingdings" charset="2"/>
              <a:buAutoNum type="arabicPeriod"/>
            </a:pPr>
            <a:r>
              <a:rPr lang="en-US" sz="2200" dirty="0" smtClean="0"/>
              <a:t>Discard old generation and keep </a:t>
            </a:r>
            <a:r>
              <a:rPr lang="en-US" sz="2200" i="1" dirty="0" smtClean="0">
                <a:solidFill>
                  <a:srgbClr val="00A000"/>
                </a:solidFill>
              </a:rPr>
              <a:t>some</a:t>
            </a:r>
            <a:r>
              <a:rPr lang="en-US" sz="2200" dirty="0" smtClean="0"/>
              <a:t> of the best from the new generation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922" name="Text Box 2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810000" y="1905000"/>
            <a:ext cx="21748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1">
                <a:latin typeface="Times New Roman" charset="0"/>
              </a:rPr>
              <a:t>1  0  1  0  1  1  1</a:t>
            </a:r>
          </a:p>
        </p:txBody>
      </p:sp>
      <p:sp>
        <p:nvSpPr>
          <p:cNvPr id="721923" name="Text Box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810000" y="2743200"/>
            <a:ext cx="21748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1">
                <a:latin typeface="Times New Roman" charset="0"/>
              </a:rPr>
              <a:t>1  1  0  0  0  1  1</a:t>
            </a:r>
          </a:p>
        </p:txBody>
      </p:sp>
      <p:sp>
        <p:nvSpPr>
          <p:cNvPr id="721924" name="Text Box 4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752600" y="1981200"/>
            <a:ext cx="1292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1">
                <a:latin typeface="Times New Roman" charset="0"/>
              </a:rPr>
              <a:t>Parent 1</a:t>
            </a:r>
            <a:endParaRPr lang="en-US" sz="2400">
              <a:latin typeface="Times New Roman" charset="0"/>
            </a:endParaRPr>
          </a:p>
        </p:txBody>
      </p:sp>
      <p:sp>
        <p:nvSpPr>
          <p:cNvPr id="721925" name="Text Box 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752600" y="2819400"/>
            <a:ext cx="1292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1">
                <a:latin typeface="Times New Roman" charset="0"/>
              </a:rPr>
              <a:t>Parent 2</a:t>
            </a:r>
            <a:endParaRPr lang="en-US" sz="2400">
              <a:latin typeface="Times New Roman" charset="0"/>
            </a:endParaRPr>
          </a:p>
        </p:txBody>
      </p:sp>
      <p:sp>
        <p:nvSpPr>
          <p:cNvPr id="721926" name="Line 6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4724400" y="16764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1927" name="Text Box 7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810000" y="4267200"/>
            <a:ext cx="21748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1">
                <a:latin typeface="Times New Roman" charset="0"/>
              </a:rPr>
              <a:t>1  0  1  0  0  1  1</a:t>
            </a:r>
          </a:p>
        </p:txBody>
      </p:sp>
      <p:sp>
        <p:nvSpPr>
          <p:cNvPr id="721928" name="Text Box 8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810000" y="5181600"/>
            <a:ext cx="21748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1">
                <a:latin typeface="Times New Roman" charset="0"/>
              </a:rPr>
              <a:t>1  1  0  0  1  1 </a:t>
            </a:r>
            <a:r>
              <a:rPr lang="en-US" sz="2400" b="1">
                <a:solidFill>
                  <a:srgbClr val="FF3300"/>
                </a:solidFill>
                <a:latin typeface="Times New Roman" charset="0"/>
              </a:rPr>
              <a:t> 0</a:t>
            </a:r>
            <a:endParaRPr lang="en-US" sz="2400" b="1">
              <a:latin typeface="Times New Roman" charset="0"/>
            </a:endParaRPr>
          </a:p>
        </p:txBody>
      </p:sp>
      <p:sp>
        <p:nvSpPr>
          <p:cNvPr id="721929" name="Text Box 9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828800" y="4343400"/>
            <a:ext cx="1141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1">
                <a:latin typeface="Times New Roman" charset="0"/>
              </a:rPr>
              <a:t>Child 1</a:t>
            </a:r>
            <a:endParaRPr lang="en-US" sz="2400">
              <a:latin typeface="Times New Roman" charset="0"/>
            </a:endParaRPr>
          </a:p>
        </p:txBody>
      </p:sp>
      <p:sp>
        <p:nvSpPr>
          <p:cNvPr id="721930" name="Text Box 10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1828800" y="5181600"/>
            <a:ext cx="1141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1">
                <a:latin typeface="Times New Roman" charset="0"/>
              </a:rPr>
              <a:t>Child 2</a:t>
            </a:r>
            <a:endParaRPr lang="en-US" sz="2400">
              <a:latin typeface="Times New Roman" charset="0"/>
            </a:endParaRPr>
          </a:p>
        </p:txBody>
      </p:sp>
      <p:sp>
        <p:nvSpPr>
          <p:cNvPr id="721931" name="Line 11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>
            <a:off x="4724400" y="41148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1932" name="Line 12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 flipH="1">
            <a:off x="3276600" y="23622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1933" name="Line 13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3276600" y="27432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1934" name="Line 14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3276600" y="4114800"/>
            <a:ext cx="533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1935" name="Line 15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 flipH="1">
            <a:off x="3200400" y="3200400"/>
            <a:ext cx="6096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1936" name="Line 16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>
            <a:off x="3200400" y="49530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1937" name="Line 17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5943600" y="2362200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1938" name="Line 18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>
            <a:off x="6934200" y="29718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1939" name="Line 19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 flipH="1">
            <a:off x="6019800" y="4800600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1940" name="Line 20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>
            <a:off x="5715000" y="32004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1941" name="Line 21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 flipH="1">
            <a:off x="5867400" y="5257800"/>
            <a:ext cx="914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1942" name="Text Box 22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6781800" y="51054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400" b="1">
                <a:latin typeface="Times New Roman" charset="0"/>
              </a:rPr>
              <a:t>Mutation</a:t>
            </a:r>
            <a:endParaRPr lang="en-US" sz="2400">
              <a:latin typeface="Times New Roman" charset="0"/>
            </a:endParaRPr>
          </a:p>
        </p:txBody>
      </p:sp>
      <p:sp>
        <p:nvSpPr>
          <p:cNvPr id="721943" name="Rectangle 23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1143000" y="152400"/>
            <a:ext cx="70104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</a:rPr>
              <a:t>Genetic Algorithm Operators</a:t>
            </a:r>
          </a:p>
          <a:p>
            <a:r>
              <a:rPr lang="en-US" sz="3600" dirty="0">
                <a:effectLst>
                  <a:outerShdw blurRad="38100" dist="38100" dir="2700000" algn="tl">
                    <a:srgbClr val="DDDDDD"/>
                  </a:outerShdw>
                </a:effectLst>
                <a:latin typeface="Tahoma" charset="0"/>
              </a:rPr>
              <a:t>Mutation and Crossover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57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Genetic algorithms</a:t>
            </a:r>
          </a:p>
        </p:txBody>
      </p:sp>
      <p:pic>
        <p:nvPicPr>
          <p:cNvPr id="749571" name="Picture 3" descr="8queens-crossover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 rotWithShape="1">
          <a:blip r:embed="rId5"/>
          <a:srcRect r="29972"/>
          <a:stretch/>
        </p:blipFill>
        <p:spPr bwMode="auto">
          <a:xfrm>
            <a:off x="1066800" y="2428875"/>
            <a:ext cx="4762500" cy="1990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57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Genetic algorithms</a:t>
            </a:r>
          </a:p>
        </p:txBody>
      </p:sp>
      <p:pic>
        <p:nvPicPr>
          <p:cNvPr id="749571" name="Picture 3" descr="8queens-crossover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1066800" y="2428875"/>
            <a:ext cx="6800850" cy="19907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47148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3666" name="Picture 2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1588" y="-63500"/>
            <a:ext cx="9131300" cy="684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16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Local Search Summary</a:t>
            </a:r>
          </a:p>
        </p:txBody>
      </p:sp>
      <p:sp>
        <p:nvSpPr>
          <p:cNvPr id="732163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85800" y="1752600"/>
            <a:ext cx="77724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Surprisingly efficient search technique 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Wide </a:t>
            </a:r>
            <a:r>
              <a:rPr lang="en-US" sz="2000" dirty="0"/>
              <a:t>range of applications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Formal </a:t>
            </a:r>
            <a:r>
              <a:rPr lang="en-US" sz="2000" dirty="0"/>
              <a:t>properties elusive 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Intuitive </a:t>
            </a:r>
            <a:r>
              <a:rPr lang="en-US" sz="2000" dirty="0"/>
              <a:t>explanation: </a:t>
            </a:r>
          </a:p>
          <a:p>
            <a:pPr lvl="1"/>
            <a:r>
              <a:rPr lang="en-US" sz="1800" dirty="0"/>
              <a:t>Search spaces are too large for systematic search anyway. . . 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Area </a:t>
            </a:r>
            <a:r>
              <a:rPr lang="en-US" sz="2000" dirty="0"/>
              <a:t>will most likely continue to thrive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8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Local Search Example: SAT</a:t>
            </a:r>
          </a:p>
        </p:txBody>
      </p:sp>
      <p:sp>
        <p:nvSpPr>
          <p:cNvPr id="674819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69938" y="1676400"/>
            <a:ext cx="7772400" cy="541020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sz="2000" dirty="0"/>
              <a:t>Many real-world problems can be translated into propositional </a:t>
            </a:r>
            <a:r>
              <a:rPr lang="en-US" sz="2000" dirty="0" smtClean="0"/>
              <a:t>logic:  </a:t>
            </a:r>
            <a:endParaRPr lang="en-US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/>
              <a:t>	(A </a:t>
            </a:r>
            <a:r>
              <a:rPr lang="en-US" sz="2000" dirty="0" err="1"/>
              <a:t>v</a:t>
            </a:r>
            <a:r>
              <a:rPr lang="en-US" sz="2000" dirty="0"/>
              <a:t> B </a:t>
            </a:r>
            <a:r>
              <a:rPr lang="en-US" sz="2000" dirty="0" err="1"/>
              <a:t>v</a:t>
            </a:r>
            <a:r>
              <a:rPr lang="en-US" sz="2000" dirty="0"/>
              <a:t> C) ^ (¬B </a:t>
            </a:r>
            <a:r>
              <a:rPr lang="en-US" sz="2000" dirty="0" err="1"/>
              <a:t>v</a:t>
            </a:r>
            <a:r>
              <a:rPr lang="en-US" sz="2000" dirty="0"/>
              <a:t> C </a:t>
            </a:r>
            <a:r>
              <a:rPr lang="en-US" sz="2000" dirty="0" err="1"/>
              <a:t>v</a:t>
            </a:r>
            <a:r>
              <a:rPr lang="en-US" sz="2000" dirty="0"/>
              <a:t> D) ^ (A </a:t>
            </a:r>
            <a:r>
              <a:rPr lang="en-US" sz="2000" dirty="0" err="1"/>
              <a:t>v</a:t>
            </a:r>
            <a:r>
              <a:rPr lang="en-US" sz="2000" dirty="0"/>
              <a:t> ¬C </a:t>
            </a:r>
            <a:r>
              <a:rPr lang="en-US" sz="2000" dirty="0" err="1"/>
              <a:t>v</a:t>
            </a:r>
            <a:r>
              <a:rPr lang="en-US" sz="2000" dirty="0"/>
              <a:t> D)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/>
              <a:t>	</a:t>
            </a:r>
            <a:endParaRPr lang="en-US" sz="20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 smtClean="0"/>
              <a:t>. </a:t>
            </a:r>
            <a:r>
              <a:rPr lang="en-US" sz="2000" dirty="0"/>
              <a:t>. . solved by finding truth assignment to variables (A, B, C, . . . ) that satisfies the formula </a:t>
            </a:r>
          </a:p>
          <a:p>
            <a:pPr marL="0" indent="0">
              <a:lnSpc>
                <a:spcPct val="90000"/>
              </a:lnSpc>
              <a:buNone/>
            </a:pPr>
            <a:endParaRPr lang="en-US" sz="200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sz="2000" dirty="0" smtClean="0"/>
              <a:t>Applications 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1800" dirty="0"/>
              <a:t>planning and scheduling 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circuit diagnosis and synthesis 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deductive reasoning 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software testing 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. . . </a:t>
            </a:r>
          </a:p>
          <a:p>
            <a:pPr>
              <a:lnSpc>
                <a:spcPct val="90000"/>
              </a:lnSpc>
            </a:pPr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66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err="1"/>
              <a:t>Satisfiability</a:t>
            </a:r>
            <a:r>
              <a:rPr lang="en-US" dirty="0"/>
              <a:t> Testing</a:t>
            </a:r>
          </a:p>
        </p:txBody>
      </p:sp>
      <p:sp>
        <p:nvSpPr>
          <p:cNvPr id="676867" name="Rectangle 3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762000" y="1676400"/>
            <a:ext cx="7772400" cy="17526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Best-known systematic method: </a:t>
            </a:r>
          </a:p>
          <a:p>
            <a:pPr lvl="1"/>
            <a:r>
              <a:rPr lang="en-US" sz="2000" dirty="0"/>
              <a:t>Davis-Putnam Procedure (1960) </a:t>
            </a:r>
          </a:p>
          <a:p>
            <a:pPr lvl="1"/>
            <a:r>
              <a:rPr lang="en-US" sz="2000" dirty="0"/>
              <a:t>Backtracking depth-first search (DFS) through space of truth assignments (with unit-propagation) </a:t>
            </a:r>
          </a:p>
          <a:p>
            <a:endParaRPr lang="en-US" sz="2400" dirty="0"/>
          </a:p>
        </p:txBody>
      </p:sp>
      <p:graphicFrame>
        <p:nvGraphicFramePr>
          <p:cNvPr id="676868" name="Object 4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1422400" y="3775075"/>
          <a:ext cx="5972175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913" name="Bitmap Image" r:id="rId7" imgW="5971429" imgH="2333333" progId="">
                  <p:embed/>
                </p:oleObj>
              </mc:Choice>
              <mc:Fallback>
                <p:oleObj name="Bitmap Image" r:id="rId7" imgW="5971429" imgH="2333333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2400" y="3775075"/>
                        <a:ext cx="5972175" cy="233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9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z="3200" dirty="0"/>
              <a:t>Greedy Local Search (Hill </a:t>
            </a:r>
            <a:r>
              <a:rPr lang="en-US" sz="3200" dirty="0" smtClean="0"/>
              <a:t>Climbing)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914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sz="3200"/>
              <a:t>Greedy Local Search (Hill Climbing): GSAT</a:t>
            </a:r>
          </a:p>
        </p:txBody>
      </p:sp>
      <p:sp>
        <p:nvSpPr>
          <p:cNvPr id="678915" name="Rectangle 3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7924800" cy="38862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GSAT: </a:t>
            </a:r>
          </a:p>
          <a:p>
            <a:pPr lvl="1">
              <a:buFontTx/>
              <a:buNone/>
            </a:pPr>
            <a:r>
              <a:rPr lang="en-US" sz="2000" dirty="0"/>
              <a:t>1. Guess random truth assignment </a:t>
            </a:r>
          </a:p>
          <a:p>
            <a:pPr lvl="1">
              <a:buFontTx/>
              <a:buNone/>
            </a:pPr>
            <a:r>
              <a:rPr lang="en-US" sz="2000" dirty="0"/>
              <a:t>2. Flip value assigned to the variable that yields the greatest # of satisfied clauses. (Note: Flip even if no improvement) </a:t>
            </a:r>
          </a:p>
          <a:p>
            <a:pPr lvl="1">
              <a:buFontTx/>
              <a:buNone/>
            </a:pPr>
            <a:r>
              <a:rPr lang="en-US" sz="2000" dirty="0"/>
              <a:t>3. Repeat until all clauses satisfied, or have performed “enough” flips  </a:t>
            </a:r>
          </a:p>
          <a:p>
            <a:pPr lvl="1">
              <a:buFontTx/>
              <a:buNone/>
            </a:pPr>
            <a:r>
              <a:rPr lang="en-US" sz="2000" dirty="0"/>
              <a:t>4. If no sat-assign found, repeat entire process, starting from a different initial random assignment.</a:t>
            </a:r>
          </a:p>
        </p:txBody>
      </p:sp>
      <p:graphicFrame>
        <p:nvGraphicFramePr>
          <p:cNvPr id="678916" name="Object 4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730668323"/>
              </p:ext>
            </p:extLst>
          </p:nvPr>
        </p:nvGraphicFramePr>
        <p:xfrm>
          <a:off x="1676400" y="4953000"/>
          <a:ext cx="5859462" cy="128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17" name="Bitmap Image" r:id="rId7" imgW="6620799" imgH="1448002" progId="">
                  <p:embed/>
                </p:oleObj>
              </mc:Choice>
              <mc:Fallback>
                <p:oleObj name="Bitmap Image" r:id="rId7" imgW="6620799" imgH="1448002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953000"/>
                        <a:ext cx="5859462" cy="1281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533400" y="228600"/>
            <a:ext cx="8077200" cy="990600"/>
          </a:xfrm>
        </p:spPr>
        <p:txBody>
          <a:bodyPr/>
          <a:lstStyle/>
          <a:p>
            <a:r>
              <a:rPr lang="en-US" dirty="0" smtClean="0"/>
              <a:t>N-Queens problem</a:t>
            </a:r>
            <a:endParaRPr lang="en-US" dirty="0"/>
          </a:p>
        </p:txBody>
      </p:sp>
      <p:sp>
        <p:nvSpPr>
          <p:cNvPr id="37" name="Content Placeholder 36"/>
          <p:cNvSpPr>
            <a:spLocks noGrp="1"/>
          </p:cNvSpPr>
          <p:nvPr>
            <p:ph idx="1"/>
          </p:nvPr>
        </p:nvSpPr>
        <p:spPr>
          <a:xfrm>
            <a:off x="533400" y="1752600"/>
            <a:ext cx="48006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What is the depth?</a:t>
            </a:r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8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What is the branching factor?</a:t>
            </a:r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≤ 8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How many nodes?</a:t>
            </a:r>
          </a:p>
          <a:p>
            <a:pPr lvl="1"/>
            <a:r>
              <a:rPr lang="en-US" sz="2200" dirty="0" smtClean="0">
                <a:solidFill>
                  <a:srgbClr val="0000FF"/>
                </a:solidFill>
              </a:rPr>
              <a:t>8</a:t>
            </a:r>
            <a:r>
              <a:rPr lang="en-US" sz="2200" baseline="30000" dirty="0" smtClean="0">
                <a:solidFill>
                  <a:srgbClr val="0000FF"/>
                </a:solidFill>
              </a:rPr>
              <a:t>8</a:t>
            </a:r>
            <a:r>
              <a:rPr lang="en-US" sz="2200" dirty="0" smtClean="0">
                <a:solidFill>
                  <a:srgbClr val="0000FF"/>
                </a:solidFill>
              </a:rPr>
              <a:t> = 17 million nodes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Do we care about the path?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What do we really care about?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7433" name="Text Box 34" hidden="1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47663" y="5656263"/>
            <a:ext cx="3168650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33CC33"/>
                </a:solidFill>
                <a:ea typeface="Arial" charset="0"/>
                <a:cs typeface="Arial" charset="0"/>
              </a:rPr>
              <a:t>How big is the search space?</a:t>
            </a:r>
          </a:p>
          <a:p>
            <a:r>
              <a:rPr lang="en-US">
                <a:solidFill>
                  <a:srgbClr val="33CC33"/>
                </a:solidFill>
                <a:ea typeface="Arial" charset="0"/>
                <a:cs typeface="Arial" charset="0"/>
              </a:rPr>
              <a:t>Does the path matter?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5637213" y="2667000"/>
            <a:ext cx="3506787" cy="2666999"/>
            <a:chOff x="1065213" y="1676400"/>
            <a:chExt cx="6680200" cy="5040313"/>
          </a:xfrm>
        </p:grpSpPr>
        <p:pic>
          <p:nvPicPr>
            <p:cNvPr id="17411" name="Picture 3"/>
            <p:cNvPicPr>
              <a:picLocks noChangeAspect="1" noChangeArrowheads="1"/>
            </p:cNvPicPr>
            <p:nvPr>
              <p:custDataLst>
                <p:tags r:id="rId3"/>
              </p:custDataLst>
            </p:nvPr>
          </p:nvPicPr>
          <p:blipFill>
            <a:blip r:embed="rId36"/>
            <a:srcRect/>
            <a:stretch>
              <a:fillRect/>
            </a:stretch>
          </p:blipFill>
          <p:spPr bwMode="auto">
            <a:xfrm>
              <a:off x="3649663" y="1676400"/>
              <a:ext cx="1690687" cy="169068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</p:pic>
        <p:pic>
          <p:nvPicPr>
            <p:cNvPr id="17412" name="Picture 4" descr="queen"/>
            <p:cNvPicPr>
              <a:picLocks noChangeAspect="1" noChangeArrowheads="1"/>
            </p:cNvPicPr>
            <p:nvPr>
              <p:custDataLst>
                <p:tags r:id="rId4"/>
              </p:custDataLst>
            </p:nvPr>
          </p:nvPicPr>
          <p:blipFill>
            <a:blip r:embed="rId37"/>
            <a:srcRect/>
            <a:stretch>
              <a:fillRect/>
            </a:stretch>
          </p:blipFill>
          <p:spPr bwMode="auto">
            <a:xfrm>
              <a:off x="3689350" y="2790825"/>
              <a:ext cx="192088" cy="180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13" name="Picture 5"/>
            <p:cNvPicPr>
              <a:picLocks noChangeAspect="1" noChangeArrowheads="1"/>
            </p:cNvPicPr>
            <p:nvPr>
              <p:custDataLst>
                <p:tags r:id="rId5"/>
              </p:custDataLst>
            </p:nvPr>
          </p:nvPicPr>
          <p:blipFill>
            <a:blip r:embed="rId38"/>
            <a:srcRect/>
            <a:stretch>
              <a:fillRect/>
            </a:stretch>
          </p:blipFill>
          <p:spPr bwMode="auto">
            <a:xfrm>
              <a:off x="2959100" y="4057650"/>
              <a:ext cx="1138238" cy="11382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</p:pic>
        <p:pic>
          <p:nvPicPr>
            <p:cNvPr id="17414" name="Picture 6" descr="queen"/>
            <p:cNvPicPr>
              <a:picLocks noChangeAspect="1" noChangeArrowheads="1"/>
            </p:cNvPicPr>
            <p:nvPr>
              <p:custDataLst>
                <p:tags r:id="rId6"/>
              </p:custDataLst>
            </p:nvPr>
          </p:nvPicPr>
          <p:blipFill>
            <a:blip r:embed="rId37"/>
            <a:srcRect/>
            <a:stretch>
              <a:fillRect/>
            </a:stretch>
          </p:blipFill>
          <p:spPr bwMode="auto">
            <a:xfrm>
              <a:off x="2947988" y="4632325"/>
              <a:ext cx="192087" cy="180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15" name="Picture 7"/>
            <p:cNvPicPr>
              <a:picLocks noChangeAspect="1" noChangeArrowheads="1"/>
            </p:cNvPicPr>
            <p:nvPr>
              <p:custDataLst>
                <p:tags r:id="rId7"/>
              </p:custDataLst>
            </p:nvPr>
          </p:nvPicPr>
          <p:blipFill>
            <a:blip r:embed="rId38"/>
            <a:srcRect/>
            <a:stretch>
              <a:fillRect/>
            </a:stretch>
          </p:blipFill>
          <p:spPr bwMode="auto">
            <a:xfrm>
              <a:off x="6607175" y="4057650"/>
              <a:ext cx="1138238" cy="11382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</p:pic>
        <p:pic>
          <p:nvPicPr>
            <p:cNvPr id="17416" name="Picture 8" descr="queen"/>
            <p:cNvPicPr>
              <a:picLocks noChangeAspect="1" noChangeArrowheads="1"/>
            </p:cNvPicPr>
            <p:nvPr>
              <p:custDataLst>
                <p:tags r:id="rId8"/>
              </p:custDataLst>
            </p:nvPr>
          </p:nvPicPr>
          <p:blipFill>
            <a:blip r:embed="rId37"/>
            <a:srcRect/>
            <a:stretch>
              <a:fillRect/>
            </a:stretch>
          </p:blipFill>
          <p:spPr bwMode="auto">
            <a:xfrm>
              <a:off x="6596063" y="4632325"/>
              <a:ext cx="192087" cy="180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" name="Group 9"/>
            <p:cNvGrpSpPr>
              <a:grpSpLocks/>
            </p:cNvGrpSpPr>
            <p:nvPr>
              <p:custDataLst>
                <p:tags r:id="rId9"/>
              </p:custDataLst>
            </p:nvPr>
          </p:nvGrpSpPr>
          <p:grpSpPr bwMode="auto">
            <a:xfrm>
              <a:off x="1065213" y="4057650"/>
              <a:ext cx="1149350" cy="1138237"/>
              <a:chOff x="671" y="2087"/>
              <a:chExt cx="724" cy="717"/>
            </a:xfrm>
          </p:grpSpPr>
          <p:pic>
            <p:nvPicPr>
              <p:cNvPr id="17440" name="Picture 10"/>
              <p:cNvPicPr>
                <a:picLocks noChangeAspect="1" noChangeArrowheads="1"/>
              </p:cNvPicPr>
              <p:nvPr>
                <p:custDataLst>
                  <p:tags r:id="rId31"/>
                </p:custDataLst>
              </p:nvPr>
            </p:nvPicPr>
            <p:blipFill>
              <a:blip r:embed="rId38"/>
              <a:srcRect/>
              <a:stretch>
                <a:fillRect/>
              </a:stretch>
            </p:blipFill>
            <p:spPr bwMode="auto">
              <a:xfrm>
                <a:off x="678" y="2087"/>
                <a:ext cx="717" cy="71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</p:pic>
          <p:pic>
            <p:nvPicPr>
              <p:cNvPr id="17441" name="Picture 11" descr="queen"/>
              <p:cNvPicPr>
                <a:picLocks noChangeAspect="1" noChangeArrowheads="1"/>
              </p:cNvPicPr>
              <p:nvPr>
                <p:custDataLst>
                  <p:tags r:id="rId32"/>
                </p:custDataLst>
              </p:nvPr>
            </p:nvPicPr>
            <p:blipFill>
              <a:blip r:embed="rId37"/>
              <a:srcRect/>
              <a:stretch>
                <a:fillRect/>
              </a:stretch>
            </p:blipFill>
            <p:spPr bwMode="auto">
              <a:xfrm>
                <a:off x="671" y="2449"/>
                <a:ext cx="121" cy="1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7442" name="Picture 12" descr="queen"/>
              <p:cNvPicPr>
                <a:picLocks noChangeAspect="1" noChangeArrowheads="1"/>
              </p:cNvPicPr>
              <p:nvPr>
                <p:custDataLst>
                  <p:tags r:id="rId33"/>
                </p:custDataLst>
              </p:nvPr>
            </p:nvPicPr>
            <p:blipFill>
              <a:blip r:embed="rId37"/>
              <a:srcRect/>
              <a:stretch>
                <a:fillRect/>
              </a:stretch>
            </p:blipFill>
            <p:spPr bwMode="auto">
              <a:xfrm>
                <a:off x="792" y="2110"/>
                <a:ext cx="97" cy="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7418" name="Picture 13" descr="queen"/>
            <p:cNvPicPr>
              <a:picLocks noChangeAspect="1" noChangeArrowheads="1"/>
            </p:cNvPicPr>
            <p:nvPr>
              <p:custDataLst>
                <p:tags r:id="rId10"/>
              </p:custDataLst>
            </p:nvPr>
          </p:nvPicPr>
          <p:blipFill>
            <a:blip r:embed="rId37"/>
            <a:srcRect/>
            <a:stretch>
              <a:fillRect/>
            </a:stretch>
          </p:blipFill>
          <p:spPr bwMode="auto">
            <a:xfrm>
              <a:off x="3111500" y="4211637"/>
              <a:ext cx="153988" cy="144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20" name="Picture 18" descr="queen"/>
            <p:cNvPicPr>
              <a:picLocks noChangeAspect="1" noChangeArrowheads="1"/>
            </p:cNvPicPr>
            <p:nvPr>
              <p:custDataLst>
                <p:tags r:id="rId11"/>
              </p:custDataLst>
            </p:nvPr>
          </p:nvPicPr>
          <p:blipFill>
            <a:blip r:embed="rId37"/>
            <a:srcRect/>
            <a:stretch>
              <a:fillRect/>
            </a:stretch>
          </p:blipFill>
          <p:spPr bwMode="auto">
            <a:xfrm>
              <a:off x="6761163" y="4953000"/>
              <a:ext cx="153987" cy="144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21" name="Picture 19"/>
            <p:cNvPicPr>
              <a:picLocks noChangeAspect="1" noChangeArrowheads="1"/>
            </p:cNvPicPr>
            <p:nvPr>
              <p:custDataLst>
                <p:tags r:id="rId12"/>
              </p:custDataLst>
            </p:nvPr>
          </p:nvPicPr>
          <p:blipFill>
            <a:blip r:embed="rId38"/>
            <a:srcRect/>
            <a:stretch>
              <a:fillRect/>
            </a:stretch>
          </p:blipFill>
          <p:spPr bwMode="auto">
            <a:xfrm>
              <a:off x="3919538" y="5770563"/>
              <a:ext cx="873125" cy="9461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</p:pic>
        <p:pic>
          <p:nvPicPr>
            <p:cNvPr id="17422" name="Picture 20" descr="queen"/>
            <p:cNvPicPr>
              <a:picLocks noChangeAspect="1" noChangeArrowheads="1"/>
            </p:cNvPicPr>
            <p:nvPr>
              <p:custDataLst>
                <p:tags r:id="rId13"/>
              </p:custDataLst>
            </p:nvPr>
          </p:nvPicPr>
          <p:blipFill>
            <a:blip r:embed="rId37"/>
            <a:srcRect/>
            <a:stretch>
              <a:fillRect/>
            </a:stretch>
          </p:blipFill>
          <p:spPr bwMode="auto">
            <a:xfrm>
              <a:off x="3911600" y="6248401"/>
              <a:ext cx="147638" cy="1508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23" name="Picture 21" descr="queen"/>
            <p:cNvPicPr>
              <a:picLocks noChangeAspect="1" noChangeArrowheads="1"/>
            </p:cNvPicPr>
            <p:nvPr>
              <p:custDataLst>
                <p:tags r:id="rId14"/>
              </p:custDataLst>
            </p:nvPr>
          </p:nvPicPr>
          <p:blipFill>
            <a:blip r:embed="rId37"/>
            <a:srcRect/>
            <a:stretch>
              <a:fillRect/>
            </a:stretch>
          </p:blipFill>
          <p:spPr bwMode="auto">
            <a:xfrm>
              <a:off x="4038600" y="6026151"/>
              <a:ext cx="117475" cy="120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22"/>
            <p:cNvGrpSpPr>
              <a:grpSpLocks/>
            </p:cNvGrpSpPr>
            <p:nvPr>
              <p:custDataLst>
                <p:tags r:id="rId15"/>
              </p:custDataLst>
            </p:nvPr>
          </p:nvGrpSpPr>
          <p:grpSpPr bwMode="auto">
            <a:xfrm>
              <a:off x="5992813" y="5770563"/>
              <a:ext cx="881062" cy="946150"/>
              <a:chOff x="2994" y="2063"/>
              <a:chExt cx="724" cy="717"/>
            </a:xfrm>
          </p:grpSpPr>
          <p:pic>
            <p:nvPicPr>
              <p:cNvPr id="17434" name="Picture 23"/>
              <p:cNvPicPr>
                <a:picLocks noChangeAspect="1" noChangeArrowheads="1"/>
              </p:cNvPicPr>
              <p:nvPr>
                <p:custDataLst>
                  <p:tags r:id="rId28"/>
                </p:custDataLst>
              </p:nvPr>
            </p:nvPicPr>
            <p:blipFill>
              <a:blip r:embed="rId38"/>
              <a:srcRect/>
              <a:stretch>
                <a:fillRect/>
              </a:stretch>
            </p:blipFill>
            <p:spPr bwMode="auto">
              <a:xfrm>
                <a:off x="3001" y="2063"/>
                <a:ext cx="717" cy="71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</p:pic>
          <p:pic>
            <p:nvPicPr>
              <p:cNvPr id="17435" name="Picture 24" descr="queen"/>
              <p:cNvPicPr>
                <a:picLocks noChangeAspect="1" noChangeArrowheads="1"/>
              </p:cNvPicPr>
              <p:nvPr>
                <p:custDataLst>
                  <p:tags r:id="rId29"/>
                </p:custDataLst>
              </p:nvPr>
            </p:nvPicPr>
            <p:blipFill>
              <a:blip r:embed="rId37"/>
              <a:srcRect/>
              <a:stretch>
                <a:fillRect/>
              </a:stretch>
            </p:blipFill>
            <p:spPr bwMode="auto">
              <a:xfrm>
                <a:off x="2994" y="2425"/>
                <a:ext cx="121" cy="1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7436" name="Picture 25" descr="queen"/>
              <p:cNvPicPr>
                <a:picLocks noChangeAspect="1" noChangeArrowheads="1"/>
              </p:cNvPicPr>
              <p:nvPr>
                <p:custDataLst>
                  <p:tags r:id="rId30"/>
                </p:custDataLst>
              </p:nvPr>
            </p:nvPicPr>
            <p:blipFill>
              <a:blip r:embed="rId37"/>
              <a:srcRect/>
              <a:stretch>
                <a:fillRect/>
              </a:stretch>
            </p:blipFill>
            <p:spPr bwMode="auto">
              <a:xfrm>
                <a:off x="3098" y="2257"/>
                <a:ext cx="97" cy="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7425" name="Picture 26" descr="queen"/>
            <p:cNvPicPr>
              <a:picLocks noChangeAspect="1" noChangeArrowheads="1"/>
            </p:cNvPicPr>
            <p:nvPr>
              <p:custDataLst>
                <p:tags r:id="rId16"/>
              </p:custDataLst>
            </p:nvPr>
          </p:nvPicPr>
          <p:blipFill>
            <a:blip r:embed="rId37"/>
            <a:srcRect/>
            <a:stretch>
              <a:fillRect/>
            </a:stretch>
          </p:blipFill>
          <p:spPr bwMode="auto">
            <a:xfrm>
              <a:off x="4141788" y="5810251"/>
              <a:ext cx="117475" cy="120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26" name="Picture 27" descr="queen"/>
            <p:cNvPicPr>
              <a:picLocks noChangeAspect="1" noChangeArrowheads="1"/>
            </p:cNvPicPr>
            <p:nvPr>
              <p:custDataLst>
                <p:tags r:id="rId17"/>
              </p:custDataLst>
            </p:nvPr>
          </p:nvPicPr>
          <p:blipFill>
            <a:blip r:embed="rId37"/>
            <a:srcRect/>
            <a:stretch>
              <a:fillRect/>
            </a:stretch>
          </p:blipFill>
          <p:spPr bwMode="auto">
            <a:xfrm>
              <a:off x="6223000" y="6577013"/>
              <a:ext cx="117475" cy="120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427" name="Line 28"/>
            <p:cNvSpPr>
              <a:spLocks noChangeShapeType="1"/>
            </p:cNvSpPr>
            <p:nvPr>
              <p:custDataLst>
                <p:tags r:id="rId18"/>
              </p:custDataLst>
            </p:nvPr>
          </p:nvSpPr>
          <p:spPr bwMode="auto">
            <a:xfrm flipH="1">
              <a:off x="1576388" y="3328987"/>
              <a:ext cx="2841625" cy="7286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28" name="Line 29"/>
            <p:cNvSpPr>
              <a:spLocks noChangeShapeType="1"/>
            </p:cNvSpPr>
            <p:nvPr>
              <p:custDataLst>
                <p:tags r:id="rId19"/>
              </p:custDataLst>
            </p:nvPr>
          </p:nvSpPr>
          <p:spPr bwMode="auto">
            <a:xfrm flipH="1">
              <a:off x="3419475" y="3328987"/>
              <a:ext cx="998538" cy="7286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29" name="Line 30"/>
            <p:cNvSpPr>
              <a:spLocks noChangeShapeType="1"/>
            </p:cNvSpPr>
            <p:nvPr>
              <p:custDataLst>
                <p:tags r:id="rId20"/>
              </p:custDataLst>
            </p:nvPr>
          </p:nvSpPr>
          <p:spPr bwMode="auto">
            <a:xfrm>
              <a:off x="4418013" y="3328987"/>
              <a:ext cx="884237" cy="6905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30" name="Line 31"/>
            <p:cNvSpPr>
              <a:spLocks noChangeShapeType="1"/>
            </p:cNvSpPr>
            <p:nvPr>
              <p:custDataLst>
                <p:tags r:id="rId21"/>
              </p:custDataLst>
            </p:nvPr>
          </p:nvSpPr>
          <p:spPr bwMode="auto">
            <a:xfrm>
              <a:off x="4418013" y="3328987"/>
              <a:ext cx="2841625" cy="7286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31" name="Line 32"/>
            <p:cNvSpPr>
              <a:spLocks noChangeShapeType="1"/>
            </p:cNvSpPr>
            <p:nvPr>
              <p:custDataLst>
                <p:tags r:id="rId22"/>
              </p:custDataLst>
            </p:nvPr>
          </p:nvSpPr>
          <p:spPr bwMode="auto">
            <a:xfrm flipH="1">
              <a:off x="4264023" y="5116513"/>
              <a:ext cx="993776" cy="65405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32" name="Line 33"/>
            <p:cNvSpPr>
              <a:spLocks noChangeShapeType="1"/>
            </p:cNvSpPr>
            <p:nvPr>
              <p:custDataLst>
                <p:tags r:id="rId23"/>
              </p:custDataLst>
            </p:nvPr>
          </p:nvSpPr>
          <p:spPr bwMode="auto">
            <a:xfrm>
              <a:off x="5257800" y="5116513"/>
              <a:ext cx="1157288" cy="65405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" name="Group 14"/>
            <p:cNvGrpSpPr>
              <a:grpSpLocks/>
            </p:cNvGrpSpPr>
            <p:nvPr>
              <p:custDataLst>
                <p:tags r:id="rId24"/>
              </p:custDataLst>
            </p:nvPr>
          </p:nvGrpSpPr>
          <p:grpSpPr bwMode="auto">
            <a:xfrm>
              <a:off x="4752975" y="4019550"/>
              <a:ext cx="1149350" cy="1138237"/>
              <a:chOff x="2994" y="2063"/>
              <a:chExt cx="724" cy="717"/>
            </a:xfrm>
          </p:grpSpPr>
          <p:pic>
            <p:nvPicPr>
              <p:cNvPr id="17437" name="Picture 15"/>
              <p:cNvPicPr>
                <a:picLocks noChangeAspect="1" noChangeArrowheads="1"/>
              </p:cNvPicPr>
              <p:nvPr>
                <p:custDataLst>
                  <p:tags r:id="rId25"/>
                </p:custDataLst>
              </p:nvPr>
            </p:nvPicPr>
            <p:blipFill>
              <a:blip r:embed="rId38"/>
              <a:srcRect/>
              <a:stretch>
                <a:fillRect/>
              </a:stretch>
            </p:blipFill>
            <p:spPr bwMode="auto">
              <a:xfrm>
                <a:off x="3001" y="2063"/>
                <a:ext cx="717" cy="71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</p:pic>
          <p:pic>
            <p:nvPicPr>
              <p:cNvPr id="17438" name="Picture 16" descr="queen"/>
              <p:cNvPicPr>
                <a:picLocks noChangeAspect="1" noChangeArrowheads="1"/>
              </p:cNvPicPr>
              <p:nvPr>
                <p:custDataLst>
                  <p:tags r:id="rId26"/>
                </p:custDataLst>
              </p:nvPr>
            </p:nvPicPr>
            <p:blipFill>
              <a:blip r:embed="rId37"/>
              <a:srcRect/>
              <a:stretch>
                <a:fillRect/>
              </a:stretch>
            </p:blipFill>
            <p:spPr bwMode="auto">
              <a:xfrm>
                <a:off x="2994" y="2425"/>
                <a:ext cx="121" cy="1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7439" name="Picture 17" descr="queen"/>
              <p:cNvPicPr>
                <a:picLocks noChangeAspect="1" noChangeArrowheads="1"/>
              </p:cNvPicPr>
              <p:nvPr>
                <p:custDataLst>
                  <p:tags r:id="rId27"/>
                </p:custDataLst>
              </p:nvPr>
            </p:nvPicPr>
            <p:blipFill>
              <a:blip r:embed="rId37"/>
              <a:srcRect/>
              <a:stretch>
                <a:fillRect/>
              </a:stretch>
            </p:blipFill>
            <p:spPr bwMode="auto">
              <a:xfrm>
                <a:off x="3098" y="2257"/>
                <a:ext cx="97" cy="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0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sz="3200"/>
              <a:t>GSAT vs. DP on Hard Random Instances</a:t>
            </a:r>
          </a:p>
        </p:txBody>
      </p:sp>
      <p:sp>
        <p:nvSpPr>
          <p:cNvPr id="683011" name="Rectangle 3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83012" name="Object 4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609600" y="1752600"/>
          <a:ext cx="8305800" cy="481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057" name="Bitmap Image" r:id="rId7" imgW="7020905" imgH="4067743" progId="">
                  <p:embed/>
                </p:oleObj>
              </mc:Choice>
              <mc:Fallback>
                <p:oleObj name="Bitmap Image" r:id="rId7" imgW="7020905" imgH="4067743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752600"/>
                        <a:ext cx="8305800" cy="4811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sz="3200"/>
              <a:t>Experimental Results: Hard Random 3SAT</a:t>
            </a:r>
          </a:p>
        </p:txBody>
      </p:sp>
      <p:sp>
        <p:nvSpPr>
          <p:cNvPr id="707587" name="Rectangle 3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838200" y="4419600"/>
            <a:ext cx="7772400" cy="2514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Effectiveness</a:t>
            </a:r>
            <a:r>
              <a:rPr lang="en-US" sz="2400" dirty="0"/>
              <a:t>: prob. that random initial assignment leads to a solution. 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Complete methods, such as DP, up to 400 variables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Mixed Walk better than Simulated Annealing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better than Basic GSAT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better than Davis-Putnam </a:t>
            </a:r>
          </a:p>
        </p:txBody>
      </p:sp>
      <p:graphicFrame>
        <p:nvGraphicFramePr>
          <p:cNvPr id="707588" name="Object 4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133600" y="1676400"/>
          <a:ext cx="5314950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2105" name="Bitmap Image" r:id="rId7" imgW="5315692" imgH="2553056" progId="">
                  <p:embed/>
                </p:oleObj>
              </mc:Choice>
              <mc:Fallback>
                <p:oleObj name="Bitmap Image" r:id="rId7" imgW="5315692" imgH="2553056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676400"/>
                        <a:ext cx="5314950" cy="2552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search for </a:t>
            </a:r>
            <a:r>
              <a:rPr lang="en-US" dirty="0" err="1" smtClean="0"/>
              <a:t>mancala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Clustering</a:t>
            </a:r>
            <a:endParaRPr lang="en-US" dirty="0"/>
          </a:p>
        </p:txBody>
      </p:sp>
      <p:sp>
        <p:nvSpPr>
          <p:cNvPr id="48132" name="Oval 4"/>
          <p:cNvSpPr>
            <a:spLocks noChangeArrowheads="1"/>
          </p:cNvSpPr>
          <p:nvPr/>
        </p:nvSpPr>
        <p:spPr bwMode="auto">
          <a:xfrm>
            <a:off x="1524000" y="5105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33" name="Oval 5"/>
          <p:cNvSpPr>
            <a:spLocks noChangeArrowheads="1"/>
          </p:cNvSpPr>
          <p:nvPr/>
        </p:nvSpPr>
        <p:spPr bwMode="auto">
          <a:xfrm>
            <a:off x="1219200" y="4495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34" name="Oval 6"/>
          <p:cNvSpPr>
            <a:spLocks noChangeArrowheads="1"/>
          </p:cNvSpPr>
          <p:nvPr/>
        </p:nvSpPr>
        <p:spPr bwMode="auto">
          <a:xfrm>
            <a:off x="1981200" y="4191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35" name="Oval 7"/>
          <p:cNvSpPr>
            <a:spLocks noChangeArrowheads="1"/>
          </p:cNvSpPr>
          <p:nvPr/>
        </p:nvSpPr>
        <p:spPr bwMode="auto">
          <a:xfrm>
            <a:off x="7315200" y="3352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36" name="Oval 8"/>
          <p:cNvSpPr>
            <a:spLocks noChangeArrowheads="1"/>
          </p:cNvSpPr>
          <p:nvPr/>
        </p:nvSpPr>
        <p:spPr bwMode="auto">
          <a:xfrm>
            <a:off x="3962400" y="27432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37" name="Oval 9"/>
          <p:cNvSpPr>
            <a:spLocks noChangeArrowheads="1"/>
          </p:cNvSpPr>
          <p:nvPr/>
        </p:nvSpPr>
        <p:spPr bwMode="auto">
          <a:xfrm>
            <a:off x="4953000" y="2819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38" name="Oval 10"/>
          <p:cNvSpPr>
            <a:spLocks noChangeArrowheads="1"/>
          </p:cNvSpPr>
          <p:nvPr/>
        </p:nvSpPr>
        <p:spPr bwMode="auto">
          <a:xfrm>
            <a:off x="4038600" y="35052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39" name="Oval 11"/>
          <p:cNvSpPr>
            <a:spLocks noChangeArrowheads="1"/>
          </p:cNvSpPr>
          <p:nvPr/>
        </p:nvSpPr>
        <p:spPr bwMode="auto">
          <a:xfrm>
            <a:off x="2971800" y="35052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40" name="Oval 12"/>
          <p:cNvSpPr>
            <a:spLocks noChangeArrowheads="1"/>
          </p:cNvSpPr>
          <p:nvPr/>
        </p:nvSpPr>
        <p:spPr bwMode="auto">
          <a:xfrm>
            <a:off x="7391400" y="4191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41" name="Oval 13"/>
          <p:cNvSpPr>
            <a:spLocks noChangeArrowheads="1"/>
          </p:cNvSpPr>
          <p:nvPr/>
        </p:nvSpPr>
        <p:spPr bwMode="auto">
          <a:xfrm>
            <a:off x="5943600" y="35052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42" name="Oval 14"/>
          <p:cNvSpPr>
            <a:spLocks noChangeArrowheads="1"/>
          </p:cNvSpPr>
          <p:nvPr/>
        </p:nvSpPr>
        <p:spPr bwMode="auto">
          <a:xfrm>
            <a:off x="1524000" y="4876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143" name="Oval 15"/>
          <p:cNvSpPr>
            <a:spLocks noChangeArrowheads="1"/>
          </p:cNvSpPr>
          <p:nvPr/>
        </p:nvSpPr>
        <p:spPr bwMode="auto">
          <a:xfrm>
            <a:off x="6324600" y="4114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33400" y="58674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Group together similar items.  Find clusters.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1272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For example…</a:t>
            </a:r>
            <a:endParaRPr lang="en-US" sz="3200" dirty="0"/>
          </a:p>
        </p:txBody>
      </p:sp>
      <p:sp>
        <p:nvSpPr>
          <p:cNvPr id="60419" name="Oval 3"/>
          <p:cNvSpPr>
            <a:spLocks noChangeArrowheads="1"/>
          </p:cNvSpPr>
          <p:nvPr/>
        </p:nvSpPr>
        <p:spPr bwMode="auto">
          <a:xfrm>
            <a:off x="1524000" y="51054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20" name="Oval 4"/>
          <p:cNvSpPr>
            <a:spLocks noChangeArrowheads="1"/>
          </p:cNvSpPr>
          <p:nvPr/>
        </p:nvSpPr>
        <p:spPr bwMode="auto">
          <a:xfrm>
            <a:off x="1219200" y="44958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21" name="Oval 5"/>
          <p:cNvSpPr>
            <a:spLocks noChangeArrowheads="1"/>
          </p:cNvSpPr>
          <p:nvPr/>
        </p:nvSpPr>
        <p:spPr bwMode="auto">
          <a:xfrm>
            <a:off x="1981200" y="41910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22" name="Oval 6"/>
          <p:cNvSpPr>
            <a:spLocks noChangeArrowheads="1"/>
          </p:cNvSpPr>
          <p:nvPr/>
        </p:nvSpPr>
        <p:spPr bwMode="auto">
          <a:xfrm>
            <a:off x="7315200" y="3352800"/>
            <a:ext cx="304800" cy="304800"/>
          </a:xfrm>
          <a:prstGeom prst="ellipse">
            <a:avLst/>
          </a:prstGeom>
          <a:solidFill>
            <a:srgbClr val="CC00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23" name="Oval 7"/>
          <p:cNvSpPr>
            <a:spLocks noChangeArrowheads="1"/>
          </p:cNvSpPr>
          <p:nvPr/>
        </p:nvSpPr>
        <p:spPr bwMode="auto">
          <a:xfrm>
            <a:off x="3962400" y="27432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24" name="Oval 8"/>
          <p:cNvSpPr>
            <a:spLocks noChangeArrowheads="1"/>
          </p:cNvSpPr>
          <p:nvPr/>
        </p:nvSpPr>
        <p:spPr bwMode="auto">
          <a:xfrm>
            <a:off x="4953000" y="28194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25" name="Oval 9"/>
          <p:cNvSpPr>
            <a:spLocks noChangeArrowheads="1"/>
          </p:cNvSpPr>
          <p:nvPr/>
        </p:nvSpPr>
        <p:spPr bwMode="auto">
          <a:xfrm>
            <a:off x="4038600" y="35052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26" name="Oval 10"/>
          <p:cNvSpPr>
            <a:spLocks noChangeArrowheads="1"/>
          </p:cNvSpPr>
          <p:nvPr/>
        </p:nvSpPr>
        <p:spPr bwMode="auto">
          <a:xfrm>
            <a:off x="2971800" y="35052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27" name="Oval 11"/>
          <p:cNvSpPr>
            <a:spLocks noChangeArrowheads="1"/>
          </p:cNvSpPr>
          <p:nvPr/>
        </p:nvSpPr>
        <p:spPr bwMode="auto">
          <a:xfrm>
            <a:off x="7391400" y="4191000"/>
            <a:ext cx="304800" cy="304800"/>
          </a:xfrm>
          <a:prstGeom prst="ellipse">
            <a:avLst/>
          </a:prstGeom>
          <a:solidFill>
            <a:srgbClr val="CC00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28" name="Oval 12"/>
          <p:cNvSpPr>
            <a:spLocks noChangeArrowheads="1"/>
          </p:cNvSpPr>
          <p:nvPr/>
        </p:nvSpPr>
        <p:spPr bwMode="auto">
          <a:xfrm>
            <a:off x="5943600" y="3505200"/>
            <a:ext cx="304800" cy="304800"/>
          </a:xfrm>
          <a:prstGeom prst="ellipse">
            <a:avLst/>
          </a:prstGeom>
          <a:solidFill>
            <a:srgbClr val="CC00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29" name="Oval 13"/>
          <p:cNvSpPr>
            <a:spLocks noChangeArrowheads="1"/>
          </p:cNvSpPr>
          <p:nvPr/>
        </p:nvSpPr>
        <p:spPr bwMode="auto">
          <a:xfrm>
            <a:off x="1524000" y="4876800"/>
            <a:ext cx="304800" cy="30480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30" name="Oval 14"/>
          <p:cNvSpPr>
            <a:spLocks noChangeArrowheads="1"/>
          </p:cNvSpPr>
          <p:nvPr/>
        </p:nvSpPr>
        <p:spPr bwMode="auto">
          <a:xfrm>
            <a:off x="6324600" y="4114800"/>
            <a:ext cx="304800" cy="304800"/>
          </a:xfrm>
          <a:prstGeom prst="ellipse">
            <a:avLst/>
          </a:prstGeom>
          <a:solidFill>
            <a:srgbClr val="CC00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31" name="Rectangle 15"/>
          <p:cNvSpPr>
            <a:spLocks noChangeArrowheads="1"/>
          </p:cNvSpPr>
          <p:nvPr/>
        </p:nvSpPr>
        <p:spPr bwMode="auto">
          <a:xfrm>
            <a:off x="1752600" y="4724400"/>
            <a:ext cx="228600" cy="22860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32" name="Rectangle 16"/>
          <p:cNvSpPr>
            <a:spLocks noChangeArrowheads="1"/>
          </p:cNvSpPr>
          <p:nvPr/>
        </p:nvSpPr>
        <p:spPr bwMode="auto">
          <a:xfrm>
            <a:off x="3962400" y="3200400"/>
            <a:ext cx="2286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33" name="Rectangle 17"/>
          <p:cNvSpPr>
            <a:spLocks noChangeArrowheads="1"/>
          </p:cNvSpPr>
          <p:nvPr/>
        </p:nvSpPr>
        <p:spPr bwMode="auto">
          <a:xfrm>
            <a:off x="6858000" y="3733800"/>
            <a:ext cx="228600" cy="228600"/>
          </a:xfrm>
          <a:prstGeom prst="rect">
            <a:avLst/>
          </a:prstGeom>
          <a:solidFill>
            <a:srgbClr val="CC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058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457200"/>
            <a:ext cx="7467600" cy="762000"/>
          </a:xfrm>
        </p:spPr>
        <p:txBody>
          <a:bodyPr/>
          <a:lstStyle/>
          <a:p>
            <a:r>
              <a:rPr lang="en-US" dirty="0"/>
              <a:t>Hierarchical Clustering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7162800" cy="685800"/>
          </a:xfrm>
          <a:noFill/>
          <a:ln/>
        </p:spPr>
        <p:txBody>
          <a:bodyPr/>
          <a:lstStyle/>
          <a:p>
            <a:pPr>
              <a:buFont typeface="Wingdings" charset="2"/>
              <a:buNone/>
            </a:pPr>
            <a:r>
              <a:rPr lang="en-US" dirty="0"/>
              <a:t>Recursive </a:t>
            </a:r>
            <a:r>
              <a:rPr lang="en-US" dirty="0" smtClean="0"/>
              <a:t>partitioning/merging </a:t>
            </a:r>
            <a:r>
              <a:rPr lang="en-US" dirty="0"/>
              <a:t>of a data set</a:t>
            </a:r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2312987" y="4724400"/>
            <a:ext cx="136525" cy="136525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6" name="Oval 6"/>
          <p:cNvSpPr>
            <a:spLocks noChangeArrowheads="1"/>
          </p:cNvSpPr>
          <p:nvPr/>
        </p:nvSpPr>
        <p:spPr bwMode="auto">
          <a:xfrm>
            <a:off x="1017587" y="3962400"/>
            <a:ext cx="136525" cy="136525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7" name="Oval 7"/>
          <p:cNvSpPr>
            <a:spLocks noChangeArrowheads="1"/>
          </p:cNvSpPr>
          <p:nvPr/>
        </p:nvSpPr>
        <p:spPr bwMode="auto">
          <a:xfrm>
            <a:off x="3303587" y="3886200"/>
            <a:ext cx="136525" cy="136525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8" name="Oval 8"/>
          <p:cNvSpPr>
            <a:spLocks noChangeArrowheads="1"/>
          </p:cNvSpPr>
          <p:nvPr/>
        </p:nvSpPr>
        <p:spPr bwMode="auto">
          <a:xfrm>
            <a:off x="1246187" y="3581400"/>
            <a:ext cx="136525" cy="136525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9" name="Oval 9"/>
          <p:cNvSpPr>
            <a:spLocks noChangeArrowheads="1"/>
          </p:cNvSpPr>
          <p:nvPr/>
        </p:nvSpPr>
        <p:spPr bwMode="auto">
          <a:xfrm>
            <a:off x="3379787" y="3276600"/>
            <a:ext cx="136525" cy="136525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10" name="Oval 10"/>
          <p:cNvSpPr>
            <a:spLocks noChangeArrowheads="1"/>
          </p:cNvSpPr>
          <p:nvPr/>
        </p:nvSpPr>
        <p:spPr bwMode="auto">
          <a:xfrm>
            <a:off x="788987" y="2514600"/>
            <a:ext cx="3200400" cy="3048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>
            <a:off x="1322387" y="2895600"/>
            <a:ext cx="24384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 flipH="1">
            <a:off x="1169987" y="3733800"/>
            <a:ext cx="1219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 flipV="1">
            <a:off x="2541587" y="3429000"/>
            <a:ext cx="1295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H="1" flipV="1">
            <a:off x="865187" y="3581400"/>
            <a:ext cx="990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1382712" y="348615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Symbol" charset="2"/>
              </a:rPr>
              <a:t>1</a:t>
            </a: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1017587" y="4087813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Symbol" charset="2"/>
              </a:rPr>
              <a:t>2</a:t>
            </a:r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2449512" y="462915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Symbol" charset="2"/>
              </a:rPr>
              <a:t>3</a:t>
            </a:r>
          </a:p>
        </p:txBody>
      </p:sp>
      <p:sp>
        <p:nvSpPr>
          <p:cNvPr id="25618" name="Text Box 18"/>
          <p:cNvSpPr txBox="1">
            <a:spLocks noChangeArrowheads="1"/>
          </p:cNvSpPr>
          <p:nvPr/>
        </p:nvSpPr>
        <p:spPr bwMode="auto">
          <a:xfrm>
            <a:off x="3363912" y="394335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Symbol" charset="2"/>
              </a:rPr>
              <a:t>4</a:t>
            </a:r>
          </a:p>
        </p:txBody>
      </p:sp>
      <p:sp>
        <p:nvSpPr>
          <p:cNvPr id="25619" name="Text Box 19"/>
          <p:cNvSpPr txBox="1">
            <a:spLocks noChangeArrowheads="1"/>
          </p:cNvSpPr>
          <p:nvPr/>
        </p:nvSpPr>
        <p:spPr bwMode="auto">
          <a:xfrm>
            <a:off x="3135312" y="302895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Symbol" charset="2"/>
              </a:rPr>
              <a:t>5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4294187" y="2590800"/>
            <a:ext cx="4087813" cy="2927350"/>
            <a:chOff x="2880" y="1920"/>
            <a:chExt cx="2575" cy="1844"/>
          </a:xfrm>
        </p:grpSpPr>
        <p:sp>
          <p:nvSpPr>
            <p:cNvPr id="25621" name="Text Box 21"/>
            <p:cNvSpPr txBox="1">
              <a:spLocks noChangeArrowheads="1"/>
            </p:cNvSpPr>
            <p:nvPr/>
          </p:nvSpPr>
          <p:spPr bwMode="auto">
            <a:xfrm>
              <a:off x="2880" y="3552"/>
              <a:ext cx="17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>
                  <a:latin typeface="Symbol" charset="2"/>
                </a:rPr>
                <a:t>    1           2       3      4            5</a:t>
              </a:r>
            </a:p>
          </p:txBody>
        </p:sp>
        <p:grpSp>
          <p:nvGrpSpPr>
            <p:cNvPr id="3" name="Group 22"/>
            <p:cNvGrpSpPr>
              <a:grpSpLocks/>
            </p:cNvGrpSpPr>
            <p:nvPr/>
          </p:nvGrpSpPr>
          <p:grpSpPr bwMode="auto">
            <a:xfrm>
              <a:off x="3082" y="1920"/>
              <a:ext cx="2373" cy="1632"/>
              <a:chOff x="3082" y="1920"/>
              <a:chExt cx="2373" cy="1632"/>
            </a:xfrm>
          </p:grpSpPr>
          <p:sp>
            <p:nvSpPr>
              <p:cNvPr id="25623" name="Line 23"/>
              <p:cNvSpPr>
                <a:spLocks noChangeShapeType="1"/>
              </p:cNvSpPr>
              <p:nvPr/>
            </p:nvSpPr>
            <p:spPr bwMode="auto">
              <a:xfrm>
                <a:off x="3562" y="2028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24" name="Line 24"/>
              <p:cNvSpPr>
                <a:spLocks noChangeShapeType="1"/>
              </p:cNvSpPr>
              <p:nvPr/>
            </p:nvSpPr>
            <p:spPr bwMode="auto">
              <a:xfrm>
                <a:off x="3562" y="2028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25" name="Line 25"/>
              <p:cNvSpPr>
                <a:spLocks noChangeShapeType="1"/>
              </p:cNvSpPr>
              <p:nvPr/>
            </p:nvSpPr>
            <p:spPr bwMode="auto">
              <a:xfrm>
                <a:off x="4234" y="2028"/>
                <a:ext cx="0" cy="6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26" name="Line 26"/>
              <p:cNvSpPr>
                <a:spLocks noChangeShapeType="1"/>
              </p:cNvSpPr>
              <p:nvPr/>
            </p:nvSpPr>
            <p:spPr bwMode="auto">
              <a:xfrm>
                <a:off x="3322" y="2364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27" name="Line 27"/>
              <p:cNvSpPr>
                <a:spLocks noChangeShapeType="1"/>
              </p:cNvSpPr>
              <p:nvPr/>
            </p:nvSpPr>
            <p:spPr bwMode="auto">
              <a:xfrm>
                <a:off x="3322" y="2364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28" name="Line 28"/>
              <p:cNvSpPr>
                <a:spLocks noChangeShapeType="1"/>
              </p:cNvSpPr>
              <p:nvPr/>
            </p:nvSpPr>
            <p:spPr bwMode="auto">
              <a:xfrm>
                <a:off x="4042" y="2700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29" name="Line 29"/>
              <p:cNvSpPr>
                <a:spLocks noChangeShapeType="1"/>
              </p:cNvSpPr>
              <p:nvPr/>
            </p:nvSpPr>
            <p:spPr bwMode="auto">
              <a:xfrm>
                <a:off x="3082" y="313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30" name="Line 30"/>
              <p:cNvSpPr>
                <a:spLocks noChangeShapeType="1"/>
              </p:cNvSpPr>
              <p:nvPr/>
            </p:nvSpPr>
            <p:spPr bwMode="auto">
              <a:xfrm>
                <a:off x="3514" y="3132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31" name="Line 31"/>
              <p:cNvSpPr>
                <a:spLocks noChangeShapeType="1"/>
              </p:cNvSpPr>
              <p:nvPr/>
            </p:nvSpPr>
            <p:spPr bwMode="auto">
              <a:xfrm>
                <a:off x="3082" y="3132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32" name="Line 32"/>
              <p:cNvSpPr>
                <a:spLocks noChangeShapeType="1"/>
              </p:cNvSpPr>
              <p:nvPr/>
            </p:nvSpPr>
            <p:spPr bwMode="auto">
              <a:xfrm>
                <a:off x="3802" y="2364"/>
                <a:ext cx="0" cy="11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33" name="Line 33"/>
              <p:cNvSpPr>
                <a:spLocks noChangeShapeType="1"/>
              </p:cNvSpPr>
              <p:nvPr/>
            </p:nvSpPr>
            <p:spPr bwMode="auto">
              <a:xfrm>
                <a:off x="4042" y="2700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34" name="Line 34"/>
              <p:cNvSpPr>
                <a:spLocks noChangeShapeType="1"/>
              </p:cNvSpPr>
              <p:nvPr/>
            </p:nvSpPr>
            <p:spPr bwMode="auto">
              <a:xfrm>
                <a:off x="4474" y="2700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4" name="Group 35"/>
              <p:cNvGrpSpPr>
                <a:grpSpLocks/>
              </p:cNvGrpSpPr>
              <p:nvPr/>
            </p:nvGrpSpPr>
            <p:grpSpPr bwMode="auto">
              <a:xfrm>
                <a:off x="4704" y="1920"/>
                <a:ext cx="751" cy="1632"/>
                <a:chOff x="4800" y="1920"/>
                <a:chExt cx="751" cy="1632"/>
              </a:xfrm>
            </p:grpSpPr>
            <p:sp>
              <p:nvSpPr>
                <p:cNvPr id="25636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4800" y="1920"/>
                  <a:ext cx="703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400">
                      <a:latin typeface="Symbol" charset="2"/>
                    </a:rPr>
                    <a:t>1-</a:t>
                  </a:r>
                  <a:r>
                    <a:rPr lang="en-US" sz="1400">
                      <a:latin typeface="Times New Roman" charset="0"/>
                    </a:rPr>
                    <a:t>clustering</a:t>
                  </a:r>
                  <a:endParaRPr lang="en-US" sz="1400">
                    <a:latin typeface="Symbol" charset="2"/>
                  </a:endParaRPr>
                </a:p>
              </p:txBody>
            </p:sp>
            <p:sp>
              <p:nvSpPr>
                <p:cNvPr id="25637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4800" y="2304"/>
                  <a:ext cx="703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400">
                      <a:latin typeface="Symbol" charset="2"/>
                    </a:rPr>
                    <a:t>2-</a:t>
                  </a:r>
                  <a:r>
                    <a:rPr lang="en-US" sz="1400">
                      <a:latin typeface="Times New Roman" charset="0"/>
                    </a:rPr>
                    <a:t>clustering</a:t>
                  </a:r>
                  <a:endParaRPr lang="en-US" sz="1400">
                    <a:latin typeface="Symbol" charset="2"/>
                  </a:endParaRPr>
                </a:p>
              </p:txBody>
            </p:sp>
            <p:sp>
              <p:nvSpPr>
                <p:cNvPr id="25638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4800" y="2640"/>
                  <a:ext cx="751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400">
                      <a:latin typeface="Symbol" charset="2"/>
                    </a:rPr>
                    <a:t>3-</a:t>
                  </a:r>
                  <a:r>
                    <a:rPr lang="en-US" sz="1400">
                      <a:latin typeface="Times New Roman" charset="0"/>
                    </a:rPr>
                    <a:t>clustering</a:t>
                  </a:r>
                  <a:endParaRPr lang="en-US" sz="1400">
                    <a:latin typeface="Symbol" charset="2"/>
                  </a:endParaRPr>
                </a:p>
              </p:txBody>
            </p:sp>
            <p:sp>
              <p:nvSpPr>
                <p:cNvPr id="25639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4800" y="3072"/>
                  <a:ext cx="703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400">
                      <a:latin typeface="Symbol" charset="2"/>
                    </a:rPr>
                    <a:t>4-</a:t>
                  </a:r>
                  <a:r>
                    <a:rPr lang="en-US" sz="1400">
                      <a:latin typeface="Times New Roman" charset="0"/>
                    </a:rPr>
                    <a:t>clustering</a:t>
                  </a:r>
                  <a:endParaRPr lang="en-US" sz="1400">
                    <a:latin typeface="Symbol" charset="2"/>
                  </a:endParaRPr>
                </a:p>
              </p:txBody>
            </p:sp>
            <p:sp>
              <p:nvSpPr>
                <p:cNvPr id="25640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4800" y="3360"/>
                  <a:ext cx="703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400">
                      <a:latin typeface="Symbol" charset="2"/>
                    </a:rPr>
                    <a:t>5-</a:t>
                  </a:r>
                  <a:r>
                    <a:rPr lang="en-US" sz="1400">
                      <a:latin typeface="Times New Roman" charset="0"/>
                    </a:rPr>
                    <a:t>clustering</a:t>
                  </a:r>
                  <a:endParaRPr lang="en-US" sz="1400">
                    <a:latin typeface="Symbol" charset="2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72014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0" name="Oval 3"/>
          <p:cNvSpPr>
            <a:spLocks noChangeArrowheads="1"/>
          </p:cNvSpPr>
          <p:nvPr/>
        </p:nvSpPr>
        <p:spPr bwMode="auto">
          <a:xfrm>
            <a:off x="8836269" y="5734050"/>
            <a:ext cx="79131" cy="1333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11" name="Oval 4"/>
          <p:cNvSpPr>
            <a:spLocks noChangeArrowheads="1"/>
          </p:cNvSpPr>
          <p:nvPr/>
        </p:nvSpPr>
        <p:spPr bwMode="auto">
          <a:xfrm>
            <a:off x="8282354" y="5734050"/>
            <a:ext cx="79131" cy="1333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12" name="Oval 5"/>
          <p:cNvSpPr>
            <a:spLocks noChangeArrowheads="1"/>
          </p:cNvSpPr>
          <p:nvPr/>
        </p:nvSpPr>
        <p:spPr bwMode="auto">
          <a:xfrm>
            <a:off x="7768004" y="5734050"/>
            <a:ext cx="79131" cy="1333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13" name="Oval 6"/>
          <p:cNvSpPr>
            <a:spLocks noChangeArrowheads="1"/>
          </p:cNvSpPr>
          <p:nvPr/>
        </p:nvSpPr>
        <p:spPr bwMode="auto">
          <a:xfrm>
            <a:off x="7293219" y="5734050"/>
            <a:ext cx="79131" cy="1333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14" name="Oval 7"/>
          <p:cNvSpPr>
            <a:spLocks noChangeArrowheads="1"/>
          </p:cNvSpPr>
          <p:nvPr/>
        </p:nvSpPr>
        <p:spPr bwMode="auto">
          <a:xfrm>
            <a:off x="6778869" y="5734050"/>
            <a:ext cx="79131" cy="1333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15" name="Oval 8"/>
          <p:cNvSpPr>
            <a:spLocks noChangeArrowheads="1"/>
          </p:cNvSpPr>
          <p:nvPr/>
        </p:nvSpPr>
        <p:spPr bwMode="auto">
          <a:xfrm>
            <a:off x="6264519" y="5734050"/>
            <a:ext cx="79131" cy="1333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16" name="Oval 9"/>
          <p:cNvSpPr>
            <a:spLocks noChangeArrowheads="1"/>
          </p:cNvSpPr>
          <p:nvPr/>
        </p:nvSpPr>
        <p:spPr bwMode="auto">
          <a:xfrm>
            <a:off x="5789735" y="5734050"/>
            <a:ext cx="79131" cy="1333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17" name="Oval 10"/>
          <p:cNvSpPr>
            <a:spLocks noChangeArrowheads="1"/>
          </p:cNvSpPr>
          <p:nvPr/>
        </p:nvSpPr>
        <p:spPr bwMode="auto">
          <a:xfrm>
            <a:off x="5275385" y="5734050"/>
            <a:ext cx="79131" cy="1333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18" name="Oval 11"/>
          <p:cNvSpPr>
            <a:spLocks noChangeArrowheads="1"/>
          </p:cNvSpPr>
          <p:nvPr/>
        </p:nvSpPr>
        <p:spPr bwMode="auto">
          <a:xfrm>
            <a:off x="4800600" y="5734050"/>
            <a:ext cx="79131" cy="1333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19" name="Line 12"/>
          <p:cNvSpPr>
            <a:spLocks noChangeShapeType="1"/>
          </p:cNvSpPr>
          <p:nvPr/>
        </p:nvSpPr>
        <p:spPr bwMode="auto">
          <a:xfrm>
            <a:off x="4840165" y="5000625"/>
            <a:ext cx="47478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20" name="Line 13"/>
          <p:cNvSpPr>
            <a:spLocks noChangeShapeType="1"/>
          </p:cNvSpPr>
          <p:nvPr/>
        </p:nvSpPr>
        <p:spPr bwMode="auto">
          <a:xfrm>
            <a:off x="5314950" y="5000625"/>
            <a:ext cx="0" cy="800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21" name="Line 14"/>
          <p:cNvSpPr>
            <a:spLocks noChangeShapeType="1"/>
          </p:cNvSpPr>
          <p:nvPr/>
        </p:nvSpPr>
        <p:spPr bwMode="auto">
          <a:xfrm>
            <a:off x="6304085" y="5000625"/>
            <a:ext cx="0" cy="800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22" name="Line 15"/>
          <p:cNvSpPr>
            <a:spLocks noChangeShapeType="1"/>
          </p:cNvSpPr>
          <p:nvPr/>
        </p:nvSpPr>
        <p:spPr bwMode="auto">
          <a:xfrm>
            <a:off x="6304085" y="5000625"/>
            <a:ext cx="514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23" name="Line 16"/>
          <p:cNvSpPr>
            <a:spLocks noChangeShapeType="1"/>
          </p:cNvSpPr>
          <p:nvPr/>
        </p:nvSpPr>
        <p:spPr bwMode="auto">
          <a:xfrm>
            <a:off x="6818435" y="5000625"/>
            <a:ext cx="0" cy="800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24" name="Line 17"/>
          <p:cNvSpPr>
            <a:spLocks noChangeShapeType="1"/>
          </p:cNvSpPr>
          <p:nvPr/>
        </p:nvSpPr>
        <p:spPr bwMode="auto">
          <a:xfrm>
            <a:off x="8321919" y="5067300"/>
            <a:ext cx="0" cy="733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25" name="Line 18"/>
          <p:cNvSpPr>
            <a:spLocks noChangeShapeType="1"/>
          </p:cNvSpPr>
          <p:nvPr/>
        </p:nvSpPr>
        <p:spPr bwMode="auto">
          <a:xfrm>
            <a:off x="8321919" y="5067300"/>
            <a:ext cx="5539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26" name="Line 19"/>
          <p:cNvSpPr>
            <a:spLocks noChangeShapeType="1"/>
          </p:cNvSpPr>
          <p:nvPr/>
        </p:nvSpPr>
        <p:spPr bwMode="auto">
          <a:xfrm>
            <a:off x="8875835" y="5067300"/>
            <a:ext cx="0" cy="733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28" name="Line 21"/>
          <p:cNvSpPr>
            <a:spLocks noChangeShapeType="1"/>
          </p:cNvSpPr>
          <p:nvPr/>
        </p:nvSpPr>
        <p:spPr bwMode="auto">
          <a:xfrm>
            <a:off x="5105400" y="4572000"/>
            <a:ext cx="75174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30" name="Line 23"/>
          <p:cNvSpPr>
            <a:spLocks noChangeShapeType="1"/>
          </p:cNvSpPr>
          <p:nvPr/>
        </p:nvSpPr>
        <p:spPr bwMode="auto">
          <a:xfrm>
            <a:off x="6501912" y="4333875"/>
            <a:ext cx="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31" name="Line 24"/>
          <p:cNvSpPr>
            <a:spLocks noChangeShapeType="1"/>
          </p:cNvSpPr>
          <p:nvPr/>
        </p:nvSpPr>
        <p:spPr bwMode="auto">
          <a:xfrm>
            <a:off x="6541477" y="4333875"/>
            <a:ext cx="0" cy="666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32" name="Line 25"/>
          <p:cNvSpPr>
            <a:spLocks noChangeShapeType="1"/>
          </p:cNvSpPr>
          <p:nvPr/>
        </p:nvSpPr>
        <p:spPr bwMode="auto">
          <a:xfrm>
            <a:off x="6581042" y="4333875"/>
            <a:ext cx="75174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33" name="Line 26"/>
          <p:cNvSpPr>
            <a:spLocks noChangeShapeType="1"/>
          </p:cNvSpPr>
          <p:nvPr/>
        </p:nvSpPr>
        <p:spPr bwMode="auto">
          <a:xfrm>
            <a:off x="7332785" y="4333875"/>
            <a:ext cx="0" cy="1466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34" name="Line 27"/>
          <p:cNvSpPr>
            <a:spLocks noChangeShapeType="1"/>
          </p:cNvSpPr>
          <p:nvPr/>
        </p:nvSpPr>
        <p:spPr bwMode="auto">
          <a:xfrm>
            <a:off x="6541477" y="4333875"/>
            <a:ext cx="7913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35" name="Line 28"/>
          <p:cNvSpPr>
            <a:spLocks noChangeShapeType="1"/>
          </p:cNvSpPr>
          <p:nvPr/>
        </p:nvSpPr>
        <p:spPr bwMode="auto">
          <a:xfrm>
            <a:off x="6937131" y="3600450"/>
            <a:ext cx="0" cy="733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36" name="Line 29"/>
          <p:cNvSpPr>
            <a:spLocks noChangeShapeType="1"/>
          </p:cNvSpPr>
          <p:nvPr/>
        </p:nvSpPr>
        <p:spPr bwMode="auto">
          <a:xfrm flipV="1">
            <a:off x="7807569" y="3600450"/>
            <a:ext cx="0" cy="2200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37" name="Line 30"/>
          <p:cNvSpPr>
            <a:spLocks noChangeShapeType="1"/>
          </p:cNvSpPr>
          <p:nvPr/>
        </p:nvSpPr>
        <p:spPr bwMode="auto">
          <a:xfrm>
            <a:off x="6937131" y="3600450"/>
            <a:ext cx="8704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38" name="Line 31"/>
          <p:cNvSpPr>
            <a:spLocks noChangeShapeType="1"/>
          </p:cNvSpPr>
          <p:nvPr/>
        </p:nvSpPr>
        <p:spPr bwMode="auto">
          <a:xfrm>
            <a:off x="7372350" y="2867025"/>
            <a:ext cx="0" cy="733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39" name="Line 32"/>
          <p:cNvSpPr>
            <a:spLocks noChangeShapeType="1"/>
          </p:cNvSpPr>
          <p:nvPr/>
        </p:nvSpPr>
        <p:spPr bwMode="auto">
          <a:xfrm flipV="1">
            <a:off x="8598877" y="2800350"/>
            <a:ext cx="0" cy="2266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0" name="Line 33"/>
          <p:cNvSpPr>
            <a:spLocks noChangeShapeType="1"/>
          </p:cNvSpPr>
          <p:nvPr/>
        </p:nvSpPr>
        <p:spPr bwMode="auto">
          <a:xfrm flipH="1">
            <a:off x="7372350" y="2800350"/>
            <a:ext cx="122652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1" name="Line 34"/>
          <p:cNvSpPr>
            <a:spLocks noChangeShapeType="1"/>
          </p:cNvSpPr>
          <p:nvPr/>
        </p:nvSpPr>
        <p:spPr bwMode="auto">
          <a:xfrm flipV="1">
            <a:off x="7372350" y="2800350"/>
            <a:ext cx="0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2" name="Line 35"/>
          <p:cNvSpPr>
            <a:spLocks noChangeShapeType="1"/>
          </p:cNvSpPr>
          <p:nvPr/>
        </p:nvSpPr>
        <p:spPr bwMode="auto">
          <a:xfrm>
            <a:off x="7965831" y="2000250"/>
            <a:ext cx="0" cy="800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3" name="Line 36"/>
          <p:cNvSpPr>
            <a:spLocks noChangeShapeType="1"/>
          </p:cNvSpPr>
          <p:nvPr/>
        </p:nvSpPr>
        <p:spPr bwMode="auto">
          <a:xfrm flipH="1">
            <a:off x="5512777" y="2000250"/>
            <a:ext cx="245305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4" name="Line 37"/>
          <p:cNvSpPr>
            <a:spLocks noChangeShapeType="1"/>
          </p:cNvSpPr>
          <p:nvPr/>
        </p:nvSpPr>
        <p:spPr bwMode="auto">
          <a:xfrm flipV="1">
            <a:off x="5410200" y="2000249"/>
            <a:ext cx="23446" cy="2571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5" name="Line 38"/>
          <p:cNvSpPr>
            <a:spLocks noChangeShapeType="1"/>
          </p:cNvSpPr>
          <p:nvPr/>
        </p:nvSpPr>
        <p:spPr bwMode="auto">
          <a:xfrm>
            <a:off x="5710604" y="2000250"/>
            <a:ext cx="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6" name="Line 39"/>
          <p:cNvSpPr>
            <a:spLocks noChangeShapeType="1"/>
          </p:cNvSpPr>
          <p:nvPr/>
        </p:nvSpPr>
        <p:spPr bwMode="auto">
          <a:xfrm flipH="1">
            <a:off x="5433646" y="2000250"/>
            <a:ext cx="19782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7" name="Line 40"/>
          <p:cNvSpPr>
            <a:spLocks noChangeShapeType="1"/>
          </p:cNvSpPr>
          <p:nvPr/>
        </p:nvSpPr>
        <p:spPr bwMode="auto">
          <a:xfrm flipV="1">
            <a:off x="6699738" y="1600200"/>
            <a:ext cx="0" cy="400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8" name="Line 41"/>
          <p:cNvSpPr>
            <a:spLocks noChangeShapeType="1"/>
          </p:cNvSpPr>
          <p:nvPr/>
        </p:nvSpPr>
        <p:spPr bwMode="auto">
          <a:xfrm>
            <a:off x="4840165" y="5000625"/>
            <a:ext cx="0" cy="800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3034" name="Rectangle 42"/>
          <p:cNvSpPr>
            <a:spLocks noChangeArrowheads="1"/>
          </p:cNvSpPr>
          <p:nvPr/>
        </p:nvSpPr>
        <p:spPr bwMode="auto">
          <a:xfrm>
            <a:off x="-228600" y="2133600"/>
            <a:ext cx="52578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742950" lvl="1" indent="-285750" eaLnBrk="0" hangingPunct="0">
              <a:lnSpc>
                <a:spcPct val="90000"/>
              </a:lnSpc>
              <a:buClr>
                <a:schemeClr val="bg2"/>
              </a:buClr>
              <a:buFontTx/>
              <a:buChar char="•"/>
            </a:pPr>
            <a:r>
              <a:rPr lang="en-US" altLang="zh-CN" dirty="0" smtClean="0">
                <a:latin typeface="Arial" charset="0"/>
                <a:ea typeface="SimSun" pitchFamily="2" charset="-122"/>
                <a:cs typeface="SimSun" pitchFamily="2" charset="-122"/>
              </a:rPr>
              <a:t>Represents all </a:t>
            </a:r>
            <a:r>
              <a:rPr lang="en-US" altLang="zh-CN" dirty="0" err="1" smtClean="0">
                <a:latin typeface="Arial" charset="0"/>
                <a:ea typeface="SimSun" pitchFamily="2" charset="-122"/>
                <a:cs typeface="SimSun" pitchFamily="2" charset="-122"/>
              </a:rPr>
              <a:t>partitionings</a:t>
            </a:r>
            <a:r>
              <a:rPr lang="en-US" altLang="zh-CN" dirty="0" smtClean="0">
                <a:latin typeface="Arial" charset="0"/>
                <a:ea typeface="SimSun" pitchFamily="2" charset="-122"/>
                <a:cs typeface="SimSun" pitchFamily="2" charset="-122"/>
              </a:rPr>
              <a:t> of the data</a:t>
            </a:r>
          </a:p>
          <a:p>
            <a:pPr marL="742950" lvl="1" indent="-285750" eaLnBrk="0" hangingPunct="0">
              <a:lnSpc>
                <a:spcPct val="90000"/>
              </a:lnSpc>
              <a:buClr>
                <a:schemeClr val="bg2"/>
              </a:buClr>
              <a:buFontTx/>
              <a:buChar char="•"/>
            </a:pPr>
            <a:endParaRPr lang="en-US" altLang="zh-CN" dirty="0" smtClean="0">
              <a:latin typeface="Arial" charset="0"/>
              <a:ea typeface="SimSun" pitchFamily="2" charset="-122"/>
              <a:cs typeface="SimSun" pitchFamily="2" charset="-122"/>
            </a:endParaRPr>
          </a:p>
          <a:p>
            <a:pPr marL="742950" lvl="1" indent="-285750" eaLnBrk="0" hangingPunct="0">
              <a:lnSpc>
                <a:spcPct val="90000"/>
              </a:lnSpc>
              <a:buClr>
                <a:schemeClr val="bg2"/>
              </a:buClr>
              <a:buFontTx/>
              <a:buChar char="•"/>
            </a:pPr>
            <a:r>
              <a:rPr lang="en-US" altLang="zh-CN" dirty="0" smtClean="0">
                <a:latin typeface="Arial" charset="0"/>
                <a:ea typeface="SimSun" pitchFamily="2" charset="-122"/>
                <a:cs typeface="SimSun" pitchFamily="2" charset="-122"/>
              </a:rPr>
              <a:t>We can get a K clustering by looking at the </a:t>
            </a:r>
            <a:r>
              <a:rPr lang="en-US" altLang="zh-CN" b="1" dirty="0" smtClean="0">
                <a:latin typeface="Arial" charset="0"/>
                <a:ea typeface="SimSun" pitchFamily="2" charset="-122"/>
                <a:cs typeface="SimSun" pitchFamily="2" charset="-122"/>
              </a:rPr>
              <a:t>connected</a:t>
            </a:r>
            <a:r>
              <a:rPr lang="en-US" altLang="zh-CN" dirty="0" smtClean="0">
                <a:latin typeface="Arial" charset="0"/>
                <a:ea typeface="SimSun" pitchFamily="2" charset="-122"/>
                <a:cs typeface="SimSun" pitchFamily="2" charset="-122"/>
              </a:rPr>
              <a:t> components at any given level</a:t>
            </a:r>
          </a:p>
          <a:p>
            <a:pPr marL="742950" lvl="1" indent="-285750" eaLnBrk="0" hangingPunct="0">
              <a:lnSpc>
                <a:spcPct val="90000"/>
              </a:lnSpc>
              <a:buClr>
                <a:schemeClr val="bg2"/>
              </a:buClr>
              <a:buFontTx/>
              <a:buChar char="•"/>
            </a:pPr>
            <a:endParaRPr lang="en-US" altLang="zh-CN" dirty="0" smtClean="0">
              <a:latin typeface="Arial" charset="0"/>
              <a:ea typeface="SimSun" pitchFamily="2" charset="-122"/>
              <a:cs typeface="SimSun" pitchFamily="2" charset="-122"/>
            </a:endParaRPr>
          </a:p>
          <a:p>
            <a:pPr marL="742950" lvl="1" indent="-285750" eaLnBrk="0" hangingPunct="0">
              <a:lnSpc>
                <a:spcPct val="90000"/>
              </a:lnSpc>
              <a:buClr>
                <a:schemeClr val="bg2"/>
              </a:buClr>
              <a:buFontTx/>
              <a:buChar char="•"/>
            </a:pPr>
            <a:r>
              <a:rPr lang="en-US" altLang="zh-CN" dirty="0" smtClean="0">
                <a:latin typeface="Arial" charset="0"/>
                <a:ea typeface="SimSun" pitchFamily="2" charset="-122"/>
                <a:cs typeface="SimSun" pitchFamily="2" charset="-122"/>
              </a:rPr>
              <a:t>Frequently binary </a:t>
            </a:r>
            <a:r>
              <a:rPr lang="en-US" altLang="zh-CN" dirty="0" err="1" smtClean="0">
                <a:latin typeface="Arial" charset="0"/>
                <a:ea typeface="SimSun" pitchFamily="2" charset="-122"/>
                <a:cs typeface="SimSun" pitchFamily="2" charset="-122"/>
              </a:rPr>
              <a:t>dendograms</a:t>
            </a:r>
            <a:r>
              <a:rPr lang="en-US" altLang="zh-CN" dirty="0" smtClean="0">
                <a:latin typeface="Arial" charset="0"/>
                <a:ea typeface="SimSun" pitchFamily="2" charset="-122"/>
                <a:cs typeface="SimSun" pitchFamily="2" charset="-122"/>
              </a:rPr>
              <a:t>, but </a:t>
            </a:r>
            <a:r>
              <a:rPr lang="en-US" altLang="zh-CN" dirty="0" err="1" smtClean="0">
                <a:latin typeface="Arial" charset="0"/>
                <a:ea typeface="SimSun" pitchFamily="2" charset="-122"/>
                <a:cs typeface="SimSun" pitchFamily="2" charset="-122"/>
              </a:rPr>
              <a:t>n-ary</a:t>
            </a:r>
            <a:r>
              <a:rPr lang="en-US" altLang="zh-CN" dirty="0" smtClean="0">
                <a:latin typeface="Arial" charset="0"/>
                <a:ea typeface="SimSun" pitchFamily="2" charset="-122"/>
                <a:cs typeface="SimSun" pitchFamily="2" charset="-122"/>
              </a:rPr>
              <a:t> </a:t>
            </a:r>
            <a:r>
              <a:rPr lang="en-US" altLang="zh-CN" dirty="0" err="1" smtClean="0">
                <a:latin typeface="Arial" charset="0"/>
                <a:ea typeface="SimSun" pitchFamily="2" charset="-122"/>
                <a:cs typeface="SimSun" pitchFamily="2" charset="-122"/>
              </a:rPr>
              <a:t>dendograms</a:t>
            </a:r>
            <a:r>
              <a:rPr lang="en-US" altLang="zh-CN" dirty="0" smtClean="0">
                <a:latin typeface="Arial" charset="0"/>
                <a:ea typeface="SimSun" pitchFamily="2" charset="-122"/>
                <a:cs typeface="SimSun" pitchFamily="2" charset="-122"/>
              </a:rPr>
              <a:t> are generally easy to obtain with minor changes to the algorithms</a:t>
            </a:r>
            <a:endParaRPr lang="en-US" altLang="zh-CN" dirty="0">
              <a:latin typeface="Arial" charset="0"/>
              <a:ea typeface="SimSun" pitchFamily="2" charset="-122"/>
              <a:cs typeface="SimSun" pitchFamily="2" charset="-122"/>
            </a:endParaRPr>
          </a:p>
        </p:txBody>
      </p:sp>
      <p:sp>
        <p:nvSpPr>
          <p:cNvPr id="51204" name="Rectangle 43"/>
          <p:cNvSpPr>
            <a:spLocks noChangeArrowheads="1"/>
          </p:cNvSpPr>
          <p:nvPr/>
        </p:nvSpPr>
        <p:spPr bwMode="auto">
          <a:xfrm>
            <a:off x="762000" y="728663"/>
            <a:ext cx="7848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3600" dirty="0" err="1" smtClean="0">
                <a:solidFill>
                  <a:schemeClr val="tx2"/>
                </a:solidFill>
                <a:latin typeface="Tahoma" charset="0"/>
                <a:ea typeface="Times New Roman" charset="0"/>
                <a:cs typeface="Times New Roman" charset="0"/>
              </a:rPr>
              <a:t>Dendogram</a:t>
            </a:r>
            <a:endParaRPr lang="en-US" sz="3600" dirty="0">
              <a:solidFill>
                <a:schemeClr val="tx2"/>
              </a:solidFill>
              <a:latin typeface="Tahoma" charset="0"/>
              <a:ea typeface="Times New Roman" charset="0"/>
              <a:cs typeface="Times New Roman" charset="0"/>
            </a:endParaRPr>
          </a:p>
        </p:txBody>
      </p:sp>
      <p:sp>
        <p:nvSpPr>
          <p:cNvPr id="51205" name="Line 44"/>
          <p:cNvSpPr>
            <a:spLocks noChangeShapeType="1"/>
          </p:cNvSpPr>
          <p:nvPr/>
        </p:nvSpPr>
        <p:spPr bwMode="auto">
          <a:xfrm>
            <a:off x="4953000" y="3962400"/>
            <a:ext cx="3886200" cy="0"/>
          </a:xfrm>
          <a:prstGeom prst="line">
            <a:avLst/>
          </a:prstGeom>
          <a:noFill/>
          <a:ln w="9525">
            <a:solidFill>
              <a:schemeClr val="hlink"/>
            </a:solidFill>
            <a:prstDash val="lgDash"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06" name="Oval 45"/>
          <p:cNvSpPr>
            <a:spLocks noChangeArrowheads="1"/>
          </p:cNvSpPr>
          <p:nvPr/>
        </p:nvSpPr>
        <p:spPr bwMode="auto">
          <a:xfrm>
            <a:off x="4648200" y="5486400"/>
            <a:ext cx="1371600" cy="609600"/>
          </a:xfrm>
          <a:prstGeom prst="ellipse">
            <a:avLst/>
          </a:prstGeom>
          <a:noFill/>
          <a:ln w="38100">
            <a:solidFill>
              <a:srgbClr val="00A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07" name="Oval 47"/>
          <p:cNvSpPr>
            <a:spLocks noChangeArrowheads="1"/>
          </p:cNvSpPr>
          <p:nvPr/>
        </p:nvSpPr>
        <p:spPr bwMode="auto">
          <a:xfrm>
            <a:off x="6172200" y="5486400"/>
            <a:ext cx="1295400" cy="609600"/>
          </a:xfrm>
          <a:prstGeom prst="ellipse">
            <a:avLst/>
          </a:prstGeom>
          <a:noFill/>
          <a:ln w="38100">
            <a:solidFill>
              <a:srgbClr val="00A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08" name="Oval 48"/>
          <p:cNvSpPr>
            <a:spLocks noChangeArrowheads="1"/>
          </p:cNvSpPr>
          <p:nvPr/>
        </p:nvSpPr>
        <p:spPr bwMode="auto">
          <a:xfrm>
            <a:off x="7620000" y="5486400"/>
            <a:ext cx="381000" cy="533400"/>
          </a:xfrm>
          <a:prstGeom prst="ellipse">
            <a:avLst/>
          </a:prstGeom>
          <a:noFill/>
          <a:ln w="38100">
            <a:solidFill>
              <a:srgbClr val="00A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09" name="Oval 49"/>
          <p:cNvSpPr>
            <a:spLocks noChangeArrowheads="1"/>
          </p:cNvSpPr>
          <p:nvPr/>
        </p:nvSpPr>
        <p:spPr bwMode="auto">
          <a:xfrm>
            <a:off x="8153400" y="5486400"/>
            <a:ext cx="838200" cy="533400"/>
          </a:xfrm>
          <a:prstGeom prst="ellipse">
            <a:avLst/>
          </a:prstGeom>
          <a:noFill/>
          <a:ln w="38100">
            <a:solidFill>
              <a:srgbClr val="00A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0" name="Straight Connector 49"/>
          <p:cNvCxnSpPr/>
          <p:nvPr/>
        </p:nvCxnSpPr>
        <p:spPr bwMode="auto">
          <a:xfrm rot="5400000" flipH="1" flipV="1">
            <a:off x="4876800" y="4800600"/>
            <a:ext cx="457200" cy="1588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>
            <a:stCxn id="51216" idx="6"/>
          </p:cNvCxnSpPr>
          <p:nvPr/>
        </p:nvCxnSpPr>
        <p:spPr bwMode="auto">
          <a:xfrm flipH="1" flipV="1">
            <a:off x="5867400" y="4572000"/>
            <a:ext cx="1466" cy="1228725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50533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Hierarchical clustering as local search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114800"/>
          </a:xfrm>
        </p:spPr>
        <p:txBody>
          <a:bodyPr/>
          <a:lstStyle/>
          <a:p>
            <a:r>
              <a:rPr lang="en-US" dirty="0" smtClean="0"/>
              <a:t>State?</a:t>
            </a:r>
          </a:p>
          <a:p>
            <a:pPr lvl="1"/>
            <a:r>
              <a:rPr lang="en-US" dirty="0" smtClean="0"/>
              <a:t>a hierarchical clustering of the data</a:t>
            </a:r>
          </a:p>
          <a:p>
            <a:pPr lvl="1"/>
            <a:r>
              <a:rPr lang="en-US" dirty="0" smtClean="0"/>
              <a:t>basically, a tree over the data</a:t>
            </a:r>
          </a:p>
          <a:p>
            <a:pPr lvl="1"/>
            <a:r>
              <a:rPr lang="en-US" dirty="0" smtClean="0"/>
              <a:t>huge state space!</a:t>
            </a:r>
          </a:p>
          <a:p>
            <a:r>
              <a:rPr lang="en-US" dirty="0" smtClean="0"/>
              <a:t>“adjacent states”?</a:t>
            </a:r>
          </a:p>
          <a:p>
            <a:pPr lvl="1"/>
            <a:r>
              <a:rPr lang="en-US" dirty="0" smtClean="0"/>
              <a:t>swap two sub-trees</a:t>
            </a:r>
          </a:p>
          <a:p>
            <a:pPr lvl="1"/>
            <a:r>
              <a:rPr lang="en-US" dirty="0" smtClean="0"/>
              <a:t>can also “graft” a sub-tree on somewhere else</a:t>
            </a:r>
          </a:p>
        </p:txBody>
      </p:sp>
    </p:spTree>
    <p:extLst>
      <p:ext uri="{BB962C8B-B14F-4D97-AF65-F5344CB8AC3E}">
        <p14:creationId xmlns:p14="http://schemas.microsoft.com/office/powerpoint/2010/main" val="2515864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Swap without temporal constraints, example 1</a:t>
            </a:r>
          </a:p>
        </p:txBody>
      </p:sp>
      <p:grpSp>
        <p:nvGrpSpPr>
          <p:cNvPr id="2" name="Group 94"/>
          <p:cNvGrpSpPr>
            <a:grpSpLocks/>
          </p:cNvGrpSpPr>
          <p:nvPr/>
        </p:nvGrpSpPr>
        <p:grpSpPr bwMode="auto">
          <a:xfrm>
            <a:off x="457200" y="2514600"/>
            <a:ext cx="2698750" cy="3008313"/>
            <a:chOff x="288" y="1584"/>
            <a:chExt cx="1700" cy="1895"/>
          </a:xfrm>
        </p:grpSpPr>
        <p:sp>
          <p:nvSpPr>
            <p:cNvPr id="35889" name="Text Box 49"/>
            <p:cNvSpPr txBox="1">
              <a:spLocks noChangeArrowheads="1"/>
            </p:cNvSpPr>
            <p:nvPr/>
          </p:nvSpPr>
          <p:spPr bwMode="auto">
            <a:xfrm>
              <a:off x="288" y="3267"/>
              <a:ext cx="1700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>
                  <a:latin typeface="Times New Roman" charset="0"/>
                </a:rPr>
                <a:t>    A          </a:t>
              </a:r>
              <a:r>
                <a:rPr lang="en-US" sz="1600">
                  <a:solidFill>
                    <a:schemeClr val="bg2"/>
                  </a:solidFill>
                  <a:latin typeface="Times New Roman" charset="0"/>
                </a:rPr>
                <a:t>B</a:t>
              </a:r>
              <a:r>
                <a:rPr lang="en-US" sz="1600">
                  <a:latin typeface="Times New Roman" charset="0"/>
                </a:rPr>
                <a:t>      C     </a:t>
              </a:r>
              <a:r>
                <a:rPr lang="en-US" sz="1600">
                  <a:solidFill>
                    <a:schemeClr val="bg2"/>
                  </a:solidFill>
                  <a:latin typeface="Times New Roman" charset="0"/>
                </a:rPr>
                <a:t>D</a:t>
              </a:r>
              <a:r>
                <a:rPr lang="en-US" sz="1600">
                  <a:latin typeface="Times New Roman" charset="0"/>
                </a:rPr>
                <a:t>           E</a:t>
              </a:r>
            </a:p>
          </p:txBody>
        </p:sp>
        <p:sp>
          <p:nvSpPr>
            <p:cNvPr id="35890" name="Line 50"/>
            <p:cNvSpPr>
              <a:spLocks noChangeShapeType="1"/>
            </p:cNvSpPr>
            <p:nvPr/>
          </p:nvSpPr>
          <p:spPr bwMode="auto">
            <a:xfrm>
              <a:off x="970" y="1740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91" name="Line 51"/>
            <p:cNvSpPr>
              <a:spLocks noChangeShapeType="1"/>
            </p:cNvSpPr>
            <p:nvPr/>
          </p:nvSpPr>
          <p:spPr bwMode="auto">
            <a:xfrm>
              <a:off x="970" y="1740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92" name="Line 52"/>
            <p:cNvSpPr>
              <a:spLocks noChangeShapeType="1"/>
            </p:cNvSpPr>
            <p:nvPr/>
          </p:nvSpPr>
          <p:spPr bwMode="auto">
            <a:xfrm>
              <a:off x="1642" y="1740"/>
              <a:ext cx="0" cy="6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93" name="Line 53"/>
            <p:cNvSpPr>
              <a:spLocks noChangeShapeType="1"/>
            </p:cNvSpPr>
            <p:nvPr/>
          </p:nvSpPr>
          <p:spPr bwMode="auto">
            <a:xfrm>
              <a:off x="730" y="2076"/>
              <a:ext cx="4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94" name="Line 54"/>
            <p:cNvSpPr>
              <a:spLocks noChangeShapeType="1"/>
            </p:cNvSpPr>
            <p:nvPr/>
          </p:nvSpPr>
          <p:spPr bwMode="auto">
            <a:xfrm>
              <a:off x="730" y="2076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95" name="Line 55"/>
            <p:cNvSpPr>
              <a:spLocks noChangeShapeType="1"/>
            </p:cNvSpPr>
            <p:nvPr/>
          </p:nvSpPr>
          <p:spPr bwMode="auto">
            <a:xfrm>
              <a:off x="1450" y="2412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96" name="Line 56"/>
            <p:cNvSpPr>
              <a:spLocks noChangeShapeType="1"/>
            </p:cNvSpPr>
            <p:nvPr/>
          </p:nvSpPr>
          <p:spPr bwMode="auto">
            <a:xfrm>
              <a:off x="490" y="2844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97" name="Line 57"/>
            <p:cNvSpPr>
              <a:spLocks noChangeShapeType="1"/>
            </p:cNvSpPr>
            <p:nvPr/>
          </p:nvSpPr>
          <p:spPr bwMode="auto">
            <a:xfrm>
              <a:off x="922" y="2844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98" name="Line 58"/>
            <p:cNvSpPr>
              <a:spLocks noChangeShapeType="1"/>
            </p:cNvSpPr>
            <p:nvPr/>
          </p:nvSpPr>
          <p:spPr bwMode="auto">
            <a:xfrm>
              <a:off x="490" y="2844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99" name="Line 59"/>
            <p:cNvSpPr>
              <a:spLocks noChangeShapeType="1"/>
            </p:cNvSpPr>
            <p:nvPr/>
          </p:nvSpPr>
          <p:spPr bwMode="auto">
            <a:xfrm>
              <a:off x="1210" y="2076"/>
              <a:ext cx="0" cy="11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00" name="Line 60"/>
            <p:cNvSpPr>
              <a:spLocks noChangeShapeType="1"/>
            </p:cNvSpPr>
            <p:nvPr/>
          </p:nvSpPr>
          <p:spPr bwMode="auto">
            <a:xfrm>
              <a:off x="1450" y="2412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01" name="Line 61"/>
            <p:cNvSpPr>
              <a:spLocks noChangeShapeType="1"/>
            </p:cNvSpPr>
            <p:nvPr/>
          </p:nvSpPr>
          <p:spPr bwMode="auto">
            <a:xfrm>
              <a:off x="1882" y="2412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02" name="Line 62"/>
            <p:cNvSpPr>
              <a:spLocks noChangeShapeType="1"/>
            </p:cNvSpPr>
            <p:nvPr/>
          </p:nvSpPr>
          <p:spPr bwMode="auto">
            <a:xfrm>
              <a:off x="1296" y="1584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5928" name="Text Box 88"/>
          <p:cNvSpPr txBox="1">
            <a:spLocks noChangeArrowheads="1"/>
          </p:cNvSpPr>
          <p:nvPr/>
        </p:nvSpPr>
        <p:spPr bwMode="auto">
          <a:xfrm>
            <a:off x="3352800" y="35814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swap B and D</a:t>
            </a:r>
          </a:p>
        </p:txBody>
      </p:sp>
      <p:grpSp>
        <p:nvGrpSpPr>
          <p:cNvPr id="3" name="Group 97"/>
          <p:cNvGrpSpPr>
            <a:grpSpLocks/>
          </p:cNvGrpSpPr>
          <p:nvPr/>
        </p:nvGrpSpPr>
        <p:grpSpPr bwMode="auto">
          <a:xfrm>
            <a:off x="2590800" y="2438400"/>
            <a:ext cx="5289550" cy="3810000"/>
            <a:chOff x="1632" y="1536"/>
            <a:chExt cx="3332" cy="2400"/>
          </a:xfrm>
        </p:grpSpPr>
        <p:grpSp>
          <p:nvGrpSpPr>
            <p:cNvPr id="4" name="Group 95"/>
            <p:cNvGrpSpPr>
              <a:grpSpLocks/>
            </p:cNvGrpSpPr>
            <p:nvPr/>
          </p:nvGrpSpPr>
          <p:grpSpPr bwMode="auto">
            <a:xfrm>
              <a:off x="3264" y="1536"/>
              <a:ext cx="1700" cy="1895"/>
              <a:chOff x="3264" y="1536"/>
              <a:chExt cx="1700" cy="1895"/>
            </a:xfrm>
          </p:grpSpPr>
          <p:sp>
            <p:nvSpPr>
              <p:cNvPr id="35909" name="Text Box 69"/>
              <p:cNvSpPr txBox="1">
                <a:spLocks noChangeArrowheads="1"/>
              </p:cNvSpPr>
              <p:nvPr/>
            </p:nvSpPr>
            <p:spPr bwMode="auto">
              <a:xfrm>
                <a:off x="3264" y="3219"/>
                <a:ext cx="170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>
                    <a:latin typeface="Times New Roman" charset="0"/>
                  </a:rPr>
                  <a:t>    A          </a:t>
                </a:r>
                <a:r>
                  <a:rPr lang="en-US" sz="1600">
                    <a:solidFill>
                      <a:schemeClr val="hlink"/>
                    </a:solidFill>
                    <a:latin typeface="Times New Roman" charset="0"/>
                  </a:rPr>
                  <a:t>D</a:t>
                </a:r>
                <a:r>
                  <a:rPr lang="en-US" sz="1600">
                    <a:latin typeface="Times New Roman" charset="0"/>
                  </a:rPr>
                  <a:t>      C     </a:t>
                </a:r>
                <a:r>
                  <a:rPr lang="en-US" sz="1600">
                    <a:solidFill>
                      <a:schemeClr val="folHlink"/>
                    </a:solidFill>
                    <a:latin typeface="Times New Roman" charset="0"/>
                  </a:rPr>
                  <a:t>B</a:t>
                </a:r>
                <a:r>
                  <a:rPr lang="en-US" sz="1600">
                    <a:latin typeface="Times New Roman" charset="0"/>
                  </a:rPr>
                  <a:t>           E</a:t>
                </a:r>
              </a:p>
            </p:txBody>
          </p:sp>
          <p:sp>
            <p:nvSpPr>
              <p:cNvPr id="35910" name="Line 70"/>
              <p:cNvSpPr>
                <a:spLocks noChangeShapeType="1"/>
              </p:cNvSpPr>
              <p:nvPr/>
            </p:nvSpPr>
            <p:spPr bwMode="auto">
              <a:xfrm>
                <a:off x="3946" y="1692"/>
                <a:ext cx="67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911" name="Line 71"/>
              <p:cNvSpPr>
                <a:spLocks noChangeShapeType="1"/>
              </p:cNvSpPr>
              <p:nvPr/>
            </p:nvSpPr>
            <p:spPr bwMode="auto">
              <a:xfrm>
                <a:off x="3946" y="1692"/>
                <a:ext cx="0" cy="336"/>
              </a:xfrm>
              <a:prstGeom prst="line">
                <a:avLst/>
              </a:prstGeom>
              <a:noFill/>
              <a:ln w="2857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912" name="Line 72"/>
              <p:cNvSpPr>
                <a:spLocks noChangeShapeType="1"/>
              </p:cNvSpPr>
              <p:nvPr/>
            </p:nvSpPr>
            <p:spPr bwMode="auto">
              <a:xfrm>
                <a:off x="4618" y="1692"/>
                <a:ext cx="0" cy="672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913" name="Line 73"/>
              <p:cNvSpPr>
                <a:spLocks noChangeShapeType="1"/>
              </p:cNvSpPr>
              <p:nvPr/>
            </p:nvSpPr>
            <p:spPr bwMode="auto">
              <a:xfrm>
                <a:off x="3706" y="2028"/>
                <a:ext cx="48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914" name="Line 74"/>
              <p:cNvSpPr>
                <a:spLocks noChangeShapeType="1"/>
              </p:cNvSpPr>
              <p:nvPr/>
            </p:nvSpPr>
            <p:spPr bwMode="auto">
              <a:xfrm>
                <a:off x="3706" y="2028"/>
                <a:ext cx="0" cy="768"/>
              </a:xfrm>
              <a:prstGeom prst="line">
                <a:avLst/>
              </a:prstGeom>
              <a:noFill/>
              <a:ln w="2857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915" name="Line 75"/>
              <p:cNvSpPr>
                <a:spLocks noChangeShapeType="1"/>
              </p:cNvSpPr>
              <p:nvPr/>
            </p:nvSpPr>
            <p:spPr bwMode="auto">
              <a:xfrm>
                <a:off x="4426" y="2364"/>
                <a:ext cx="43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916" name="Line 76"/>
              <p:cNvSpPr>
                <a:spLocks noChangeShapeType="1"/>
              </p:cNvSpPr>
              <p:nvPr/>
            </p:nvSpPr>
            <p:spPr bwMode="auto">
              <a:xfrm>
                <a:off x="3466" y="2796"/>
                <a:ext cx="43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917" name="Line 77"/>
              <p:cNvSpPr>
                <a:spLocks noChangeShapeType="1"/>
              </p:cNvSpPr>
              <p:nvPr/>
            </p:nvSpPr>
            <p:spPr bwMode="auto">
              <a:xfrm>
                <a:off x="3898" y="2796"/>
                <a:ext cx="0" cy="336"/>
              </a:xfrm>
              <a:prstGeom prst="line">
                <a:avLst/>
              </a:prstGeom>
              <a:noFill/>
              <a:ln w="2857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918" name="Line 78"/>
              <p:cNvSpPr>
                <a:spLocks noChangeShapeType="1"/>
              </p:cNvSpPr>
              <p:nvPr/>
            </p:nvSpPr>
            <p:spPr bwMode="auto">
              <a:xfrm>
                <a:off x="3466" y="2796"/>
                <a:ext cx="0" cy="3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919" name="Line 79"/>
              <p:cNvSpPr>
                <a:spLocks noChangeShapeType="1"/>
              </p:cNvSpPr>
              <p:nvPr/>
            </p:nvSpPr>
            <p:spPr bwMode="auto">
              <a:xfrm>
                <a:off x="4186" y="2028"/>
                <a:ext cx="0" cy="110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920" name="Line 80"/>
              <p:cNvSpPr>
                <a:spLocks noChangeShapeType="1"/>
              </p:cNvSpPr>
              <p:nvPr/>
            </p:nvSpPr>
            <p:spPr bwMode="auto">
              <a:xfrm>
                <a:off x="4426" y="2364"/>
                <a:ext cx="0" cy="768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921" name="Line 81"/>
              <p:cNvSpPr>
                <a:spLocks noChangeShapeType="1"/>
              </p:cNvSpPr>
              <p:nvPr/>
            </p:nvSpPr>
            <p:spPr bwMode="auto">
              <a:xfrm>
                <a:off x="4858" y="2364"/>
                <a:ext cx="0" cy="76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922" name="Line 82"/>
              <p:cNvSpPr>
                <a:spLocks noChangeShapeType="1"/>
              </p:cNvSpPr>
              <p:nvPr/>
            </p:nvSpPr>
            <p:spPr bwMode="auto">
              <a:xfrm>
                <a:off x="4272" y="1536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5936" name="Text Box 96"/>
            <p:cNvSpPr txBox="1">
              <a:spLocks noChangeArrowheads="1"/>
            </p:cNvSpPr>
            <p:nvPr/>
          </p:nvSpPr>
          <p:spPr bwMode="auto">
            <a:xfrm>
              <a:off x="1632" y="3648"/>
              <a:ext cx="26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solidFill>
                    <a:srgbClr val="FF0000"/>
                  </a:solidFill>
                </a:rPr>
                <a:t>no change to the structure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88304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Swap without temporal constraints, example 2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57200" y="2514600"/>
            <a:ext cx="2698750" cy="3008313"/>
            <a:chOff x="288" y="1584"/>
            <a:chExt cx="1700" cy="1895"/>
          </a:xfrm>
        </p:grpSpPr>
        <p:sp>
          <p:nvSpPr>
            <p:cNvPr id="36869" name="Text Box 5"/>
            <p:cNvSpPr txBox="1">
              <a:spLocks noChangeArrowheads="1"/>
            </p:cNvSpPr>
            <p:nvPr/>
          </p:nvSpPr>
          <p:spPr bwMode="auto">
            <a:xfrm>
              <a:off x="288" y="3267"/>
              <a:ext cx="1700" cy="2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>
                  <a:latin typeface="Times New Roman" charset="0"/>
                </a:rPr>
                <a:t>    A          </a:t>
              </a:r>
              <a:r>
                <a:rPr lang="en-US" sz="1600">
                  <a:solidFill>
                    <a:schemeClr val="bg2"/>
                  </a:solidFill>
                  <a:latin typeface="Times New Roman" charset="0"/>
                </a:rPr>
                <a:t>B</a:t>
              </a:r>
              <a:r>
                <a:rPr lang="en-US" sz="1600">
                  <a:latin typeface="Times New Roman" charset="0"/>
                </a:rPr>
                <a:t>      C     </a:t>
              </a:r>
              <a:r>
                <a:rPr lang="en-US" sz="1600">
                  <a:solidFill>
                    <a:schemeClr val="bg2"/>
                  </a:solidFill>
                  <a:latin typeface="Times New Roman" charset="0"/>
                </a:rPr>
                <a:t>D</a:t>
              </a:r>
              <a:r>
                <a:rPr lang="en-US" sz="1600">
                  <a:latin typeface="Times New Roman" charset="0"/>
                </a:rPr>
                <a:t>           E</a:t>
              </a:r>
            </a:p>
          </p:txBody>
        </p:sp>
        <p:sp>
          <p:nvSpPr>
            <p:cNvPr id="36870" name="Line 6"/>
            <p:cNvSpPr>
              <a:spLocks noChangeShapeType="1"/>
            </p:cNvSpPr>
            <p:nvPr/>
          </p:nvSpPr>
          <p:spPr bwMode="auto">
            <a:xfrm>
              <a:off x="970" y="1740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1" name="Line 7"/>
            <p:cNvSpPr>
              <a:spLocks noChangeShapeType="1"/>
            </p:cNvSpPr>
            <p:nvPr/>
          </p:nvSpPr>
          <p:spPr bwMode="auto">
            <a:xfrm>
              <a:off x="970" y="1740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2" name="Line 8"/>
            <p:cNvSpPr>
              <a:spLocks noChangeShapeType="1"/>
            </p:cNvSpPr>
            <p:nvPr/>
          </p:nvSpPr>
          <p:spPr bwMode="auto">
            <a:xfrm>
              <a:off x="1642" y="1740"/>
              <a:ext cx="0" cy="6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3" name="Line 9"/>
            <p:cNvSpPr>
              <a:spLocks noChangeShapeType="1"/>
            </p:cNvSpPr>
            <p:nvPr/>
          </p:nvSpPr>
          <p:spPr bwMode="auto">
            <a:xfrm>
              <a:off x="730" y="2076"/>
              <a:ext cx="4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4" name="Line 10"/>
            <p:cNvSpPr>
              <a:spLocks noChangeShapeType="1"/>
            </p:cNvSpPr>
            <p:nvPr/>
          </p:nvSpPr>
          <p:spPr bwMode="auto">
            <a:xfrm>
              <a:off x="730" y="2076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5" name="Line 11"/>
            <p:cNvSpPr>
              <a:spLocks noChangeShapeType="1"/>
            </p:cNvSpPr>
            <p:nvPr/>
          </p:nvSpPr>
          <p:spPr bwMode="auto">
            <a:xfrm>
              <a:off x="1450" y="2412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6" name="Line 12"/>
            <p:cNvSpPr>
              <a:spLocks noChangeShapeType="1"/>
            </p:cNvSpPr>
            <p:nvPr/>
          </p:nvSpPr>
          <p:spPr bwMode="auto">
            <a:xfrm>
              <a:off x="490" y="2844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7" name="Line 13"/>
            <p:cNvSpPr>
              <a:spLocks noChangeShapeType="1"/>
            </p:cNvSpPr>
            <p:nvPr/>
          </p:nvSpPr>
          <p:spPr bwMode="auto">
            <a:xfrm>
              <a:off x="922" y="2844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8" name="Line 14"/>
            <p:cNvSpPr>
              <a:spLocks noChangeShapeType="1"/>
            </p:cNvSpPr>
            <p:nvPr/>
          </p:nvSpPr>
          <p:spPr bwMode="auto">
            <a:xfrm>
              <a:off x="490" y="2844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9" name="Line 15"/>
            <p:cNvSpPr>
              <a:spLocks noChangeShapeType="1"/>
            </p:cNvSpPr>
            <p:nvPr/>
          </p:nvSpPr>
          <p:spPr bwMode="auto">
            <a:xfrm>
              <a:off x="1210" y="2076"/>
              <a:ext cx="0" cy="11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80" name="Line 16"/>
            <p:cNvSpPr>
              <a:spLocks noChangeShapeType="1"/>
            </p:cNvSpPr>
            <p:nvPr/>
          </p:nvSpPr>
          <p:spPr bwMode="auto">
            <a:xfrm>
              <a:off x="1450" y="2412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81" name="Line 17"/>
            <p:cNvSpPr>
              <a:spLocks noChangeShapeType="1"/>
            </p:cNvSpPr>
            <p:nvPr/>
          </p:nvSpPr>
          <p:spPr bwMode="auto">
            <a:xfrm>
              <a:off x="1882" y="2412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82" name="Line 18"/>
            <p:cNvSpPr>
              <a:spLocks noChangeShapeType="1"/>
            </p:cNvSpPr>
            <p:nvPr/>
          </p:nvSpPr>
          <p:spPr bwMode="auto">
            <a:xfrm>
              <a:off x="1296" y="1584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6883" name="Text Box 19"/>
          <p:cNvSpPr txBox="1">
            <a:spLocks noChangeArrowheads="1"/>
          </p:cNvSpPr>
          <p:nvPr/>
        </p:nvSpPr>
        <p:spPr bwMode="auto">
          <a:xfrm>
            <a:off x="3352800" y="3581400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swap (D,E) and C</a:t>
            </a:r>
          </a:p>
        </p:txBody>
      </p:sp>
      <p:grpSp>
        <p:nvGrpSpPr>
          <p:cNvPr id="3" name="Group 70"/>
          <p:cNvGrpSpPr>
            <a:grpSpLocks/>
          </p:cNvGrpSpPr>
          <p:nvPr/>
        </p:nvGrpSpPr>
        <p:grpSpPr bwMode="auto">
          <a:xfrm>
            <a:off x="3200400" y="2286000"/>
            <a:ext cx="5111750" cy="3962400"/>
            <a:chOff x="2016" y="1440"/>
            <a:chExt cx="3220" cy="2496"/>
          </a:xfrm>
        </p:grpSpPr>
        <p:grpSp>
          <p:nvGrpSpPr>
            <p:cNvPr id="4" name="Group 68"/>
            <p:cNvGrpSpPr>
              <a:grpSpLocks/>
            </p:cNvGrpSpPr>
            <p:nvPr/>
          </p:nvGrpSpPr>
          <p:grpSpPr bwMode="auto">
            <a:xfrm>
              <a:off x="3696" y="1440"/>
              <a:ext cx="1540" cy="2039"/>
              <a:chOff x="3696" y="1344"/>
              <a:chExt cx="1540" cy="2039"/>
            </a:xfrm>
          </p:grpSpPr>
          <p:sp>
            <p:nvSpPr>
              <p:cNvPr id="36903" name="Text Box 39"/>
              <p:cNvSpPr txBox="1">
                <a:spLocks noChangeArrowheads="1"/>
              </p:cNvSpPr>
              <p:nvPr/>
            </p:nvSpPr>
            <p:spPr bwMode="auto">
              <a:xfrm>
                <a:off x="3696" y="3171"/>
                <a:ext cx="1540" cy="21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>
                    <a:latin typeface="Times New Roman" charset="0"/>
                  </a:rPr>
                  <a:t>    A          </a:t>
                </a:r>
                <a:r>
                  <a:rPr lang="en-US" sz="1600">
                    <a:solidFill>
                      <a:schemeClr val="bg2"/>
                    </a:solidFill>
                    <a:latin typeface="Times New Roman" charset="0"/>
                  </a:rPr>
                  <a:t>B</a:t>
                </a:r>
                <a:r>
                  <a:rPr lang="en-US" sz="1600">
                    <a:latin typeface="Times New Roman" charset="0"/>
                  </a:rPr>
                  <a:t>  </a:t>
                </a:r>
                <a:r>
                  <a:rPr lang="en-US" sz="1600">
                    <a:solidFill>
                      <a:schemeClr val="hlink"/>
                    </a:solidFill>
                    <a:latin typeface="Times New Roman" charset="0"/>
                  </a:rPr>
                  <a:t>D           E</a:t>
                </a:r>
                <a:r>
                  <a:rPr lang="en-US" sz="1600">
                    <a:latin typeface="Times New Roman" charset="0"/>
                  </a:rPr>
                  <a:t>    </a:t>
                </a:r>
                <a:r>
                  <a:rPr lang="en-US" sz="1600">
                    <a:solidFill>
                      <a:schemeClr val="folHlink"/>
                    </a:solidFill>
                    <a:latin typeface="Times New Roman" charset="0"/>
                  </a:rPr>
                  <a:t>C</a:t>
                </a:r>
              </a:p>
            </p:txBody>
          </p:sp>
          <p:sp>
            <p:nvSpPr>
              <p:cNvPr id="36918" name="Line 54"/>
              <p:cNvSpPr>
                <a:spLocks noChangeShapeType="1"/>
              </p:cNvSpPr>
              <p:nvPr/>
            </p:nvSpPr>
            <p:spPr bwMode="auto">
              <a:xfrm>
                <a:off x="5136" y="1547"/>
                <a:ext cx="0" cy="1621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919" name="Line 55"/>
              <p:cNvSpPr>
                <a:spLocks noChangeShapeType="1"/>
              </p:cNvSpPr>
              <p:nvPr/>
            </p:nvSpPr>
            <p:spPr bwMode="auto">
              <a:xfrm flipH="1">
                <a:off x="4416" y="1547"/>
                <a:ext cx="72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920" name="Line 56"/>
              <p:cNvSpPr>
                <a:spLocks noChangeShapeType="1"/>
              </p:cNvSpPr>
              <p:nvPr/>
            </p:nvSpPr>
            <p:spPr bwMode="auto">
              <a:xfrm>
                <a:off x="4416" y="1547"/>
                <a:ext cx="0" cy="405"/>
              </a:xfrm>
              <a:prstGeom prst="line">
                <a:avLst/>
              </a:prstGeom>
              <a:noFill/>
              <a:ln w="285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921" name="Line 57"/>
              <p:cNvSpPr>
                <a:spLocks noChangeShapeType="1"/>
              </p:cNvSpPr>
              <p:nvPr/>
            </p:nvSpPr>
            <p:spPr bwMode="auto">
              <a:xfrm>
                <a:off x="4116" y="1952"/>
                <a:ext cx="6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922" name="Line 58"/>
              <p:cNvSpPr>
                <a:spLocks noChangeShapeType="1"/>
              </p:cNvSpPr>
              <p:nvPr/>
            </p:nvSpPr>
            <p:spPr bwMode="auto">
              <a:xfrm>
                <a:off x="4716" y="1952"/>
                <a:ext cx="0" cy="473"/>
              </a:xfrm>
              <a:prstGeom prst="line">
                <a:avLst/>
              </a:prstGeom>
              <a:noFill/>
              <a:ln w="285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923" name="Line 59"/>
              <p:cNvSpPr>
                <a:spLocks noChangeShapeType="1"/>
              </p:cNvSpPr>
              <p:nvPr/>
            </p:nvSpPr>
            <p:spPr bwMode="auto">
              <a:xfrm>
                <a:off x="4476" y="2425"/>
                <a:ext cx="480" cy="0"/>
              </a:xfrm>
              <a:prstGeom prst="line">
                <a:avLst/>
              </a:prstGeom>
              <a:noFill/>
              <a:ln w="285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924" name="Line 60"/>
              <p:cNvSpPr>
                <a:spLocks noChangeShapeType="1"/>
              </p:cNvSpPr>
              <p:nvPr/>
            </p:nvSpPr>
            <p:spPr bwMode="auto">
              <a:xfrm>
                <a:off x="4956" y="2425"/>
                <a:ext cx="0" cy="743"/>
              </a:xfrm>
              <a:prstGeom prst="line">
                <a:avLst/>
              </a:prstGeom>
              <a:noFill/>
              <a:ln w="285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925" name="Line 61"/>
              <p:cNvSpPr>
                <a:spLocks noChangeShapeType="1"/>
              </p:cNvSpPr>
              <p:nvPr/>
            </p:nvSpPr>
            <p:spPr bwMode="auto">
              <a:xfrm>
                <a:off x="4476" y="2425"/>
                <a:ext cx="0" cy="743"/>
              </a:xfrm>
              <a:prstGeom prst="line">
                <a:avLst/>
              </a:prstGeom>
              <a:noFill/>
              <a:ln w="28575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926" name="Line 62"/>
              <p:cNvSpPr>
                <a:spLocks noChangeShapeType="1"/>
              </p:cNvSpPr>
              <p:nvPr/>
            </p:nvSpPr>
            <p:spPr bwMode="auto">
              <a:xfrm>
                <a:off x="4116" y="1952"/>
                <a:ext cx="0" cy="60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927" name="Line 63"/>
              <p:cNvSpPr>
                <a:spLocks noChangeShapeType="1"/>
              </p:cNvSpPr>
              <p:nvPr/>
            </p:nvSpPr>
            <p:spPr bwMode="auto">
              <a:xfrm>
                <a:off x="3936" y="2560"/>
                <a:ext cx="42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928" name="Line 64"/>
              <p:cNvSpPr>
                <a:spLocks noChangeShapeType="1"/>
              </p:cNvSpPr>
              <p:nvPr/>
            </p:nvSpPr>
            <p:spPr bwMode="auto">
              <a:xfrm>
                <a:off x="4356" y="2560"/>
                <a:ext cx="0" cy="60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929" name="Line 65"/>
              <p:cNvSpPr>
                <a:spLocks noChangeShapeType="1"/>
              </p:cNvSpPr>
              <p:nvPr/>
            </p:nvSpPr>
            <p:spPr bwMode="auto">
              <a:xfrm>
                <a:off x="3936" y="2560"/>
                <a:ext cx="0" cy="60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930" name="Line 66"/>
              <p:cNvSpPr>
                <a:spLocks noChangeShapeType="1"/>
              </p:cNvSpPr>
              <p:nvPr/>
            </p:nvSpPr>
            <p:spPr bwMode="auto">
              <a:xfrm flipV="1">
                <a:off x="4776" y="1344"/>
                <a:ext cx="0" cy="20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6933" name="Text Box 69"/>
            <p:cNvSpPr txBox="1">
              <a:spLocks noChangeArrowheads="1"/>
            </p:cNvSpPr>
            <p:nvPr/>
          </p:nvSpPr>
          <p:spPr bwMode="auto">
            <a:xfrm>
              <a:off x="2016" y="3648"/>
              <a:ext cx="21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solidFill>
                    <a:srgbClr val="FF0000"/>
                  </a:solidFill>
                </a:rPr>
                <a:t>structure changed!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12014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Local search</a:t>
            </a:r>
            <a:endParaRPr lang="en-US" dirty="0"/>
          </a:p>
        </p:txBody>
      </p:sp>
      <p:sp>
        <p:nvSpPr>
          <p:cNvPr id="65229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73075" y="1752600"/>
            <a:ext cx="7772400" cy="472440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sz="2000" dirty="0"/>
              <a:t>So </a:t>
            </a:r>
            <a:r>
              <a:rPr lang="en-US" sz="2000" dirty="0" smtClean="0"/>
              <a:t>far a  </a:t>
            </a:r>
            <a:r>
              <a:rPr lang="en-US" sz="2000" dirty="0"/>
              <a:t>systematic exploration: 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Explore full search space (possibly) using principled pruning (A*, . . . ) </a:t>
            </a:r>
          </a:p>
          <a:p>
            <a:pPr marL="0" indent="0">
              <a:lnSpc>
                <a:spcPct val="90000"/>
              </a:lnSpc>
              <a:buNone/>
            </a:pPr>
            <a:endParaRPr lang="en-US" sz="200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sz="2000" dirty="0" smtClean="0"/>
              <a:t>Best </a:t>
            </a:r>
            <a:r>
              <a:rPr lang="en-US" sz="2000" dirty="0"/>
              <a:t>such algorithms (IDA*) can handle 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10</a:t>
            </a:r>
            <a:r>
              <a:rPr lang="en-US" sz="1800" baseline="30000" dirty="0"/>
              <a:t>100</a:t>
            </a:r>
            <a:r>
              <a:rPr lang="en-US" sz="1800" dirty="0"/>
              <a:t> states ≈ 500 binary-valued variables  (ballpark figures only!) </a:t>
            </a:r>
          </a:p>
          <a:p>
            <a:pPr marL="0" indent="0">
              <a:lnSpc>
                <a:spcPct val="90000"/>
              </a:lnSpc>
              <a:buNone/>
            </a:pPr>
            <a:endParaRPr lang="en-US" sz="200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sz="2000" i="1" dirty="0" smtClean="0">
                <a:solidFill>
                  <a:srgbClr val="00A000"/>
                </a:solidFill>
              </a:rPr>
              <a:t>but</a:t>
            </a:r>
            <a:r>
              <a:rPr lang="en-US" sz="2000" i="1" dirty="0">
                <a:solidFill>
                  <a:srgbClr val="00A000"/>
                </a:solidFill>
              </a:rPr>
              <a:t>. . . some real-world problem have 10,000 to 100,000 variables 10</a:t>
            </a:r>
            <a:r>
              <a:rPr lang="en-US" sz="2000" i="1" baseline="30000" dirty="0">
                <a:solidFill>
                  <a:srgbClr val="00A000"/>
                </a:solidFill>
              </a:rPr>
              <a:t>30,000</a:t>
            </a:r>
            <a:r>
              <a:rPr lang="en-US" sz="2000" i="1" dirty="0">
                <a:solidFill>
                  <a:srgbClr val="00A000"/>
                </a:solidFill>
              </a:rPr>
              <a:t> states </a:t>
            </a:r>
          </a:p>
          <a:p>
            <a:pPr marL="0" indent="0">
              <a:lnSpc>
                <a:spcPct val="90000"/>
              </a:lnSpc>
              <a:buNone/>
            </a:pPr>
            <a:endParaRPr lang="en-US" sz="200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We </a:t>
            </a:r>
            <a:r>
              <a:rPr lang="en-US" sz="2000" dirty="0">
                <a:solidFill>
                  <a:srgbClr val="0000FF"/>
                </a:solidFill>
              </a:rPr>
              <a:t>need a completely different </a:t>
            </a:r>
            <a:r>
              <a:rPr lang="en-US" sz="2000" dirty="0" smtClean="0">
                <a:solidFill>
                  <a:srgbClr val="0000FF"/>
                </a:solidFill>
              </a:rPr>
              <a:t>approach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Hierarchical clustering as local search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1524000"/>
          </a:xfrm>
        </p:spPr>
        <p:txBody>
          <a:bodyPr/>
          <a:lstStyle/>
          <a:p>
            <a:r>
              <a:rPr lang="en-US" dirty="0" smtClean="0"/>
              <a:t>state criterion?</a:t>
            </a:r>
          </a:p>
        </p:txBody>
      </p:sp>
    </p:spTree>
    <p:extLst>
      <p:ext uri="{BB962C8B-B14F-4D97-AF65-F5344CB8AC3E}">
        <p14:creationId xmlns:p14="http://schemas.microsoft.com/office/powerpoint/2010/main" val="15758886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Hierarchical clustering as local search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1524000"/>
          </a:xfrm>
        </p:spPr>
        <p:txBody>
          <a:bodyPr/>
          <a:lstStyle/>
          <a:p>
            <a:r>
              <a:rPr lang="en-US" dirty="0" smtClean="0"/>
              <a:t>state criterion?</a:t>
            </a:r>
          </a:p>
          <a:p>
            <a:pPr lvl="1"/>
            <a:r>
              <a:rPr lang="en-US" dirty="0" smtClean="0"/>
              <a:t>how close together are the </a:t>
            </a:r>
            <a:r>
              <a:rPr lang="en-US" dirty="0" err="1" smtClean="0"/>
              <a:t>k-clusterings</a:t>
            </a:r>
            <a:r>
              <a:rPr lang="en-US" dirty="0" smtClean="0"/>
              <a:t> defined by the hierarchical clustering</a:t>
            </a:r>
          </a:p>
        </p:txBody>
      </p:sp>
      <p:graphicFrame>
        <p:nvGraphicFramePr>
          <p:cNvPr id="309250" name="Object 2"/>
          <p:cNvGraphicFramePr>
            <a:graphicFrameLocks noChangeAspect="1"/>
          </p:cNvGraphicFramePr>
          <p:nvPr/>
        </p:nvGraphicFramePr>
        <p:xfrm>
          <a:off x="990599" y="4876800"/>
          <a:ext cx="4194909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3" imgW="1358640" imgH="444240" progId="Equation.3">
                  <p:embed/>
                </p:oleObj>
              </mc:Choice>
              <mc:Fallback>
                <p:oleObj name="Equation" r:id="rId3" imgW="135864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599" y="4876800"/>
                        <a:ext cx="4194909" cy="137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251" name="Object 3"/>
          <p:cNvGraphicFramePr>
            <a:graphicFrameLocks noChangeAspect="1"/>
          </p:cNvGraphicFramePr>
          <p:nvPr/>
        </p:nvGraphicFramePr>
        <p:xfrm>
          <a:off x="1259719" y="3352800"/>
          <a:ext cx="3281827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5" imgW="1028520" imgH="406080" progId="Equation.3">
                  <p:embed/>
                </p:oleObj>
              </mc:Choice>
              <mc:Fallback>
                <p:oleObj name="Equation" r:id="rId5" imgW="102852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719" y="3352800"/>
                        <a:ext cx="3281827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562600" y="3505200"/>
            <a:ext cx="281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weighted mean of </a:t>
            </a:r>
            <a:r>
              <a:rPr lang="en-US" dirty="0" err="1" smtClean="0">
                <a:solidFill>
                  <a:srgbClr val="0000FF"/>
                </a:solidFill>
              </a:rPr>
              <a:t>k-clusterings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62600" y="4953000"/>
            <a:ext cx="28194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sum of squared distances from cluster centers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072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93038" cy="769938"/>
          </a:xfrm>
        </p:spPr>
        <p:txBody>
          <a:bodyPr/>
          <a:lstStyle/>
          <a:p>
            <a:r>
              <a:rPr lang="en-US" dirty="0"/>
              <a:t>SS-Hierarchical vs. Ward’s</a:t>
            </a:r>
          </a:p>
        </p:txBody>
      </p:sp>
      <p:graphicFrame>
        <p:nvGraphicFramePr>
          <p:cNvPr id="53349" name="Group 101"/>
          <p:cNvGraphicFramePr>
            <a:graphicFrameLocks noGrp="1"/>
          </p:cNvGraphicFramePr>
          <p:nvPr/>
        </p:nvGraphicFramePr>
        <p:xfrm>
          <a:off x="1295400" y="2602992"/>
          <a:ext cx="6172200" cy="3950208"/>
        </p:xfrm>
        <a:graphic>
          <a:graphicData uri="http://schemas.openxmlformats.org/drawingml/2006/table">
            <a:tbl>
              <a:tblPr/>
              <a:tblGrid>
                <a:gridCol w="1734337"/>
                <a:gridCol w="2605757"/>
                <a:gridCol w="1832106"/>
              </a:tblGrid>
              <a:tr h="7516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SS-Hierarchical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Greedy, </a:t>
                      </a:r>
                      <a:b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</a:b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Ward’s initialize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Ward’s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8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20 points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charset="0"/>
                        </a:rPr>
                        <a:t>21.59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8 iterations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21.99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8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100 points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charset="0"/>
                        </a:rPr>
                        <a:t>411.83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233 iterations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444.15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8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500 points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charset="0"/>
                        </a:rPr>
                        <a:t>5276.30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? iterations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5570.95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600200" y="1855113"/>
            <a:ext cx="56388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0000FF"/>
                </a:solidFill>
              </a:rPr>
              <a:t>Yeast gene expression data set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885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Key difference: we don’t care about the path to the solution, only the solution itself!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Other similar problems?</a:t>
            </a:r>
          </a:p>
          <a:p>
            <a:pPr lvl="1"/>
            <a:r>
              <a:rPr lang="en-US" sz="2000" dirty="0" err="1" smtClean="0"/>
              <a:t>sudoku</a:t>
            </a:r>
            <a:endParaRPr lang="en-US" sz="2000" dirty="0" smtClean="0"/>
          </a:p>
          <a:p>
            <a:pPr lvl="1"/>
            <a:r>
              <a:rPr lang="en-US" sz="2000" dirty="0" smtClean="0"/>
              <a:t>crossword puzzles</a:t>
            </a:r>
          </a:p>
          <a:p>
            <a:pPr lvl="1"/>
            <a:r>
              <a:rPr lang="en-US" sz="2000" dirty="0" smtClean="0"/>
              <a:t>VLSI design</a:t>
            </a:r>
          </a:p>
          <a:p>
            <a:pPr lvl="1"/>
            <a:r>
              <a:rPr lang="en-US" sz="2000" dirty="0" smtClean="0"/>
              <a:t>job scheduling</a:t>
            </a:r>
          </a:p>
          <a:p>
            <a:pPr lvl="1"/>
            <a:r>
              <a:rPr lang="en-US" sz="2000" dirty="0" smtClean="0"/>
              <a:t>Airline fleet scheduling</a:t>
            </a:r>
          </a:p>
          <a:p>
            <a:pPr lvl="2"/>
            <a:r>
              <a:rPr lang="en-US" sz="1800" dirty="0" err="1" smtClean="0"/>
              <a:t>http://www.innovativescheduling.com/company/Publications/Papers.aspx</a:t>
            </a:r>
            <a:endParaRPr lang="en-US" sz="1800" dirty="0" smtClean="0"/>
          </a:p>
          <a:p>
            <a:pPr lvl="1"/>
            <a:r>
              <a:rPr lang="en-US" sz="2000" dirty="0" smtClean="0"/>
              <a:t>…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Alternate Approach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idx="1"/>
          </p:nvPr>
        </p:nvSpPr>
        <p:spPr>
          <a:xfrm>
            <a:off x="304800" y="1752600"/>
            <a:ext cx="43434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Start with a random configuration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repeat</a:t>
            </a:r>
          </a:p>
          <a:p>
            <a:pPr lvl="1"/>
            <a:r>
              <a:rPr lang="en-US" sz="2000" dirty="0" smtClean="0"/>
              <a:t>generate a set of “local” next states</a:t>
            </a:r>
          </a:p>
          <a:p>
            <a:pPr lvl="1"/>
            <a:r>
              <a:rPr lang="en-US" sz="2000" dirty="0" smtClean="0"/>
              <a:t>move to one of these next states</a:t>
            </a:r>
          </a:p>
          <a:p>
            <a:pPr lvl="1"/>
            <a:endParaRPr lang="en-US" sz="2000" dirty="0" smtClean="0"/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How is this different?</a:t>
            </a:r>
          </a:p>
          <a:p>
            <a:endParaRPr lang="en-US" sz="2400" dirty="0"/>
          </a:p>
        </p:txBody>
      </p:sp>
      <p:grpSp>
        <p:nvGrpSpPr>
          <p:cNvPr id="22" name="Group 21"/>
          <p:cNvGrpSpPr/>
          <p:nvPr/>
        </p:nvGrpSpPr>
        <p:grpSpPr>
          <a:xfrm>
            <a:off x="4572000" y="1828800"/>
            <a:ext cx="4379913" cy="4379913"/>
            <a:chOff x="2362200" y="1600200"/>
            <a:chExt cx="4379913" cy="4379913"/>
          </a:xfrm>
        </p:grpSpPr>
        <p:pic>
          <p:nvPicPr>
            <p:cNvPr id="19459" name="Picture 3"/>
            <p:cNvPicPr>
              <a:picLocks noChangeAspect="1" noChangeArrowheads="1"/>
            </p:cNvPicPr>
            <p:nvPr>
              <p:custDataLst>
                <p:tags r:id="rId2"/>
              </p:custDataLst>
            </p:nvPr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362200" y="1600200"/>
              <a:ext cx="4379913" cy="4379913"/>
            </a:xfrm>
            <a:prstGeom prst="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</p:spPr>
        </p:pic>
        <p:sp>
          <p:nvSpPr>
            <p:cNvPr id="19461" name="Line 5"/>
            <p:cNvSpPr>
              <a:spLocks noChangeShapeType="1"/>
            </p:cNvSpPr>
            <p:nvPr/>
          </p:nvSpPr>
          <p:spPr bwMode="auto">
            <a:xfrm>
              <a:off x="2495550" y="3257550"/>
              <a:ext cx="381000" cy="457200"/>
            </a:xfrm>
            <a:prstGeom prst="lin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62" name="Line 6"/>
            <p:cNvSpPr>
              <a:spLocks noChangeShapeType="1"/>
            </p:cNvSpPr>
            <p:nvPr/>
          </p:nvSpPr>
          <p:spPr bwMode="auto">
            <a:xfrm flipV="1">
              <a:off x="2495550" y="3257550"/>
              <a:ext cx="381000" cy="457200"/>
            </a:xfrm>
            <a:prstGeom prst="lin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63" name="Line 7"/>
            <p:cNvSpPr>
              <a:spLocks noChangeShapeType="1"/>
            </p:cNvSpPr>
            <p:nvPr/>
          </p:nvSpPr>
          <p:spPr bwMode="auto">
            <a:xfrm>
              <a:off x="3028950" y="4857750"/>
              <a:ext cx="381000" cy="457200"/>
            </a:xfrm>
            <a:prstGeom prst="lin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64" name="Line 8"/>
            <p:cNvSpPr>
              <a:spLocks noChangeShapeType="1"/>
            </p:cNvSpPr>
            <p:nvPr/>
          </p:nvSpPr>
          <p:spPr bwMode="auto">
            <a:xfrm flipV="1">
              <a:off x="3028950" y="4857750"/>
              <a:ext cx="381000" cy="457200"/>
            </a:xfrm>
            <a:prstGeom prst="lin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65" name="Line 9"/>
            <p:cNvSpPr>
              <a:spLocks noChangeShapeType="1"/>
            </p:cNvSpPr>
            <p:nvPr/>
          </p:nvSpPr>
          <p:spPr bwMode="auto">
            <a:xfrm>
              <a:off x="3562350" y="3790950"/>
              <a:ext cx="381000" cy="457200"/>
            </a:xfrm>
            <a:prstGeom prst="lin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66" name="Line 10"/>
            <p:cNvSpPr>
              <a:spLocks noChangeShapeType="1"/>
            </p:cNvSpPr>
            <p:nvPr/>
          </p:nvSpPr>
          <p:spPr bwMode="auto">
            <a:xfrm flipV="1">
              <a:off x="3562350" y="3790950"/>
              <a:ext cx="381000" cy="457200"/>
            </a:xfrm>
            <a:prstGeom prst="lin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67" name="Line 11"/>
            <p:cNvSpPr>
              <a:spLocks noChangeShapeType="1"/>
            </p:cNvSpPr>
            <p:nvPr/>
          </p:nvSpPr>
          <p:spPr bwMode="auto">
            <a:xfrm>
              <a:off x="4095750" y="2800350"/>
              <a:ext cx="381000" cy="457200"/>
            </a:xfrm>
            <a:prstGeom prst="lin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68" name="Line 12"/>
            <p:cNvSpPr>
              <a:spLocks noChangeShapeType="1"/>
            </p:cNvSpPr>
            <p:nvPr/>
          </p:nvSpPr>
          <p:spPr bwMode="auto">
            <a:xfrm flipV="1">
              <a:off x="4095750" y="2800350"/>
              <a:ext cx="381000" cy="457200"/>
            </a:xfrm>
            <a:prstGeom prst="lin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69" name="Line 13"/>
            <p:cNvSpPr>
              <a:spLocks noChangeShapeType="1"/>
            </p:cNvSpPr>
            <p:nvPr/>
          </p:nvSpPr>
          <p:spPr bwMode="auto">
            <a:xfrm>
              <a:off x="4629150" y="2800350"/>
              <a:ext cx="381000" cy="457200"/>
            </a:xfrm>
            <a:prstGeom prst="lin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0" name="Line 14"/>
            <p:cNvSpPr>
              <a:spLocks noChangeShapeType="1"/>
            </p:cNvSpPr>
            <p:nvPr/>
          </p:nvSpPr>
          <p:spPr bwMode="auto">
            <a:xfrm flipV="1">
              <a:off x="4629150" y="2800350"/>
              <a:ext cx="381000" cy="457200"/>
            </a:xfrm>
            <a:prstGeom prst="lin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1" name="Line 15"/>
            <p:cNvSpPr>
              <a:spLocks noChangeShapeType="1"/>
            </p:cNvSpPr>
            <p:nvPr/>
          </p:nvSpPr>
          <p:spPr bwMode="auto">
            <a:xfrm>
              <a:off x="5086350" y="1733550"/>
              <a:ext cx="381000" cy="457200"/>
            </a:xfrm>
            <a:prstGeom prst="lin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2" name="Line 16"/>
            <p:cNvSpPr>
              <a:spLocks noChangeShapeType="1"/>
            </p:cNvSpPr>
            <p:nvPr/>
          </p:nvSpPr>
          <p:spPr bwMode="auto">
            <a:xfrm flipV="1">
              <a:off x="5086350" y="1733550"/>
              <a:ext cx="381000" cy="457200"/>
            </a:xfrm>
            <a:prstGeom prst="lin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3" name="Line 17"/>
            <p:cNvSpPr>
              <a:spLocks noChangeShapeType="1"/>
            </p:cNvSpPr>
            <p:nvPr/>
          </p:nvSpPr>
          <p:spPr bwMode="auto">
            <a:xfrm>
              <a:off x="5619750" y="2800350"/>
              <a:ext cx="381000" cy="457200"/>
            </a:xfrm>
            <a:prstGeom prst="lin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4" name="Line 18"/>
            <p:cNvSpPr>
              <a:spLocks noChangeShapeType="1"/>
            </p:cNvSpPr>
            <p:nvPr/>
          </p:nvSpPr>
          <p:spPr bwMode="auto">
            <a:xfrm flipV="1">
              <a:off x="5619750" y="2800350"/>
              <a:ext cx="381000" cy="457200"/>
            </a:xfrm>
            <a:prstGeom prst="lin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5" name="Line 19"/>
            <p:cNvSpPr>
              <a:spLocks noChangeShapeType="1"/>
            </p:cNvSpPr>
            <p:nvPr/>
          </p:nvSpPr>
          <p:spPr bwMode="auto">
            <a:xfrm>
              <a:off x="6153150" y="4324350"/>
              <a:ext cx="381000" cy="457200"/>
            </a:xfrm>
            <a:prstGeom prst="lin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6" name="Line 20"/>
            <p:cNvSpPr>
              <a:spLocks noChangeShapeType="1"/>
            </p:cNvSpPr>
            <p:nvPr/>
          </p:nvSpPr>
          <p:spPr bwMode="auto">
            <a:xfrm flipV="1">
              <a:off x="6153150" y="4324350"/>
              <a:ext cx="381000" cy="457200"/>
            </a:xfrm>
            <a:prstGeom prst="lin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>
                <a:latin typeface="Times New Roman"/>
                <a:cs typeface="Times New Roman"/>
              </a:rPr>
              <a:t>Start with a random configuration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/>
                <a:cs typeface="Times New Roman"/>
              </a:rPr>
              <a:t>repeat</a:t>
            </a:r>
          </a:p>
          <a:p>
            <a:pPr lvl="1"/>
            <a:r>
              <a:rPr lang="en-US" sz="2000" dirty="0" smtClean="0">
                <a:latin typeface="Times New Roman"/>
                <a:cs typeface="Times New Roman"/>
              </a:rPr>
              <a:t>generate a set of “local” next states</a:t>
            </a:r>
          </a:p>
          <a:p>
            <a:pPr lvl="1"/>
            <a:r>
              <a:rPr lang="en-US" sz="2000" dirty="0" smtClean="0">
                <a:latin typeface="Times New Roman"/>
                <a:cs typeface="Times New Roman"/>
              </a:rPr>
              <a:t>move to one of these next states</a:t>
            </a:r>
          </a:p>
          <a:p>
            <a:pPr lvl="1"/>
            <a:endParaRPr lang="en-US" sz="2000" dirty="0" smtClean="0">
              <a:latin typeface="Times New Roman"/>
              <a:cs typeface="Times New Roman"/>
            </a:endParaRPr>
          </a:p>
          <a:p>
            <a:pPr lvl="1"/>
            <a:endParaRPr lang="en-US" sz="2000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Requirements:</a:t>
            </a:r>
          </a:p>
          <a:p>
            <a:pPr lvl="1"/>
            <a:r>
              <a:rPr lang="en-US" dirty="0" smtClean="0">
                <a:latin typeface="Times New Roman"/>
                <a:cs typeface="Times New Roman"/>
              </a:rPr>
              <a:t>ability to generate an initial, random guess</a:t>
            </a:r>
          </a:p>
          <a:p>
            <a:pPr lvl="1"/>
            <a:r>
              <a:rPr lang="en-US" dirty="0" smtClean="0">
                <a:latin typeface="Times New Roman"/>
                <a:cs typeface="Times New Roman"/>
              </a:rPr>
              <a:t>generate the set of next states that are “local”</a:t>
            </a:r>
          </a:p>
          <a:p>
            <a:pPr lvl="1"/>
            <a:r>
              <a:rPr lang="en-US" dirty="0" smtClean="0">
                <a:latin typeface="Times New Roman"/>
                <a:cs typeface="Times New Roman"/>
              </a:rPr>
              <a:t>criterion for evaluating what state to pick!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65" charset="0"/>
            <a:ea typeface="Arial" pitchFamily="-65" charset="0"/>
            <a:cs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65" charset="0"/>
            <a:ea typeface="Arial" pitchFamily="-65" charset="0"/>
            <a:cs typeface="Arial" pitchFamily="-65" charset="0"/>
          </a:defRPr>
        </a:defPPr>
      </a:lstStyle>
    </a:lnDef>
  </a:objectDefaults>
  <a:extraClrSchemeLst>
    <a:extraClrScheme>
      <a:clrScheme name="Default Design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19961</TotalTime>
  <Words>2049</Words>
  <Application>Microsoft Macintosh PowerPoint</Application>
  <PresentationFormat>On-screen Show (4:3)</PresentationFormat>
  <Paragraphs>422</Paragraphs>
  <Slides>62</Slides>
  <Notes>33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62</vt:i4>
      </vt:variant>
    </vt:vector>
  </HeadingPairs>
  <TitlesOfParts>
    <vt:vector size="65" baseType="lpstr">
      <vt:lpstr>Default Design</vt:lpstr>
      <vt:lpstr>Bitmap Image</vt:lpstr>
      <vt:lpstr>Equation</vt:lpstr>
      <vt:lpstr>Local Search</vt:lpstr>
      <vt:lpstr>Administrative</vt:lpstr>
      <vt:lpstr>N-Queens problem</vt:lpstr>
      <vt:lpstr>N-Queens problem</vt:lpstr>
      <vt:lpstr>N-Queens problem</vt:lpstr>
      <vt:lpstr>Local search</vt:lpstr>
      <vt:lpstr>Local search</vt:lpstr>
      <vt:lpstr>Alternate Approach</vt:lpstr>
      <vt:lpstr>Local search</vt:lpstr>
      <vt:lpstr>Example: 4 Queens</vt:lpstr>
      <vt:lpstr>Local search</vt:lpstr>
      <vt:lpstr>Local search</vt:lpstr>
      <vt:lpstr>Greedy: Hill-climbing search</vt:lpstr>
      <vt:lpstr>Hill-Climbing</vt:lpstr>
      <vt:lpstr>Example: n-queens</vt:lpstr>
      <vt:lpstr>Graph coloring</vt:lpstr>
      <vt:lpstr>Graph coloring</vt:lpstr>
      <vt:lpstr>Graph coloring</vt:lpstr>
      <vt:lpstr>Local search: graph 3-coloring</vt:lpstr>
      <vt:lpstr>Example: Graph Coloring</vt:lpstr>
      <vt:lpstr>Example: Graph Coloring</vt:lpstr>
      <vt:lpstr>Example: Graph Coloring</vt:lpstr>
      <vt:lpstr>Hill-climbing Search: 8-queens problem</vt:lpstr>
      <vt:lpstr>Hill-climbing search: 8-queens problem</vt:lpstr>
      <vt:lpstr>Problems with hill-climbing</vt:lpstr>
      <vt:lpstr>Hill-climbing Performance</vt:lpstr>
      <vt:lpstr>Problems with hill-climbing</vt:lpstr>
      <vt:lpstr>Idea 1: restart!</vt:lpstr>
      <vt:lpstr>Idea 1: restart!</vt:lpstr>
      <vt:lpstr>Idea 2: introduce randomness</vt:lpstr>
      <vt:lpstr>Idea 3: simulated annealing</vt:lpstr>
      <vt:lpstr>Idea 3: simulated annealing</vt:lpstr>
      <vt:lpstr>Simulated annealing</vt:lpstr>
      <vt:lpstr>Idea 4: why just 1 initial state?</vt:lpstr>
      <vt:lpstr>Local beam search</vt:lpstr>
      <vt:lpstr>An aside… Traditional beam search</vt:lpstr>
      <vt:lpstr>A few others local search variants</vt:lpstr>
      <vt:lpstr>Idea 5: genetic algorithms</vt:lpstr>
      <vt:lpstr>Genetic Algorithms</vt:lpstr>
      <vt:lpstr>The Algorithm</vt:lpstr>
      <vt:lpstr>PowerPoint Presentation</vt:lpstr>
      <vt:lpstr>Genetic algorithms</vt:lpstr>
      <vt:lpstr>Genetic algorithms</vt:lpstr>
      <vt:lpstr>PowerPoint Presentation</vt:lpstr>
      <vt:lpstr>Local Search Summary</vt:lpstr>
      <vt:lpstr>Local Search Example: SAT</vt:lpstr>
      <vt:lpstr>Satisfiability Testing</vt:lpstr>
      <vt:lpstr>Greedy Local Search (Hill Climbing)</vt:lpstr>
      <vt:lpstr>Greedy Local Search (Hill Climbing): GSAT</vt:lpstr>
      <vt:lpstr>GSAT vs. DP on Hard Random Instances</vt:lpstr>
      <vt:lpstr>Experimental Results: Hard Random 3SAT</vt:lpstr>
      <vt:lpstr>Local search for mancala?</vt:lpstr>
      <vt:lpstr>Clustering</vt:lpstr>
      <vt:lpstr>For example…</vt:lpstr>
      <vt:lpstr>Hierarchical Clustering</vt:lpstr>
      <vt:lpstr>PowerPoint Presentation</vt:lpstr>
      <vt:lpstr>Hierarchical clustering as local search</vt:lpstr>
      <vt:lpstr>Swap without temporal constraints, example 1</vt:lpstr>
      <vt:lpstr>Swap without temporal constraints, example 2</vt:lpstr>
      <vt:lpstr>Hierarchical clustering as local search</vt:lpstr>
      <vt:lpstr>Hierarchical clustering as local search</vt:lpstr>
      <vt:lpstr>SS-Hierarchical vs. Ward’s</vt:lpstr>
    </vt:vector>
  </TitlesOfParts>
  <Company>Stanford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Christopher Manning</dc:creator>
  <cp:lastModifiedBy>David Kauchak</cp:lastModifiedBy>
  <cp:revision>612</cp:revision>
  <cp:lastPrinted>2013-03-02T15:09:33Z</cp:lastPrinted>
  <dcterms:created xsi:type="dcterms:W3CDTF">2010-09-21T00:59:34Z</dcterms:created>
  <dcterms:modified xsi:type="dcterms:W3CDTF">2013-03-02T15:09:37Z</dcterms:modified>
</cp:coreProperties>
</file>