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5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6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tags/tag78.xml" ContentType="application/vnd.openxmlformats-officedocument.presentationml.tags+xml"/>
  <Override PartName="/ppt/notesSlides/notesSlide10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1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0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21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22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3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24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25.xml" ContentType="application/vnd.openxmlformats-officedocument.presentationml.notesSlide+xml"/>
  <Override PartName="/ppt/tags/tag136.xml" ContentType="application/vnd.openxmlformats-officedocument.presentationml.tags+xml"/>
  <Override PartName="/ppt/notesSlides/notesSlide26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7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8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29.xml" ContentType="application/vnd.openxmlformats-officedocument.presentationml.notesSlide+xml"/>
  <Override PartName="/ppt/embeddings/oleObject2.bin" ContentType="application/vnd.openxmlformats-officedocument.oleObject"/>
  <Override PartName="/ppt/tags/tag144.xml" ContentType="application/vnd.openxmlformats-officedocument.presentationml.tags+xml"/>
  <Override PartName="/ppt/notesSlides/notesSlide30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31.xml" ContentType="application/vnd.openxmlformats-officedocument.presentationml.notesSlide+xml"/>
  <Override PartName="/ppt/embeddings/oleObject3.bin" ContentType="application/vnd.openxmlformats-officedocument.oleObject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2.xml" ContentType="application/vnd.openxmlformats-officedocument.presentationml.notesSlide+xml"/>
  <Override PartName="/ppt/embeddings/oleObject4.bin" ContentType="application/vnd.openxmlformats-officedocument.oleObject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3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906" r:id="rId2"/>
    <p:sldId id="908" r:id="rId3"/>
    <p:sldId id="966" r:id="rId4"/>
    <p:sldId id="1035" r:id="rId5"/>
    <p:sldId id="967" r:id="rId6"/>
    <p:sldId id="969" r:id="rId7"/>
    <p:sldId id="968" r:id="rId8"/>
    <p:sldId id="970" r:id="rId9"/>
    <p:sldId id="972" r:id="rId10"/>
    <p:sldId id="973" r:id="rId11"/>
    <p:sldId id="975" r:id="rId12"/>
    <p:sldId id="976" r:id="rId13"/>
    <p:sldId id="977" r:id="rId14"/>
    <p:sldId id="978" r:id="rId15"/>
    <p:sldId id="981" r:id="rId16"/>
    <p:sldId id="985" r:id="rId17"/>
    <p:sldId id="986" r:id="rId18"/>
    <p:sldId id="1036" r:id="rId19"/>
    <p:sldId id="987" r:id="rId20"/>
    <p:sldId id="982" r:id="rId21"/>
    <p:sldId id="988" r:id="rId22"/>
    <p:sldId id="989" r:id="rId23"/>
    <p:sldId id="979" r:id="rId24"/>
    <p:sldId id="980" r:id="rId25"/>
    <p:sldId id="990" r:id="rId26"/>
    <p:sldId id="992" r:id="rId27"/>
    <p:sldId id="993" r:id="rId28"/>
    <p:sldId id="991" r:id="rId29"/>
    <p:sldId id="1037" r:id="rId30"/>
    <p:sldId id="997" r:id="rId31"/>
    <p:sldId id="1030" r:id="rId32"/>
    <p:sldId id="998" r:id="rId33"/>
    <p:sldId id="999" r:id="rId34"/>
    <p:sldId id="1000" r:id="rId35"/>
    <p:sldId id="1001" r:id="rId36"/>
    <p:sldId id="1031" r:id="rId37"/>
    <p:sldId id="1002" r:id="rId38"/>
    <p:sldId id="1013" r:id="rId39"/>
    <p:sldId id="1004" r:id="rId40"/>
    <p:sldId id="1006" r:id="rId41"/>
    <p:sldId id="1008" r:id="rId42"/>
    <p:sldId id="1011" r:id="rId43"/>
    <p:sldId id="1038" r:id="rId44"/>
    <p:sldId id="1012" r:id="rId45"/>
    <p:sldId id="1014" r:id="rId46"/>
    <p:sldId id="1015" r:id="rId47"/>
    <p:sldId id="1016" r:id="rId48"/>
    <p:sldId id="1017" r:id="rId49"/>
    <p:sldId id="1032" r:id="rId50"/>
    <p:sldId id="1019" r:id="rId51"/>
    <p:sldId id="1020" r:id="rId52"/>
    <p:sldId id="1034" r:id="rId53"/>
    <p:sldId id="1039" r:id="rId54"/>
    <p:sldId id="1040" r:id="rId55"/>
    <p:sldId id="1041" r:id="rId56"/>
    <p:sldId id="1042" r:id="rId57"/>
    <p:sldId id="1043" r:id="rId58"/>
    <p:sldId id="1044" r:id="rId59"/>
    <p:sldId id="1045" r:id="rId60"/>
    <p:sldId id="1046" r:id="rId61"/>
    <p:sldId id="1047" r:id="rId62"/>
    <p:sldId id="1048" r:id="rId6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D958F"/>
    <a:srgbClr val="FFFF00"/>
    <a:srgbClr val="66CCFF"/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99799" autoAdjust="0"/>
  </p:normalViewPr>
  <p:slideViewPr>
    <p:cSldViewPr>
      <p:cViewPr varScale="1">
        <p:scale>
          <a:sx n="101" d="100"/>
          <a:sy n="101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6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9B6AE911-06B8-D04F-8E37-F6BAE01508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4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411F1F-34D3-B64E-829D-0DD76ACC9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75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416099"/>
            <a:ext cx="5030391" cy="41824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45" tIns="45722" rIns="91445" bIns="45722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34ECA-600E-9E43-B93C-BA3E7085BA1F}" type="slidenum">
              <a:rPr lang="en-US"/>
              <a:pPr/>
              <a:t>19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34ECA-600E-9E43-B93C-BA3E7085BA1F}" type="slidenum">
              <a:rPr lang="en-US"/>
              <a:pPr/>
              <a:t>20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34ECA-600E-9E43-B93C-BA3E7085BA1F}" type="slidenum">
              <a:rPr lang="en-US"/>
              <a:pPr/>
              <a:t>21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34ECA-600E-9E43-B93C-BA3E7085BA1F}" type="slidenum">
              <a:rPr lang="en-US"/>
              <a:pPr/>
              <a:t>22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B3112-1057-A043-A60C-FFA88F50EDC0}" type="slidenum">
              <a:rPr lang="en-US"/>
              <a:pPr/>
              <a:t>23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8E20A-7E94-5F46-9499-1A12DA7252D2}" type="slidenum">
              <a:rPr lang="en-US"/>
              <a:pPr/>
              <a:t>24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5CB60-0AAD-8E44-9247-64144F3811CF}" type="slidenum">
              <a:rPr lang="en-US"/>
              <a:pPr/>
              <a:t>25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727A6-CB50-D343-818E-49888113EC30}" type="slidenum">
              <a:rPr lang="en-US"/>
              <a:pPr/>
              <a:t>26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5CB60-0AAD-8E44-9247-64144F3811CF}" type="slidenum">
              <a:rPr lang="en-US"/>
              <a:pPr/>
              <a:t>27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11F1F-34D3-B64E-829D-0DD76ACC9D7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C2EF8-38F6-1746-8941-57A5F9B6DD54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marL="228600" indent="-228600" eaLnBrk="1" hangingPunct="1">
              <a:lnSpc>
                <a:spcPct val="90000"/>
              </a:lnSpc>
              <a:buFontTx/>
              <a:buAutoNum type="arabicParenR"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F7ED5-6521-524B-A1F0-08B0CE070F3F}" type="slidenum">
              <a:rPr lang="en-US"/>
              <a:pPr/>
              <a:t>34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E2B1-4AF7-8547-BB0F-3B217C38E231}" type="slidenum">
              <a:rPr lang="en-US"/>
              <a:pPr/>
              <a:t>39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D0698-B379-6644-9389-38222F76E7DC}" type="slidenum">
              <a:rPr lang="en-US"/>
              <a:pPr/>
              <a:t>40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8939C-335D-D94C-9955-8784C8B11242}" type="slidenum">
              <a:rPr lang="en-US"/>
              <a:pPr/>
              <a:t>41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C34F2-F4B2-1B4A-9074-C08E76599434}" type="slidenum">
              <a:rPr lang="en-US"/>
              <a:pPr/>
              <a:t>42</a:t>
            </a:fld>
            <a:endParaRPr lang="en-US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153988"/>
            <a:ext cx="1858963" cy="1395412"/>
          </a:xfrm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61" y="1626870"/>
            <a:ext cx="6552678" cy="74371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C34F2-F4B2-1B4A-9074-C08E76599434}" type="slidenum">
              <a:rPr lang="en-US"/>
              <a:pPr/>
              <a:t>43</a:t>
            </a:fld>
            <a:endParaRPr lang="en-US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153988"/>
            <a:ext cx="1858963" cy="1395412"/>
          </a:xfrm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61" y="1626870"/>
            <a:ext cx="6552678" cy="74371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C92B4-6167-0240-A32F-DC2FD629AC2F}" type="slidenum">
              <a:rPr lang="en-US"/>
              <a:pPr/>
              <a:t>44</a:t>
            </a:fld>
            <a:endParaRPr lang="en-US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8571" y="154236"/>
            <a:ext cx="1033397" cy="1394460"/>
          </a:xfrm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61" y="1626870"/>
            <a:ext cx="6552678" cy="74371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9075A-C9B2-424D-A5C6-4D27F5828301}" type="slidenum">
              <a:rPr lang="en-US"/>
              <a:pPr/>
              <a:t>45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61D14-9D67-CE4F-AA0E-484392CD6319}" type="slidenum">
              <a:rPr lang="en-US"/>
              <a:pPr/>
              <a:t>46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1420F-3FEB-6345-9223-BEC92C738BD4}" type="slidenum">
              <a:rPr lang="en-US"/>
              <a:pPr/>
              <a:t>47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C2EF8-38F6-1746-8941-57A5F9B6DD54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marL="228600" indent="-228600" eaLnBrk="1" hangingPunct="1">
              <a:lnSpc>
                <a:spcPct val="90000"/>
              </a:lnSpc>
              <a:buFontTx/>
              <a:buAutoNum type="arabicParenR"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CFC54-2B9E-EB43-B580-C7E7C536349E}" type="slidenum">
              <a:rPr lang="en-US"/>
              <a:pPr/>
              <a:t>48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CFC54-2B9E-EB43-B580-C7E7C536349E}" type="slidenum">
              <a:rPr lang="en-US"/>
              <a:pPr/>
              <a:t>49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AC7AB-92BE-7641-B871-C674B15C60B9}" type="slidenum">
              <a:rPr lang="en-US"/>
              <a:pPr/>
              <a:t>50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26F68-5731-F847-91C5-6AF04DEBEDF4}" type="slidenum">
              <a:rPr lang="en-US"/>
              <a:pPr/>
              <a:t>51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C2EF8-38F6-1746-8941-57A5F9B6DD54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marL="228600" indent="-228600" eaLnBrk="1" hangingPunct="1">
              <a:lnSpc>
                <a:spcPct val="90000"/>
              </a:lnSpc>
              <a:buFontTx/>
              <a:buAutoNum type="arabicParenR"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87111-74F4-1748-9230-B2CDE75A786B}" type="slidenum">
              <a:rPr lang="en-US"/>
              <a:pPr/>
              <a:t>6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C176A-6A8D-3240-B22E-934F198A9182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BE1A-1C58-184C-BB62-2DA79F5E61C2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07832-5A96-BD4F-B5FD-F3A2E0D57C9C}" type="slidenum">
              <a:rPr lang="en-US"/>
              <a:pPr/>
              <a:t>14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92" y="4415790"/>
            <a:ext cx="5028417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BDDB9-A424-164E-8972-7DEBB13CDB30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155575"/>
            <a:ext cx="1857375" cy="13938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fld id="{D1C8D34D-0B3E-1A4E-9C46-FD7DCB973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B3B23-D92C-0348-914D-EAF7209EB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2920F-BDED-B047-9941-308688710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1B872-FC73-DA4E-9D3E-4DAD51116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E4B8-1939-4945-A147-D07FF9E2C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3B11D-29FF-4A42-BFF9-5BE52E487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2ECE3-03AA-4B4F-A904-7D1750DBB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1C5F0-CE62-1740-84EA-FB78232FF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C99D3-038B-414B-9D4E-52F1B021A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28925-6912-2B45-9E66-A74C6316D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A8DE-1BA9-4942-B10F-EEA456AB4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33271-0498-1845-AF3A-1FC805E6D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F0FE356D-9FA8-5642-A883-7AB8DD1E36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5" Type="http://schemas.openxmlformats.org/officeDocument/2006/relationships/image" Target="../media/image4.png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tags" Target="../tags/tag77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8.xml"/><Relationship Id="rId7" Type="http://schemas.openxmlformats.org/officeDocument/2006/relationships/oleObject" Target="../embeddings/oleObject1.bin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tags" Target="../tags/tag7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irHFVdphfZQ&amp;list=UUCDOQrpqLqKVcTCKzqarxLg" TargetMode="Externa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11.xml"/><Relationship Id="rId1" Type="http://schemas.openxmlformats.org/officeDocument/2006/relationships/tags" Target="../tags/tag79.xml"/><Relationship Id="rId2" Type="http://schemas.openxmlformats.org/officeDocument/2006/relationships/tags" Target="../tags/tag80.xml"/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tags" Target="../tags/tag84.xml"/><Relationship Id="rId7" Type="http://schemas.openxmlformats.org/officeDocument/2006/relationships/tags" Target="../tags/tag85.xml"/><Relationship Id="rId8" Type="http://schemas.openxmlformats.org/officeDocument/2006/relationships/tags" Target="../tags/tag86.xml"/><Relationship Id="rId9" Type="http://schemas.openxmlformats.org/officeDocument/2006/relationships/tags" Target="../tags/tag87.xml"/><Relationship Id="rId10" Type="http://schemas.openxmlformats.org/officeDocument/2006/relationships/tags" Target="../tags/tag8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2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4" Type="http://schemas.openxmlformats.org/officeDocument/2006/relationships/tags" Target="../tags/tag100.xml"/><Relationship Id="rId5" Type="http://schemas.openxmlformats.org/officeDocument/2006/relationships/tags" Target="../tags/tag101.xml"/><Relationship Id="rId6" Type="http://schemas.openxmlformats.org/officeDocument/2006/relationships/tags" Target="../tags/tag102.xml"/><Relationship Id="rId7" Type="http://schemas.openxmlformats.org/officeDocument/2006/relationships/tags" Target="../tags/tag103.xml"/><Relationship Id="rId8" Type="http://schemas.openxmlformats.org/officeDocument/2006/relationships/tags" Target="../tags/tag104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3.xml"/><Relationship Id="rId1" Type="http://schemas.openxmlformats.org/officeDocument/2006/relationships/tags" Target="../tags/tag97.xml"/><Relationship Id="rId2" Type="http://schemas.openxmlformats.org/officeDocument/2006/relationships/tags" Target="../tags/tag9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0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i.edu/licensed-sw/pharaoh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106.xml"/><Relationship Id="rId2" Type="http://schemas.openxmlformats.org/officeDocument/2006/relationships/tags" Target="../tags/tag107.xml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tags" Target="../tags/tag30.xml"/><Relationship Id="rId29" Type="http://schemas.openxmlformats.org/officeDocument/2006/relationships/tags" Target="../tags/tag3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30" Type="http://schemas.openxmlformats.org/officeDocument/2006/relationships/tags" Target="../tags/tag32.xml"/><Relationship Id="rId31" Type="http://schemas.openxmlformats.org/officeDocument/2006/relationships/tags" Target="../tags/tag33.xml"/><Relationship Id="rId32" Type="http://schemas.openxmlformats.org/officeDocument/2006/relationships/tags" Target="../tags/tag34.xml"/><Relationship Id="rId9" Type="http://schemas.openxmlformats.org/officeDocument/2006/relationships/tags" Target="../tags/tag11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33" Type="http://schemas.openxmlformats.org/officeDocument/2006/relationships/tags" Target="../tags/tag35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3.xml"/><Relationship Id="rId36" Type="http://schemas.openxmlformats.org/officeDocument/2006/relationships/image" Target="../media/image1.png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37" Type="http://schemas.openxmlformats.org/officeDocument/2006/relationships/image" Target="../media/image2.png"/><Relationship Id="rId38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108.xml"/><Relationship Id="rId2" Type="http://schemas.openxmlformats.org/officeDocument/2006/relationships/tags" Target="../tags/tag109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20" Type="http://schemas.openxmlformats.org/officeDocument/2006/relationships/tags" Target="../tags/tag129.xml"/><Relationship Id="rId21" Type="http://schemas.openxmlformats.org/officeDocument/2006/relationships/tags" Target="../tags/tag130.xml"/><Relationship Id="rId22" Type="http://schemas.openxmlformats.org/officeDocument/2006/relationships/tags" Target="../tags/tag131.xml"/><Relationship Id="rId23" Type="http://schemas.openxmlformats.org/officeDocument/2006/relationships/slideLayout" Target="../slideLayouts/slideLayout7.xml"/><Relationship Id="rId24" Type="http://schemas.openxmlformats.org/officeDocument/2006/relationships/notesSlide" Target="../notesSlides/notesSlide23.xml"/><Relationship Id="rId10" Type="http://schemas.openxmlformats.org/officeDocument/2006/relationships/tags" Target="../tags/tag119.xml"/><Relationship Id="rId11" Type="http://schemas.openxmlformats.org/officeDocument/2006/relationships/tags" Target="../tags/tag120.xml"/><Relationship Id="rId12" Type="http://schemas.openxmlformats.org/officeDocument/2006/relationships/tags" Target="../tags/tag121.xml"/><Relationship Id="rId13" Type="http://schemas.openxmlformats.org/officeDocument/2006/relationships/tags" Target="../tags/tag122.xml"/><Relationship Id="rId14" Type="http://schemas.openxmlformats.org/officeDocument/2006/relationships/tags" Target="../tags/tag123.xml"/><Relationship Id="rId15" Type="http://schemas.openxmlformats.org/officeDocument/2006/relationships/tags" Target="../tags/tag124.xml"/><Relationship Id="rId16" Type="http://schemas.openxmlformats.org/officeDocument/2006/relationships/tags" Target="../tags/tag125.xml"/><Relationship Id="rId17" Type="http://schemas.openxmlformats.org/officeDocument/2006/relationships/tags" Target="../tags/tag126.xml"/><Relationship Id="rId18" Type="http://schemas.openxmlformats.org/officeDocument/2006/relationships/tags" Target="../tags/tag127.xml"/><Relationship Id="rId19" Type="http://schemas.openxmlformats.org/officeDocument/2006/relationships/tags" Target="../tags/tag128.xml"/><Relationship Id="rId1" Type="http://schemas.openxmlformats.org/officeDocument/2006/relationships/tags" Target="../tags/tag110.xml"/><Relationship Id="rId2" Type="http://schemas.openxmlformats.org/officeDocument/2006/relationships/tags" Target="../tags/tag111.xml"/><Relationship Id="rId3" Type="http://schemas.openxmlformats.org/officeDocument/2006/relationships/tags" Target="../tags/tag112.xml"/><Relationship Id="rId4" Type="http://schemas.openxmlformats.org/officeDocument/2006/relationships/tags" Target="../tags/tag113.xml"/><Relationship Id="rId5" Type="http://schemas.openxmlformats.org/officeDocument/2006/relationships/tags" Target="../tags/tag114.xml"/><Relationship Id="rId6" Type="http://schemas.openxmlformats.org/officeDocument/2006/relationships/tags" Target="../tags/tag115.xml"/><Relationship Id="rId7" Type="http://schemas.openxmlformats.org/officeDocument/2006/relationships/tags" Target="../tags/tag116.xml"/><Relationship Id="rId8" Type="http://schemas.openxmlformats.org/officeDocument/2006/relationships/tags" Target="../tags/tag1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5" Type="http://schemas.openxmlformats.org/officeDocument/2006/relationships/image" Target="../media/image17.png"/><Relationship Id="rId1" Type="http://schemas.openxmlformats.org/officeDocument/2006/relationships/tags" Target="../tags/tag132.xml"/><Relationship Id="rId2" Type="http://schemas.openxmlformats.org/officeDocument/2006/relationships/tags" Target="../tags/tag1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5.xml"/><Relationship Id="rId5" Type="http://schemas.openxmlformats.org/officeDocument/2006/relationships/image" Target="../media/image17.png"/><Relationship Id="rId1" Type="http://schemas.openxmlformats.org/officeDocument/2006/relationships/tags" Target="../tags/tag134.xml"/><Relationship Id="rId2" Type="http://schemas.openxmlformats.org/officeDocument/2006/relationships/tags" Target="../tags/tag1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18.wmf"/><Relationship Id="rId1" Type="http://schemas.openxmlformats.org/officeDocument/2006/relationships/tags" Target="../tags/tag136.x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37.xml"/><Relationship Id="rId2" Type="http://schemas.openxmlformats.org/officeDocument/2006/relationships/tags" Target="../tags/tag13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4" Type="http://schemas.openxmlformats.org/officeDocument/2006/relationships/tags" Target="../tags/tag14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9.xml"/><Relationship Id="rId7" Type="http://schemas.openxmlformats.org/officeDocument/2006/relationships/oleObject" Target="../embeddings/oleObject2.bin"/><Relationship Id="rId8" Type="http://schemas.openxmlformats.org/officeDocument/2006/relationships/image" Target="../media/image19.png"/><Relationship Id="rId1" Type="http://schemas.openxmlformats.org/officeDocument/2006/relationships/vmlDrawing" Target="../drawings/vmlDrawing2.vml"/><Relationship Id="rId2" Type="http://schemas.openxmlformats.org/officeDocument/2006/relationships/tags" Target="../tags/tag1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14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1.xml"/><Relationship Id="rId7" Type="http://schemas.openxmlformats.org/officeDocument/2006/relationships/oleObject" Target="../embeddings/oleObject3.bin"/><Relationship Id="rId8" Type="http://schemas.openxmlformats.org/officeDocument/2006/relationships/image" Target="../media/image20.png"/><Relationship Id="rId1" Type="http://schemas.openxmlformats.org/officeDocument/2006/relationships/vmlDrawing" Target="../drawings/vmlDrawing3.vml"/><Relationship Id="rId2" Type="http://schemas.openxmlformats.org/officeDocument/2006/relationships/tags" Target="../tags/tag145.xm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tags" Target="../tags/tag55.xml"/><Relationship Id="rId21" Type="http://schemas.openxmlformats.org/officeDocument/2006/relationships/tags" Target="../tags/tag56.xml"/><Relationship Id="rId22" Type="http://schemas.openxmlformats.org/officeDocument/2006/relationships/tags" Target="../tags/tag57.xml"/><Relationship Id="rId23" Type="http://schemas.openxmlformats.org/officeDocument/2006/relationships/tags" Target="../tags/tag58.xml"/><Relationship Id="rId24" Type="http://schemas.openxmlformats.org/officeDocument/2006/relationships/tags" Target="../tags/tag59.xml"/><Relationship Id="rId25" Type="http://schemas.openxmlformats.org/officeDocument/2006/relationships/tags" Target="../tags/tag60.xml"/><Relationship Id="rId26" Type="http://schemas.openxmlformats.org/officeDocument/2006/relationships/tags" Target="../tags/tag61.xml"/><Relationship Id="rId27" Type="http://schemas.openxmlformats.org/officeDocument/2006/relationships/tags" Target="../tags/tag62.xml"/><Relationship Id="rId28" Type="http://schemas.openxmlformats.org/officeDocument/2006/relationships/tags" Target="../tags/tag63.xml"/><Relationship Id="rId29" Type="http://schemas.openxmlformats.org/officeDocument/2006/relationships/tags" Target="../tags/tag64.xml"/><Relationship Id="rId1" Type="http://schemas.openxmlformats.org/officeDocument/2006/relationships/tags" Target="../tags/tag36.xml"/><Relationship Id="rId2" Type="http://schemas.openxmlformats.org/officeDocument/2006/relationships/tags" Target="../tags/tag37.xml"/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tags" Target="../tags/tag40.xml"/><Relationship Id="rId30" Type="http://schemas.openxmlformats.org/officeDocument/2006/relationships/tags" Target="../tags/tag65.xml"/><Relationship Id="rId31" Type="http://schemas.openxmlformats.org/officeDocument/2006/relationships/tags" Target="../tags/tag66.xml"/><Relationship Id="rId32" Type="http://schemas.openxmlformats.org/officeDocument/2006/relationships/tags" Target="../tags/tag67.xml"/><Relationship Id="rId9" Type="http://schemas.openxmlformats.org/officeDocument/2006/relationships/tags" Target="../tags/tag44.xml"/><Relationship Id="rId6" Type="http://schemas.openxmlformats.org/officeDocument/2006/relationships/tags" Target="../tags/tag41.xml"/><Relationship Id="rId7" Type="http://schemas.openxmlformats.org/officeDocument/2006/relationships/tags" Target="../tags/tag42.xml"/><Relationship Id="rId8" Type="http://schemas.openxmlformats.org/officeDocument/2006/relationships/tags" Target="../tags/tag43.xml"/><Relationship Id="rId33" Type="http://schemas.openxmlformats.org/officeDocument/2006/relationships/tags" Target="../tags/tag68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4.xml"/><Relationship Id="rId36" Type="http://schemas.openxmlformats.org/officeDocument/2006/relationships/image" Target="../media/image1.png"/><Relationship Id="rId10" Type="http://schemas.openxmlformats.org/officeDocument/2006/relationships/tags" Target="../tags/tag45.xml"/><Relationship Id="rId11" Type="http://schemas.openxmlformats.org/officeDocument/2006/relationships/tags" Target="../tags/tag46.xml"/><Relationship Id="rId12" Type="http://schemas.openxmlformats.org/officeDocument/2006/relationships/tags" Target="../tags/tag47.xml"/><Relationship Id="rId13" Type="http://schemas.openxmlformats.org/officeDocument/2006/relationships/tags" Target="../tags/tag48.xml"/><Relationship Id="rId14" Type="http://schemas.openxmlformats.org/officeDocument/2006/relationships/tags" Target="../tags/tag49.xml"/><Relationship Id="rId15" Type="http://schemas.openxmlformats.org/officeDocument/2006/relationships/tags" Target="../tags/tag50.xml"/><Relationship Id="rId16" Type="http://schemas.openxmlformats.org/officeDocument/2006/relationships/tags" Target="../tags/tag51.xml"/><Relationship Id="rId17" Type="http://schemas.openxmlformats.org/officeDocument/2006/relationships/tags" Target="../tags/tag52.xml"/><Relationship Id="rId18" Type="http://schemas.openxmlformats.org/officeDocument/2006/relationships/tags" Target="../tags/tag53.xml"/><Relationship Id="rId19" Type="http://schemas.openxmlformats.org/officeDocument/2006/relationships/tags" Target="../tags/tag54.xml"/><Relationship Id="rId37" Type="http://schemas.openxmlformats.org/officeDocument/2006/relationships/image" Target="../media/image2.png"/><Relationship Id="rId38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4" Type="http://schemas.openxmlformats.org/officeDocument/2006/relationships/tags" Target="../tags/tag15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2.xml"/><Relationship Id="rId7" Type="http://schemas.openxmlformats.org/officeDocument/2006/relationships/oleObject" Target="../embeddings/oleObject4.bin"/><Relationship Id="rId8" Type="http://schemas.openxmlformats.org/officeDocument/2006/relationships/image" Target="../media/image21.png"/><Relationship Id="rId1" Type="http://schemas.openxmlformats.org/officeDocument/2006/relationships/vmlDrawing" Target="../drawings/vmlDrawing4.vml"/><Relationship Id="rId2" Type="http://schemas.openxmlformats.org/officeDocument/2006/relationships/tags" Target="../tags/tag14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4" Type="http://schemas.openxmlformats.org/officeDocument/2006/relationships/tags" Target="../tags/tag15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3.xml"/><Relationship Id="rId7" Type="http://schemas.openxmlformats.org/officeDocument/2006/relationships/oleObject" Target="../embeddings/oleObject5.bin"/><Relationship Id="rId8" Type="http://schemas.openxmlformats.org/officeDocument/2006/relationships/image" Target="../media/image22.png"/><Relationship Id="rId1" Type="http://schemas.openxmlformats.org/officeDocument/2006/relationships/vmlDrawing" Target="../drawings/vmlDrawing5.vml"/><Relationship Id="rId2" Type="http://schemas.openxmlformats.org/officeDocument/2006/relationships/tags" Target="../tags/tag1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69.xml"/><Relationship Id="rId2" Type="http://schemas.openxmlformats.org/officeDocument/2006/relationships/tags" Target="../tags/tag7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5" Type="http://schemas.openxmlformats.org/officeDocument/2006/relationships/image" Target="../media/image3.png"/><Relationship Id="rId1" Type="http://schemas.openxmlformats.org/officeDocument/2006/relationships/tags" Target="../tags/tag71.xml"/><Relationship Id="rId2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Local Search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3810000" y="3581400"/>
            <a:ext cx="46482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CS311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David Kauchak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Spring 2013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038600" y="595378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i="1" dirty="0">
                <a:solidFill>
                  <a:srgbClr val="FF6600"/>
                </a:solidFill>
              </a:rPr>
              <a:t>Some material borrowed </a:t>
            </a:r>
            <a:r>
              <a:rPr lang="en-US" sz="1400" i="1" dirty="0" smtClean="0">
                <a:solidFill>
                  <a:srgbClr val="FF6600"/>
                </a:solidFill>
              </a:rPr>
              <a:t>from</a:t>
            </a:r>
            <a:r>
              <a:rPr lang="en-US" sz="1400" dirty="0" smtClean="0"/>
              <a:t>:</a:t>
            </a:r>
            <a:endParaRPr lang="en-US" sz="1400" dirty="0"/>
          </a:p>
          <a:p>
            <a:pPr algn="r"/>
            <a:r>
              <a:rPr lang="en-US" sz="1400" dirty="0"/>
              <a:t>Sara </a:t>
            </a:r>
            <a:r>
              <a:rPr lang="en-US" sz="1400" dirty="0" smtClean="0"/>
              <a:t>Owsley </a:t>
            </a:r>
            <a:r>
              <a:rPr lang="en-US" sz="1400" dirty="0" err="1" smtClean="0"/>
              <a:t>Sood</a:t>
            </a:r>
            <a:r>
              <a:rPr lang="en-US" sz="1400" dirty="0" smtClean="0"/>
              <a:t> and </a:t>
            </a:r>
            <a:r>
              <a:rPr lang="en-US" sz="1400" dirty="0"/>
              <a:t>others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pPr eaLnBrk="1" hangingPunct="1"/>
            <a:r>
              <a:rPr lang="en-US" dirty="0"/>
              <a:t>Example: 4 </a:t>
            </a:r>
            <a:r>
              <a:rPr lang="en-US" dirty="0" smtClean="0"/>
              <a:t>Queens</a:t>
            </a:r>
            <a:endParaRPr 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631950"/>
            <a:ext cx="7772400" cy="46164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State:</a:t>
            </a:r>
          </a:p>
          <a:p>
            <a:pPr lvl="1" eaLnBrk="1" hangingPunct="1"/>
            <a:r>
              <a:rPr lang="en-US" sz="2000" dirty="0" smtClean="0"/>
              <a:t>4 </a:t>
            </a:r>
            <a:r>
              <a:rPr lang="en-US" sz="2000" dirty="0"/>
              <a:t>queens in 4 </a:t>
            </a:r>
            <a:r>
              <a:rPr lang="en-US" sz="2000" dirty="0" smtClean="0"/>
              <a:t>columns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Generating random state:</a:t>
            </a:r>
          </a:p>
          <a:p>
            <a:pPr lvl="1" eaLnBrk="1" hangingPunct="1"/>
            <a:r>
              <a:rPr lang="en-US" sz="2000" dirty="0" smtClean="0"/>
              <a:t>any configuration</a:t>
            </a:r>
          </a:p>
          <a:p>
            <a:pPr lvl="1" eaLnBrk="1" hangingPunct="1"/>
            <a:r>
              <a:rPr lang="en-US" sz="2000" dirty="0" smtClean="0"/>
              <a:t>any configuration without row conflicts?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FF0000"/>
                </a:solidFill>
              </a:rPr>
              <a:t>Operations: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000" dirty="0" smtClean="0"/>
              <a:t>move </a:t>
            </a:r>
            <a:r>
              <a:rPr lang="en-US" sz="2000" dirty="0"/>
              <a:t>queen in column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FF0000"/>
                </a:solidFill>
              </a:rPr>
              <a:t>Goal test: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r>
              <a:rPr lang="en-US" sz="2000" dirty="0" smtClean="0"/>
              <a:t>no </a:t>
            </a:r>
            <a:r>
              <a:rPr lang="en-US" sz="2000" dirty="0"/>
              <a:t>attacks 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Evaluation:</a:t>
            </a:r>
          </a:p>
          <a:p>
            <a:pPr lvl="1" eaLnBrk="1" hangingPunct="1"/>
            <a:r>
              <a:rPr lang="en-US" sz="2000" dirty="0" err="1" smtClean="0"/>
              <a:t>h(</a:t>
            </a:r>
            <a:r>
              <a:rPr lang="en-US" sz="2000" i="1" dirty="0" err="1" smtClean="0"/>
              <a:t>state</a:t>
            </a:r>
            <a:r>
              <a:rPr lang="en-US" sz="2000" dirty="0" smtClean="0"/>
              <a:t>) </a:t>
            </a:r>
            <a:r>
              <a:rPr lang="en-US" sz="2000" dirty="0"/>
              <a:t>= number of attacks </a:t>
            </a:r>
          </a:p>
          <a:p>
            <a:pPr eaLnBrk="1" hangingPunct="1"/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1828800"/>
            <a:ext cx="1508911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Start with a random configuration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repeat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generate a set of “local” next states</a:t>
            </a: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move to one of these next states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4958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Starting state and next states are generally constrained/specified by the problem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Start with a random configuration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repeat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  <a:latin typeface="Times New Roman"/>
                <a:cs typeface="Times New Roman"/>
              </a:rPr>
              <a:t>generate a set of “local” next states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move to one of these next states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495800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should we pick the next state to go to?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Greedy: Hill-climbing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Start with a random configuration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repeat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  <a:latin typeface="Times New Roman"/>
                <a:cs typeface="Times New Roman"/>
              </a:rPr>
              <a:t>generate a set of “local” next states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move to one of these next states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pick the best one according to our heuristic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again, unlike A* and others, we don’t care about the path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/>
              <a:t>Hill-Climbing</a:t>
            </a:r>
          </a:p>
        </p:txBody>
      </p:sp>
      <p:graphicFrame>
        <p:nvGraphicFramePr>
          <p:cNvPr id="662532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419600" y="228600"/>
          <a:ext cx="47244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33" name="Bitmap Image" r:id="rId7" imgW="5200000" imgH="3790476" progId="">
                  <p:embed/>
                </p:oleObj>
              </mc:Choice>
              <mc:Fallback>
                <p:oleObj name="Bitmap Image" r:id="rId7" imgW="5200000" imgH="37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47244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2534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675" y="3962400"/>
            <a:ext cx="8773030" cy="25853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def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ourier New" charset="0"/>
              </a:rPr>
              <a:t>hillClimbing</a:t>
            </a:r>
            <a:r>
              <a:rPr lang="en-US" sz="1800" b="1" dirty="0" err="1">
                <a:latin typeface="Courier New" charset="0"/>
              </a:rPr>
              <a:t>(problem</a:t>
            </a:r>
            <a:r>
              <a:rPr lang="en-US" sz="1800" b="1" dirty="0">
                <a:latin typeface="Courier New" charset="0"/>
              </a:rPr>
              <a:t>):</a:t>
            </a:r>
          </a:p>
          <a:p>
            <a:pPr algn="l"/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>
                <a:solidFill>
                  <a:srgbClr val="009900"/>
                </a:solidFill>
                <a:latin typeface="Courier New" charset="0"/>
              </a:rPr>
              <a:t>""" This function takes a problem specification and returns</a:t>
            </a:r>
            <a:br>
              <a:rPr lang="en-US" sz="1800" b="1" dirty="0">
                <a:solidFill>
                  <a:srgbClr val="0099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9900"/>
                </a:solidFill>
                <a:latin typeface="Courier New" charset="0"/>
              </a:rPr>
              <a:t>       a solution state which it finds via hill climbing """</a:t>
            </a:r>
            <a:endParaRPr lang="en-US" sz="1800" b="1" dirty="0">
              <a:latin typeface="Courier New" charset="0"/>
            </a:endParaRPr>
          </a:p>
          <a:p>
            <a:pPr algn="l"/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 err="1">
                <a:latin typeface="Courier New" charset="0"/>
              </a:rPr>
              <a:t>currentNode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makeNode(initialState(problem</a:t>
            </a:r>
            <a:r>
              <a:rPr lang="en-US" sz="1800" b="1" dirty="0">
                <a:latin typeface="Courier New" charset="0"/>
              </a:rPr>
              <a:t>))</a:t>
            </a:r>
          </a:p>
          <a:p>
            <a:pPr algn="l"/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while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996633"/>
                </a:solidFill>
                <a:latin typeface="Courier New" charset="0"/>
              </a:rPr>
              <a:t>True</a:t>
            </a:r>
            <a:r>
              <a:rPr lang="en-US" sz="1800" b="1" dirty="0">
                <a:latin typeface="Courier New" charset="0"/>
              </a:rPr>
              <a:t>:</a:t>
            </a:r>
          </a:p>
          <a:p>
            <a:pPr algn="l"/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 err="1">
                <a:latin typeface="Courier New" charset="0"/>
              </a:rPr>
              <a:t>nextNode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getHighestSuccessor(currentNode,problem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 algn="l"/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if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value(nextNode</a:t>
            </a:r>
            <a:r>
              <a:rPr lang="en-US" sz="1800" b="1" dirty="0">
                <a:latin typeface="Courier New" charset="0"/>
              </a:rPr>
              <a:t>) &lt;= </a:t>
            </a:r>
            <a:r>
              <a:rPr lang="en-US" sz="1800" b="1" dirty="0" err="1">
                <a:latin typeface="Courier New" charset="0"/>
              </a:rPr>
              <a:t>value(currentNode</a:t>
            </a:r>
            <a:r>
              <a:rPr lang="en-US" sz="1800" b="1" dirty="0">
                <a:latin typeface="Courier New" charset="0"/>
              </a:rPr>
              <a:t>):</a:t>
            </a:r>
          </a:p>
          <a:p>
            <a:pPr algn="l"/>
            <a:r>
              <a:rPr lang="en-US" sz="1800" b="1" dirty="0">
                <a:latin typeface="Courier New" charset="0"/>
              </a:rPr>
              <a:t>         </a:t>
            </a:r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return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currentNode</a:t>
            </a:r>
            <a:endParaRPr lang="en-US" sz="1800" b="1" dirty="0">
              <a:latin typeface="Courier New" charset="0"/>
            </a:endParaRPr>
          </a:p>
          <a:p>
            <a:pPr algn="l"/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 err="1">
                <a:latin typeface="Courier New" charset="0"/>
              </a:rPr>
              <a:t>currentNode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nextNode</a:t>
            </a:r>
            <a:endParaRPr lang="en-US" sz="18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i="1"/>
              <a:t>n</a:t>
            </a:r>
            <a:r>
              <a:rPr lang="en-US"/>
              <a:t>-queens</a:t>
            </a:r>
          </a:p>
        </p:txBody>
      </p:sp>
      <p:pic>
        <p:nvPicPr>
          <p:cNvPr id="35844" name="Picture 4" descr="4queens-sequ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76400"/>
            <a:ext cx="74676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4800600"/>
            <a:ext cx="1828800" cy="1796432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 bwMode="auto">
          <a:xfrm>
            <a:off x="7010400" y="3733800"/>
            <a:ext cx="609600" cy="762000"/>
          </a:xfrm>
          <a:prstGeom prst="downArrow">
            <a:avLst/>
          </a:prstGeom>
          <a:solidFill>
            <a:srgbClr val="333399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876800"/>
            <a:ext cx="2667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3 steps!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the graph coloring problem?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Given a graph, label the nodes of the graph with </a:t>
            </a:r>
            <a:r>
              <a:rPr lang="en-US" sz="2400" i="1" dirty="0" err="1" smtClean="0"/>
              <a:t>n</a:t>
            </a:r>
            <a:r>
              <a:rPr lang="en-US" sz="2400" dirty="0" smtClean="0"/>
              <a:t> colors such that no two nodes connected by an edge have the same color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 this a hard problem?</a:t>
            </a:r>
          </a:p>
          <a:p>
            <a:pPr lvl="1"/>
            <a:r>
              <a:rPr lang="en-US" sz="2000" dirty="0" smtClean="0"/>
              <a:t>NP-hard (NP-complete problem)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Applications</a:t>
            </a:r>
          </a:p>
          <a:p>
            <a:pPr lvl="1"/>
            <a:r>
              <a:rPr lang="en-US" sz="2000" dirty="0" smtClean="0"/>
              <a:t>scheduling</a:t>
            </a:r>
          </a:p>
          <a:p>
            <a:pPr lvl="1"/>
            <a:r>
              <a:rPr lang="en-US" sz="2000" dirty="0" err="1" smtClean="0"/>
              <a:t>sudoku</a:t>
            </a:r>
            <a:endParaRPr lang="en-US" sz="2000" dirty="0" smtClean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200" y="2743200"/>
            <a:ext cx="2717800" cy="26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Given a graph, label the nodes of the graph with </a:t>
            </a:r>
            <a:r>
              <a:rPr lang="en-US" sz="2400" i="1" dirty="0" err="1" smtClean="0"/>
              <a:t>n</a:t>
            </a:r>
            <a:r>
              <a:rPr lang="en-US" sz="2400" dirty="0" smtClean="0"/>
              <a:t> colors such that no two nodes connected by an edge have the same color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 this a hard problem?</a:t>
            </a:r>
          </a:p>
          <a:p>
            <a:pPr lvl="1"/>
            <a:r>
              <a:rPr lang="en-US" sz="2000" dirty="0" smtClean="0"/>
              <a:t>NP-hard (NP-complete problem)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Applications</a:t>
            </a:r>
          </a:p>
          <a:p>
            <a:pPr lvl="1"/>
            <a:r>
              <a:rPr lang="en-US" sz="2000" dirty="0" smtClean="0"/>
              <a:t>scheduling</a:t>
            </a:r>
          </a:p>
          <a:p>
            <a:pPr lvl="1"/>
            <a:r>
              <a:rPr lang="en-US" sz="2000" dirty="0" err="1" smtClean="0"/>
              <a:t>sudoku</a:t>
            </a:r>
            <a:endParaRPr lang="en-US" sz="20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743200"/>
            <a:ext cx="27686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5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 search: graph 3-coloring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Initial state?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Next states?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Heuristic/evaluation measure?</a:t>
            </a:r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495800"/>
            <a:ext cx="312445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3733800"/>
            <a:ext cx="2717800" cy="26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2 due Tuesday before class</a:t>
            </a:r>
          </a:p>
          <a:p>
            <a:r>
              <a:rPr lang="en-US" dirty="0" smtClean="0">
                <a:sym typeface="Wingdings"/>
              </a:rPr>
              <a:t>Written problems 2 posted</a:t>
            </a:r>
          </a:p>
          <a:p>
            <a:r>
              <a:rPr lang="en-US" dirty="0" smtClean="0">
                <a:sym typeface="Wingdings"/>
              </a:rPr>
              <a:t>Class participation</a:t>
            </a:r>
          </a:p>
          <a:p>
            <a:r>
              <a:rPr lang="en-US" dirty="0">
                <a:sym typeface="Wingdings"/>
                <a:hlinkClick r:id="rId2"/>
              </a:rPr>
              <a:t>http://www.youtube.com/watch?v=irHFVdphfZQ&amp;list=</a:t>
            </a:r>
            <a:r>
              <a:rPr lang="en-US" dirty="0" smtClean="0">
                <a:sym typeface="Wingdings"/>
                <a:hlinkClick r:id="rId2"/>
              </a:rPr>
              <a:t>UUCDOQrpqLqKVcTCKzqarxLg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Graph Coloring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7772400" cy="1981200"/>
          </a:xfrm>
        </p:spPr>
        <p:txBody>
          <a:bodyPr/>
          <a:lstStyle/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Start with random coloring of nodes </a:t>
            </a:r>
          </a:p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Change color of one node to reduce # of conflicts </a:t>
            </a:r>
          </a:p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Repeat 2 </a:t>
            </a:r>
          </a:p>
          <a:p>
            <a:pPr marL="609600" indent="-609600"/>
            <a:endParaRPr lang="en-US" sz="2400" dirty="0"/>
          </a:p>
        </p:txBody>
      </p:sp>
      <p:sp>
        <p:nvSpPr>
          <p:cNvPr id="660488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83338" y="4040188"/>
            <a:ext cx="1150937" cy="1036637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89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27888" y="3886200"/>
            <a:ext cx="768350" cy="1382713"/>
          </a:xfrm>
          <a:prstGeom prst="rect">
            <a:avLst/>
          </a:prstGeom>
          <a:solidFill>
            <a:srgbClr val="00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0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99163" y="4884738"/>
            <a:ext cx="1804987" cy="12287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1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04150" y="5422900"/>
            <a:ext cx="806450" cy="69056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2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27825" y="4616450"/>
            <a:ext cx="960438" cy="84455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3" name="Rectangl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99100" y="4386263"/>
            <a:ext cx="1460500" cy="806450"/>
          </a:xfrm>
          <a:prstGeom prst="rect">
            <a:avLst/>
          </a:prstGeom>
          <a:solidFill>
            <a:srgbClr val="00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7" name="Comment 17"/>
          <p:cNvSpPr>
            <a:spLocks noRot="1" noChangeAspect="1" noEditPoints="1" noChangeArrowheads="1" noChangeShapeType="1" noTextEdit="1"/>
          </p:cNvSpPr>
          <p:nvPr>
            <p:custDataLst>
              <p:tags r:id="rId9"/>
            </p:custDataLst>
          </p:nvPr>
        </p:nvSpPr>
        <p:spPr bwMode="auto">
          <a:xfrm>
            <a:off x="7607300" y="5688013"/>
            <a:ext cx="422275" cy="111125"/>
          </a:xfrm>
          <a:custGeom>
            <a:avLst/>
            <a:gdLst/>
            <a:ahLst/>
            <a:cxnLst>
              <a:cxn ang="0">
                <a:pos x="0" y="269"/>
              </a:cxn>
              <a:cxn ang="0">
                <a:pos x="69" y="196"/>
              </a:cxn>
              <a:cxn ang="0">
                <a:pos x="298" y="83"/>
              </a:cxn>
              <a:cxn ang="0">
                <a:pos x="661" y="3"/>
              </a:cxn>
              <a:cxn ang="0">
                <a:pos x="995" y="50"/>
              </a:cxn>
              <a:cxn ang="0">
                <a:pos x="1155" y="232"/>
              </a:cxn>
              <a:cxn ang="0">
                <a:pos x="1173" y="309"/>
              </a:cxn>
              <a:cxn ang="0">
                <a:pos x="1174" y="267"/>
              </a:cxn>
            </a:cxnLst>
            <a:rect l="0" t="0" r="r" b="b"/>
            <a:pathLst>
              <a:path w="1175" h="310" extrusionOk="0">
                <a:moveTo>
                  <a:pt x="0" y="269"/>
                </a:moveTo>
                <a:cubicBezTo>
                  <a:pt x="22" y="233"/>
                  <a:pt x="29" y="224"/>
                  <a:pt x="69" y="196"/>
                </a:cubicBezTo>
                <a:cubicBezTo>
                  <a:pt x="139" y="146"/>
                  <a:pt x="217" y="112"/>
                  <a:pt x="298" y="83"/>
                </a:cubicBezTo>
                <a:cubicBezTo>
                  <a:pt x="414" y="41"/>
                  <a:pt x="538" y="13"/>
                  <a:pt x="661" y="3"/>
                </a:cubicBezTo>
                <a:cubicBezTo>
                  <a:pt x="773" y="-6"/>
                  <a:pt x="891" y="5"/>
                  <a:pt x="995" y="50"/>
                </a:cubicBezTo>
                <a:cubicBezTo>
                  <a:pt x="1077" y="85"/>
                  <a:pt x="1129" y="148"/>
                  <a:pt x="1155" y="232"/>
                </a:cubicBezTo>
                <a:cubicBezTo>
                  <a:pt x="1163" y="258"/>
                  <a:pt x="1166" y="335"/>
                  <a:pt x="1173" y="309"/>
                </a:cubicBezTo>
                <a:cubicBezTo>
                  <a:pt x="1174" y="289"/>
                  <a:pt x="1174" y="281"/>
                  <a:pt x="1174" y="267"/>
                </a:cubicBezTo>
              </a:path>
            </a:pathLst>
          </a:custGeom>
          <a:noFill/>
          <a:ln w="57150" cap="rnd" cmpd="sng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8" name="Comment 18"/>
          <p:cNvSpPr>
            <a:spLocks noRot="1" noChangeAspect="1" noEditPoints="1" noChangeArrowheads="1" noChangeShapeType="1" noTextEdit="1"/>
          </p:cNvSpPr>
          <p:nvPr>
            <p:custDataLst>
              <p:tags r:id="rId10"/>
            </p:custDataLst>
          </p:nvPr>
        </p:nvSpPr>
        <p:spPr bwMode="auto">
          <a:xfrm>
            <a:off x="7043738" y="4413250"/>
            <a:ext cx="119062" cy="347663"/>
          </a:xfrm>
          <a:custGeom>
            <a:avLst/>
            <a:gdLst/>
            <a:ahLst/>
            <a:cxnLst>
              <a:cxn ang="0">
                <a:pos x="330" y="965"/>
              </a:cxn>
              <a:cxn ang="0">
                <a:pos x="319" y="881"/>
              </a:cxn>
              <a:cxn ang="0">
                <a:pos x="333" y="695"/>
              </a:cxn>
              <a:cxn ang="0">
                <a:pos x="211" y="150"/>
              </a:cxn>
              <a:cxn ang="0">
                <a:pos x="83" y="14"/>
              </a:cxn>
              <a:cxn ang="0">
                <a:pos x="0" y="12"/>
              </a:cxn>
            </a:cxnLst>
            <a:rect l="0" t="0" r="r" b="b"/>
            <a:pathLst>
              <a:path w="334" h="966" extrusionOk="0">
                <a:moveTo>
                  <a:pt x="330" y="965"/>
                </a:moveTo>
                <a:cubicBezTo>
                  <a:pt x="318" y="933"/>
                  <a:pt x="317" y="918"/>
                  <a:pt x="319" y="881"/>
                </a:cubicBezTo>
                <a:cubicBezTo>
                  <a:pt x="322" y="819"/>
                  <a:pt x="332" y="757"/>
                  <a:pt x="333" y="695"/>
                </a:cubicBezTo>
                <a:cubicBezTo>
                  <a:pt x="336" y="509"/>
                  <a:pt x="303" y="313"/>
                  <a:pt x="211" y="150"/>
                </a:cubicBezTo>
                <a:cubicBezTo>
                  <a:pt x="181" y="97"/>
                  <a:pt x="142" y="38"/>
                  <a:pt x="83" y="14"/>
                </a:cubicBezTo>
                <a:cubicBezTo>
                  <a:pt x="50" y="0"/>
                  <a:pt x="30" y="5"/>
                  <a:pt x="0" y="12"/>
                </a:cubicBezTo>
              </a:path>
            </a:pathLst>
          </a:custGeom>
          <a:noFill/>
          <a:ln w="57150" cap="rnd" cmpd="sng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" y="40165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Eval</a:t>
            </a:r>
            <a:r>
              <a:rPr lang="en-US" sz="2000" dirty="0" smtClean="0">
                <a:solidFill>
                  <a:srgbClr val="0000FF"/>
                </a:solidFill>
              </a:rPr>
              <a:t>: number of “conflicts”, pairs adjacent nodes with the same color: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0" y="5105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97" grpId="0" animBg="1"/>
      <p:bldP spid="660498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Graph Coloring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7772400" cy="1981200"/>
          </a:xfrm>
        </p:spPr>
        <p:txBody>
          <a:bodyPr/>
          <a:lstStyle/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Start with random coloring of nodes </a:t>
            </a:r>
          </a:p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Change color of one node to reduce # of conflicts </a:t>
            </a:r>
          </a:p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Repeat 2 </a:t>
            </a:r>
          </a:p>
          <a:p>
            <a:pPr marL="609600" indent="-609600"/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5181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83338" y="4040188"/>
            <a:ext cx="1150937" cy="1036637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27888" y="3886200"/>
            <a:ext cx="768350" cy="1382713"/>
          </a:xfrm>
          <a:prstGeom prst="rect">
            <a:avLst/>
          </a:prstGeom>
          <a:solidFill>
            <a:srgbClr val="00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99163" y="4884738"/>
            <a:ext cx="1804987" cy="12287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04150" y="5422900"/>
            <a:ext cx="806450" cy="69056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27825" y="4616450"/>
            <a:ext cx="960438" cy="84455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99100" y="4386263"/>
            <a:ext cx="1460500" cy="806450"/>
          </a:xfrm>
          <a:prstGeom prst="rect">
            <a:avLst/>
          </a:prstGeom>
          <a:solidFill>
            <a:srgbClr val="00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40165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Eval</a:t>
            </a:r>
            <a:r>
              <a:rPr lang="en-US" sz="2000" dirty="0" smtClean="0">
                <a:solidFill>
                  <a:srgbClr val="0000FF"/>
                </a:solidFill>
              </a:rPr>
              <a:t>: number of “conflicts”, pairs adjacent nodes with the same color: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Graph Coloring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7772400" cy="1981200"/>
          </a:xfrm>
        </p:spPr>
        <p:txBody>
          <a:bodyPr/>
          <a:lstStyle/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Start with random coloring of nodes </a:t>
            </a:r>
          </a:p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Change color of one node to reduce # of conflicts </a:t>
            </a:r>
          </a:p>
          <a:p>
            <a:pPr marL="609600" indent="-609600">
              <a:buFont typeface="Wingdings" charset="2"/>
              <a:buAutoNum type="arabicPeriod"/>
            </a:pPr>
            <a:r>
              <a:rPr lang="en-US" sz="2400" dirty="0"/>
              <a:t>Repeat 2 </a:t>
            </a:r>
          </a:p>
          <a:p>
            <a:pPr marL="609600" indent="-609600"/>
            <a:endParaRPr lang="en-US" sz="2400" dirty="0"/>
          </a:p>
        </p:txBody>
      </p:sp>
      <p:sp>
        <p:nvSpPr>
          <p:cNvPr id="1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70638" y="4040188"/>
            <a:ext cx="1150937" cy="1036637"/>
          </a:xfrm>
          <a:prstGeom prst="rect">
            <a:avLst/>
          </a:prstGeom>
          <a:solidFill>
            <a:srgbClr val="CC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15188" y="3886200"/>
            <a:ext cx="768350" cy="1382713"/>
          </a:xfrm>
          <a:prstGeom prst="rect">
            <a:avLst/>
          </a:prstGeom>
          <a:solidFill>
            <a:srgbClr val="00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86463" y="4884738"/>
            <a:ext cx="1804987" cy="12287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91450" y="5422900"/>
            <a:ext cx="806450" cy="69056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15125" y="4616450"/>
            <a:ext cx="960438" cy="84455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4386263"/>
            <a:ext cx="1460500" cy="806450"/>
          </a:xfrm>
          <a:prstGeom prst="rect">
            <a:avLst/>
          </a:prstGeom>
          <a:solidFill>
            <a:srgbClr val="00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40165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Eval</a:t>
            </a:r>
            <a:r>
              <a:rPr lang="en-US" sz="2000" dirty="0" smtClean="0">
                <a:solidFill>
                  <a:srgbClr val="0000FF"/>
                </a:solidFill>
              </a:rPr>
              <a:t>: number of “conflicts”, pairs adjacent nodes with the same color: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Hill-climbing Search: 8-queens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325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i="1" dirty="0"/>
              <a:t>h</a:t>
            </a:r>
            <a:r>
              <a:rPr lang="en-US" sz="1800" dirty="0"/>
              <a:t> = number of pairs of queens that are attacking each other, either directly or indirectly </a:t>
            </a:r>
            <a:endParaRPr lang="en-US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i="1" dirty="0" err="1"/>
              <a:t>h</a:t>
            </a:r>
            <a:r>
              <a:rPr lang="en-US" sz="1800" i="1" dirty="0"/>
              <a:t> = 17</a:t>
            </a:r>
            <a:r>
              <a:rPr lang="en-US" sz="1800" dirty="0"/>
              <a:t> for the above state
</a:t>
            </a:r>
          </a:p>
        </p:txBody>
      </p:sp>
      <p:pic>
        <p:nvPicPr>
          <p:cNvPr id="37892" name="Picture 5" descr="8queens-success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6002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Hill-climbing search: 8-queens problem</a:t>
            </a:r>
          </a:p>
        </p:txBody>
      </p:sp>
      <p:pic>
        <p:nvPicPr>
          <p:cNvPr id="39939" name="Picture 4" descr="8queens-local-minim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6764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8queens-successor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764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6019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After 5 moves, we’re here… now what?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5486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86% of the time, this happens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Problems with hill-</a:t>
            </a:r>
            <a:r>
              <a:rPr lang="en-US" dirty="0" smtClean="0"/>
              <a:t>climbing</a:t>
            </a:r>
            <a:endParaRPr lang="en-US" dirty="0"/>
          </a:p>
        </p:txBody>
      </p:sp>
      <p:pic>
        <p:nvPicPr>
          <p:cNvPr id="41987" name="Picture 4" descr="hill-climb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693420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Hill-climbing Performance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</a:rPr>
              <a:t>Complete?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Optimal?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Time Complexity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Space </a:t>
            </a:r>
            <a:r>
              <a:rPr lang="en-US" dirty="0">
                <a:solidFill>
                  <a:srgbClr val="FF0000"/>
                </a:solidFill>
              </a:rPr>
              <a:t>Complexity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Problems with hill-</a:t>
            </a:r>
            <a:r>
              <a:rPr lang="en-US" dirty="0" smtClean="0"/>
              <a:t>climbing</a:t>
            </a:r>
            <a:endParaRPr lang="en-US" dirty="0"/>
          </a:p>
        </p:txBody>
      </p:sp>
      <p:pic>
        <p:nvPicPr>
          <p:cNvPr id="41987" name="Picture 4" descr="hill-climb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693420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33800" y="5867400"/>
            <a:ext cx="1447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Ideas?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restart!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Random-restart hill climbing</a:t>
            </a:r>
          </a:p>
          <a:p>
            <a:pPr lvl="1"/>
            <a:r>
              <a:rPr lang="en-US" sz="1800" dirty="0" smtClean="0"/>
              <a:t>if we find a local minima/maxima start over again at a new random location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Pros: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Cons: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restart!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Random-restart hill climbing</a:t>
            </a:r>
          </a:p>
          <a:p>
            <a:pPr lvl="1"/>
            <a:r>
              <a:rPr lang="en-US" sz="1800" dirty="0" smtClean="0"/>
              <a:t>if we find a local minima/maxima start over again at a new random location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Pros: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simple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no memory increase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for </a:t>
            </a:r>
            <a:r>
              <a:rPr lang="en-US" sz="1800" dirty="0" err="1" smtClean="0">
                <a:solidFill>
                  <a:srgbClr val="0000FF"/>
                </a:solidFill>
              </a:rPr>
              <a:t>n</a:t>
            </a:r>
            <a:r>
              <a:rPr lang="en-US" sz="1800" dirty="0" smtClean="0">
                <a:solidFill>
                  <a:srgbClr val="0000FF"/>
                </a:solidFill>
              </a:rPr>
              <a:t>-queens, usually a few restarts gets us there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</a:rPr>
              <a:t>the 3 million queens problem can be solve in &lt; 1 min!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Cons: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if space has a lot of local minima, will have to restart a lot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loses any information we learned in the first search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sometimes we may not know we’re in a local minima/maxima</a:t>
            </a:r>
          </a:p>
        </p:txBody>
      </p:sp>
    </p:spTree>
    <p:extLst>
      <p:ext uri="{BB962C8B-B14F-4D97-AF65-F5344CB8AC3E}">
        <p14:creationId xmlns:p14="http://schemas.microsoft.com/office/powerpoint/2010/main" val="157085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686800" cy="792162"/>
          </a:xfrm>
        </p:spPr>
        <p:txBody>
          <a:bodyPr/>
          <a:lstStyle/>
          <a:p>
            <a:pPr eaLnBrk="1" hangingPunct="1"/>
            <a:r>
              <a:rPr lang="en-US"/>
              <a:t>N-Queens problem</a:t>
            </a:r>
          </a:p>
        </p:txBody>
      </p:sp>
      <p:sp>
        <p:nvSpPr>
          <p:cNvPr id="17433" name="Text Box 3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7663" y="5656263"/>
            <a:ext cx="31686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CC33"/>
                </a:solidFill>
                <a:ea typeface="Arial" charset="0"/>
                <a:cs typeface="Arial" charset="0"/>
              </a:rPr>
              <a:t>How big is the search space?</a:t>
            </a:r>
          </a:p>
          <a:p>
            <a:r>
              <a:rPr lang="en-US">
                <a:solidFill>
                  <a:srgbClr val="33CC33"/>
                </a:solidFill>
                <a:ea typeface="Arial" charset="0"/>
                <a:cs typeface="Arial" charset="0"/>
              </a:rPr>
              <a:t>Does the path matter?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introduce randomness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0970" y="1828800"/>
            <a:ext cx="8773030" cy="25853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def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ourier New" charset="0"/>
              </a:rPr>
              <a:t>hillClimbing</a:t>
            </a:r>
            <a:r>
              <a:rPr lang="en-US" sz="1800" b="1" dirty="0" err="1">
                <a:latin typeface="Courier New" charset="0"/>
              </a:rPr>
              <a:t>(problem</a:t>
            </a:r>
            <a:r>
              <a:rPr lang="en-US" sz="1800" b="1" dirty="0">
                <a:latin typeface="Courier New" charset="0"/>
              </a:rPr>
              <a:t>):</a:t>
            </a:r>
          </a:p>
          <a:p>
            <a:pPr algn="l"/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>
                <a:solidFill>
                  <a:srgbClr val="009900"/>
                </a:solidFill>
                <a:latin typeface="Courier New" charset="0"/>
              </a:rPr>
              <a:t>""" This function takes a problem specification and returns</a:t>
            </a:r>
            <a:br>
              <a:rPr lang="en-US" sz="1800" b="1" dirty="0">
                <a:solidFill>
                  <a:srgbClr val="0099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9900"/>
                </a:solidFill>
                <a:latin typeface="Courier New" charset="0"/>
              </a:rPr>
              <a:t>       a solution state which it finds via hill climbing """</a:t>
            </a:r>
            <a:endParaRPr lang="en-US" sz="1800" b="1" dirty="0">
              <a:latin typeface="Courier New" charset="0"/>
            </a:endParaRPr>
          </a:p>
          <a:p>
            <a:pPr algn="l"/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 err="1">
                <a:latin typeface="Courier New" charset="0"/>
              </a:rPr>
              <a:t>currentNode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makeNode(initialState(problem</a:t>
            </a:r>
            <a:r>
              <a:rPr lang="en-US" sz="1800" b="1" dirty="0">
                <a:latin typeface="Courier New" charset="0"/>
              </a:rPr>
              <a:t>))</a:t>
            </a:r>
          </a:p>
          <a:p>
            <a:pPr algn="l"/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while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996633"/>
                </a:solidFill>
                <a:latin typeface="Courier New" charset="0"/>
              </a:rPr>
              <a:t>True</a:t>
            </a:r>
            <a:r>
              <a:rPr lang="en-US" sz="1800" b="1" dirty="0">
                <a:latin typeface="Courier New" charset="0"/>
              </a:rPr>
              <a:t>:</a:t>
            </a:r>
          </a:p>
          <a:p>
            <a:pPr algn="l"/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 err="1">
                <a:latin typeface="Courier New" charset="0"/>
              </a:rPr>
              <a:t>nextNode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getHighestSuccessor(currentNode,problem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 algn="l"/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if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value(nextNode</a:t>
            </a:r>
            <a:r>
              <a:rPr lang="en-US" sz="1800" b="1" dirty="0">
                <a:latin typeface="Courier New" charset="0"/>
              </a:rPr>
              <a:t>) &lt;= </a:t>
            </a:r>
            <a:r>
              <a:rPr lang="en-US" sz="1800" b="1" dirty="0" err="1">
                <a:latin typeface="Courier New" charset="0"/>
              </a:rPr>
              <a:t>value(currentNode</a:t>
            </a:r>
            <a:r>
              <a:rPr lang="en-US" sz="1800" b="1" dirty="0">
                <a:latin typeface="Courier New" charset="0"/>
              </a:rPr>
              <a:t>):</a:t>
            </a:r>
          </a:p>
          <a:p>
            <a:pPr algn="l"/>
            <a:r>
              <a:rPr lang="en-US" sz="1800" b="1" dirty="0">
                <a:latin typeface="Courier New" charset="0"/>
              </a:rPr>
              <a:t>         </a:t>
            </a:r>
            <a:r>
              <a:rPr lang="en-US" sz="1800" b="1" dirty="0">
                <a:solidFill>
                  <a:srgbClr val="FF9900"/>
                </a:solidFill>
                <a:latin typeface="Courier New" charset="0"/>
              </a:rPr>
              <a:t>return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currentNode</a:t>
            </a:r>
            <a:endParaRPr lang="en-US" sz="1800" b="1" dirty="0">
              <a:latin typeface="Courier New" charset="0"/>
            </a:endParaRPr>
          </a:p>
          <a:p>
            <a:pPr algn="l"/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 err="1">
                <a:latin typeface="Courier New" charset="0"/>
              </a:rPr>
              <a:t>currentNode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nextNode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90800" y="3048000"/>
            <a:ext cx="59436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572001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Rather than always selecting the best, pick a random move with some probability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385137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 sometimes pick best, sometimes random (epsilon greedy)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 make better states more likely, worse states less likely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 book just gives one… many ways of introducing randomness!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3: 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the does the term annealing mean?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352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“When I proposed to my wife I was </a:t>
            </a:r>
            <a:r>
              <a:rPr lang="en-US" sz="2800" dirty="0" smtClean="0">
                <a:solidFill>
                  <a:srgbClr val="FF0000"/>
                </a:solidFill>
              </a:rPr>
              <a:t>annealing</a:t>
            </a:r>
            <a:r>
              <a:rPr lang="en-US" sz="2800" dirty="0" smtClean="0"/>
              <a:t> down on one knee”?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3: 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the does the term annealing mean?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76600"/>
            <a:ext cx="84201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Early on, lots of randomness</a:t>
            </a:r>
          </a:p>
          <a:p>
            <a:pPr lvl="1"/>
            <a:r>
              <a:rPr lang="en-US" sz="1800" dirty="0" smtClean="0"/>
              <a:t>avoids getting stuck in local minima</a:t>
            </a:r>
          </a:p>
          <a:p>
            <a:pPr lvl="1"/>
            <a:r>
              <a:rPr lang="en-US" sz="1800" dirty="0" smtClean="0"/>
              <a:t>avoids getting lost on a plateau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 time progresses, allow less and less randomness</a:t>
            </a:r>
          </a:p>
          <a:p>
            <a:r>
              <a:rPr lang="en-US" sz="2000" dirty="0" smtClean="0"/>
              <a:t>Specify a “cooling” schedule, which is how much randomness is included over time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95800"/>
            <a:ext cx="3200400" cy="2299785"/>
          </a:xfrm>
          <a:prstGeom prst="rect">
            <a:avLst/>
          </a:prstGeom>
        </p:spPr>
      </p:pic>
      <p:cxnSp>
        <p:nvCxnSpPr>
          <p:cNvPr id="6" name="Curved Connector 5"/>
          <p:cNvCxnSpPr/>
          <p:nvPr/>
        </p:nvCxnSpPr>
        <p:spPr bwMode="auto">
          <a:xfrm>
            <a:off x="5105400" y="4648200"/>
            <a:ext cx="3352800" cy="167640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 rot="16200000">
            <a:off x="3583633" y="510316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randomness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6324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time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Idea 4: why just 1 initial state?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276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Local beam search: keep </a:t>
            </a:r>
            <a:r>
              <a:rPr lang="en-US" sz="2400" dirty="0"/>
              <a:t>track of </a:t>
            </a:r>
            <a:r>
              <a:rPr lang="en-US" sz="2400" i="1" dirty="0">
                <a:solidFill>
                  <a:srgbClr val="00A000"/>
                </a:solidFill>
              </a:rPr>
              <a:t>k</a:t>
            </a:r>
            <a:r>
              <a:rPr lang="en-US" sz="2400" dirty="0">
                <a:solidFill>
                  <a:srgbClr val="00A000"/>
                </a:solidFill>
              </a:rPr>
              <a:t> </a:t>
            </a:r>
            <a:r>
              <a:rPr lang="en-US" sz="2400" dirty="0" smtClean="0">
                <a:solidFill>
                  <a:srgbClr val="00A000"/>
                </a:solidFill>
              </a:rPr>
              <a:t>states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Start with </a:t>
            </a:r>
            <a:r>
              <a:rPr lang="en-US" sz="2000" i="1" dirty="0" smtClean="0"/>
              <a:t>k</a:t>
            </a:r>
            <a:r>
              <a:rPr lang="en-US" sz="2000" dirty="0" smtClean="0"/>
              <a:t> randomly generated states</a:t>
            </a:r>
            <a:endParaRPr lang="en-US" sz="20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At </a:t>
            </a:r>
            <a:r>
              <a:rPr lang="en-US" sz="2000" dirty="0"/>
              <a:t>each iteration, all the successors of all </a:t>
            </a:r>
            <a:r>
              <a:rPr lang="en-US" sz="2000" i="1" dirty="0"/>
              <a:t>k</a:t>
            </a:r>
            <a:r>
              <a:rPr lang="en-US" sz="2000" dirty="0"/>
              <a:t> states are generated</a:t>
            </a:r>
            <a:r>
              <a:rPr lang="en-US" sz="2000" dirty="0" smtClean="0"/>
              <a:t>
If </a:t>
            </a:r>
            <a:r>
              <a:rPr lang="en-US" sz="2000" dirty="0"/>
              <a:t>any one is a goal </a:t>
            </a:r>
            <a:r>
              <a:rPr lang="en-US" sz="2000" dirty="0" smtClean="0"/>
              <a:t>state</a:t>
            </a:r>
            <a:endParaRPr 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stop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else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select </a:t>
            </a:r>
            <a:r>
              <a:rPr lang="en-US" sz="1600" dirty="0"/>
              <a:t>the </a:t>
            </a:r>
            <a:r>
              <a:rPr lang="en-US" sz="1600" i="1" dirty="0"/>
              <a:t>k</a:t>
            </a:r>
            <a:r>
              <a:rPr lang="en-US" sz="1600" dirty="0"/>
              <a:t> best successors from the </a:t>
            </a:r>
            <a:r>
              <a:rPr lang="en-US" sz="1600" i="1" dirty="0">
                <a:solidFill>
                  <a:srgbClr val="00A000"/>
                </a:solidFill>
              </a:rPr>
              <a:t>complete list and </a:t>
            </a:r>
            <a:r>
              <a:rPr lang="en-US" sz="1600" i="1" dirty="0" smtClean="0">
                <a:solidFill>
                  <a:srgbClr val="00A000"/>
                </a:solidFill>
              </a:rPr>
              <a:t>repeat</a:t>
            </a:r>
          </a:p>
        </p:txBody>
      </p:sp>
      <p:sp>
        <p:nvSpPr>
          <p:cNvPr id="4" name="Isosceles Triangle 3"/>
          <p:cNvSpPr/>
          <p:nvPr/>
        </p:nvSpPr>
        <p:spPr bwMode="auto">
          <a:xfrm rot="16200000">
            <a:off x="3905250" y="4095750"/>
            <a:ext cx="1676400" cy="33147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343400" y="5410200"/>
            <a:ext cx="2057400" cy="685800"/>
          </a:xfrm>
          <a:prstGeom prst="rect">
            <a:avLst/>
          </a:prstGeom>
          <a:solidFill>
            <a:srgbClr val="CC0000">
              <a:alpha val="32000"/>
            </a:srgb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beam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uses/utilized more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over time, set of states can become very similar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is this different than just randomly restarting </a:t>
            </a:r>
            <a:r>
              <a:rPr lang="en-US" sz="2400" i="1" dirty="0" err="1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times?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do you think regular beam search is?
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aside…</a:t>
            </a:r>
            <a:br>
              <a:rPr lang="en-US" dirty="0" smtClean="0"/>
            </a:br>
            <a:r>
              <a:rPr lang="en-US" dirty="0" smtClean="0"/>
              <a:t>Traditional beam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 number of variants:</a:t>
            </a:r>
          </a:p>
          <a:p>
            <a:pPr lvl="1"/>
            <a:r>
              <a:rPr lang="en-US" sz="2000" dirty="0" smtClean="0"/>
              <a:t>BFS except only keep the top </a:t>
            </a:r>
            <a:r>
              <a:rPr lang="en-US" sz="2000" dirty="0" err="1" smtClean="0"/>
              <a:t>k</a:t>
            </a:r>
            <a:r>
              <a:rPr lang="en-US" sz="2000" dirty="0" smtClean="0"/>
              <a:t> at each level</a:t>
            </a:r>
          </a:p>
          <a:p>
            <a:pPr lvl="1"/>
            <a:r>
              <a:rPr lang="en-US" sz="2000" dirty="0" smtClean="0"/>
              <a:t>best-first search (e.g. greedy search or A*) but only keep the top </a:t>
            </a:r>
            <a:r>
              <a:rPr lang="en-US" sz="2000" dirty="0" err="1" smtClean="0"/>
              <a:t>k</a:t>
            </a:r>
            <a:r>
              <a:rPr lang="en-US" sz="2000" dirty="0" smtClean="0"/>
              <a:t> in the priority queue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Complete?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Used in many domains</a:t>
            </a:r>
          </a:p>
          <a:p>
            <a:pPr lvl="1"/>
            <a:r>
              <a:rPr lang="en-US" sz="2000" dirty="0" smtClean="0"/>
              <a:t>e.g. machine translation</a:t>
            </a:r>
          </a:p>
          <a:p>
            <a:pPr lvl="2"/>
            <a:r>
              <a:rPr lang="en-US" sz="1800" dirty="0" smtClean="0">
                <a:hlinkClick r:id="rId2"/>
              </a:rPr>
              <a:t>http://www.isi.edu/licensed-sw/pharaoh/</a:t>
            </a:r>
            <a:endParaRPr lang="en-US" sz="1800" dirty="0" smtClean="0"/>
          </a:p>
          <a:p>
            <a:pPr lvl="2"/>
            <a:r>
              <a:rPr lang="en-US" sz="1800" dirty="0" smtClean="0"/>
              <a:t>http://</a:t>
            </a:r>
            <a:r>
              <a:rPr lang="en-US" sz="1800" dirty="0" err="1" smtClean="0"/>
              <a:t>www.statmt.org/moses</a:t>
            </a:r>
            <a:r>
              <a:rPr lang="en-US" sz="1800" dirty="0" smtClean="0"/>
              <a:t>/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others local search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Stochastic beam search</a:t>
            </a:r>
          </a:p>
          <a:p>
            <a:pPr lvl="1"/>
            <a:r>
              <a:rPr lang="en-US" sz="2000" dirty="0" smtClean="0"/>
              <a:t>Instead of choosing </a:t>
            </a:r>
            <a:r>
              <a:rPr lang="en-US" sz="2000" i="1" dirty="0" err="1" smtClean="0"/>
              <a:t>k</a:t>
            </a:r>
            <a:r>
              <a:rPr lang="en-US" sz="2000" dirty="0" smtClean="0"/>
              <a:t> best from the pool, choose </a:t>
            </a:r>
            <a:r>
              <a:rPr lang="en-US" sz="2000" i="1" dirty="0" err="1" smtClean="0"/>
              <a:t>k</a:t>
            </a:r>
            <a:r>
              <a:rPr lang="en-US" sz="2000" dirty="0" smtClean="0"/>
              <a:t> semi-randomly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Taboo list: prevent returning quickly to same state</a:t>
            </a:r>
          </a:p>
          <a:p>
            <a:pPr lvl="1"/>
            <a:r>
              <a:rPr lang="en-US" sz="2000" dirty="0" smtClean="0"/>
              <a:t>keep a fixed length list (queue) of visited states</a:t>
            </a:r>
          </a:p>
          <a:p>
            <a:pPr lvl="1"/>
            <a:r>
              <a:rPr lang="en-US" sz="2000" dirty="0" smtClean="0"/>
              <a:t>add most recent and drop the oldest</a:t>
            </a:r>
          </a:p>
          <a:p>
            <a:pPr lvl="1"/>
            <a:r>
              <a:rPr lang="en-US" sz="2000" dirty="0" smtClean="0"/>
              <a:t>never visit a state that’s in the taboo list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5: genetic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46482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have a pool of </a:t>
            </a:r>
            <a:r>
              <a:rPr lang="en-US" sz="2000" i="1" dirty="0" err="1" smtClean="0"/>
              <a:t>k</a:t>
            </a:r>
            <a:r>
              <a:rPr lang="en-US" sz="2000" dirty="0" smtClean="0"/>
              <a:t> states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Rather than pick from these, </a:t>
            </a:r>
            <a:r>
              <a:rPr lang="en-US" sz="2000" b="1" dirty="0" smtClean="0"/>
              <a:t>create</a:t>
            </a:r>
            <a:r>
              <a:rPr lang="en-US" sz="2000" dirty="0" smtClean="0"/>
              <a:t> new states by combining states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Maintain a “population” of states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905000"/>
            <a:ext cx="3733800" cy="4427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0"/>
            <a:ext cx="7772400" cy="1190625"/>
          </a:xfrm>
        </p:spPr>
        <p:txBody>
          <a:bodyPr/>
          <a:lstStyle/>
          <a:p>
            <a:r>
              <a:rPr lang="en-US" sz="3200" dirty="0"/>
              <a:t>Genetic Algorithms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 class of probabilistic optimization algorithms</a:t>
            </a:r>
          </a:p>
          <a:p>
            <a:pPr lvl="1"/>
            <a:r>
              <a:rPr lang="en-US" sz="1800" dirty="0"/>
              <a:t>A genetic algorithm maintains a population of candidate solutions for the problem at hand, and makes it evolve by iteratively applying a set of stochastic operators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Inspired </a:t>
            </a:r>
            <a:r>
              <a:rPr lang="en-US" sz="2000" dirty="0"/>
              <a:t>by the biological evolution process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Uses </a:t>
            </a:r>
            <a:r>
              <a:rPr lang="en-US" sz="2000" dirty="0"/>
              <a:t>concepts of “Natural Selection” and “Genetic Inheritance” (Darwin 1859)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Originally </a:t>
            </a:r>
            <a:r>
              <a:rPr lang="en-US" sz="2000" dirty="0"/>
              <a:t>developed by John Holland (1975)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686800" cy="792162"/>
          </a:xfrm>
        </p:spPr>
        <p:txBody>
          <a:bodyPr/>
          <a:lstStyle/>
          <a:p>
            <a:pPr eaLnBrk="1" hangingPunct="1"/>
            <a:r>
              <a:rPr lang="en-US"/>
              <a:t>N-Queens problem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6"/>
          <a:srcRect/>
          <a:stretch>
            <a:fillRect/>
          </a:stretch>
        </p:blipFill>
        <p:spPr bwMode="auto">
          <a:xfrm>
            <a:off x="3649663" y="1676400"/>
            <a:ext cx="1690687" cy="1690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7412" name="Picture 4" descr="quee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3689350" y="2790825"/>
            <a:ext cx="192088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8"/>
          <a:srcRect/>
          <a:stretch>
            <a:fillRect/>
          </a:stretch>
        </p:blipFill>
        <p:spPr bwMode="auto">
          <a:xfrm>
            <a:off x="2959100" y="4057650"/>
            <a:ext cx="1138238" cy="11382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7414" name="Picture 6" descr="queen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2947988" y="4632325"/>
            <a:ext cx="1920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8"/>
          <a:srcRect/>
          <a:stretch>
            <a:fillRect/>
          </a:stretch>
        </p:blipFill>
        <p:spPr bwMode="auto">
          <a:xfrm>
            <a:off x="6607175" y="4057650"/>
            <a:ext cx="1138238" cy="11382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7416" name="Picture 8" descr="queen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6596063" y="4632325"/>
            <a:ext cx="1920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065213" y="4057650"/>
            <a:ext cx="1149350" cy="1138237"/>
            <a:chOff x="671" y="2087"/>
            <a:chExt cx="724" cy="717"/>
          </a:xfrm>
        </p:grpSpPr>
        <p:pic>
          <p:nvPicPr>
            <p:cNvPr id="17440" name="Picture 10"/>
            <p:cNvPicPr>
              <a:picLocks noChangeAspect="1" noChangeArrowheads="1"/>
            </p:cNvPicPr>
            <p:nvPr>
              <p:custDataLst>
                <p:tags r:id="rId31"/>
              </p:custDataLst>
            </p:nvPr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678" y="2087"/>
              <a:ext cx="717" cy="71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41" name="Picture 11" descr="queen"/>
            <p:cNvPicPr>
              <a:picLocks noChangeAspect="1" noChangeArrowheads="1"/>
            </p:cNvPicPr>
            <p:nvPr>
              <p:custDataLst>
                <p:tags r:id="rId32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671" y="2449"/>
              <a:ext cx="12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42" name="Picture 12" descr="queen"/>
            <p:cNvPicPr>
              <a:picLocks noChangeAspect="1" noChangeArrowheads="1"/>
            </p:cNvPicPr>
            <p:nvPr>
              <p:custDataLst>
                <p:tags r:id="rId33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792" y="2110"/>
              <a:ext cx="97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18" name="Picture 13" descr="queen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3111500" y="4211637"/>
            <a:ext cx="153988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8" descr="queen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6761163" y="4953000"/>
            <a:ext cx="1539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9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8"/>
          <a:srcRect/>
          <a:stretch>
            <a:fillRect/>
          </a:stretch>
        </p:blipFill>
        <p:spPr bwMode="auto">
          <a:xfrm>
            <a:off x="3919538" y="5770563"/>
            <a:ext cx="873125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7422" name="Picture 20" descr="queen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3911600" y="6248401"/>
            <a:ext cx="147638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21" descr="queen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4038600" y="6026151"/>
            <a:ext cx="1174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2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992813" y="5770563"/>
            <a:ext cx="881062" cy="946150"/>
            <a:chOff x="2994" y="2063"/>
            <a:chExt cx="724" cy="717"/>
          </a:xfrm>
        </p:grpSpPr>
        <p:pic>
          <p:nvPicPr>
            <p:cNvPr id="17434" name="Picture 23"/>
            <p:cNvPicPr>
              <a:picLocks noChangeAspect="1" noChangeArrowheads="1"/>
            </p:cNvPicPr>
            <p:nvPr>
              <p:custDataLst>
                <p:tags r:id="rId28"/>
              </p:custDataLst>
            </p:nvPr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3001" y="2063"/>
              <a:ext cx="717" cy="71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35" name="Picture 24" descr="queen"/>
            <p:cNvPicPr>
              <a:picLocks noChangeAspect="1" noChangeArrowheads="1"/>
            </p:cNvPicPr>
            <p:nvPr>
              <p:custDataLst>
                <p:tags r:id="rId29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2994" y="2425"/>
              <a:ext cx="12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6" name="Picture 25" descr="queen"/>
            <p:cNvPicPr>
              <a:picLocks noChangeAspect="1" noChangeArrowheads="1"/>
            </p:cNvPicPr>
            <p:nvPr>
              <p:custDataLst>
                <p:tags r:id="rId30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3098" y="2257"/>
              <a:ext cx="97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25" name="Picture 26" descr="queen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4141788" y="5810251"/>
            <a:ext cx="1174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7" descr="queen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7"/>
          <a:srcRect/>
          <a:stretch>
            <a:fillRect/>
          </a:stretch>
        </p:blipFill>
        <p:spPr bwMode="auto">
          <a:xfrm>
            <a:off x="6223000" y="6577013"/>
            <a:ext cx="1174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576388" y="3328987"/>
            <a:ext cx="2841625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419475" y="3328987"/>
            <a:ext cx="998538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18013" y="3328987"/>
            <a:ext cx="884237" cy="690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0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8013" y="3328987"/>
            <a:ext cx="2841625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1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4264023" y="5116513"/>
            <a:ext cx="993776" cy="654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5116513"/>
            <a:ext cx="1157288" cy="654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Text Box 34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7663" y="5656263"/>
            <a:ext cx="31686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CC33"/>
                </a:solidFill>
                <a:ea typeface="Arial" charset="0"/>
                <a:cs typeface="Arial" charset="0"/>
              </a:rPr>
              <a:t>How big is the search space?</a:t>
            </a:r>
          </a:p>
          <a:p>
            <a:r>
              <a:rPr lang="en-US">
                <a:solidFill>
                  <a:srgbClr val="33CC33"/>
                </a:solidFill>
                <a:ea typeface="Arial" charset="0"/>
                <a:cs typeface="Arial" charset="0"/>
              </a:rPr>
              <a:t>Does the path matter?</a:t>
            </a:r>
          </a:p>
        </p:txBody>
      </p:sp>
      <p:grpSp>
        <p:nvGrpSpPr>
          <p:cNvPr id="3" name="Group 14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4752975" y="4019550"/>
            <a:ext cx="1149350" cy="1138237"/>
            <a:chOff x="2994" y="2063"/>
            <a:chExt cx="724" cy="717"/>
          </a:xfrm>
        </p:grpSpPr>
        <p:pic>
          <p:nvPicPr>
            <p:cNvPr id="17437" name="Picture 15"/>
            <p:cNvPicPr>
              <a:picLocks noChangeAspect="1" noChangeArrowheads="1"/>
            </p:cNvPicPr>
            <p:nvPr>
              <p:custDataLst>
                <p:tags r:id="rId25"/>
              </p:custDataLst>
            </p:nvPr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3001" y="2063"/>
              <a:ext cx="717" cy="71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38" name="Picture 16" descr="queen"/>
            <p:cNvPicPr>
              <a:picLocks noChangeAspect="1" noChangeArrowheads="1"/>
            </p:cNvPicPr>
            <p:nvPr>
              <p:custDataLst>
                <p:tags r:id="rId26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2994" y="2425"/>
              <a:ext cx="12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9" name="Picture 17" descr="queen"/>
            <p:cNvPicPr>
              <a:picLocks noChangeAspect="1" noChangeArrowheads="1"/>
            </p:cNvPicPr>
            <p:nvPr>
              <p:custDataLst>
                <p:tags r:id="rId27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3098" y="2257"/>
              <a:ext cx="97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7492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349250"/>
          </a:xfrm>
        </p:spPr>
        <p:txBody>
          <a:bodyPr/>
          <a:lstStyle/>
          <a:p>
            <a:r>
              <a:rPr lang="en-US" dirty="0"/>
              <a:t>The Algorithm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828800"/>
            <a:ext cx="7772400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Randomly generate an initial population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Repeat the following:</a:t>
            </a:r>
            <a:endParaRPr lang="en-US" sz="2400" dirty="0"/>
          </a:p>
          <a:p>
            <a:pPr marL="1009650" lvl="1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n-US" sz="2200" dirty="0"/>
              <a:t>Select parents and “reproduce” the next </a:t>
            </a:r>
            <a:r>
              <a:rPr lang="en-US" sz="2200" dirty="0" smtClean="0"/>
              <a:t>generation</a:t>
            </a:r>
          </a:p>
          <a:p>
            <a:pPr marL="1009650" lvl="1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n-US" sz="2200" dirty="0" smtClean="0"/>
              <a:t>Randomly mutate some</a:t>
            </a:r>
          </a:p>
          <a:p>
            <a:pPr marL="1009650" lvl="1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n-US" sz="2200" dirty="0"/>
              <a:t>Evaluate the fitness of the new generation</a:t>
            </a:r>
            <a:endParaRPr lang="en-US" sz="2200" dirty="0" smtClean="0"/>
          </a:p>
          <a:p>
            <a:pPr marL="1009650" lvl="1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n-US" sz="2200" dirty="0" smtClean="0"/>
              <a:t>Discard old generation and keep </a:t>
            </a:r>
            <a:r>
              <a:rPr lang="en-US" sz="2200" i="1" dirty="0" smtClean="0">
                <a:solidFill>
                  <a:srgbClr val="00A000"/>
                </a:solidFill>
              </a:rPr>
              <a:t>some</a:t>
            </a:r>
            <a:r>
              <a:rPr lang="en-US" sz="2200" dirty="0" smtClean="0"/>
              <a:t> of the best from the new generation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0" y="1905000"/>
            <a:ext cx="2174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1  0  1  0  1  1  1</a:t>
            </a:r>
          </a:p>
        </p:txBody>
      </p:sp>
      <p:sp>
        <p:nvSpPr>
          <p:cNvPr id="7219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0" y="2743200"/>
            <a:ext cx="2174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1  1  0  0  0  1  1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19812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Parent 1</a:t>
            </a:r>
            <a:endParaRPr lang="en-US" sz="2400">
              <a:latin typeface="Times New Roman" charset="0"/>
            </a:endParaRPr>
          </a:p>
        </p:txBody>
      </p:sp>
      <p:sp>
        <p:nvSpPr>
          <p:cNvPr id="72192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8194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Parent 2</a:t>
            </a:r>
            <a:endParaRPr lang="en-US" sz="2400">
              <a:latin typeface="Times New Roman" charset="0"/>
            </a:endParaRPr>
          </a:p>
        </p:txBody>
      </p:sp>
      <p:sp>
        <p:nvSpPr>
          <p:cNvPr id="7219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724400" y="1676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2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4267200"/>
            <a:ext cx="2174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1  0  1  0  0  1  1</a:t>
            </a:r>
          </a:p>
        </p:txBody>
      </p:sp>
      <p:sp>
        <p:nvSpPr>
          <p:cNvPr id="72192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181600"/>
            <a:ext cx="2174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1  1  0  0  1  1 </a:t>
            </a:r>
            <a:r>
              <a:rPr lang="en-US" sz="2400" b="1">
                <a:solidFill>
                  <a:srgbClr val="FF3300"/>
                </a:solidFill>
                <a:latin typeface="Times New Roman" charset="0"/>
              </a:rPr>
              <a:t> 0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2192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28800" y="4343400"/>
            <a:ext cx="114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Child 1</a:t>
            </a:r>
            <a:endParaRPr lang="en-US" sz="2400">
              <a:latin typeface="Times New Roman" charset="0"/>
            </a:endParaRPr>
          </a:p>
        </p:txBody>
      </p:sp>
      <p:sp>
        <p:nvSpPr>
          <p:cNvPr id="72193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28800" y="5181600"/>
            <a:ext cx="114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Child 2</a:t>
            </a:r>
            <a:endParaRPr lang="en-US" sz="2400">
              <a:latin typeface="Times New Roman" charset="0"/>
            </a:endParaRPr>
          </a:p>
        </p:txBody>
      </p:sp>
      <p:sp>
        <p:nvSpPr>
          <p:cNvPr id="7219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7244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76600" y="2362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76600" y="4114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200400" y="32004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00400" y="4953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9436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934200" y="297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019800" y="4800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4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715000" y="3200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4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867400" y="52578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4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5105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1">
                <a:latin typeface="Times New Roman" charset="0"/>
              </a:rPr>
              <a:t>Mutation</a:t>
            </a:r>
            <a:endParaRPr lang="en-US" sz="2400">
              <a:latin typeface="Times New Roman" charset="0"/>
            </a:endParaRPr>
          </a:p>
        </p:txBody>
      </p:sp>
      <p:sp>
        <p:nvSpPr>
          <p:cNvPr id="721943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43000" y="152400"/>
            <a:ext cx="701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Genetic Algorithm Operators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Mutation and Crossover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Genetic algorithms</a:t>
            </a:r>
          </a:p>
        </p:txBody>
      </p:sp>
      <p:pic>
        <p:nvPicPr>
          <p:cNvPr id="749571" name="Picture 3" descr="8queens-crossover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5"/>
          <a:srcRect r="29972"/>
          <a:stretch/>
        </p:blipFill>
        <p:spPr bwMode="auto">
          <a:xfrm>
            <a:off x="1066800" y="2428875"/>
            <a:ext cx="4762500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Genetic algorithms</a:t>
            </a:r>
          </a:p>
        </p:txBody>
      </p:sp>
      <p:pic>
        <p:nvPicPr>
          <p:cNvPr id="749571" name="Picture 3" descr="8queens-crossover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428875"/>
            <a:ext cx="6800850" cy="1990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714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366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88" y="-63500"/>
            <a:ext cx="91313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Local Search Summary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Surprisingly efficient search technique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Wide </a:t>
            </a:r>
            <a:r>
              <a:rPr lang="en-US" sz="2000" dirty="0"/>
              <a:t>range of applications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Formal </a:t>
            </a:r>
            <a:r>
              <a:rPr lang="en-US" sz="2000" dirty="0"/>
              <a:t>properties elusive 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Intuitive </a:t>
            </a:r>
            <a:r>
              <a:rPr lang="en-US" sz="2000" dirty="0"/>
              <a:t>explanation: </a:t>
            </a:r>
          </a:p>
          <a:p>
            <a:pPr lvl="1"/>
            <a:r>
              <a:rPr lang="en-US" sz="1800" dirty="0"/>
              <a:t>Search spaces are too large for systematic search anyway. . 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Area </a:t>
            </a:r>
            <a:r>
              <a:rPr lang="en-US" sz="2000" dirty="0"/>
              <a:t>will most likely continue to thrive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Local Search Example: SAT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9938" y="1676400"/>
            <a:ext cx="7772400" cy="5410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Many real-world problems can be translated into propositional </a:t>
            </a:r>
            <a:r>
              <a:rPr lang="en-US" sz="2000" dirty="0" smtClean="0"/>
              <a:t>logic:  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(A </a:t>
            </a:r>
            <a:r>
              <a:rPr lang="en-US" sz="2000" dirty="0" err="1"/>
              <a:t>v</a:t>
            </a:r>
            <a:r>
              <a:rPr lang="en-US" sz="2000" dirty="0"/>
              <a:t> B </a:t>
            </a:r>
            <a:r>
              <a:rPr lang="en-US" sz="2000" dirty="0" err="1"/>
              <a:t>v</a:t>
            </a:r>
            <a:r>
              <a:rPr lang="en-US" sz="2000" dirty="0"/>
              <a:t> C) ^ (¬B </a:t>
            </a:r>
            <a:r>
              <a:rPr lang="en-US" sz="2000" dirty="0" err="1"/>
              <a:t>v</a:t>
            </a:r>
            <a:r>
              <a:rPr lang="en-US" sz="2000" dirty="0"/>
              <a:t> C </a:t>
            </a:r>
            <a:r>
              <a:rPr lang="en-US" sz="2000" dirty="0" err="1"/>
              <a:t>v</a:t>
            </a:r>
            <a:r>
              <a:rPr lang="en-US" sz="2000" dirty="0"/>
              <a:t> D) ^ (A </a:t>
            </a:r>
            <a:r>
              <a:rPr lang="en-US" sz="2000" dirty="0" err="1"/>
              <a:t>v</a:t>
            </a:r>
            <a:r>
              <a:rPr lang="en-US" sz="2000" dirty="0"/>
              <a:t> ¬C </a:t>
            </a:r>
            <a:r>
              <a:rPr lang="en-US" sz="2000" dirty="0" err="1"/>
              <a:t>v</a:t>
            </a:r>
            <a:r>
              <a:rPr lang="en-US" sz="2000" dirty="0"/>
              <a:t> D)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. </a:t>
            </a:r>
            <a:r>
              <a:rPr lang="en-US" sz="2000" dirty="0"/>
              <a:t>. . solved by finding truth assignment to variables (A, B, C, . . . ) that satisfies the formula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Applications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planning and scheduling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circuit diagnosis and synthesis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deductive reasoning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software testing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. . .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Satisfiability</a:t>
            </a:r>
            <a:r>
              <a:rPr lang="en-US" dirty="0"/>
              <a:t> Testing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0" y="1676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Best-known systematic method: </a:t>
            </a:r>
          </a:p>
          <a:p>
            <a:pPr lvl="1"/>
            <a:r>
              <a:rPr lang="en-US" sz="2000" dirty="0"/>
              <a:t>Davis-Putnam Procedure (1960) </a:t>
            </a:r>
          </a:p>
          <a:p>
            <a:pPr lvl="1"/>
            <a:r>
              <a:rPr lang="en-US" sz="2000" dirty="0"/>
              <a:t>Backtracking depth-first search (DFS) through space of truth assignments (with unit-propagation) </a:t>
            </a:r>
          </a:p>
          <a:p>
            <a:endParaRPr lang="en-US" sz="2400" dirty="0"/>
          </a:p>
        </p:txBody>
      </p:sp>
      <p:graphicFrame>
        <p:nvGraphicFramePr>
          <p:cNvPr id="676868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422400" y="3775075"/>
          <a:ext cx="59721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3" name="Bitmap Image" r:id="rId7" imgW="5971429" imgH="2333333" progId="">
                  <p:embed/>
                </p:oleObj>
              </mc:Choice>
              <mc:Fallback>
                <p:oleObj name="Bitmap Image" r:id="rId7" imgW="5971429" imgH="233333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775075"/>
                        <a:ext cx="59721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/>
              <a:t>Greedy Local Search (Hill </a:t>
            </a:r>
            <a:r>
              <a:rPr lang="en-US" sz="3200" dirty="0" smtClean="0"/>
              <a:t>Climbing)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3200"/>
              <a:t>Greedy Local Search (Hill Climbing): GSAT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79248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GSAT: </a:t>
            </a:r>
          </a:p>
          <a:p>
            <a:pPr lvl="1">
              <a:buFontTx/>
              <a:buNone/>
            </a:pPr>
            <a:r>
              <a:rPr lang="en-US" sz="2000" dirty="0"/>
              <a:t>1. Guess random truth assignment </a:t>
            </a:r>
          </a:p>
          <a:p>
            <a:pPr lvl="1">
              <a:buFontTx/>
              <a:buNone/>
            </a:pPr>
            <a:r>
              <a:rPr lang="en-US" sz="2000" dirty="0"/>
              <a:t>2. Flip value assigned to the variable that yields the greatest # of satisfied clauses. (Note: Flip even if no improvement) </a:t>
            </a:r>
          </a:p>
          <a:p>
            <a:pPr lvl="1">
              <a:buFontTx/>
              <a:buNone/>
            </a:pPr>
            <a:r>
              <a:rPr lang="en-US" sz="2000" dirty="0"/>
              <a:t>3. Repeat until all clauses satisfied, or have performed “enough” flips  </a:t>
            </a:r>
          </a:p>
          <a:p>
            <a:pPr lvl="1">
              <a:buFontTx/>
              <a:buNone/>
            </a:pPr>
            <a:r>
              <a:rPr lang="en-US" sz="2000" dirty="0"/>
              <a:t>4. If no sat-assign found, repeat entire process, starting from a different initial random assignment.</a:t>
            </a:r>
          </a:p>
        </p:txBody>
      </p:sp>
      <p:graphicFrame>
        <p:nvGraphicFramePr>
          <p:cNvPr id="678916" name="Object 4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30668323"/>
              </p:ext>
            </p:extLst>
          </p:nvPr>
        </p:nvGraphicFramePr>
        <p:xfrm>
          <a:off x="1676400" y="4953000"/>
          <a:ext cx="5859462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7" name="Bitmap Image" r:id="rId7" imgW="6620799" imgH="1448002" progId="">
                  <p:embed/>
                </p:oleObj>
              </mc:Choice>
              <mc:Fallback>
                <p:oleObj name="Bitmap Image" r:id="rId7" imgW="6620799" imgH="144800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5859462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r>
              <a:rPr lang="en-US" dirty="0" smtClean="0"/>
              <a:t>N-Queens problem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533400" y="1752600"/>
            <a:ext cx="4800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is the depth?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is the branching factor?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≤ 8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many nodes?</a:t>
            </a:r>
          </a:p>
          <a:p>
            <a:pPr lvl="1"/>
            <a:r>
              <a:rPr lang="en-US" sz="2200" dirty="0" smtClean="0">
                <a:solidFill>
                  <a:srgbClr val="0000FF"/>
                </a:solidFill>
              </a:rPr>
              <a:t>8</a:t>
            </a:r>
            <a:r>
              <a:rPr lang="en-US" sz="2200" baseline="30000" dirty="0" smtClean="0">
                <a:solidFill>
                  <a:srgbClr val="0000FF"/>
                </a:solidFill>
              </a:rPr>
              <a:t>8</a:t>
            </a:r>
            <a:r>
              <a:rPr lang="en-US" sz="2200" dirty="0" smtClean="0">
                <a:solidFill>
                  <a:srgbClr val="0000FF"/>
                </a:solidFill>
              </a:rPr>
              <a:t> = 17 million nodes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Do we care about the path?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do we really care about?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433" name="Text Box 3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7663" y="5656263"/>
            <a:ext cx="31686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CC33"/>
                </a:solidFill>
                <a:ea typeface="Arial" charset="0"/>
                <a:cs typeface="Arial" charset="0"/>
              </a:rPr>
              <a:t>How big is the search space?</a:t>
            </a:r>
          </a:p>
          <a:p>
            <a:r>
              <a:rPr lang="en-US">
                <a:solidFill>
                  <a:srgbClr val="33CC33"/>
                </a:solidFill>
                <a:ea typeface="Arial" charset="0"/>
                <a:cs typeface="Arial" charset="0"/>
              </a:rPr>
              <a:t>Does the path matter?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637213" y="2667000"/>
            <a:ext cx="3506787" cy="2666999"/>
            <a:chOff x="1065213" y="1676400"/>
            <a:chExt cx="6680200" cy="5040313"/>
          </a:xfrm>
        </p:grpSpPr>
        <p:pic>
          <p:nvPicPr>
            <p:cNvPr id="17411" name="Picture 3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36"/>
            <a:srcRect/>
            <a:stretch>
              <a:fillRect/>
            </a:stretch>
          </p:blipFill>
          <p:spPr bwMode="auto">
            <a:xfrm>
              <a:off x="3649663" y="1676400"/>
              <a:ext cx="1690687" cy="16906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12" name="Picture 4" descr="queen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3689350" y="2790825"/>
              <a:ext cx="192088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3" name="Picture 5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2959100" y="4057650"/>
              <a:ext cx="1138238" cy="11382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14" name="Picture 6" descr="queen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2947988" y="4632325"/>
              <a:ext cx="192087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5" name="Picture 7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6607175" y="4057650"/>
              <a:ext cx="1138238" cy="11382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16" name="Picture 8" descr="queen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6596063" y="4632325"/>
              <a:ext cx="192087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" name="Group 9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1065213" y="4057650"/>
              <a:ext cx="1149350" cy="1138237"/>
              <a:chOff x="671" y="2087"/>
              <a:chExt cx="724" cy="717"/>
            </a:xfrm>
          </p:grpSpPr>
          <p:pic>
            <p:nvPicPr>
              <p:cNvPr id="17440" name="Picture 10"/>
              <p:cNvPicPr>
                <a:picLocks noChangeAspect="1" noChangeArrowheads="1"/>
              </p:cNvPicPr>
              <p:nvPr>
                <p:custDataLst>
                  <p:tags r:id="rId31"/>
                </p:custDataLst>
              </p:nvPr>
            </p:nvPicPr>
            <p:blipFill>
              <a:blip r:embed="rId38"/>
              <a:srcRect/>
              <a:stretch>
                <a:fillRect/>
              </a:stretch>
            </p:blipFill>
            <p:spPr bwMode="auto">
              <a:xfrm>
                <a:off x="678" y="2087"/>
                <a:ext cx="717" cy="71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</p:pic>
          <p:pic>
            <p:nvPicPr>
              <p:cNvPr id="17441" name="Picture 11" descr="queen"/>
              <p:cNvPicPr>
                <a:picLocks noChangeAspect="1" noChangeArrowheads="1"/>
              </p:cNvPicPr>
              <p:nvPr>
                <p:custDataLst>
                  <p:tags r:id="rId32"/>
                </p:custDataLst>
              </p:nvPr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671" y="2449"/>
                <a:ext cx="121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42" name="Picture 12" descr="queen"/>
              <p:cNvPicPr>
                <a:picLocks noChangeAspect="1" noChangeArrowheads="1"/>
              </p:cNvPicPr>
              <p:nvPr>
                <p:custDataLst>
                  <p:tags r:id="rId33"/>
                </p:custDataLst>
              </p:nvPr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792" y="2110"/>
                <a:ext cx="97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418" name="Picture 13" descr="queen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3111500" y="4211637"/>
              <a:ext cx="153988" cy="14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0" name="Picture 18" descr="queen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6761163" y="4953000"/>
              <a:ext cx="153987" cy="14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9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3919538" y="5770563"/>
              <a:ext cx="873125" cy="9461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7422" name="Picture 20" descr="queen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3911600" y="6248401"/>
              <a:ext cx="147638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3" name="Picture 21" descr="queen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4038600" y="6026151"/>
              <a:ext cx="117475" cy="12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2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992813" y="5770563"/>
              <a:ext cx="881062" cy="946150"/>
              <a:chOff x="2994" y="2063"/>
              <a:chExt cx="724" cy="717"/>
            </a:xfrm>
          </p:grpSpPr>
          <p:pic>
            <p:nvPicPr>
              <p:cNvPr id="17434" name="Picture 23"/>
              <p:cNvPicPr>
                <a:picLocks noChangeAspect="1" noChangeArrowheads="1"/>
              </p:cNvPicPr>
              <p:nvPr>
                <p:custDataLst>
                  <p:tags r:id="rId28"/>
                </p:custDataLst>
              </p:nvPr>
            </p:nvPicPr>
            <p:blipFill>
              <a:blip r:embed="rId38"/>
              <a:srcRect/>
              <a:stretch>
                <a:fillRect/>
              </a:stretch>
            </p:blipFill>
            <p:spPr bwMode="auto">
              <a:xfrm>
                <a:off x="3001" y="2063"/>
                <a:ext cx="717" cy="71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</p:pic>
          <p:pic>
            <p:nvPicPr>
              <p:cNvPr id="17435" name="Picture 24" descr="queen"/>
              <p:cNvPicPr>
                <a:picLocks noChangeAspect="1" noChangeArrowheads="1"/>
              </p:cNvPicPr>
              <p:nvPr>
                <p:custDataLst>
                  <p:tags r:id="rId29"/>
                </p:custDataLst>
              </p:nvPr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2994" y="2425"/>
                <a:ext cx="121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6" name="Picture 25" descr="queen"/>
              <p:cNvPicPr>
                <a:picLocks noChangeAspect="1" noChangeArrowheads="1"/>
              </p:cNvPicPr>
              <p:nvPr>
                <p:custDataLst>
                  <p:tags r:id="rId30"/>
                </p:custDataLst>
              </p:nvPr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3098" y="2257"/>
                <a:ext cx="97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425" name="Picture 26" descr="queen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4141788" y="5810251"/>
              <a:ext cx="117475" cy="12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6" name="Picture 27" descr="queen"/>
            <p:cNvPicPr>
              <a:picLocks noChangeAspect="1" noChangeArrowheads="1"/>
            </p:cNvPicPr>
            <p:nvPr>
              <p:custDataLst>
                <p:tags r:id="rId17"/>
              </p:custDataLst>
            </p:nvPr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6223000" y="6577013"/>
              <a:ext cx="117475" cy="12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7" name="Line 2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1576388" y="3328987"/>
              <a:ext cx="2841625" cy="72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8" name="Line 2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H="1">
              <a:off x="3419475" y="3328987"/>
              <a:ext cx="998538" cy="72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3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18013" y="3328987"/>
              <a:ext cx="884237" cy="690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Line 3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18013" y="3328987"/>
              <a:ext cx="2841625" cy="72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1" name="Line 3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4264023" y="5116513"/>
              <a:ext cx="993776" cy="654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2" name="Line 3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257800" y="5116513"/>
              <a:ext cx="1157288" cy="654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4752975" y="4019550"/>
              <a:ext cx="1149350" cy="1138237"/>
              <a:chOff x="2994" y="2063"/>
              <a:chExt cx="724" cy="717"/>
            </a:xfrm>
          </p:grpSpPr>
          <p:pic>
            <p:nvPicPr>
              <p:cNvPr id="17437" name="Picture 15"/>
              <p:cNvPicPr>
                <a:picLocks noChangeAspect="1" noChangeArrowheads="1"/>
              </p:cNvPicPr>
              <p:nvPr>
                <p:custDataLst>
                  <p:tags r:id="rId25"/>
                </p:custDataLst>
              </p:nvPr>
            </p:nvPicPr>
            <p:blipFill>
              <a:blip r:embed="rId38"/>
              <a:srcRect/>
              <a:stretch>
                <a:fillRect/>
              </a:stretch>
            </p:blipFill>
            <p:spPr bwMode="auto">
              <a:xfrm>
                <a:off x="3001" y="2063"/>
                <a:ext cx="717" cy="71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</p:pic>
          <p:pic>
            <p:nvPicPr>
              <p:cNvPr id="17438" name="Picture 16" descr="queen"/>
              <p:cNvPicPr>
                <a:picLocks noChangeAspect="1" noChangeArrowheads="1"/>
              </p:cNvPicPr>
              <p:nvPr>
                <p:custDataLst>
                  <p:tags r:id="rId26"/>
                </p:custDataLst>
              </p:nvPr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2994" y="2425"/>
                <a:ext cx="121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9" name="Picture 17" descr="queen"/>
              <p:cNvPicPr>
                <a:picLocks noChangeAspect="1" noChangeArrowheads="1"/>
              </p:cNvPicPr>
              <p:nvPr>
                <p:custDataLst>
                  <p:tags r:id="rId27"/>
                </p:custDataLst>
              </p:nvPr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3098" y="2257"/>
                <a:ext cx="97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3200"/>
              <a:t>GSAT vs. DP on Hard Random Instances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83012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09600" y="1752600"/>
          <a:ext cx="8305800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57" name="Bitmap Image" r:id="rId7" imgW="7020905" imgH="4067743" progId="">
                  <p:embed/>
                </p:oleObj>
              </mc:Choice>
              <mc:Fallback>
                <p:oleObj name="Bitmap Image" r:id="rId7" imgW="7020905" imgH="406774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305800" cy="481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3200"/>
              <a:t>Experimental Results: Hard Random 3SAT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8200" y="44196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Effectiveness</a:t>
            </a:r>
            <a:r>
              <a:rPr lang="en-US" sz="2400" dirty="0"/>
              <a:t>: prob. that random initial assignment leads to a solution.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Complete methods, such as DP, up to 400 variables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Mixed Walk better than Simulated Annealing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better than Basic GSAT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better than Davis-Putnam </a:t>
            </a:r>
          </a:p>
        </p:txBody>
      </p:sp>
      <p:graphicFrame>
        <p:nvGraphicFramePr>
          <p:cNvPr id="707588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33600" y="1676400"/>
          <a:ext cx="531495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05" name="Bitmap Image" r:id="rId7" imgW="5315692" imgH="2553056" progId="">
                  <p:embed/>
                </p:oleObj>
              </mc:Choice>
              <mc:Fallback>
                <p:oleObj name="Bitmap Image" r:id="rId7" imgW="5315692" imgH="255305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5314950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for </a:t>
            </a:r>
            <a:r>
              <a:rPr lang="en-US" dirty="0" err="1" smtClean="0"/>
              <a:t>mancala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5867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Group together similar items.  Find clusters.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2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 example…</a:t>
            </a:r>
            <a:endParaRPr lang="en-US" sz="3200" dirty="0"/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9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1752600" y="47244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5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467600" cy="762000"/>
          </a:xfrm>
        </p:spPr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162800" cy="6858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Recursive </a:t>
            </a:r>
            <a:r>
              <a:rPr lang="en-US" dirty="0" smtClean="0"/>
              <a:t>partitioning/merging </a:t>
            </a:r>
            <a:r>
              <a:rPr lang="en-US" dirty="0"/>
              <a:t>of a data set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312987" y="4724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017587" y="3962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303587" y="38862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246187" y="3581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379787" y="32766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88987" y="2514600"/>
            <a:ext cx="32004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1322387" y="2895600"/>
            <a:ext cx="2438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1169987" y="3733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2541587" y="34290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865187" y="3581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382712" y="34861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017587" y="40878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49512" y="46291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363912" y="39433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135312" y="30289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5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94187" y="2590800"/>
            <a:ext cx="4087813" cy="2927350"/>
            <a:chOff x="2880" y="1920"/>
            <a:chExt cx="2575" cy="1844"/>
          </a:xfrm>
        </p:grpSpPr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2880" y="3552"/>
              <a:ext cx="17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Symbol" charset="2"/>
                </a:rPr>
                <a:t>    1           2       3      4            5</a:t>
              </a: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082" y="1920"/>
              <a:ext cx="2373" cy="1632"/>
              <a:chOff x="3082" y="1920"/>
              <a:chExt cx="2373" cy="1632"/>
            </a:xfrm>
          </p:grpSpPr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>
                <a:off x="3562" y="202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3562" y="20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4234" y="202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3322" y="23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>
                <a:off x="3322" y="236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8" name="Line 28"/>
              <p:cNvSpPr>
                <a:spLocks noChangeShapeType="1"/>
              </p:cNvSpPr>
              <p:nvPr/>
            </p:nvSpPr>
            <p:spPr bwMode="auto">
              <a:xfrm>
                <a:off x="4042" y="270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9" name="Line 29"/>
              <p:cNvSpPr>
                <a:spLocks noChangeShapeType="1"/>
              </p:cNvSpPr>
              <p:nvPr/>
            </p:nvSpPr>
            <p:spPr bwMode="auto">
              <a:xfrm>
                <a:off x="3082" y="31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0" name="Line 30"/>
              <p:cNvSpPr>
                <a:spLocks noChangeShapeType="1"/>
              </p:cNvSpPr>
              <p:nvPr/>
            </p:nvSpPr>
            <p:spPr bwMode="auto">
              <a:xfrm>
                <a:off x="3514" y="313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1" name="Line 31"/>
              <p:cNvSpPr>
                <a:spLocks noChangeShapeType="1"/>
              </p:cNvSpPr>
              <p:nvPr/>
            </p:nvSpPr>
            <p:spPr bwMode="auto">
              <a:xfrm>
                <a:off x="3082" y="313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2" name="Line 32"/>
              <p:cNvSpPr>
                <a:spLocks noChangeShapeType="1"/>
              </p:cNvSpPr>
              <p:nvPr/>
            </p:nvSpPr>
            <p:spPr bwMode="auto">
              <a:xfrm>
                <a:off x="3802" y="2364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3" name="Line 33"/>
              <p:cNvSpPr>
                <a:spLocks noChangeShapeType="1"/>
              </p:cNvSpPr>
              <p:nvPr/>
            </p:nvSpPr>
            <p:spPr bwMode="auto">
              <a:xfrm>
                <a:off x="4042" y="270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/>
            </p:nvSpPr>
            <p:spPr bwMode="auto">
              <a:xfrm>
                <a:off x="4474" y="270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4704" y="1920"/>
                <a:ext cx="751" cy="1632"/>
                <a:chOff x="4800" y="1920"/>
                <a:chExt cx="751" cy="1632"/>
              </a:xfrm>
            </p:grpSpPr>
            <p:sp>
              <p:nvSpPr>
                <p:cNvPr id="256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00" y="1920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1-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800" y="2304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2-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800" y="2640"/>
                  <a:ext cx="75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3-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800" y="3072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4-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4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800" y="3360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5-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201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Oval 3"/>
          <p:cNvSpPr>
            <a:spLocks noChangeArrowheads="1"/>
          </p:cNvSpPr>
          <p:nvPr/>
        </p:nvSpPr>
        <p:spPr bwMode="auto">
          <a:xfrm>
            <a:off x="883626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1" name="Oval 4"/>
          <p:cNvSpPr>
            <a:spLocks noChangeArrowheads="1"/>
          </p:cNvSpPr>
          <p:nvPr/>
        </p:nvSpPr>
        <p:spPr bwMode="auto">
          <a:xfrm>
            <a:off x="8282354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2" name="Oval 5"/>
          <p:cNvSpPr>
            <a:spLocks noChangeArrowheads="1"/>
          </p:cNvSpPr>
          <p:nvPr/>
        </p:nvSpPr>
        <p:spPr bwMode="auto">
          <a:xfrm>
            <a:off x="7768004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Oval 6"/>
          <p:cNvSpPr>
            <a:spLocks noChangeArrowheads="1"/>
          </p:cNvSpPr>
          <p:nvPr/>
        </p:nvSpPr>
        <p:spPr bwMode="auto">
          <a:xfrm>
            <a:off x="729321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Oval 7"/>
          <p:cNvSpPr>
            <a:spLocks noChangeArrowheads="1"/>
          </p:cNvSpPr>
          <p:nvPr/>
        </p:nvSpPr>
        <p:spPr bwMode="auto">
          <a:xfrm>
            <a:off x="677886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5" name="Oval 8"/>
          <p:cNvSpPr>
            <a:spLocks noChangeArrowheads="1"/>
          </p:cNvSpPr>
          <p:nvPr/>
        </p:nvSpPr>
        <p:spPr bwMode="auto">
          <a:xfrm>
            <a:off x="626451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6" name="Oval 9"/>
          <p:cNvSpPr>
            <a:spLocks noChangeArrowheads="1"/>
          </p:cNvSpPr>
          <p:nvPr/>
        </p:nvSpPr>
        <p:spPr bwMode="auto">
          <a:xfrm>
            <a:off x="5789735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Oval 10"/>
          <p:cNvSpPr>
            <a:spLocks noChangeArrowheads="1"/>
          </p:cNvSpPr>
          <p:nvPr/>
        </p:nvSpPr>
        <p:spPr bwMode="auto">
          <a:xfrm>
            <a:off x="5275385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Oval 11"/>
          <p:cNvSpPr>
            <a:spLocks noChangeArrowheads="1"/>
          </p:cNvSpPr>
          <p:nvPr/>
        </p:nvSpPr>
        <p:spPr bwMode="auto">
          <a:xfrm>
            <a:off x="4800600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12"/>
          <p:cNvSpPr>
            <a:spLocks noChangeShapeType="1"/>
          </p:cNvSpPr>
          <p:nvPr/>
        </p:nvSpPr>
        <p:spPr bwMode="auto">
          <a:xfrm>
            <a:off x="4840165" y="5000625"/>
            <a:ext cx="474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13"/>
          <p:cNvSpPr>
            <a:spLocks noChangeShapeType="1"/>
          </p:cNvSpPr>
          <p:nvPr/>
        </p:nvSpPr>
        <p:spPr bwMode="auto">
          <a:xfrm>
            <a:off x="5314950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14"/>
          <p:cNvSpPr>
            <a:spLocks noChangeShapeType="1"/>
          </p:cNvSpPr>
          <p:nvPr/>
        </p:nvSpPr>
        <p:spPr bwMode="auto">
          <a:xfrm>
            <a:off x="6304085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15"/>
          <p:cNvSpPr>
            <a:spLocks noChangeShapeType="1"/>
          </p:cNvSpPr>
          <p:nvPr/>
        </p:nvSpPr>
        <p:spPr bwMode="auto">
          <a:xfrm>
            <a:off x="6304085" y="50006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3" name="Line 16"/>
          <p:cNvSpPr>
            <a:spLocks noChangeShapeType="1"/>
          </p:cNvSpPr>
          <p:nvPr/>
        </p:nvSpPr>
        <p:spPr bwMode="auto">
          <a:xfrm>
            <a:off x="6818435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4" name="Line 17"/>
          <p:cNvSpPr>
            <a:spLocks noChangeShapeType="1"/>
          </p:cNvSpPr>
          <p:nvPr/>
        </p:nvSpPr>
        <p:spPr bwMode="auto">
          <a:xfrm>
            <a:off x="8321919" y="506730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5" name="Line 18"/>
          <p:cNvSpPr>
            <a:spLocks noChangeShapeType="1"/>
          </p:cNvSpPr>
          <p:nvPr/>
        </p:nvSpPr>
        <p:spPr bwMode="auto">
          <a:xfrm>
            <a:off x="8321919" y="5067300"/>
            <a:ext cx="553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19"/>
          <p:cNvSpPr>
            <a:spLocks noChangeShapeType="1"/>
          </p:cNvSpPr>
          <p:nvPr/>
        </p:nvSpPr>
        <p:spPr bwMode="auto">
          <a:xfrm>
            <a:off x="8875835" y="506730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8" name="Line 21"/>
          <p:cNvSpPr>
            <a:spLocks noChangeShapeType="1"/>
          </p:cNvSpPr>
          <p:nvPr/>
        </p:nvSpPr>
        <p:spPr bwMode="auto">
          <a:xfrm>
            <a:off x="5105400" y="4572000"/>
            <a:ext cx="75174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0" name="Line 23"/>
          <p:cNvSpPr>
            <a:spLocks noChangeShapeType="1"/>
          </p:cNvSpPr>
          <p:nvPr/>
        </p:nvSpPr>
        <p:spPr bwMode="auto">
          <a:xfrm>
            <a:off x="6501912" y="43338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1" name="Line 24"/>
          <p:cNvSpPr>
            <a:spLocks noChangeShapeType="1"/>
          </p:cNvSpPr>
          <p:nvPr/>
        </p:nvSpPr>
        <p:spPr bwMode="auto">
          <a:xfrm>
            <a:off x="6541477" y="4333875"/>
            <a:ext cx="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2" name="Line 25"/>
          <p:cNvSpPr>
            <a:spLocks noChangeShapeType="1"/>
          </p:cNvSpPr>
          <p:nvPr/>
        </p:nvSpPr>
        <p:spPr bwMode="auto">
          <a:xfrm>
            <a:off x="6581042" y="4333875"/>
            <a:ext cx="75174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3" name="Line 26"/>
          <p:cNvSpPr>
            <a:spLocks noChangeShapeType="1"/>
          </p:cNvSpPr>
          <p:nvPr/>
        </p:nvSpPr>
        <p:spPr bwMode="auto">
          <a:xfrm>
            <a:off x="7332785" y="4333875"/>
            <a:ext cx="0" cy="146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4" name="Line 27"/>
          <p:cNvSpPr>
            <a:spLocks noChangeShapeType="1"/>
          </p:cNvSpPr>
          <p:nvPr/>
        </p:nvSpPr>
        <p:spPr bwMode="auto">
          <a:xfrm>
            <a:off x="6541477" y="4333875"/>
            <a:ext cx="791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5" name="Line 28"/>
          <p:cNvSpPr>
            <a:spLocks noChangeShapeType="1"/>
          </p:cNvSpPr>
          <p:nvPr/>
        </p:nvSpPr>
        <p:spPr bwMode="auto">
          <a:xfrm>
            <a:off x="6937131" y="360045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6" name="Line 29"/>
          <p:cNvSpPr>
            <a:spLocks noChangeShapeType="1"/>
          </p:cNvSpPr>
          <p:nvPr/>
        </p:nvSpPr>
        <p:spPr bwMode="auto">
          <a:xfrm flipV="1">
            <a:off x="7807569" y="3600450"/>
            <a:ext cx="0" cy="2200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7" name="Line 30"/>
          <p:cNvSpPr>
            <a:spLocks noChangeShapeType="1"/>
          </p:cNvSpPr>
          <p:nvPr/>
        </p:nvSpPr>
        <p:spPr bwMode="auto">
          <a:xfrm>
            <a:off x="6937131" y="3600450"/>
            <a:ext cx="87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8" name="Line 31"/>
          <p:cNvSpPr>
            <a:spLocks noChangeShapeType="1"/>
          </p:cNvSpPr>
          <p:nvPr/>
        </p:nvSpPr>
        <p:spPr bwMode="auto">
          <a:xfrm>
            <a:off x="7372350" y="2867025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9" name="Line 32"/>
          <p:cNvSpPr>
            <a:spLocks noChangeShapeType="1"/>
          </p:cNvSpPr>
          <p:nvPr/>
        </p:nvSpPr>
        <p:spPr bwMode="auto">
          <a:xfrm flipV="1">
            <a:off x="8598877" y="2800350"/>
            <a:ext cx="0" cy="2266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0" name="Line 33"/>
          <p:cNvSpPr>
            <a:spLocks noChangeShapeType="1"/>
          </p:cNvSpPr>
          <p:nvPr/>
        </p:nvSpPr>
        <p:spPr bwMode="auto">
          <a:xfrm flipH="1">
            <a:off x="7372350" y="2800350"/>
            <a:ext cx="12265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1" name="Line 34"/>
          <p:cNvSpPr>
            <a:spLocks noChangeShapeType="1"/>
          </p:cNvSpPr>
          <p:nvPr/>
        </p:nvSpPr>
        <p:spPr bwMode="auto">
          <a:xfrm flipV="1">
            <a:off x="7372350" y="28003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2" name="Line 35"/>
          <p:cNvSpPr>
            <a:spLocks noChangeShapeType="1"/>
          </p:cNvSpPr>
          <p:nvPr/>
        </p:nvSpPr>
        <p:spPr bwMode="auto">
          <a:xfrm>
            <a:off x="7965831" y="200025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3" name="Line 36"/>
          <p:cNvSpPr>
            <a:spLocks noChangeShapeType="1"/>
          </p:cNvSpPr>
          <p:nvPr/>
        </p:nvSpPr>
        <p:spPr bwMode="auto">
          <a:xfrm flipH="1">
            <a:off x="5512777" y="2000250"/>
            <a:ext cx="24530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4" name="Line 37"/>
          <p:cNvSpPr>
            <a:spLocks noChangeShapeType="1"/>
          </p:cNvSpPr>
          <p:nvPr/>
        </p:nvSpPr>
        <p:spPr bwMode="auto">
          <a:xfrm flipV="1">
            <a:off x="5410200" y="2000249"/>
            <a:ext cx="23446" cy="257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5" name="Line 38"/>
          <p:cNvSpPr>
            <a:spLocks noChangeShapeType="1"/>
          </p:cNvSpPr>
          <p:nvPr/>
        </p:nvSpPr>
        <p:spPr bwMode="auto">
          <a:xfrm>
            <a:off x="5710604" y="200025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6" name="Line 39"/>
          <p:cNvSpPr>
            <a:spLocks noChangeShapeType="1"/>
          </p:cNvSpPr>
          <p:nvPr/>
        </p:nvSpPr>
        <p:spPr bwMode="auto">
          <a:xfrm flipH="1">
            <a:off x="5433646" y="2000250"/>
            <a:ext cx="1978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7" name="Line 40"/>
          <p:cNvSpPr>
            <a:spLocks noChangeShapeType="1"/>
          </p:cNvSpPr>
          <p:nvPr/>
        </p:nvSpPr>
        <p:spPr bwMode="auto">
          <a:xfrm flipV="1">
            <a:off x="6699738" y="1600200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8" name="Line 41"/>
          <p:cNvSpPr>
            <a:spLocks noChangeShapeType="1"/>
          </p:cNvSpPr>
          <p:nvPr/>
        </p:nvSpPr>
        <p:spPr bwMode="auto">
          <a:xfrm>
            <a:off x="4840165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3034" name="Rectangle 42"/>
          <p:cNvSpPr>
            <a:spLocks noChangeArrowheads="1"/>
          </p:cNvSpPr>
          <p:nvPr/>
        </p:nvSpPr>
        <p:spPr bwMode="auto">
          <a:xfrm>
            <a:off x="-228600" y="2133600"/>
            <a:ext cx="5257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Represents all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partitionings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of the data</a:t>
            </a: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endParaRPr lang="en-US" altLang="zh-CN" dirty="0" smtClean="0">
              <a:latin typeface="Arial" charset="0"/>
              <a:ea typeface="SimSun" pitchFamily="2" charset="-122"/>
              <a:cs typeface="SimSun" pitchFamily="2" charset="-122"/>
            </a:endParaRP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We can get a K clustering by looking at the </a:t>
            </a:r>
            <a:r>
              <a:rPr lang="en-US" altLang="zh-CN" b="1" dirty="0" smtClean="0">
                <a:latin typeface="Arial" charset="0"/>
                <a:ea typeface="SimSun" pitchFamily="2" charset="-122"/>
                <a:cs typeface="SimSun" pitchFamily="2" charset="-122"/>
              </a:rPr>
              <a:t>connected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components at any given level</a:t>
            </a: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endParaRPr lang="en-US" altLang="zh-CN" dirty="0" smtClean="0">
              <a:latin typeface="Arial" charset="0"/>
              <a:ea typeface="SimSun" pitchFamily="2" charset="-122"/>
              <a:cs typeface="SimSun" pitchFamily="2" charset="-122"/>
            </a:endParaRP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Frequently binary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dendograms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, but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n-ary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dendograms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are generally easy to obtain with minor changes to the algorithms</a:t>
            </a:r>
            <a:endParaRPr lang="en-US" altLang="zh-CN" dirty="0">
              <a:latin typeface="Arial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51204" name="Rectangle 43"/>
          <p:cNvSpPr>
            <a:spLocks noChangeArrowheads="1"/>
          </p:cNvSpPr>
          <p:nvPr/>
        </p:nvSpPr>
        <p:spPr bwMode="auto">
          <a:xfrm>
            <a:off x="762000" y="72866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Tahoma" charset="0"/>
                <a:ea typeface="Times New Roman" charset="0"/>
                <a:cs typeface="Times New Roman" charset="0"/>
              </a:rPr>
              <a:t>Dendogram</a:t>
            </a:r>
            <a:endParaRPr lang="en-US" sz="3600" dirty="0">
              <a:solidFill>
                <a:schemeClr val="tx2"/>
              </a:solidFill>
              <a:latin typeface="Tahoma" charset="0"/>
              <a:ea typeface="Times New Roman" charset="0"/>
              <a:cs typeface="Times New Roman" charset="0"/>
            </a:endParaRPr>
          </a:p>
        </p:txBody>
      </p:sp>
      <p:sp>
        <p:nvSpPr>
          <p:cNvPr id="51205" name="Line 44"/>
          <p:cNvSpPr>
            <a:spLocks noChangeShapeType="1"/>
          </p:cNvSpPr>
          <p:nvPr/>
        </p:nvSpPr>
        <p:spPr bwMode="auto">
          <a:xfrm>
            <a:off x="4953000" y="3962400"/>
            <a:ext cx="38862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6" name="Oval 45"/>
          <p:cNvSpPr>
            <a:spLocks noChangeArrowheads="1"/>
          </p:cNvSpPr>
          <p:nvPr/>
        </p:nvSpPr>
        <p:spPr bwMode="auto">
          <a:xfrm>
            <a:off x="4648200" y="5486400"/>
            <a:ext cx="1371600" cy="6096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7" name="Oval 47"/>
          <p:cNvSpPr>
            <a:spLocks noChangeArrowheads="1"/>
          </p:cNvSpPr>
          <p:nvPr/>
        </p:nvSpPr>
        <p:spPr bwMode="auto">
          <a:xfrm>
            <a:off x="6172200" y="5486400"/>
            <a:ext cx="1295400" cy="6096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Oval 48"/>
          <p:cNvSpPr>
            <a:spLocks noChangeArrowheads="1"/>
          </p:cNvSpPr>
          <p:nvPr/>
        </p:nvSpPr>
        <p:spPr bwMode="auto">
          <a:xfrm>
            <a:off x="7620000" y="5486400"/>
            <a:ext cx="381000" cy="5334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9" name="Oval 49"/>
          <p:cNvSpPr>
            <a:spLocks noChangeArrowheads="1"/>
          </p:cNvSpPr>
          <p:nvPr/>
        </p:nvSpPr>
        <p:spPr bwMode="auto">
          <a:xfrm>
            <a:off x="8153400" y="5486400"/>
            <a:ext cx="838200" cy="5334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 flipH="1" flipV="1">
            <a:off x="4876800" y="4800600"/>
            <a:ext cx="45720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51216" idx="6"/>
          </p:cNvCxnSpPr>
          <p:nvPr/>
        </p:nvCxnSpPr>
        <p:spPr bwMode="auto">
          <a:xfrm flipH="1" flipV="1">
            <a:off x="5867400" y="4572000"/>
            <a:ext cx="1466" cy="122872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05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Hierarchical clustering as local 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State?</a:t>
            </a:r>
          </a:p>
          <a:p>
            <a:pPr lvl="1"/>
            <a:r>
              <a:rPr lang="en-US" dirty="0" smtClean="0"/>
              <a:t>a hierarchical clustering of the data</a:t>
            </a:r>
          </a:p>
          <a:p>
            <a:pPr lvl="1"/>
            <a:r>
              <a:rPr lang="en-US" dirty="0" smtClean="0"/>
              <a:t>basically, a tree over the data</a:t>
            </a:r>
          </a:p>
          <a:p>
            <a:pPr lvl="1"/>
            <a:r>
              <a:rPr lang="en-US" dirty="0" smtClean="0"/>
              <a:t>huge state space!</a:t>
            </a:r>
          </a:p>
          <a:p>
            <a:r>
              <a:rPr lang="en-US" dirty="0" smtClean="0"/>
              <a:t>“adjacent states”?</a:t>
            </a:r>
          </a:p>
          <a:p>
            <a:pPr lvl="1"/>
            <a:r>
              <a:rPr lang="en-US" dirty="0" smtClean="0"/>
              <a:t>swap two sub-trees</a:t>
            </a:r>
          </a:p>
          <a:p>
            <a:pPr lvl="1"/>
            <a:r>
              <a:rPr lang="en-US" dirty="0" smtClean="0"/>
              <a:t>can also “graft” a sub-tree on somewhere else</a:t>
            </a:r>
          </a:p>
        </p:txBody>
      </p:sp>
    </p:spTree>
    <p:extLst>
      <p:ext uri="{BB962C8B-B14F-4D97-AF65-F5344CB8AC3E}">
        <p14:creationId xmlns:p14="http://schemas.microsoft.com/office/powerpoint/2010/main" val="251586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Swap without temporal constraints, example 1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457200" y="2514600"/>
            <a:ext cx="2698750" cy="3008313"/>
            <a:chOff x="288" y="1584"/>
            <a:chExt cx="1700" cy="1895"/>
          </a:xfrm>
        </p:grpSpPr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288" y="3267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970" y="174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970" y="174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1642" y="1740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730" y="20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730" y="20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1450" y="24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90" y="28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922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90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1210" y="2076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1450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1882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1296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928" name="Text Box 88"/>
          <p:cNvSpPr txBox="1">
            <a:spLocks noChangeArrowheads="1"/>
          </p:cNvSpPr>
          <p:nvPr/>
        </p:nvSpPr>
        <p:spPr bwMode="auto">
          <a:xfrm>
            <a:off x="3352800" y="3581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swap B and D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590800" y="2438400"/>
            <a:ext cx="5289550" cy="3810000"/>
            <a:chOff x="1632" y="1536"/>
            <a:chExt cx="3332" cy="2400"/>
          </a:xfrm>
        </p:grpSpPr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3264" y="1536"/>
              <a:ext cx="1700" cy="1895"/>
              <a:chOff x="3264" y="1536"/>
              <a:chExt cx="1700" cy="1895"/>
            </a:xfrm>
          </p:grpSpPr>
          <p:sp>
            <p:nvSpPr>
              <p:cNvPr id="35909" name="Text Box 69"/>
              <p:cNvSpPr txBox="1">
                <a:spLocks noChangeArrowheads="1"/>
              </p:cNvSpPr>
              <p:nvPr/>
            </p:nvSpPr>
            <p:spPr bwMode="auto">
              <a:xfrm>
                <a:off x="3264" y="3219"/>
                <a:ext cx="17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   A          </a:t>
                </a:r>
                <a:r>
                  <a:rPr lang="en-US" sz="1600">
                    <a:solidFill>
                      <a:schemeClr val="hlink"/>
                    </a:solidFill>
                    <a:latin typeface="Times New Roman" charset="0"/>
                  </a:rPr>
                  <a:t>D</a:t>
                </a:r>
                <a:r>
                  <a:rPr lang="en-US" sz="1600">
                    <a:latin typeface="Times New Roman" charset="0"/>
                  </a:rPr>
                  <a:t>      C     </a:t>
                </a:r>
                <a:r>
                  <a:rPr lang="en-US" sz="1600">
                    <a:solidFill>
                      <a:schemeClr val="folHlink"/>
                    </a:solidFill>
                    <a:latin typeface="Times New Roman" charset="0"/>
                  </a:rPr>
                  <a:t>B</a:t>
                </a:r>
                <a:r>
                  <a:rPr lang="en-US" sz="1600">
                    <a:latin typeface="Times New Roman" charset="0"/>
                  </a:rPr>
                  <a:t>           E</a:t>
                </a:r>
              </a:p>
            </p:txBody>
          </p:sp>
          <p:sp>
            <p:nvSpPr>
              <p:cNvPr id="35910" name="Line 70"/>
              <p:cNvSpPr>
                <a:spLocks noChangeShapeType="1"/>
              </p:cNvSpPr>
              <p:nvPr/>
            </p:nvSpPr>
            <p:spPr bwMode="auto">
              <a:xfrm>
                <a:off x="3946" y="1692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1" name="Line 71"/>
              <p:cNvSpPr>
                <a:spLocks noChangeShapeType="1"/>
              </p:cNvSpPr>
              <p:nvPr/>
            </p:nvSpPr>
            <p:spPr bwMode="auto">
              <a:xfrm>
                <a:off x="3946" y="169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2" name="Line 72"/>
              <p:cNvSpPr>
                <a:spLocks noChangeShapeType="1"/>
              </p:cNvSpPr>
              <p:nvPr/>
            </p:nvSpPr>
            <p:spPr bwMode="auto">
              <a:xfrm>
                <a:off x="4618" y="1692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3" name="Line 73"/>
              <p:cNvSpPr>
                <a:spLocks noChangeShapeType="1"/>
              </p:cNvSpPr>
              <p:nvPr/>
            </p:nvSpPr>
            <p:spPr bwMode="auto">
              <a:xfrm>
                <a:off x="3706" y="202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4" name="Line 74"/>
              <p:cNvSpPr>
                <a:spLocks noChangeShapeType="1"/>
              </p:cNvSpPr>
              <p:nvPr/>
            </p:nvSpPr>
            <p:spPr bwMode="auto">
              <a:xfrm>
                <a:off x="3706" y="2028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5" name="Line 75"/>
              <p:cNvSpPr>
                <a:spLocks noChangeShapeType="1"/>
              </p:cNvSpPr>
              <p:nvPr/>
            </p:nvSpPr>
            <p:spPr bwMode="auto">
              <a:xfrm>
                <a:off x="4426" y="236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6" name="Line 76"/>
              <p:cNvSpPr>
                <a:spLocks noChangeShapeType="1"/>
              </p:cNvSpPr>
              <p:nvPr/>
            </p:nvSpPr>
            <p:spPr bwMode="auto">
              <a:xfrm>
                <a:off x="3466" y="27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7" name="Line 77"/>
              <p:cNvSpPr>
                <a:spLocks noChangeShapeType="1"/>
              </p:cNvSpPr>
              <p:nvPr/>
            </p:nvSpPr>
            <p:spPr bwMode="auto">
              <a:xfrm>
                <a:off x="3898" y="279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8" name="Line 78"/>
              <p:cNvSpPr>
                <a:spLocks noChangeShapeType="1"/>
              </p:cNvSpPr>
              <p:nvPr/>
            </p:nvSpPr>
            <p:spPr bwMode="auto">
              <a:xfrm>
                <a:off x="3466" y="279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9" name="Line 79"/>
              <p:cNvSpPr>
                <a:spLocks noChangeShapeType="1"/>
              </p:cNvSpPr>
              <p:nvPr/>
            </p:nvSpPr>
            <p:spPr bwMode="auto">
              <a:xfrm>
                <a:off x="4186" y="2028"/>
                <a:ext cx="0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0" name="Line 80"/>
              <p:cNvSpPr>
                <a:spLocks noChangeShapeType="1"/>
              </p:cNvSpPr>
              <p:nvPr/>
            </p:nvSpPr>
            <p:spPr bwMode="auto">
              <a:xfrm>
                <a:off x="4426" y="23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1" name="Line 81"/>
              <p:cNvSpPr>
                <a:spLocks noChangeShapeType="1"/>
              </p:cNvSpPr>
              <p:nvPr/>
            </p:nvSpPr>
            <p:spPr bwMode="auto">
              <a:xfrm>
                <a:off x="4858" y="23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2" name="Line 82"/>
              <p:cNvSpPr>
                <a:spLocks noChangeShapeType="1"/>
              </p:cNvSpPr>
              <p:nvPr/>
            </p:nvSpPr>
            <p:spPr bwMode="auto">
              <a:xfrm>
                <a:off x="4272" y="15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936" name="Text Box 96"/>
            <p:cNvSpPr txBox="1">
              <a:spLocks noChangeArrowheads="1"/>
            </p:cNvSpPr>
            <p:nvPr/>
          </p:nvSpPr>
          <p:spPr bwMode="auto">
            <a:xfrm>
              <a:off x="1632" y="3648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no change to the structure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830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Swap without temporal constraints, example 2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514600"/>
            <a:ext cx="2698750" cy="3008313"/>
            <a:chOff x="288" y="1584"/>
            <a:chExt cx="1700" cy="1895"/>
          </a:xfrm>
        </p:grpSpPr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288" y="3267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970" y="174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970" y="174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1642" y="1740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730" y="20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730" y="20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1450" y="24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490" y="28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922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490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210" y="2076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450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>
              <a:off x="1882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>
              <a:off x="1296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352800" y="3581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swap (D,E) and C</a:t>
            </a: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200400" y="2286000"/>
            <a:ext cx="5111750" cy="3962400"/>
            <a:chOff x="2016" y="1440"/>
            <a:chExt cx="3220" cy="2496"/>
          </a:xfrm>
        </p:grpSpPr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3696" y="1440"/>
              <a:ext cx="1540" cy="2039"/>
              <a:chOff x="3696" y="1344"/>
              <a:chExt cx="1540" cy="2039"/>
            </a:xfrm>
          </p:grpSpPr>
          <p:sp>
            <p:nvSpPr>
              <p:cNvPr id="36903" name="Text Box 39"/>
              <p:cNvSpPr txBox="1">
                <a:spLocks noChangeArrowheads="1"/>
              </p:cNvSpPr>
              <p:nvPr/>
            </p:nvSpPr>
            <p:spPr bwMode="auto">
              <a:xfrm>
                <a:off x="3696" y="3171"/>
                <a:ext cx="1540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   A          </a:t>
                </a:r>
                <a:r>
                  <a:rPr lang="en-US" sz="1600">
                    <a:solidFill>
                      <a:schemeClr val="bg2"/>
                    </a:solidFill>
                    <a:latin typeface="Times New Roman" charset="0"/>
                  </a:rPr>
                  <a:t>B</a:t>
                </a:r>
                <a:r>
                  <a:rPr lang="en-US" sz="1600">
                    <a:latin typeface="Times New Roman" charset="0"/>
                  </a:rPr>
                  <a:t>  </a:t>
                </a:r>
                <a:r>
                  <a:rPr lang="en-US" sz="1600">
                    <a:solidFill>
                      <a:schemeClr val="hlink"/>
                    </a:solidFill>
                    <a:latin typeface="Times New Roman" charset="0"/>
                  </a:rPr>
                  <a:t>D           E</a:t>
                </a:r>
                <a:r>
                  <a:rPr lang="en-US" sz="1600">
                    <a:latin typeface="Times New Roman" charset="0"/>
                  </a:rPr>
                  <a:t>    </a:t>
                </a:r>
                <a:r>
                  <a:rPr lang="en-US" sz="1600">
                    <a:solidFill>
                      <a:schemeClr val="folHlink"/>
                    </a:solidFill>
                    <a:latin typeface="Times New Roman" charset="0"/>
                  </a:rPr>
                  <a:t>C</a:t>
                </a:r>
              </a:p>
            </p:txBody>
          </p:sp>
          <p:sp>
            <p:nvSpPr>
              <p:cNvPr id="36918" name="Line 54"/>
              <p:cNvSpPr>
                <a:spLocks noChangeShapeType="1"/>
              </p:cNvSpPr>
              <p:nvPr/>
            </p:nvSpPr>
            <p:spPr bwMode="auto">
              <a:xfrm>
                <a:off x="5136" y="1547"/>
                <a:ext cx="0" cy="162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9" name="Line 55"/>
              <p:cNvSpPr>
                <a:spLocks noChangeShapeType="1"/>
              </p:cNvSpPr>
              <p:nvPr/>
            </p:nvSpPr>
            <p:spPr bwMode="auto">
              <a:xfrm flipH="1">
                <a:off x="4416" y="1547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0" name="Line 56"/>
              <p:cNvSpPr>
                <a:spLocks noChangeShapeType="1"/>
              </p:cNvSpPr>
              <p:nvPr/>
            </p:nvSpPr>
            <p:spPr bwMode="auto">
              <a:xfrm>
                <a:off x="4416" y="1547"/>
                <a:ext cx="0" cy="405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1" name="Line 57"/>
              <p:cNvSpPr>
                <a:spLocks noChangeShapeType="1"/>
              </p:cNvSpPr>
              <p:nvPr/>
            </p:nvSpPr>
            <p:spPr bwMode="auto">
              <a:xfrm>
                <a:off x="4116" y="1952"/>
                <a:ext cx="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2" name="Line 58"/>
              <p:cNvSpPr>
                <a:spLocks noChangeShapeType="1"/>
              </p:cNvSpPr>
              <p:nvPr/>
            </p:nvSpPr>
            <p:spPr bwMode="auto">
              <a:xfrm>
                <a:off x="4716" y="1952"/>
                <a:ext cx="0" cy="473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3" name="Line 59"/>
              <p:cNvSpPr>
                <a:spLocks noChangeShapeType="1"/>
              </p:cNvSpPr>
              <p:nvPr/>
            </p:nvSpPr>
            <p:spPr bwMode="auto">
              <a:xfrm>
                <a:off x="4476" y="2425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4" name="Line 60"/>
              <p:cNvSpPr>
                <a:spLocks noChangeShapeType="1"/>
              </p:cNvSpPr>
              <p:nvPr/>
            </p:nvSpPr>
            <p:spPr bwMode="auto">
              <a:xfrm>
                <a:off x="4956" y="2425"/>
                <a:ext cx="0" cy="743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5" name="Line 61"/>
              <p:cNvSpPr>
                <a:spLocks noChangeShapeType="1"/>
              </p:cNvSpPr>
              <p:nvPr/>
            </p:nvSpPr>
            <p:spPr bwMode="auto">
              <a:xfrm>
                <a:off x="4476" y="2425"/>
                <a:ext cx="0" cy="743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6" name="Line 62"/>
              <p:cNvSpPr>
                <a:spLocks noChangeShapeType="1"/>
              </p:cNvSpPr>
              <p:nvPr/>
            </p:nvSpPr>
            <p:spPr bwMode="auto">
              <a:xfrm>
                <a:off x="4116" y="1952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7" name="Line 63"/>
              <p:cNvSpPr>
                <a:spLocks noChangeShapeType="1"/>
              </p:cNvSpPr>
              <p:nvPr/>
            </p:nvSpPr>
            <p:spPr bwMode="auto">
              <a:xfrm>
                <a:off x="3936" y="2560"/>
                <a:ext cx="4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8" name="Line 64"/>
              <p:cNvSpPr>
                <a:spLocks noChangeShapeType="1"/>
              </p:cNvSpPr>
              <p:nvPr/>
            </p:nvSpPr>
            <p:spPr bwMode="auto">
              <a:xfrm>
                <a:off x="4356" y="2560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9" name="Line 65"/>
              <p:cNvSpPr>
                <a:spLocks noChangeShapeType="1"/>
              </p:cNvSpPr>
              <p:nvPr/>
            </p:nvSpPr>
            <p:spPr bwMode="auto">
              <a:xfrm>
                <a:off x="3936" y="2560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0" name="Line 66"/>
              <p:cNvSpPr>
                <a:spLocks noChangeShapeType="1"/>
              </p:cNvSpPr>
              <p:nvPr/>
            </p:nvSpPr>
            <p:spPr bwMode="auto">
              <a:xfrm flipV="1">
                <a:off x="4776" y="1344"/>
                <a:ext cx="0" cy="2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933" name="Text Box 69"/>
            <p:cNvSpPr txBox="1">
              <a:spLocks noChangeArrowheads="1"/>
            </p:cNvSpPr>
            <p:nvPr/>
          </p:nvSpPr>
          <p:spPr bwMode="auto">
            <a:xfrm>
              <a:off x="2016" y="3648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structure changed!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201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075" y="1752600"/>
            <a:ext cx="7772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So </a:t>
            </a:r>
            <a:r>
              <a:rPr lang="en-US" sz="2000" dirty="0" smtClean="0"/>
              <a:t>far a  </a:t>
            </a:r>
            <a:r>
              <a:rPr lang="en-US" sz="2000" dirty="0"/>
              <a:t>systematic exploration: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Explore full search space (possibly) using principled pruning (A*, . . . )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Best </a:t>
            </a:r>
            <a:r>
              <a:rPr lang="en-US" sz="2000" dirty="0"/>
              <a:t>such algorithms (IDA*) can handle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10</a:t>
            </a:r>
            <a:r>
              <a:rPr lang="en-US" sz="1800" baseline="30000" dirty="0"/>
              <a:t>100</a:t>
            </a:r>
            <a:r>
              <a:rPr lang="en-US" sz="1800" dirty="0"/>
              <a:t> states ≈ 500 binary-valued variables  (ballpark figures only!)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i="1" dirty="0" smtClean="0">
                <a:solidFill>
                  <a:srgbClr val="00A000"/>
                </a:solidFill>
              </a:rPr>
              <a:t>but</a:t>
            </a:r>
            <a:r>
              <a:rPr lang="en-US" sz="2000" i="1" dirty="0">
                <a:solidFill>
                  <a:srgbClr val="00A000"/>
                </a:solidFill>
              </a:rPr>
              <a:t>. . . some real-world problem have 10,000 to 100,000 variables 10</a:t>
            </a:r>
            <a:r>
              <a:rPr lang="en-US" sz="2000" i="1" baseline="30000" dirty="0">
                <a:solidFill>
                  <a:srgbClr val="00A000"/>
                </a:solidFill>
              </a:rPr>
              <a:t>30,000</a:t>
            </a:r>
            <a:r>
              <a:rPr lang="en-US" sz="2000" i="1" dirty="0">
                <a:solidFill>
                  <a:srgbClr val="00A000"/>
                </a:solidFill>
              </a:rPr>
              <a:t> states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We </a:t>
            </a:r>
            <a:r>
              <a:rPr lang="en-US" sz="2000" dirty="0">
                <a:solidFill>
                  <a:srgbClr val="0000FF"/>
                </a:solidFill>
              </a:rPr>
              <a:t>need a completely different </a:t>
            </a:r>
            <a:r>
              <a:rPr lang="en-US" sz="2000" dirty="0" smtClean="0">
                <a:solidFill>
                  <a:srgbClr val="0000FF"/>
                </a:solidFill>
              </a:rPr>
              <a:t>approach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Hierarchical clustering as local 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state criterion?</a:t>
            </a:r>
          </a:p>
        </p:txBody>
      </p:sp>
    </p:spTree>
    <p:extLst>
      <p:ext uri="{BB962C8B-B14F-4D97-AF65-F5344CB8AC3E}">
        <p14:creationId xmlns:p14="http://schemas.microsoft.com/office/powerpoint/2010/main" val="15758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Hierarchical clustering as local 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state criterion?</a:t>
            </a:r>
          </a:p>
          <a:p>
            <a:pPr lvl="1"/>
            <a:r>
              <a:rPr lang="en-US" dirty="0" smtClean="0"/>
              <a:t>how close together are the </a:t>
            </a:r>
            <a:r>
              <a:rPr lang="en-US" dirty="0" err="1" smtClean="0"/>
              <a:t>k-clusterings</a:t>
            </a:r>
            <a:r>
              <a:rPr lang="en-US" dirty="0" smtClean="0"/>
              <a:t> defined by the hierarchical clustering</a:t>
            </a:r>
          </a:p>
        </p:txBody>
      </p:sp>
      <p:graphicFrame>
        <p:nvGraphicFramePr>
          <p:cNvPr id="309250" name="Object 2"/>
          <p:cNvGraphicFramePr>
            <a:graphicFrameLocks noChangeAspect="1"/>
          </p:cNvGraphicFramePr>
          <p:nvPr/>
        </p:nvGraphicFramePr>
        <p:xfrm>
          <a:off x="990599" y="4876800"/>
          <a:ext cx="4194909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358640" imgH="444240" progId="Equation.3">
                  <p:embed/>
                </p:oleObj>
              </mc:Choice>
              <mc:Fallback>
                <p:oleObj name="Equation" r:id="rId3" imgW="1358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4876800"/>
                        <a:ext cx="4194909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1" name="Object 3"/>
          <p:cNvGraphicFramePr>
            <a:graphicFrameLocks noChangeAspect="1"/>
          </p:cNvGraphicFramePr>
          <p:nvPr/>
        </p:nvGraphicFramePr>
        <p:xfrm>
          <a:off x="1259719" y="3352800"/>
          <a:ext cx="328182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028520" imgH="406080" progId="Equation.3">
                  <p:embed/>
                </p:oleObj>
              </mc:Choice>
              <mc:Fallback>
                <p:oleObj name="Equation" r:id="rId5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719" y="3352800"/>
                        <a:ext cx="328182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3505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weighted mean of </a:t>
            </a:r>
            <a:r>
              <a:rPr lang="en-US" dirty="0" err="1" smtClean="0">
                <a:solidFill>
                  <a:srgbClr val="0000FF"/>
                </a:solidFill>
              </a:rPr>
              <a:t>k-clusterings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4953000"/>
            <a:ext cx="2819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of squared distances from cluster centers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7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93038" cy="769938"/>
          </a:xfrm>
        </p:spPr>
        <p:txBody>
          <a:bodyPr/>
          <a:lstStyle/>
          <a:p>
            <a:r>
              <a:rPr lang="en-US" dirty="0"/>
              <a:t>SS-Hierarchical vs. Ward’s</a:t>
            </a:r>
          </a:p>
        </p:txBody>
      </p:sp>
      <p:graphicFrame>
        <p:nvGraphicFramePr>
          <p:cNvPr id="53349" name="Group 101"/>
          <p:cNvGraphicFramePr>
            <a:graphicFrameLocks noGrp="1"/>
          </p:cNvGraphicFramePr>
          <p:nvPr/>
        </p:nvGraphicFramePr>
        <p:xfrm>
          <a:off x="1295400" y="2602992"/>
          <a:ext cx="6172200" cy="3950208"/>
        </p:xfrm>
        <a:graphic>
          <a:graphicData uri="http://schemas.openxmlformats.org/drawingml/2006/table">
            <a:tbl>
              <a:tblPr/>
              <a:tblGrid>
                <a:gridCol w="1734337"/>
                <a:gridCol w="2605757"/>
                <a:gridCol w="1832106"/>
              </a:tblGrid>
              <a:tr h="751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SS-Hierarchical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Greedy,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Ward’s initialize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Ward’s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</a:rPr>
                        <a:t>21.59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</a:rPr>
                        <a:t>411.83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233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444.15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</a:rPr>
                        <a:t>5276.30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5570.95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00200" y="1855113"/>
            <a:ext cx="563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Yeast gene expression data set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8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Key difference: we don’t care about the path to the solution, only the solution itself!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Other similar problems?</a:t>
            </a:r>
          </a:p>
          <a:p>
            <a:pPr lvl="1"/>
            <a:r>
              <a:rPr lang="en-US" sz="2000" dirty="0" err="1" smtClean="0"/>
              <a:t>sudoku</a:t>
            </a:r>
            <a:endParaRPr lang="en-US" sz="2000" dirty="0" smtClean="0"/>
          </a:p>
          <a:p>
            <a:pPr lvl="1"/>
            <a:r>
              <a:rPr lang="en-US" sz="2000" dirty="0" smtClean="0"/>
              <a:t>crossword puzzles</a:t>
            </a:r>
          </a:p>
          <a:p>
            <a:pPr lvl="1"/>
            <a:r>
              <a:rPr lang="en-US" sz="2000" dirty="0" smtClean="0"/>
              <a:t>VLSI design</a:t>
            </a:r>
          </a:p>
          <a:p>
            <a:pPr lvl="1"/>
            <a:r>
              <a:rPr lang="en-US" sz="2000" dirty="0" smtClean="0"/>
              <a:t>job scheduling</a:t>
            </a:r>
          </a:p>
          <a:p>
            <a:pPr lvl="1"/>
            <a:r>
              <a:rPr lang="en-US" sz="2000" dirty="0" smtClean="0"/>
              <a:t>Airline fleet scheduling</a:t>
            </a:r>
          </a:p>
          <a:p>
            <a:pPr lvl="2"/>
            <a:r>
              <a:rPr lang="en-US" sz="1800" dirty="0" err="1" smtClean="0"/>
              <a:t>http://www.innovativescheduling.com/company/Publications/Papers.aspx</a:t>
            </a:r>
            <a:endParaRPr lang="en-US" sz="1800" dirty="0" smtClean="0"/>
          </a:p>
          <a:p>
            <a:pPr lvl="1"/>
            <a:r>
              <a:rPr lang="en-US" sz="2000" dirty="0" smtClean="0"/>
              <a:t>…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Alternate Approach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04800" y="1752600"/>
            <a:ext cx="434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Start with a random configuration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repeat</a:t>
            </a:r>
          </a:p>
          <a:p>
            <a:pPr lvl="1"/>
            <a:r>
              <a:rPr lang="en-US" sz="2000" dirty="0" smtClean="0"/>
              <a:t>generate a set of “local” next states</a:t>
            </a:r>
          </a:p>
          <a:p>
            <a:pPr lvl="1"/>
            <a:r>
              <a:rPr lang="en-US" sz="2000" dirty="0" smtClean="0"/>
              <a:t>move to one of these next states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is this different?</a:t>
            </a:r>
          </a:p>
          <a:p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572000" y="1828800"/>
            <a:ext cx="4379913" cy="4379913"/>
            <a:chOff x="2362200" y="1600200"/>
            <a:chExt cx="4379913" cy="4379913"/>
          </a:xfrm>
        </p:grpSpPr>
        <p:pic>
          <p:nvPicPr>
            <p:cNvPr id="19459" name="Picture 3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62200" y="1600200"/>
              <a:ext cx="4379913" cy="4379913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pic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2495550" y="32575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2495550" y="32575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028950" y="48577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3028950" y="48577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3562350" y="37909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3562350" y="37909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4095750" y="2800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4095750" y="2800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4629150" y="2800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V="1">
              <a:off x="4629150" y="2800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5086350" y="17335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V="1">
              <a:off x="5086350" y="17335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5619750" y="2800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V="1">
              <a:off x="5619750" y="2800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6153150" y="4324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V="1">
              <a:off x="6153150" y="4324350"/>
              <a:ext cx="381000" cy="4572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Start with a random configuration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repeat</a:t>
            </a: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generate a set of “local” next states</a:t>
            </a: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move to one of these next states</a:t>
            </a:r>
          </a:p>
          <a:p>
            <a:pPr lvl="1"/>
            <a:endParaRPr lang="en-US" sz="2000" dirty="0" smtClean="0">
              <a:latin typeface="Times New Roman"/>
              <a:cs typeface="Times New Roman"/>
            </a:endParaRPr>
          </a:p>
          <a:p>
            <a:pPr lvl="1"/>
            <a:endParaRPr lang="en-US" sz="2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Requirements: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ability to generate an initial, random guess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generate the set of next states that are “local”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criterion for evaluating what state to pick!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  <a:ea typeface="Arial" pitchFamily="-65" charset="0"/>
            <a:cs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  <a:ea typeface="Arial" pitchFamily="-65" charset="0"/>
            <a:cs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19961</TotalTime>
  <Words>2049</Words>
  <Application>Microsoft Macintosh PowerPoint</Application>
  <PresentationFormat>On-screen Show (4:3)</PresentationFormat>
  <Paragraphs>422</Paragraphs>
  <Slides>62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Default Design</vt:lpstr>
      <vt:lpstr>Bitmap Image</vt:lpstr>
      <vt:lpstr>Equation</vt:lpstr>
      <vt:lpstr>Local Search</vt:lpstr>
      <vt:lpstr>Administrative</vt:lpstr>
      <vt:lpstr>N-Queens problem</vt:lpstr>
      <vt:lpstr>N-Queens problem</vt:lpstr>
      <vt:lpstr>N-Queens problem</vt:lpstr>
      <vt:lpstr>Local search</vt:lpstr>
      <vt:lpstr>Local search</vt:lpstr>
      <vt:lpstr>Alternate Approach</vt:lpstr>
      <vt:lpstr>Local search</vt:lpstr>
      <vt:lpstr>Example: 4 Queens</vt:lpstr>
      <vt:lpstr>Local search</vt:lpstr>
      <vt:lpstr>Local search</vt:lpstr>
      <vt:lpstr>Greedy: Hill-climbing search</vt:lpstr>
      <vt:lpstr>Hill-Climbing</vt:lpstr>
      <vt:lpstr>Example: n-queens</vt:lpstr>
      <vt:lpstr>Graph coloring</vt:lpstr>
      <vt:lpstr>Graph coloring</vt:lpstr>
      <vt:lpstr>Graph coloring</vt:lpstr>
      <vt:lpstr>Local search: graph 3-coloring</vt:lpstr>
      <vt:lpstr>Example: Graph Coloring</vt:lpstr>
      <vt:lpstr>Example: Graph Coloring</vt:lpstr>
      <vt:lpstr>Example: Graph Coloring</vt:lpstr>
      <vt:lpstr>Hill-climbing Search: 8-queens problem</vt:lpstr>
      <vt:lpstr>Hill-climbing search: 8-queens problem</vt:lpstr>
      <vt:lpstr>Problems with hill-climbing</vt:lpstr>
      <vt:lpstr>Hill-climbing Performance</vt:lpstr>
      <vt:lpstr>Problems with hill-climbing</vt:lpstr>
      <vt:lpstr>Idea 1: restart!</vt:lpstr>
      <vt:lpstr>Idea 1: restart!</vt:lpstr>
      <vt:lpstr>Idea 2: introduce randomness</vt:lpstr>
      <vt:lpstr>Idea 3: simulated annealing</vt:lpstr>
      <vt:lpstr>Idea 3: simulated annealing</vt:lpstr>
      <vt:lpstr>Simulated annealing</vt:lpstr>
      <vt:lpstr>Idea 4: why just 1 initial state?</vt:lpstr>
      <vt:lpstr>Local beam search</vt:lpstr>
      <vt:lpstr>An aside… Traditional beam search</vt:lpstr>
      <vt:lpstr>A few others local search variants</vt:lpstr>
      <vt:lpstr>Idea 5: genetic algorithms</vt:lpstr>
      <vt:lpstr>Genetic Algorithms</vt:lpstr>
      <vt:lpstr>The Algorithm</vt:lpstr>
      <vt:lpstr>PowerPoint Presentation</vt:lpstr>
      <vt:lpstr>Genetic algorithms</vt:lpstr>
      <vt:lpstr>Genetic algorithms</vt:lpstr>
      <vt:lpstr>PowerPoint Presentation</vt:lpstr>
      <vt:lpstr>Local Search Summary</vt:lpstr>
      <vt:lpstr>Local Search Example: SAT</vt:lpstr>
      <vt:lpstr>Satisfiability Testing</vt:lpstr>
      <vt:lpstr>Greedy Local Search (Hill Climbing)</vt:lpstr>
      <vt:lpstr>Greedy Local Search (Hill Climbing): GSAT</vt:lpstr>
      <vt:lpstr>GSAT vs. DP on Hard Random Instances</vt:lpstr>
      <vt:lpstr>Experimental Results: Hard Random 3SAT</vt:lpstr>
      <vt:lpstr>Local search for mancala?</vt:lpstr>
      <vt:lpstr>Clustering</vt:lpstr>
      <vt:lpstr>For example…</vt:lpstr>
      <vt:lpstr>Hierarchical Clustering</vt:lpstr>
      <vt:lpstr>PowerPoint Presentation</vt:lpstr>
      <vt:lpstr>Hierarchical clustering as local search</vt:lpstr>
      <vt:lpstr>Swap without temporal constraints, example 1</vt:lpstr>
      <vt:lpstr>Swap without temporal constraints, example 2</vt:lpstr>
      <vt:lpstr>Hierarchical clustering as local search</vt:lpstr>
      <vt:lpstr>Hierarchical clustering as local search</vt:lpstr>
      <vt:lpstr>SS-Hierarchical vs. Ward’s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David Kauchak</cp:lastModifiedBy>
  <cp:revision>612</cp:revision>
  <cp:lastPrinted>2013-03-02T15:09:33Z</cp:lastPrinted>
  <dcterms:created xsi:type="dcterms:W3CDTF">2010-09-21T00:59:34Z</dcterms:created>
  <dcterms:modified xsi:type="dcterms:W3CDTF">2013-03-02T15:09:37Z</dcterms:modified>
</cp:coreProperties>
</file>