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3.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notesSlides/notesSlide4.xml" ContentType="application/vnd.openxmlformats-officedocument.presentationml.notesSlide+xml"/>
  <Override PartName="/ppt/tags/tag15.xml" ContentType="application/vnd.openxmlformats-officedocument.presentationml.tags+xml"/>
  <Override PartName="/ppt/notesSlides/notesSlide5.xml" ContentType="application/vnd.openxmlformats-officedocument.presentationml.notesSlide+xml"/>
  <Override PartName="/ppt/tags/tag16.xml" ContentType="application/vnd.openxmlformats-officedocument.presentationml.tags+xml"/>
  <Override PartName="/ppt/notesSlides/notesSlide6.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notesSlides/notesSlide7.xml" ContentType="application/vnd.openxmlformats-officedocument.presentationml.notesSlide+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notesSlides/notesSlide8.xml" ContentType="application/vnd.openxmlformats-officedocument.presentationml.notesSlide+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notesSlides/notesSlide9.xml" ContentType="application/vnd.openxmlformats-officedocument.presentationml.notesSlide+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notesSlides/notesSlide10.xml" ContentType="application/vnd.openxmlformats-officedocument.presentationml.notesSlide+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notesSlides/notesSlide11.xml" ContentType="application/vnd.openxmlformats-officedocument.presentationml.notesSlide+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notesSlides/notesSlide12.xml" ContentType="application/vnd.openxmlformats-officedocument.presentationml.notesSlide+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2"/>
  </p:notesMasterIdLst>
  <p:handoutMasterIdLst>
    <p:handoutMasterId r:id="rId63"/>
  </p:handoutMasterIdLst>
  <p:sldIdLst>
    <p:sldId id="258" r:id="rId2"/>
    <p:sldId id="257" r:id="rId3"/>
    <p:sldId id="263" r:id="rId4"/>
    <p:sldId id="261" r:id="rId5"/>
    <p:sldId id="310" r:id="rId6"/>
    <p:sldId id="313" r:id="rId7"/>
    <p:sldId id="314" r:id="rId8"/>
    <p:sldId id="311" r:id="rId9"/>
    <p:sldId id="315" r:id="rId10"/>
    <p:sldId id="321" r:id="rId11"/>
    <p:sldId id="322" r:id="rId12"/>
    <p:sldId id="259" r:id="rId13"/>
    <p:sldId id="260" r:id="rId14"/>
    <p:sldId id="262" r:id="rId15"/>
    <p:sldId id="264" r:id="rId16"/>
    <p:sldId id="281" r:id="rId17"/>
    <p:sldId id="265" r:id="rId18"/>
    <p:sldId id="266" r:id="rId19"/>
    <p:sldId id="271" r:id="rId20"/>
    <p:sldId id="267" r:id="rId21"/>
    <p:sldId id="273" r:id="rId22"/>
    <p:sldId id="268" r:id="rId23"/>
    <p:sldId id="274" r:id="rId24"/>
    <p:sldId id="269" r:id="rId25"/>
    <p:sldId id="275" r:id="rId26"/>
    <p:sldId id="276" r:id="rId27"/>
    <p:sldId id="277" r:id="rId28"/>
    <p:sldId id="278" r:id="rId29"/>
    <p:sldId id="280" r:id="rId30"/>
    <p:sldId id="282" r:id="rId31"/>
    <p:sldId id="283" r:id="rId32"/>
    <p:sldId id="284" r:id="rId33"/>
    <p:sldId id="285" r:id="rId34"/>
    <p:sldId id="286" r:id="rId35"/>
    <p:sldId id="287" r:id="rId36"/>
    <p:sldId id="288" r:id="rId37"/>
    <p:sldId id="291" r:id="rId38"/>
    <p:sldId id="316" r:id="rId39"/>
    <p:sldId id="292" r:id="rId40"/>
    <p:sldId id="318" r:id="rId41"/>
    <p:sldId id="317" r:id="rId42"/>
    <p:sldId id="294" r:id="rId43"/>
    <p:sldId id="295" r:id="rId44"/>
    <p:sldId id="290" r:id="rId45"/>
    <p:sldId id="296" r:id="rId46"/>
    <p:sldId id="297" r:id="rId47"/>
    <p:sldId id="298" r:id="rId48"/>
    <p:sldId id="319" r:id="rId49"/>
    <p:sldId id="299" r:id="rId50"/>
    <p:sldId id="301" r:id="rId51"/>
    <p:sldId id="303" r:id="rId52"/>
    <p:sldId id="302" r:id="rId53"/>
    <p:sldId id="320" r:id="rId54"/>
    <p:sldId id="305" r:id="rId55"/>
    <p:sldId id="306" r:id="rId56"/>
    <p:sldId id="307" r:id="rId57"/>
    <p:sldId id="308" r:id="rId58"/>
    <p:sldId id="304" r:id="rId59"/>
    <p:sldId id="309" r:id="rId60"/>
    <p:sldId id="312" r:id="rId6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Objects="1">
      <p:cViewPr varScale="1">
        <p:scale>
          <a:sx n="74" d="100"/>
          <a:sy n="74" d="100"/>
        </p:scale>
        <p:origin x="-92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handoutMaster" Target="handoutMasters/handoutMaster1.xml"/><Relationship Id="rId64" Type="http://schemas.openxmlformats.org/officeDocument/2006/relationships/printerSettings" Target="printerSettings/printerSettings1.bin"/><Relationship Id="rId65" Type="http://schemas.openxmlformats.org/officeDocument/2006/relationships/presProps" Target="presProps.xml"/><Relationship Id="rId66" Type="http://schemas.openxmlformats.org/officeDocument/2006/relationships/viewProps" Target="viewProps.xml"/><Relationship Id="rId67" Type="http://schemas.openxmlformats.org/officeDocument/2006/relationships/theme" Target="theme/theme1.xml"/><Relationship Id="rId68"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notesMaster" Target="notesMasters/notes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6CAE5C2-382C-FE43-B53A-977B596781DC}" type="datetimeFigureOut">
              <a:rPr lang="en-US" smtClean="0"/>
              <a:pPr/>
              <a:t>2/26/13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12DF2E1-B77E-4542-B5A6-F6318E2E2E10}" type="slidenum">
              <a:rPr lang="en-US" smtClean="0"/>
              <a:pPr/>
              <a:t>‹#›</a:t>
            </a:fld>
            <a:endParaRPr lang="en-US"/>
          </a:p>
        </p:txBody>
      </p:sp>
    </p:spTree>
    <p:extLst>
      <p:ext uri="{BB962C8B-B14F-4D97-AF65-F5344CB8AC3E}">
        <p14:creationId xmlns:p14="http://schemas.microsoft.com/office/powerpoint/2010/main" val="29793834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63AD197-75F7-9046-8438-0D975791890D}" type="datetimeFigureOut">
              <a:rPr lang="en-US" smtClean="0"/>
              <a:pPr/>
              <a:t>2/26/13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88C501-CECA-AB4B-B555-641BE4389014}" type="slidenum">
              <a:rPr lang="en-US" smtClean="0"/>
              <a:pPr/>
              <a:t>‹#›</a:t>
            </a:fld>
            <a:endParaRPr lang="en-US"/>
          </a:p>
        </p:txBody>
      </p:sp>
    </p:spTree>
    <p:extLst>
      <p:ext uri="{BB962C8B-B14F-4D97-AF65-F5344CB8AC3E}">
        <p14:creationId xmlns:p14="http://schemas.microsoft.com/office/powerpoint/2010/main" val="82343130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0CBCFD44-63B7-4945-B70D-585F0A847242}" type="slidenum">
              <a:rPr lang="en-US"/>
              <a:pPr/>
              <a:t>1</a:t>
            </a:fld>
            <a:endParaRPr 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buFontTx/>
              <a:buChar char="•"/>
            </a:pPr>
            <a:endParaRPr lang="en-US">
              <a:latin typeface="Arial" charset="0"/>
              <a:ea typeface="Arial" charset="0"/>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D1EE6947-0B23-4D40-A289-8E119BDE40E6}" type="slidenum">
              <a:rPr lang="en-US"/>
              <a:pPr/>
              <a:t>48</a:t>
            </a:fld>
            <a:endParaRPr lang="en-US"/>
          </a:p>
        </p:txBody>
      </p:sp>
      <p:sp>
        <p:nvSpPr>
          <p:cNvPr id="58371" name="Rectangle 2"/>
          <p:cNvSpPr>
            <a:spLocks noGrp="1" noRot="1" noChangeAspect="1" noChangeArrowheads="1" noTextEdit="1"/>
          </p:cNvSpPr>
          <p:nvPr>
            <p:ph type="sldImg"/>
          </p:nvPr>
        </p:nvSpPr>
        <p:spPr>
          <a:solidFill>
            <a:srgbClr val="FFFFFF"/>
          </a:solidFill>
          <a:ln/>
        </p:spPr>
      </p:sp>
      <p:sp>
        <p:nvSpPr>
          <p:cNvPr id="5837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dirty="0">
              <a:latin typeface="Arial" charset="0"/>
              <a:ea typeface="Arial" charset="0"/>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4F95E589-2524-AD48-A8F7-DCD7D88B566B}" type="slidenum">
              <a:rPr lang="en-US"/>
              <a:pPr/>
              <a:t>49</a:t>
            </a:fld>
            <a:endParaRPr lang="en-US"/>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xfrm>
            <a:off x="914920" y="4343400"/>
            <a:ext cx="5028161" cy="4114800"/>
          </a:xfrm>
          <a:noFill/>
          <a:ln/>
        </p:spPr>
        <p:txBody>
          <a:bodyPr/>
          <a:lstStyle/>
          <a:p>
            <a:pPr eaLnBrk="1" hangingPunct="1"/>
            <a:endParaRPr lang="en-US" dirty="0">
              <a:latin typeface="Arial" charset="0"/>
              <a:ea typeface="Arial" charset="0"/>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4F95E589-2524-AD48-A8F7-DCD7D88B566B}" type="slidenum">
              <a:rPr lang="en-US"/>
              <a:pPr/>
              <a:t>50</a:t>
            </a:fld>
            <a:endParaRPr lang="en-US"/>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xfrm>
            <a:off x="914920" y="4343400"/>
            <a:ext cx="5028161" cy="4114800"/>
          </a:xfrm>
          <a:noFill/>
          <a:ln/>
        </p:spPr>
        <p:txBody>
          <a:bodyPr/>
          <a:lstStyle/>
          <a:p>
            <a:pPr eaLnBrk="1" hangingPunct="1"/>
            <a:r>
              <a:rPr lang="en-US">
                <a:latin typeface="Arial" charset="0"/>
                <a:ea typeface="Arial" charset="0"/>
                <a:cs typeface="Arial" charset="0"/>
              </a:rPr>
              <a:t>-the presence of chance nodes means that one has to be more careful about what the utility of terminal states (or evaluation of non-terminal states for that matter) means</a:t>
            </a:r>
          </a:p>
          <a:p>
            <a:pPr eaLnBrk="1" hangingPunct="1"/>
            <a:r>
              <a:rPr lang="en-US">
                <a:latin typeface="Arial" charset="0"/>
                <a:ea typeface="Arial" charset="0"/>
                <a:cs typeface="Arial" charset="0"/>
              </a:rPr>
              <a:t>-if we assign utility values of the terminal states [1,2,3,4] on left and [1,20,30,400] on right, the EXPECTIMINIMAX decision for MAX actually changes</a:t>
            </a:r>
          </a:p>
          <a:p>
            <a:pPr eaLnBrk="1" hangingPunct="1"/>
            <a:endParaRPr lang="en-US">
              <a:latin typeface="Arial" charset="0"/>
              <a:ea typeface="Arial" charset="0"/>
              <a:cs typeface="Arial" charset="0"/>
            </a:endParaRPr>
          </a:p>
          <a:p>
            <a:pPr eaLnBrk="1" hangingPunct="1"/>
            <a:r>
              <a:rPr lang="en-US">
                <a:latin typeface="Arial" charset="0"/>
                <a:ea typeface="Arial" charset="0"/>
                <a:cs typeface="Arial" charset="0"/>
              </a:rPr>
              <a:t>In the one on the left,what will MAX choose to do?</a:t>
            </a:r>
          </a:p>
          <a:p>
            <a:pPr eaLnBrk="1" hangingPunct="1">
              <a:buFontTx/>
              <a:buChar char="•"/>
            </a:pPr>
            <a:r>
              <a:rPr lang="en-US">
                <a:latin typeface="Arial" charset="0"/>
                <a:ea typeface="Arial" charset="0"/>
                <a:cs typeface="Arial" charset="0"/>
              </a:rPr>
              <a:t>EMV(Chance1) = .9*2 + .1*3 = 1.8 + .3 = 2.1</a:t>
            </a:r>
          </a:p>
          <a:p>
            <a:pPr eaLnBrk="1" hangingPunct="1">
              <a:buFontTx/>
              <a:buChar char="•"/>
            </a:pPr>
            <a:r>
              <a:rPr lang="en-US">
                <a:latin typeface="Arial" charset="0"/>
                <a:ea typeface="Arial" charset="0"/>
                <a:cs typeface="Arial" charset="0"/>
              </a:rPr>
              <a:t>EMV(Chance2) = .9*1 + .1*4 =  .9 + .4 = 1.3</a:t>
            </a:r>
          </a:p>
          <a:p>
            <a:pPr eaLnBrk="1" hangingPunct="1">
              <a:buFontTx/>
              <a:buChar char="•"/>
            </a:pPr>
            <a:r>
              <a:rPr lang="en-US">
                <a:latin typeface="Arial" charset="0"/>
                <a:ea typeface="Arial" charset="0"/>
                <a:cs typeface="Arial" charset="0"/>
              </a:rPr>
              <a:t>MAX will choose A1 - left</a:t>
            </a:r>
          </a:p>
          <a:p>
            <a:pPr eaLnBrk="1" hangingPunct="1"/>
            <a:r>
              <a:rPr lang="en-US">
                <a:latin typeface="Arial" charset="0"/>
                <a:ea typeface="Arial" charset="0"/>
                <a:cs typeface="Arial" charset="0"/>
              </a:rPr>
              <a:t>In the one on the right, what will MAX choose to do? </a:t>
            </a:r>
          </a:p>
          <a:p>
            <a:pPr eaLnBrk="1" hangingPunct="1">
              <a:buFontTx/>
              <a:buChar char="•"/>
            </a:pPr>
            <a:r>
              <a:rPr lang="en-US">
                <a:latin typeface="Arial" charset="0"/>
                <a:ea typeface="Arial" charset="0"/>
                <a:cs typeface="Arial" charset="0"/>
              </a:rPr>
              <a:t>EMV(Chance1) = .9*20 + .1*30 = 21</a:t>
            </a:r>
          </a:p>
          <a:p>
            <a:pPr eaLnBrk="1" hangingPunct="1">
              <a:buFontTx/>
              <a:buChar char="•"/>
            </a:pPr>
            <a:r>
              <a:rPr lang="en-US">
                <a:latin typeface="Arial" charset="0"/>
                <a:ea typeface="Arial" charset="0"/>
                <a:cs typeface="Arial" charset="0"/>
              </a:rPr>
              <a:t>EMV(Chance2) = .9*1 + .1*400 = 40.9</a:t>
            </a:r>
          </a:p>
          <a:p>
            <a:pPr eaLnBrk="1" hangingPunct="1">
              <a:buFontTx/>
              <a:buChar char="•"/>
            </a:pPr>
            <a:r>
              <a:rPr lang="en-US">
                <a:latin typeface="Arial" charset="0"/>
                <a:ea typeface="Arial" charset="0"/>
                <a:cs typeface="Arial" charset="0"/>
              </a:rPr>
              <a:t>MAX will choose A2 - right</a:t>
            </a:r>
          </a:p>
          <a:p>
            <a:pPr eaLnBrk="1" hangingPunct="1"/>
            <a:endParaRPr lang="en-US">
              <a:latin typeface="Arial" charset="0"/>
              <a:ea typeface="Arial" charset="0"/>
              <a:cs typeface="Arial" charset="0"/>
            </a:endParaRPr>
          </a:p>
          <a:p>
            <a:pPr eaLnBrk="1" hangingPunct="1"/>
            <a:r>
              <a:rPr lang="en-US">
                <a:latin typeface="Arial" charset="0"/>
                <a:ea typeface="Arial" charset="0"/>
                <a:cs typeface="Arial" charset="0"/>
              </a:rPr>
              <a:t>The 10% chance of a hugely great outcome makes the node on the right seem much more desirable, when in practice, its not likely (10%) to happen</a:t>
            </a:r>
          </a:p>
          <a:p>
            <a:pPr eaLnBrk="1" hangingPunct="1"/>
            <a:endParaRPr lang="en-US">
              <a:latin typeface="Arial" charset="0"/>
              <a:ea typeface="Arial" charset="0"/>
              <a:cs typeface="Arial" charset="0"/>
            </a:endParaRPr>
          </a:p>
          <a:p>
            <a:pPr eaLnBrk="1" hangingPunct="1"/>
            <a:r>
              <a:rPr lang="en-US">
                <a:latin typeface="Arial" charset="0"/>
                <a:ea typeface="Arial" charset="0"/>
                <a:cs typeface="Arial" charset="0"/>
              </a:rPr>
              <a:t>so, just changing the scale of the utility values, the program behaves totally differently </a:t>
            </a:r>
          </a:p>
          <a:p>
            <a:pPr eaLnBrk="1" hangingPunct="1"/>
            <a:endParaRPr lang="en-US">
              <a:latin typeface="Arial" charset="0"/>
              <a:ea typeface="Arial" charset="0"/>
              <a:cs typeface="Arial" charset="0"/>
            </a:endParaRPr>
          </a:p>
          <a:p>
            <a:pPr eaLnBrk="1" hangingPunct="1"/>
            <a:r>
              <a:rPr lang="en-US">
                <a:latin typeface="Arial" charset="0"/>
                <a:ea typeface="Arial" charset="0"/>
                <a:cs typeface="Arial" charset="0"/>
              </a:rPr>
              <a:t>This is like the lottery, the more money it has in the jackpot, the more desirable it becomes, but you’re still equally if not more unlikely to win</a:t>
            </a:r>
          </a:p>
          <a:p>
            <a:pPr eaLnBrk="1" hangingPunct="1"/>
            <a:endParaRPr lang="en-US">
              <a:latin typeface="Arial" charset="0"/>
              <a:ea typeface="Arial" charset="0"/>
              <a:cs typeface="Arial" charset="0"/>
            </a:endParaRPr>
          </a:p>
          <a:p>
            <a:pPr eaLnBrk="1" hangingPunct="1"/>
            <a:r>
              <a:rPr lang="en-US">
                <a:latin typeface="Arial" charset="0"/>
                <a:ea typeface="Arial" charset="0"/>
                <a:cs typeface="Arial" charset="0"/>
              </a:rPr>
              <a:t>MiniMax was O(b^m) because it was expanding the whole game tree</a:t>
            </a:r>
          </a:p>
          <a:p>
            <a:pPr eaLnBrk="1" hangingPunct="1"/>
            <a:r>
              <a:rPr lang="en-US">
                <a:latin typeface="Arial" charset="0"/>
                <a:ea typeface="Arial" charset="0"/>
                <a:cs typeface="Arial" charset="0"/>
              </a:rPr>
              <a:t>Expectiminimax’s game tree has expanded with the addition of chance nodes, so the number of nodes it looks at will be O(b^m*n^m) where n is the number of dice rolls</a:t>
            </a:r>
          </a:p>
          <a:p>
            <a:pPr eaLnBrk="1" hangingPunct="1"/>
            <a:endParaRPr lang="en-US">
              <a:latin typeface="Arial" charset="0"/>
              <a:ea typeface="Arial" charset="0"/>
              <a:cs typeface="Arial" charset="0"/>
            </a:endParaRPr>
          </a:p>
          <a:p>
            <a:pPr eaLnBrk="1" hangingPunct="1">
              <a:buFontTx/>
              <a:buChar char="•"/>
            </a:pPr>
            <a:r>
              <a:rPr lang="en-US">
                <a:latin typeface="Arial" charset="0"/>
                <a:ea typeface="Arial" charset="0"/>
                <a:cs typeface="Arial" charset="0"/>
              </a:rPr>
              <a:t>Alpha Beta was good before because it ignores future developments that just are not going to happen, given best (optimal) play by each player</a:t>
            </a:r>
          </a:p>
          <a:p>
            <a:pPr eaLnBrk="1" hangingPunct="1">
              <a:buFontTx/>
              <a:buChar char="•"/>
            </a:pPr>
            <a:r>
              <a:rPr lang="en-US">
                <a:latin typeface="Arial" charset="0"/>
                <a:ea typeface="Arial" charset="0"/>
                <a:cs typeface="Arial" charset="0"/>
              </a:rPr>
              <a:t>In games with dice or coins, there are no “likely” sequences of moves, because for the moves to happen, the dice would first have to come out the right way to make them legal</a:t>
            </a:r>
          </a:p>
          <a:p>
            <a:pPr eaLnBrk="1" hangingPunct="1">
              <a:buFontTx/>
              <a:buChar char="•"/>
            </a:pPr>
            <a:r>
              <a:rPr lang="en-US">
                <a:latin typeface="Arial" charset="0"/>
                <a:ea typeface="Arial" charset="0"/>
                <a:cs typeface="Arial" charset="0"/>
              </a:rPr>
              <a:t>Problem with games with dice, with uncertainty, is that the possibilities are multiplied enormously and forming detailed plans becomes pointless unless you can get the dice to completely cooperate</a:t>
            </a:r>
          </a:p>
          <a:p>
            <a:pPr eaLnBrk="1" hangingPunct="1">
              <a:buFontTx/>
              <a:buChar char="•"/>
            </a:pPr>
            <a:r>
              <a:rPr lang="en-US">
                <a:latin typeface="Arial" charset="0"/>
                <a:ea typeface="Arial" charset="0"/>
                <a:cs typeface="Arial" charset="0"/>
              </a:rPr>
              <a:t>You can use AlphaBeta on games with dice (example in book - page 178), but the game tree is still huge - still more things to explore than without chance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9D39CB8D-78C9-1543-B7B8-BB3C6954119E}" type="slidenum">
              <a:rPr lang="en-US"/>
              <a:pPr/>
              <a:t>58</a:t>
            </a:fld>
            <a:endParaRPr lang="en-US"/>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xfrm>
            <a:off x="914920" y="4343400"/>
            <a:ext cx="5028161" cy="4114800"/>
          </a:xfrm>
          <a:noFill/>
          <a:ln/>
        </p:spPr>
        <p:txBody>
          <a:bodyPr/>
          <a:lstStyle/>
          <a:p>
            <a:pPr eaLnBrk="1" hangingPunct="1"/>
            <a:endParaRPr lang="en-US" dirty="0">
              <a:latin typeface="Arial" charset="0"/>
              <a:ea typeface="Arial"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F143CF4B-B8D2-A141-BB5E-33864D4A5601}" type="slidenum">
              <a:rPr lang="en-US"/>
              <a:pPr/>
              <a:t>2</a:t>
            </a:fld>
            <a:endParaRPr 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buFontTx/>
              <a:buChar char="•"/>
            </a:pPr>
            <a:endParaRPr lang="en-US">
              <a:latin typeface="Arial" charset="0"/>
              <a:ea typeface="Arial"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6E8753F4-C811-A34E-8215-52AE5A8705C7}" type="slidenum">
              <a:rPr lang="en-US"/>
              <a:pPr/>
              <a:t>28</a:t>
            </a:fld>
            <a:endParaRPr lang="en-US"/>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xfrm>
            <a:off x="914920" y="4343400"/>
            <a:ext cx="5028161" cy="4114800"/>
          </a:xfrm>
          <a:noFill/>
          <a:ln/>
        </p:spPr>
        <p:txBody>
          <a:bodyPr/>
          <a:lstStyle/>
          <a:p>
            <a:pPr eaLnBrk="1" hangingPunct="1"/>
            <a:endParaRPr lang="en-US" dirty="0">
              <a:latin typeface="Arial" charset="0"/>
              <a:ea typeface="Arial" charset="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6E8753F4-C811-A34E-8215-52AE5A8705C7}" type="slidenum">
              <a:rPr lang="en-US"/>
              <a:pPr/>
              <a:t>29</a:t>
            </a:fld>
            <a:endParaRPr lang="en-US"/>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xfrm>
            <a:off x="914920" y="4343400"/>
            <a:ext cx="5028161" cy="4114800"/>
          </a:xfrm>
          <a:noFill/>
          <a:ln/>
        </p:spPr>
        <p:txBody>
          <a:bodyPr/>
          <a:lstStyle/>
          <a:p>
            <a:pPr eaLnBrk="1" hangingPunct="1"/>
            <a:endParaRPr lang="en-US" dirty="0">
              <a:latin typeface="Arial" charset="0"/>
              <a:ea typeface="Arial"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388C501-CECA-AB4B-B555-641BE4389014}" type="slidenum">
              <a:rPr lang="en-US" smtClean="0"/>
              <a:pPr/>
              <a:t>37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388C501-CECA-AB4B-B555-641BE4389014}" type="slidenum">
              <a:rPr lang="en-US" smtClean="0"/>
              <a:pPr/>
              <a:t>38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6FC652E5-AC6A-2545-9817-56307DDFE5FF}" type="slidenum">
              <a:rPr lang="en-US"/>
              <a:pPr/>
              <a:t>45</a:t>
            </a:fld>
            <a:endParaRPr lang="en-US"/>
          </a:p>
        </p:txBody>
      </p:sp>
      <p:sp>
        <p:nvSpPr>
          <p:cNvPr id="54275" name="Rectangle 1026"/>
          <p:cNvSpPr>
            <a:spLocks noGrp="1" noRot="1" noChangeAspect="1" noChangeArrowheads="1" noTextEdit="1"/>
          </p:cNvSpPr>
          <p:nvPr>
            <p:ph type="sldImg"/>
          </p:nvPr>
        </p:nvSpPr>
        <p:spPr>
          <a:ln/>
        </p:spPr>
      </p:sp>
      <p:sp>
        <p:nvSpPr>
          <p:cNvPr id="54276" name="Rectangle 1027"/>
          <p:cNvSpPr>
            <a:spLocks noGrp="1" noChangeArrowheads="1"/>
          </p:cNvSpPr>
          <p:nvPr>
            <p:ph type="body" idx="1"/>
          </p:nvPr>
        </p:nvSpPr>
        <p:spPr>
          <a:noFill/>
          <a:ln/>
        </p:spPr>
        <p:txBody>
          <a:bodyPr/>
          <a:lstStyle/>
          <a:p>
            <a:pPr eaLnBrk="1" hangingPunct="1"/>
            <a:endParaRPr lang="en-US" dirty="0">
              <a:latin typeface="Arial" charset="0"/>
              <a:ea typeface="Arial" charset="0"/>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832485AF-0CD7-8948-A5AA-AB4A14AB6A71}" type="slidenum">
              <a:rPr lang="en-US"/>
              <a:pPr/>
              <a:t>46</a:t>
            </a:fld>
            <a:endParaRPr lang="en-US"/>
          </a:p>
        </p:txBody>
      </p:sp>
      <p:sp>
        <p:nvSpPr>
          <p:cNvPr id="56323" name="Rectangle 1026"/>
          <p:cNvSpPr>
            <a:spLocks noGrp="1" noRot="1" noChangeAspect="1" noChangeArrowheads="1" noTextEdit="1"/>
          </p:cNvSpPr>
          <p:nvPr>
            <p:ph type="sldImg"/>
          </p:nvPr>
        </p:nvSpPr>
        <p:spPr>
          <a:solidFill>
            <a:srgbClr val="FFFFFF"/>
          </a:solidFill>
          <a:ln/>
        </p:spPr>
      </p:sp>
      <p:sp>
        <p:nvSpPr>
          <p:cNvPr id="56324" name="Rectangle 1027"/>
          <p:cNvSpPr>
            <a:spLocks noGrp="1" noChangeArrowheads="1"/>
          </p:cNvSpPr>
          <p:nvPr>
            <p:ph type="body" idx="1"/>
          </p:nvPr>
        </p:nvSpPr>
        <p:spPr>
          <a:solidFill>
            <a:srgbClr val="FFFFFF"/>
          </a:solidFill>
          <a:ln>
            <a:solidFill>
              <a:srgbClr val="000000"/>
            </a:solidFill>
          </a:ln>
        </p:spPr>
        <p:txBody>
          <a:bodyPr/>
          <a:lstStyle/>
          <a:p>
            <a:pPr eaLnBrk="1" hangingPunct="1"/>
            <a:endParaRPr lang="en-US" dirty="0">
              <a:latin typeface="Arial" charset="0"/>
              <a:ea typeface="Arial" charset="0"/>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D1EE6947-0B23-4D40-A289-8E119BDE40E6}" type="slidenum">
              <a:rPr lang="en-US"/>
              <a:pPr/>
              <a:t>47</a:t>
            </a:fld>
            <a:endParaRPr lang="en-US"/>
          </a:p>
        </p:txBody>
      </p:sp>
      <p:sp>
        <p:nvSpPr>
          <p:cNvPr id="58371" name="Rectangle 2"/>
          <p:cNvSpPr>
            <a:spLocks noGrp="1" noRot="1" noChangeAspect="1" noChangeArrowheads="1" noTextEdit="1"/>
          </p:cNvSpPr>
          <p:nvPr>
            <p:ph type="sldImg"/>
          </p:nvPr>
        </p:nvSpPr>
        <p:spPr>
          <a:solidFill>
            <a:srgbClr val="FFFFFF"/>
          </a:solidFill>
          <a:ln/>
        </p:spPr>
      </p:sp>
      <p:sp>
        <p:nvSpPr>
          <p:cNvPr id="5837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dirty="0">
              <a:latin typeface="Arial" charset="0"/>
              <a:ea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9F307B3D-252E-DC41-87A8-D9F30C82002D}" type="datetimeFigureOut">
              <a:rPr lang="en-US" smtClean="0"/>
              <a:pPr/>
              <a:t>2/26/13</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D91F436E-BF35-7144-AA7E-58EF440CB0C7}"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307B3D-252E-DC41-87A8-D9F30C82002D}" type="datetimeFigureOut">
              <a:rPr lang="en-US" smtClean="0"/>
              <a:pPr/>
              <a:t>2/26/13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1F436E-BF35-7144-AA7E-58EF440CB0C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307B3D-252E-DC41-87A8-D9F30C82002D}" type="datetimeFigureOut">
              <a:rPr lang="en-US" smtClean="0"/>
              <a:pPr/>
              <a:t>2/26/13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1F436E-BF35-7144-AA7E-58EF440CB0C7}"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915400" cy="10668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874838"/>
            <a:ext cx="8229600" cy="21859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4213225"/>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AB65BC5-A341-9047-B24C-17914D645A32}"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915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874838"/>
            <a:ext cx="8229600" cy="21859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4213225"/>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5A73B79-D240-8644-8228-F12170E2B3E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F307B3D-252E-DC41-87A8-D9F30C82002D}" type="datetimeFigureOut">
              <a:rPr lang="en-US" smtClean="0"/>
              <a:pPr/>
              <a:t>2/26/13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1F436E-BF35-7144-AA7E-58EF440CB0C7}"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9F307B3D-252E-DC41-87A8-D9F30C82002D}" type="datetimeFigureOut">
              <a:rPr lang="en-US" smtClean="0"/>
              <a:pPr/>
              <a:t>2/26/13</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D91F436E-BF35-7144-AA7E-58EF440CB0C7}"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F307B3D-252E-DC41-87A8-D9F30C82002D}" type="datetimeFigureOut">
              <a:rPr lang="en-US" smtClean="0"/>
              <a:pPr/>
              <a:t>2/26/13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1F436E-BF35-7144-AA7E-58EF440CB0C7}"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F307B3D-252E-DC41-87A8-D9F30C82002D}" type="datetimeFigureOut">
              <a:rPr lang="en-US" smtClean="0"/>
              <a:pPr/>
              <a:t>2/26/13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1F436E-BF35-7144-AA7E-58EF440CB0C7}"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F307B3D-252E-DC41-87A8-D9F30C82002D}" type="datetimeFigureOut">
              <a:rPr lang="en-US" smtClean="0"/>
              <a:pPr/>
              <a:t>2/26/13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1F436E-BF35-7144-AA7E-58EF440CB0C7}"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307B3D-252E-DC41-87A8-D9F30C82002D}" type="datetimeFigureOut">
              <a:rPr lang="en-US" smtClean="0"/>
              <a:pPr/>
              <a:t>2/26/13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1F436E-BF35-7144-AA7E-58EF440CB0C7}"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F307B3D-252E-DC41-87A8-D9F30C82002D}" type="datetimeFigureOut">
              <a:rPr lang="en-US" smtClean="0"/>
              <a:pPr/>
              <a:t>2/26/13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1F436E-BF35-7144-AA7E-58EF440CB0C7}"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F307B3D-252E-DC41-87A8-D9F30C82002D}" type="datetimeFigureOut">
              <a:rPr lang="en-US" smtClean="0"/>
              <a:pPr/>
              <a:t>2/26/13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1F436E-BF35-7144-AA7E-58EF440CB0C7}"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9F307B3D-252E-DC41-87A8-D9F30C82002D}" type="datetimeFigureOut">
              <a:rPr lang="en-US" smtClean="0"/>
              <a:pPr/>
              <a:t>2/26/13</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D91F436E-BF35-7144-AA7E-58EF440CB0C7}"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vision.unipv.it/IA1/ProgrammingaComputerforPlayingChes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tags" Target="../tags/tag3.xml"/><Relationship Id="rId2"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slideLayout" Target="../slideLayouts/slideLayout1.xml"/><Relationship Id="rId3"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tags" Target="../tags/tag4.xml"/><Relationship Id="rId2" Type="http://schemas.openxmlformats.org/officeDocument/2006/relationships/slideLayout" Target="../slideLayouts/slideLayout2.xml"/><Relationship Id="rId3" Type="http://schemas.openxmlformats.org/officeDocument/2006/relationships/image" Target="../media/image4.png"/></Relationships>
</file>

<file path=ppt/slides/_rels/slide22.xml.rels><?xml version="1.0" encoding="UTF-8" standalone="yes"?>
<Relationships xmlns="http://schemas.openxmlformats.org/package/2006/relationships"><Relationship Id="rId1" Type="http://schemas.openxmlformats.org/officeDocument/2006/relationships/tags" Target="../tags/tag5.xml"/><Relationship Id="rId2" Type="http://schemas.openxmlformats.org/officeDocument/2006/relationships/slideLayout" Target="../slideLayouts/slideLayout6.xml"/><Relationship Id="rId3" Type="http://schemas.openxmlformats.org/officeDocument/2006/relationships/image" Target="../media/image4.png"/></Relationships>
</file>

<file path=ppt/slides/_rels/slide23.xml.rels><?xml version="1.0" encoding="UTF-8" standalone="yes"?>
<Relationships xmlns="http://schemas.openxmlformats.org/package/2006/relationships"><Relationship Id="rId1" Type="http://schemas.openxmlformats.org/officeDocument/2006/relationships/tags" Target="../tags/tag6.xml"/><Relationship Id="rId2" Type="http://schemas.openxmlformats.org/officeDocument/2006/relationships/slideLayout" Target="../slideLayouts/slideLayout6.xml"/><Relationship Id="rId3"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5" Type="http://schemas.openxmlformats.org/officeDocument/2006/relationships/image" Target="../media/image8.png"/><Relationship Id="rId6" Type="http://schemas.openxmlformats.org/officeDocument/2006/relationships/oleObject" Target="../embeddings/oleObject1.bin"/><Relationship Id="rId7" Type="http://schemas.openxmlformats.org/officeDocument/2006/relationships/image" Target="../media/image5.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9.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3.bin"/><Relationship Id="rId4" Type="http://schemas.openxmlformats.org/officeDocument/2006/relationships/image" Target="../media/image10.e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4.bin"/><Relationship Id="rId4" Type="http://schemas.openxmlformats.org/officeDocument/2006/relationships/image" Target="../media/image11.e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tags" Target="../tags/tag9.xml"/><Relationship Id="rId4" Type="http://schemas.openxmlformats.org/officeDocument/2006/relationships/tags" Target="../tags/tag10.xml"/><Relationship Id="rId5" Type="http://schemas.openxmlformats.org/officeDocument/2006/relationships/slideLayout" Target="../slideLayouts/slideLayout2.xml"/><Relationship Id="rId6" Type="http://schemas.openxmlformats.org/officeDocument/2006/relationships/notesSlide" Target="../notesSlides/notesSlide3.xml"/><Relationship Id="rId7" Type="http://schemas.openxmlformats.org/officeDocument/2006/relationships/image" Target="../media/image12.png"/><Relationship Id="rId1" Type="http://schemas.openxmlformats.org/officeDocument/2006/relationships/tags" Target="../tags/tag7.xml"/><Relationship Id="rId2" Type="http://schemas.openxmlformats.org/officeDocument/2006/relationships/tags" Target="../tags/tag8.xml"/></Relationships>
</file>

<file path=ppt/slides/_rels/slide29.xml.rels><?xml version="1.0" encoding="UTF-8" standalone="yes"?>
<Relationships xmlns="http://schemas.openxmlformats.org/package/2006/relationships"><Relationship Id="rId3" Type="http://schemas.openxmlformats.org/officeDocument/2006/relationships/tags" Target="../tags/tag13.xml"/><Relationship Id="rId4" Type="http://schemas.openxmlformats.org/officeDocument/2006/relationships/tags" Target="../tags/tag14.xml"/><Relationship Id="rId5" Type="http://schemas.openxmlformats.org/officeDocument/2006/relationships/slideLayout" Target="../slideLayouts/slideLayout4.xml"/><Relationship Id="rId6" Type="http://schemas.openxmlformats.org/officeDocument/2006/relationships/notesSlide" Target="../notesSlides/notesSlide4.xml"/><Relationship Id="rId7" Type="http://schemas.openxmlformats.org/officeDocument/2006/relationships/image" Target="../media/image12.png"/><Relationship Id="rId1" Type="http://schemas.openxmlformats.org/officeDocument/2006/relationships/tags" Target="../tags/tag11.xml"/><Relationship Id="rId2" Type="http://schemas.openxmlformats.org/officeDocument/2006/relationships/tags" Target="../tags/tag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image" Target="../media/image14.png"/><Relationship Id="rId1" Type="http://schemas.openxmlformats.org/officeDocument/2006/relationships/tags" Target="../tags/tag15.xml"/><Relationship Id="rId2"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6.xml"/><Relationship Id="rId4" Type="http://schemas.openxmlformats.org/officeDocument/2006/relationships/image" Target="../media/image14.png"/><Relationship Id="rId1" Type="http://schemas.openxmlformats.org/officeDocument/2006/relationships/tags" Target="../tags/tag16.xml"/><Relationship Id="rId2"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tags" Target="../tags/tag17.xml"/><Relationship Id="rId2" Type="http://schemas.openxmlformats.org/officeDocument/2006/relationships/slideLayout" Target="../slideLayouts/slideLayout4.xml"/><Relationship Id="rId3" Type="http://schemas.openxmlformats.org/officeDocument/2006/relationships/image" Target="../media/image14.png"/></Relationships>
</file>

<file path=ppt/slides/_rels/slide4.xml.rels><?xml version="1.0" encoding="UTF-8" standalone="yes"?>
<Relationships xmlns="http://schemas.openxmlformats.org/package/2006/relationships"><Relationship Id="rId1" Type="http://schemas.openxmlformats.org/officeDocument/2006/relationships/tags" Target="../tags/tag2.xml"/><Relationship Id="rId2" Type="http://schemas.openxmlformats.org/officeDocument/2006/relationships/slideLayout" Target="../slideLayouts/slideLayout2.xml"/><Relationship Id="rId3" Type="http://schemas.openxmlformats.org/officeDocument/2006/relationships/image" Target="../media/image3.png"/></Relationships>
</file>

<file path=ppt/slides/_rels/slide40.xml.rels><?xml version="1.0" encoding="UTF-8" standalone="yes"?>
<Relationships xmlns="http://schemas.openxmlformats.org/package/2006/relationships"><Relationship Id="rId1" Type="http://schemas.openxmlformats.org/officeDocument/2006/relationships/tags" Target="../tags/tag18.xml"/><Relationship Id="rId2" Type="http://schemas.openxmlformats.org/officeDocument/2006/relationships/slideLayout" Target="../slideLayouts/slideLayout4.xml"/><Relationship Id="rId3" Type="http://schemas.openxmlformats.org/officeDocument/2006/relationships/image" Target="../media/image15.png"/></Relationships>
</file>

<file path=ppt/slides/_rels/slide41.xml.rels><?xml version="1.0" encoding="UTF-8" standalone="yes"?>
<Relationships xmlns="http://schemas.openxmlformats.org/package/2006/relationships"><Relationship Id="rId1" Type="http://schemas.openxmlformats.org/officeDocument/2006/relationships/tags" Target="../tags/tag19.xml"/><Relationship Id="rId2" Type="http://schemas.openxmlformats.org/officeDocument/2006/relationships/slideLayout" Target="../slideLayouts/slideLayout4.xml"/><Relationship Id="rId3" Type="http://schemas.openxmlformats.org/officeDocument/2006/relationships/image" Target="../media/image15.png"/></Relationships>
</file>

<file path=ppt/slides/_rels/slide42.xml.rels><?xml version="1.0" encoding="UTF-8" standalone="yes"?>
<Relationships xmlns="http://schemas.openxmlformats.org/package/2006/relationships"><Relationship Id="rId1" Type="http://schemas.openxmlformats.org/officeDocument/2006/relationships/tags" Target="../tags/tag20.xml"/><Relationship Id="rId2" Type="http://schemas.openxmlformats.org/officeDocument/2006/relationships/slideLayout" Target="../slideLayouts/slideLayout4.xml"/><Relationship Id="rId3" Type="http://schemas.openxmlformats.org/officeDocument/2006/relationships/image" Target="../media/image15.png"/></Relationships>
</file>

<file path=ppt/slides/_rels/slide43.xml.rels><?xml version="1.0" encoding="UTF-8" standalone="yes"?>
<Relationships xmlns="http://schemas.openxmlformats.org/package/2006/relationships"><Relationship Id="rId1" Type="http://schemas.openxmlformats.org/officeDocument/2006/relationships/tags" Target="../tags/tag21.xml"/><Relationship Id="rId2" Type="http://schemas.openxmlformats.org/officeDocument/2006/relationships/slideLayout" Target="../slideLayouts/slideLayout4.xml"/><Relationship Id="rId3" Type="http://schemas.openxmlformats.org/officeDocument/2006/relationships/image" Target="../media/image15.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0" Type="http://schemas.openxmlformats.org/officeDocument/2006/relationships/tags" Target="../tags/tag41.xml"/><Relationship Id="rId21" Type="http://schemas.openxmlformats.org/officeDocument/2006/relationships/tags" Target="../tags/tag42.xml"/><Relationship Id="rId22" Type="http://schemas.openxmlformats.org/officeDocument/2006/relationships/tags" Target="../tags/tag43.xml"/><Relationship Id="rId23" Type="http://schemas.openxmlformats.org/officeDocument/2006/relationships/tags" Target="../tags/tag44.xml"/><Relationship Id="rId24" Type="http://schemas.openxmlformats.org/officeDocument/2006/relationships/tags" Target="../tags/tag45.xml"/><Relationship Id="rId25" Type="http://schemas.openxmlformats.org/officeDocument/2006/relationships/tags" Target="../tags/tag46.xml"/><Relationship Id="rId26" Type="http://schemas.openxmlformats.org/officeDocument/2006/relationships/tags" Target="../tags/tag47.xml"/><Relationship Id="rId27" Type="http://schemas.openxmlformats.org/officeDocument/2006/relationships/tags" Target="../tags/tag48.xml"/><Relationship Id="rId28" Type="http://schemas.openxmlformats.org/officeDocument/2006/relationships/tags" Target="../tags/tag49.xml"/><Relationship Id="rId29" Type="http://schemas.openxmlformats.org/officeDocument/2006/relationships/tags" Target="../tags/tag50.xml"/><Relationship Id="rId1" Type="http://schemas.openxmlformats.org/officeDocument/2006/relationships/tags" Target="../tags/tag22.xml"/><Relationship Id="rId2" Type="http://schemas.openxmlformats.org/officeDocument/2006/relationships/tags" Target="../tags/tag23.xml"/><Relationship Id="rId3" Type="http://schemas.openxmlformats.org/officeDocument/2006/relationships/tags" Target="../tags/tag24.xml"/><Relationship Id="rId4" Type="http://schemas.openxmlformats.org/officeDocument/2006/relationships/tags" Target="../tags/tag25.xml"/><Relationship Id="rId5" Type="http://schemas.openxmlformats.org/officeDocument/2006/relationships/tags" Target="../tags/tag26.xml"/><Relationship Id="rId30" Type="http://schemas.openxmlformats.org/officeDocument/2006/relationships/tags" Target="../tags/tag51.xml"/><Relationship Id="rId31" Type="http://schemas.openxmlformats.org/officeDocument/2006/relationships/tags" Target="../tags/tag52.xml"/><Relationship Id="rId32" Type="http://schemas.openxmlformats.org/officeDocument/2006/relationships/tags" Target="../tags/tag53.xml"/><Relationship Id="rId9" Type="http://schemas.openxmlformats.org/officeDocument/2006/relationships/tags" Target="../tags/tag30.xml"/><Relationship Id="rId6" Type="http://schemas.openxmlformats.org/officeDocument/2006/relationships/tags" Target="../tags/tag27.xml"/><Relationship Id="rId7" Type="http://schemas.openxmlformats.org/officeDocument/2006/relationships/tags" Target="../tags/tag28.xml"/><Relationship Id="rId8" Type="http://schemas.openxmlformats.org/officeDocument/2006/relationships/tags" Target="../tags/tag29.xml"/><Relationship Id="rId33" Type="http://schemas.openxmlformats.org/officeDocument/2006/relationships/tags" Target="../tags/tag54.xml"/><Relationship Id="rId34" Type="http://schemas.openxmlformats.org/officeDocument/2006/relationships/tags" Target="../tags/tag55.xml"/><Relationship Id="rId35" Type="http://schemas.openxmlformats.org/officeDocument/2006/relationships/tags" Target="../tags/tag56.xml"/><Relationship Id="rId36" Type="http://schemas.openxmlformats.org/officeDocument/2006/relationships/tags" Target="../tags/tag57.xml"/><Relationship Id="rId10" Type="http://schemas.openxmlformats.org/officeDocument/2006/relationships/tags" Target="../tags/tag31.xml"/><Relationship Id="rId11" Type="http://schemas.openxmlformats.org/officeDocument/2006/relationships/tags" Target="../tags/tag32.xml"/><Relationship Id="rId12" Type="http://schemas.openxmlformats.org/officeDocument/2006/relationships/tags" Target="../tags/tag33.xml"/><Relationship Id="rId13" Type="http://schemas.openxmlformats.org/officeDocument/2006/relationships/tags" Target="../tags/tag34.xml"/><Relationship Id="rId14" Type="http://schemas.openxmlformats.org/officeDocument/2006/relationships/tags" Target="../tags/tag35.xml"/><Relationship Id="rId15" Type="http://schemas.openxmlformats.org/officeDocument/2006/relationships/tags" Target="../tags/tag36.xml"/><Relationship Id="rId16" Type="http://schemas.openxmlformats.org/officeDocument/2006/relationships/tags" Target="../tags/tag37.xml"/><Relationship Id="rId17" Type="http://schemas.openxmlformats.org/officeDocument/2006/relationships/tags" Target="../tags/tag38.xml"/><Relationship Id="rId18" Type="http://schemas.openxmlformats.org/officeDocument/2006/relationships/tags" Target="../tags/tag39.xml"/><Relationship Id="rId19" Type="http://schemas.openxmlformats.org/officeDocument/2006/relationships/tags" Target="../tags/tag40.xml"/><Relationship Id="rId37" Type="http://schemas.openxmlformats.org/officeDocument/2006/relationships/tags" Target="../tags/tag58.xml"/><Relationship Id="rId38" Type="http://schemas.openxmlformats.org/officeDocument/2006/relationships/slideLayout" Target="../slideLayouts/slideLayout2.xml"/><Relationship Id="rId39" Type="http://schemas.openxmlformats.org/officeDocument/2006/relationships/notesSlide" Target="../notesSlides/notesSlide7.xml"/></Relationships>
</file>

<file path=ppt/slides/_rels/slide46.xml.rels><?xml version="1.0" encoding="UTF-8" standalone="yes"?>
<Relationships xmlns="http://schemas.openxmlformats.org/package/2006/relationships"><Relationship Id="rId20" Type="http://schemas.openxmlformats.org/officeDocument/2006/relationships/tags" Target="../tags/tag78.xml"/><Relationship Id="rId21" Type="http://schemas.openxmlformats.org/officeDocument/2006/relationships/tags" Target="../tags/tag79.xml"/><Relationship Id="rId22" Type="http://schemas.openxmlformats.org/officeDocument/2006/relationships/tags" Target="../tags/tag80.xml"/><Relationship Id="rId23" Type="http://schemas.openxmlformats.org/officeDocument/2006/relationships/tags" Target="../tags/tag81.xml"/><Relationship Id="rId24" Type="http://schemas.openxmlformats.org/officeDocument/2006/relationships/tags" Target="../tags/tag82.xml"/><Relationship Id="rId25" Type="http://schemas.openxmlformats.org/officeDocument/2006/relationships/tags" Target="../tags/tag83.xml"/><Relationship Id="rId26" Type="http://schemas.openxmlformats.org/officeDocument/2006/relationships/tags" Target="../tags/tag84.xml"/><Relationship Id="rId27" Type="http://schemas.openxmlformats.org/officeDocument/2006/relationships/tags" Target="../tags/tag85.xml"/><Relationship Id="rId28" Type="http://schemas.openxmlformats.org/officeDocument/2006/relationships/tags" Target="../tags/tag86.xml"/><Relationship Id="rId29" Type="http://schemas.openxmlformats.org/officeDocument/2006/relationships/tags" Target="../tags/tag87.xml"/><Relationship Id="rId1" Type="http://schemas.openxmlformats.org/officeDocument/2006/relationships/tags" Target="../tags/tag59.xml"/><Relationship Id="rId2" Type="http://schemas.openxmlformats.org/officeDocument/2006/relationships/tags" Target="../tags/tag60.xml"/><Relationship Id="rId3" Type="http://schemas.openxmlformats.org/officeDocument/2006/relationships/tags" Target="../tags/tag61.xml"/><Relationship Id="rId4" Type="http://schemas.openxmlformats.org/officeDocument/2006/relationships/tags" Target="../tags/tag62.xml"/><Relationship Id="rId5" Type="http://schemas.openxmlformats.org/officeDocument/2006/relationships/tags" Target="../tags/tag63.xml"/><Relationship Id="rId30" Type="http://schemas.openxmlformats.org/officeDocument/2006/relationships/tags" Target="../tags/tag88.xml"/><Relationship Id="rId31" Type="http://schemas.openxmlformats.org/officeDocument/2006/relationships/tags" Target="../tags/tag89.xml"/><Relationship Id="rId32" Type="http://schemas.openxmlformats.org/officeDocument/2006/relationships/tags" Target="../tags/tag90.xml"/><Relationship Id="rId9" Type="http://schemas.openxmlformats.org/officeDocument/2006/relationships/tags" Target="../tags/tag67.xml"/><Relationship Id="rId6" Type="http://schemas.openxmlformats.org/officeDocument/2006/relationships/tags" Target="../tags/tag64.xml"/><Relationship Id="rId7" Type="http://schemas.openxmlformats.org/officeDocument/2006/relationships/tags" Target="../tags/tag65.xml"/><Relationship Id="rId8" Type="http://schemas.openxmlformats.org/officeDocument/2006/relationships/tags" Target="../tags/tag66.xml"/><Relationship Id="rId33" Type="http://schemas.openxmlformats.org/officeDocument/2006/relationships/tags" Target="../tags/tag91.xml"/><Relationship Id="rId34" Type="http://schemas.openxmlformats.org/officeDocument/2006/relationships/tags" Target="../tags/tag92.xml"/><Relationship Id="rId35" Type="http://schemas.openxmlformats.org/officeDocument/2006/relationships/tags" Target="../tags/tag93.xml"/><Relationship Id="rId36" Type="http://schemas.openxmlformats.org/officeDocument/2006/relationships/tags" Target="../tags/tag94.xml"/><Relationship Id="rId10" Type="http://schemas.openxmlformats.org/officeDocument/2006/relationships/tags" Target="../tags/tag68.xml"/><Relationship Id="rId11" Type="http://schemas.openxmlformats.org/officeDocument/2006/relationships/tags" Target="../tags/tag69.xml"/><Relationship Id="rId12" Type="http://schemas.openxmlformats.org/officeDocument/2006/relationships/tags" Target="../tags/tag70.xml"/><Relationship Id="rId13" Type="http://schemas.openxmlformats.org/officeDocument/2006/relationships/tags" Target="../tags/tag71.xml"/><Relationship Id="rId14" Type="http://schemas.openxmlformats.org/officeDocument/2006/relationships/tags" Target="../tags/tag72.xml"/><Relationship Id="rId15" Type="http://schemas.openxmlformats.org/officeDocument/2006/relationships/tags" Target="../tags/tag73.xml"/><Relationship Id="rId16" Type="http://schemas.openxmlformats.org/officeDocument/2006/relationships/tags" Target="../tags/tag74.xml"/><Relationship Id="rId17" Type="http://schemas.openxmlformats.org/officeDocument/2006/relationships/tags" Target="../tags/tag75.xml"/><Relationship Id="rId18" Type="http://schemas.openxmlformats.org/officeDocument/2006/relationships/tags" Target="../tags/tag76.xml"/><Relationship Id="rId19" Type="http://schemas.openxmlformats.org/officeDocument/2006/relationships/tags" Target="../tags/tag77.xml"/><Relationship Id="rId37" Type="http://schemas.openxmlformats.org/officeDocument/2006/relationships/tags" Target="../tags/tag95.xml"/><Relationship Id="rId38" Type="http://schemas.openxmlformats.org/officeDocument/2006/relationships/slideLayout" Target="../slideLayouts/slideLayout2.xml"/><Relationship Id="rId39" Type="http://schemas.openxmlformats.org/officeDocument/2006/relationships/notesSlide" Target="../notesSlides/notesSlide8.xml"/></Relationships>
</file>

<file path=ppt/slides/_rels/slide47.xml.rels><?xml version="1.0" encoding="UTF-8" standalone="yes"?>
<Relationships xmlns="http://schemas.openxmlformats.org/package/2006/relationships"><Relationship Id="rId20" Type="http://schemas.openxmlformats.org/officeDocument/2006/relationships/tags" Target="../tags/tag115.xml"/><Relationship Id="rId21" Type="http://schemas.openxmlformats.org/officeDocument/2006/relationships/tags" Target="../tags/tag116.xml"/><Relationship Id="rId22" Type="http://schemas.openxmlformats.org/officeDocument/2006/relationships/tags" Target="../tags/tag117.xml"/><Relationship Id="rId23" Type="http://schemas.openxmlformats.org/officeDocument/2006/relationships/tags" Target="../tags/tag118.xml"/><Relationship Id="rId24" Type="http://schemas.openxmlformats.org/officeDocument/2006/relationships/tags" Target="../tags/tag119.xml"/><Relationship Id="rId25" Type="http://schemas.openxmlformats.org/officeDocument/2006/relationships/tags" Target="../tags/tag120.xml"/><Relationship Id="rId26" Type="http://schemas.openxmlformats.org/officeDocument/2006/relationships/tags" Target="../tags/tag121.xml"/><Relationship Id="rId27" Type="http://schemas.openxmlformats.org/officeDocument/2006/relationships/tags" Target="../tags/tag122.xml"/><Relationship Id="rId28" Type="http://schemas.openxmlformats.org/officeDocument/2006/relationships/tags" Target="../tags/tag123.xml"/><Relationship Id="rId29" Type="http://schemas.openxmlformats.org/officeDocument/2006/relationships/tags" Target="../tags/tag124.xml"/><Relationship Id="rId1" Type="http://schemas.openxmlformats.org/officeDocument/2006/relationships/tags" Target="../tags/tag96.xml"/><Relationship Id="rId2" Type="http://schemas.openxmlformats.org/officeDocument/2006/relationships/tags" Target="../tags/tag97.xml"/><Relationship Id="rId3" Type="http://schemas.openxmlformats.org/officeDocument/2006/relationships/tags" Target="../tags/tag98.xml"/><Relationship Id="rId4" Type="http://schemas.openxmlformats.org/officeDocument/2006/relationships/tags" Target="../tags/tag99.xml"/><Relationship Id="rId5" Type="http://schemas.openxmlformats.org/officeDocument/2006/relationships/tags" Target="../tags/tag100.xml"/><Relationship Id="rId30" Type="http://schemas.openxmlformats.org/officeDocument/2006/relationships/tags" Target="../tags/tag125.xml"/><Relationship Id="rId31" Type="http://schemas.openxmlformats.org/officeDocument/2006/relationships/tags" Target="../tags/tag126.xml"/><Relationship Id="rId32" Type="http://schemas.openxmlformats.org/officeDocument/2006/relationships/tags" Target="../tags/tag127.xml"/><Relationship Id="rId9" Type="http://schemas.openxmlformats.org/officeDocument/2006/relationships/tags" Target="../tags/tag104.xml"/><Relationship Id="rId6" Type="http://schemas.openxmlformats.org/officeDocument/2006/relationships/tags" Target="../tags/tag101.xml"/><Relationship Id="rId7" Type="http://schemas.openxmlformats.org/officeDocument/2006/relationships/tags" Target="../tags/tag102.xml"/><Relationship Id="rId8" Type="http://schemas.openxmlformats.org/officeDocument/2006/relationships/tags" Target="../tags/tag103.xml"/><Relationship Id="rId33" Type="http://schemas.openxmlformats.org/officeDocument/2006/relationships/tags" Target="../tags/tag128.xml"/><Relationship Id="rId34" Type="http://schemas.openxmlformats.org/officeDocument/2006/relationships/tags" Target="../tags/tag129.xml"/><Relationship Id="rId35" Type="http://schemas.openxmlformats.org/officeDocument/2006/relationships/tags" Target="../tags/tag130.xml"/><Relationship Id="rId36" Type="http://schemas.openxmlformats.org/officeDocument/2006/relationships/tags" Target="../tags/tag131.xml"/><Relationship Id="rId10" Type="http://schemas.openxmlformats.org/officeDocument/2006/relationships/tags" Target="../tags/tag105.xml"/><Relationship Id="rId11" Type="http://schemas.openxmlformats.org/officeDocument/2006/relationships/tags" Target="../tags/tag106.xml"/><Relationship Id="rId12" Type="http://schemas.openxmlformats.org/officeDocument/2006/relationships/tags" Target="../tags/tag107.xml"/><Relationship Id="rId13" Type="http://schemas.openxmlformats.org/officeDocument/2006/relationships/tags" Target="../tags/tag108.xml"/><Relationship Id="rId14" Type="http://schemas.openxmlformats.org/officeDocument/2006/relationships/tags" Target="../tags/tag109.xml"/><Relationship Id="rId15" Type="http://schemas.openxmlformats.org/officeDocument/2006/relationships/tags" Target="../tags/tag110.xml"/><Relationship Id="rId16" Type="http://schemas.openxmlformats.org/officeDocument/2006/relationships/tags" Target="../tags/tag111.xml"/><Relationship Id="rId17" Type="http://schemas.openxmlformats.org/officeDocument/2006/relationships/tags" Target="../tags/tag112.xml"/><Relationship Id="rId18" Type="http://schemas.openxmlformats.org/officeDocument/2006/relationships/tags" Target="../tags/tag113.xml"/><Relationship Id="rId19" Type="http://schemas.openxmlformats.org/officeDocument/2006/relationships/tags" Target="../tags/tag114.xml"/><Relationship Id="rId37" Type="http://schemas.openxmlformats.org/officeDocument/2006/relationships/tags" Target="../tags/tag132.xml"/><Relationship Id="rId38" Type="http://schemas.openxmlformats.org/officeDocument/2006/relationships/slideLayout" Target="../slideLayouts/slideLayout2.xml"/><Relationship Id="rId39" Type="http://schemas.openxmlformats.org/officeDocument/2006/relationships/notesSlide" Target="../notesSlides/notesSlide9.xml"/></Relationships>
</file>

<file path=ppt/slides/_rels/slide48.xml.rels><?xml version="1.0" encoding="UTF-8" standalone="yes"?>
<Relationships xmlns="http://schemas.openxmlformats.org/package/2006/relationships"><Relationship Id="rId20" Type="http://schemas.openxmlformats.org/officeDocument/2006/relationships/tags" Target="../tags/tag152.xml"/><Relationship Id="rId21" Type="http://schemas.openxmlformats.org/officeDocument/2006/relationships/tags" Target="../tags/tag153.xml"/><Relationship Id="rId22" Type="http://schemas.openxmlformats.org/officeDocument/2006/relationships/tags" Target="../tags/tag154.xml"/><Relationship Id="rId23" Type="http://schemas.openxmlformats.org/officeDocument/2006/relationships/tags" Target="../tags/tag155.xml"/><Relationship Id="rId24" Type="http://schemas.openxmlformats.org/officeDocument/2006/relationships/tags" Target="../tags/tag156.xml"/><Relationship Id="rId25" Type="http://schemas.openxmlformats.org/officeDocument/2006/relationships/tags" Target="../tags/tag157.xml"/><Relationship Id="rId26" Type="http://schemas.openxmlformats.org/officeDocument/2006/relationships/tags" Target="../tags/tag158.xml"/><Relationship Id="rId27" Type="http://schemas.openxmlformats.org/officeDocument/2006/relationships/tags" Target="../tags/tag159.xml"/><Relationship Id="rId28" Type="http://schemas.openxmlformats.org/officeDocument/2006/relationships/tags" Target="../tags/tag160.xml"/><Relationship Id="rId29" Type="http://schemas.openxmlformats.org/officeDocument/2006/relationships/tags" Target="../tags/tag161.xml"/><Relationship Id="rId1" Type="http://schemas.openxmlformats.org/officeDocument/2006/relationships/tags" Target="../tags/tag133.xml"/><Relationship Id="rId2" Type="http://schemas.openxmlformats.org/officeDocument/2006/relationships/tags" Target="../tags/tag134.xml"/><Relationship Id="rId3" Type="http://schemas.openxmlformats.org/officeDocument/2006/relationships/tags" Target="../tags/tag135.xml"/><Relationship Id="rId4" Type="http://schemas.openxmlformats.org/officeDocument/2006/relationships/tags" Target="../tags/tag136.xml"/><Relationship Id="rId5" Type="http://schemas.openxmlformats.org/officeDocument/2006/relationships/tags" Target="../tags/tag137.xml"/><Relationship Id="rId30" Type="http://schemas.openxmlformats.org/officeDocument/2006/relationships/tags" Target="../tags/tag162.xml"/><Relationship Id="rId31" Type="http://schemas.openxmlformats.org/officeDocument/2006/relationships/tags" Target="../tags/tag163.xml"/><Relationship Id="rId32" Type="http://schemas.openxmlformats.org/officeDocument/2006/relationships/tags" Target="../tags/tag164.xml"/><Relationship Id="rId9" Type="http://schemas.openxmlformats.org/officeDocument/2006/relationships/tags" Target="../tags/tag141.xml"/><Relationship Id="rId6" Type="http://schemas.openxmlformats.org/officeDocument/2006/relationships/tags" Target="../tags/tag138.xml"/><Relationship Id="rId7" Type="http://schemas.openxmlformats.org/officeDocument/2006/relationships/tags" Target="../tags/tag139.xml"/><Relationship Id="rId8" Type="http://schemas.openxmlformats.org/officeDocument/2006/relationships/tags" Target="../tags/tag140.xml"/><Relationship Id="rId33" Type="http://schemas.openxmlformats.org/officeDocument/2006/relationships/tags" Target="../tags/tag165.xml"/><Relationship Id="rId34" Type="http://schemas.openxmlformats.org/officeDocument/2006/relationships/tags" Target="../tags/tag166.xml"/><Relationship Id="rId35" Type="http://schemas.openxmlformats.org/officeDocument/2006/relationships/tags" Target="../tags/tag167.xml"/><Relationship Id="rId36" Type="http://schemas.openxmlformats.org/officeDocument/2006/relationships/tags" Target="../tags/tag168.xml"/><Relationship Id="rId10" Type="http://schemas.openxmlformats.org/officeDocument/2006/relationships/tags" Target="../tags/tag142.xml"/><Relationship Id="rId11" Type="http://schemas.openxmlformats.org/officeDocument/2006/relationships/tags" Target="../tags/tag143.xml"/><Relationship Id="rId12" Type="http://schemas.openxmlformats.org/officeDocument/2006/relationships/tags" Target="../tags/tag144.xml"/><Relationship Id="rId13" Type="http://schemas.openxmlformats.org/officeDocument/2006/relationships/tags" Target="../tags/tag145.xml"/><Relationship Id="rId14" Type="http://schemas.openxmlformats.org/officeDocument/2006/relationships/tags" Target="../tags/tag146.xml"/><Relationship Id="rId15" Type="http://schemas.openxmlformats.org/officeDocument/2006/relationships/tags" Target="../tags/tag147.xml"/><Relationship Id="rId16" Type="http://schemas.openxmlformats.org/officeDocument/2006/relationships/tags" Target="../tags/tag148.xml"/><Relationship Id="rId17" Type="http://schemas.openxmlformats.org/officeDocument/2006/relationships/tags" Target="../tags/tag149.xml"/><Relationship Id="rId18" Type="http://schemas.openxmlformats.org/officeDocument/2006/relationships/tags" Target="../tags/tag150.xml"/><Relationship Id="rId19" Type="http://schemas.openxmlformats.org/officeDocument/2006/relationships/tags" Target="../tags/tag151.xml"/><Relationship Id="rId37" Type="http://schemas.openxmlformats.org/officeDocument/2006/relationships/tags" Target="../tags/tag169.xml"/><Relationship Id="rId38" Type="http://schemas.openxmlformats.org/officeDocument/2006/relationships/slideLayout" Target="../slideLayouts/slideLayout2.xml"/><Relationship Id="rId39" Type="http://schemas.openxmlformats.org/officeDocument/2006/relationships/notesSlide" Target="../notesSlides/notesSlide10.xml"/></Relationships>
</file>

<file path=ppt/slides/_rels/slide49.xml.rels><?xml version="1.0" encoding="UTF-8" standalone="yes"?>
<Relationships xmlns="http://schemas.openxmlformats.org/package/2006/relationships"><Relationship Id="rId3" Type="http://schemas.openxmlformats.org/officeDocument/2006/relationships/tags" Target="../tags/tag172.xml"/><Relationship Id="rId4" Type="http://schemas.openxmlformats.org/officeDocument/2006/relationships/slideLayout" Target="../slideLayouts/slideLayout12.xml"/><Relationship Id="rId5" Type="http://schemas.openxmlformats.org/officeDocument/2006/relationships/notesSlide" Target="../notesSlides/notesSlide11.xml"/><Relationship Id="rId6" Type="http://schemas.openxmlformats.org/officeDocument/2006/relationships/image" Target="../media/image16.png"/><Relationship Id="rId1" Type="http://schemas.openxmlformats.org/officeDocument/2006/relationships/tags" Target="../tags/tag170.xml"/><Relationship Id="rId2" Type="http://schemas.openxmlformats.org/officeDocument/2006/relationships/tags" Target="../tags/tag17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tags" Target="../tags/tag175.xml"/><Relationship Id="rId4" Type="http://schemas.openxmlformats.org/officeDocument/2006/relationships/slideLayout" Target="../slideLayouts/slideLayout12.xml"/><Relationship Id="rId5" Type="http://schemas.openxmlformats.org/officeDocument/2006/relationships/notesSlide" Target="../notesSlides/notesSlide12.xml"/><Relationship Id="rId6" Type="http://schemas.openxmlformats.org/officeDocument/2006/relationships/image" Target="../media/image16.png"/><Relationship Id="rId1" Type="http://schemas.openxmlformats.org/officeDocument/2006/relationships/tags" Target="../tags/tag173.xml"/><Relationship Id="rId2" Type="http://schemas.openxmlformats.org/officeDocument/2006/relationships/tags" Target="../tags/tag17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tags" Target="../tags/tag178.xml"/><Relationship Id="rId4" Type="http://schemas.openxmlformats.org/officeDocument/2006/relationships/tags" Target="../tags/tag179.xml"/><Relationship Id="rId5" Type="http://schemas.openxmlformats.org/officeDocument/2006/relationships/slideLayout" Target="../slideLayouts/slideLayout13.xml"/><Relationship Id="rId6" Type="http://schemas.openxmlformats.org/officeDocument/2006/relationships/notesSlide" Target="../notesSlides/notesSlide13.xml"/><Relationship Id="rId7" Type="http://schemas.openxmlformats.org/officeDocument/2006/relationships/image" Target="../media/image17.png"/><Relationship Id="rId1" Type="http://schemas.openxmlformats.org/officeDocument/2006/relationships/tags" Target="../tags/tag176.xml"/><Relationship Id="rId2" Type="http://schemas.openxmlformats.org/officeDocument/2006/relationships/tags" Target="../tags/tag17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ebdocs.cs.ualberta.ca/~game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defRPr/>
            </a:pPr>
            <a:endParaRPr lang="en-US"/>
          </a:p>
        </p:txBody>
      </p:sp>
      <p:sp>
        <p:nvSpPr>
          <p:cNvPr id="18435" name="Title 5"/>
          <p:cNvSpPr>
            <a:spLocks noGrp="1"/>
          </p:cNvSpPr>
          <p:nvPr>
            <p:ph type="ctrTitle"/>
          </p:nvPr>
        </p:nvSpPr>
        <p:spPr/>
        <p:txBody>
          <a:bodyPr/>
          <a:lstStyle/>
          <a:p>
            <a:endParaRPr lang="en-US"/>
          </a:p>
        </p:txBody>
      </p:sp>
      <p:sp>
        <p:nvSpPr>
          <p:cNvPr id="18436" name="Subtitle 6"/>
          <p:cNvSpPr>
            <a:spLocks noGrp="1"/>
          </p:cNvSpPr>
          <p:nvPr>
            <p:ph type="subTitle" idx="1"/>
          </p:nvPr>
        </p:nvSpPr>
        <p:spPr/>
        <p:txBody>
          <a:bodyPr/>
          <a:lstStyle/>
          <a:p>
            <a:pPr>
              <a:buFont typeface="Times" charset="0"/>
              <a:buNone/>
            </a:pPr>
            <a:endParaRPr lang="en-US"/>
          </a:p>
        </p:txBody>
      </p:sp>
      <p:pic>
        <p:nvPicPr>
          <p:cNvPr id="18437" name="Picture 7"/>
          <p:cNvPicPr>
            <a:picLocks noChangeAspect="1"/>
          </p:cNvPicPr>
          <p:nvPr/>
        </p:nvPicPr>
        <p:blipFill>
          <a:blip r:embed="rId3"/>
          <a:srcRect/>
          <a:stretch>
            <a:fillRect/>
          </a:stretch>
        </p:blipFill>
        <p:spPr bwMode="auto">
          <a:xfrm>
            <a:off x="685800" y="0"/>
            <a:ext cx="7772400" cy="6469063"/>
          </a:xfrm>
          <a:prstGeom prst="rect">
            <a:avLst/>
          </a:prstGeom>
          <a:noFill/>
          <a:ln w="9525">
            <a:noFill/>
            <a:miter lim="800000"/>
            <a:headEnd/>
            <a:tailEnd/>
          </a:ln>
        </p:spPr>
      </p:pic>
      <p:sp>
        <p:nvSpPr>
          <p:cNvPr id="18438" name="Rectangle 8"/>
          <p:cNvSpPr>
            <a:spLocks noChangeArrowheads="1"/>
          </p:cNvSpPr>
          <p:nvPr/>
        </p:nvSpPr>
        <p:spPr bwMode="auto">
          <a:xfrm>
            <a:off x="3071813" y="6411913"/>
            <a:ext cx="2262187" cy="369887"/>
          </a:xfrm>
          <a:prstGeom prst="rect">
            <a:avLst/>
          </a:prstGeom>
          <a:noFill/>
          <a:ln w="9525">
            <a:noFill/>
            <a:miter lim="800000"/>
            <a:headEnd/>
            <a:tailEnd/>
          </a:ln>
        </p:spPr>
        <p:txBody>
          <a:bodyPr wrap="none">
            <a:prstTxWarp prst="textNoShape">
              <a:avLst/>
            </a:prstTxWarp>
            <a:spAutoFit/>
          </a:bodyPr>
          <a:lstStyle/>
          <a:p>
            <a:r>
              <a:rPr lang="en-US"/>
              <a:t>http://xkcd.com/761/</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bwMode="auto">
          <a:xfrm>
            <a:off x="0" y="0"/>
            <a:ext cx="9144000" cy="990600"/>
          </a:xfrm>
          <a:prstGeom prst="rect">
            <a:avLst/>
          </a:prstGeom>
          <a:solidFill>
            <a:schemeClr val="bg1"/>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1" charset="0"/>
              <a:ea typeface="Arial" pitchFamily="-111" charset="0"/>
              <a:cs typeface="Arial" pitchFamily="-111" charset="0"/>
            </a:endParaRPr>
          </a:p>
        </p:txBody>
      </p:sp>
      <p:sp>
        <p:nvSpPr>
          <p:cNvPr id="6" name="TextBox 5"/>
          <p:cNvSpPr txBox="1"/>
          <p:nvPr/>
        </p:nvSpPr>
        <p:spPr>
          <a:xfrm>
            <a:off x="304800" y="914400"/>
            <a:ext cx="8610600" cy="3477875"/>
          </a:xfrm>
          <a:prstGeom prst="rect">
            <a:avLst/>
          </a:prstGeom>
          <a:noFill/>
        </p:spPr>
        <p:txBody>
          <a:bodyPr wrap="square" rtlCol="0">
            <a:spAutoFit/>
          </a:bodyPr>
          <a:lstStyle/>
          <a:p>
            <a:r>
              <a:rPr lang="en-US" sz="2000" dirty="0" smtClean="0">
                <a:solidFill>
                  <a:srgbClr val="660066"/>
                </a:solidFill>
              </a:rPr>
              <a:t>def</a:t>
            </a:r>
            <a:r>
              <a:rPr lang="en-US" sz="2000" dirty="0" smtClean="0"/>
              <a:t> </a:t>
            </a:r>
            <a:r>
              <a:rPr lang="en-US" sz="2000" dirty="0" err="1" smtClean="0">
                <a:solidFill>
                  <a:srgbClr val="0000FF"/>
                </a:solidFill>
              </a:rPr>
              <a:t>maxValue</a:t>
            </a:r>
            <a:r>
              <a:rPr lang="en-US" sz="2000" dirty="0" err="1" smtClean="0"/>
              <a:t>(</a:t>
            </a:r>
            <a:r>
              <a:rPr lang="en-US" sz="2000" dirty="0" err="1" smtClean="0">
                <a:solidFill>
                  <a:srgbClr val="008000"/>
                </a:solidFill>
              </a:rPr>
              <a:t>state</a:t>
            </a:r>
            <a:r>
              <a:rPr lang="en-US" sz="2000" dirty="0" smtClean="0">
                <a:solidFill>
                  <a:srgbClr val="008000"/>
                </a:solidFill>
              </a:rPr>
              <a:t>, alpha, beta</a:t>
            </a:r>
            <a:r>
              <a:rPr lang="en-US" sz="2000" dirty="0" smtClean="0"/>
              <a:t>):</a:t>
            </a:r>
          </a:p>
          <a:p>
            <a:r>
              <a:rPr lang="en-US" sz="2000" dirty="0" smtClean="0"/>
              <a:t>   </a:t>
            </a:r>
            <a:r>
              <a:rPr lang="en-US" sz="2000" dirty="0" smtClean="0">
                <a:solidFill>
                  <a:srgbClr val="660066"/>
                </a:solidFill>
              </a:rPr>
              <a:t>if</a:t>
            </a:r>
            <a:r>
              <a:rPr lang="en-US" sz="2000" dirty="0" smtClean="0"/>
              <a:t> </a:t>
            </a:r>
            <a:r>
              <a:rPr lang="en-US" sz="2000" dirty="0" smtClean="0">
                <a:solidFill>
                  <a:srgbClr val="008000"/>
                </a:solidFill>
              </a:rPr>
              <a:t>state</a:t>
            </a:r>
            <a:r>
              <a:rPr lang="en-US" sz="2000" dirty="0" smtClean="0"/>
              <a:t> is terminal:</a:t>
            </a:r>
          </a:p>
          <a:p>
            <a:r>
              <a:rPr lang="en-US" sz="2000" dirty="0" smtClean="0"/>
              <a:t>      return </a:t>
            </a:r>
            <a:r>
              <a:rPr lang="en-US" sz="2000" dirty="0" err="1" smtClean="0">
                <a:solidFill>
                  <a:srgbClr val="0000FF"/>
                </a:solidFill>
              </a:rPr>
              <a:t>utility</a:t>
            </a:r>
            <a:r>
              <a:rPr lang="en-US" sz="2000" dirty="0" err="1" smtClean="0"/>
              <a:t>(</a:t>
            </a:r>
            <a:r>
              <a:rPr lang="en-US" sz="2000" dirty="0" err="1" smtClean="0">
                <a:solidFill>
                  <a:srgbClr val="008000"/>
                </a:solidFill>
              </a:rPr>
              <a:t>state</a:t>
            </a:r>
            <a:r>
              <a:rPr lang="en-US" sz="2000" dirty="0" smtClean="0"/>
              <a:t>)</a:t>
            </a:r>
          </a:p>
          <a:p>
            <a:r>
              <a:rPr lang="en-US" sz="2000" dirty="0" smtClean="0"/>
              <a:t>   </a:t>
            </a:r>
            <a:r>
              <a:rPr lang="en-US" sz="2000" dirty="0" smtClean="0">
                <a:solidFill>
                  <a:srgbClr val="660066"/>
                </a:solidFill>
              </a:rPr>
              <a:t>else</a:t>
            </a:r>
            <a:r>
              <a:rPr lang="en-US" sz="2000" dirty="0" smtClean="0"/>
              <a:t>:</a:t>
            </a:r>
          </a:p>
          <a:p>
            <a:r>
              <a:rPr lang="en-US" sz="2000" dirty="0" smtClean="0">
                <a:solidFill>
                  <a:srgbClr val="008000"/>
                </a:solidFill>
              </a:rPr>
              <a:t>      value</a:t>
            </a:r>
            <a:r>
              <a:rPr lang="en-US" sz="2000" dirty="0" smtClean="0"/>
              <a:t> = -∞</a:t>
            </a:r>
          </a:p>
          <a:p>
            <a:r>
              <a:rPr lang="en-US" sz="2000" dirty="0" smtClean="0">
                <a:solidFill>
                  <a:srgbClr val="660066"/>
                </a:solidFill>
              </a:rPr>
              <a:t>      for</a:t>
            </a:r>
            <a:r>
              <a:rPr lang="en-US" sz="2000" dirty="0" smtClean="0"/>
              <a:t> </a:t>
            </a:r>
            <a:r>
              <a:rPr lang="en-US" sz="2000" dirty="0" smtClean="0">
                <a:solidFill>
                  <a:srgbClr val="660066"/>
                </a:solidFill>
              </a:rPr>
              <a:t>all</a:t>
            </a:r>
            <a:r>
              <a:rPr lang="en-US" sz="2000" dirty="0" smtClean="0"/>
              <a:t> actions </a:t>
            </a:r>
            <a:r>
              <a:rPr lang="en-US" sz="2000" dirty="0" smtClean="0">
                <a:solidFill>
                  <a:srgbClr val="008000"/>
                </a:solidFill>
              </a:rPr>
              <a:t>a</a:t>
            </a:r>
            <a:r>
              <a:rPr lang="en-US" sz="2000" dirty="0" smtClean="0"/>
              <a:t> in </a:t>
            </a:r>
            <a:r>
              <a:rPr lang="en-US" sz="2000" dirty="0" err="1" smtClean="0">
                <a:solidFill>
                  <a:srgbClr val="0000FF"/>
                </a:solidFill>
              </a:rPr>
              <a:t>actions</a:t>
            </a:r>
            <a:r>
              <a:rPr lang="en-US" sz="2000" dirty="0" err="1" smtClean="0"/>
              <a:t>(</a:t>
            </a:r>
            <a:r>
              <a:rPr lang="en-US" sz="2000" dirty="0" err="1" smtClean="0">
                <a:solidFill>
                  <a:srgbClr val="008000"/>
                </a:solidFill>
              </a:rPr>
              <a:t>state</a:t>
            </a:r>
            <a:r>
              <a:rPr lang="en-US" sz="2000" dirty="0" smtClean="0"/>
              <a:t>):</a:t>
            </a:r>
          </a:p>
          <a:p>
            <a:r>
              <a:rPr lang="en-US" sz="2000" dirty="0" smtClean="0"/>
              <a:t>         </a:t>
            </a:r>
            <a:r>
              <a:rPr lang="en-US" sz="2000" dirty="0" smtClean="0">
                <a:solidFill>
                  <a:srgbClr val="008000"/>
                </a:solidFill>
              </a:rPr>
              <a:t>value</a:t>
            </a:r>
            <a:r>
              <a:rPr lang="en-US" sz="2000" dirty="0" smtClean="0"/>
              <a:t> = </a:t>
            </a:r>
            <a:r>
              <a:rPr lang="en-US" sz="2000" dirty="0" err="1" smtClean="0">
                <a:solidFill>
                  <a:srgbClr val="0000FF"/>
                </a:solidFill>
              </a:rPr>
              <a:t>max</a:t>
            </a:r>
            <a:r>
              <a:rPr lang="en-US" sz="2000" dirty="0" err="1" smtClean="0"/>
              <a:t>(</a:t>
            </a:r>
            <a:r>
              <a:rPr lang="en-US" sz="2000" dirty="0" err="1" smtClean="0">
                <a:solidFill>
                  <a:srgbClr val="008000"/>
                </a:solidFill>
              </a:rPr>
              <a:t>value</a:t>
            </a:r>
            <a:r>
              <a:rPr lang="en-US" sz="2000" dirty="0" smtClean="0"/>
              <a:t>, </a:t>
            </a:r>
            <a:r>
              <a:rPr lang="en-US" sz="2000" dirty="0" err="1" smtClean="0">
                <a:solidFill>
                  <a:srgbClr val="0000FF"/>
                </a:solidFill>
              </a:rPr>
              <a:t>minValue</a:t>
            </a:r>
            <a:r>
              <a:rPr lang="en-US" sz="2000" dirty="0" err="1" smtClean="0"/>
              <a:t>(</a:t>
            </a:r>
            <a:r>
              <a:rPr lang="en-US" sz="2000" dirty="0" err="1" smtClean="0">
                <a:solidFill>
                  <a:srgbClr val="0000FF"/>
                </a:solidFill>
              </a:rPr>
              <a:t>result</a:t>
            </a:r>
            <a:r>
              <a:rPr lang="en-US" sz="2000" dirty="0" err="1" smtClean="0"/>
              <a:t>(</a:t>
            </a:r>
            <a:r>
              <a:rPr lang="en-US" sz="2000" dirty="0" err="1" smtClean="0">
                <a:solidFill>
                  <a:srgbClr val="008000"/>
                </a:solidFill>
              </a:rPr>
              <a:t>state</a:t>
            </a:r>
            <a:r>
              <a:rPr lang="en-US" sz="2000" dirty="0" err="1" smtClean="0"/>
              <a:t>,</a:t>
            </a:r>
            <a:r>
              <a:rPr lang="en-US" sz="2000" dirty="0" err="1" smtClean="0">
                <a:solidFill>
                  <a:srgbClr val="008000"/>
                </a:solidFill>
              </a:rPr>
              <a:t>a</a:t>
            </a:r>
            <a:r>
              <a:rPr lang="en-US" sz="2000" dirty="0" smtClean="0"/>
              <a:t>), alpha, beta)</a:t>
            </a:r>
          </a:p>
          <a:p>
            <a:r>
              <a:rPr lang="en-US" sz="2000" dirty="0" smtClean="0"/>
              <a:t>         </a:t>
            </a:r>
            <a:r>
              <a:rPr lang="en-US" sz="2000" dirty="0" smtClean="0">
                <a:solidFill>
                  <a:srgbClr val="660066"/>
                </a:solidFill>
              </a:rPr>
              <a:t>if</a:t>
            </a:r>
            <a:r>
              <a:rPr lang="en-US" sz="2000" dirty="0" smtClean="0"/>
              <a:t> </a:t>
            </a:r>
            <a:r>
              <a:rPr lang="en-US" sz="2000" dirty="0" smtClean="0">
                <a:solidFill>
                  <a:srgbClr val="008000"/>
                </a:solidFill>
              </a:rPr>
              <a:t>value</a:t>
            </a:r>
            <a:r>
              <a:rPr lang="en-US" sz="2000" dirty="0" smtClean="0"/>
              <a:t> &gt;= </a:t>
            </a:r>
            <a:r>
              <a:rPr lang="en-US" sz="2000" dirty="0" smtClean="0">
                <a:solidFill>
                  <a:srgbClr val="008000"/>
                </a:solidFill>
              </a:rPr>
              <a:t>beta</a:t>
            </a:r>
            <a:r>
              <a:rPr lang="en-US" sz="2000" dirty="0" smtClean="0"/>
              <a:t>:</a:t>
            </a:r>
          </a:p>
          <a:p>
            <a:r>
              <a:rPr lang="en-US" sz="2000" dirty="0" smtClean="0"/>
              <a:t>            </a:t>
            </a:r>
            <a:r>
              <a:rPr lang="en-US" sz="2000" dirty="0" smtClean="0">
                <a:solidFill>
                  <a:srgbClr val="660066"/>
                </a:solidFill>
              </a:rPr>
              <a:t>return</a:t>
            </a:r>
            <a:r>
              <a:rPr lang="en-US" sz="2000" dirty="0" smtClean="0"/>
              <a:t> </a:t>
            </a:r>
            <a:r>
              <a:rPr lang="en-US" sz="2000" dirty="0" smtClean="0">
                <a:solidFill>
                  <a:srgbClr val="008000"/>
                </a:solidFill>
              </a:rPr>
              <a:t>value</a:t>
            </a:r>
            <a:r>
              <a:rPr lang="en-US" sz="2000" dirty="0" smtClean="0"/>
              <a:t> # prune!</a:t>
            </a:r>
          </a:p>
          <a:p>
            <a:r>
              <a:rPr lang="en-US" sz="2000" dirty="0" smtClean="0"/>
              <a:t>         </a:t>
            </a:r>
            <a:r>
              <a:rPr lang="en-US" sz="2000" dirty="0" smtClean="0">
                <a:solidFill>
                  <a:srgbClr val="008000"/>
                </a:solidFill>
              </a:rPr>
              <a:t>alpha</a:t>
            </a:r>
            <a:r>
              <a:rPr lang="en-US" sz="2000" dirty="0" smtClean="0"/>
              <a:t> = </a:t>
            </a:r>
            <a:r>
              <a:rPr lang="en-US" sz="2000" dirty="0" err="1" smtClean="0">
                <a:solidFill>
                  <a:srgbClr val="0000FF"/>
                </a:solidFill>
              </a:rPr>
              <a:t>max</a:t>
            </a:r>
            <a:r>
              <a:rPr lang="en-US" sz="2000" dirty="0" err="1" smtClean="0"/>
              <a:t>(</a:t>
            </a:r>
            <a:r>
              <a:rPr lang="en-US" sz="2000" dirty="0" err="1" smtClean="0">
                <a:solidFill>
                  <a:srgbClr val="008000"/>
                </a:solidFill>
              </a:rPr>
              <a:t>alpha</a:t>
            </a:r>
            <a:r>
              <a:rPr lang="en-US" sz="2000" dirty="0" smtClean="0"/>
              <a:t>, </a:t>
            </a:r>
            <a:r>
              <a:rPr lang="en-US" sz="2000" dirty="0" smtClean="0">
                <a:solidFill>
                  <a:srgbClr val="008000"/>
                </a:solidFill>
              </a:rPr>
              <a:t>value</a:t>
            </a:r>
            <a:r>
              <a:rPr lang="en-US" sz="2000" dirty="0" smtClean="0"/>
              <a:t>) # update alpha </a:t>
            </a:r>
          </a:p>
          <a:p>
            <a:r>
              <a:rPr lang="en-US" sz="2000" dirty="0" smtClean="0"/>
              <a:t>      </a:t>
            </a:r>
            <a:r>
              <a:rPr lang="en-US" sz="2000" dirty="0" smtClean="0">
                <a:solidFill>
                  <a:srgbClr val="660066"/>
                </a:solidFill>
              </a:rPr>
              <a:t>return</a:t>
            </a:r>
            <a:r>
              <a:rPr lang="en-US" sz="2000" dirty="0" smtClean="0"/>
              <a:t> </a:t>
            </a:r>
            <a:r>
              <a:rPr lang="en-US" sz="2000" dirty="0" smtClean="0">
                <a:solidFill>
                  <a:srgbClr val="008000"/>
                </a:solidFill>
              </a:rPr>
              <a:t>value</a:t>
            </a:r>
            <a:r>
              <a:rPr lang="en-US" sz="2000" dirty="0" smtClean="0"/>
              <a:t>              </a:t>
            </a:r>
          </a:p>
        </p:txBody>
      </p:sp>
      <p:sp>
        <p:nvSpPr>
          <p:cNvPr id="13" name="Rectangle 12"/>
          <p:cNvSpPr/>
          <p:nvPr/>
        </p:nvSpPr>
        <p:spPr bwMode="auto">
          <a:xfrm>
            <a:off x="533400" y="3124200"/>
            <a:ext cx="7239000" cy="914400"/>
          </a:xfrm>
          <a:prstGeom prst="rect">
            <a:avLst/>
          </a:prstGeom>
          <a:solidFill>
            <a:srgbClr val="FF0000">
              <a:alpha val="18000"/>
            </a:srgbClr>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1" charset="0"/>
              <a:ea typeface="Arial" pitchFamily="-111" charset="0"/>
              <a:cs typeface="Arial" pitchFamily="-111" charset="0"/>
            </a:endParaRPr>
          </a:p>
        </p:txBody>
      </p:sp>
      <p:sp>
        <p:nvSpPr>
          <p:cNvPr id="14" name="TextBox 13"/>
          <p:cNvSpPr txBox="1"/>
          <p:nvPr/>
        </p:nvSpPr>
        <p:spPr>
          <a:xfrm>
            <a:off x="457200" y="4724400"/>
            <a:ext cx="8001000" cy="1631216"/>
          </a:xfrm>
          <a:prstGeom prst="rect">
            <a:avLst/>
          </a:prstGeom>
          <a:noFill/>
        </p:spPr>
        <p:txBody>
          <a:bodyPr wrap="square" rtlCol="0">
            <a:spAutoFit/>
          </a:bodyPr>
          <a:lstStyle/>
          <a:p>
            <a:r>
              <a:rPr lang="en-US" sz="2000" dirty="0" smtClean="0"/>
              <a:t>We’re making a decision for MAX.  </a:t>
            </a:r>
          </a:p>
          <a:p>
            <a:pPr>
              <a:buFont typeface="Arial"/>
              <a:buChar char="•"/>
            </a:pPr>
            <a:r>
              <a:rPr lang="en-US" sz="2000" dirty="0" smtClean="0"/>
              <a:t> When considering MIN’s choices, if we find a value that is greater than beta, stop, because MIN won’t make this choice</a:t>
            </a:r>
          </a:p>
          <a:p>
            <a:pPr>
              <a:buFont typeface="Arial"/>
              <a:buChar char="•"/>
            </a:pPr>
            <a:r>
              <a:rPr lang="en-US" sz="2000" dirty="0" smtClean="0"/>
              <a:t> if we find a better path than alpha, update alpha</a:t>
            </a:r>
          </a:p>
          <a:p>
            <a:endParaRPr lang="en-US" sz="2000" dirty="0"/>
          </a:p>
        </p:txBody>
      </p:sp>
      <p:sp>
        <p:nvSpPr>
          <p:cNvPr id="7" name="Rectangle 6"/>
          <p:cNvSpPr/>
          <p:nvPr/>
        </p:nvSpPr>
        <p:spPr>
          <a:xfrm>
            <a:off x="3810000" y="39469"/>
            <a:ext cx="5334000" cy="646331"/>
          </a:xfrm>
          <a:prstGeom prst="rect">
            <a:avLst/>
          </a:prstGeom>
        </p:spPr>
        <p:txBody>
          <a:bodyPr wrap="square">
            <a:spAutoFit/>
          </a:bodyPr>
          <a:lstStyle/>
          <a:p>
            <a:r>
              <a:rPr lang="en-US" dirty="0" smtClean="0"/>
              <a:t>alpha = best choice we’ve found so far for MAX</a:t>
            </a:r>
          </a:p>
          <a:p>
            <a:r>
              <a:rPr lang="en-US" dirty="0" smtClean="0"/>
              <a:t>beta = best choice we’ve found so far for MIN</a:t>
            </a:r>
          </a:p>
        </p:txBody>
      </p:sp>
    </p:spTree>
    <p:extLst>
      <p:ext uri="{BB962C8B-B14F-4D97-AF65-F5344CB8AC3E}">
        <p14:creationId xmlns:p14="http://schemas.microsoft.com/office/powerpoint/2010/main" val="102620666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bwMode="auto">
          <a:xfrm>
            <a:off x="0" y="0"/>
            <a:ext cx="9144000" cy="990600"/>
          </a:xfrm>
          <a:prstGeom prst="rect">
            <a:avLst/>
          </a:prstGeom>
          <a:solidFill>
            <a:schemeClr val="bg1"/>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1" charset="0"/>
              <a:ea typeface="Arial" pitchFamily="-111" charset="0"/>
              <a:cs typeface="Arial" pitchFamily="-111" charset="0"/>
            </a:endParaRPr>
          </a:p>
        </p:txBody>
      </p:sp>
      <p:sp>
        <p:nvSpPr>
          <p:cNvPr id="6" name="TextBox 5"/>
          <p:cNvSpPr txBox="1"/>
          <p:nvPr/>
        </p:nvSpPr>
        <p:spPr>
          <a:xfrm>
            <a:off x="304800" y="914400"/>
            <a:ext cx="8610600" cy="3477875"/>
          </a:xfrm>
          <a:prstGeom prst="rect">
            <a:avLst/>
          </a:prstGeom>
          <a:noFill/>
        </p:spPr>
        <p:txBody>
          <a:bodyPr wrap="square" rtlCol="0">
            <a:spAutoFit/>
          </a:bodyPr>
          <a:lstStyle/>
          <a:p>
            <a:r>
              <a:rPr lang="en-US" sz="2000" dirty="0" smtClean="0">
                <a:solidFill>
                  <a:srgbClr val="660066"/>
                </a:solidFill>
              </a:rPr>
              <a:t>def</a:t>
            </a:r>
            <a:r>
              <a:rPr lang="en-US" sz="2000" dirty="0" smtClean="0"/>
              <a:t> </a:t>
            </a:r>
            <a:r>
              <a:rPr lang="en-US" sz="2000" dirty="0" err="1" smtClean="0">
                <a:solidFill>
                  <a:srgbClr val="0000FF"/>
                </a:solidFill>
              </a:rPr>
              <a:t>minValue</a:t>
            </a:r>
            <a:r>
              <a:rPr lang="en-US" sz="2000" dirty="0" err="1" smtClean="0"/>
              <a:t>(</a:t>
            </a:r>
            <a:r>
              <a:rPr lang="en-US" sz="2000" dirty="0" err="1" smtClean="0">
                <a:solidFill>
                  <a:srgbClr val="008000"/>
                </a:solidFill>
              </a:rPr>
              <a:t>state</a:t>
            </a:r>
            <a:r>
              <a:rPr lang="en-US" sz="2000" dirty="0" smtClean="0">
                <a:solidFill>
                  <a:srgbClr val="008000"/>
                </a:solidFill>
              </a:rPr>
              <a:t>, alpha, beta</a:t>
            </a:r>
            <a:r>
              <a:rPr lang="en-US" sz="2000" dirty="0" smtClean="0"/>
              <a:t>):</a:t>
            </a:r>
          </a:p>
          <a:p>
            <a:r>
              <a:rPr lang="en-US" sz="2000" dirty="0" smtClean="0"/>
              <a:t>   </a:t>
            </a:r>
            <a:r>
              <a:rPr lang="en-US" sz="2000" dirty="0" smtClean="0">
                <a:solidFill>
                  <a:srgbClr val="660066"/>
                </a:solidFill>
              </a:rPr>
              <a:t>if</a:t>
            </a:r>
            <a:r>
              <a:rPr lang="en-US" sz="2000" dirty="0" smtClean="0"/>
              <a:t> </a:t>
            </a:r>
            <a:r>
              <a:rPr lang="en-US" sz="2000" dirty="0" smtClean="0">
                <a:solidFill>
                  <a:srgbClr val="008000"/>
                </a:solidFill>
              </a:rPr>
              <a:t>state</a:t>
            </a:r>
            <a:r>
              <a:rPr lang="en-US" sz="2000" dirty="0" smtClean="0"/>
              <a:t> is terminal:</a:t>
            </a:r>
          </a:p>
          <a:p>
            <a:r>
              <a:rPr lang="en-US" sz="2000" dirty="0" smtClean="0"/>
              <a:t>      return </a:t>
            </a:r>
            <a:r>
              <a:rPr lang="en-US" sz="2000" dirty="0" err="1" smtClean="0">
                <a:solidFill>
                  <a:srgbClr val="0000FF"/>
                </a:solidFill>
              </a:rPr>
              <a:t>utility</a:t>
            </a:r>
            <a:r>
              <a:rPr lang="en-US" sz="2000" dirty="0" err="1" smtClean="0"/>
              <a:t>(</a:t>
            </a:r>
            <a:r>
              <a:rPr lang="en-US" sz="2000" dirty="0" err="1" smtClean="0">
                <a:solidFill>
                  <a:srgbClr val="008000"/>
                </a:solidFill>
              </a:rPr>
              <a:t>state</a:t>
            </a:r>
            <a:r>
              <a:rPr lang="en-US" sz="2000" dirty="0" smtClean="0"/>
              <a:t>)</a:t>
            </a:r>
          </a:p>
          <a:p>
            <a:r>
              <a:rPr lang="en-US" sz="2000" dirty="0" smtClean="0"/>
              <a:t>   </a:t>
            </a:r>
            <a:r>
              <a:rPr lang="en-US" sz="2000" dirty="0" smtClean="0">
                <a:solidFill>
                  <a:srgbClr val="660066"/>
                </a:solidFill>
              </a:rPr>
              <a:t>else</a:t>
            </a:r>
            <a:r>
              <a:rPr lang="en-US" sz="2000" dirty="0" smtClean="0"/>
              <a:t>:</a:t>
            </a:r>
          </a:p>
          <a:p>
            <a:r>
              <a:rPr lang="en-US" sz="2000" dirty="0" smtClean="0">
                <a:solidFill>
                  <a:srgbClr val="008000"/>
                </a:solidFill>
              </a:rPr>
              <a:t>      value</a:t>
            </a:r>
            <a:r>
              <a:rPr lang="en-US" sz="2000" dirty="0" smtClean="0"/>
              <a:t> = +∞</a:t>
            </a:r>
          </a:p>
          <a:p>
            <a:r>
              <a:rPr lang="en-US" sz="2000" dirty="0" smtClean="0">
                <a:solidFill>
                  <a:srgbClr val="660066"/>
                </a:solidFill>
              </a:rPr>
              <a:t>      for</a:t>
            </a:r>
            <a:r>
              <a:rPr lang="en-US" sz="2000" dirty="0" smtClean="0"/>
              <a:t> </a:t>
            </a:r>
            <a:r>
              <a:rPr lang="en-US" sz="2000" dirty="0" smtClean="0">
                <a:solidFill>
                  <a:srgbClr val="660066"/>
                </a:solidFill>
              </a:rPr>
              <a:t>all</a:t>
            </a:r>
            <a:r>
              <a:rPr lang="en-US" sz="2000" dirty="0" smtClean="0"/>
              <a:t> actions </a:t>
            </a:r>
            <a:r>
              <a:rPr lang="en-US" sz="2000" dirty="0" smtClean="0">
                <a:solidFill>
                  <a:srgbClr val="008000"/>
                </a:solidFill>
              </a:rPr>
              <a:t>a</a:t>
            </a:r>
            <a:r>
              <a:rPr lang="en-US" sz="2000" dirty="0" smtClean="0"/>
              <a:t> in </a:t>
            </a:r>
            <a:r>
              <a:rPr lang="en-US" sz="2000" dirty="0" err="1" smtClean="0">
                <a:solidFill>
                  <a:srgbClr val="0000FF"/>
                </a:solidFill>
              </a:rPr>
              <a:t>actions</a:t>
            </a:r>
            <a:r>
              <a:rPr lang="en-US" sz="2000" dirty="0" err="1" smtClean="0"/>
              <a:t>(</a:t>
            </a:r>
            <a:r>
              <a:rPr lang="en-US" sz="2000" dirty="0" err="1" smtClean="0">
                <a:solidFill>
                  <a:srgbClr val="008000"/>
                </a:solidFill>
              </a:rPr>
              <a:t>state</a:t>
            </a:r>
            <a:r>
              <a:rPr lang="en-US" sz="2000" dirty="0" smtClean="0"/>
              <a:t>):</a:t>
            </a:r>
          </a:p>
          <a:p>
            <a:r>
              <a:rPr lang="en-US" sz="2000" dirty="0" smtClean="0"/>
              <a:t>         </a:t>
            </a:r>
            <a:r>
              <a:rPr lang="en-US" sz="2000" dirty="0" smtClean="0">
                <a:solidFill>
                  <a:srgbClr val="008000"/>
                </a:solidFill>
              </a:rPr>
              <a:t>value</a:t>
            </a:r>
            <a:r>
              <a:rPr lang="en-US" sz="2000" dirty="0" smtClean="0"/>
              <a:t> = </a:t>
            </a:r>
            <a:r>
              <a:rPr lang="en-US" sz="2000" dirty="0" err="1" smtClean="0">
                <a:solidFill>
                  <a:srgbClr val="0000FF"/>
                </a:solidFill>
              </a:rPr>
              <a:t>min</a:t>
            </a:r>
            <a:r>
              <a:rPr lang="en-US" sz="2000" dirty="0" err="1" smtClean="0"/>
              <a:t>(</a:t>
            </a:r>
            <a:r>
              <a:rPr lang="en-US" sz="2000" dirty="0" err="1" smtClean="0">
                <a:solidFill>
                  <a:srgbClr val="008000"/>
                </a:solidFill>
              </a:rPr>
              <a:t>value</a:t>
            </a:r>
            <a:r>
              <a:rPr lang="en-US" sz="2000" dirty="0" smtClean="0"/>
              <a:t>, </a:t>
            </a:r>
            <a:r>
              <a:rPr lang="en-US" sz="2000" dirty="0" err="1" smtClean="0">
                <a:solidFill>
                  <a:srgbClr val="0000FF"/>
                </a:solidFill>
              </a:rPr>
              <a:t>maxValue</a:t>
            </a:r>
            <a:r>
              <a:rPr lang="en-US" sz="2000" dirty="0" err="1" smtClean="0"/>
              <a:t>(</a:t>
            </a:r>
            <a:r>
              <a:rPr lang="en-US" sz="2000" dirty="0" err="1" smtClean="0">
                <a:solidFill>
                  <a:srgbClr val="0000FF"/>
                </a:solidFill>
              </a:rPr>
              <a:t>result</a:t>
            </a:r>
            <a:r>
              <a:rPr lang="en-US" sz="2000" dirty="0" err="1" smtClean="0"/>
              <a:t>(</a:t>
            </a:r>
            <a:r>
              <a:rPr lang="en-US" sz="2000" dirty="0" err="1" smtClean="0">
                <a:solidFill>
                  <a:srgbClr val="008000"/>
                </a:solidFill>
              </a:rPr>
              <a:t>state</a:t>
            </a:r>
            <a:r>
              <a:rPr lang="en-US" sz="2000" dirty="0" err="1" smtClean="0"/>
              <a:t>,</a:t>
            </a:r>
            <a:r>
              <a:rPr lang="en-US" sz="2000" dirty="0" err="1" smtClean="0">
                <a:solidFill>
                  <a:srgbClr val="008000"/>
                </a:solidFill>
              </a:rPr>
              <a:t>a</a:t>
            </a:r>
            <a:r>
              <a:rPr lang="en-US" sz="2000" dirty="0" smtClean="0"/>
              <a:t>), alpha, beta)</a:t>
            </a:r>
          </a:p>
          <a:p>
            <a:r>
              <a:rPr lang="en-US" sz="2000" dirty="0" smtClean="0"/>
              <a:t>         </a:t>
            </a:r>
            <a:r>
              <a:rPr lang="en-US" sz="2000" dirty="0" smtClean="0">
                <a:solidFill>
                  <a:srgbClr val="660066"/>
                </a:solidFill>
              </a:rPr>
              <a:t>if</a:t>
            </a:r>
            <a:r>
              <a:rPr lang="en-US" sz="2000" dirty="0" smtClean="0"/>
              <a:t> </a:t>
            </a:r>
            <a:r>
              <a:rPr lang="en-US" sz="2000" dirty="0" smtClean="0">
                <a:solidFill>
                  <a:srgbClr val="008000"/>
                </a:solidFill>
              </a:rPr>
              <a:t>value</a:t>
            </a:r>
            <a:r>
              <a:rPr lang="en-US" sz="2000" dirty="0" smtClean="0"/>
              <a:t> &lt;= </a:t>
            </a:r>
            <a:r>
              <a:rPr lang="en-US" sz="2000" dirty="0" smtClean="0">
                <a:solidFill>
                  <a:srgbClr val="008000"/>
                </a:solidFill>
              </a:rPr>
              <a:t>alpha</a:t>
            </a:r>
            <a:r>
              <a:rPr lang="en-US" sz="2000" dirty="0" smtClean="0"/>
              <a:t>:</a:t>
            </a:r>
          </a:p>
          <a:p>
            <a:r>
              <a:rPr lang="en-US" sz="2000" dirty="0" smtClean="0"/>
              <a:t>            </a:t>
            </a:r>
            <a:r>
              <a:rPr lang="en-US" sz="2000" dirty="0" smtClean="0">
                <a:solidFill>
                  <a:srgbClr val="660066"/>
                </a:solidFill>
              </a:rPr>
              <a:t>return</a:t>
            </a:r>
            <a:r>
              <a:rPr lang="en-US" sz="2000" dirty="0" smtClean="0"/>
              <a:t> </a:t>
            </a:r>
            <a:r>
              <a:rPr lang="en-US" sz="2000" dirty="0" smtClean="0">
                <a:solidFill>
                  <a:srgbClr val="008000"/>
                </a:solidFill>
              </a:rPr>
              <a:t>value</a:t>
            </a:r>
            <a:r>
              <a:rPr lang="en-US" sz="2000" dirty="0" smtClean="0"/>
              <a:t> # prune!</a:t>
            </a:r>
          </a:p>
          <a:p>
            <a:r>
              <a:rPr lang="en-US" sz="2000" dirty="0" smtClean="0"/>
              <a:t>         </a:t>
            </a:r>
            <a:r>
              <a:rPr lang="en-US" sz="2000" dirty="0" smtClean="0">
                <a:solidFill>
                  <a:srgbClr val="008000"/>
                </a:solidFill>
              </a:rPr>
              <a:t>beta</a:t>
            </a:r>
            <a:r>
              <a:rPr lang="en-US" sz="2000" dirty="0" smtClean="0"/>
              <a:t> = </a:t>
            </a:r>
            <a:r>
              <a:rPr lang="en-US" sz="2000" dirty="0" err="1" smtClean="0">
                <a:solidFill>
                  <a:srgbClr val="0000FF"/>
                </a:solidFill>
              </a:rPr>
              <a:t>min</a:t>
            </a:r>
            <a:r>
              <a:rPr lang="en-US" sz="2000" dirty="0" err="1" smtClean="0"/>
              <a:t>(</a:t>
            </a:r>
            <a:r>
              <a:rPr lang="en-US" sz="2000" dirty="0" err="1" smtClean="0">
                <a:solidFill>
                  <a:srgbClr val="008000"/>
                </a:solidFill>
              </a:rPr>
              <a:t>beta</a:t>
            </a:r>
            <a:r>
              <a:rPr lang="en-US" sz="2000" dirty="0" smtClean="0"/>
              <a:t>, </a:t>
            </a:r>
            <a:r>
              <a:rPr lang="en-US" sz="2000" dirty="0" smtClean="0">
                <a:solidFill>
                  <a:srgbClr val="008000"/>
                </a:solidFill>
              </a:rPr>
              <a:t>value</a:t>
            </a:r>
            <a:r>
              <a:rPr lang="en-US" sz="2000" dirty="0" smtClean="0"/>
              <a:t>) # update alpha </a:t>
            </a:r>
          </a:p>
          <a:p>
            <a:r>
              <a:rPr lang="en-US" sz="2000" dirty="0" smtClean="0"/>
              <a:t>      </a:t>
            </a:r>
            <a:r>
              <a:rPr lang="en-US" sz="2000" dirty="0" smtClean="0">
                <a:solidFill>
                  <a:srgbClr val="660066"/>
                </a:solidFill>
              </a:rPr>
              <a:t>return</a:t>
            </a:r>
            <a:r>
              <a:rPr lang="en-US" sz="2000" dirty="0" smtClean="0"/>
              <a:t> </a:t>
            </a:r>
            <a:r>
              <a:rPr lang="en-US" sz="2000" dirty="0" smtClean="0">
                <a:solidFill>
                  <a:srgbClr val="008000"/>
                </a:solidFill>
              </a:rPr>
              <a:t>value</a:t>
            </a:r>
            <a:r>
              <a:rPr lang="en-US" sz="2000" dirty="0" smtClean="0"/>
              <a:t>              </a:t>
            </a:r>
          </a:p>
        </p:txBody>
      </p:sp>
      <p:sp>
        <p:nvSpPr>
          <p:cNvPr id="13" name="Rectangle 12"/>
          <p:cNvSpPr/>
          <p:nvPr/>
        </p:nvSpPr>
        <p:spPr bwMode="auto">
          <a:xfrm>
            <a:off x="533400" y="3124200"/>
            <a:ext cx="7239000" cy="914400"/>
          </a:xfrm>
          <a:prstGeom prst="rect">
            <a:avLst/>
          </a:prstGeom>
          <a:solidFill>
            <a:srgbClr val="FF0000">
              <a:alpha val="18000"/>
            </a:srgbClr>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1" charset="0"/>
              <a:ea typeface="Arial" pitchFamily="-111" charset="0"/>
              <a:cs typeface="Arial" pitchFamily="-111" charset="0"/>
            </a:endParaRPr>
          </a:p>
        </p:txBody>
      </p:sp>
      <p:sp>
        <p:nvSpPr>
          <p:cNvPr id="14" name="TextBox 13"/>
          <p:cNvSpPr txBox="1"/>
          <p:nvPr/>
        </p:nvSpPr>
        <p:spPr>
          <a:xfrm>
            <a:off x="685800" y="4648200"/>
            <a:ext cx="7696200" cy="1631216"/>
          </a:xfrm>
          <a:prstGeom prst="rect">
            <a:avLst/>
          </a:prstGeom>
          <a:noFill/>
        </p:spPr>
        <p:txBody>
          <a:bodyPr wrap="square" rtlCol="0">
            <a:spAutoFit/>
          </a:bodyPr>
          <a:lstStyle/>
          <a:p>
            <a:r>
              <a:rPr lang="en-US" sz="2000" dirty="0" smtClean="0"/>
              <a:t>We’re making a decision for MIN.  </a:t>
            </a:r>
          </a:p>
          <a:p>
            <a:pPr>
              <a:buFont typeface="Arial"/>
              <a:buChar char="•"/>
            </a:pPr>
            <a:r>
              <a:rPr lang="en-US" sz="2000" dirty="0" smtClean="0"/>
              <a:t> When considering MAX’s choices, if we find a value that is less than alpha, stop, because MAX won’t make this choice</a:t>
            </a:r>
          </a:p>
          <a:p>
            <a:pPr>
              <a:buFont typeface="Arial"/>
              <a:buChar char="•"/>
            </a:pPr>
            <a:r>
              <a:rPr lang="en-US" sz="2000" dirty="0" smtClean="0"/>
              <a:t> if we find a better path than beta for MIN, update beta</a:t>
            </a:r>
          </a:p>
          <a:p>
            <a:endParaRPr lang="en-US" sz="2000" dirty="0"/>
          </a:p>
        </p:txBody>
      </p:sp>
      <p:sp>
        <p:nvSpPr>
          <p:cNvPr id="7" name="Rectangle 6"/>
          <p:cNvSpPr/>
          <p:nvPr/>
        </p:nvSpPr>
        <p:spPr>
          <a:xfrm>
            <a:off x="3810000" y="39469"/>
            <a:ext cx="5334000" cy="646331"/>
          </a:xfrm>
          <a:prstGeom prst="rect">
            <a:avLst/>
          </a:prstGeom>
        </p:spPr>
        <p:txBody>
          <a:bodyPr wrap="square">
            <a:spAutoFit/>
          </a:bodyPr>
          <a:lstStyle/>
          <a:p>
            <a:r>
              <a:rPr lang="en-US" dirty="0" smtClean="0"/>
              <a:t>alpha = best choice we’ve found so far for MAX</a:t>
            </a:r>
          </a:p>
          <a:p>
            <a:r>
              <a:rPr lang="en-US" dirty="0" smtClean="0"/>
              <a:t>beta = best choice we’ve found so far for MIN</a:t>
            </a:r>
          </a:p>
        </p:txBody>
      </p:sp>
    </p:spTree>
    <p:extLst>
      <p:ext uri="{BB962C8B-B14F-4D97-AF65-F5344CB8AC3E}">
        <p14:creationId xmlns:p14="http://schemas.microsoft.com/office/powerpoint/2010/main" val="372779172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Effectiveness of alpha-beta pruning</a:t>
            </a:r>
            <a:endParaRPr lang="en-US" dirty="0"/>
          </a:p>
        </p:txBody>
      </p:sp>
      <p:sp>
        <p:nvSpPr>
          <p:cNvPr id="6" name="Content Placeholder 5"/>
          <p:cNvSpPr>
            <a:spLocks noGrp="1"/>
          </p:cNvSpPr>
          <p:nvPr>
            <p:ph idx="1"/>
          </p:nvPr>
        </p:nvSpPr>
        <p:spPr/>
        <p:txBody>
          <a:bodyPr/>
          <a:lstStyle/>
          <a:p>
            <a:pPr marL="0" indent="0">
              <a:buNone/>
            </a:pPr>
            <a:r>
              <a:rPr lang="en-US" dirty="0" smtClean="0"/>
              <a:t>As we gain more information about the state of things, we’re more likely to prune</a:t>
            </a:r>
          </a:p>
          <a:p>
            <a:pPr marL="0" indent="0">
              <a:buNone/>
            </a:pPr>
            <a:endParaRPr lang="en-US" dirty="0"/>
          </a:p>
          <a:p>
            <a:pPr marL="0" indent="0">
              <a:buNone/>
            </a:pPr>
            <a:r>
              <a:rPr lang="en-US" dirty="0" smtClean="0">
                <a:solidFill>
                  <a:srgbClr val="FF0000"/>
                </a:solidFill>
              </a:rPr>
              <a:t>What </a:t>
            </a:r>
            <a:r>
              <a:rPr lang="en-US" dirty="0" smtClean="0">
                <a:solidFill>
                  <a:srgbClr val="FF0000"/>
                </a:solidFill>
              </a:rPr>
              <a:t>affects the performance of pruning?</a:t>
            </a:r>
          </a:p>
          <a:p>
            <a:pPr lvl="1"/>
            <a:r>
              <a:rPr lang="en-US" dirty="0" smtClean="0"/>
              <a:t>key: which order we visit the states</a:t>
            </a:r>
          </a:p>
          <a:p>
            <a:pPr lvl="1"/>
            <a:r>
              <a:rPr lang="en-US" dirty="0" smtClean="0"/>
              <a:t>can try and order them so as to improve pruning</a:t>
            </a:r>
          </a:p>
          <a:p>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Effectiveness of pruning</a:t>
            </a:r>
            <a:endParaRPr lang="en-US" dirty="0"/>
          </a:p>
        </p:txBody>
      </p:sp>
      <p:sp>
        <p:nvSpPr>
          <p:cNvPr id="3" name="Content Placeholder 2"/>
          <p:cNvSpPr>
            <a:spLocks noGrp="1"/>
          </p:cNvSpPr>
          <p:nvPr>
            <p:ph idx="1"/>
          </p:nvPr>
        </p:nvSpPr>
        <p:spPr/>
        <p:txBody>
          <a:bodyPr/>
          <a:lstStyle/>
          <a:p>
            <a:pPr marL="0" indent="0">
              <a:buNone/>
            </a:pPr>
            <a:r>
              <a:rPr lang="en-US" dirty="0" smtClean="0"/>
              <a:t>If perfect state ordering:</a:t>
            </a:r>
          </a:p>
          <a:p>
            <a:pPr lvl="1"/>
            <a:r>
              <a:rPr lang="en-US" dirty="0" err="1" smtClean="0"/>
              <a:t>O(b</a:t>
            </a:r>
            <a:r>
              <a:rPr lang="en-US" baseline="30000" dirty="0" err="1" smtClean="0"/>
              <a:t>m</a:t>
            </a:r>
            <a:r>
              <a:rPr lang="en-US" dirty="0" smtClean="0"/>
              <a:t>) becomes O(b</a:t>
            </a:r>
            <a:r>
              <a:rPr lang="en-US" baseline="30000" dirty="0" smtClean="0"/>
              <a:t>m/2</a:t>
            </a:r>
            <a:r>
              <a:rPr lang="en-US" dirty="0" smtClean="0"/>
              <a:t>)</a:t>
            </a:r>
          </a:p>
          <a:p>
            <a:pPr lvl="1"/>
            <a:r>
              <a:rPr lang="en-US" dirty="0" smtClean="0"/>
              <a:t>We can solve a tree twice as deep!</a:t>
            </a:r>
          </a:p>
          <a:p>
            <a:pPr marL="0" indent="0">
              <a:buNone/>
            </a:pPr>
            <a:endParaRPr lang="en-US" dirty="0" smtClean="0"/>
          </a:p>
          <a:p>
            <a:pPr marL="0" indent="0">
              <a:buNone/>
            </a:pPr>
            <a:r>
              <a:rPr lang="en-US" dirty="0" smtClean="0"/>
              <a:t>Random </a:t>
            </a:r>
            <a:r>
              <a:rPr lang="en-US" dirty="0" smtClean="0"/>
              <a:t>order:</a:t>
            </a:r>
          </a:p>
          <a:p>
            <a:pPr lvl="1"/>
            <a:r>
              <a:rPr lang="en-US" dirty="0" err="1" smtClean="0"/>
              <a:t>O(b</a:t>
            </a:r>
            <a:r>
              <a:rPr lang="en-US" baseline="30000" dirty="0" err="1" smtClean="0"/>
              <a:t>m</a:t>
            </a:r>
            <a:r>
              <a:rPr lang="en-US" dirty="0" smtClean="0"/>
              <a:t>) becomes O(b</a:t>
            </a:r>
            <a:r>
              <a:rPr lang="en-US" baseline="30000" dirty="0" smtClean="0"/>
              <a:t>3m/4</a:t>
            </a:r>
            <a:r>
              <a:rPr lang="en-US" dirty="0" smtClean="0"/>
              <a:t>)</a:t>
            </a:r>
          </a:p>
          <a:p>
            <a:pPr lvl="1"/>
            <a:r>
              <a:rPr lang="en-US" dirty="0" smtClean="0"/>
              <a:t>still pretty good</a:t>
            </a:r>
          </a:p>
          <a:p>
            <a:pPr marL="0" indent="0">
              <a:buNone/>
            </a:pPr>
            <a:endParaRPr lang="en-US" dirty="0" smtClean="0"/>
          </a:p>
          <a:p>
            <a:pPr marL="0" indent="0">
              <a:buNone/>
            </a:pPr>
            <a:r>
              <a:rPr lang="en-US" dirty="0" smtClean="0"/>
              <a:t>For </a:t>
            </a:r>
            <a:r>
              <a:rPr lang="en-US" dirty="0" smtClean="0"/>
              <a:t>chess using a basic ordering</a:t>
            </a:r>
          </a:p>
          <a:p>
            <a:pPr lvl="1"/>
            <a:r>
              <a:rPr lang="en-US" dirty="0" smtClean="0"/>
              <a:t>Within a factor of 2 of O(b</a:t>
            </a:r>
            <a:r>
              <a:rPr lang="en-US" baseline="30000" dirty="0" smtClean="0"/>
              <a:t>m/2</a:t>
            </a:r>
            <a:r>
              <a:rPr lang="en-US" dirty="0" smtClean="0"/>
              <a:t>)</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functions</a:t>
            </a:r>
            <a:endParaRPr lang="en-US" dirty="0"/>
          </a:p>
        </p:txBody>
      </p:sp>
      <p:sp>
        <p:nvSpPr>
          <p:cNvPr id="3" name="Content Placeholder 2"/>
          <p:cNvSpPr>
            <a:spLocks noGrp="1"/>
          </p:cNvSpPr>
          <p:nvPr>
            <p:ph sz="quarter" idx="1"/>
          </p:nvPr>
        </p:nvSpPr>
        <p:spPr>
          <a:xfrm>
            <a:off x="457200" y="1219200"/>
            <a:ext cx="8229600" cy="5410200"/>
          </a:xfrm>
        </p:spPr>
        <p:txBody>
          <a:bodyPr>
            <a:normAutofit fontScale="92500" lnSpcReduction="10000"/>
          </a:bodyPr>
          <a:lstStyle/>
          <a:p>
            <a:pPr marL="0" indent="0">
              <a:buNone/>
            </a:pPr>
            <a:r>
              <a:rPr lang="en-US" dirty="0" smtClean="0"/>
              <a:t>O(b</a:t>
            </a:r>
            <a:r>
              <a:rPr lang="en-US" baseline="30000" dirty="0" smtClean="0"/>
              <a:t>m/2</a:t>
            </a:r>
            <a:r>
              <a:rPr lang="en-US" dirty="0" smtClean="0"/>
              <a:t>) is still exponential (and that’s assuming optimal pruning)</a:t>
            </a:r>
          </a:p>
          <a:p>
            <a:pPr lvl="1"/>
            <a:r>
              <a:rPr lang="en-US" dirty="0" smtClean="0"/>
              <a:t>for chess, this gets us ~10-14 ply deep (a bit more with some more heuristics)</a:t>
            </a:r>
          </a:p>
          <a:p>
            <a:pPr lvl="2"/>
            <a:r>
              <a:rPr lang="en-US" dirty="0" smtClean="0"/>
              <a:t>200 million moves per second (on a reasonable machine)</a:t>
            </a:r>
          </a:p>
          <a:p>
            <a:pPr lvl="2"/>
            <a:r>
              <a:rPr lang="en-US" dirty="0" smtClean="0"/>
              <a:t>35</a:t>
            </a:r>
            <a:r>
              <a:rPr lang="en-US" baseline="30000" dirty="0" smtClean="0"/>
              <a:t>5</a:t>
            </a:r>
            <a:r>
              <a:rPr lang="en-US" dirty="0" smtClean="0"/>
              <a:t> = 50 million, or &lt; 1 second</a:t>
            </a:r>
          </a:p>
          <a:p>
            <a:pPr lvl="1"/>
            <a:r>
              <a:rPr lang="en-US" dirty="0" smtClean="0"/>
              <a:t>not enough to solve most games!</a:t>
            </a:r>
          </a:p>
          <a:p>
            <a:pPr marL="0" indent="0">
              <a:buNone/>
            </a:pPr>
            <a:endParaRPr lang="en-US" dirty="0" smtClean="0">
              <a:solidFill>
                <a:srgbClr val="FF0000"/>
              </a:solidFill>
            </a:endParaRPr>
          </a:p>
          <a:p>
            <a:pPr marL="0" indent="0">
              <a:buNone/>
            </a:pPr>
            <a:r>
              <a:rPr lang="en-US" dirty="0" smtClean="0">
                <a:solidFill>
                  <a:srgbClr val="FF0000"/>
                </a:solidFill>
              </a:rPr>
              <a:t>Ideas</a:t>
            </a:r>
            <a:r>
              <a:rPr lang="en-US" dirty="0" smtClean="0">
                <a:solidFill>
                  <a:srgbClr val="FF0000"/>
                </a:solidFill>
              </a:rPr>
              <a:t>?</a:t>
            </a:r>
          </a:p>
          <a:p>
            <a:pPr lvl="1"/>
            <a:r>
              <a:rPr lang="en-US" dirty="0" smtClean="0"/>
              <a:t>heuristic function – evaluate the desirability of the position</a:t>
            </a:r>
          </a:p>
          <a:p>
            <a:pPr lvl="1"/>
            <a:r>
              <a:rPr lang="en-US" dirty="0" smtClean="0"/>
              <a:t>This is not a new idea:  </a:t>
            </a:r>
          </a:p>
          <a:p>
            <a:pPr lvl="2"/>
            <a:r>
              <a:rPr lang="en-US" dirty="0" smtClean="0"/>
              <a:t>Claude Shannon (think-- information theory, entropy), “Programming a Computer for Playing Chess” (1950)</a:t>
            </a:r>
          </a:p>
          <a:p>
            <a:pPr lvl="2"/>
            <a:r>
              <a:rPr lang="en-US" dirty="0" smtClean="0">
                <a:hlinkClick r:id="rId2"/>
              </a:rPr>
              <a:t>http://vision.unipv.it/IA1/ProgrammingaComputerforPlayingChess.pdf</a:t>
            </a:r>
            <a:endParaRPr lang="en-US" dirty="0" smtClean="0"/>
          </a:p>
          <a:p>
            <a:pPr lvl="3"/>
            <a:r>
              <a:rPr lang="en-US" dirty="0" smtClean="0"/>
              <a:t>page 3</a:t>
            </a:r>
          </a:p>
          <a:p>
            <a:pPr lvl="3"/>
            <a:r>
              <a:rPr lang="en-US" dirty="0" smtClean="0"/>
              <a:t>page 5</a:t>
            </a:r>
          </a:p>
          <a:p>
            <a:pPr lvl="2"/>
            <a:endParaRPr lang="en-US" dirty="0" smtClean="0"/>
          </a:p>
          <a:p>
            <a:pPr lvl="1"/>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8" end="8"/>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11" end="1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Cutoff search</a:t>
            </a:r>
            <a:endParaRPr lang="en-US" dirty="0"/>
          </a:p>
        </p:txBody>
      </p:sp>
      <p:sp>
        <p:nvSpPr>
          <p:cNvPr id="3" name="Content Placeholder 2"/>
          <p:cNvSpPr>
            <a:spLocks noGrp="1"/>
          </p:cNvSpPr>
          <p:nvPr>
            <p:ph sz="quarter" idx="1"/>
          </p:nvPr>
        </p:nvSpPr>
        <p:spPr/>
        <p:txBody>
          <a:bodyPr/>
          <a:lstStyle/>
          <a:p>
            <a:pPr marL="0" indent="0">
              <a:buNone/>
            </a:pPr>
            <a:r>
              <a:rPr lang="en-US" dirty="0" smtClean="0">
                <a:solidFill>
                  <a:srgbClr val="FF0000"/>
                </a:solidFill>
              </a:rPr>
              <a:t>How does an evaluation function help us?</a:t>
            </a:r>
          </a:p>
          <a:p>
            <a:pPr lvl="1"/>
            <a:r>
              <a:rPr lang="en-US" dirty="0" smtClean="0"/>
              <a:t>search until some stopping criterion is met</a:t>
            </a:r>
          </a:p>
          <a:p>
            <a:pPr lvl="1"/>
            <a:r>
              <a:rPr lang="en-US" i="1" dirty="0" smtClean="0"/>
              <a:t>return our heuristic evaluation of the state at that point</a:t>
            </a:r>
          </a:p>
          <a:p>
            <a:pPr lvl="2"/>
            <a:r>
              <a:rPr lang="en-US" dirty="0" smtClean="0"/>
              <a:t>This serves as a </a:t>
            </a:r>
            <a:r>
              <a:rPr lang="en-US" b="1" dirty="0" smtClean="0">
                <a:solidFill>
                  <a:srgbClr val="008000"/>
                </a:solidFill>
              </a:rPr>
              <a:t>proxy</a:t>
            </a:r>
            <a:r>
              <a:rPr lang="en-US" dirty="0" smtClean="0"/>
              <a:t> for the actual scoring function</a:t>
            </a:r>
          </a:p>
          <a:p>
            <a:pPr lvl="2"/>
            <a:endParaRPr lang="en-US" b="1" dirty="0" smtClean="0">
              <a:solidFill>
                <a:srgbClr val="008000"/>
              </a:solidFill>
            </a:endParaRPr>
          </a:p>
          <a:p>
            <a:pPr marL="0" indent="0">
              <a:buNone/>
            </a:pPr>
            <a:r>
              <a:rPr lang="en-US" dirty="0" smtClean="0">
                <a:solidFill>
                  <a:srgbClr val="FF0000"/>
                </a:solidFill>
              </a:rPr>
              <a:t>When should we stop?</a:t>
            </a:r>
          </a:p>
          <a:p>
            <a:pPr lvl="1"/>
            <a:r>
              <a:rPr lang="en-US" dirty="0" smtClean="0"/>
              <a:t>as deep as possible, for the time constraints</a:t>
            </a:r>
          </a:p>
          <a:p>
            <a:pPr lvl="1"/>
            <a:r>
              <a:rPr lang="en-US" dirty="0" smtClean="0"/>
              <a:t>generally speaking, the further we are down the tree,  the more accurate our evaluation function will be</a:t>
            </a:r>
          </a:p>
          <a:p>
            <a:pPr lvl="1"/>
            <a:r>
              <a:rPr lang="en-US" dirty="0" smtClean="0"/>
              <a:t>based on a fixed depth</a:t>
            </a:r>
          </a:p>
          <a:p>
            <a:pPr lvl="2"/>
            <a:r>
              <a:rPr lang="en-US" dirty="0" smtClean="0"/>
              <a:t>keep track of our depth during recursion</a:t>
            </a:r>
          </a:p>
          <a:p>
            <a:pPr lvl="2"/>
            <a:r>
              <a:rPr lang="en-US" dirty="0" smtClean="0"/>
              <a:t>if we reach our depth limit, return </a:t>
            </a:r>
            <a:r>
              <a:rPr lang="en-US" dirty="0" err="1" smtClean="0"/>
              <a:t>EVAL(state</a:t>
            </a:r>
            <a:r>
              <a:rPr lang="en-US" dirty="0" smtClean="0"/>
              <a:t>)</a:t>
            </a:r>
          </a:p>
          <a:p>
            <a:pPr lvl="1"/>
            <a:endParaRPr lang="en-US" dirty="0" smtClean="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1"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1"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Cutoff search</a:t>
            </a:r>
            <a:endParaRPr lang="en-US" dirty="0"/>
          </a:p>
        </p:txBody>
      </p:sp>
      <p:sp>
        <p:nvSpPr>
          <p:cNvPr id="3" name="Content Placeholder 2"/>
          <p:cNvSpPr>
            <a:spLocks noGrp="1"/>
          </p:cNvSpPr>
          <p:nvPr>
            <p:ph sz="quarter" idx="1"/>
          </p:nvPr>
        </p:nvSpPr>
        <p:spPr/>
        <p:txBody>
          <a:bodyPr>
            <a:normAutofit lnSpcReduction="10000"/>
          </a:bodyPr>
          <a:lstStyle/>
          <a:p>
            <a:pPr marL="0" indent="0">
              <a:buNone/>
            </a:pPr>
            <a:r>
              <a:rPr lang="en-US" dirty="0" smtClean="0">
                <a:solidFill>
                  <a:srgbClr val="FF0000"/>
                </a:solidFill>
              </a:rPr>
              <a:t>When should we </a:t>
            </a:r>
            <a:r>
              <a:rPr lang="en-US" dirty="0" smtClean="0">
                <a:solidFill>
                  <a:srgbClr val="FF0000"/>
                </a:solidFill>
              </a:rPr>
              <a:t>stop</a:t>
            </a:r>
            <a:r>
              <a:rPr lang="en-US" dirty="0" smtClean="0">
                <a:solidFill>
                  <a:srgbClr val="FF0000"/>
                </a:solidFill>
              </a:rPr>
              <a:t>?</a:t>
            </a:r>
            <a:endParaRPr lang="en-US" dirty="0" smtClean="0">
              <a:solidFill>
                <a:srgbClr val="FF0000"/>
              </a:solidFill>
            </a:endParaRPr>
          </a:p>
          <a:p>
            <a:pPr lvl="1"/>
            <a:r>
              <a:rPr lang="en-US" dirty="0" smtClean="0"/>
              <a:t>fixed depth</a:t>
            </a:r>
          </a:p>
          <a:p>
            <a:pPr lvl="1"/>
            <a:endParaRPr lang="en-US" dirty="0" smtClean="0"/>
          </a:p>
          <a:p>
            <a:pPr lvl="1"/>
            <a:r>
              <a:rPr lang="en-US" dirty="0" smtClean="0"/>
              <a:t>based on time</a:t>
            </a:r>
            <a:endParaRPr lang="en-US" dirty="0" smtClean="0"/>
          </a:p>
          <a:p>
            <a:pPr lvl="2"/>
            <a:r>
              <a:rPr lang="en-US" dirty="0" smtClean="0"/>
              <a:t>start a timer and run IDS</a:t>
            </a:r>
          </a:p>
          <a:p>
            <a:pPr lvl="2"/>
            <a:r>
              <a:rPr lang="en-US" dirty="0" smtClean="0"/>
              <a:t>when we run out of time, return the result from the last completed depth</a:t>
            </a:r>
          </a:p>
          <a:p>
            <a:endParaRPr lang="en-US" dirty="0" smtClean="0"/>
          </a:p>
          <a:p>
            <a:pPr lvl="1"/>
            <a:r>
              <a:rPr lang="en-US" dirty="0" smtClean="0"/>
              <a:t>quiescence search</a:t>
            </a:r>
          </a:p>
          <a:p>
            <a:pPr lvl="2"/>
            <a:r>
              <a:rPr lang="en-US" dirty="0" smtClean="0"/>
              <a:t>search using one of the cutoffs above</a:t>
            </a:r>
          </a:p>
          <a:p>
            <a:pPr lvl="2"/>
            <a:r>
              <a:rPr lang="en-US" dirty="0" smtClean="0"/>
              <a:t>but if we find ourselves in a volatile state (for example a state where a piece is about to be captured) keep searching!</a:t>
            </a:r>
          </a:p>
          <a:p>
            <a:pPr lvl="2"/>
            <a:r>
              <a:rPr lang="en-US" dirty="0" smtClean="0"/>
              <a:t>attempts to avoid large swings in EVAL scores</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Heuristic EVAL</a:t>
            </a:r>
            <a:endParaRPr lang="en-US" dirty="0"/>
          </a:p>
        </p:txBody>
      </p:sp>
      <p:sp>
        <p:nvSpPr>
          <p:cNvPr id="3" name="Content Placeholder 2"/>
          <p:cNvSpPr>
            <a:spLocks noGrp="1"/>
          </p:cNvSpPr>
          <p:nvPr>
            <p:ph sz="quarter" idx="1"/>
          </p:nvPr>
        </p:nvSpPr>
        <p:spPr/>
        <p:txBody>
          <a:bodyPr/>
          <a:lstStyle/>
          <a:p>
            <a:pPr marL="0" indent="0">
              <a:buNone/>
            </a:pPr>
            <a:r>
              <a:rPr lang="en-US" dirty="0" smtClean="0">
                <a:solidFill>
                  <a:srgbClr val="FF0000"/>
                </a:solidFill>
              </a:rPr>
              <a:t>What is the goal of EVAL, our state evaluation function?</a:t>
            </a:r>
          </a:p>
          <a:p>
            <a:pPr lvl="1"/>
            <a:r>
              <a:rPr lang="en-US" dirty="0" smtClean="0"/>
              <a:t>estimate the </a:t>
            </a:r>
            <a:r>
              <a:rPr lang="en-US" i="1" dirty="0" smtClean="0"/>
              <a:t>expected</a:t>
            </a:r>
            <a:r>
              <a:rPr lang="en-US" dirty="0" smtClean="0"/>
              <a:t> utility of the game at a given state</a:t>
            </a:r>
          </a:p>
          <a:p>
            <a:pPr lvl="1"/>
            <a:endParaRPr lang="en-US" dirty="0" smtClean="0"/>
          </a:p>
          <a:p>
            <a:pPr marL="0" indent="0">
              <a:buNone/>
            </a:pPr>
            <a:r>
              <a:rPr lang="en-US" dirty="0" smtClean="0">
                <a:solidFill>
                  <a:srgbClr val="FF0000"/>
                </a:solidFill>
              </a:rPr>
              <a:t>What are some requirements?</a:t>
            </a:r>
          </a:p>
          <a:p>
            <a:pPr lvl="1"/>
            <a:r>
              <a:rPr lang="en-US" dirty="0" smtClean="0"/>
              <a:t>must be efficient (we’re going to be asking this about a lot of states)</a:t>
            </a:r>
          </a:p>
          <a:p>
            <a:pPr lvl="1"/>
            <a:r>
              <a:rPr lang="en-US" dirty="0" smtClean="0"/>
              <a:t>EVAL should play nice with terminal nodes</a:t>
            </a:r>
          </a:p>
          <a:p>
            <a:pPr lvl="2"/>
            <a:r>
              <a:rPr lang="en-US" dirty="0" smtClean="0"/>
              <a:t>it should order terminal nodes in the same order at UTILITY</a:t>
            </a:r>
          </a:p>
          <a:p>
            <a:pPr lvl="2"/>
            <a:r>
              <a:rPr lang="en-US" dirty="0" smtClean="0"/>
              <a:t>a win should be the most desirable thing</a:t>
            </a:r>
          </a:p>
          <a:p>
            <a:pPr lvl="2"/>
            <a:r>
              <a:rPr lang="en-US" dirty="0" smtClean="0"/>
              <a:t>a loss should be the least desirable thing</a:t>
            </a:r>
          </a:p>
          <a:p>
            <a:pPr lvl="1"/>
            <a:endParaRPr lang="en-US" dirty="0" smtClean="0"/>
          </a:p>
          <a:p>
            <a:pPr lvl="1"/>
            <a:endParaRPr lang="en-US" dirty="0" smtClean="0"/>
          </a:p>
          <a:p>
            <a:pPr lvl="1"/>
            <a:endParaRPr lang="en-US" dirty="0" smtClean="0"/>
          </a:p>
          <a:p>
            <a:endParaRPr lang="en-US" dirty="0" smtClean="0"/>
          </a:p>
          <a:p>
            <a:endParaRPr lang="en-US" dirty="0" smtClean="0"/>
          </a:p>
          <a:p>
            <a:endParaRPr lang="en-US" dirty="0" smtClean="0"/>
          </a:p>
          <a:p>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Heuristic EVAL</a:t>
            </a:r>
            <a:endParaRPr lang="en-US" dirty="0"/>
          </a:p>
        </p:txBody>
      </p:sp>
      <p:sp>
        <p:nvSpPr>
          <p:cNvPr id="3" name="Content Placeholder 2"/>
          <p:cNvSpPr>
            <a:spLocks noGrp="1"/>
          </p:cNvSpPr>
          <p:nvPr>
            <p:ph sz="quarter" idx="1"/>
          </p:nvPr>
        </p:nvSpPr>
        <p:spPr>
          <a:xfrm>
            <a:off x="457200" y="1219200"/>
            <a:ext cx="8229600" cy="3803650"/>
          </a:xfrm>
        </p:spPr>
        <p:txBody>
          <a:bodyPr>
            <a:normAutofit/>
          </a:bodyPr>
          <a:lstStyle/>
          <a:p>
            <a:pPr marL="0" indent="0">
              <a:buNone/>
            </a:pPr>
            <a:r>
              <a:rPr lang="en-US" sz="2400" dirty="0" smtClean="0">
                <a:solidFill>
                  <a:srgbClr val="FF0000"/>
                </a:solidFill>
              </a:rPr>
              <a:t>What are some desirable properties?</a:t>
            </a:r>
          </a:p>
          <a:p>
            <a:pPr lvl="1"/>
            <a:r>
              <a:rPr lang="en-US" sz="2000" dirty="0" smtClean="0"/>
              <a:t>value should be higher the closer we are to a win</a:t>
            </a:r>
          </a:p>
          <a:p>
            <a:pPr lvl="1"/>
            <a:r>
              <a:rPr lang="en-US" sz="2000" dirty="0" smtClean="0"/>
              <a:t>and lower the closer we are to a lose</a:t>
            </a:r>
          </a:p>
          <a:p>
            <a:pPr lvl="1"/>
            <a:endParaRPr lang="en-US" sz="2000" dirty="0" smtClean="0"/>
          </a:p>
          <a:p>
            <a:pPr marL="0" indent="0">
              <a:buNone/>
            </a:pPr>
            <a:r>
              <a:rPr lang="en-US" sz="2400" dirty="0" smtClean="0"/>
              <a:t>The quality of the evaluation function impacts the quality of the player</a:t>
            </a:r>
          </a:p>
          <a:p>
            <a:pPr lvl="1"/>
            <a:r>
              <a:rPr lang="en-US" sz="2000" dirty="0" smtClean="0"/>
              <a:t>Remember last time (De </a:t>
            </a:r>
            <a:r>
              <a:rPr lang="en-US" sz="2000" dirty="0" err="1" smtClean="0"/>
              <a:t>Groot</a:t>
            </a:r>
            <a:r>
              <a:rPr lang="en-US" sz="2000" dirty="0" smtClean="0"/>
              <a:t>), we expert players were good at evaluating board states!</a:t>
            </a:r>
          </a:p>
          <a:p>
            <a:endParaRPr lang="en-US" sz="2400" dirty="0" smtClean="0"/>
          </a:p>
          <a:p>
            <a:endParaRPr lang="en-US" sz="2400" dirty="0" smtClean="0"/>
          </a:p>
          <a:p>
            <a:endParaRPr lang="en-US" sz="2400" dirty="0" smtClean="0"/>
          </a:p>
          <a:p>
            <a:endParaRPr lang="en-US" sz="2400" dirty="0"/>
          </a:p>
        </p:txBody>
      </p:sp>
      <p:sp>
        <p:nvSpPr>
          <p:cNvPr id="4" name="Rectangle 4"/>
          <p:cNvSpPr>
            <a:spLocks noChangeArrowheads="1"/>
          </p:cNvSpPr>
          <p:nvPr>
            <p:custDataLst>
              <p:tags r:id="rId1"/>
            </p:custDataLst>
          </p:nvPr>
        </p:nvSpPr>
        <p:spPr bwMode="auto">
          <a:xfrm>
            <a:off x="549275" y="4724400"/>
            <a:ext cx="8121650" cy="1593850"/>
          </a:xfrm>
          <a:prstGeom prst="rect">
            <a:avLst/>
          </a:prstGeom>
          <a:solidFill>
            <a:schemeClr val="accent1"/>
          </a:solidFill>
          <a:ln w="25400">
            <a:solidFill>
              <a:schemeClr val="tx1"/>
            </a:solidFill>
            <a:miter lim="800000"/>
            <a:headEnd/>
            <a:tailEnd/>
          </a:ln>
        </p:spPr>
        <p:txBody>
          <a:bodyPr wrap="none" anchor="ctr">
            <a:prstTxWarp prst="textNoShape">
              <a:avLst/>
            </a:prstTxWarp>
          </a:bodyPr>
          <a:lstStyle/>
          <a:p>
            <a:r>
              <a:rPr lang="en-US" sz="2000"/>
              <a:t>Simple Mancala Heuristic: Goodness of board = # stones in my </a:t>
            </a:r>
            <a:br>
              <a:rPr lang="en-US" sz="2000"/>
            </a:br>
            <a:r>
              <a:rPr lang="en-US" sz="2000"/>
              <a:t>Mancala minus the number of stones in my opponents.</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Tic </a:t>
            </a:r>
            <a:r>
              <a:rPr lang="en-US" dirty="0" err="1" smtClean="0"/>
              <a:t>Tac</a:t>
            </a:r>
            <a:r>
              <a:rPr lang="en-US" dirty="0" smtClean="0"/>
              <a:t> Toe evaluation functions</a:t>
            </a:r>
            <a:endParaRPr lang="en-US" dirty="0"/>
          </a:p>
        </p:txBody>
      </p:sp>
      <p:sp>
        <p:nvSpPr>
          <p:cNvPr id="4" name="TextBox 3"/>
          <p:cNvSpPr txBox="1"/>
          <p:nvPr/>
        </p:nvSpPr>
        <p:spPr>
          <a:xfrm>
            <a:off x="3505200" y="4191000"/>
            <a:ext cx="1600200" cy="769441"/>
          </a:xfrm>
          <a:prstGeom prst="rect">
            <a:avLst/>
          </a:prstGeom>
          <a:noFill/>
        </p:spPr>
        <p:txBody>
          <a:bodyPr wrap="square" rtlCol="0">
            <a:spAutoFit/>
          </a:bodyPr>
          <a:lstStyle/>
          <a:p>
            <a:r>
              <a:rPr lang="en-US" sz="4400" dirty="0" smtClean="0">
                <a:solidFill>
                  <a:srgbClr val="FF0000"/>
                </a:solidFill>
              </a:rPr>
              <a:t>Ideas?</a:t>
            </a:r>
            <a:endParaRPr lang="en-US" sz="4400" dirty="0">
              <a:solidFill>
                <a:srgbClr val="FF0000"/>
              </a:solidFill>
            </a:endParaRPr>
          </a:p>
        </p:txBody>
      </p:sp>
      <p:grpSp>
        <p:nvGrpSpPr>
          <p:cNvPr id="5" name="Group 1039"/>
          <p:cNvGrpSpPr>
            <a:grpSpLocks/>
          </p:cNvGrpSpPr>
          <p:nvPr/>
        </p:nvGrpSpPr>
        <p:grpSpPr bwMode="auto">
          <a:xfrm>
            <a:off x="3568700" y="1752600"/>
            <a:ext cx="1384300" cy="1384300"/>
            <a:chOff x="4368" y="3140"/>
            <a:chExt cx="872" cy="872"/>
          </a:xfrm>
        </p:grpSpPr>
        <p:grpSp>
          <p:nvGrpSpPr>
            <p:cNvPr id="6" name="Group 1040"/>
            <p:cNvGrpSpPr>
              <a:grpSpLocks/>
            </p:cNvGrpSpPr>
            <p:nvPr/>
          </p:nvGrpSpPr>
          <p:grpSpPr bwMode="auto">
            <a:xfrm>
              <a:off x="4368" y="3140"/>
              <a:ext cx="872" cy="872"/>
              <a:chOff x="3576" y="1860"/>
              <a:chExt cx="872" cy="872"/>
            </a:xfrm>
          </p:grpSpPr>
          <p:grpSp>
            <p:nvGrpSpPr>
              <p:cNvPr id="11" name="Group 1041"/>
              <p:cNvGrpSpPr>
                <a:grpSpLocks/>
              </p:cNvGrpSpPr>
              <p:nvPr/>
            </p:nvGrpSpPr>
            <p:grpSpPr bwMode="auto">
              <a:xfrm>
                <a:off x="3576" y="2160"/>
                <a:ext cx="872" cy="256"/>
                <a:chOff x="3576" y="2160"/>
                <a:chExt cx="872" cy="256"/>
              </a:xfrm>
            </p:grpSpPr>
            <p:sp>
              <p:nvSpPr>
                <p:cNvPr id="15" name="Line 1042"/>
                <p:cNvSpPr>
                  <a:spLocks noChangeShapeType="1"/>
                </p:cNvSpPr>
                <p:nvPr/>
              </p:nvSpPr>
              <p:spPr bwMode="auto">
                <a:xfrm>
                  <a:off x="3576" y="2160"/>
                  <a:ext cx="872"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6" name="Line 1043"/>
                <p:cNvSpPr>
                  <a:spLocks noChangeShapeType="1"/>
                </p:cNvSpPr>
                <p:nvPr/>
              </p:nvSpPr>
              <p:spPr bwMode="auto">
                <a:xfrm>
                  <a:off x="3576" y="2416"/>
                  <a:ext cx="872"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grpSp>
          <p:grpSp>
            <p:nvGrpSpPr>
              <p:cNvPr id="12" name="Group 1044"/>
              <p:cNvGrpSpPr>
                <a:grpSpLocks/>
              </p:cNvGrpSpPr>
              <p:nvPr/>
            </p:nvGrpSpPr>
            <p:grpSpPr bwMode="auto">
              <a:xfrm rot="-5400000">
                <a:off x="3592" y="2168"/>
                <a:ext cx="872" cy="256"/>
                <a:chOff x="3576" y="2160"/>
                <a:chExt cx="872" cy="256"/>
              </a:xfrm>
            </p:grpSpPr>
            <p:sp>
              <p:nvSpPr>
                <p:cNvPr id="13" name="Line 1045"/>
                <p:cNvSpPr>
                  <a:spLocks noChangeShapeType="1"/>
                </p:cNvSpPr>
                <p:nvPr/>
              </p:nvSpPr>
              <p:spPr bwMode="auto">
                <a:xfrm>
                  <a:off x="3576" y="2160"/>
                  <a:ext cx="872"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4" name="Line 1046"/>
                <p:cNvSpPr>
                  <a:spLocks noChangeShapeType="1"/>
                </p:cNvSpPr>
                <p:nvPr/>
              </p:nvSpPr>
              <p:spPr bwMode="auto">
                <a:xfrm>
                  <a:off x="3576" y="2416"/>
                  <a:ext cx="872"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grpSp>
        </p:grpSp>
        <p:sp>
          <p:nvSpPr>
            <p:cNvPr id="7" name="Text Box 1047"/>
            <p:cNvSpPr txBox="1">
              <a:spLocks noChangeArrowheads="1"/>
            </p:cNvSpPr>
            <p:nvPr/>
          </p:nvSpPr>
          <p:spPr bwMode="auto">
            <a:xfrm>
              <a:off x="4686" y="3418"/>
              <a:ext cx="255" cy="288"/>
            </a:xfrm>
            <a:prstGeom prst="rect">
              <a:avLst/>
            </a:prstGeom>
            <a:noFill/>
            <a:ln w="9525">
              <a:noFill/>
              <a:miter lim="800000"/>
              <a:headEnd/>
              <a:tailEnd/>
            </a:ln>
          </p:spPr>
          <p:txBody>
            <a:bodyPr wrap="none">
              <a:prstTxWarp prst="textNoShape">
                <a:avLst/>
              </a:prstTxWarp>
              <a:spAutoFit/>
            </a:bodyPr>
            <a:lstStyle/>
            <a:p>
              <a:r>
                <a:rPr lang="en-US"/>
                <a:t>X</a:t>
              </a:r>
            </a:p>
          </p:txBody>
        </p:sp>
        <p:sp>
          <p:nvSpPr>
            <p:cNvPr id="8" name="Text Box 1048"/>
            <p:cNvSpPr txBox="1">
              <a:spLocks noChangeArrowheads="1"/>
            </p:cNvSpPr>
            <p:nvPr/>
          </p:nvSpPr>
          <p:spPr bwMode="auto">
            <a:xfrm>
              <a:off x="4686" y="3698"/>
              <a:ext cx="255" cy="288"/>
            </a:xfrm>
            <a:prstGeom prst="rect">
              <a:avLst/>
            </a:prstGeom>
            <a:noFill/>
            <a:ln w="9525">
              <a:noFill/>
              <a:miter lim="800000"/>
              <a:headEnd/>
              <a:tailEnd/>
            </a:ln>
          </p:spPr>
          <p:txBody>
            <a:bodyPr wrap="none">
              <a:prstTxWarp prst="textNoShape">
                <a:avLst/>
              </a:prstTxWarp>
              <a:spAutoFit/>
            </a:bodyPr>
            <a:lstStyle/>
            <a:p>
              <a:r>
                <a:rPr lang="en-US"/>
                <a:t>O</a:t>
              </a:r>
            </a:p>
          </p:txBody>
        </p:sp>
        <p:sp>
          <p:nvSpPr>
            <p:cNvPr id="9" name="Text Box 1049"/>
            <p:cNvSpPr txBox="1">
              <a:spLocks noChangeArrowheads="1"/>
            </p:cNvSpPr>
            <p:nvPr/>
          </p:nvSpPr>
          <p:spPr bwMode="auto">
            <a:xfrm>
              <a:off x="4958" y="3426"/>
              <a:ext cx="255" cy="288"/>
            </a:xfrm>
            <a:prstGeom prst="rect">
              <a:avLst/>
            </a:prstGeom>
            <a:noFill/>
            <a:ln w="9525">
              <a:noFill/>
              <a:miter lim="800000"/>
              <a:headEnd/>
              <a:tailEnd/>
            </a:ln>
          </p:spPr>
          <p:txBody>
            <a:bodyPr wrap="none">
              <a:prstTxWarp prst="textNoShape">
                <a:avLst/>
              </a:prstTxWarp>
              <a:spAutoFit/>
            </a:bodyPr>
            <a:lstStyle/>
            <a:p>
              <a:r>
                <a:rPr lang="en-US"/>
                <a:t>X</a:t>
              </a:r>
            </a:p>
          </p:txBody>
        </p:sp>
        <p:sp>
          <p:nvSpPr>
            <p:cNvPr id="10" name="Text Box 1050"/>
            <p:cNvSpPr txBox="1">
              <a:spLocks noChangeArrowheads="1"/>
            </p:cNvSpPr>
            <p:nvPr/>
          </p:nvSpPr>
          <p:spPr bwMode="auto">
            <a:xfrm>
              <a:off x="4422" y="3434"/>
              <a:ext cx="255" cy="288"/>
            </a:xfrm>
            <a:prstGeom prst="rect">
              <a:avLst/>
            </a:prstGeom>
            <a:noFill/>
            <a:ln w="9525">
              <a:noFill/>
              <a:miter lim="800000"/>
              <a:headEnd/>
              <a:tailEnd/>
            </a:ln>
          </p:spPr>
          <p:txBody>
            <a:bodyPr wrap="none">
              <a:prstTxWarp prst="textNoShape">
                <a:avLst/>
              </a:prstTxWarp>
              <a:spAutoFit/>
            </a:bodyPr>
            <a:lstStyle/>
            <a:p>
              <a:r>
                <a:rPr lang="en-US"/>
                <a:t>O</a:t>
              </a:r>
            </a:p>
          </p:txBody>
        </p:sp>
      </p:gr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7411" name="Rectangle 2"/>
          <p:cNvSpPr>
            <a:spLocks noGrp="1" noChangeArrowheads="1"/>
          </p:cNvSpPr>
          <p:nvPr>
            <p:ph type="ctrTitle"/>
            <p:custDataLst>
              <p:tags r:id="rId1"/>
            </p:custDataLst>
          </p:nvPr>
        </p:nvSpPr>
        <p:spPr>
          <a:xfrm>
            <a:off x="685800" y="1752600"/>
            <a:ext cx="7772400" cy="1470025"/>
          </a:xfrm>
        </p:spPr>
        <p:txBody>
          <a:bodyPr/>
          <a:lstStyle/>
          <a:p>
            <a:pPr algn="r" eaLnBrk="1" hangingPunct="1"/>
            <a:r>
              <a:rPr lang="en-US" sz="4000" dirty="0" smtClean="0"/>
              <a:t>More Adversarial Search</a:t>
            </a:r>
          </a:p>
        </p:txBody>
      </p:sp>
      <p:sp>
        <p:nvSpPr>
          <p:cNvPr id="4" name="Subtitle 4"/>
          <p:cNvSpPr>
            <a:spLocks noGrp="1"/>
          </p:cNvSpPr>
          <p:nvPr>
            <p:ph type="subTitle" idx="1"/>
          </p:nvPr>
        </p:nvSpPr>
        <p:spPr>
          <a:xfrm>
            <a:off x="3810000" y="3276600"/>
            <a:ext cx="4648200" cy="1752600"/>
          </a:xfrm>
        </p:spPr>
        <p:txBody>
          <a:bodyPr/>
          <a:lstStyle/>
          <a:p>
            <a:pPr algn="r">
              <a:defRPr/>
            </a:pPr>
            <a:r>
              <a:rPr lang="en-US" sz="2400" dirty="0" smtClean="0">
                <a:solidFill>
                  <a:schemeClr val="accent2">
                    <a:lumMod val="50000"/>
                  </a:schemeClr>
                </a:solidFill>
              </a:rPr>
              <a:t>CS311</a:t>
            </a:r>
            <a:r>
              <a:rPr lang="en-US" sz="2400" dirty="0" smtClean="0">
                <a:solidFill>
                  <a:schemeClr val="accent2">
                    <a:lumMod val="50000"/>
                  </a:schemeClr>
                </a:solidFill>
              </a:rPr>
              <a:t/>
            </a:r>
            <a:br>
              <a:rPr lang="en-US" sz="2400" dirty="0" smtClean="0">
                <a:solidFill>
                  <a:schemeClr val="accent2">
                    <a:lumMod val="50000"/>
                  </a:schemeClr>
                </a:solidFill>
              </a:rPr>
            </a:br>
            <a:r>
              <a:rPr lang="en-US" sz="2400" dirty="0" smtClean="0">
                <a:solidFill>
                  <a:schemeClr val="accent2">
                    <a:lumMod val="50000"/>
                  </a:schemeClr>
                </a:solidFill>
              </a:rPr>
              <a:t>David </a:t>
            </a:r>
            <a:r>
              <a:rPr lang="en-US" sz="2400" dirty="0" smtClean="0">
                <a:solidFill>
                  <a:schemeClr val="accent2">
                    <a:lumMod val="50000"/>
                  </a:schemeClr>
                </a:solidFill>
              </a:rPr>
              <a:t>Kauchak</a:t>
            </a:r>
            <a:endParaRPr lang="en-US" sz="2400" dirty="0">
              <a:solidFill>
                <a:schemeClr val="accent2">
                  <a:lumMod val="50000"/>
                </a:schemeClr>
              </a:solidFill>
            </a:endParaRPr>
          </a:p>
          <a:p>
            <a:pPr algn="r">
              <a:defRPr/>
            </a:pPr>
            <a:r>
              <a:rPr lang="en-US" sz="2400" dirty="0" smtClean="0">
                <a:solidFill>
                  <a:schemeClr val="accent2">
                    <a:lumMod val="50000"/>
                  </a:schemeClr>
                </a:solidFill>
              </a:rPr>
              <a:t>Spring 2013</a:t>
            </a:r>
            <a:endParaRPr lang="en-US" sz="2400" dirty="0" smtClean="0">
              <a:solidFill>
                <a:schemeClr val="accent2">
                  <a:lumMod val="50000"/>
                </a:schemeClr>
              </a:solidFill>
            </a:endParaRPr>
          </a:p>
        </p:txBody>
      </p:sp>
      <p:sp>
        <p:nvSpPr>
          <p:cNvPr id="17413" name="TextBox 4"/>
          <p:cNvSpPr txBox="1">
            <a:spLocks noChangeArrowheads="1"/>
          </p:cNvSpPr>
          <p:nvPr/>
        </p:nvSpPr>
        <p:spPr bwMode="auto">
          <a:xfrm>
            <a:off x="4267200" y="5983288"/>
            <a:ext cx="4572000" cy="646112"/>
          </a:xfrm>
          <a:prstGeom prst="rect">
            <a:avLst/>
          </a:prstGeom>
          <a:noFill/>
          <a:ln w="9525">
            <a:noFill/>
            <a:miter lim="800000"/>
            <a:headEnd/>
            <a:tailEnd/>
          </a:ln>
        </p:spPr>
        <p:txBody>
          <a:bodyPr>
            <a:prstTxWarp prst="textNoShape">
              <a:avLst/>
            </a:prstTxWarp>
            <a:spAutoFit/>
          </a:bodyPr>
          <a:lstStyle/>
          <a:p>
            <a:pPr algn="r"/>
            <a:r>
              <a:rPr lang="en-US" i="1">
                <a:solidFill>
                  <a:srgbClr val="FF6600"/>
                </a:solidFill>
              </a:rPr>
              <a:t>Some material borrowed from </a:t>
            </a:r>
            <a:r>
              <a:rPr lang="en-US"/>
              <a:t>:</a:t>
            </a:r>
          </a:p>
          <a:p>
            <a:pPr algn="r"/>
            <a:r>
              <a:rPr lang="en-US"/>
              <a:t>Sara Owsley Sood and others</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026"/>
          <p:cNvSpPr>
            <a:spLocks noGrp="1" noChangeArrowheads="1"/>
          </p:cNvSpPr>
          <p:nvPr>
            <p:ph type="title"/>
          </p:nvPr>
        </p:nvSpPr>
        <p:spPr>
          <a:xfrm>
            <a:off x="685800" y="177801"/>
            <a:ext cx="7772400" cy="736600"/>
          </a:xfrm>
        </p:spPr>
        <p:txBody>
          <a:bodyPr/>
          <a:lstStyle/>
          <a:p>
            <a:r>
              <a:rPr lang="en-US" dirty="0"/>
              <a:t>Example</a:t>
            </a:r>
            <a:r>
              <a:rPr lang="en-US" dirty="0" smtClean="0"/>
              <a:t> Tic </a:t>
            </a:r>
            <a:r>
              <a:rPr lang="en-US" dirty="0" err="1" smtClean="0"/>
              <a:t>Tac</a:t>
            </a:r>
            <a:r>
              <a:rPr lang="en-US" dirty="0" smtClean="0"/>
              <a:t> Toe EVAL</a:t>
            </a:r>
            <a:endParaRPr lang="en-US" dirty="0"/>
          </a:p>
        </p:txBody>
      </p:sp>
      <p:sp>
        <p:nvSpPr>
          <p:cNvPr id="20483" name="Text Box 1027"/>
          <p:cNvSpPr txBox="1">
            <a:spLocks noChangeArrowheads="1"/>
          </p:cNvSpPr>
          <p:nvPr/>
        </p:nvSpPr>
        <p:spPr bwMode="auto">
          <a:xfrm>
            <a:off x="454025" y="1120775"/>
            <a:ext cx="2619903" cy="646331"/>
          </a:xfrm>
          <a:prstGeom prst="rect">
            <a:avLst/>
          </a:prstGeom>
          <a:noFill/>
          <a:ln w="9525">
            <a:noFill/>
            <a:miter lim="800000"/>
            <a:headEnd/>
            <a:tailEnd/>
          </a:ln>
        </p:spPr>
        <p:txBody>
          <a:bodyPr wrap="none">
            <a:prstTxWarp prst="textNoShape">
              <a:avLst/>
            </a:prstTxWarp>
            <a:spAutoFit/>
          </a:bodyPr>
          <a:lstStyle/>
          <a:p>
            <a:r>
              <a:rPr lang="en-US" b="1" dirty="0"/>
              <a:t>Tic </a:t>
            </a:r>
            <a:r>
              <a:rPr lang="en-US" b="1" dirty="0" err="1"/>
              <a:t>Tac</a:t>
            </a:r>
            <a:r>
              <a:rPr lang="en-US" b="1" dirty="0"/>
              <a:t> Toe</a:t>
            </a:r>
            <a:endParaRPr lang="en-US" dirty="0"/>
          </a:p>
          <a:p>
            <a:r>
              <a:rPr lang="en-US" dirty="0"/>
              <a:t>Assume </a:t>
            </a:r>
            <a:r>
              <a:rPr lang="en-US" dirty="0" smtClean="0"/>
              <a:t>MAX </a:t>
            </a:r>
            <a:r>
              <a:rPr lang="en-US" dirty="0"/>
              <a:t>is using “X”</a:t>
            </a:r>
          </a:p>
        </p:txBody>
      </p:sp>
      <p:sp>
        <p:nvSpPr>
          <p:cNvPr id="20484" name="Text Box 1028"/>
          <p:cNvSpPr txBox="1">
            <a:spLocks noChangeArrowheads="1"/>
          </p:cNvSpPr>
          <p:nvPr/>
        </p:nvSpPr>
        <p:spPr bwMode="auto">
          <a:xfrm>
            <a:off x="415924" y="2238375"/>
            <a:ext cx="6327775" cy="2585323"/>
          </a:xfrm>
          <a:prstGeom prst="rect">
            <a:avLst/>
          </a:prstGeom>
          <a:noFill/>
          <a:ln w="9525">
            <a:noFill/>
            <a:miter lim="800000"/>
            <a:headEnd/>
            <a:tailEnd/>
          </a:ln>
        </p:spPr>
        <p:txBody>
          <a:bodyPr wrap="square">
            <a:prstTxWarp prst="textNoShape">
              <a:avLst/>
            </a:prstTxWarp>
            <a:spAutoFit/>
          </a:bodyPr>
          <a:lstStyle/>
          <a:p>
            <a:r>
              <a:rPr lang="en-US" i="1" dirty="0" err="1" smtClean="0"/>
              <a:t>EVAL</a:t>
            </a:r>
            <a:r>
              <a:rPr lang="en-US" dirty="0" err="1" smtClean="0"/>
              <a:t>(</a:t>
            </a:r>
            <a:r>
              <a:rPr lang="en-US" i="1" dirty="0" err="1" smtClean="0">
                <a:solidFill>
                  <a:srgbClr val="008000"/>
                </a:solidFill>
              </a:rPr>
              <a:t>state</a:t>
            </a:r>
            <a:r>
              <a:rPr lang="en-US" dirty="0" smtClean="0"/>
              <a:t>) </a:t>
            </a:r>
            <a:r>
              <a:rPr lang="en-US" dirty="0"/>
              <a:t>=</a:t>
            </a:r>
            <a:r>
              <a:rPr lang="en-US" dirty="0" smtClean="0"/>
              <a:t> </a:t>
            </a:r>
          </a:p>
          <a:p>
            <a:endParaRPr lang="en-US" dirty="0" smtClean="0"/>
          </a:p>
          <a:p>
            <a:r>
              <a:rPr lang="en-US" dirty="0" smtClean="0"/>
              <a:t>if </a:t>
            </a:r>
            <a:r>
              <a:rPr lang="en-US" dirty="0" smtClean="0">
                <a:solidFill>
                  <a:srgbClr val="008000"/>
                </a:solidFill>
              </a:rPr>
              <a:t>state</a:t>
            </a:r>
            <a:r>
              <a:rPr lang="en-US" dirty="0" smtClean="0"/>
              <a:t> </a:t>
            </a:r>
            <a:r>
              <a:rPr lang="en-US" dirty="0"/>
              <a:t>is win for </a:t>
            </a:r>
            <a:r>
              <a:rPr lang="en-US" dirty="0" smtClean="0"/>
              <a:t>MAX:</a:t>
            </a:r>
          </a:p>
          <a:p>
            <a:r>
              <a:rPr lang="en-US" dirty="0"/>
              <a:t>	</a:t>
            </a:r>
            <a:r>
              <a:rPr lang="en-US" dirty="0" smtClean="0"/>
              <a:t>+ </a:t>
            </a:r>
            <a:r>
              <a:rPr lang="en-US" dirty="0" err="1" smtClean="0">
                <a:sym typeface="Symbol" charset="2"/>
              </a:rPr>
              <a:t></a:t>
            </a:r>
            <a:endParaRPr lang="en-US" dirty="0">
              <a:sym typeface="Symbol" charset="2"/>
            </a:endParaRPr>
          </a:p>
          <a:p>
            <a:r>
              <a:rPr lang="en-US" dirty="0" smtClean="0"/>
              <a:t>if </a:t>
            </a:r>
            <a:r>
              <a:rPr lang="en-US" dirty="0" smtClean="0">
                <a:solidFill>
                  <a:srgbClr val="008000"/>
                </a:solidFill>
              </a:rPr>
              <a:t>state</a:t>
            </a:r>
            <a:r>
              <a:rPr lang="en-US" dirty="0" smtClean="0"/>
              <a:t> </a:t>
            </a:r>
            <a:r>
              <a:rPr lang="en-US" dirty="0"/>
              <a:t>is win for </a:t>
            </a:r>
            <a:r>
              <a:rPr lang="en-US" dirty="0" smtClean="0"/>
              <a:t>MIN:</a:t>
            </a:r>
          </a:p>
          <a:p>
            <a:r>
              <a:rPr lang="en-US" dirty="0" smtClean="0"/>
              <a:t>	- </a:t>
            </a:r>
            <a:r>
              <a:rPr lang="en-US" dirty="0" err="1" smtClean="0">
                <a:sym typeface="Symbol" charset="2"/>
              </a:rPr>
              <a:t></a:t>
            </a:r>
            <a:endParaRPr lang="en-US" dirty="0" smtClean="0"/>
          </a:p>
          <a:p>
            <a:r>
              <a:rPr lang="en-US" dirty="0" smtClean="0"/>
              <a:t>else:</a:t>
            </a:r>
          </a:p>
          <a:p>
            <a:pPr lvl="1"/>
            <a:r>
              <a:rPr lang="en-US" dirty="0"/>
              <a:t>(number of rows, columns and diagonals available to </a:t>
            </a:r>
            <a:r>
              <a:rPr lang="en-US" dirty="0" smtClean="0"/>
              <a:t>MAX) </a:t>
            </a:r>
            <a:r>
              <a:rPr lang="en-US" dirty="0"/>
              <a:t>- (number of rows, columns and diagonals available to </a:t>
            </a:r>
            <a:r>
              <a:rPr lang="en-US" dirty="0" smtClean="0"/>
              <a:t>MIN) </a:t>
            </a:r>
            <a:endParaRPr lang="en-US" dirty="0"/>
          </a:p>
        </p:txBody>
      </p:sp>
      <p:grpSp>
        <p:nvGrpSpPr>
          <p:cNvPr id="2" name="Group 1029"/>
          <p:cNvGrpSpPr>
            <a:grpSpLocks/>
          </p:cNvGrpSpPr>
          <p:nvPr/>
        </p:nvGrpSpPr>
        <p:grpSpPr bwMode="auto">
          <a:xfrm>
            <a:off x="6946900" y="1771650"/>
            <a:ext cx="1384300" cy="1384300"/>
            <a:chOff x="4376" y="1116"/>
            <a:chExt cx="872" cy="872"/>
          </a:xfrm>
        </p:grpSpPr>
        <p:grpSp>
          <p:nvGrpSpPr>
            <p:cNvPr id="3" name="Group 1030"/>
            <p:cNvGrpSpPr>
              <a:grpSpLocks/>
            </p:cNvGrpSpPr>
            <p:nvPr/>
          </p:nvGrpSpPr>
          <p:grpSpPr bwMode="auto">
            <a:xfrm>
              <a:off x="4376" y="1116"/>
              <a:ext cx="872" cy="872"/>
              <a:chOff x="3576" y="1860"/>
              <a:chExt cx="872" cy="872"/>
            </a:xfrm>
          </p:grpSpPr>
          <p:grpSp>
            <p:nvGrpSpPr>
              <p:cNvPr id="4" name="Group 1031"/>
              <p:cNvGrpSpPr>
                <a:grpSpLocks/>
              </p:cNvGrpSpPr>
              <p:nvPr/>
            </p:nvGrpSpPr>
            <p:grpSpPr bwMode="auto">
              <a:xfrm>
                <a:off x="3576" y="2160"/>
                <a:ext cx="872" cy="256"/>
                <a:chOff x="3576" y="2160"/>
                <a:chExt cx="872" cy="256"/>
              </a:xfrm>
            </p:grpSpPr>
            <p:sp>
              <p:nvSpPr>
                <p:cNvPr id="20507" name="Line 1032"/>
                <p:cNvSpPr>
                  <a:spLocks noChangeShapeType="1"/>
                </p:cNvSpPr>
                <p:nvPr/>
              </p:nvSpPr>
              <p:spPr bwMode="auto">
                <a:xfrm>
                  <a:off x="3576" y="2160"/>
                  <a:ext cx="872"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20508" name="Line 1033"/>
                <p:cNvSpPr>
                  <a:spLocks noChangeShapeType="1"/>
                </p:cNvSpPr>
                <p:nvPr/>
              </p:nvSpPr>
              <p:spPr bwMode="auto">
                <a:xfrm>
                  <a:off x="3576" y="2416"/>
                  <a:ext cx="872"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grpSp>
          <p:grpSp>
            <p:nvGrpSpPr>
              <p:cNvPr id="5" name="Group 1034"/>
              <p:cNvGrpSpPr>
                <a:grpSpLocks/>
              </p:cNvGrpSpPr>
              <p:nvPr/>
            </p:nvGrpSpPr>
            <p:grpSpPr bwMode="auto">
              <a:xfrm rot="-5400000">
                <a:off x="3592" y="2168"/>
                <a:ext cx="872" cy="256"/>
                <a:chOff x="3576" y="2160"/>
                <a:chExt cx="872" cy="256"/>
              </a:xfrm>
            </p:grpSpPr>
            <p:sp>
              <p:nvSpPr>
                <p:cNvPr id="20505" name="Line 1035"/>
                <p:cNvSpPr>
                  <a:spLocks noChangeShapeType="1"/>
                </p:cNvSpPr>
                <p:nvPr/>
              </p:nvSpPr>
              <p:spPr bwMode="auto">
                <a:xfrm>
                  <a:off x="3576" y="2160"/>
                  <a:ext cx="872"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20506" name="Line 1036"/>
                <p:cNvSpPr>
                  <a:spLocks noChangeShapeType="1"/>
                </p:cNvSpPr>
                <p:nvPr/>
              </p:nvSpPr>
              <p:spPr bwMode="auto">
                <a:xfrm>
                  <a:off x="3576" y="2416"/>
                  <a:ext cx="872"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grpSp>
        </p:grpSp>
        <p:sp>
          <p:nvSpPr>
            <p:cNvPr id="20501" name="Text Box 1037"/>
            <p:cNvSpPr txBox="1">
              <a:spLocks noChangeArrowheads="1"/>
            </p:cNvSpPr>
            <p:nvPr/>
          </p:nvSpPr>
          <p:spPr bwMode="auto">
            <a:xfrm>
              <a:off x="4694" y="1394"/>
              <a:ext cx="255" cy="288"/>
            </a:xfrm>
            <a:prstGeom prst="rect">
              <a:avLst/>
            </a:prstGeom>
            <a:noFill/>
            <a:ln w="9525">
              <a:noFill/>
              <a:miter lim="800000"/>
              <a:headEnd/>
              <a:tailEnd/>
            </a:ln>
          </p:spPr>
          <p:txBody>
            <a:bodyPr wrap="none">
              <a:prstTxWarp prst="textNoShape">
                <a:avLst/>
              </a:prstTxWarp>
              <a:spAutoFit/>
            </a:bodyPr>
            <a:lstStyle/>
            <a:p>
              <a:r>
                <a:rPr lang="en-US"/>
                <a:t>X</a:t>
              </a:r>
            </a:p>
          </p:txBody>
        </p:sp>
        <p:sp>
          <p:nvSpPr>
            <p:cNvPr id="20502" name="Text Box 1038"/>
            <p:cNvSpPr txBox="1">
              <a:spLocks noChangeArrowheads="1"/>
            </p:cNvSpPr>
            <p:nvPr/>
          </p:nvSpPr>
          <p:spPr bwMode="auto">
            <a:xfrm>
              <a:off x="4990" y="1394"/>
              <a:ext cx="255" cy="288"/>
            </a:xfrm>
            <a:prstGeom prst="rect">
              <a:avLst/>
            </a:prstGeom>
            <a:noFill/>
            <a:ln w="9525">
              <a:noFill/>
              <a:miter lim="800000"/>
              <a:headEnd/>
              <a:tailEnd/>
            </a:ln>
          </p:spPr>
          <p:txBody>
            <a:bodyPr wrap="none">
              <a:prstTxWarp prst="textNoShape">
                <a:avLst/>
              </a:prstTxWarp>
              <a:spAutoFit/>
            </a:bodyPr>
            <a:lstStyle/>
            <a:p>
              <a:r>
                <a:rPr lang="en-US"/>
                <a:t>O</a:t>
              </a:r>
            </a:p>
          </p:txBody>
        </p:sp>
      </p:grpSp>
      <p:grpSp>
        <p:nvGrpSpPr>
          <p:cNvPr id="6" name="Group 1039"/>
          <p:cNvGrpSpPr>
            <a:grpSpLocks/>
          </p:cNvGrpSpPr>
          <p:nvPr/>
        </p:nvGrpSpPr>
        <p:grpSpPr bwMode="auto">
          <a:xfrm>
            <a:off x="6985000" y="4502150"/>
            <a:ext cx="1384300" cy="1384300"/>
            <a:chOff x="4368" y="3140"/>
            <a:chExt cx="872" cy="872"/>
          </a:xfrm>
        </p:grpSpPr>
        <p:grpSp>
          <p:nvGrpSpPr>
            <p:cNvPr id="7" name="Group 1040"/>
            <p:cNvGrpSpPr>
              <a:grpSpLocks/>
            </p:cNvGrpSpPr>
            <p:nvPr/>
          </p:nvGrpSpPr>
          <p:grpSpPr bwMode="auto">
            <a:xfrm>
              <a:off x="4368" y="3140"/>
              <a:ext cx="872" cy="872"/>
              <a:chOff x="3576" y="1860"/>
              <a:chExt cx="872" cy="872"/>
            </a:xfrm>
          </p:grpSpPr>
          <p:grpSp>
            <p:nvGrpSpPr>
              <p:cNvPr id="8" name="Group 1041"/>
              <p:cNvGrpSpPr>
                <a:grpSpLocks/>
              </p:cNvGrpSpPr>
              <p:nvPr/>
            </p:nvGrpSpPr>
            <p:grpSpPr bwMode="auto">
              <a:xfrm>
                <a:off x="3576" y="2160"/>
                <a:ext cx="872" cy="256"/>
                <a:chOff x="3576" y="2160"/>
                <a:chExt cx="872" cy="256"/>
              </a:xfrm>
            </p:grpSpPr>
            <p:sp>
              <p:nvSpPr>
                <p:cNvPr id="20498" name="Line 1042"/>
                <p:cNvSpPr>
                  <a:spLocks noChangeShapeType="1"/>
                </p:cNvSpPr>
                <p:nvPr/>
              </p:nvSpPr>
              <p:spPr bwMode="auto">
                <a:xfrm>
                  <a:off x="3576" y="2160"/>
                  <a:ext cx="872"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20499" name="Line 1043"/>
                <p:cNvSpPr>
                  <a:spLocks noChangeShapeType="1"/>
                </p:cNvSpPr>
                <p:nvPr/>
              </p:nvSpPr>
              <p:spPr bwMode="auto">
                <a:xfrm>
                  <a:off x="3576" y="2416"/>
                  <a:ext cx="872"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grpSp>
          <p:grpSp>
            <p:nvGrpSpPr>
              <p:cNvPr id="9" name="Group 1044"/>
              <p:cNvGrpSpPr>
                <a:grpSpLocks/>
              </p:cNvGrpSpPr>
              <p:nvPr/>
            </p:nvGrpSpPr>
            <p:grpSpPr bwMode="auto">
              <a:xfrm rot="-5400000">
                <a:off x="3592" y="2168"/>
                <a:ext cx="872" cy="256"/>
                <a:chOff x="3576" y="2160"/>
                <a:chExt cx="872" cy="256"/>
              </a:xfrm>
            </p:grpSpPr>
            <p:sp>
              <p:nvSpPr>
                <p:cNvPr id="20496" name="Line 1045"/>
                <p:cNvSpPr>
                  <a:spLocks noChangeShapeType="1"/>
                </p:cNvSpPr>
                <p:nvPr/>
              </p:nvSpPr>
              <p:spPr bwMode="auto">
                <a:xfrm>
                  <a:off x="3576" y="2160"/>
                  <a:ext cx="872"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20497" name="Line 1046"/>
                <p:cNvSpPr>
                  <a:spLocks noChangeShapeType="1"/>
                </p:cNvSpPr>
                <p:nvPr/>
              </p:nvSpPr>
              <p:spPr bwMode="auto">
                <a:xfrm>
                  <a:off x="3576" y="2416"/>
                  <a:ext cx="872"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grpSp>
        </p:grpSp>
        <p:sp>
          <p:nvSpPr>
            <p:cNvPr id="20490" name="Text Box 1047"/>
            <p:cNvSpPr txBox="1">
              <a:spLocks noChangeArrowheads="1"/>
            </p:cNvSpPr>
            <p:nvPr/>
          </p:nvSpPr>
          <p:spPr bwMode="auto">
            <a:xfrm>
              <a:off x="4686" y="3418"/>
              <a:ext cx="255" cy="288"/>
            </a:xfrm>
            <a:prstGeom prst="rect">
              <a:avLst/>
            </a:prstGeom>
            <a:noFill/>
            <a:ln w="9525">
              <a:noFill/>
              <a:miter lim="800000"/>
              <a:headEnd/>
              <a:tailEnd/>
            </a:ln>
          </p:spPr>
          <p:txBody>
            <a:bodyPr wrap="none">
              <a:prstTxWarp prst="textNoShape">
                <a:avLst/>
              </a:prstTxWarp>
              <a:spAutoFit/>
            </a:bodyPr>
            <a:lstStyle/>
            <a:p>
              <a:r>
                <a:rPr lang="en-US"/>
                <a:t>X</a:t>
              </a:r>
            </a:p>
          </p:txBody>
        </p:sp>
        <p:sp>
          <p:nvSpPr>
            <p:cNvPr id="20491" name="Text Box 1048"/>
            <p:cNvSpPr txBox="1">
              <a:spLocks noChangeArrowheads="1"/>
            </p:cNvSpPr>
            <p:nvPr/>
          </p:nvSpPr>
          <p:spPr bwMode="auto">
            <a:xfrm>
              <a:off x="4686" y="3698"/>
              <a:ext cx="255" cy="288"/>
            </a:xfrm>
            <a:prstGeom prst="rect">
              <a:avLst/>
            </a:prstGeom>
            <a:noFill/>
            <a:ln w="9525">
              <a:noFill/>
              <a:miter lim="800000"/>
              <a:headEnd/>
              <a:tailEnd/>
            </a:ln>
          </p:spPr>
          <p:txBody>
            <a:bodyPr wrap="none">
              <a:prstTxWarp prst="textNoShape">
                <a:avLst/>
              </a:prstTxWarp>
              <a:spAutoFit/>
            </a:bodyPr>
            <a:lstStyle/>
            <a:p>
              <a:r>
                <a:rPr lang="en-US"/>
                <a:t>O</a:t>
              </a:r>
            </a:p>
          </p:txBody>
        </p:sp>
        <p:sp>
          <p:nvSpPr>
            <p:cNvPr id="20492" name="Text Box 1049"/>
            <p:cNvSpPr txBox="1">
              <a:spLocks noChangeArrowheads="1"/>
            </p:cNvSpPr>
            <p:nvPr/>
          </p:nvSpPr>
          <p:spPr bwMode="auto">
            <a:xfrm>
              <a:off x="4958" y="3426"/>
              <a:ext cx="255" cy="288"/>
            </a:xfrm>
            <a:prstGeom prst="rect">
              <a:avLst/>
            </a:prstGeom>
            <a:noFill/>
            <a:ln w="9525">
              <a:noFill/>
              <a:miter lim="800000"/>
              <a:headEnd/>
              <a:tailEnd/>
            </a:ln>
          </p:spPr>
          <p:txBody>
            <a:bodyPr wrap="none">
              <a:prstTxWarp prst="textNoShape">
                <a:avLst/>
              </a:prstTxWarp>
              <a:spAutoFit/>
            </a:bodyPr>
            <a:lstStyle/>
            <a:p>
              <a:r>
                <a:rPr lang="en-US"/>
                <a:t>X</a:t>
              </a:r>
            </a:p>
          </p:txBody>
        </p:sp>
        <p:sp>
          <p:nvSpPr>
            <p:cNvPr id="20493" name="Text Box 1050"/>
            <p:cNvSpPr txBox="1">
              <a:spLocks noChangeArrowheads="1"/>
            </p:cNvSpPr>
            <p:nvPr/>
          </p:nvSpPr>
          <p:spPr bwMode="auto">
            <a:xfrm>
              <a:off x="4422" y="3434"/>
              <a:ext cx="255" cy="288"/>
            </a:xfrm>
            <a:prstGeom prst="rect">
              <a:avLst/>
            </a:prstGeom>
            <a:noFill/>
            <a:ln w="9525">
              <a:noFill/>
              <a:miter lim="800000"/>
              <a:headEnd/>
              <a:tailEnd/>
            </a:ln>
          </p:spPr>
          <p:txBody>
            <a:bodyPr wrap="none">
              <a:prstTxWarp prst="textNoShape">
                <a:avLst/>
              </a:prstTxWarp>
              <a:spAutoFit/>
            </a:bodyPr>
            <a:lstStyle/>
            <a:p>
              <a:r>
                <a:rPr lang="en-US"/>
                <a:t>O</a:t>
              </a:r>
            </a:p>
          </p:txBody>
        </p:sp>
      </p:grpSp>
      <p:sp>
        <p:nvSpPr>
          <p:cNvPr id="20487" name="Rectangle 1051"/>
          <p:cNvSpPr>
            <a:spLocks noChangeArrowheads="1"/>
          </p:cNvSpPr>
          <p:nvPr/>
        </p:nvSpPr>
        <p:spPr bwMode="auto">
          <a:xfrm>
            <a:off x="6756400" y="3321050"/>
            <a:ext cx="1532842" cy="461665"/>
          </a:xfrm>
          <a:prstGeom prst="rect">
            <a:avLst/>
          </a:prstGeom>
          <a:noFill/>
          <a:ln w="9525">
            <a:noFill/>
            <a:miter lim="800000"/>
            <a:headEnd/>
            <a:tailEnd/>
          </a:ln>
        </p:spPr>
        <p:txBody>
          <a:bodyPr wrap="none">
            <a:prstTxWarp prst="textNoShape">
              <a:avLst/>
            </a:prstTxWarp>
            <a:spAutoFit/>
          </a:bodyPr>
          <a:lstStyle/>
          <a:p>
            <a:r>
              <a:rPr lang="en-US" sz="2400" dirty="0" smtClean="0">
                <a:solidFill>
                  <a:srgbClr val="0000FF"/>
                </a:solidFill>
              </a:rPr>
              <a:t>= </a:t>
            </a:r>
            <a:r>
              <a:rPr lang="en-US" sz="2400" dirty="0">
                <a:solidFill>
                  <a:srgbClr val="0000FF"/>
                </a:solidFill>
              </a:rPr>
              <a:t>6 - 4 = 2</a:t>
            </a:r>
          </a:p>
        </p:txBody>
      </p:sp>
      <p:sp>
        <p:nvSpPr>
          <p:cNvPr id="20488" name="Rectangle 1052"/>
          <p:cNvSpPr>
            <a:spLocks noChangeArrowheads="1"/>
          </p:cNvSpPr>
          <p:nvPr/>
        </p:nvSpPr>
        <p:spPr bwMode="auto">
          <a:xfrm>
            <a:off x="6858000" y="5939135"/>
            <a:ext cx="1532842" cy="461665"/>
          </a:xfrm>
          <a:prstGeom prst="rect">
            <a:avLst/>
          </a:prstGeom>
          <a:noFill/>
          <a:ln w="9525">
            <a:noFill/>
            <a:miter lim="800000"/>
            <a:headEnd/>
            <a:tailEnd/>
          </a:ln>
        </p:spPr>
        <p:txBody>
          <a:bodyPr wrap="none">
            <a:prstTxWarp prst="textNoShape">
              <a:avLst/>
            </a:prstTxWarp>
            <a:spAutoFit/>
          </a:bodyPr>
          <a:lstStyle/>
          <a:p>
            <a:r>
              <a:rPr lang="en-US" sz="2400" dirty="0" smtClean="0">
                <a:solidFill>
                  <a:srgbClr val="0000FF"/>
                </a:solidFill>
              </a:rPr>
              <a:t>= </a:t>
            </a:r>
            <a:r>
              <a:rPr lang="en-US" sz="2400" dirty="0">
                <a:solidFill>
                  <a:srgbClr val="0000FF"/>
                </a:solidFill>
              </a:rPr>
              <a:t>4 - 3 = 1</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8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4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7" grpId="0"/>
      <p:bldP spid="2048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Chess evaluation functions</a:t>
            </a:r>
            <a:endParaRPr lang="en-US" dirty="0"/>
          </a:p>
        </p:txBody>
      </p:sp>
      <p:sp>
        <p:nvSpPr>
          <p:cNvPr id="5" name="TextBox 4"/>
          <p:cNvSpPr txBox="1"/>
          <p:nvPr/>
        </p:nvSpPr>
        <p:spPr>
          <a:xfrm>
            <a:off x="3200400" y="5181600"/>
            <a:ext cx="1600200" cy="769441"/>
          </a:xfrm>
          <a:prstGeom prst="rect">
            <a:avLst/>
          </a:prstGeom>
          <a:noFill/>
        </p:spPr>
        <p:txBody>
          <a:bodyPr wrap="square" rtlCol="0">
            <a:spAutoFit/>
          </a:bodyPr>
          <a:lstStyle/>
          <a:p>
            <a:r>
              <a:rPr lang="en-US" sz="4400" dirty="0" smtClean="0">
                <a:solidFill>
                  <a:srgbClr val="FF0000"/>
                </a:solidFill>
              </a:rPr>
              <a:t>Ideas?</a:t>
            </a:r>
            <a:endParaRPr lang="en-US" sz="4400" dirty="0">
              <a:solidFill>
                <a:srgbClr val="FF0000"/>
              </a:solidFill>
            </a:endParaRPr>
          </a:p>
        </p:txBody>
      </p:sp>
      <p:pic>
        <p:nvPicPr>
          <p:cNvPr id="6" name="Picture 8" descr="chess-evaluation3"/>
          <p:cNvPicPr>
            <a:picLocks noGrp="1" noChangeAspect="1" noChangeArrowheads="1"/>
          </p:cNvPicPr>
          <p:nvPr>
            <p:ph sz="quarter" idx="1"/>
            <p:custDataLst>
              <p:tags r:id="rId1"/>
            </p:custDataLst>
          </p:nvPr>
        </p:nvPicPr>
        <p:blipFill>
          <a:blip r:embed="rId3"/>
          <a:srcRect t="-18886" r="54630" b="8328"/>
          <a:stretch>
            <a:fillRect/>
          </a:stretch>
        </p:blipFill>
        <p:spPr>
          <a:xfrm>
            <a:off x="2438400" y="838200"/>
            <a:ext cx="3733800" cy="3962400"/>
          </a:xfrm>
          <a:noFill/>
        </p:spPr>
      </p:pic>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711200" y="0"/>
            <a:ext cx="7772400" cy="1143000"/>
          </a:xfrm>
        </p:spPr>
        <p:txBody>
          <a:bodyPr/>
          <a:lstStyle/>
          <a:p>
            <a:r>
              <a:rPr lang="en-US" dirty="0" smtClean="0"/>
              <a:t>Chess EVAL</a:t>
            </a:r>
            <a:endParaRPr lang="en-US" dirty="0"/>
          </a:p>
        </p:txBody>
      </p:sp>
      <p:sp>
        <p:nvSpPr>
          <p:cNvPr id="21508" name="Text Box 4"/>
          <p:cNvSpPr txBox="1">
            <a:spLocks noChangeArrowheads="1"/>
          </p:cNvSpPr>
          <p:nvPr/>
        </p:nvSpPr>
        <p:spPr bwMode="auto">
          <a:xfrm>
            <a:off x="457200" y="1425575"/>
            <a:ext cx="5786438" cy="3170099"/>
          </a:xfrm>
          <a:prstGeom prst="rect">
            <a:avLst/>
          </a:prstGeom>
          <a:noFill/>
          <a:ln w="9525">
            <a:noFill/>
            <a:miter lim="800000"/>
            <a:headEnd/>
            <a:tailEnd/>
          </a:ln>
        </p:spPr>
        <p:txBody>
          <a:bodyPr wrap="square">
            <a:prstTxWarp prst="textNoShape">
              <a:avLst/>
            </a:prstTxWarp>
            <a:spAutoFit/>
          </a:bodyPr>
          <a:lstStyle/>
          <a:p>
            <a:r>
              <a:rPr lang="en-US" sz="2000" dirty="0"/>
              <a:t>Assume each piece has the following values</a:t>
            </a:r>
            <a:endParaRPr lang="en-US" sz="2000" i="1" dirty="0"/>
          </a:p>
          <a:p>
            <a:pPr lvl="1"/>
            <a:r>
              <a:rPr lang="en-US" sz="2000" dirty="0"/>
              <a:t>pawn 	= 1;</a:t>
            </a:r>
          </a:p>
          <a:p>
            <a:pPr lvl="1"/>
            <a:r>
              <a:rPr lang="en-US" sz="2000" dirty="0"/>
              <a:t>knight 	= 3;</a:t>
            </a:r>
          </a:p>
          <a:p>
            <a:pPr lvl="1"/>
            <a:r>
              <a:rPr lang="en-US" sz="2000" dirty="0"/>
              <a:t>bishop 	= 3;</a:t>
            </a:r>
          </a:p>
          <a:p>
            <a:pPr lvl="1"/>
            <a:r>
              <a:rPr lang="en-US" sz="2000" dirty="0"/>
              <a:t>rook 	= 5;</a:t>
            </a:r>
          </a:p>
          <a:p>
            <a:pPr lvl="1"/>
            <a:r>
              <a:rPr lang="en-US" sz="2000" dirty="0"/>
              <a:t>queen 	= 9;</a:t>
            </a:r>
            <a:endParaRPr lang="en-US" sz="2000" dirty="0" smtClean="0"/>
          </a:p>
          <a:p>
            <a:endParaRPr lang="en-US" sz="2000" i="1" dirty="0" smtClean="0"/>
          </a:p>
          <a:p>
            <a:r>
              <a:rPr lang="en-US" sz="2000" i="1" dirty="0" err="1" smtClean="0"/>
              <a:t>EVAL</a:t>
            </a:r>
            <a:r>
              <a:rPr lang="en-US" sz="2000" dirty="0" err="1" smtClean="0"/>
              <a:t>(</a:t>
            </a:r>
            <a:r>
              <a:rPr lang="en-US" sz="2000" i="1" dirty="0" err="1" smtClean="0"/>
              <a:t>state</a:t>
            </a:r>
            <a:r>
              <a:rPr lang="en-US" sz="2000" dirty="0" smtClean="0"/>
              <a:t>) </a:t>
            </a:r>
            <a:r>
              <a:rPr lang="en-US" sz="2000" dirty="0"/>
              <a:t>=</a:t>
            </a:r>
            <a:r>
              <a:rPr lang="en-US" sz="2000" dirty="0" smtClean="0"/>
              <a:t> </a:t>
            </a:r>
            <a:endParaRPr lang="en-US" sz="2000" i="1" dirty="0" smtClean="0"/>
          </a:p>
          <a:p>
            <a:r>
              <a:rPr lang="en-US" sz="2000" i="1" dirty="0" smtClean="0"/>
              <a:t>  </a:t>
            </a:r>
            <a:r>
              <a:rPr lang="en-US" sz="2000" dirty="0" smtClean="0"/>
              <a:t>sum of the value of white pieces –</a:t>
            </a:r>
          </a:p>
          <a:p>
            <a:r>
              <a:rPr lang="en-US" sz="2000" dirty="0" smtClean="0"/>
              <a:t>  sum of the value of black pieces</a:t>
            </a:r>
          </a:p>
        </p:txBody>
      </p:sp>
      <p:pic>
        <p:nvPicPr>
          <p:cNvPr id="7" name="Picture 8" descr="chess-evaluation3"/>
          <p:cNvPicPr>
            <a:picLocks noChangeAspect="1" noChangeArrowheads="1"/>
          </p:cNvPicPr>
          <p:nvPr>
            <p:custDataLst>
              <p:tags r:id="rId1"/>
            </p:custDataLst>
          </p:nvPr>
        </p:nvPicPr>
        <p:blipFill>
          <a:blip r:embed="rId3"/>
          <a:srcRect t="-18886" r="54630" b="8328"/>
          <a:stretch>
            <a:fillRect/>
          </a:stretch>
        </p:blipFill>
        <p:spPr>
          <a:xfrm>
            <a:off x="5181600" y="762000"/>
            <a:ext cx="3733800" cy="3962400"/>
          </a:xfrm>
          <a:prstGeom prst="rect">
            <a:avLst/>
          </a:prstGeom>
          <a:noFill/>
        </p:spPr>
      </p:pic>
      <p:sp>
        <p:nvSpPr>
          <p:cNvPr id="8" name="Rectangle 1051"/>
          <p:cNvSpPr>
            <a:spLocks noChangeArrowheads="1"/>
          </p:cNvSpPr>
          <p:nvPr/>
        </p:nvSpPr>
        <p:spPr bwMode="auto">
          <a:xfrm>
            <a:off x="6010958" y="4953000"/>
            <a:ext cx="1940104" cy="461665"/>
          </a:xfrm>
          <a:prstGeom prst="rect">
            <a:avLst/>
          </a:prstGeom>
          <a:noFill/>
          <a:ln w="9525">
            <a:noFill/>
            <a:miter lim="800000"/>
            <a:headEnd/>
            <a:tailEnd/>
          </a:ln>
        </p:spPr>
        <p:txBody>
          <a:bodyPr wrap="none">
            <a:prstTxWarp prst="textNoShape">
              <a:avLst/>
            </a:prstTxWarp>
            <a:spAutoFit/>
          </a:bodyPr>
          <a:lstStyle/>
          <a:p>
            <a:r>
              <a:rPr lang="en-US" sz="2400" dirty="0" smtClean="0">
                <a:solidFill>
                  <a:srgbClr val="0000FF"/>
                </a:solidFill>
              </a:rPr>
              <a:t>= 31 </a:t>
            </a:r>
            <a:r>
              <a:rPr lang="en-US" sz="2400" dirty="0">
                <a:solidFill>
                  <a:srgbClr val="0000FF"/>
                </a:solidFill>
              </a:rPr>
              <a:t>-</a:t>
            </a:r>
            <a:r>
              <a:rPr lang="en-US" sz="2400" dirty="0" smtClean="0">
                <a:solidFill>
                  <a:srgbClr val="0000FF"/>
                </a:solidFill>
              </a:rPr>
              <a:t> 36 </a:t>
            </a:r>
            <a:r>
              <a:rPr lang="en-US" sz="2400" dirty="0">
                <a:solidFill>
                  <a:srgbClr val="0000FF"/>
                </a:solidFill>
              </a:rPr>
              <a:t>=</a:t>
            </a:r>
            <a:r>
              <a:rPr lang="en-US" sz="2400" dirty="0" smtClean="0">
                <a:solidFill>
                  <a:srgbClr val="0000FF"/>
                </a:solidFill>
              </a:rPr>
              <a:t> -5</a:t>
            </a:r>
            <a:endParaRPr lang="en-US" sz="2400" dirty="0">
              <a:solidFill>
                <a:srgbClr val="0000FF"/>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711200" y="0"/>
            <a:ext cx="7772400" cy="1143000"/>
          </a:xfrm>
        </p:spPr>
        <p:txBody>
          <a:bodyPr/>
          <a:lstStyle/>
          <a:p>
            <a:r>
              <a:rPr lang="en-US" dirty="0" smtClean="0"/>
              <a:t>Chess EVAL</a:t>
            </a:r>
            <a:endParaRPr lang="en-US" dirty="0"/>
          </a:p>
        </p:txBody>
      </p:sp>
      <p:sp>
        <p:nvSpPr>
          <p:cNvPr id="21508" name="Text Box 4"/>
          <p:cNvSpPr txBox="1">
            <a:spLocks noChangeArrowheads="1"/>
          </p:cNvSpPr>
          <p:nvPr/>
        </p:nvSpPr>
        <p:spPr bwMode="auto">
          <a:xfrm>
            <a:off x="457200" y="1425575"/>
            <a:ext cx="5786438" cy="3170099"/>
          </a:xfrm>
          <a:prstGeom prst="rect">
            <a:avLst/>
          </a:prstGeom>
          <a:noFill/>
          <a:ln w="9525">
            <a:noFill/>
            <a:miter lim="800000"/>
            <a:headEnd/>
            <a:tailEnd/>
          </a:ln>
        </p:spPr>
        <p:txBody>
          <a:bodyPr wrap="square">
            <a:prstTxWarp prst="textNoShape">
              <a:avLst/>
            </a:prstTxWarp>
            <a:spAutoFit/>
          </a:bodyPr>
          <a:lstStyle/>
          <a:p>
            <a:r>
              <a:rPr lang="en-US" sz="2000" dirty="0"/>
              <a:t>Assume each piece has the following values</a:t>
            </a:r>
            <a:endParaRPr lang="en-US" sz="2000" i="1" dirty="0"/>
          </a:p>
          <a:p>
            <a:pPr lvl="1"/>
            <a:r>
              <a:rPr lang="en-US" sz="2000" dirty="0"/>
              <a:t>pawn 	= 1;</a:t>
            </a:r>
          </a:p>
          <a:p>
            <a:pPr lvl="1"/>
            <a:r>
              <a:rPr lang="en-US" sz="2000" dirty="0"/>
              <a:t>knight 	= 3;</a:t>
            </a:r>
          </a:p>
          <a:p>
            <a:pPr lvl="1"/>
            <a:r>
              <a:rPr lang="en-US" sz="2000" dirty="0"/>
              <a:t>bishop 	= 3;</a:t>
            </a:r>
          </a:p>
          <a:p>
            <a:pPr lvl="1"/>
            <a:r>
              <a:rPr lang="en-US" sz="2000" dirty="0"/>
              <a:t>rook 	= 5;</a:t>
            </a:r>
          </a:p>
          <a:p>
            <a:pPr lvl="1"/>
            <a:r>
              <a:rPr lang="en-US" sz="2000" dirty="0"/>
              <a:t>queen 	= 9;</a:t>
            </a:r>
            <a:endParaRPr lang="en-US" sz="2000" dirty="0" smtClean="0"/>
          </a:p>
          <a:p>
            <a:endParaRPr lang="en-US" sz="2000" i="1" dirty="0" smtClean="0"/>
          </a:p>
          <a:p>
            <a:r>
              <a:rPr lang="en-US" sz="2000" i="1" dirty="0" err="1" smtClean="0"/>
              <a:t>EVAL</a:t>
            </a:r>
            <a:r>
              <a:rPr lang="en-US" sz="2000" dirty="0" err="1" smtClean="0"/>
              <a:t>(</a:t>
            </a:r>
            <a:r>
              <a:rPr lang="en-US" sz="2000" i="1" dirty="0" err="1" smtClean="0"/>
              <a:t>state</a:t>
            </a:r>
            <a:r>
              <a:rPr lang="en-US" sz="2000" dirty="0" smtClean="0"/>
              <a:t>) </a:t>
            </a:r>
            <a:r>
              <a:rPr lang="en-US" sz="2000" dirty="0"/>
              <a:t>=</a:t>
            </a:r>
            <a:r>
              <a:rPr lang="en-US" sz="2000" dirty="0" smtClean="0"/>
              <a:t> </a:t>
            </a:r>
            <a:endParaRPr lang="en-US" sz="2000" i="1" dirty="0" smtClean="0"/>
          </a:p>
          <a:p>
            <a:r>
              <a:rPr lang="en-US" sz="2000" i="1" dirty="0" smtClean="0"/>
              <a:t>  </a:t>
            </a:r>
            <a:r>
              <a:rPr lang="en-US" sz="2000" dirty="0" smtClean="0"/>
              <a:t>sum of the value of white pieces –</a:t>
            </a:r>
          </a:p>
          <a:p>
            <a:r>
              <a:rPr lang="en-US" sz="2000" dirty="0" smtClean="0"/>
              <a:t>  sum of the value of black pieces</a:t>
            </a:r>
          </a:p>
        </p:txBody>
      </p:sp>
      <p:pic>
        <p:nvPicPr>
          <p:cNvPr id="7" name="Picture 8" descr="chess-evaluation3"/>
          <p:cNvPicPr>
            <a:picLocks noChangeAspect="1" noChangeArrowheads="1"/>
          </p:cNvPicPr>
          <p:nvPr>
            <p:custDataLst>
              <p:tags r:id="rId1"/>
            </p:custDataLst>
          </p:nvPr>
        </p:nvPicPr>
        <p:blipFill>
          <a:blip r:embed="rId3"/>
          <a:srcRect t="-18886" r="54630" b="8328"/>
          <a:stretch>
            <a:fillRect/>
          </a:stretch>
        </p:blipFill>
        <p:spPr>
          <a:xfrm>
            <a:off x="5181600" y="762000"/>
            <a:ext cx="3733800" cy="3962400"/>
          </a:xfrm>
          <a:prstGeom prst="rect">
            <a:avLst/>
          </a:prstGeom>
          <a:noFill/>
        </p:spPr>
      </p:pic>
      <p:sp>
        <p:nvSpPr>
          <p:cNvPr id="6" name="TextBox 5"/>
          <p:cNvSpPr txBox="1"/>
          <p:nvPr/>
        </p:nvSpPr>
        <p:spPr>
          <a:xfrm>
            <a:off x="2819400" y="5181600"/>
            <a:ext cx="4267200" cy="523220"/>
          </a:xfrm>
          <a:prstGeom prst="rect">
            <a:avLst/>
          </a:prstGeom>
          <a:noFill/>
        </p:spPr>
        <p:txBody>
          <a:bodyPr wrap="square" rtlCol="0">
            <a:spAutoFit/>
          </a:bodyPr>
          <a:lstStyle/>
          <a:p>
            <a:r>
              <a:rPr lang="en-US" sz="2800" dirty="0" smtClean="0">
                <a:solidFill>
                  <a:srgbClr val="FF0000"/>
                </a:solidFill>
              </a:rPr>
              <a:t>Any problems with this?</a:t>
            </a:r>
            <a:endParaRPr lang="en-US" sz="2800" dirty="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a:bodyPr>
          <a:lstStyle/>
          <a:p>
            <a:r>
              <a:rPr lang="en-US" dirty="0" smtClean="0"/>
              <a:t>Chess EVAL</a:t>
            </a:r>
            <a:endParaRPr lang="en-US" dirty="0"/>
          </a:p>
        </p:txBody>
      </p:sp>
      <p:sp>
        <p:nvSpPr>
          <p:cNvPr id="9" name="Content Placeholder 8"/>
          <p:cNvSpPr>
            <a:spLocks noGrp="1"/>
          </p:cNvSpPr>
          <p:nvPr>
            <p:ph sz="quarter" idx="1"/>
          </p:nvPr>
        </p:nvSpPr>
        <p:spPr>
          <a:xfrm>
            <a:off x="457200" y="1219200"/>
            <a:ext cx="5562600" cy="2508250"/>
          </a:xfrm>
        </p:spPr>
        <p:txBody>
          <a:bodyPr>
            <a:normAutofit/>
          </a:bodyPr>
          <a:lstStyle/>
          <a:p>
            <a:pPr marL="0" indent="0">
              <a:buNone/>
            </a:pPr>
            <a:r>
              <a:rPr lang="en-US" dirty="0" smtClean="0">
                <a:solidFill>
                  <a:srgbClr val="0000FF"/>
                </a:solidFill>
              </a:rPr>
              <a:t>Ignores actual positions!</a:t>
            </a:r>
          </a:p>
          <a:p>
            <a:endParaRPr lang="en-US" dirty="0" smtClean="0"/>
          </a:p>
          <a:p>
            <a:endParaRPr lang="en-US" dirty="0" smtClean="0"/>
          </a:p>
          <a:p>
            <a:pPr marL="0" indent="0">
              <a:buNone/>
            </a:pPr>
            <a:r>
              <a:rPr lang="en-US" dirty="0" smtClean="0"/>
              <a:t>Actual heuristic functions are often</a:t>
            </a:r>
            <a:br>
              <a:rPr lang="en-US" dirty="0" smtClean="0"/>
            </a:br>
            <a:r>
              <a:rPr lang="en-US" dirty="0" smtClean="0"/>
              <a:t>a weighted combination of features</a:t>
            </a:r>
          </a:p>
        </p:txBody>
      </p:sp>
      <p:pic>
        <p:nvPicPr>
          <p:cNvPr id="22533" name="Picture 7" descr="C:\WINNT\Profiles\eamonn\Desktop\cs170\knight1a.gif"/>
          <p:cNvPicPr>
            <a:picLocks noChangeAspect="1" noChangeArrowheads="1"/>
          </p:cNvPicPr>
          <p:nvPr/>
        </p:nvPicPr>
        <p:blipFill>
          <a:blip r:embed="rId3"/>
          <a:srcRect/>
          <a:stretch>
            <a:fillRect/>
          </a:stretch>
        </p:blipFill>
        <p:spPr bwMode="auto">
          <a:xfrm>
            <a:off x="6254750" y="1022350"/>
            <a:ext cx="2705100" cy="2705100"/>
          </a:xfrm>
          <a:prstGeom prst="rect">
            <a:avLst/>
          </a:prstGeom>
          <a:noFill/>
          <a:ln w="9525">
            <a:noFill/>
            <a:miter lim="800000"/>
            <a:headEnd/>
            <a:tailEnd/>
          </a:ln>
        </p:spPr>
      </p:pic>
      <p:pic>
        <p:nvPicPr>
          <p:cNvPr id="22534" name="Picture 8" descr="C:\WINNT\Profiles\eamonn\Desktop\cs170\knight1b.gif"/>
          <p:cNvPicPr>
            <a:picLocks noChangeAspect="1" noChangeArrowheads="1"/>
          </p:cNvPicPr>
          <p:nvPr/>
        </p:nvPicPr>
        <p:blipFill>
          <a:blip r:embed="rId4"/>
          <a:srcRect/>
          <a:stretch>
            <a:fillRect/>
          </a:stretch>
        </p:blipFill>
        <p:spPr bwMode="auto">
          <a:xfrm>
            <a:off x="6197600" y="3881438"/>
            <a:ext cx="2743200" cy="1076325"/>
          </a:xfrm>
          <a:prstGeom prst="rect">
            <a:avLst/>
          </a:prstGeom>
          <a:noFill/>
          <a:ln w="9525">
            <a:noFill/>
            <a:miter lim="800000"/>
            <a:headEnd/>
            <a:tailEnd/>
          </a:ln>
        </p:spPr>
      </p:pic>
      <p:pic>
        <p:nvPicPr>
          <p:cNvPr id="22535" name="Picture 9" descr="C:\WINNT\Profiles\eamonn\Desktop\cs170\knight1c.gif"/>
          <p:cNvPicPr>
            <a:picLocks noChangeAspect="1" noChangeArrowheads="1"/>
          </p:cNvPicPr>
          <p:nvPr/>
        </p:nvPicPr>
        <p:blipFill>
          <a:blip r:embed="rId5"/>
          <a:srcRect/>
          <a:stretch>
            <a:fillRect/>
          </a:stretch>
        </p:blipFill>
        <p:spPr bwMode="auto">
          <a:xfrm>
            <a:off x="7762875" y="5124450"/>
            <a:ext cx="1085850" cy="1104900"/>
          </a:xfrm>
          <a:prstGeom prst="rect">
            <a:avLst/>
          </a:prstGeom>
          <a:noFill/>
          <a:ln w="9525">
            <a:noFill/>
            <a:miter lim="800000"/>
            <a:headEnd/>
            <a:tailEnd/>
          </a:ln>
        </p:spPr>
      </p:pic>
      <p:graphicFrame>
        <p:nvGraphicFramePr>
          <p:cNvPr id="10" name="Object 9"/>
          <p:cNvGraphicFramePr>
            <a:graphicFrameLocks noChangeAspect="1"/>
          </p:cNvGraphicFramePr>
          <p:nvPr/>
        </p:nvGraphicFramePr>
        <p:xfrm>
          <a:off x="228600" y="4191747"/>
          <a:ext cx="5562600" cy="381747"/>
        </p:xfrm>
        <a:graphic>
          <a:graphicData uri="http://schemas.openxmlformats.org/presentationml/2006/ole">
            <mc:AlternateContent xmlns:mc="http://schemas.openxmlformats.org/markup-compatibility/2006">
              <mc:Choice xmlns:v="urn:schemas-microsoft-com:vml" Requires="v">
                <p:oleObj spid="_x0000_s40983" name="Equation" r:id="rId6" imgW="2590800" imgH="177800" progId="Equation.3">
                  <p:embed/>
                </p:oleObj>
              </mc:Choice>
              <mc:Fallback>
                <p:oleObj name="Equation" r:id="rId6" imgW="2590800" imgH="177800" progId="Equation.3">
                  <p:embed/>
                  <p:pic>
                    <p:nvPicPr>
                      <p:cNvPr id="0"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8600" y="4191747"/>
                        <a:ext cx="5562600" cy="38174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a:bodyPr>
          <a:lstStyle/>
          <a:p>
            <a:r>
              <a:rPr lang="en-US" dirty="0" smtClean="0"/>
              <a:t>Chess EVAL</a:t>
            </a:r>
            <a:endParaRPr lang="en-US" dirty="0"/>
          </a:p>
        </p:txBody>
      </p:sp>
      <p:sp>
        <p:nvSpPr>
          <p:cNvPr id="9" name="Content Placeholder 8"/>
          <p:cNvSpPr>
            <a:spLocks noGrp="1"/>
          </p:cNvSpPr>
          <p:nvPr>
            <p:ph sz="quarter" idx="1"/>
          </p:nvPr>
        </p:nvSpPr>
        <p:spPr>
          <a:xfrm>
            <a:off x="457200" y="3657600"/>
            <a:ext cx="8229600" cy="2286000"/>
          </a:xfrm>
        </p:spPr>
        <p:txBody>
          <a:bodyPr/>
          <a:lstStyle/>
          <a:p>
            <a:pPr marL="0" indent="0">
              <a:buNone/>
            </a:pPr>
            <a:r>
              <a:rPr lang="en-US" dirty="0" smtClean="0"/>
              <a:t>A feature can be any numerical information about the board</a:t>
            </a:r>
          </a:p>
          <a:p>
            <a:pPr lvl="1"/>
            <a:r>
              <a:rPr lang="en-US" dirty="0" smtClean="0"/>
              <a:t>as general as the number of pawns</a:t>
            </a:r>
          </a:p>
          <a:p>
            <a:pPr lvl="1"/>
            <a:r>
              <a:rPr lang="en-US" dirty="0" smtClean="0"/>
              <a:t>to specific board configurations</a:t>
            </a:r>
          </a:p>
          <a:p>
            <a:pPr marL="0" indent="0">
              <a:buNone/>
            </a:pPr>
            <a:endParaRPr lang="en-US" dirty="0" smtClean="0"/>
          </a:p>
          <a:p>
            <a:pPr marL="0" indent="0">
              <a:buNone/>
            </a:pPr>
            <a:r>
              <a:rPr lang="en-US" dirty="0" smtClean="0"/>
              <a:t>Deep </a:t>
            </a:r>
            <a:r>
              <a:rPr lang="en-US" dirty="0" smtClean="0"/>
              <a:t>Blue: 8000 features!</a:t>
            </a:r>
          </a:p>
        </p:txBody>
      </p:sp>
      <p:graphicFrame>
        <p:nvGraphicFramePr>
          <p:cNvPr id="49155" name="Object 3"/>
          <p:cNvGraphicFramePr>
            <a:graphicFrameLocks noChangeAspect="1"/>
          </p:cNvGraphicFramePr>
          <p:nvPr/>
        </p:nvGraphicFramePr>
        <p:xfrm>
          <a:off x="1752600" y="1371600"/>
          <a:ext cx="5562600" cy="382588"/>
        </p:xfrm>
        <a:graphic>
          <a:graphicData uri="http://schemas.openxmlformats.org/presentationml/2006/ole">
            <mc:AlternateContent xmlns:mc="http://schemas.openxmlformats.org/markup-compatibility/2006">
              <mc:Choice xmlns:v="urn:schemas-microsoft-com:vml" Requires="v">
                <p:oleObj spid="_x0000_s49176" name="Equation" r:id="rId3" imgW="2590800" imgH="177800" progId="Equation.3">
                  <p:embed/>
                </p:oleObj>
              </mc:Choice>
              <mc:Fallback>
                <p:oleObj name="Equation" r:id="rId3" imgW="2590800" imgH="17780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1371600"/>
                        <a:ext cx="5562600" cy="382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2" name="Straight Arrow Connector 11"/>
          <p:cNvCxnSpPr/>
          <p:nvPr/>
        </p:nvCxnSpPr>
        <p:spPr>
          <a:xfrm rot="5400000" flipH="1" flipV="1">
            <a:off x="3124994" y="1829594"/>
            <a:ext cx="608012" cy="457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p:nvPr/>
        </p:nvCxnSpPr>
        <p:spPr>
          <a:xfrm rot="5400000" flipH="1" flipV="1">
            <a:off x="4344194" y="1904206"/>
            <a:ext cx="608012" cy="457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rot="5400000" flipH="1" flipV="1">
            <a:off x="5639594" y="1904206"/>
            <a:ext cx="608012" cy="457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2362200" y="2436812"/>
            <a:ext cx="1295400" cy="707886"/>
          </a:xfrm>
          <a:prstGeom prst="rect">
            <a:avLst/>
          </a:prstGeom>
          <a:noFill/>
        </p:spPr>
        <p:txBody>
          <a:bodyPr wrap="square" rtlCol="0">
            <a:spAutoFit/>
          </a:bodyPr>
          <a:lstStyle/>
          <a:p>
            <a:r>
              <a:rPr lang="en-US" sz="2000" dirty="0" smtClean="0">
                <a:solidFill>
                  <a:srgbClr val="000090"/>
                </a:solidFill>
              </a:rPr>
              <a:t>number of pawns</a:t>
            </a:r>
            <a:endParaRPr lang="en-US" sz="2000" dirty="0">
              <a:solidFill>
                <a:srgbClr val="000090"/>
              </a:solidFill>
            </a:endParaRPr>
          </a:p>
        </p:txBody>
      </p:sp>
      <p:sp>
        <p:nvSpPr>
          <p:cNvPr id="16" name="TextBox 15"/>
          <p:cNvSpPr txBox="1"/>
          <p:nvPr/>
        </p:nvSpPr>
        <p:spPr>
          <a:xfrm>
            <a:off x="3810000" y="2416314"/>
            <a:ext cx="1295400" cy="1015663"/>
          </a:xfrm>
          <a:prstGeom prst="rect">
            <a:avLst/>
          </a:prstGeom>
          <a:noFill/>
        </p:spPr>
        <p:txBody>
          <a:bodyPr wrap="square" rtlCol="0">
            <a:spAutoFit/>
          </a:bodyPr>
          <a:lstStyle/>
          <a:p>
            <a:r>
              <a:rPr lang="en-US" sz="2000" dirty="0" smtClean="0">
                <a:solidFill>
                  <a:srgbClr val="000090"/>
                </a:solidFill>
              </a:rPr>
              <a:t>number of attacked knights</a:t>
            </a:r>
            <a:endParaRPr lang="en-US" sz="2000" dirty="0">
              <a:solidFill>
                <a:srgbClr val="000090"/>
              </a:solidFill>
            </a:endParaRPr>
          </a:p>
        </p:txBody>
      </p:sp>
      <p:sp>
        <p:nvSpPr>
          <p:cNvPr id="17" name="TextBox 16"/>
          <p:cNvSpPr txBox="1"/>
          <p:nvPr/>
        </p:nvSpPr>
        <p:spPr>
          <a:xfrm>
            <a:off x="5181600" y="2413337"/>
            <a:ext cx="1600200" cy="1015663"/>
          </a:xfrm>
          <a:prstGeom prst="rect">
            <a:avLst/>
          </a:prstGeom>
          <a:noFill/>
        </p:spPr>
        <p:txBody>
          <a:bodyPr wrap="square" rtlCol="0">
            <a:spAutoFit/>
          </a:bodyPr>
          <a:lstStyle/>
          <a:p>
            <a:r>
              <a:rPr lang="en-US" sz="2000" dirty="0" smtClean="0">
                <a:solidFill>
                  <a:srgbClr val="000090"/>
                </a:solidFill>
              </a:rPr>
              <a:t>1 if king has knighted, 0 otherwise</a:t>
            </a:r>
            <a:endParaRPr lang="en-US" sz="2000" dirty="0">
              <a:solidFill>
                <a:srgbClr val="000090"/>
              </a:solidFill>
            </a:endParaRP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a:bodyPr>
          <a:lstStyle/>
          <a:p>
            <a:r>
              <a:rPr lang="en-US" dirty="0" smtClean="0"/>
              <a:t>Chess EVAL</a:t>
            </a:r>
            <a:endParaRPr lang="en-US" dirty="0"/>
          </a:p>
        </p:txBody>
      </p:sp>
      <p:graphicFrame>
        <p:nvGraphicFramePr>
          <p:cNvPr id="49155" name="Object 3"/>
          <p:cNvGraphicFramePr>
            <a:graphicFrameLocks noChangeAspect="1"/>
          </p:cNvGraphicFramePr>
          <p:nvPr/>
        </p:nvGraphicFramePr>
        <p:xfrm>
          <a:off x="1752600" y="1371600"/>
          <a:ext cx="5562600" cy="382588"/>
        </p:xfrm>
        <a:graphic>
          <a:graphicData uri="http://schemas.openxmlformats.org/presentationml/2006/ole">
            <mc:AlternateContent xmlns:mc="http://schemas.openxmlformats.org/markup-compatibility/2006">
              <mc:Choice xmlns:v="urn:schemas-microsoft-com:vml" Requires="v">
                <p:oleObj spid="_x0000_s50198" name="Equation" r:id="rId3" imgW="2590800" imgH="177800" progId="Equation.3">
                  <p:embed/>
                </p:oleObj>
              </mc:Choice>
              <mc:Fallback>
                <p:oleObj name="Equation" r:id="rId3" imgW="2590800" imgH="1778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1371600"/>
                        <a:ext cx="5562600" cy="382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2" name="Straight Arrow Connector 11"/>
          <p:cNvCxnSpPr/>
          <p:nvPr/>
        </p:nvCxnSpPr>
        <p:spPr>
          <a:xfrm rot="5400000" flipH="1" flipV="1">
            <a:off x="3124994" y="1829594"/>
            <a:ext cx="608012" cy="457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p:nvPr/>
        </p:nvCxnSpPr>
        <p:spPr>
          <a:xfrm rot="5400000" flipH="1" flipV="1">
            <a:off x="4344194" y="1904206"/>
            <a:ext cx="608012" cy="457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rot="5400000" flipH="1" flipV="1">
            <a:off x="5639594" y="1904206"/>
            <a:ext cx="608012" cy="457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2362200" y="2436812"/>
            <a:ext cx="1295400" cy="707886"/>
          </a:xfrm>
          <a:prstGeom prst="rect">
            <a:avLst/>
          </a:prstGeom>
          <a:noFill/>
        </p:spPr>
        <p:txBody>
          <a:bodyPr wrap="square" rtlCol="0">
            <a:spAutoFit/>
          </a:bodyPr>
          <a:lstStyle/>
          <a:p>
            <a:r>
              <a:rPr lang="en-US" sz="2000" dirty="0" smtClean="0">
                <a:solidFill>
                  <a:srgbClr val="000090"/>
                </a:solidFill>
              </a:rPr>
              <a:t>number of pawns</a:t>
            </a:r>
            <a:endParaRPr lang="en-US" sz="2000" dirty="0">
              <a:solidFill>
                <a:srgbClr val="000090"/>
              </a:solidFill>
            </a:endParaRPr>
          </a:p>
        </p:txBody>
      </p:sp>
      <p:sp>
        <p:nvSpPr>
          <p:cNvPr id="16" name="TextBox 15"/>
          <p:cNvSpPr txBox="1"/>
          <p:nvPr/>
        </p:nvSpPr>
        <p:spPr>
          <a:xfrm>
            <a:off x="3810000" y="2416314"/>
            <a:ext cx="1295400" cy="1015663"/>
          </a:xfrm>
          <a:prstGeom prst="rect">
            <a:avLst/>
          </a:prstGeom>
          <a:noFill/>
        </p:spPr>
        <p:txBody>
          <a:bodyPr wrap="square" rtlCol="0">
            <a:spAutoFit/>
          </a:bodyPr>
          <a:lstStyle/>
          <a:p>
            <a:r>
              <a:rPr lang="en-US" sz="2000" dirty="0" smtClean="0">
                <a:solidFill>
                  <a:srgbClr val="000090"/>
                </a:solidFill>
              </a:rPr>
              <a:t>number of attacked knights</a:t>
            </a:r>
            <a:endParaRPr lang="en-US" sz="2000" dirty="0">
              <a:solidFill>
                <a:srgbClr val="000090"/>
              </a:solidFill>
            </a:endParaRPr>
          </a:p>
        </p:txBody>
      </p:sp>
      <p:sp>
        <p:nvSpPr>
          <p:cNvPr id="17" name="TextBox 16"/>
          <p:cNvSpPr txBox="1"/>
          <p:nvPr/>
        </p:nvSpPr>
        <p:spPr>
          <a:xfrm>
            <a:off x="5181600" y="2413337"/>
            <a:ext cx="1600200" cy="1015663"/>
          </a:xfrm>
          <a:prstGeom prst="rect">
            <a:avLst/>
          </a:prstGeom>
          <a:noFill/>
        </p:spPr>
        <p:txBody>
          <a:bodyPr wrap="square" rtlCol="0">
            <a:spAutoFit/>
          </a:bodyPr>
          <a:lstStyle/>
          <a:p>
            <a:r>
              <a:rPr lang="en-US" sz="2000" dirty="0" smtClean="0">
                <a:solidFill>
                  <a:srgbClr val="000090"/>
                </a:solidFill>
              </a:rPr>
              <a:t>1 if king has knighted, 0 otherwise</a:t>
            </a:r>
            <a:endParaRPr lang="en-US" sz="2000" dirty="0">
              <a:solidFill>
                <a:srgbClr val="000090"/>
              </a:solidFill>
            </a:endParaRPr>
          </a:p>
        </p:txBody>
      </p:sp>
      <p:sp>
        <p:nvSpPr>
          <p:cNvPr id="18" name="TextBox 17"/>
          <p:cNvSpPr txBox="1"/>
          <p:nvPr/>
        </p:nvSpPr>
        <p:spPr>
          <a:xfrm>
            <a:off x="1752600" y="4191000"/>
            <a:ext cx="5562600" cy="954107"/>
          </a:xfrm>
          <a:prstGeom prst="rect">
            <a:avLst/>
          </a:prstGeom>
          <a:noFill/>
        </p:spPr>
        <p:txBody>
          <a:bodyPr wrap="square" rtlCol="0">
            <a:spAutoFit/>
          </a:bodyPr>
          <a:lstStyle/>
          <a:p>
            <a:r>
              <a:rPr lang="en-US" sz="2800" dirty="0" smtClean="0">
                <a:solidFill>
                  <a:srgbClr val="FF0000"/>
                </a:solidFill>
              </a:rPr>
              <a:t>How can we determine the weights (especially if we have 8000 of them!)?</a:t>
            </a:r>
            <a:endParaRPr lang="en-US" sz="2800" dirty="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a:bodyPr>
          <a:lstStyle/>
          <a:p>
            <a:r>
              <a:rPr lang="en-US" dirty="0" smtClean="0"/>
              <a:t>Chess EVAL</a:t>
            </a:r>
            <a:endParaRPr lang="en-US" dirty="0"/>
          </a:p>
        </p:txBody>
      </p:sp>
      <p:graphicFrame>
        <p:nvGraphicFramePr>
          <p:cNvPr id="49155" name="Object 3"/>
          <p:cNvGraphicFramePr>
            <a:graphicFrameLocks noChangeAspect="1"/>
          </p:cNvGraphicFramePr>
          <p:nvPr/>
        </p:nvGraphicFramePr>
        <p:xfrm>
          <a:off x="1752600" y="1371600"/>
          <a:ext cx="5562600" cy="382588"/>
        </p:xfrm>
        <a:graphic>
          <a:graphicData uri="http://schemas.openxmlformats.org/presentationml/2006/ole">
            <mc:AlternateContent xmlns:mc="http://schemas.openxmlformats.org/markup-compatibility/2006">
              <mc:Choice xmlns:v="urn:schemas-microsoft-com:vml" Requires="v">
                <p:oleObj spid="_x0000_s51222" name="Equation" r:id="rId3" imgW="2590800" imgH="177800" progId="Equation.3">
                  <p:embed/>
                </p:oleObj>
              </mc:Choice>
              <mc:Fallback>
                <p:oleObj name="Equation" r:id="rId3" imgW="2590800" imgH="1778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1371600"/>
                        <a:ext cx="5562600" cy="382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2" name="Straight Arrow Connector 11"/>
          <p:cNvCxnSpPr/>
          <p:nvPr/>
        </p:nvCxnSpPr>
        <p:spPr>
          <a:xfrm rot="5400000" flipH="1" flipV="1">
            <a:off x="3124994" y="1829594"/>
            <a:ext cx="608012" cy="457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p:nvPr/>
        </p:nvCxnSpPr>
        <p:spPr>
          <a:xfrm rot="5400000" flipH="1" flipV="1">
            <a:off x="4344194" y="1904206"/>
            <a:ext cx="608012" cy="457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rot="5400000" flipH="1" flipV="1">
            <a:off x="5639594" y="1904206"/>
            <a:ext cx="608012" cy="457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2362200" y="2436812"/>
            <a:ext cx="1295400" cy="707886"/>
          </a:xfrm>
          <a:prstGeom prst="rect">
            <a:avLst/>
          </a:prstGeom>
          <a:noFill/>
        </p:spPr>
        <p:txBody>
          <a:bodyPr wrap="square" rtlCol="0">
            <a:spAutoFit/>
          </a:bodyPr>
          <a:lstStyle/>
          <a:p>
            <a:r>
              <a:rPr lang="en-US" sz="2000" dirty="0" smtClean="0">
                <a:solidFill>
                  <a:srgbClr val="000090"/>
                </a:solidFill>
              </a:rPr>
              <a:t>number of pawns</a:t>
            </a:r>
            <a:endParaRPr lang="en-US" sz="2000" dirty="0">
              <a:solidFill>
                <a:srgbClr val="000090"/>
              </a:solidFill>
            </a:endParaRPr>
          </a:p>
        </p:txBody>
      </p:sp>
      <p:sp>
        <p:nvSpPr>
          <p:cNvPr id="16" name="TextBox 15"/>
          <p:cNvSpPr txBox="1"/>
          <p:nvPr/>
        </p:nvSpPr>
        <p:spPr>
          <a:xfrm>
            <a:off x="3810000" y="2416314"/>
            <a:ext cx="1295400" cy="1015663"/>
          </a:xfrm>
          <a:prstGeom prst="rect">
            <a:avLst/>
          </a:prstGeom>
          <a:noFill/>
        </p:spPr>
        <p:txBody>
          <a:bodyPr wrap="square" rtlCol="0">
            <a:spAutoFit/>
          </a:bodyPr>
          <a:lstStyle/>
          <a:p>
            <a:r>
              <a:rPr lang="en-US" sz="2000" dirty="0" smtClean="0">
                <a:solidFill>
                  <a:srgbClr val="000090"/>
                </a:solidFill>
              </a:rPr>
              <a:t>number of attacked knights</a:t>
            </a:r>
            <a:endParaRPr lang="en-US" sz="2000" dirty="0">
              <a:solidFill>
                <a:srgbClr val="000090"/>
              </a:solidFill>
            </a:endParaRPr>
          </a:p>
        </p:txBody>
      </p:sp>
      <p:sp>
        <p:nvSpPr>
          <p:cNvPr id="17" name="TextBox 16"/>
          <p:cNvSpPr txBox="1"/>
          <p:nvPr/>
        </p:nvSpPr>
        <p:spPr>
          <a:xfrm>
            <a:off x="5181600" y="2413337"/>
            <a:ext cx="1600200" cy="1015663"/>
          </a:xfrm>
          <a:prstGeom prst="rect">
            <a:avLst/>
          </a:prstGeom>
          <a:noFill/>
        </p:spPr>
        <p:txBody>
          <a:bodyPr wrap="square" rtlCol="0">
            <a:spAutoFit/>
          </a:bodyPr>
          <a:lstStyle/>
          <a:p>
            <a:r>
              <a:rPr lang="en-US" sz="2000" dirty="0" smtClean="0">
                <a:solidFill>
                  <a:srgbClr val="000090"/>
                </a:solidFill>
              </a:rPr>
              <a:t>1 if king has knighted, 0 otherwise</a:t>
            </a:r>
            <a:endParaRPr lang="en-US" sz="2000" dirty="0">
              <a:solidFill>
                <a:srgbClr val="000090"/>
              </a:solidFill>
            </a:endParaRPr>
          </a:p>
        </p:txBody>
      </p:sp>
      <p:sp>
        <p:nvSpPr>
          <p:cNvPr id="18" name="TextBox 17"/>
          <p:cNvSpPr txBox="1"/>
          <p:nvPr/>
        </p:nvSpPr>
        <p:spPr>
          <a:xfrm>
            <a:off x="876300" y="3929390"/>
            <a:ext cx="6972300" cy="1815882"/>
          </a:xfrm>
          <a:prstGeom prst="rect">
            <a:avLst/>
          </a:prstGeom>
          <a:noFill/>
        </p:spPr>
        <p:txBody>
          <a:bodyPr wrap="square" rtlCol="0">
            <a:spAutoFit/>
          </a:bodyPr>
          <a:lstStyle/>
          <a:p>
            <a:r>
              <a:rPr lang="en-US" sz="2800" dirty="0" smtClean="0">
                <a:solidFill>
                  <a:srgbClr val="0000FF"/>
                </a:solidFill>
              </a:rPr>
              <a:t>Machine learning!</a:t>
            </a:r>
          </a:p>
          <a:p>
            <a:pPr>
              <a:buFontTx/>
              <a:buChar char="-"/>
            </a:pPr>
            <a:r>
              <a:rPr lang="en-US" sz="2800" dirty="0" smtClean="0">
                <a:solidFill>
                  <a:srgbClr val="0000FF"/>
                </a:solidFill>
              </a:rPr>
              <a:t> play/examine lots of games</a:t>
            </a:r>
          </a:p>
          <a:p>
            <a:pPr>
              <a:buFontTx/>
              <a:buChar char="-"/>
            </a:pPr>
            <a:r>
              <a:rPr lang="en-US" sz="2800" dirty="0" smtClean="0">
                <a:solidFill>
                  <a:srgbClr val="0000FF"/>
                </a:solidFill>
              </a:rPr>
              <a:t> adjust the weights so that the </a:t>
            </a:r>
            <a:r>
              <a:rPr lang="en-US" sz="2800" dirty="0" err="1" smtClean="0">
                <a:solidFill>
                  <a:srgbClr val="0000FF"/>
                </a:solidFill>
              </a:rPr>
              <a:t>EVAL(s</a:t>
            </a:r>
            <a:r>
              <a:rPr lang="en-US" sz="2800" dirty="0" smtClean="0">
                <a:solidFill>
                  <a:srgbClr val="0000FF"/>
                </a:solidFill>
              </a:rPr>
              <a:t>) correlates with the actual utility of the states </a:t>
            </a:r>
            <a:endParaRPr lang="en-US" sz="2800" dirty="0">
              <a:solidFill>
                <a:srgbClr val="0000FF"/>
              </a:solidFill>
            </a:endParaRPr>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custDataLst>
              <p:tags r:id="rId1"/>
            </p:custDataLst>
          </p:nvPr>
        </p:nvSpPr>
        <p:spPr/>
        <p:txBody>
          <a:bodyPr/>
          <a:lstStyle/>
          <a:p>
            <a:pPr eaLnBrk="1" hangingPunct="1"/>
            <a:r>
              <a:rPr lang="en-US"/>
              <a:t>Horizon effect</a:t>
            </a:r>
          </a:p>
        </p:txBody>
      </p:sp>
      <p:pic>
        <p:nvPicPr>
          <p:cNvPr id="43010" name="Picture 8" descr="horizon"/>
          <p:cNvPicPr>
            <a:picLocks noGrp="1" noChangeAspect="1" noChangeArrowheads="1"/>
          </p:cNvPicPr>
          <p:nvPr>
            <p:ph sz="quarter" idx="1"/>
            <p:custDataLst>
              <p:tags r:id="rId2"/>
            </p:custDataLst>
          </p:nvPr>
        </p:nvPicPr>
        <p:blipFill>
          <a:blip r:embed="rId7"/>
          <a:srcRect l="-42255" r="-42255"/>
          <a:stretch>
            <a:fillRect/>
          </a:stretch>
        </p:blipFill>
        <p:spPr>
          <a:xfrm>
            <a:off x="1143000" y="1219200"/>
            <a:ext cx="6731000" cy="4038600"/>
          </a:xfrm>
          <a:noFill/>
        </p:spPr>
      </p:pic>
      <p:sp>
        <p:nvSpPr>
          <p:cNvPr id="43012" name="AutoShape 4" hidden="1"/>
          <p:cNvSpPr>
            <a:spLocks noChangeArrowheads="1"/>
          </p:cNvSpPr>
          <p:nvPr>
            <p:custDataLst>
              <p:tags r:id="rId3"/>
            </p:custDataLst>
          </p:nvPr>
        </p:nvSpPr>
        <p:spPr bwMode="auto">
          <a:xfrm>
            <a:off x="1828800" y="4495800"/>
            <a:ext cx="976313" cy="485775"/>
          </a:xfrm>
          <a:prstGeom prst="rightArrow">
            <a:avLst>
              <a:gd name="adj1" fmla="val 50000"/>
              <a:gd name="adj2" fmla="val 50245"/>
            </a:avLst>
          </a:prstGeom>
          <a:solidFill>
            <a:srgbClr val="FF0000"/>
          </a:solidFill>
          <a:ln w="12700">
            <a:solidFill>
              <a:srgbClr val="FF0000"/>
            </a:solidFill>
            <a:miter lim="800000"/>
            <a:headEnd type="none" w="sm" len="sm"/>
            <a:tailEnd type="none" w="sm" len="sm"/>
          </a:ln>
        </p:spPr>
        <p:txBody>
          <a:bodyPr wrap="none" anchor="ctr">
            <a:prstTxWarp prst="textNoShape">
              <a:avLst/>
            </a:prstTxWarp>
          </a:bodyPr>
          <a:lstStyle/>
          <a:p>
            <a:endParaRPr lang="en-US"/>
          </a:p>
        </p:txBody>
      </p:sp>
      <p:sp>
        <p:nvSpPr>
          <p:cNvPr id="43013" name="AutoShape 5" hidden="1"/>
          <p:cNvSpPr>
            <a:spLocks noChangeArrowheads="1"/>
          </p:cNvSpPr>
          <p:nvPr>
            <p:custDataLst>
              <p:tags r:id="rId4"/>
            </p:custDataLst>
          </p:nvPr>
        </p:nvSpPr>
        <p:spPr bwMode="auto">
          <a:xfrm rot="6451513">
            <a:off x="4083844" y="1693069"/>
            <a:ext cx="976313" cy="485775"/>
          </a:xfrm>
          <a:prstGeom prst="rightArrow">
            <a:avLst>
              <a:gd name="adj1" fmla="val 50000"/>
              <a:gd name="adj2" fmla="val 50245"/>
            </a:avLst>
          </a:prstGeom>
          <a:solidFill>
            <a:srgbClr val="FF0000"/>
          </a:solidFill>
          <a:ln w="12700">
            <a:solidFill>
              <a:srgbClr val="FF0000"/>
            </a:solidFill>
            <a:miter lim="800000"/>
            <a:headEnd type="none" w="sm" len="sm"/>
            <a:tailEnd type="none" w="sm" len="sm"/>
          </a:ln>
        </p:spPr>
        <p:txBody>
          <a:bodyPr wrap="none" anchor="ctr">
            <a:prstTxWarp prst="textNoShape">
              <a:avLst/>
            </a:prstTxWarp>
          </a:bodyPr>
          <a:lstStyle/>
          <a:p>
            <a:endParaRPr lang="en-US"/>
          </a:p>
        </p:txBody>
      </p:sp>
      <p:sp>
        <p:nvSpPr>
          <p:cNvPr id="7" name="TextBox 6"/>
          <p:cNvSpPr txBox="1"/>
          <p:nvPr/>
        </p:nvSpPr>
        <p:spPr>
          <a:xfrm>
            <a:off x="914400" y="5562600"/>
            <a:ext cx="7162800" cy="523220"/>
          </a:xfrm>
          <a:prstGeom prst="rect">
            <a:avLst/>
          </a:prstGeom>
          <a:noFill/>
        </p:spPr>
        <p:txBody>
          <a:bodyPr wrap="square" rtlCol="0">
            <a:spAutoFit/>
          </a:bodyPr>
          <a:lstStyle/>
          <a:p>
            <a:r>
              <a:rPr lang="en-US" sz="2800" dirty="0" smtClean="0">
                <a:solidFill>
                  <a:srgbClr val="FF0000"/>
                </a:solidFill>
              </a:rPr>
              <a:t>Who’s ahead?  What move should Black make?</a:t>
            </a:r>
            <a:endParaRPr lang="en-US" sz="2800" dirty="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custDataLst>
              <p:tags r:id="rId1"/>
            </p:custDataLst>
          </p:nvPr>
        </p:nvSpPr>
        <p:spPr/>
        <p:txBody>
          <a:bodyPr/>
          <a:lstStyle/>
          <a:p>
            <a:r>
              <a:rPr lang="en-US" smtClean="0"/>
              <a:t>Horizon effect</a:t>
            </a:r>
            <a:endParaRPr lang="en-US"/>
          </a:p>
        </p:txBody>
      </p:sp>
      <p:pic>
        <p:nvPicPr>
          <p:cNvPr id="43010" name="Picture 8" descr="horizon"/>
          <p:cNvPicPr>
            <a:picLocks noGrp="1" noChangeAspect="1" noChangeArrowheads="1"/>
          </p:cNvPicPr>
          <p:nvPr>
            <p:ph sz="quarter" idx="1"/>
            <p:custDataLst>
              <p:tags r:id="rId2"/>
            </p:custDataLst>
          </p:nvPr>
        </p:nvPicPr>
        <p:blipFill>
          <a:blip r:embed="rId7"/>
          <a:srcRect t="-5177" b="-5177"/>
          <a:stretch>
            <a:fillRect/>
          </a:stretch>
        </p:blipFill>
        <p:spPr>
          <a:xfrm>
            <a:off x="6567487" y="2262424"/>
            <a:ext cx="2576513" cy="3147776"/>
          </a:xfrm>
        </p:spPr>
      </p:pic>
      <p:sp>
        <p:nvSpPr>
          <p:cNvPr id="10" name="Content Placeholder 9"/>
          <p:cNvSpPr>
            <a:spLocks noGrp="1"/>
          </p:cNvSpPr>
          <p:nvPr>
            <p:ph sz="quarter" idx="2"/>
          </p:nvPr>
        </p:nvSpPr>
        <p:spPr>
          <a:xfrm>
            <a:off x="457199" y="1397318"/>
            <a:ext cx="6110287" cy="4683442"/>
          </a:xfrm>
        </p:spPr>
        <p:txBody>
          <a:bodyPr>
            <a:normAutofit/>
          </a:bodyPr>
          <a:lstStyle/>
          <a:p>
            <a:pPr marL="0" indent="0">
              <a:buNone/>
            </a:pPr>
            <a:r>
              <a:rPr lang="en-US" sz="2000" dirty="0" smtClean="0"/>
              <a:t>The White pawn is about to become a queen</a:t>
            </a:r>
          </a:p>
          <a:p>
            <a:pPr marL="0" indent="0">
              <a:buNone/>
            </a:pPr>
            <a:endParaRPr lang="en-US" sz="2000" dirty="0" smtClean="0"/>
          </a:p>
          <a:p>
            <a:pPr marL="0" indent="0">
              <a:buNone/>
            </a:pPr>
            <a:r>
              <a:rPr lang="en-US" sz="2000" dirty="0" smtClean="0"/>
              <a:t>A </a:t>
            </a:r>
            <a:r>
              <a:rPr lang="en-US" sz="2000" dirty="0" smtClean="0"/>
              <a:t>naïve EVAL function may not account for this behavior</a:t>
            </a:r>
          </a:p>
          <a:p>
            <a:pPr marL="0" indent="0">
              <a:buNone/>
            </a:pPr>
            <a:endParaRPr lang="en-US" sz="2000" dirty="0" smtClean="0"/>
          </a:p>
          <a:p>
            <a:pPr marL="0" indent="0">
              <a:buNone/>
            </a:pPr>
            <a:r>
              <a:rPr lang="en-US" sz="2000" dirty="0" smtClean="0"/>
              <a:t>We </a:t>
            </a:r>
            <a:r>
              <a:rPr lang="en-US" sz="2000" dirty="0" smtClean="0"/>
              <a:t>can delay this from happening for a long time by putting the king in check</a:t>
            </a:r>
          </a:p>
          <a:p>
            <a:pPr marL="0" indent="0">
              <a:buNone/>
            </a:pPr>
            <a:endParaRPr lang="en-US" sz="2000" dirty="0" smtClean="0"/>
          </a:p>
          <a:p>
            <a:pPr marL="0" indent="0">
              <a:buNone/>
            </a:pPr>
            <a:r>
              <a:rPr lang="en-US" sz="2000" dirty="0" smtClean="0"/>
              <a:t>If </a:t>
            </a:r>
            <a:r>
              <a:rPr lang="en-US" sz="2000" dirty="0" smtClean="0"/>
              <a:t>we do this long enough, it will go beyond our search cutoff and it will appear to be a </a:t>
            </a:r>
            <a:r>
              <a:rPr lang="en-US" sz="2000" b="1" dirty="0" smtClean="0"/>
              <a:t>better</a:t>
            </a:r>
            <a:r>
              <a:rPr lang="en-US" sz="2000" dirty="0" smtClean="0"/>
              <a:t> move than any move allowing the pawn to become a queen</a:t>
            </a:r>
          </a:p>
          <a:p>
            <a:pPr marL="0" indent="0">
              <a:buNone/>
            </a:pPr>
            <a:endParaRPr lang="en-US" sz="2000" dirty="0" smtClean="0"/>
          </a:p>
          <a:p>
            <a:pPr marL="0" indent="0">
              <a:buNone/>
            </a:pPr>
            <a:r>
              <a:rPr lang="en-US" sz="2000" dirty="0" smtClean="0"/>
              <a:t>But </a:t>
            </a:r>
            <a:r>
              <a:rPr lang="en-US" sz="2000" dirty="0" smtClean="0"/>
              <a:t>it’s only </a:t>
            </a:r>
            <a:r>
              <a:rPr lang="en-US" sz="2000" i="1" dirty="0" smtClean="0"/>
              <a:t>delaying the inevitable</a:t>
            </a:r>
            <a:r>
              <a:rPr lang="en-US" sz="2000" dirty="0" smtClean="0"/>
              <a:t> (the book also has another good example)</a:t>
            </a:r>
          </a:p>
        </p:txBody>
      </p:sp>
      <p:sp>
        <p:nvSpPr>
          <p:cNvPr id="43012" name="AutoShape 4" hidden="1"/>
          <p:cNvSpPr>
            <a:spLocks noChangeArrowheads="1"/>
          </p:cNvSpPr>
          <p:nvPr>
            <p:custDataLst>
              <p:tags r:id="rId3"/>
            </p:custDataLst>
          </p:nvPr>
        </p:nvSpPr>
        <p:spPr bwMode="auto">
          <a:xfrm>
            <a:off x="1828800" y="4495800"/>
            <a:ext cx="976313" cy="485775"/>
          </a:xfrm>
          <a:prstGeom prst="rightArrow">
            <a:avLst>
              <a:gd name="adj1" fmla="val 50000"/>
              <a:gd name="adj2" fmla="val 50245"/>
            </a:avLst>
          </a:prstGeom>
          <a:solidFill>
            <a:srgbClr val="FF0000"/>
          </a:solidFill>
          <a:ln w="12700">
            <a:solidFill>
              <a:srgbClr val="FF0000"/>
            </a:solidFill>
            <a:miter lim="800000"/>
            <a:headEnd type="none" w="sm" len="sm"/>
            <a:tailEnd type="none" w="sm" len="sm"/>
          </a:ln>
        </p:spPr>
        <p:txBody>
          <a:bodyPr wrap="none" anchor="ctr">
            <a:prstTxWarp prst="textNoShape">
              <a:avLst/>
            </a:prstTxWarp>
          </a:bodyPr>
          <a:lstStyle/>
          <a:p>
            <a:endParaRPr lang="en-US"/>
          </a:p>
        </p:txBody>
      </p:sp>
      <p:sp>
        <p:nvSpPr>
          <p:cNvPr id="43013" name="AutoShape 5" hidden="1"/>
          <p:cNvSpPr>
            <a:spLocks noChangeArrowheads="1"/>
          </p:cNvSpPr>
          <p:nvPr>
            <p:custDataLst>
              <p:tags r:id="rId4"/>
            </p:custDataLst>
          </p:nvPr>
        </p:nvSpPr>
        <p:spPr bwMode="auto">
          <a:xfrm rot="6451513">
            <a:off x="4083844" y="1693069"/>
            <a:ext cx="976313" cy="485775"/>
          </a:xfrm>
          <a:prstGeom prst="rightArrow">
            <a:avLst>
              <a:gd name="adj1" fmla="val 50000"/>
              <a:gd name="adj2" fmla="val 50245"/>
            </a:avLst>
          </a:prstGeom>
          <a:solidFill>
            <a:srgbClr val="FF0000"/>
          </a:solidFill>
          <a:ln w="12700">
            <a:solidFill>
              <a:srgbClr val="FF0000"/>
            </a:solidFill>
            <a:miter lim="800000"/>
            <a:headEnd type="none" w="sm" len="sm"/>
            <a:tailEnd type="none" w="sm" len="sm"/>
          </a:ln>
        </p:spPr>
        <p:txBody>
          <a:bodyPr wrap="none" anchor="ctr">
            <a:prstTxWarp prst="textNoShape">
              <a:avLst/>
            </a:prstTxWarp>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	</a:t>
            </a:r>
            <a:endParaRPr lang="en-US" dirty="0"/>
          </a:p>
        </p:txBody>
      </p:sp>
      <p:sp>
        <p:nvSpPr>
          <p:cNvPr id="3" name="Content Placeholder 2"/>
          <p:cNvSpPr>
            <a:spLocks noGrp="1"/>
          </p:cNvSpPr>
          <p:nvPr>
            <p:ph sz="quarter" idx="1"/>
          </p:nvPr>
        </p:nvSpPr>
        <p:spPr/>
        <p:txBody>
          <a:bodyPr/>
          <a:lstStyle/>
          <a:p>
            <a:r>
              <a:rPr lang="en-US" dirty="0" smtClean="0"/>
              <a:t>Written 2 </a:t>
            </a:r>
            <a:r>
              <a:rPr lang="en-US" dirty="0" smtClean="0"/>
              <a:t>posted today</a:t>
            </a:r>
          </a:p>
          <a:p>
            <a:r>
              <a:rPr lang="en-US" dirty="0" smtClean="0"/>
              <a:t>Assignment 2</a:t>
            </a:r>
          </a:p>
          <a:p>
            <a:pPr lvl="1"/>
            <a:r>
              <a:rPr lang="en-US" dirty="0" smtClean="0"/>
              <a:t>Last chance for a partner</a:t>
            </a:r>
          </a:p>
          <a:p>
            <a:pPr lvl="1"/>
            <a:r>
              <a:rPr lang="en-US" dirty="0" smtClean="0"/>
              <a:t>How’s it going?</a:t>
            </a:r>
          </a:p>
          <a:p>
            <a:pPr lvl="1"/>
            <a:r>
              <a:rPr lang="en-US" dirty="0" smtClean="0"/>
              <a:t>If working with a partner,  should </a:t>
            </a:r>
            <a:r>
              <a:rPr lang="en-US" i="1" dirty="0" smtClean="0"/>
              <a:t>both</a:t>
            </a:r>
            <a:r>
              <a:rPr lang="en-US" dirty="0" smtClean="0"/>
              <a:t> be there when working on it!</a:t>
            </a:r>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Other improvements</a:t>
            </a:r>
            <a:endParaRPr lang="en-US" dirty="0"/>
          </a:p>
        </p:txBody>
      </p:sp>
      <p:sp>
        <p:nvSpPr>
          <p:cNvPr id="6" name="Content Placeholder 5"/>
          <p:cNvSpPr>
            <a:spLocks noGrp="1"/>
          </p:cNvSpPr>
          <p:nvPr>
            <p:ph sz="quarter" idx="1"/>
          </p:nvPr>
        </p:nvSpPr>
        <p:spPr/>
        <p:txBody>
          <a:bodyPr/>
          <a:lstStyle/>
          <a:p>
            <a:pPr marL="0" indent="0">
              <a:buNone/>
            </a:pPr>
            <a:r>
              <a:rPr lang="en-US" dirty="0" smtClean="0"/>
              <a:t>Computers have lots of memory these days</a:t>
            </a:r>
          </a:p>
          <a:p>
            <a:pPr marL="0" indent="0">
              <a:buNone/>
            </a:pPr>
            <a:endParaRPr lang="en-US" dirty="0" smtClean="0"/>
          </a:p>
          <a:p>
            <a:pPr marL="0" indent="0">
              <a:buNone/>
            </a:pPr>
            <a:r>
              <a:rPr lang="en-US" dirty="0" smtClean="0"/>
              <a:t>DFS </a:t>
            </a:r>
            <a:r>
              <a:rPr lang="en-US" dirty="0" smtClean="0"/>
              <a:t>(or IDS) is only using a linear amount of memory</a:t>
            </a:r>
          </a:p>
          <a:p>
            <a:pPr marL="0" indent="0">
              <a:buNone/>
            </a:pPr>
            <a:endParaRPr lang="en-US" dirty="0" smtClean="0"/>
          </a:p>
          <a:p>
            <a:pPr marL="0" indent="0">
              <a:buNone/>
            </a:pPr>
            <a:r>
              <a:rPr lang="en-US" dirty="0" smtClean="0">
                <a:solidFill>
                  <a:srgbClr val="FF0000"/>
                </a:solidFill>
              </a:rPr>
              <a:t>How </a:t>
            </a:r>
            <a:r>
              <a:rPr lang="en-US" dirty="0" smtClean="0">
                <a:solidFill>
                  <a:srgbClr val="FF0000"/>
                </a:solidFill>
              </a:rPr>
              <a:t>can we utilize this extra memory?</a:t>
            </a:r>
          </a:p>
          <a:p>
            <a:pPr lvl="1"/>
            <a:r>
              <a:rPr lang="en-US" dirty="0" smtClean="0"/>
              <a:t>transposition table</a:t>
            </a:r>
          </a:p>
          <a:p>
            <a:pPr lvl="1"/>
            <a:r>
              <a:rPr lang="en-US" dirty="0" smtClean="0"/>
              <a:t>history/end-game tables</a:t>
            </a:r>
          </a:p>
          <a:p>
            <a:pPr lvl="1"/>
            <a:r>
              <a:rPr lang="en-US" dirty="0" smtClean="0"/>
              <a:t>“opening” moves</a:t>
            </a:r>
          </a:p>
          <a:p>
            <a:pPr lvl="1"/>
            <a:r>
              <a:rPr lang="en-US" dirty="0" smtClean="0"/>
              <a:t>…</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5" end="5"/>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6" end="6"/>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7" end="7"/>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Transposition table</a:t>
            </a:r>
            <a:endParaRPr lang="en-US" dirty="0"/>
          </a:p>
        </p:txBody>
      </p:sp>
      <p:sp>
        <p:nvSpPr>
          <p:cNvPr id="3" name="Content Placeholder 2"/>
          <p:cNvSpPr>
            <a:spLocks noGrp="1"/>
          </p:cNvSpPr>
          <p:nvPr>
            <p:ph sz="quarter" idx="1"/>
          </p:nvPr>
        </p:nvSpPr>
        <p:spPr/>
        <p:txBody>
          <a:bodyPr/>
          <a:lstStyle/>
          <a:p>
            <a:pPr marL="0" indent="0">
              <a:buNone/>
            </a:pPr>
            <a:r>
              <a:rPr lang="en-US" dirty="0" smtClean="0"/>
              <a:t>Similar to keeping track of the list of explored </a:t>
            </a:r>
            <a:r>
              <a:rPr lang="en-US" dirty="0" smtClean="0"/>
              <a:t>states</a:t>
            </a:r>
          </a:p>
          <a:p>
            <a:pPr lvl="1"/>
            <a:r>
              <a:rPr lang="en-US" dirty="0" smtClean="0"/>
              <a:t>“transpositions” are differing move sequences that start and end in the same place</a:t>
            </a:r>
            <a:endParaRPr lang="en-US" dirty="0" smtClean="0"/>
          </a:p>
          <a:p>
            <a:pPr marL="0" indent="0">
              <a:buNone/>
            </a:pPr>
            <a:endParaRPr lang="en-US" dirty="0" smtClean="0"/>
          </a:p>
          <a:p>
            <a:pPr marL="0" indent="0">
              <a:buNone/>
            </a:pPr>
            <a:r>
              <a:rPr lang="en-US" dirty="0" smtClean="0"/>
              <a:t>Keeps </a:t>
            </a:r>
            <a:r>
              <a:rPr lang="en-US" dirty="0" smtClean="0"/>
              <a:t>us from duplicating work</a:t>
            </a:r>
          </a:p>
          <a:p>
            <a:pPr marL="0" indent="0">
              <a:buNone/>
            </a:pPr>
            <a:endParaRPr lang="en-US" dirty="0" smtClean="0"/>
          </a:p>
          <a:p>
            <a:pPr marL="0" indent="0">
              <a:buNone/>
            </a:pPr>
            <a:r>
              <a:rPr lang="en-US" dirty="0" smtClean="0"/>
              <a:t>Can </a:t>
            </a:r>
            <a:r>
              <a:rPr lang="en-US" dirty="0" smtClean="0"/>
              <a:t>double the search depth in chess!</a:t>
            </a:r>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history/end-game tables</a:t>
            </a:r>
            <a:endParaRPr lang="en-US" dirty="0"/>
          </a:p>
        </p:txBody>
      </p:sp>
      <p:sp>
        <p:nvSpPr>
          <p:cNvPr id="3" name="Content Placeholder 2"/>
          <p:cNvSpPr>
            <a:spLocks noGrp="1"/>
          </p:cNvSpPr>
          <p:nvPr>
            <p:ph sz="quarter" idx="1"/>
          </p:nvPr>
        </p:nvSpPr>
        <p:spPr/>
        <p:txBody>
          <a:bodyPr/>
          <a:lstStyle/>
          <a:p>
            <a:pPr marL="0" indent="0">
              <a:buNone/>
            </a:pPr>
            <a:r>
              <a:rPr lang="en-US" dirty="0" smtClean="0"/>
              <a:t>History</a:t>
            </a:r>
          </a:p>
          <a:p>
            <a:pPr lvl="1"/>
            <a:r>
              <a:rPr lang="en-US" dirty="0" smtClean="0"/>
              <a:t>keep track of the quality of moves from previous games</a:t>
            </a:r>
          </a:p>
          <a:p>
            <a:pPr lvl="1"/>
            <a:r>
              <a:rPr lang="en-US" dirty="0" smtClean="0"/>
              <a:t>use these instead of search</a:t>
            </a:r>
          </a:p>
          <a:p>
            <a:pPr lvl="1"/>
            <a:endParaRPr lang="en-US" dirty="0" smtClean="0"/>
          </a:p>
          <a:p>
            <a:pPr marL="0" indent="0">
              <a:buNone/>
            </a:pPr>
            <a:r>
              <a:rPr lang="en-US" dirty="0" smtClean="0"/>
              <a:t>end-game tables</a:t>
            </a:r>
          </a:p>
          <a:p>
            <a:pPr lvl="1"/>
            <a:r>
              <a:rPr lang="en-US" dirty="0" smtClean="0"/>
              <a:t>do a reverse search of certain game configurations, for example all board configurations with king, rook and king</a:t>
            </a:r>
          </a:p>
          <a:p>
            <a:pPr lvl="1"/>
            <a:r>
              <a:rPr lang="en-US" dirty="0" smtClean="0"/>
              <a:t>tells you what to do in </a:t>
            </a:r>
            <a:r>
              <a:rPr lang="en-US" b="1" i="1" dirty="0" smtClean="0"/>
              <a:t>any</a:t>
            </a:r>
            <a:r>
              <a:rPr lang="en-US" dirty="0" smtClean="0"/>
              <a:t> configuration meeting this criterion</a:t>
            </a:r>
          </a:p>
          <a:p>
            <a:pPr lvl="1"/>
            <a:r>
              <a:rPr lang="en-US" dirty="0" smtClean="0"/>
              <a:t>if you ever see one of these during search, you lookup exactly what to do</a:t>
            </a: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end-game tables</a:t>
            </a:r>
            <a:endParaRPr lang="en-US" dirty="0"/>
          </a:p>
        </p:txBody>
      </p:sp>
      <p:sp>
        <p:nvSpPr>
          <p:cNvPr id="3" name="Content Placeholder 2"/>
          <p:cNvSpPr>
            <a:spLocks noGrp="1"/>
          </p:cNvSpPr>
          <p:nvPr>
            <p:ph sz="quarter" idx="1"/>
          </p:nvPr>
        </p:nvSpPr>
        <p:spPr/>
        <p:txBody>
          <a:bodyPr>
            <a:normAutofit fontScale="92500" lnSpcReduction="20000"/>
          </a:bodyPr>
          <a:lstStyle/>
          <a:p>
            <a:pPr marL="0" indent="0">
              <a:buNone/>
            </a:pPr>
            <a:r>
              <a:rPr lang="en-US" sz="2400" dirty="0" smtClean="0"/>
              <a:t>Devastatingly good</a:t>
            </a:r>
          </a:p>
          <a:p>
            <a:pPr marL="0" indent="0">
              <a:buNone/>
            </a:pPr>
            <a:endParaRPr lang="en-US" sz="2400" dirty="0" smtClean="0"/>
          </a:p>
          <a:p>
            <a:pPr marL="0" indent="0">
              <a:buNone/>
            </a:pPr>
            <a:r>
              <a:rPr lang="en-US" sz="2400" dirty="0" smtClean="0"/>
              <a:t>Allows </a:t>
            </a:r>
            <a:r>
              <a:rPr lang="en-US" sz="2400" dirty="0" smtClean="0"/>
              <a:t>much deeper branching </a:t>
            </a:r>
          </a:p>
          <a:p>
            <a:pPr lvl="1"/>
            <a:r>
              <a:rPr lang="en-US" sz="2000" dirty="0" smtClean="0"/>
              <a:t>for example, if the end-game table encodes a 20-move finish and we can search up to 14</a:t>
            </a:r>
          </a:p>
          <a:p>
            <a:pPr lvl="1"/>
            <a:r>
              <a:rPr lang="en-US" sz="2000" dirty="0" smtClean="0"/>
              <a:t>can search up to depth 34</a:t>
            </a:r>
          </a:p>
          <a:p>
            <a:pPr marL="0" indent="0">
              <a:buNone/>
            </a:pPr>
            <a:endParaRPr lang="en-US" sz="2400" dirty="0" smtClean="0"/>
          </a:p>
          <a:p>
            <a:pPr marL="0" indent="0">
              <a:buNone/>
            </a:pPr>
            <a:r>
              <a:rPr lang="en-US" sz="2400" dirty="0" smtClean="0"/>
              <a:t>Stiller </a:t>
            </a:r>
            <a:r>
              <a:rPr lang="en-US" sz="2400" dirty="0" smtClean="0"/>
              <a:t>(1996) explored all end-games with 5 pieces</a:t>
            </a:r>
          </a:p>
          <a:p>
            <a:pPr lvl="1"/>
            <a:r>
              <a:rPr lang="en-US" sz="2000" dirty="0" smtClean="0"/>
              <a:t>one case check-mate required 262 moves!</a:t>
            </a:r>
          </a:p>
          <a:p>
            <a:pPr marL="0" indent="0">
              <a:buNone/>
            </a:pPr>
            <a:endParaRPr lang="en-US" sz="2400" dirty="0" smtClean="0"/>
          </a:p>
          <a:p>
            <a:pPr marL="0" indent="0">
              <a:buNone/>
            </a:pPr>
            <a:r>
              <a:rPr lang="en-US" sz="2400" dirty="0" err="1" smtClean="0"/>
              <a:t>Knoval</a:t>
            </a:r>
            <a:r>
              <a:rPr lang="en-US" sz="2400" dirty="0" smtClean="0"/>
              <a:t> </a:t>
            </a:r>
            <a:r>
              <a:rPr lang="en-US" sz="2400" dirty="0" smtClean="0"/>
              <a:t>(2006) explored all end-games with 6 pieces</a:t>
            </a:r>
          </a:p>
          <a:p>
            <a:pPr lvl="1"/>
            <a:r>
              <a:rPr lang="en-US" sz="2000" dirty="0" smtClean="0"/>
              <a:t>one case check-mate required 517 moves!</a:t>
            </a:r>
          </a:p>
          <a:p>
            <a:pPr lvl="1"/>
            <a:endParaRPr lang="en-US" sz="2000" dirty="0" smtClean="0"/>
          </a:p>
          <a:p>
            <a:pPr marL="0" indent="0">
              <a:buNone/>
            </a:pPr>
            <a:r>
              <a:rPr lang="en-US" sz="2400" dirty="0" smtClean="0"/>
              <a:t>Traditional rules of chess require a capture or pawn move within 50 or it’s a stalemate</a:t>
            </a:r>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Opening moves</a:t>
            </a:r>
            <a:endParaRPr lang="en-US" dirty="0"/>
          </a:p>
        </p:txBody>
      </p:sp>
      <p:sp>
        <p:nvSpPr>
          <p:cNvPr id="3" name="Content Placeholder 2"/>
          <p:cNvSpPr>
            <a:spLocks noGrp="1"/>
          </p:cNvSpPr>
          <p:nvPr>
            <p:ph sz="quarter" idx="1"/>
          </p:nvPr>
        </p:nvSpPr>
        <p:spPr/>
        <p:txBody>
          <a:bodyPr/>
          <a:lstStyle/>
          <a:p>
            <a:pPr marL="0" indent="0">
              <a:buNone/>
            </a:pPr>
            <a:r>
              <a:rPr lang="en-US" dirty="0" smtClean="0"/>
              <a:t>At the very beginning, we’re the farthest possible from any goal state</a:t>
            </a:r>
          </a:p>
          <a:p>
            <a:pPr marL="0" indent="0">
              <a:buNone/>
            </a:pPr>
            <a:endParaRPr lang="en-US" dirty="0" smtClean="0"/>
          </a:p>
          <a:p>
            <a:pPr marL="0" indent="0">
              <a:buNone/>
            </a:pPr>
            <a:r>
              <a:rPr lang="en-US" dirty="0" smtClean="0"/>
              <a:t>People </a:t>
            </a:r>
            <a:r>
              <a:rPr lang="en-US" dirty="0" smtClean="0"/>
              <a:t>are good with opening moves</a:t>
            </a:r>
          </a:p>
          <a:p>
            <a:pPr marL="0" indent="0">
              <a:buNone/>
            </a:pPr>
            <a:endParaRPr lang="en-US" dirty="0" smtClean="0"/>
          </a:p>
          <a:p>
            <a:pPr marL="0" indent="0">
              <a:buNone/>
            </a:pPr>
            <a:r>
              <a:rPr lang="en-US" dirty="0" smtClean="0"/>
              <a:t>Tons </a:t>
            </a:r>
            <a:r>
              <a:rPr lang="en-US" dirty="0" smtClean="0"/>
              <a:t>of books, etc. on opening moves</a:t>
            </a:r>
          </a:p>
          <a:p>
            <a:pPr marL="0" indent="0">
              <a:buNone/>
            </a:pPr>
            <a:endParaRPr lang="en-US" dirty="0" smtClean="0"/>
          </a:p>
          <a:p>
            <a:pPr marL="0" indent="0">
              <a:buNone/>
            </a:pPr>
            <a:r>
              <a:rPr lang="en-US" dirty="0" smtClean="0"/>
              <a:t>Most </a:t>
            </a:r>
            <a:r>
              <a:rPr lang="en-US" dirty="0" smtClean="0"/>
              <a:t>chess programs use a database of opening moves rather than search</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Chance/non-determinism in games</a:t>
            </a:r>
            <a:endParaRPr lang="en-US" dirty="0"/>
          </a:p>
        </p:txBody>
      </p:sp>
      <p:sp>
        <p:nvSpPr>
          <p:cNvPr id="3" name="Content Placeholder 2"/>
          <p:cNvSpPr>
            <a:spLocks noGrp="1"/>
          </p:cNvSpPr>
          <p:nvPr>
            <p:ph sz="quarter" idx="1"/>
          </p:nvPr>
        </p:nvSpPr>
        <p:spPr/>
        <p:txBody>
          <a:bodyPr>
            <a:normAutofit/>
          </a:bodyPr>
          <a:lstStyle/>
          <a:p>
            <a:pPr marL="0" indent="0">
              <a:buNone/>
            </a:pPr>
            <a:r>
              <a:rPr lang="en-US" sz="2400" dirty="0" smtClean="0"/>
              <a:t>All the approaches we’ve looked at are only appropriate for deterministic games</a:t>
            </a:r>
          </a:p>
          <a:p>
            <a:pPr marL="0" indent="0">
              <a:buNone/>
            </a:pPr>
            <a:endParaRPr lang="en-US" sz="2400" dirty="0" smtClean="0"/>
          </a:p>
          <a:p>
            <a:pPr marL="0" indent="0">
              <a:buNone/>
            </a:pPr>
            <a:r>
              <a:rPr lang="en-US" sz="2400" dirty="0" smtClean="0"/>
              <a:t>Some </a:t>
            </a:r>
            <a:r>
              <a:rPr lang="en-US" sz="2400" dirty="0" smtClean="0"/>
              <a:t>games have a randomness component, often imparted either via dice or shuffling</a:t>
            </a:r>
          </a:p>
          <a:p>
            <a:endParaRPr lang="en-US" sz="2400" dirty="0" smtClean="0"/>
          </a:p>
          <a:p>
            <a:pPr marL="0" indent="0">
              <a:buNone/>
            </a:pPr>
            <a:r>
              <a:rPr lang="en-US" sz="2400" dirty="0" smtClean="0">
                <a:solidFill>
                  <a:srgbClr val="FF0000"/>
                </a:solidFill>
              </a:rPr>
              <a:t>Why consider games of chance?</a:t>
            </a:r>
          </a:p>
          <a:p>
            <a:pPr lvl="1"/>
            <a:r>
              <a:rPr lang="en-US" sz="2000" dirty="0" smtClean="0"/>
              <a:t>because they’re there!</a:t>
            </a:r>
          </a:p>
          <a:p>
            <a:pPr lvl="1"/>
            <a:r>
              <a:rPr lang="en-US" sz="2000" dirty="0" smtClean="0"/>
              <a:t>more realistic… life is not deterministic</a:t>
            </a:r>
          </a:p>
          <a:p>
            <a:pPr lvl="1"/>
            <a:r>
              <a:rPr lang="en-US" sz="2000" dirty="0" smtClean="0"/>
              <a:t>more complicated, allowing us to further examine search techniques</a:t>
            </a:r>
            <a:endParaRPr lang="en-US" sz="2000"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Backgammon</a:t>
            </a:r>
            <a:endParaRPr lang="en-US" dirty="0"/>
          </a:p>
        </p:txBody>
      </p:sp>
      <p:pic>
        <p:nvPicPr>
          <p:cNvPr id="4" name="Picture 3"/>
          <p:cNvPicPr>
            <a:picLocks noChangeAspect="1"/>
          </p:cNvPicPr>
          <p:nvPr/>
        </p:nvPicPr>
        <p:blipFill>
          <a:blip r:embed="rId2"/>
          <a:stretch>
            <a:fillRect/>
          </a:stretch>
        </p:blipFill>
        <p:spPr>
          <a:xfrm>
            <a:off x="2254250" y="1143000"/>
            <a:ext cx="4635500" cy="3505200"/>
          </a:xfrm>
          <a:prstGeom prst="rect">
            <a:avLst/>
          </a:prstGeom>
        </p:spPr>
      </p:pic>
      <p:sp>
        <p:nvSpPr>
          <p:cNvPr id="5" name="TextBox 4"/>
          <p:cNvSpPr txBox="1"/>
          <p:nvPr/>
        </p:nvSpPr>
        <p:spPr>
          <a:xfrm>
            <a:off x="838200" y="5029200"/>
            <a:ext cx="7848600" cy="1200328"/>
          </a:xfrm>
          <a:prstGeom prst="rect">
            <a:avLst/>
          </a:prstGeom>
          <a:noFill/>
        </p:spPr>
        <p:txBody>
          <a:bodyPr wrap="square" rtlCol="0">
            <a:spAutoFit/>
          </a:bodyPr>
          <a:lstStyle/>
          <a:p>
            <a:r>
              <a:rPr lang="en-US" sz="2400" dirty="0" smtClean="0">
                <a:solidFill>
                  <a:srgbClr val="0000FF"/>
                </a:solidFill>
              </a:rPr>
              <a:t>Basic idea: move your pieces around the board and then off</a:t>
            </a:r>
          </a:p>
          <a:p>
            <a:endParaRPr lang="en-US" sz="2400" dirty="0" smtClean="0">
              <a:solidFill>
                <a:srgbClr val="0000FF"/>
              </a:solidFill>
            </a:endParaRPr>
          </a:p>
          <a:p>
            <a:r>
              <a:rPr lang="en-US" sz="2400" dirty="0" smtClean="0">
                <a:solidFill>
                  <a:srgbClr val="0000FF"/>
                </a:solidFill>
              </a:rPr>
              <a:t>Amount you get to move is determined by a roll of two dice</a:t>
            </a:r>
            <a:endParaRPr lang="en-US" sz="2400" dirty="0">
              <a:solidFill>
                <a:srgbClr val="0000FF"/>
              </a:solidFill>
            </a:endParaRPr>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Backgammon</a:t>
            </a:r>
            <a:endParaRPr lang="en-US" dirty="0"/>
          </a:p>
        </p:txBody>
      </p:sp>
      <p:pic>
        <p:nvPicPr>
          <p:cNvPr id="4" name="Picture 4"/>
          <p:cNvPicPr>
            <a:picLocks noGrp="1" noChangeAspect="1" noChangeArrowheads="1"/>
          </p:cNvPicPr>
          <p:nvPr>
            <p:ph sz="quarter" idx="1"/>
            <p:custDataLst>
              <p:tags r:id="rId1"/>
            </p:custDataLst>
          </p:nvPr>
        </p:nvPicPr>
        <p:blipFill>
          <a:blip r:embed="rId4"/>
          <a:srcRect t="2580" b="-12968"/>
          <a:stretch>
            <a:fillRect/>
          </a:stretch>
        </p:blipFill>
        <p:spPr>
          <a:xfrm>
            <a:off x="4645152" y="1752600"/>
            <a:ext cx="4041648" cy="4328160"/>
          </a:xfrm>
        </p:spPr>
      </p:pic>
      <p:sp>
        <p:nvSpPr>
          <p:cNvPr id="9" name="Content Placeholder 8"/>
          <p:cNvSpPr>
            <a:spLocks noGrp="1"/>
          </p:cNvSpPr>
          <p:nvPr>
            <p:ph sz="quarter" idx="2"/>
          </p:nvPr>
        </p:nvSpPr>
        <p:spPr>
          <a:xfrm>
            <a:off x="457200" y="1143000"/>
            <a:ext cx="4041648" cy="4937760"/>
          </a:xfrm>
        </p:spPr>
        <p:txBody>
          <a:bodyPr>
            <a:normAutofit/>
          </a:bodyPr>
          <a:lstStyle/>
          <a:p>
            <a:pPr marL="0" indent="0">
              <a:buNone/>
            </a:pPr>
            <a:r>
              <a:rPr lang="en-US" dirty="0" smtClean="0"/>
              <a:t>If we know the dice rolls, then it’s straightforward to get the next states</a:t>
            </a:r>
          </a:p>
          <a:p>
            <a:endParaRPr lang="en-US" dirty="0" smtClean="0"/>
          </a:p>
          <a:p>
            <a:pPr marL="0" indent="0">
              <a:buNone/>
            </a:pPr>
            <a:r>
              <a:rPr lang="en-US" dirty="0" smtClean="0"/>
              <a:t>For example, white rolls a 5 and a 6</a:t>
            </a:r>
          </a:p>
          <a:p>
            <a:endParaRPr lang="en-US" dirty="0" smtClean="0"/>
          </a:p>
          <a:p>
            <a:pPr marL="0" indent="0">
              <a:buNone/>
            </a:pPr>
            <a:r>
              <a:rPr lang="en-US" sz="2800" dirty="0" smtClean="0">
                <a:solidFill>
                  <a:srgbClr val="FF0000"/>
                </a:solidFill>
              </a:rPr>
              <a:t>Possible </a:t>
            </a:r>
            <a:r>
              <a:rPr lang="en-US" sz="2800" dirty="0" smtClean="0">
                <a:solidFill>
                  <a:srgbClr val="FF0000"/>
                </a:solidFill>
              </a:rPr>
              <a:t>moves? </a:t>
            </a:r>
            <a:endParaRPr lang="en-US" dirty="0"/>
          </a:p>
        </p:txBody>
      </p:sp>
      <p:sp>
        <p:nvSpPr>
          <p:cNvPr id="5" name="TextBox 4"/>
          <p:cNvSpPr txBox="1"/>
          <p:nvPr/>
        </p:nvSpPr>
        <p:spPr>
          <a:xfrm>
            <a:off x="7010400" y="5562600"/>
            <a:ext cx="2286000" cy="261610"/>
          </a:xfrm>
          <a:prstGeom prst="rect">
            <a:avLst/>
          </a:prstGeom>
          <a:noFill/>
        </p:spPr>
        <p:txBody>
          <a:bodyPr wrap="square" rtlCol="0">
            <a:spAutoFit/>
          </a:bodyPr>
          <a:lstStyle/>
          <a:p>
            <a:r>
              <a:rPr lang="en-US" sz="1100" dirty="0" smtClean="0"/>
              <a:t>6     5     4     3     2     1</a:t>
            </a:r>
            <a:endParaRPr lang="en-US" sz="1100" dirty="0"/>
          </a:p>
        </p:txBody>
      </p:sp>
      <p:sp>
        <p:nvSpPr>
          <p:cNvPr id="6" name="TextBox 5"/>
          <p:cNvSpPr txBox="1"/>
          <p:nvPr/>
        </p:nvSpPr>
        <p:spPr>
          <a:xfrm>
            <a:off x="4876800" y="1524000"/>
            <a:ext cx="2286000" cy="261610"/>
          </a:xfrm>
          <a:prstGeom prst="rect">
            <a:avLst/>
          </a:prstGeom>
          <a:noFill/>
        </p:spPr>
        <p:txBody>
          <a:bodyPr wrap="square" rtlCol="0">
            <a:spAutoFit/>
          </a:bodyPr>
          <a:lstStyle/>
          <a:p>
            <a:r>
              <a:rPr lang="en-US" sz="1100" dirty="0" smtClean="0"/>
              <a:t> 13    14    15   16    17    18 </a:t>
            </a:r>
            <a:endParaRPr lang="en-US" sz="1100" dirty="0"/>
          </a:p>
        </p:txBody>
      </p:sp>
      <p:sp>
        <p:nvSpPr>
          <p:cNvPr id="7" name="TextBox 6"/>
          <p:cNvSpPr txBox="1"/>
          <p:nvPr/>
        </p:nvSpPr>
        <p:spPr>
          <a:xfrm>
            <a:off x="6858000" y="1524000"/>
            <a:ext cx="2286000" cy="261610"/>
          </a:xfrm>
          <a:prstGeom prst="rect">
            <a:avLst/>
          </a:prstGeom>
          <a:noFill/>
        </p:spPr>
        <p:txBody>
          <a:bodyPr wrap="square" rtlCol="0">
            <a:spAutoFit/>
          </a:bodyPr>
          <a:lstStyle/>
          <a:p>
            <a:r>
              <a:rPr lang="en-US" sz="1100" dirty="0" smtClean="0"/>
              <a:t> 19    20    21   22    23    24 </a:t>
            </a:r>
            <a:endParaRPr lang="en-US" sz="1100" dirty="0"/>
          </a:p>
        </p:txBody>
      </p:sp>
      <p:sp>
        <p:nvSpPr>
          <p:cNvPr id="8" name="TextBox 7"/>
          <p:cNvSpPr txBox="1"/>
          <p:nvPr/>
        </p:nvSpPr>
        <p:spPr>
          <a:xfrm>
            <a:off x="4953000" y="5562600"/>
            <a:ext cx="2286000" cy="261610"/>
          </a:xfrm>
          <a:prstGeom prst="rect">
            <a:avLst/>
          </a:prstGeom>
          <a:noFill/>
        </p:spPr>
        <p:txBody>
          <a:bodyPr wrap="square" rtlCol="0">
            <a:spAutoFit/>
          </a:bodyPr>
          <a:lstStyle/>
          <a:p>
            <a:r>
              <a:rPr lang="en-US" sz="1100" dirty="0" smtClean="0"/>
              <a:t>12    11    10    9     8     7</a:t>
            </a:r>
            <a:endParaRPr lang="en-US" sz="1100" dirty="0"/>
          </a:p>
        </p:txBody>
      </p:sp>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Backgammon</a:t>
            </a:r>
            <a:endParaRPr lang="en-US" dirty="0"/>
          </a:p>
        </p:txBody>
      </p:sp>
      <p:pic>
        <p:nvPicPr>
          <p:cNvPr id="4" name="Picture 4"/>
          <p:cNvPicPr>
            <a:picLocks noGrp="1" noChangeAspect="1" noChangeArrowheads="1"/>
          </p:cNvPicPr>
          <p:nvPr>
            <p:ph sz="quarter" idx="1"/>
            <p:custDataLst>
              <p:tags r:id="rId1"/>
            </p:custDataLst>
          </p:nvPr>
        </p:nvPicPr>
        <p:blipFill>
          <a:blip r:embed="rId4"/>
          <a:srcRect t="2580" b="-12968"/>
          <a:stretch>
            <a:fillRect/>
          </a:stretch>
        </p:blipFill>
        <p:spPr>
          <a:xfrm>
            <a:off x="4645152" y="1752600"/>
            <a:ext cx="4041648" cy="4328160"/>
          </a:xfrm>
        </p:spPr>
      </p:pic>
      <p:sp>
        <p:nvSpPr>
          <p:cNvPr id="9" name="Content Placeholder 8"/>
          <p:cNvSpPr>
            <a:spLocks noGrp="1"/>
          </p:cNvSpPr>
          <p:nvPr>
            <p:ph sz="quarter" idx="2"/>
          </p:nvPr>
        </p:nvSpPr>
        <p:spPr>
          <a:xfrm>
            <a:off x="457200" y="1143000"/>
            <a:ext cx="4041648" cy="4937760"/>
          </a:xfrm>
        </p:spPr>
        <p:txBody>
          <a:bodyPr>
            <a:normAutofit/>
          </a:bodyPr>
          <a:lstStyle/>
          <a:p>
            <a:pPr marL="0" indent="0">
              <a:buNone/>
            </a:pPr>
            <a:r>
              <a:rPr lang="en-US" dirty="0" smtClean="0"/>
              <a:t>If we know the dice rolls, then it’s straightforward to get the next states</a:t>
            </a:r>
          </a:p>
          <a:p>
            <a:endParaRPr lang="en-US" dirty="0" smtClean="0"/>
          </a:p>
          <a:p>
            <a:pPr marL="0" indent="0">
              <a:buNone/>
            </a:pPr>
            <a:r>
              <a:rPr lang="en-US" dirty="0" smtClean="0"/>
              <a:t>For example, white rolls a 5 and a 6</a:t>
            </a:r>
          </a:p>
          <a:p>
            <a:endParaRPr lang="en-US" dirty="0" smtClean="0"/>
          </a:p>
          <a:p>
            <a:pPr marL="0" indent="0">
              <a:buNone/>
            </a:pPr>
            <a:r>
              <a:rPr lang="en-US" sz="2800" dirty="0" smtClean="0">
                <a:solidFill>
                  <a:srgbClr val="0000FF"/>
                </a:solidFill>
              </a:rPr>
              <a:t>Possible moves (7-2,7-1), </a:t>
            </a:r>
            <a:br>
              <a:rPr lang="en-US" sz="2800" dirty="0" smtClean="0">
                <a:solidFill>
                  <a:srgbClr val="0000FF"/>
                </a:solidFill>
              </a:rPr>
            </a:br>
            <a:r>
              <a:rPr lang="en-US" sz="2800" dirty="0" smtClean="0">
                <a:solidFill>
                  <a:srgbClr val="0000FF"/>
                </a:solidFill>
              </a:rPr>
              <a:t>(17-12,17-11), </a:t>
            </a:r>
            <a:br>
              <a:rPr lang="en-US" sz="2800" dirty="0" smtClean="0">
                <a:solidFill>
                  <a:srgbClr val="0000FF"/>
                </a:solidFill>
              </a:rPr>
            </a:br>
            <a:r>
              <a:rPr lang="en-US" sz="2800" dirty="0" smtClean="0">
                <a:solidFill>
                  <a:srgbClr val="0000FF"/>
                </a:solidFill>
              </a:rPr>
              <a:t>…</a:t>
            </a:r>
            <a:endParaRPr lang="en-US" dirty="0">
              <a:solidFill>
                <a:srgbClr val="0000FF"/>
              </a:solidFill>
            </a:endParaRPr>
          </a:p>
        </p:txBody>
      </p:sp>
      <p:sp>
        <p:nvSpPr>
          <p:cNvPr id="5" name="TextBox 4"/>
          <p:cNvSpPr txBox="1"/>
          <p:nvPr/>
        </p:nvSpPr>
        <p:spPr>
          <a:xfrm>
            <a:off x="7010400" y="5562600"/>
            <a:ext cx="2286000" cy="261610"/>
          </a:xfrm>
          <a:prstGeom prst="rect">
            <a:avLst/>
          </a:prstGeom>
          <a:noFill/>
        </p:spPr>
        <p:txBody>
          <a:bodyPr wrap="square" rtlCol="0">
            <a:spAutoFit/>
          </a:bodyPr>
          <a:lstStyle/>
          <a:p>
            <a:r>
              <a:rPr lang="en-US" sz="1100" dirty="0" smtClean="0"/>
              <a:t>6     5     4     3     2     1</a:t>
            </a:r>
            <a:endParaRPr lang="en-US" sz="1100" dirty="0"/>
          </a:p>
        </p:txBody>
      </p:sp>
      <p:sp>
        <p:nvSpPr>
          <p:cNvPr id="6" name="TextBox 5"/>
          <p:cNvSpPr txBox="1"/>
          <p:nvPr/>
        </p:nvSpPr>
        <p:spPr>
          <a:xfrm>
            <a:off x="4876800" y="1524000"/>
            <a:ext cx="2286000" cy="261610"/>
          </a:xfrm>
          <a:prstGeom prst="rect">
            <a:avLst/>
          </a:prstGeom>
          <a:noFill/>
        </p:spPr>
        <p:txBody>
          <a:bodyPr wrap="square" rtlCol="0">
            <a:spAutoFit/>
          </a:bodyPr>
          <a:lstStyle/>
          <a:p>
            <a:r>
              <a:rPr lang="en-US" sz="1100" dirty="0" smtClean="0"/>
              <a:t> 13    14    15   16    17    18 </a:t>
            </a:r>
            <a:endParaRPr lang="en-US" sz="1100" dirty="0"/>
          </a:p>
        </p:txBody>
      </p:sp>
      <p:sp>
        <p:nvSpPr>
          <p:cNvPr id="7" name="TextBox 6"/>
          <p:cNvSpPr txBox="1"/>
          <p:nvPr/>
        </p:nvSpPr>
        <p:spPr>
          <a:xfrm>
            <a:off x="6858000" y="1524000"/>
            <a:ext cx="2286000" cy="261610"/>
          </a:xfrm>
          <a:prstGeom prst="rect">
            <a:avLst/>
          </a:prstGeom>
          <a:noFill/>
        </p:spPr>
        <p:txBody>
          <a:bodyPr wrap="square" rtlCol="0">
            <a:spAutoFit/>
          </a:bodyPr>
          <a:lstStyle/>
          <a:p>
            <a:r>
              <a:rPr lang="en-US" sz="1100" dirty="0" smtClean="0"/>
              <a:t> 19    20    21   22    23    24 </a:t>
            </a:r>
            <a:endParaRPr lang="en-US" sz="1100" dirty="0"/>
          </a:p>
        </p:txBody>
      </p:sp>
      <p:sp>
        <p:nvSpPr>
          <p:cNvPr id="8" name="TextBox 7"/>
          <p:cNvSpPr txBox="1"/>
          <p:nvPr/>
        </p:nvSpPr>
        <p:spPr>
          <a:xfrm>
            <a:off x="4953000" y="5562600"/>
            <a:ext cx="2286000" cy="261610"/>
          </a:xfrm>
          <a:prstGeom prst="rect">
            <a:avLst/>
          </a:prstGeom>
          <a:noFill/>
        </p:spPr>
        <p:txBody>
          <a:bodyPr wrap="square" rtlCol="0">
            <a:spAutoFit/>
          </a:bodyPr>
          <a:lstStyle/>
          <a:p>
            <a:r>
              <a:rPr lang="en-US" sz="1100" dirty="0" smtClean="0"/>
              <a:t>12    11    10    9     8     7</a:t>
            </a:r>
            <a:endParaRPr lang="en-US" sz="1100" dirty="0"/>
          </a:p>
        </p:txBody>
      </p:sp>
    </p:spTree>
    <p:extLst>
      <p:ext uri="{BB962C8B-B14F-4D97-AF65-F5344CB8AC3E}">
        <p14:creationId xmlns:p14="http://schemas.microsoft.com/office/powerpoint/2010/main" val="311462276"/>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Backgammon</a:t>
            </a:r>
            <a:endParaRPr lang="en-US" dirty="0"/>
          </a:p>
        </p:txBody>
      </p:sp>
      <p:sp>
        <p:nvSpPr>
          <p:cNvPr id="7" name="TextBox 6"/>
          <p:cNvSpPr txBox="1"/>
          <p:nvPr/>
        </p:nvSpPr>
        <p:spPr>
          <a:xfrm>
            <a:off x="533400" y="2164140"/>
            <a:ext cx="2932044" cy="1569660"/>
          </a:xfrm>
          <a:prstGeom prst="rect">
            <a:avLst/>
          </a:prstGeom>
          <a:noFill/>
        </p:spPr>
        <p:txBody>
          <a:bodyPr wrap="square" rtlCol="0">
            <a:spAutoFit/>
          </a:bodyPr>
          <a:lstStyle/>
          <a:p>
            <a:r>
              <a:rPr lang="en-US" sz="3200" dirty="0" smtClean="0">
                <a:solidFill>
                  <a:srgbClr val="FF0000"/>
                </a:solidFill>
              </a:rPr>
              <a:t>Which is better: </a:t>
            </a:r>
          </a:p>
          <a:p>
            <a:r>
              <a:rPr lang="en-US" sz="3200" dirty="0" smtClean="0">
                <a:solidFill>
                  <a:srgbClr val="FF0000"/>
                </a:solidFill>
              </a:rPr>
              <a:t>(7-2,7-1) or </a:t>
            </a:r>
            <a:br>
              <a:rPr lang="en-US" sz="3200" dirty="0" smtClean="0">
                <a:solidFill>
                  <a:srgbClr val="FF0000"/>
                </a:solidFill>
              </a:rPr>
            </a:br>
            <a:r>
              <a:rPr lang="en-US" sz="3200" dirty="0" smtClean="0">
                <a:solidFill>
                  <a:srgbClr val="FF0000"/>
                </a:solidFill>
              </a:rPr>
              <a:t>(17-12,17-11)?</a:t>
            </a:r>
            <a:endParaRPr lang="en-US" sz="3200" dirty="0">
              <a:solidFill>
                <a:srgbClr val="FF0000"/>
              </a:solidFill>
            </a:endParaRPr>
          </a:p>
        </p:txBody>
      </p:sp>
      <p:sp>
        <p:nvSpPr>
          <p:cNvPr id="8" name="TextBox 7"/>
          <p:cNvSpPr txBox="1"/>
          <p:nvPr/>
        </p:nvSpPr>
        <p:spPr>
          <a:xfrm>
            <a:off x="533400" y="4368224"/>
            <a:ext cx="4187952" cy="584776"/>
          </a:xfrm>
          <a:prstGeom prst="rect">
            <a:avLst/>
          </a:prstGeom>
          <a:noFill/>
        </p:spPr>
        <p:txBody>
          <a:bodyPr wrap="square" rtlCol="0">
            <a:spAutoFit/>
          </a:bodyPr>
          <a:lstStyle/>
          <a:p>
            <a:r>
              <a:rPr lang="en-US" sz="3200" dirty="0">
                <a:solidFill>
                  <a:srgbClr val="FF0000"/>
                </a:solidFill>
              </a:rPr>
              <a:t>W</a:t>
            </a:r>
            <a:r>
              <a:rPr lang="en-US" sz="3200" dirty="0" smtClean="0">
                <a:solidFill>
                  <a:srgbClr val="FF0000"/>
                </a:solidFill>
              </a:rPr>
              <a:t>e’d like to search…</a:t>
            </a:r>
            <a:endParaRPr lang="en-US" sz="3200" dirty="0">
              <a:solidFill>
                <a:srgbClr val="FF0000"/>
              </a:solidFill>
            </a:endParaRPr>
          </a:p>
        </p:txBody>
      </p:sp>
      <p:sp>
        <p:nvSpPr>
          <p:cNvPr id="9" name="TextBox 8"/>
          <p:cNvSpPr txBox="1"/>
          <p:nvPr/>
        </p:nvSpPr>
        <p:spPr>
          <a:xfrm>
            <a:off x="7010400" y="5562600"/>
            <a:ext cx="2286000" cy="261610"/>
          </a:xfrm>
          <a:prstGeom prst="rect">
            <a:avLst/>
          </a:prstGeom>
          <a:noFill/>
        </p:spPr>
        <p:txBody>
          <a:bodyPr wrap="square" rtlCol="0">
            <a:spAutoFit/>
          </a:bodyPr>
          <a:lstStyle/>
          <a:p>
            <a:r>
              <a:rPr lang="en-US" sz="1100" dirty="0" smtClean="0"/>
              <a:t>6     5     4     3     2     1</a:t>
            </a:r>
            <a:endParaRPr lang="en-US" sz="1100" dirty="0"/>
          </a:p>
        </p:txBody>
      </p:sp>
      <p:sp>
        <p:nvSpPr>
          <p:cNvPr id="10" name="TextBox 9"/>
          <p:cNvSpPr txBox="1"/>
          <p:nvPr/>
        </p:nvSpPr>
        <p:spPr>
          <a:xfrm>
            <a:off x="4876800" y="1524000"/>
            <a:ext cx="2286000" cy="261610"/>
          </a:xfrm>
          <a:prstGeom prst="rect">
            <a:avLst/>
          </a:prstGeom>
          <a:noFill/>
        </p:spPr>
        <p:txBody>
          <a:bodyPr wrap="square" rtlCol="0">
            <a:spAutoFit/>
          </a:bodyPr>
          <a:lstStyle/>
          <a:p>
            <a:r>
              <a:rPr lang="en-US" sz="1100" dirty="0" smtClean="0"/>
              <a:t> 13    14    15   16    17    18 </a:t>
            </a:r>
            <a:endParaRPr lang="en-US" sz="1100" dirty="0"/>
          </a:p>
        </p:txBody>
      </p:sp>
      <p:sp>
        <p:nvSpPr>
          <p:cNvPr id="11" name="TextBox 10"/>
          <p:cNvSpPr txBox="1"/>
          <p:nvPr/>
        </p:nvSpPr>
        <p:spPr>
          <a:xfrm>
            <a:off x="6858000" y="1524000"/>
            <a:ext cx="2286000" cy="261610"/>
          </a:xfrm>
          <a:prstGeom prst="rect">
            <a:avLst/>
          </a:prstGeom>
          <a:noFill/>
        </p:spPr>
        <p:txBody>
          <a:bodyPr wrap="square" rtlCol="0">
            <a:spAutoFit/>
          </a:bodyPr>
          <a:lstStyle/>
          <a:p>
            <a:r>
              <a:rPr lang="en-US" sz="1100" dirty="0" smtClean="0"/>
              <a:t> 19    20    21   22    23    24 </a:t>
            </a:r>
            <a:endParaRPr lang="en-US" sz="1100" dirty="0"/>
          </a:p>
        </p:txBody>
      </p:sp>
      <p:sp>
        <p:nvSpPr>
          <p:cNvPr id="12" name="TextBox 11"/>
          <p:cNvSpPr txBox="1"/>
          <p:nvPr/>
        </p:nvSpPr>
        <p:spPr>
          <a:xfrm>
            <a:off x="4953000" y="5562600"/>
            <a:ext cx="2286000" cy="261610"/>
          </a:xfrm>
          <a:prstGeom prst="rect">
            <a:avLst/>
          </a:prstGeom>
          <a:noFill/>
        </p:spPr>
        <p:txBody>
          <a:bodyPr wrap="square" rtlCol="0">
            <a:spAutoFit/>
          </a:bodyPr>
          <a:lstStyle/>
          <a:p>
            <a:r>
              <a:rPr lang="en-US" sz="1100" dirty="0" smtClean="0"/>
              <a:t>12    11    10    9     8     7</a:t>
            </a:r>
            <a:endParaRPr lang="en-US" sz="1100" dirty="0"/>
          </a:p>
        </p:txBody>
      </p:sp>
      <p:pic>
        <p:nvPicPr>
          <p:cNvPr id="13" name="Picture 4"/>
          <p:cNvPicPr>
            <a:picLocks noGrp="1" noChangeAspect="1" noChangeArrowheads="1"/>
          </p:cNvPicPr>
          <p:nvPr>
            <p:ph sz="quarter" idx="1"/>
            <p:custDataLst>
              <p:tags r:id="rId1"/>
            </p:custDataLst>
          </p:nvPr>
        </p:nvPicPr>
        <p:blipFill>
          <a:blip r:embed="rId3"/>
          <a:srcRect t="2580" b="-12968"/>
          <a:stretch>
            <a:fillRect/>
          </a:stretch>
        </p:blipFill>
        <p:spPr>
          <a:xfrm>
            <a:off x="4645152" y="1752600"/>
            <a:ext cx="4041648" cy="4328160"/>
          </a:xfrm>
        </p:spPr>
      </p:pic>
      <p:sp>
        <p:nvSpPr>
          <p:cNvPr id="3" name="TextBox 2"/>
          <p:cNvSpPr txBox="1"/>
          <p:nvPr/>
        </p:nvSpPr>
        <p:spPr>
          <a:xfrm>
            <a:off x="685800" y="5116324"/>
            <a:ext cx="1162698" cy="584776"/>
          </a:xfrm>
          <a:prstGeom prst="rect">
            <a:avLst/>
          </a:prstGeom>
          <a:noFill/>
        </p:spPr>
        <p:txBody>
          <a:bodyPr wrap="none" rtlCol="0">
            <a:spAutoFit/>
          </a:bodyPr>
          <a:lstStyle/>
          <a:p>
            <a:r>
              <a:rPr lang="en-US" sz="3200" dirty="0">
                <a:solidFill>
                  <a:srgbClr val="FF0000"/>
                </a:solidFill>
              </a:rPr>
              <a:t>I</a:t>
            </a:r>
            <a:r>
              <a:rPr lang="en-US" sz="3200" dirty="0" smtClean="0">
                <a:solidFill>
                  <a:srgbClr val="FF0000"/>
                </a:solidFill>
              </a:rPr>
              <a:t>deas?</a:t>
            </a:r>
            <a:endParaRPr lang="en-US" sz="3200" dirty="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Last time</a:t>
            </a:r>
            <a:endParaRPr lang="en-US" dirty="0"/>
          </a:p>
        </p:txBody>
      </p:sp>
      <p:sp>
        <p:nvSpPr>
          <p:cNvPr id="3" name="Content Placeholder 2"/>
          <p:cNvSpPr>
            <a:spLocks noGrp="1"/>
          </p:cNvSpPr>
          <p:nvPr>
            <p:ph sz="quarter" idx="1"/>
          </p:nvPr>
        </p:nvSpPr>
        <p:spPr>
          <a:xfrm>
            <a:off x="457200" y="1219200"/>
            <a:ext cx="8229600" cy="533400"/>
          </a:xfrm>
        </p:spPr>
        <p:txBody>
          <a:bodyPr/>
          <a:lstStyle/>
          <a:p>
            <a:pPr marL="0" indent="0">
              <a:buNone/>
            </a:pPr>
            <a:r>
              <a:rPr lang="en-US" dirty="0" smtClean="0"/>
              <a:t>Game playing as search</a:t>
            </a:r>
          </a:p>
          <a:p>
            <a:endParaRPr lang="en-US" dirty="0"/>
          </a:p>
        </p:txBody>
      </p:sp>
      <p:pic>
        <p:nvPicPr>
          <p:cNvPr id="4" name="Picture 4" descr="tictactoe"/>
          <p:cNvPicPr>
            <a:picLocks noChangeAspect="1" noChangeArrowheads="1"/>
          </p:cNvPicPr>
          <p:nvPr>
            <p:custDataLst>
              <p:tags r:id="rId1"/>
            </p:custDataLst>
          </p:nvPr>
        </p:nvPicPr>
        <p:blipFill>
          <a:blip r:embed="rId3"/>
          <a:srcRect/>
          <a:stretch>
            <a:fillRect/>
          </a:stretch>
        </p:blipFill>
        <p:spPr bwMode="auto">
          <a:xfrm>
            <a:off x="1600200" y="1964236"/>
            <a:ext cx="6019800" cy="4284164"/>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Searching with chance</a:t>
            </a:r>
            <a:endParaRPr lang="en-US" dirty="0"/>
          </a:p>
        </p:txBody>
      </p:sp>
      <p:pic>
        <p:nvPicPr>
          <p:cNvPr id="7" name="Picture 5"/>
          <p:cNvPicPr>
            <a:picLocks noGrp="1" noChangeAspect="1" noChangeArrowheads="1"/>
          </p:cNvPicPr>
          <p:nvPr>
            <p:ph sz="quarter" idx="1"/>
            <p:custDataLst>
              <p:tags r:id="rId1"/>
            </p:custDataLst>
          </p:nvPr>
        </p:nvPicPr>
        <p:blipFill>
          <a:blip r:embed="rId3"/>
          <a:srcRect t="-26760" b="-26760"/>
          <a:stretch>
            <a:fillRect/>
          </a:stretch>
        </p:blipFill>
        <p:spPr>
          <a:prstGeom prst="rect">
            <a:avLst/>
          </a:prstGeom>
        </p:spPr>
      </p:pic>
      <p:sp>
        <p:nvSpPr>
          <p:cNvPr id="8" name="Content Placeholder 7"/>
          <p:cNvSpPr>
            <a:spLocks noGrp="1"/>
          </p:cNvSpPr>
          <p:nvPr>
            <p:ph sz="quarter" idx="2"/>
          </p:nvPr>
        </p:nvSpPr>
        <p:spPr/>
        <p:txBody>
          <a:bodyPr/>
          <a:lstStyle/>
          <a:p>
            <a:r>
              <a:rPr lang="en-US" dirty="0" smtClean="0"/>
              <a:t>We know there are 36 different dice rolls (21 unique)</a:t>
            </a:r>
          </a:p>
          <a:p>
            <a:r>
              <a:rPr lang="en-US" dirty="0" smtClean="0"/>
              <a:t>Insert a “chance” layer in each ply with branching factor 21</a:t>
            </a:r>
          </a:p>
          <a:p>
            <a:r>
              <a:rPr lang="en-US" dirty="0" smtClean="0">
                <a:solidFill>
                  <a:srgbClr val="FF0000"/>
                </a:solidFill>
              </a:rPr>
              <a:t>What does this do to the branching factor?</a:t>
            </a:r>
          </a:p>
          <a:p>
            <a:pPr lvl="1"/>
            <a:r>
              <a:rPr lang="en-US" dirty="0" smtClean="0">
                <a:solidFill>
                  <a:srgbClr val="0000FF"/>
                </a:solidFill>
              </a:rPr>
              <a:t>drastically increases the branching factor (by a factor of 21!)</a:t>
            </a:r>
            <a:endParaRPr lang="en-US" dirty="0">
              <a:solidFill>
                <a:srgbClr val="0000FF"/>
              </a:solidFill>
            </a:endParaRPr>
          </a:p>
        </p:txBody>
      </p:sp>
    </p:spTree>
    <p:extLst>
      <p:ext uri="{BB962C8B-B14F-4D97-AF65-F5344CB8AC3E}">
        <p14:creationId xmlns:p14="http://schemas.microsoft.com/office/powerpoint/2010/main" val="54617628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49179" y="228600"/>
            <a:ext cx="8229600" cy="914400"/>
          </a:xfrm>
        </p:spPr>
        <p:txBody>
          <a:bodyPr/>
          <a:lstStyle/>
          <a:p>
            <a:r>
              <a:rPr lang="en-US" dirty="0" smtClean="0"/>
              <a:t>Searching with chance</a:t>
            </a:r>
            <a:endParaRPr lang="en-US" dirty="0"/>
          </a:p>
        </p:txBody>
      </p:sp>
      <p:pic>
        <p:nvPicPr>
          <p:cNvPr id="7" name="Picture 5"/>
          <p:cNvPicPr>
            <a:picLocks noGrp="1" noChangeAspect="1" noChangeArrowheads="1"/>
          </p:cNvPicPr>
          <p:nvPr>
            <p:ph sz="quarter" idx="1"/>
            <p:custDataLst>
              <p:tags r:id="rId1"/>
            </p:custDataLst>
          </p:nvPr>
        </p:nvPicPr>
        <p:blipFill>
          <a:blip r:embed="rId3"/>
          <a:srcRect t="-26760" b="-26760"/>
          <a:stretch>
            <a:fillRect/>
          </a:stretch>
        </p:blipFill>
        <p:spPr>
          <a:prstGeom prst="rect">
            <a:avLst/>
          </a:prstGeom>
        </p:spPr>
      </p:pic>
      <p:sp>
        <p:nvSpPr>
          <p:cNvPr id="4" name="TextBox 3"/>
          <p:cNvSpPr txBox="1"/>
          <p:nvPr/>
        </p:nvSpPr>
        <p:spPr>
          <a:xfrm>
            <a:off x="5105400" y="2590800"/>
            <a:ext cx="3900990" cy="830997"/>
          </a:xfrm>
          <a:prstGeom prst="rect">
            <a:avLst/>
          </a:prstGeom>
          <a:noFill/>
        </p:spPr>
        <p:txBody>
          <a:bodyPr wrap="square" rtlCol="0">
            <a:spAutoFit/>
          </a:bodyPr>
          <a:lstStyle/>
          <a:p>
            <a:r>
              <a:rPr lang="en-US" sz="2400" dirty="0" smtClean="0">
                <a:solidFill>
                  <a:srgbClr val="FF0000"/>
                </a:solidFill>
              </a:rPr>
              <a:t>Are all dice combinations equally likely?</a:t>
            </a:r>
            <a:endParaRPr lang="en-US" sz="2400" dirty="0">
              <a:solidFill>
                <a:srgbClr val="FF0000"/>
              </a:solidFill>
            </a:endParaRPr>
          </a:p>
        </p:txBody>
      </p:sp>
    </p:spTree>
    <p:extLst>
      <p:ext uri="{BB962C8B-B14F-4D97-AF65-F5344CB8AC3E}">
        <p14:creationId xmlns:p14="http://schemas.microsoft.com/office/powerpoint/2010/main" val="1533911648"/>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Searching with chance</a:t>
            </a:r>
            <a:endParaRPr lang="en-US" dirty="0"/>
          </a:p>
        </p:txBody>
      </p:sp>
      <p:pic>
        <p:nvPicPr>
          <p:cNvPr id="7" name="Picture 5"/>
          <p:cNvPicPr>
            <a:picLocks noGrp="1" noChangeAspect="1" noChangeArrowheads="1"/>
          </p:cNvPicPr>
          <p:nvPr>
            <p:ph sz="quarter" idx="1"/>
            <p:custDataLst>
              <p:tags r:id="rId1"/>
            </p:custDataLst>
          </p:nvPr>
        </p:nvPicPr>
        <p:blipFill>
          <a:blip r:embed="rId3"/>
          <a:srcRect t="-26760" b="-26760"/>
          <a:stretch>
            <a:fillRect/>
          </a:stretch>
        </p:blipFill>
        <p:spPr>
          <a:prstGeom prst="rect">
            <a:avLst/>
          </a:prstGeom>
        </p:spPr>
      </p:pic>
      <p:sp>
        <p:nvSpPr>
          <p:cNvPr id="8" name="Content Placeholder 7"/>
          <p:cNvSpPr>
            <a:spLocks noGrp="1"/>
          </p:cNvSpPr>
          <p:nvPr>
            <p:ph sz="quarter" idx="2"/>
          </p:nvPr>
        </p:nvSpPr>
        <p:spPr>
          <a:xfrm>
            <a:off x="4797552" y="1371600"/>
            <a:ext cx="4041648" cy="4937760"/>
          </a:xfrm>
        </p:spPr>
        <p:txBody>
          <a:bodyPr>
            <a:normAutofit/>
          </a:bodyPr>
          <a:lstStyle/>
          <a:p>
            <a:pPr marL="0" indent="0">
              <a:buNone/>
            </a:pPr>
            <a:r>
              <a:rPr lang="en-US" sz="2400" dirty="0" smtClean="0"/>
              <a:t>Associate a probability with each chance branch</a:t>
            </a:r>
          </a:p>
          <a:p>
            <a:endParaRPr lang="en-US" sz="2400" dirty="0" smtClean="0"/>
          </a:p>
          <a:p>
            <a:pPr marL="0" indent="0">
              <a:buNone/>
            </a:pPr>
            <a:r>
              <a:rPr lang="en-US" sz="2400" dirty="0" smtClean="0"/>
              <a:t>each </a:t>
            </a:r>
            <a:r>
              <a:rPr lang="en-US" sz="2400" dirty="0" smtClean="0"/>
              <a:t>double ([1,1], [2,2], …) have probability 1/36</a:t>
            </a:r>
          </a:p>
          <a:p>
            <a:endParaRPr lang="en-US" sz="2400" dirty="0" smtClean="0"/>
          </a:p>
          <a:p>
            <a:pPr marL="0" indent="0">
              <a:buNone/>
            </a:pPr>
            <a:r>
              <a:rPr lang="en-US" sz="2400" dirty="0" smtClean="0"/>
              <a:t>all </a:t>
            </a:r>
            <a:r>
              <a:rPr lang="en-US" sz="2400" dirty="0" smtClean="0"/>
              <a:t>others have probability 1/18</a:t>
            </a:r>
          </a:p>
          <a:p>
            <a:endParaRPr lang="en-US" sz="2400" dirty="0" smtClean="0"/>
          </a:p>
          <a:p>
            <a:pPr marL="0" indent="0">
              <a:buNone/>
            </a:pPr>
            <a:r>
              <a:rPr lang="en-US" sz="2400" dirty="0" smtClean="0"/>
              <a:t>Generally the probabilities are easy to calculate</a:t>
            </a:r>
            <a:endParaRPr lang="en-US" sz="2400" dirty="0"/>
          </a:p>
        </p:txBody>
      </p:sp>
    </p:spTree>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Searching with chance</a:t>
            </a:r>
            <a:endParaRPr lang="en-US" dirty="0"/>
          </a:p>
        </p:txBody>
      </p:sp>
      <p:pic>
        <p:nvPicPr>
          <p:cNvPr id="7" name="Picture 5"/>
          <p:cNvPicPr>
            <a:picLocks noGrp="1" noChangeAspect="1" noChangeArrowheads="1"/>
          </p:cNvPicPr>
          <p:nvPr>
            <p:ph sz="quarter" idx="1"/>
            <p:custDataLst>
              <p:tags r:id="rId1"/>
            </p:custDataLst>
          </p:nvPr>
        </p:nvPicPr>
        <p:blipFill>
          <a:blip r:embed="rId3"/>
          <a:srcRect t="-26760" b="-26760"/>
          <a:stretch>
            <a:fillRect/>
          </a:stretch>
        </p:blipFill>
        <p:spPr>
          <a:xfrm>
            <a:off x="457200" y="457200"/>
            <a:ext cx="5410200" cy="6609747"/>
          </a:xfrm>
          <a:prstGeom prst="rect">
            <a:avLst/>
          </a:prstGeom>
        </p:spPr>
      </p:pic>
      <p:sp>
        <p:nvSpPr>
          <p:cNvPr id="9" name="TextBox 8"/>
          <p:cNvSpPr txBox="1"/>
          <p:nvPr/>
        </p:nvSpPr>
        <p:spPr>
          <a:xfrm>
            <a:off x="6019800" y="2667000"/>
            <a:ext cx="2971800" cy="2677656"/>
          </a:xfrm>
          <a:prstGeom prst="rect">
            <a:avLst/>
          </a:prstGeom>
          <a:noFill/>
        </p:spPr>
        <p:txBody>
          <a:bodyPr wrap="square" rtlCol="0">
            <a:spAutoFit/>
          </a:bodyPr>
          <a:lstStyle/>
          <a:p>
            <a:r>
              <a:rPr lang="en-US" sz="2800" dirty="0" smtClean="0">
                <a:solidFill>
                  <a:srgbClr val="FF0000"/>
                </a:solidFill>
              </a:rPr>
              <a:t>Assume we can reach the bottom.  </a:t>
            </a:r>
            <a:endParaRPr lang="en-US" sz="2800" dirty="0" smtClean="0">
              <a:solidFill>
                <a:srgbClr val="FF0000"/>
              </a:solidFill>
            </a:endParaRPr>
          </a:p>
          <a:p>
            <a:endParaRPr lang="en-US" sz="2800" dirty="0">
              <a:solidFill>
                <a:srgbClr val="FF0000"/>
              </a:solidFill>
            </a:endParaRPr>
          </a:p>
          <a:p>
            <a:r>
              <a:rPr lang="en-US" sz="2800" dirty="0" smtClean="0">
                <a:solidFill>
                  <a:srgbClr val="FF0000"/>
                </a:solidFill>
              </a:rPr>
              <a:t>How </a:t>
            </a:r>
            <a:r>
              <a:rPr lang="en-US" sz="2800" dirty="0" smtClean="0">
                <a:solidFill>
                  <a:srgbClr val="FF0000"/>
                </a:solidFill>
              </a:rPr>
              <a:t>can we calculate the value of a state?</a:t>
            </a:r>
            <a:endParaRPr lang="en-US" sz="2800" dirty="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Expected </a:t>
            </a:r>
            <a:r>
              <a:rPr lang="en-US" dirty="0" err="1" smtClean="0"/>
              <a:t>minimax</a:t>
            </a:r>
            <a:r>
              <a:rPr lang="en-US" dirty="0" smtClean="0"/>
              <a:t> value</a:t>
            </a:r>
            <a:endParaRPr lang="en-US" dirty="0"/>
          </a:p>
        </p:txBody>
      </p:sp>
      <p:sp>
        <p:nvSpPr>
          <p:cNvPr id="3" name="Content Placeholder 2"/>
          <p:cNvSpPr>
            <a:spLocks noGrp="1"/>
          </p:cNvSpPr>
          <p:nvPr>
            <p:ph sz="quarter" idx="1"/>
          </p:nvPr>
        </p:nvSpPr>
        <p:spPr>
          <a:xfrm>
            <a:off x="228600" y="1295400"/>
            <a:ext cx="8305800" cy="4953000"/>
          </a:xfrm>
        </p:spPr>
        <p:txBody>
          <a:bodyPr>
            <a:normAutofit/>
          </a:bodyPr>
          <a:lstStyle/>
          <a:p>
            <a:pPr marL="0" indent="0">
              <a:buNone/>
            </a:pPr>
            <a:r>
              <a:rPr lang="en-US" dirty="0" smtClean="0"/>
              <a:t>Rather than the actual value calculate the expected value based on the probabilities</a:t>
            </a:r>
          </a:p>
          <a:p>
            <a:endParaRPr lang="en-US" dirty="0" smtClean="0"/>
          </a:p>
          <a:p>
            <a:pPr>
              <a:lnSpc>
                <a:spcPct val="90000"/>
              </a:lnSpc>
              <a:buNone/>
            </a:pPr>
            <a:r>
              <a:rPr lang="en-US" sz="2400" dirty="0" smtClean="0"/>
              <a:t>EXPECTI-MINIMAX-</a:t>
            </a:r>
            <a:r>
              <a:rPr lang="en-US" sz="2400" dirty="0" err="1" smtClean="0"/>
              <a:t>VALUE(</a:t>
            </a:r>
            <a:r>
              <a:rPr lang="en-US" sz="2400" i="1" dirty="0" err="1" smtClean="0"/>
              <a:t>n</a:t>
            </a:r>
            <a:r>
              <a:rPr lang="en-US" sz="2400" dirty="0" smtClean="0"/>
              <a:t>)=</a:t>
            </a:r>
          </a:p>
          <a:p>
            <a:pPr>
              <a:lnSpc>
                <a:spcPct val="90000"/>
              </a:lnSpc>
              <a:buNone/>
            </a:pPr>
            <a:r>
              <a:rPr lang="en-US" sz="2400" dirty="0" smtClean="0"/>
              <a:t>	</a:t>
            </a:r>
            <a:r>
              <a:rPr lang="en-US" sz="2400" dirty="0" err="1" smtClean="0"/>
              <a:t>UTILITY(</a:t>
            </a:r>
            <a:r>
              <a:rPr lang="en-US" sz="2400" i="1" dirty="0" err="1" smtClean="0"/>
              <a:t>n</a:t>
            </a:r>
            <a:r>
              <a:rPr lang="en-US" sz="2400" dirty="0" smtClean="0"/>
              <a:t>)					If </a:t>
            </a:r>
            <a:r>
              <a:rPr lang="en-US" sz="2400" i="1" dirty="0" err="1" smtClean="0"/>
              <a:t>n</a:t>
            </a:r>
            <a:r>
              <a:rPr lang="en-US" sz="2400" dirty="0" smtClean="0"/>
              <a:t> is a terminal</a:t>
            </a:r>
          </a:p>
          <a:p>
            <a:pPr>
              <a:lnSpc>
                <a:spcPct val="90000"/>
              </a:lnSpc>
              <a:buNone/>
            </a:pPr>
            <a:r>
              <a:rPr lang="en-US" sz="2400" dirty="0" smtClean="0"/>
              <a:t>	</a:t>
            </a:r>
            <a:r>
              <a:rPr lang="en-US" sz="2400" dirty="0" err="1" smtClean="0"/>
              <a:t>max</a:t>
            </a:r>
            <a:r>
              <a:rPr lang="en-US" sz="2400" i="1" baseline="-25000" dirty="0" err="1" smtClean="0"/>
              <a:t>s</a:t>
            </a:r>
            <a:r>
              <a:rPr lang="en-US" sz="2400" i="1" baseline="-25000" dirty="0" smtClean="0"/>
              <a:t> </a:t>
            </a:r>
            <a:r>
              <a:rPr lang="en-US" sz="2400" i="1" baseline="-25000" dirty="0" err="1" smtClean="0">
                <a:sym typeface="Symbol" charset="2"/>
              </a:rPr>
              <a:t></a:t>
            </a:r>
            <a:r>
              <a:rPr lang="en-US" sz="2400" i="1" baseline="-25000" dirty="0" smtClean="0">
                <a:sym typeface="Symbol" charset="2"/>
              </a:rPr>
              <a:t> </a:t>
            </a:r>
            <a:r>
              <a:rPr lang="en-US" sz="2400" i="1" baseline="-25000" dirty="0" err="1" smtClean="0"/>
              <a:t>successors(n</a:t>
            </a:r>
            <a:r>
              <a:rPr lang="en-US" sz="2400" i="1" baseline="-25000" dirty="0" smtClean="0"/>
              <a:t>)</a:t>
            </a:r>
            <a:r>
              <a:rPr lang="en-US" sz="2400" dirty="0" smtClean="0"/>
              <a:t> MINIMAX-</a:t>
            </a:r>
            <a:r>
              <a:rPr lang="en-US" sz="2400" dirty="0" err="1" smtClean="0"/>
              <a:t>VALUE(</a:t>
            </a:r>
            <a:r>
              <a:rPr lang="en-US" sz="2400" i="1" dirty="0" err="1" smtClean="0"/>
              <a:t>s</a:t>
            </a:r>
            <a:r>
              <a:rPr lang="en-US" sz="2400" dirty="0" smtClean="0"/>
              <a:t>)       	If </a:t>
            </a:r>
            <a:r>
              <a:rPr lang="en-US" sz="2400" i="1" dirty="0" err="1" smtClean="0"/>
              <a:t>n</a:t>
            </a:r>
            <a:r>
              <a:rPr lang="en-US" sz="2400" dirty="0" smtClean="0"/>
              <a:t> is a max node</a:t>
            </a:r>
          </a:p>
          <a:p>
            <a:pPr>
              <a:lnSpc>
                <a:spcPct val="90000"/>
              </a:lnSpc>
              <a:buNone/>
            </a:pPr>
            <a:r>
              <a:rPr lang="en-US" sz="2400" dirty="0" smtClean="0"/>
              <a:t>	</a:t>
            </a:r>
            <a:r>
              <a:rPr lang="en-US" sz="2400" dirty="0" err="1" smtClean="0"/>
              <a:t>min</a:t>
            </a:r>
            <a:r>
              <a:rPr lang="en-US" sz="2400" i="1" baseline="-25000" dirty="0" err="1" smtClean="0"/>
              <a:t>s</a:t>
            </a:r>
            <a:r>
              <a:rPr lang="en-US" sz="2400" i="1" baseline="-25000" dirty="0" smtClean="0"/>
              <a:t> </a:t>
            </a:r>
            <a:r>
              <a:rPr lang="en-US" sz="2400" i="1" baseline="-25000" dirty="0" err="1" smtClean="0">
                <a:sym typeface="Symbol" charset="2"/>
              </a:rPr>
              <a:t></a:t>
            </a:r>
            <a:r>
              <a:rPr lang="en-US" sz="2400" i="1" baseline="-25000" dirty="0" smtClean="0">
                <a:sym typeface="Symbol" charset="2"/>
              </a:rPr>
              <a:t> </a:t>
            </a:r>
            <a:r>
              <a:rPr lang="en-US" sz="2400" i="1" baseline="-25000" dirty="0" err="1" smtClean="0"/>
              <a:t>successors(n</a:t>
            </a:r>
            <a:r>
              <a:rPr lang="en-US" sz="2400" i="1" baseline="-25000" dirty="0" smtClean="0"/>
              <a:t>)</a:t>
            </a:r>
            <a:r>
              <a:rPr lang="en-US" sz="2400" dirty="0" smtClean="0"/>
              <a:t> MINIMAX-</a:t>
            </a:r>
            <a:r>
              <a:rPr lang="en-US" sz="2400" dirty="0" err="1" smtClean="0"/>
              <a:t>VALUE(</a:t>
            </a:r>
            <a:r>
              <a:rPr lang="en-US" sz="2400" i="1" dirty="0" err="1" smtClean="0"/>
              <a:t>s</a:t>
            </a:r>
            <a:r>
              <a:rPr lang="en-US" sz="2400" dirty="0" smtClean="0"/>
              <a:t>) 	If </a:t>
            </a:r>
            <a:r>
              <a:rPr lang="en-US" sz="2400" i="1" dirty="0" err="1" smtClean="0"/>
              <a:t>n</a:t>
            </a:r>
            <a:r>
              <a:rPr lang="en-US" sz="2400" dirty="0" smtClean="0"/>
              <a:t> is a min node</a:t>
            </a:r>
          </a:p>
          <a:p>
            <a:pPr>
              <a:lnSpc>
                <a:spcPct val="90000"/>
              </a:lnSpc>
              <a:buNone/>
            </a:pPr>
            <a:r>
              <a:rPr lang="en-US" sz="2400" dirty="0" smtClean="0"/>
              <a:t>	</a:t>
            </a:r>
            <a:r>
              <a:rPr lang="en-US" sz="2400" dirty="0" err="1" smtClean="0">
                <a:sym typeface="Symbol" charset="2"/>
              </a:rPr>
              <a:t></a:t>
            </a:r>
            <a:r>
              <a:rPr lang="en-US" sz="2400" i="1" baseline="-25000" dirty="0" err="1" smtClean="0"/>
              <a:t>s</a:t>
            </a:r>
            <a:r>
              <a:rPr lang="en-US" sz="2400" i="1" baseline="-25000" dirty="0" smtClean="0"/>
              <a:t> </a:t>
            </a:r>
            <a:r>
              <a:rPr lang="en-US" sz="2400" i="1" baseline="-25000" dirty="0" err="1" smtClean="0">
                <a:sym typeface="Symbol" charset="2"/>
              </a:rPr>
              <a:t></a:t>
            </a:r>
            <a:r>
              <a:rPr lang="en-US" sz="2400" i="1" baseline="-25000" dirty="0" smtClean="0">
                <a:sym typeface="Symbol" charset="2"/>
              </a:rPr>
              <a:t> </a:t>
            </a:r>
            <a:r>
              <a:rPr lang="en-US" sz="2400" i="1" baseline="-25000" dirty="0" err="1" smtClean="0"/>
              <a:t>successors(n</a:t>
            </a:r>
            <a:r>
              <a:rPr lang="en-US" sz="2400" i="1" baseline="-25000" dirty="0" smtClean="0"/>
              <a:t>) </a:t>
            </a:r>
            <a:r>
              <a:rPr lang="en-US" sz="2400" i="1" dirty="0" err="1" smtClean="0"/>
              <a:t>P(s</a:t>
            </a:r>
            <a:r>
              <a:rPr lang="en-US" sz="2400" i="1" dirty="0" smtClean="0"/>
              <a:t>) . </a:t>
            </a:r>
            <a:r>
              <a:rPr lang="en-US" sz="2400" dirty="0" err="1" smtClean="0"/>
              <a:t>EXPECTIMINIMAX(</a:t>
            </a:r>
            <a:r>
              <a:rPr lang="en-US" sz="2400" i="1" dirty="0" err="1" smtClean="0"/>
              <a:t>s</a:t>
            </a:r>
            <a:r>
              <a:rPr lang="en-US" sz="2400" dirty="0" smtClean="0"/>
              <a:t>)  	If </a:t>
            </a:r>
            <a:r>
              <a:rPr lang="en-US" sz="2400" i="1" dirty="0" err="1" smtClean="0"/>
              <a:t>n</a:t>
            </a:r>
            <a:r>
              <a:rPr lang="en-US" sz="2400" dirty="0" smtClean="0"/>
              <a:t> is a chance node</a:t>
            </a:r>
          </a:p>
          <a:p>
            <a:endParaRPr lang="en-US" dirty="0" smtClean="0"/>
          </a:p>
        </p:txBody>
      </p:sp>
      <p:sp>
        <p:nvSpPr>
          <p:cNvPr id="7" name="TextBox 6"/>
          <p:cNvSpPr txBox="1"/>
          <p:nvPr/>
        </p:nvSpPr>
        <p:spPr>
          <a:xfrm>
            <a:off x="914400" y="5257800"/>
            <a:ext cx="4724400" cy="830997"/>
          </a:xfrm>
          <a:prstGeom prst="rect">
            <a:avLst/>
          </a:prstGeom>
          <a:noFill/>
        </p:spPr>
        <p:txBody>
          <a:bodyPr wrap="square" rtlCol="0">
            <a:spAutoFit/>
          </a:bodyPr>
          <a:lstStyle/>
          <a:p>
            <a:r>
              <a:rPr lang="en-US" sz="2400" dirty="0" smtClean="0">
                <a:solidFill>
                  <a:srgbClr val="0000FF"/>
                </a:solidFill>
              </a:rPr>
              <a:t>multiply the </a:t>
            </a:r>
            <a:r>
              <a:rPr lang="en-US" sz="2400" dirty="0" err="1" smtClean="0">
                <a:solidFill>
                  <a:srgbClr val="0000FF"/>
                </a:solidFill>
              </a:rPr>
              <a:t>minimax</a:t>
            </a:r>
            <a:r>
              <a:rPr lang="en-US" sz="2400" dirty="0" smtClean="0">
                <a:solidFill>
                  <a:srgbClr val="0000FF"/>
                </a:solidFill>
              </a:rPr>
              <a:t> value by the probability of going to that state</a:t>
            </a:r>
            <a:endParaRPr lang="en-US" sz="2400" dirty="0">
              <a:solidFill>
                <a:srgbClr val="0000FF"/>
              </a:solidFill>
            </a:endParaRPr>
          </a:p>
        </p:txBody>
      </p:sp>
      <p:cxnSp>
        <p:nvCxnSpPr>
          <p:cNvPr id="9" name="Straight Arrow Connector 8"/>
          <p:cNvCxnSpPr/>
          <p:nvPr/>
        </p:nvCxnSpPr>
        <p:spPr>
          <a:xfrm rot="5400000" flipH="1" flipV="1">
            <a:off x="2095500" y="4991100"/>
            <a:ext cx="5334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custDataLst>
              <p:tags r:id="rId1"/>
            </p:custDataLst>
          </p:nvPr>
        </p:nvSpPr>
        <p:spPr/>
        <p:txBody>
          <a:bodyPr/>
          <a:lstStyle/>
          <a:p>
            <a:pPr eaLnBrk="1" hangingPunct="1"/>
            <a:r>
              <a:rPr lang="en-US"/>
              <a:t>EXPECTEDMINIMAX example</a:t>
            </a:r>
          </a:p>
        </p:txBody>
      </p:sp>
      <p:sp>
        <p:nvSpPr>
          <p:cNvPr id="53251" name="AutoShape 6"/>
          <p:cNvSpPr>
            <a:spLocks noChangeArrowheads="1"/>
          </p:cNvSpPr>
          <p:nvPr>
            <p:custDataLst>
              <p:tags r:id="rId2"/>
            </p:custDataLst>
          </p:nvPr>
        </p:nvSpPr>
        <p:spPr bwMode="auto">
          <a:xfrm>
            <a:off x="4268788" y="1608138"/>
            <a:ext cx="682625" cy="608012"/>
          </a:xfrm>
          <a:prstGeom prst="triangle">
            <a:avLst>
              <a:gd name="adj" fmla="val 50000"/>
            </a:avLst>
          </a:prstGeom>
          <a:solidFill>
            <a:srgbClr val="CCFFFF"/>
          </a:solidFill>
          <a:ln w="25400">
            <a:solidFill>
              <a:schemeClr val="tx1"/>
            </a:solidFill>
            <a:miter lim="800000"/>
            <a:headEnd/>
            <a:tailEnd/>
          </a:ln>
        </p:spPr>
        <p:txBody>
          <a:bodyPr wrap="none" anchor="ctr">
            <a:prstTxWarp prst="textNoShape">
              <a:avLst/>
            </a:prstTxWarp>
          </a:bodyPr>
          <a:lstStyle/>
          <a:p>
            <a:endParaRPr lang="en-US"/>
          </a:p>
        </p:txBody>
      </p:sp>
      <p:sp>
        <p:nvSpPr>
          <p:cNvPr id="53252" name="AutoShape 15"/>
          <p:cNvSpPr>
            <a:spLocks noChangeArrowheads="1"/>
          </p:cNvSpPr>
          <p:nvPr>
            <p:custDataLst>
              <p:tags r:id="rId3"/>
            </p:custDataLst>
          </p:nvPr>
        </p:nvSpPr>
        <p:spPr bwMode="auto">
          <a:xfrm flipV="1">
            <a:off x="1687513" y="3960813"/>
            <a:ext cx="682625" cy="608012"/>
          </a:xfrm>
          <a:prstGeom prst="triangle">
            <a:avLst>
              <a:gd name="adj" fmla="val 50000"/>
            </a:avLst>
          </a:prstGeom>
          <a:solidFill>
            <a:srgbClr val="CCFFFF"/>
          </a:solidFill>
          <a:ln w="25400">
            <a:solidFill>
              <a:schemeClr val="tx1"/>
            </a:solidFill>
            <a:miter lim="800000"/>
            <a:headEnd/>
            <a:tailEnd/>
          </a:ln>
        </p:spPr>
        <p:txBody>
          <a:bodyPr wrap="none" anchor="ctr">
            <a:prstTxWarp prst="textNoShape">
              <a:avLst/>
            </a:prstTxWarp>
          </a:bodyPr>
          <a:lstStyle/>
          <a:p>
            <a:endParaRPr lang="en-US"/>
          </a:p>
        </p:txBody>
      </p:sp>
      <p:sp>
        <p:nvSpPr>
          <p:cNvPr id="53253" name="AutoShape 16"/>
          <p:cNvSpPr>
            <a:spLocks noChangeArrowheads="1"/>
          </p:cNvSpPr>
          <p:nvPr>
            <p:custDataLst>
              <p:tags r:id="rId4"/>
            </p:custDataLst>
          </p:nvPr>
        </p:nvSpPr>
        <p:spPr bwMode="auto">
          <a:xfrm flipV="1">
            <a:off x="3357563" y="3960813"/>
            <a:ext cx="682625" cy="608012"/>
          </a:xfrm>
          <a:prstGeom prst="triangle">
            <a:avLst>
              <a:gd name="adj" fmla="val 50000"/>
            </a:avLst>
          </a:prstGeom>
          <a:solidFill>
            <a:srgbClr val="CCFFFF"/>
          </a:solidFill>
          <a:ln w="25400">
            <a:solidFill>
              <a:schemeClr val="tx1"/>
            </a:solidFill>
            <a:miter lim="800000"/>
            <a:headEnd/>
            <a:tailEnd/>
          </a:ln>
        </p:spPr>
        <p:txBody>
          <a:bodyPr wrap="none" anchor="ctr">
            <a:prstTxWarp prst="textNoShape">
              <a:avLst/>
            </a:prstTxWarp>
          </a:bodyPr>
          <a:lstStyle/>
          <a:p>
            <a:endParaRPr lang="en-US"/>
          </a:p>
        </p:txBody>
      </p:sp>
      <p:sp>
        <p:nvSpPr>
          <p:cNvPr id="53254" name="AutoShape 17"/>
          <p:cNvSpPr>
            <a:spLocks noChangeArrowheads="1"/>
          </p:cNvSpPr>
          <p:nvPr>
            <p:custDataLst>
              <p:tags r:id="rId5"/>
            </p:custDataLst>
          </p:nvPr>
        </p:nvSpPr>
        <p:spPr bwMode="auto">
          <a:xfrm flipV="1">
            <a:off x="5330825" y="3960813"/>
            <a:ext cx="682625" cy="608012"/>
          </a:xfrm>
          <a:prstGeom prst="triangle">
            <a:avLst>
              <a:gd name="adj" fmla="val 50000"/>
            </a:avLst>
          </a:prstGeom>
          <a:solidFill>
            <a:srgbClr val="CCFFFF"/>
          </a:solidFill>
          <a:ln w="25400">
            <a:solidFill>
              <a:schemeClr val="tx1"/>
            </a:solidFill>
            <a:miter lim="800000"/>
            <a:headEnd/>
            <a:tailEnd/>
          </a:ln>
        </p:spPr>
        <p:txBody>
          <a:bodyPr wrap="none" anchor="ctr">
            <a:prstTxWarp prst="textNoShape">
              <a:avLst/>
            </a:prstTxWarp>
          </a:bodyPr>
          <a:lstStyle/>
          <a:p>
            <a:endParaRPr lang="en-US"/>
          </a:p>
        </p:txBody>
      </p:sp>
      <p:sp>
        <p:nvSpPr>
          <p:cNvPr id="53255" name="AutoShape 18"/>
          <p:cNvSpPr>
            <a:spLocks noChangeArrowheads="1"/>
          </p:cNvSpPr>
          <p:nvPr>
            <p:custDataLst>
              <p:tags r:id="rId6"/>
            </p:custDataLst>
          </p:nvPr>
        </p:nvSpPr>
        <p:spPr bwMode="auto">
          <a:xfrm flipV="1">
            <a:off x="7151688" y="3960813"/>
            <a:ext cx="682625" cy="608012"/>
          </a:xfrm>
          <a:prstGeom prst="triangle">
            <a:avLst>
              <a:gd name="adj" fmla="val 50000"/>
            </a:avLst>
          </a:prstGeom>
          <a:solidFill>
            <a:srgbClr val="CCFFFF"/>
          </a:solidFill>
          <a:ln w="25400">
            <a:solidFill>
              <a:schemeClr val="tx1"/>
            </a:solidFill>
            <a:miter lim="800000"/>
            <a:headEnd/>
            <a:tailEnd/>
          </a:ln>
        </p:spPr>
        <p:txBody>
          <a:bodyPr wrap="none" anchor="ctr">
            <a:prstTxWarp prst="textNoShape">
              <a:avLst/>
            </a:prstTxWarp>
          </a:bodyPr>
          <a:lstStyle/>
          <a:p>
            <a:endParaRPr lang="en-US"/>
          </a:p>
        </p:txBody>
      </p:sp>
      <p:sp>
        <p:nvSpPr>
          <p:cNvPr id="53256" name="Oval 19"/>
          <p:cNvSpPr>
            <a:spLocks noChangeArrowheads="1"/>
          </p:cNvSpPr>
          <p:nvPr>
            <p:custDataLst>
              <p:tags r:id="rId7"/>
            </p:custDataLst>
          </p:nvPr>
        </p:nvSpPr>
        <p:spPr bwMode="auto">
          <a:xfrm>
            <a:off x="2825750" y="2822575"/>
            <a:ext cx="455613" cy="455613"/>
          </a:xfrm>
          <a:prstGeom prst="ellipse">
            <a:avLst/>
          </a:prstGeom>
          <a:solidFill>
            <a:srgbClr val="FFCC00"/>
          </a:solidFill>
          <a:ln w="25400">
            <a:solidFill>
              <a:schemeClr val="tx1"/>
            </a:solidFill>
            <a:round/>
            <a:headEnd/>
            <a:tailEnd/>
          </a:ln>
        </p:spPr>
        <p:txBody>
          <a:bodyPr wrap="none" anchor="ctr">
            <a:prstTxWarp prst="textNoShape">
              <a:avLst/>
            </a:prstTxWarp>
          </a:bodyPr>
          <a:lstStyle/>
          <a:p>
            <a:endParaRPr lang="en-US"/>
          </a:p>
        </p:txBody>
      </p:sp>
      <p:sp>
        <p:nvSpPr>
          <p:cNvPr id="53257" name="Oval 20"/>
          <p:cNvSpPr>
            <a:spLocks noChangeArrowheads="1"/>
          </p:cNvSpPr>
          <p:nvPr>
            <p:custDataLst>
              <p:tags r:id="rId8"/>
            </p:custDataLst>
          </p:nvPr>
        </p:nvSpPr>
        <p:spPr bwMode="auto">
          <a:xfrm>
            <a:off x="6242050" y="2897188"/>
            <a:ext cx="455613" cy="455612"/>
          </a:xfrm>
          <a:prstGeom prst="ellipse">
            <a:avLst/>
          </a:prstGeom>
          <a:solidFill>
            <a:srgbClr val="FFCC00"/>
          </a:solidFill>
          <a:ln w="25400">
            <a:solidFill>
              <a:schemeClr val="tx1"/>
            </a:solidFill>
            <a:round/>
            <a:headEnd/>
            <a:tailEnd/>
          </a:ln>
        </p:spPr>
        <p:txBody>
          <a:bodyPr wrap="none" anchor="ctr">
            <a:prstTxWarp prst="textNoShape">
              <a:avLst/>
            </a:prstTxWarp>
          </a:bodyPr>
          <a:lstStyle/>
          <a:p>
            <a:endParaRPr lang="en-US"/>
          </a:p>
        </p:txBody>
      </p:sp>
      <p:sp>
        <p:nvSpPr>
          <p:cNvPr id="53258" name="Rectangle 21"/>
          <p:cNvSpPr>
            <a:spLocks noChangeArrowheads="1"/>
          </p:cNvSpPr>
          <p:nvPr>
            <p:custDataLst>
              <p:tags r:id="rId9"/>
            </p:custDataLst>
          </p:nvPr>
        </p:nvSpPr>
        <p:spPr bwMode="auto">
          <a:xfrm>
            <a:off x="1231900" y="5667375"/>
            <a:ext cx="455613" cy="455613"/>
          </a:xfrm>
          <a:prstGeom prst="rect">
            <a:avLst/>
          </a:prstGeom>
          <a:noFill/>
          <a:ln w="25400">
            <a:solidFill>
              <a:schemeClr val="tx1"/>
            </a:solidFill>
            <a:miter lim="800000"/>
            <a:headEnd/>
            <a:tailEnd/>
          </a:ln>
        </p:spPr>
        <p:txBody>
          <a:bodyPr wrap="none" anchor="ctr">
            <a:prstTxWarp prst="textNoShape">
              <a:avLst/>
            </a:prstTxWarp>
          </a:bodyPr>
          <a:lstStyle/>
          <a:p>
            <a:r>
              <a:rPr lang="en-US"/>
              <a:t>2</a:t>
            </a:r>
          </a:p>
        </p:txBody>
      </p:sp>
      <p:sp>
        <p:nvSpPr>
          <p:cNvPr id="53259" name="Rectangle 22"/>
          <p:cNvSpPr>
            <a:spLocks noChangeArrowheads="1"/>
          </p:cNvSpPr>
          <p:nvPr>
            <p:custDataLst>
              <p:tags r:id="rId10"/>
            </p:custDataLst>
          </p:nvPr>
        </p:nvSpPr>
        <p:spPr bwMode="auto">
          <a:xfrm>
            <a:off x="2185988" y="5667375"/>
            <a:ext cx="455612" cy="455613"/>
          </a:xfrm>
          <a:prstGeom prst="rect">
            <a:avLst/>
          </a:prstGeom>
          <a:noFill/>
          <a:ln w="25400">
            <a:solidFill>
              <a:schemeClr val="tx1"/>
            </a:solidFill>
            <a:miter lim="800000"/>
            <a:headEnd/>
            <a:tailEnd/>
          </a:ln>
        </p:spPr>
        <p:txBody>
          <a:bodyPr wrap="none" anchor="ctr">
            <a:prstTxWarp prst="textNoShape">
              <a:avLst/>
            </a:prstTxWarp>
          </a:bodyPr>
          <a:lstStyle/>
          <a:p>
            <a:r>
              <a:rPr lang="en-US"/>
              <a:t>4</a:t>
            </a:r>
          </a:p>
        </p:txBody>
      </p:sp>
      <p:sp>
        <p:nvSpPr>
          <p:cNvPr id="53260" name="Rectangle 23"/>
          <p:cNvSpPr>
            <a:spLocks noChangeArrowheads="1"/>
          </p:cNvSpPr>
          <p:nvPr>
            <p:custDataLst>
              <p:tags r:id="rId11"/>
            </p:custDataLst>
          </p:nvPr>
        </p:nvSpPr>
        <p:spPr bwMode="auto">
          <a:xfrm>
            <a:off x="3140075" y="5667375"/>
            <a:ext cx="455613" cy="455613"/>
          </a:xfrm>
          <a:prstGeom prst="rect">
            <a:avLst/>
          </a:prstGeom>
          <a:noFill/>
          <a:ln w="25400">
            <a:solidFill>
              <a:schemeClr val="tx1"/>
            </a:solidFill>
            <a:miter lim="800000"/>
            <a:headEnd/>
            <a:tailEnd/>
          </a:ln>
        </p:spPr>
        <p:txBody>
          <a:bodyPr wrap="none" anchor="ctr">
            <a:prstTxWarp prst="textNoShape">
              <a:avLst/>
            </a:prstTxWarp>
          </a:bodyPr>
          <a:lstStyle/>
          <a:p>
            <a:r>
              <a:rPr lang="en-US"/>
              <a:t>5</a:t>
            </a:r>
          </a:p>
        </p:txBody>
      </p:sp>
      <p:sp>
        <p:nvSpPr>
          <p:cNvPr id="53261" name="Rectangle 24"/>
          <p:cNvSpPr>
            <a:spLocks noChangeArrowheads="1"/>
          </p:cNvSpPr>
          <p:nvPr>
            <p:custDataLst>
              <p:tags r:id="rId12"/>
            </p:custDataLst>
          </p:nvPr>
        </p:nvSpPr>
        <p:spPr bwMode="auto">
          <a:xfrm>
            <a:off x="4094163" y="5667375"/>
            <a:ext cx="455612" cy="455613"/>
          </a:xfrm>
          <a:prstGeom prst="rect">
            <a:avLst/>
          </a:prstGeom>
          <a:noFill/>
          <a:ln w="25400">
            <a:solidFill>
              <a:schemeClr val="tx1"/>
            </a:solidFill>
            <a:miter lim="800000"/>
            <a:headEnd/>
            <a:tailEnd/>
          </a:ln>
        </p:spPr>
        <p:txBody>
          <a:bodyPr wrap="none" anchor="ctr">
            <a:prstTxWarp prst="textNoShape">
              <a:avLst/>
            </a:prstTxWarp>
          </a:bodyPr>
          <a:lstStyle/>
          <a:p>
            <a:r>
              <a:rPr lang="en-US"/>
              <a:t>3</a:t>
            </a:r>
          </a:p>
        </p:txBody>
      </p:sp>
      <p:sp>
        <p:nvSpPr>
          <p:cNvPr id="53262" name="Rectangle 25"/>
          <p:cNvSpPr>
            <a:spLocks noChangeArrowheads="1"/>
          </p:cNvSpPr>
          <p:nvPr>
            <p:custDataLst>
              <p:tags r:id="rId13"/>
            </p:custDataLst>
          </p:nvPr>
        </p:nvSpPr>
        <p:spPr bwMode="auto">
          <a:xfrm>
            <a:off x="5048250" y="5667375"/>
            <a:ext cx="455613" cy="455613"/>
          </a:xfrm>
          <a:prstGeom prst="rect">
            <a:avLst/>
          </a:prstGeom>
          <a:noFill/>
          <a:ln w="25400">
            <a:solidFill>
              <a:schemeClr val="tx1"/>
            </a:solidFill>
            <a:miter lim="800000"/>
            <a:headEnd/>
            <a:tailEnd/>
          </a:ln>
        </p:spPr>
        <p:txBody>
          <a:bodyPr wrap="none" anchor="ctr">
            <a:prstTxWarp prst="textNoShape">
              <a:avLst/>
            </a:prstTxWarp>
          </a:bodyPr>
          <a:lstStyle/>
          <a:p>
            <a:r>
              <a:rPr lang="en-US"/>
              <a:t>1</a:t>
            </a:r>
          </a:p>
        </p:txBody>
      </p:sp>
      <p:sp>
        <p:nvSpPr>
          <p:cNvPr id="53263" name="Rectangle 26"/>
          <p:cNvSpPr>
            <a:spLocks noChangeArrowheads="1"/>
          </p:cNvSpPr>
          <p:nvPr>
            <p:custDataLst>
              <p:tags r:id="rId14"/>
            </p:custDataLst>
          </p:nvPr>
        </p:nvSpPr>
        <p:spPr bwMode="auto">
          <a:xfrm>
            <a:off x="6002338" y="5667375"/>
            <a:ext cx="455612" cy="455613"/>
          </a:xfrm>
          <a:prstGeom prst="rect">
            <a:avLst/>
          </a:prstGeom>
          <a:noFill/>
          <a:ln w="25400">
            <a:solidFill>
              <a:schemeClr val="tx1"/>
            </a:solidFill>
            <a:miter lim="800000"/>
            <a:headEnd/>
            <a:tailEnd/>
          </a:ln>
        </p:spPr>
        <p:txBody>
          <a:bodyPr wrap="none" anchor="ctr">
            <a:prstTxWarp prst="textNoShape">
              <a:avLst/>
            </a:prstTxWarp>
          </a:bodyPr>
          <a:lstStyle/>
          <a:p>
            <a:r>
              <a:rPr lang="en-US"/>
              <a:t>1</a:t>
            </a:r>
          </a:p>
        </p:txBody>
      </p:sp>
      <p:sp>
        <p:nvSpPr>
          <p:cNvPr id="53264" name="Rectangle 27"/>
          <p:cNvSpPr>
            <a:spLocks noChangeArrowheads="1"/>
          </p:cNvSpPr>
          <p:nvPr>
            <p:custDataLst>
              <p:tags r:id="rId15"/>
            </p:custDataLst>
          </p:nvPr>
        </p:nvSpPr>
        <p:spPr bwMode="auto">
          <a:xfrm>
            <a:off x="6956425" y="5667375"/>
            <a:ext cx="455613" cy="455613"/>
          </a:xfrm>
          <a:prstGeom prst="rect">
            <a:avLst/>
          </a:prstGeom>
          <a:noFill/>
          <a:ln w="25400">
            <a:solidFill>
              <a:schemeClr val="tx1"/>
            </a:solidFill>
            <a:miter lim="800000"/>
            <a:headEnd/>
            <a:tailEnd/>
          </a:ln>
        </p:spPr>
        <p:txBody>
          <a:bodyPr wrap="none" anchor="ctr">
            <a:prstTxWarp prst="textNoShape">
              <a:avLst/>
            </a:prstTxWarp>
          </a:bodyPr>
          <a:lstStyle/>
          <a:p>
            <a:r>
              <a:rPr lang="en-US"/>
              <a:t>6</a:t>
            </a:r>
          </a:p>
        </p:txBody>
      </p:sp>
      <p:sp>
        <p:nvSpPr>
          <p:cNvPr id="53265" name="Rectangle 28"/>
          <p:cNvSpPr>
            <a:spLocks noChangeArrowheads="1"/>
          </p:cNvSpPr>
          <p:nvPr>
            <p:custDataLst>
              <p:tags r:id="rId16"/>
            </p:custDataLst>
          </p:nvPr>
        </p:nvSpPr>
        <p:spPr bwMode="auto">
          <a:xfrm>
            <a:off x="7912100" y="5667375"/>
            <a:ext cx="455613" cy="455613"/>
          </a:xfrm>
          <a:prstGeom prst="rect">
            <a:avLst/>
          </a:prstGeom>
          <a:noFill/>
          <a:ln w="25400">
            <a:solidFill>
              <a:schemeClr val="tx1"/>
            </a:solidFill>
            <a:miter lim="800000"/>
            <a:headEnd/>
            <a:tailEnd/>
          </a:ln>
        </p:spPr>
        <p:txBody>
          <a:bodyPr wrap="none" anchor="ctr">
            <a:prstTxWarp prst="textNoShape">
              <a:avLst/>
            </a:prstTxWarp>
          </a:bodyPr>
          <a:lstStyle/>
          <a:p>
            <a:r>
              <a:rPr lang="en-US"/>
              <a:t>4</a:t>
            </a:r>
          </a:p>
        </p:txBody>
      </p:sp>
      <p:sp>
        <p:nvSpPr>
          <p:cNvPr id="53266" name="Line 29"/>
          <p:cNvSpPr>
            <a:spLocks noChangeShapeType="1"/>
          </p:cNvSpPr>
          <p:nvPr>
            <p:custDataLst>
              <p:tags r:id="rId17"/>
            </p:custDataLst>
          </p:nvPr>
        </p:nvSpPr>
        <p:spPr bwMode="auto">
          <a:xfrm flipH="1">
            <a:off x="1460500" y="4567238"/>
            <a:ext cx="531813" cy="1062037"/>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3267" name="Line 30"/>
          <p:cNvSpPr>
            <a:spLocks noChangeShapeType="1"/>
          </p:cNvSpPr>
          <p:nvPr>
            <p:custDataLst>
              <p:tags r:id="rId18"/>
            </p:custDataLst>
          </p:nvPr>
        </p:nvSpPr>
        <p:spPr bwMode="auto">
          <a:xfrm>
            <a:off x="1992313" y="4567238"/>
            <a:ext cx="379412" cy="1138237"/>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3268" name="Line 31"/>
          <p:cNvSpPr>
            <a:spLocks noChangeShapeType="1"/>
          </p:cNvSpPr>
          <p:nvPr>
            <p:custDataLst>
              <p:tags r:id="rId19"/>
            </p:custDataLst>
          </p:nvPr>
        </p:nvSpPr>
        <p:spPr bwMode="auto">
          <a:xfrm flipH="1">
            <a:off x="3357563" y="4567238"/>
            <a:ext cx="303212" cy="1138237"/>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3269" name="Line 32"/>
          <p:cNvSpPr>
            <a:spLocks noChangeShapeType="1"/>
          </p:cNvSpPr>
          <p:nvPr>
            <p:custDataLst>
              <p:tags r:id="rId20"/>
            </p:custDataLst>
          </p:nvPr>
        </p:nvSpPr>
        <p:spPr bwMode="auto">
          <a:xfrm>
            <a:off x="3736975" y="4491038"/>
            <a:ext cx="531813" cy="1138237"/>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3270" name="Line 33"/>
          <p:cNvSpPr>
            <a:spLocks noChangeShapeType="1"/>
          </p:cNvSpPr>
          <p:nvPr>
            <p:custDataLst>
              <p:tags r:id="rId21"/>
            </p:custDataLst>
          </p:nvPr>
        </p:nvSpPr>
        <p:spPr bwMode="auto">
          <a:xfrm flipH="1">
            <a:off x="5254625" y="4567238"/>
            <a:ext cx="379413" cy="1062037"/>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3271" name="Line 34"/>
          <p:cNvSpPr>
            <a:spLocks noChangeShapeType="1"/>
          </p:cNvSpPr>
          <p:nvPr>
            <p:custDataLst>
              <p:tags r:id="rId22"/>
            </p:custDataLst>
          </p:nvPr>
        </p:nvSpPr>
        <p:spPr bwMode="auto">
          <a:xfrm>
            <a:off x="5634038" y="4567238"/>
            <a:ext cx="608012" cy="1062037"/>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3272" name="Line 35"/>
          <p:cNvSpPr>
            <a:spLocks noChangeShapeType="1"/>
          </p:cNvSpPr>
          <p:nvPr>
            <p:custDataLst>
              <p:tags r:id="rId23"/>
            </p:custDataLst>
          </p:nvPr>
        </p:nvSpPr>
        <p:spPr bwMode="auto">
          <a:xfrm flipH="1">
            <a:off x="7151688" y="4567238"/>
            <a:ext cx="304800" cy="1062037"/>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3273" name="Line 36"/>
          <p:cNvSpPr>
            <a:spLocks noChangeShapeType="1"/>
          </p:cNvSpPr>
          <p:nvPr>
            <p:custDataLst>
              <p:tags r:id="rId24"/>
            </p:custDataLst>
          </p:nvPr>
        </p:nvSpPr>
        <p:spPr bwMode="auto">
          <a:xfrm>
            <a:off x="7456488" y="4567238"/>
            <a:ext cx="682625" cy="1062037"/>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3274" name="Line 37"/>
          <p:cNvSpPr>
            <a:spLocks noChangeShapeType="1"/>
          </p:cNvSpPr>
          <p:nvPr>
            <p:custDataLst>
              <p:tags r:id="rId25"/>
            </p:custDataLst>
          </p:nvPr>
        </p:nvSpPr>
        <p:spPr bwMode="auto">
          <a:xfrm flipH="1">
            <a:off x="5710238" y="3352800"/>
            <a:ext cx="758825" cy="531813"/>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3275" name="Line 38"/>
          <p:cNvSpPr>
            <a:spLocks noChangeShapeType="1"/>
          </p:cNvSpPr>
          <p:nvPr>
            <p:custDataLst>
              <p:tags r:id="rId26"/>
            </p:custDataLst>
          </p:nvPr>
        </p:nvSpPr>
        <p:spPr bwMode="auto">
          <a:xfrm>
            <a:off x="6469063" y="3352800"/>
            <a:ext cx="987425" cy="608013"/>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3276" name="Line 39"/>
          <p:cNvSpPr>
            <a:spLocks noChangeShapeType="1"/>
          </p:cNvSpPr>
          <p:nvPr>
            <p:custDataLst>
              <p:tags r:id="rId27"/>
            </p:custDataLst>
          </p:nvPr>
        </p:nvSpPr>
        <p:spPr bwMode="auto">
          <a:xfrm flipH="1">
            <a:off x="1992313" y="3276600"/>
            <a:ext cx="1062037" cy="684213"/>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3277" name="Line 40"/>
          <p:cNvSpPr>
            <a:spLocks noChangeShapeType="1"/>
          </p:cNvSpPr>
          <p:nvPr>
            <p:custDataLst>
              <p:tags r:id="rId28"/>
            </p:custDataLst>
          </p:nvPr>
        </p:nvSpPr>
        <p:spPr bwMode="auto">
          <a:xfrm>
            <a:off x="3054350" y="3276600"/>
            <a:ext cx="758825" cy="684213"/>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3278" name="Line 41"/>
          <p:cNvSpPr>
            <a:spLocks noChangeShapeType="1"/>
          </p:cNvSpPr>
          <p:nvPr>
            <p:custDataLst>
              <p:tags r:id="rId29"/>
            </p:custDataLst>
          </p:nvPr>
        </p:nvSpPr>
        <p:spPr bwMode="auto">
          <a:xfrm flipH="1">
            <a:off x="3205163" y="2214563"/>
            <a:ext cx="1443037" cy="682625"/>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3279" name="Line 42"/>
          <p:cNvSpPr>
            <a:spLocks noChangeShapeType="1"/>
          </p:cNvSpPr>
          <p:nvPr>
            <p:custDataLst>
              <p:tags r:id="rId30"/>
            </p:custDataLst>
          </p:nvPr>
        </p:nvSpPr>
        <p:spPr bwMode="auto">
          <a:xfrm>
            <a:off x="4648200" y="2214563"/>
            <a:ext cx="1744663" cy="682625"/>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3280" name="Text Box 44"/>
          <p:cNvSpPr txBox="1">
            <a:spLocks noChangeArrowheads="1"/>
          </p:cNvSpPr>
          <p:nvPr>
            <p:custDataLst>
              <p:tags r:id="rId31"/>
            </p:custDataLst>
          </p:nvPr>
        </p:nvSpPr>
        <p:spPr bwMode="auto">
          <a:xfrm>
            <a:off x="246063" y="4035425"/>
            <a:ext cx="603250" cy="366713"/>
          </a:xfrm>
          <a:prstGeom prst="rect">
            <a:avLst/>
          </a:prstGeom>
          <a:noFill/>
          <a:ln w="25400">
            <a:noFill/>
            <a:miter lim="800000"/>
            <a:headEnd/>
            <a:tailEnd/>
          </a:ln>
        </p:spPr>
        <p:txBody>
          <a:bodyPr wrap="none">
            <a:prstTxWarp prst="textNoShape">
              <a:avLst/>
            </a:prstTxWarp>
            <a:spAutoFit/>
          </a:bodyPr>
          <a:lstStyle/>
          <a:p>
            <a:r>
              <a:rPr lang="en-US" b="1"/>
              <a:t>MIN</a:t>
            </a:r>
          </a:p>
        </p:txBody>
      </p:sp>
      <p:sp>
        <p:nvSpPr>
          <p:cNvPr id="53281" name="Text Box 46"/>
          <p:cNvSpPr txBox="1">
            <a:spLocks noChangeArrowheads="1"/>
          </p:cNvSpPr>
          <p:nvPr>
            <p:custDataLst>
              <p:tags r:id="rId32"/>
            </p:custDataLst>
          </p:nvPr>
        </p:nvSpPr>
        <p:spPr bwMode="auto">
          <a:xfrm>
            <a:off x="1492250" y="1682750"/>
            <a:ext cx="692150" cy="366713"/>
          </a:xfrm>
          <a:prstGeom prst="rect">
            <a:avLst/>
          </a:prstGeom>
          <a:noFill/>
          <a:ln w="25400">
            <a:noFill/>
            <a:miter lim="800000"/>
            <a:headEnd/>
            <a:tailEnd/>
          </a:ln>
        </p:spPr>
        <p:txBody>
          <a:bodyPr wrap="none">
            <a:prstTxWarp prst="textNoShape">
              <a:avLst/>
            </a:prstTxWarp>
            <a:spAutoFit/>
          </a:bodyPr>
          <a:lstStyle/>
          <a:p>
            <a:r>
              <a:rPr lang="en-US" b="1"/>
              <a:t>MAX</a:t>
            </a:r>
          </a:p>
        </p:txBody>
      </p:sp>
      <p:sp>
        <p:nvSpPr>
          <p:cNvPr id="53282" name="Text Box 47"/>
          <p:cNvSpPr txBox="1">
            <a:spLocks noChangeArrowheads="1"/>
          </p:cNvSpPr>
          <p:nvPr>
            <p:custDataLst>
              <p:tags r:id="rId33"/>
            </p:custDataLst>
          </p:nvPr>
        </p:nvSpPr>
        <p:spPr bwMode="auto">
          <a:xfrm>
            <a:off x="801688" y="2897188"/>
            <a:ext cx="1162050" cy="366712"/>
          </a:xfrm>
          <a:prstGeom prst="rect">
            <a:avLst/>
          </a:prstGeom>
          <a:noFill/>
          <a:ln w="25400">
            <a:noFill/>
            <a:miter lim="800000"/>
            <a:headEnd/>
            <a:tailEnd/>
          </a:ln>
        </p:spPr>
        <p:txBody>
          <a:bodyPr wrap="none">
            <a:prstTxWarp prst="textNoShape">
              <a:avLst/>
            </a:prstTxWarp>
            <a:spAutoFit/>
          </a:bodyPr>
          <a:lstStyle/>
          <a:p>
            <a:r>
              <a:rPr lang="en-US" b="1"/>
              <a:t>CHANCE</a:t>
            </a:r>
          </a:p>
        </p:txBody>
      </p:sp>
      <p:sp>
        <p:nvSpPr>
          <p:cNvPr id="53283" name="Text Box 48"/>
          <p:cNvSpPr txBox="1">
            <a:spLocks noChangeArrowheads="1"/>
          </p:cNvSpPr>
          <p:nvPr>
            <p:custDataLst>
              <p:tags r:id="rId34"/>
            </p:custDataLst>
          </p:nvPr>
        </p:nvSpPr>
        <p:spPr bwMode="auto">
          <a:xfrm>
            <a:off x="1955800" y="3387725"/>
            <a:ext cx="374650" cy="366713"/>
          </a:xfrm>
          <a:prstGeom prst="rect">
            <a:avLst/>
          </a:prstGeom>
          <a:noFill/>
          <a:ln w="25400">
            <a:noFill/>
            <a:miter lim="800000"/>
            <a:headEnd/>
            <a:tailEnd/>
          </a:ln>
        </p:spPr>
        <p:txBody>
          <a:bodyPr wrap="none">
            <a:prstTxWarp prst="textNoShape">
              <a:avLst/>
            </a:prstTxWarp>
            <a:spAutoFit/>
          </a:bodyPr>
          <a:lstStyle/>
          <a:p>
            <a:r>
              <a:rPr lang="en-US"/>
              <a:t>.9</a:t>
            </a:r>
          </a:p>
        </p:txBody>
      </p:sp>
      <p:sp>
        <p:nvSpPr>
          <p:cNvPr id="53284" name="Text Box 50"/>
          <p:cNvSpPr txBox="1">
            <a:spLocks noChangeArrowheads="1"/>
          </p:cNvSpPr>
          <p:nvPr>
            <p:custDataLst>
              <p:tags r:id="rId35"/>
            </p:custDataLst>
          </p:nvPr>
        </p:nvSpPr>
        <p:spPr bwMode="auto">
          <a:xfrm>
            <a:off x="5634038" y="3352800"/>
            <a:ext cx="374650" cy="366713"/>
          </a:xfrm>
          <a:prstGeom prst="rect">
            <a:avLst/>
          </a:prstGeom>
          <a:noFill/>
          <a:ln w="25400">
            <a:noFill/>
            <a:miter lim="800000"/>
            <a:headEnd/>
            <a:tailEnd/>
          </a:ln>
        </p:spPr>
        <p:txBody>
          <a:bodyPr wrap="none">
            <a:prstTxWarp prst="textNoShape">
              <a:avLst/>
            </a:prstTxWarp>
            <a:spAutoFit/>
          </a:bodyPr>
          <a:lstStyle/>
          <a:p>
            <a:r>
              <a:rPr lang="en-US"/>
              <a:t>.9</a:t>
            </a:r>
          </a:p>
        </p:txBody>
      </p:sp>
      <p:sp>
        <p:nvSpPr>
          <p:cNvPr id="53285" name="Text Box 51"/>
          <p:cNvSpPr txBox="1">
            <a:spLocks noChangeArrowheads="1"/>
          </p:cNvSpPr>
          <p:nvPr>
            <p:custDataLst>
              <p:tags r:id="rId36"/>
            </p:custDataLst>
          </p:nvPr>
        </p:nvSpPr>
        <p:spPr bwMode="auto">
          <a:xfrm>
            <a:off x="3433763" y="3276600"/>
            <a:ext cx="374650" cy="366713"/>
          </a:xfrm>
          <a:prstGeom prst="rect">
            <a:avLst/>
          </a:prstGeom>
          <a:noFill/>
          <a:ln w="25400">
            <a:noFill/>
            <a:miter lim="800000"/>
            <a:headEnd/>
            <a:tailEnd/>
          </a:ln>
        </p:spPr>
        <p:txBody>
          <a:bodyPr wrap="none">
            <a:prstTxWarp prst="textNoShape">
              <a:avLst/>
            </a:prstTxWarp>
            <a:spAutoFit/>
          </a:bodyPr>
          <a:lstStyle/>
          <a:p>
            <a:r>
              <a:rPr lang="en-US"/>
              <a:t>.1</a:t>
            </a:r>
          </a:p>
        </p:txBody>
      </p:sp>
      <p:sp>
        <p:nvSpPr>
          <p:cNvPr id="53286" name="Text Box 52"/>
          <p:cNvSpPr txBox="1">
            <a:spLocks noChangeArrowheads="1"/>
          </p:cNvSpPr>
          <p:nvPr>
            <p:custDataLst>
              <p:tags r:id="rId37"/>
            </p:custDataLst>
          </p:nvPr>
        </p:nvSpPr>
        <p:spPr bwMode="auto">
          <a:xfrm>
            <a:off x="6924675" y="3352800"/>
            <a:ext cx="374650" cy="366713"/>
          </a:xfrm>
          <a:prstGeom prst="rect">
            <a:avLst/>
          </a:prstGeom>
          <a:noFill/>
          <a:ln w="25400">
            <a:noFill/>
            <a:miter lim="800000"/>
            <a:headEnd/>
            <a:tailEnd/>
          </a:ln>
        </p:spPr>
        <p:txBody>
          <a:bodyPr wrap="none">
            <a:prstTxWarp prst="textNoShape">
              <a:avLst/>
            </a:prstTxWarp>
            <a:spAutoFit/>
          </a:bodyPr>
          <a:lstStyle/>
          <a:p>
            <a:r>
              <a:rPr lang="en-US"/>
              <a:t>.1</a:t>
            </a:r>
          </a:p>
        </p:txBody>
      </p:sp>
      <p:sp>
        <p:nvSpPr>
          <p:cNvPr id="2" name="TextBox 1"/>
          <p:cNvSpPr txBox="1"/>
          <p:nvPr/>
        </p:nvSpPr>
        <p:spPr>
          <a:xfrm>
            <a:off x="4114800" y="4038600"/>
            <a:ext cx="1183161" cy="523220"/>
          </a:xfrm>
          <a:prstGeom prst="rect">
            <a:avLst/>
          </a:prstGeom>
          <a:noFill/>
        </p:spPr>
        <p:txBody>
          <a:bodyPr wrap="none" rtlCol="0">
            <a:spAutoFit/>
          </a:bodyPr>
          <a:lstStyle/>
          <a:p>
            <a:r>
              <a:rPr lang="en-US" sz="2800" dirty="0" smtClean="0">
                <a:solidFill>
                  <a:srgbClr val="FF0000"/>
                </a:solidFill>
              </a:rPr>
              <a:t>values?</a:t>
            </a:r>
            <a:endParaRPr lang="en-US" sz="2800" dirty="0">
              <a:solidFill>
                <a:srgbClr val="FF0000"/>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custDataLst>
              <p:tags r:id="rId1"/>
            </p:custDataLst>
          </p:nvPr>
        </p:nvSpPr>
        <p:spPr/>
        <p:txBody>
          <a:bodyPr/>
          <a:lstStyle/>
          <a:p>
            <a:pPr eaLnBrk="1" hangingPunct="1"/>
            <a:r>
              <a:rPr lang="en-US" dirty="0" smtClean="0"/>
              <a:t>EXPECTEDMINIMAX </a:t>
            </a:r>
            <a:r>
              <a:rPr lang="en-US" dirty="0"/>
              <a:t>example</a:t>
            </a:r>
          </a:p>
        </p:txBody>
      </p:sp>
      <p:sp>
        <p:nvSpPr>
          <p:cNvPr id="55299" name="AutoShape 3"/>
          <p:cNvSpPr>
            <a:spLocks noChangeArrowheads="1"/>
          </p:cNvSpPr>
          <p:nvPr>
            <p:custDataLst>
              <p:tags r:id="rId2"/>
            </p:custDataLst>
          </p:nvPr>
        </p:nvSpPr>
        <p:spPr bwMode="auto">
          <a:xfrm>
            <a:off x="4268788" y="1608138"/>
            <a:ext cx="682625" cy="608012"/>
          </a:xfrm>
          <a:prstGeom prst="triangle">
            <a:avLst>
              <a:gd name="adj" fmla="val 50000"/>
            </a:avLst>
          </a:prstGeom>
          <a:solidFill>
            <a:srgbClr val="CCFFFF"/>
          </a:solidFill>
          <a:ln w="25400">
            <a:solidFill>
              <a:schemeClr val="tx1"/>
            </a:solidFill>
            <a:miter lim="800000"/>
            <a:headEnd/>
            <a:tailEnd/>
          </a:ln>
        </p:spPr>
        <p:txBody>
          <a:bodyPr wrap="none" anchor="ctr">
            <a:prstTxWarp prst="textNoShape">
              <a:avLst/>
            </a:prstTxWarp>
          </a:bodyPr>
          <a:lstStyle/>
          <a:p>
            <a:endParaRPr lang="en-US"/>
          </a:p>
        </p:txBody>
      </p:sp>
      <p:sp>
        <p:nvSpPr>
          <p:cNvPr id="55300" name="AutoShape 4"/>
          <p:cNvSpPr>
            <a:spLocks noChangeArrowheads="1"/>
          </p:cNvSpPr>
          <p:nvPr>
            <p:custDataLst>
              <p:tags r:id="rId3"/>
            </p:custDataLst>
          </p:nvPr>
        </p:nvSpPr>
        <p:spPr bwMode="auto">
          <a:xfrm flipV="1">
            <a:off x="1687513" y="3960813"/>
            <a:ext cx="682625" cy="608012"/>
          </a:xfrm>
          <a:prstGeom prst="triangle">
            <a:avLst>
              <a:gd name="adj" fmla="val 50000"/>
            </a:avLst>
          </a:prstGeom>
          <a:solidFill>
            <a:srgbClr val="CCFFFF"/>
          </a:solidFill>
          <a:ln w="25400">
            <a:solidFill>
              <a:schemeClr val="tx1"/>
            </a:solidFill>
            <a:miter lim="800000"/>
            <a:headEnd/>
            <a:tailEnd/>
          </a:ln>
        </p:spPr>
        <p:txBody>
          <a:bodyPr wrap="none" anchor="ctr">
            <a:prstTxWarp prst="textNoShape">
              <a:avLst/>
            </a:prstTxWarp>
          </a:bodyPr>
          <a:lstStyle/>
          <a:p>
            <a:endParaRPr lang="en-US"/>
          </a:p>
        </p:txBody>
      </p:sp>
      <p:sp>
        <p:nvSpPr>
          <p:cNvPr id="55301" name="AutoShape 5"/>
          <p:cNvSpPr>
            <a:spLocks noChangeArrowheads="1"/>
          </p:cNvSpPr>
          <p:nvPr>
            <p:custDataLst>
              <p:tags r:id="rId4"/>
            </p:custDataLst>
          </p:nvPr>
        </p:nvSpPr>
        <p:spPr bwMode="auto">
          <a:xfrm flipV="1">
            <a:off x="3357563" y="3960813"/>
            <a:ext cx="682625" cy="608012"/>
          </a:xfrm>
          <a:prstGeom prst="triangle">
            <a:avLst>
              <a:gd name="adj" fmla="val 50000"/>
            </a:avLst>
          </a:prstGeom>
          <a:solidFill>
            <a:srgbClr val="CCFFFF"/>
          </a:solidFill>
          <a:ln w="25400">
            <a:solidFill>
              <a:schemeClr val="tx1"/>
            </a:solidFill>
            <a:miter lim="800000"/>
            <a:headEnd/>
            <a:tailEnd/>
          </a:ln>
        </p:spPr>
        <p:txBody>
          <a:bodyPr wrap="none" anchor="ctr">
            <a:prstTxWarp prst="textNoShape">
              <a:avLst/>
            </a:prstTxWarp>
          </a:bodyPr>
          <a:lstStyle/>
          <a:p>
            <a:endParaRPr lang="en-US"/>
          </a:p>
        </p:txBody>
      </p:sp>
      <p:sp>
        <p:nvSpPr>
          <p:cNvPr id="55302" name="AutoShape 6"/>
          <p:cNvSpPr>
            <a:spLocks noChangeArrowheads="1"/>
          </p:cNvSpPr>
          <p:nvPr>
            <p:custDataLst>
              <p:tags r:id="rId5"/>
            </p:custDataLst>
          </p:nvPr>
        </p:nvSpPr>
        <p:spPr bwMode="auto">
          <a:xfrm flipV="1">
            <a:off x="5330825" y="3960813"/>
            <a:ext cx="682625" cy="608012"/>
          </a:xfrm>
          <a:prstGeom prst="triangle">
            <a:avLst>
              <a:gd name="adj" fmla="val 50000"/>
            </a:avLst>
          </a:prstGeom>
          <a:solidFill>
            <a:srgbClr val="CCFFFF"/>
          </a:solidFill>
          <a:ln w="25400">
            <a:solidFill>
              <a:schemeClr val="tx1"/>
            </a:solidFill>
            <a:miter lim="800000"/>
            <a:headEnd/>
            <a:tailEnd/>
          </a:ln>
        </p:spPr>
        <p:txBody>
          <a:bodyPr wrap="none" anchor="ctr">
            <a:prstTxWarp prst="textNoShape">
              <a:avLst/>
            </a:prstTxWarp>
          </a:bodyPr>
          <a:lstStyle/>
          <a:p>
            <a:endParaRPr lang="en-US"/>
          </a:p>
        </p:txBody>
      </p:sp>
      <p:sp>
        <p:nvSpPr>
          <p:cNvPr id="55303" name="AutoShape 7"/>
          <p:cNvSpPr>
            <a:spLocks noChangeArrowheads="1"/>
          </p:cNvSpPr>
          <p:nvPr>
            <p:custDataLst>
              <p:tags r:id="rId6"/>
            </p:custDataLst>
          </p:nvPr>
        </p:nvSpPr>
        <p:spPr bwMode="auto">
          <a:xfrm flipV="1">
            <a:off x="7151688" y="3960813"/>
            <a:ext cx="682625" cy="608012"/>
          </a:xfrm>
          <a:prstGeom prst="triangle">
            <a:avLst>
              <a:gd name="adj" fmla="val 50000"/>
            </a:avLst>
          </a:prstGeom>
          <a:solidFill>
            <a:srgbClr val="CCFFFF"/>
          </a:solidFill>
          <a:ln w="25400">
            <a:solidFill>
              <a:schemeClr val="tx1"/>
            </a:solidFill>
            <a:miter lim="800000"/>
            <a:headEnd/>
            <a:tailEnd/>
          </a:ln>
        </p:spPr>
        <p:txBody>
          <a:bodyPr wrap="none" anchor="ctr">
            <a:prstTxWarp prst="textNoShape">
              <a:avLst/>
            </a:prstTxWarp>
          </a:bodyPr>
          <a:lstStyle/>
          <a:p>
            <a:endParaRPr lang="en-US"/>
          </a:p>
        </p:txBody>
      </p:sp>
      <p:sp>
        <p:nvSpPr>
          <p:cNvPr id="55304" name="Oval 8"/>
          <p:cNvSpPr>
            <a:spLocks noChangeArrowheads="1"/>
          </p:cNvSpPr>
          <p:nvPr>
            <p:custDataLst>
              <p:tags r:id="rId7"/>
            </p:custDataLst>
          </p:nvPr>
        </p:nvSpPr>
        <p:spPr bwMode="auto">
          <a:xfrm>
            <a:off x="2825750" y="2822575"/>
            <a:ext cx="455613" cy="455613"/>
          </a:xfrm>
          <a:prstGeom prst="ellipse">
            <a:avLst/>
          </a:prstGeom>
          <a:solidFill>
            <a:srgbClr val="FFCC00"/>
          </a:solidFill>
          <a:ln w="25400">
            <a:solidFill>
              <a:schemeClr val="tx1"/>
            </a:solidFill>
            <a:round/>
            <a:headEnd/>
            <a:tailEnd/>
          </a:ln>
        </p:spPr>
        <p:txBody>
          <a:bodyPr wrap="none" anchor="ctr">
            <a:prstTxWarp prst="textNoShape">
              <a:avLst/>
            </a:prstTxWarp>
          </a:bodyPr>
          <a:lstStyle/>
          <a:p>
            <a:endParaRPr lang="en-US"/>
          </a:p>
        </p:txBody>
      </p:sp>
      <p:sp>
        <p:nvSpPr>
          <p:cNvPr id="55305" name="Oval 9"/>
          <p:cNvSpPr>
            <a:spLocks noChangeArrowheads="1"/>
          </p:cNvSpPr>
          <p:nvPr>
            <p:custDataLst>
              <p:tags r:id="rId8"/>
            </p:custDataLst>
          </p:nvPr>
        </p:nvSpPr>
        <p:spPr bwMode="auto">
          <a:xfrm>
            <a:off x="6242050" y="2897188"/>
            <a:ext cx="455613" cy="455612"/>
          </a:xfrm>
          <a:prstGeom prst="ellipse">
            <a:avLst/>
          </a:prstGeom>
          <a:solidFill>
            <a:srgbClr val="FFCC00"/>
          </a:solidFill>
          <a:ln w="25400">
            <a:solidFill>
              <a:schemeClr val="tx1"/>
            </a:solidFill>
            <a:round/>
            <a:headEnd/>
            <a:tailEnd/>
          </a:ln>
        </p:spPr>
        <p:txBody>
          <a:bodyPr wrap="none" anchor="ctr">
            <a:prstTxWarp prst="textNoShape">
              <a:avLst/>
            </a:prstTxWarp>
          </a:bodyPr>
          <a:lstStyle/>
          <a:p>
            <a:endParaRPr lang="en-US"/>
          </a:p>
        </p:txBody>
      </p:sp>
      <p:sp>
        <p:nvSpPr>
          <p:cNvPr id="55306" name="Rectangle 10"/>
          <p:cNvSpPr>
            <a:spLocks noChangeArrowheads="1"/>
          </p:cNvSpPr>
          <p:nvPr>
            <p:custDataLst>
              <p:tags r:id="rId9"/>
            </p:custDataLst>
          </p:nvPr>
        </p:nvSpPr>
        <p:spPr bwMode="auto">
          <a:xfrm>
            <a:off x="1231900" y="5667375"/>
            <a:ext cx="455613" cy="455613"/>
          </a:xfrm>
          <a:prstGeom prst="rect">
            <a:avLst/>
          </a:prstGeom>
          <a:noFill/>
          <a:ln w="25400">
            <a:solidFill>
              <a:schemeClr val="tx1"/>
            </a:solidFill>
            <a:miter lim="800000"/>
            <a:headEnd/>
            <a:tailEnd/>
          </a:ln>
        </p:spPr>
        <p:txBody>
          <a:bodyPr wrap="none" anchor="ctr">
            <a:prstTxWarp prst="textNoShape">
              <a:avLst/>
            </a:prstTxWarp>
          </a:bodyPr>
          <a:lstStyle/>
          <a:p>
            <a:r>
              <a:rPr lang="en-US"/>
              <a:t>2</a:t>
            </a:r>
          </a:p>
        </p:txBody>
      </p:sp>
      <p:sp>
        <p:nvSpPr>
          <p:cNvPr id="55307" name="Rectangle 11"/>
          <p:cNvSpPr>
            <a:spLocks noChangeArrowheads="1"/>
          </p:cNvSpPr>
          <p:nvPr>
            <p:custDataLst>
              <p:tags r:id="rId10"/>
            </p:custDataLst>
          </p:nvPr>
        </p:nvSpPr>
        <p:spPr bwMode="auto">
          <a:xfrm>
            <a:off x="2185988" y="5667375"/>
            <a:ext cx="455612" cy="455613"/>
          </a:xfrm>
          <a:prstGeom prst="rect">
            <a:avLst/>
          </a:prstGeom>
          <a:noFill/>
          <a:ln w="25400">
            <a:solidFill>
              <a:schemeClr val="tx1"/>
            </a:solidFill>
            <a:miter lim="800000"/>
            <a:headEnd/>
            <a:tailEnd/>
          </a:ln>
        </p:spPr>
        <p:txBody>
          <a:bodyPr wrap="none" anchor="ctr">
            <a:prstTxWarp prst="textNoShape">
              <a:avLst/>
            </a:prstTxWarp>
          </a:bodyPr>
          <a:lstStyle/>
          <a:p>
            <a:r>
              <a:rPr lang="en-US"/>
              <a:t>4</a:t>
            </a:r>
          </a:p>
        </p:txBody>
      </p:sp>
      <p:sp>
        <p:nvSpPr>
          <p:cNvPr id="55308" name="Rectangle 12"/>
          <p:cNvSpPr>
            <a:spLocks noChangeArrowheads="1"/>
          </p:cNvSpPr>
          <p:nvPr>
            <p:custDataLst>
              <p:tags r:id="rId11"/>
            </p:custDataLst>
          </p:nvPr>
        </p:nvSpPr>
        <p:spPr bwMode="auto">
          <a:xfrm>
            <a:off x="3140075" y="5667375"/>
            <a:ext cx="455613" cy="455613"/>
          </a:xfrm>
          <a:prstGeom prst="rect">
            <a:avLst/>
          </a:prstGeom>
          <a:noFill/>
          <a:ln w="25400">
            <a:solidFill>
              <a:schemeClr val="tx1"/>
            </a:solidFill>
            <a:miter lim="800000"/>
            <a:headEnd/>
            <a:tailEnd/>
          </a:ln>
        </p:spPr>
        <p:txBody>
          <a:bodyPr wrap="none" anchor="ctr">
            <a:prstTxWarp prst="textNoShape">
              <a:avLst/>
            </a:prstTxWarp>
          </a:bodyPr>
          <a:lstStyle/>
          <a:p>
            <a:r>
              <a:rPr lang="en-US"/>
              <a:t>5</a:t>
            </a:r>
          </a:p>
        </p:txBody>
      </p:sp>
      <p:sp>
        <p:nvSpPr>
          <p:cNvPr id="55309" name="Rectangle 13"/>
          <p:cNvSpPr>
            <a:spLocks noChangeArrowheads="1"/>
          </p:cNvSpPr>
          <p:nvPr>
            <p:custDataLst>
              <p:tags r:id="rId12"/>
            </p:custDataLst>
          </p:nvPr>
        </p:nvSpPr>
        <p:spPr bwMode="auto">
          <a:xfrm>
            <a:off x="4094163" y="5667375"/>
            <a:ext cx="455612" cy="455613"/>
          </a:xfrm>
          <a:prstGeom prst="rect">
            <a:avLst/>
          </a:prstGeom>
          <a:noFill/>
          <a:ln w="25400">
            <a:solidFill>
              <a:schemeClr val="tx1"/>
            </a:solidFill>
            <a:miter lim="800000"/>
            <a:headEnd/>
            <a:tailEnd/>
          </a:ln>
        </p:spPr>
        <p:txBody>
          <a:bodyPr wrap="none" anchor="ctr">
            <a:prstTxWarp prst="textNoShape">
              <a:avLst/>
            </a:prstTxWarp>
          </a:bodyPr>
          <a:lstStyle/>
          <a:p>
            <a:r>
              <a:rPr lang="en-US"/>
              <a:t>3</a:t>
            </a:r>
          </a:p>
        </p:txBody>
      </p:sp>
      <p:sp>
        <p:nvSpPr>
          <p:cNvPr id="55310" name="Rectangle 14"/>
          <p:cNvSpPr>
            <a:spLocks noChangeArrowheads="1"/>
          </p:cNvSpPr>
          <p:nvPr>
            <p:custDataLst>
              <p:tags r:id="rId13"/>
            </p:custDataLst>
          </p:nvPr>
        </p:nvSpPr>
        <p:spPr bwMode="auto">
          <a:xfrm>
            <a:off x="5048250" y="5667375"/>
            <a:ext cx="455613" cy="455613"/>
          </a:xfrm>
          <a:prstGeom prst="rect">
            <a:avLst/>
          </a:prstGeom>
          <a:noFill/>
          <a:ln w="25400">
            <a:solidFill>
              <a:schemeClr val="tx1"/>
            </a:solidFill>
            <a:miter lim="800000"/>
            <a:headEnd/>
            <a:tailEnd/>
          </a:ln>
        </p:spPr>
        <p:txBody>
          <a:bodyPr wrap="none" anchor="ctr">
            <a:prstTxWarp prst="textNoShape">
              <a:avLst/>
            </a:prstTxWarp>
          </a:bodyPr>
          <a:lstStyle/>
          <a:p>
            <a:r>
              <a:rPr lang="en-US"/>
              <a:t>1</a:t>
            </a:r>
          </a:p>
        </p:txBody>
      </p:sp>
      <p:sp>
        <p:nvSpPr>
          <p:cNvPr id="55311" name="Rectangle 15"/>
          <p:cNvSpPr>
            <a:spLocks noChangeArrowheads="1"/>
          </p:cNvSpPr>
          <p:nvPr>
            <p:custDataLst>
              <p:tags r:id="rId14"/>
            </p:custDataLst>
          </p:nvPr>
        </p:nvSpPr>
        <p:spPr bwMode="auto">
          <a:xfrm>
            <a:off x="6002338" y="5667375"/>
            <a:ext cx="455612" cy="455613"/>
          </a:xfrm>
          <a:prstGeom prst="rect">
            <a:avLst/>
          </a:prstGeom>
          <a:noFill/>
          <a:ln w="25400">
            <a:solidFill>
              <a:schemeClr val="tx1"/>
            </a:solidFill>
            <a:miter lim="800000"/>
            <a:headEnd/>
            <a:tailEnd/>
          </a:ln>
        </p:spPr>
        <p:txBody>
          <a:bodyPr wrap="none" anchor="ctr">
            <a:prstTxWarp prst="textNoShape">
              <a:avLst/>
            </a:prstTxWarp>
          </a:bodyPr>
          <a:lstStyle/>
          <a:p>
            <a:r>
              <a:rPr lang="en-US"/>
              <a:t>1</a:t>
            </a:r>
          </a:p>
        </p:txBody>
      </p:sp>
      <p:sp>
        <p:nvSpPr>
          <p:cNvPr id="55312" name="Rectangle 16"/>
          <p:cNvSpPr>
            <a:spLocks noChangeArrowheads="1"/>
          </p:cNvSpPr>
          <p:nvPr>
            <p:custDataLst>
              <p:tags r:id="rId15"/>
            </p:custDataLst>
          </p:nvPr>
        </p:nvSpPr>
        <p:spPr bwMode="auto">
          <a:xfrm>
            <a:off x="6956425" y="5667375"/>
            <a:ext cx="455613" cy="455613"/>
          </a:xfrm>
          <a:prstGeom prst="rect">
            <a:avLst/>
          </a:prstGeom>
          <a:noFill/>
          <a:ln w="25400">
            <a:solidFill>
              <a:schemeClr val="tx1"/>
            </a:solidFill>
            <a:miter lim="800000"/>
            <a:headEnd/>
            <a:tailEnd/>
          </a:ln>
        </p:spPr>
        <p:txBody>
          <a:bodyPr wrap="none" anchor="ctr">
            <a:prstTxWarp prst="textNoShape">
              <a:avLst/>
            </a:prstTxWarp>
          </a:bodyPr>
          <a:lstStyle/>
          <a:p>
            <a:r>
              <a:rPr lang="en-US"/>
              <a:t>6</a:t>
            </a:r>
          </a:p>
        </p:txBody>
      </p:sp>
      <p:sp>
        <p:nvSpPr>
          <p:cNvPr id="55313" name="Rectangle 17"/>
          <p:cNvSpPr>
            <a:spLocks noChangeArrowheads="1"/>
          </p:cNvSpPr>
          <p:nvPr>
            <p:custDataLst>
              <p:tags r:id="rId16"/>
            </p:custDataLst>
          </p:nvPr>
        </p:nvSpPr>
        <p:spPr bwMode="auto">
          <a:xfrm>
            <a:off x="7912100" y="5667375"/>
            <a:ext cx="455613" cy="455613"/>
          </a:xfrm>
          <a:prstGeom prst="rect">
            <a:avLst/>
          </a:prstGeom>
          <a:noFill/>
          <a:ln w="25400">
            <a:solidFill>
              <a:schemeClr val="tx1"/>
            </a:solidFill>
            <a:miter lim="800000"/>
            <a:headEnd/>
            <a:tailEnd/>
          </a:ln>
        </p:spPr>
        <p:txBody>
          <a:bodyPr wrap="none" anchor="ctr">
            <a:prstTxWarp prst="textNoShape">
              <a:avLst/>
            </a:prstTxWarp>
          </a:bodyPr>
          <a:lstStyle/>
          <a:p>
            <a:r>
              <a:rPr lang="en-US"/>
              <a:t>4</a:t>
            </a:r>
          </a:p>
        </p:txBody>
      </p:sp>
      <p:sp>
        <p:nvSpPr>
          <p:cNvPr id="55314" name="Line 18"/>
          <p:cNvSpPr>
            <a:spLocks noChangeShapeType="1"/>
          </p:cNvSpPr>
          <p:nvPr>
            <p:custDataLst>
              <p:tags r:id="rId17"/>
            </p:custDataLst>
          </p:nvPr>
        </p:nvSpPr>
        <p:spPr bwMode="auto">
          <a:xfrm flipH="1">
            <a:off x="1460500" y="4567238"/>
            <a:ext cx="531813" cy="1062037"/>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5315" name="Line 19"/>
          <p:cNvSpPr>
            <a:spLocks noChangeShapeType="1"/>
          </p:cNvSpPr>
          <p:nvPr>
            <p:custDataLst>
              <p:tags r:id="rId18"/>
            </p:custDataLst>
          </p:nvPr>
        </p:nvSpPr>
        <p:spPr bwMode="auto">
          <a:xfrm>
            <a:off x="1992313" y="4567238"/>
            <a:ext cx="379412" cy="1138237"/>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5316" name="Line 20"/>
          <p:cNvSpPr>
            <a:spLocks noChangeShapeType="1"/>
          </p:cNvSpPr>
          <p:nvPr>
            <p:custDataLst>
              <p:tags r:id="rId19"/>
            </p:custDataLst>
          </p:nvPr>
        </p:nvSpPr>
        <p:spPr bwMode="auto">
          <a:xfrm flipH="1">
            <a:off x="3357563" y="4567238"/>
            <a:ext cx="303212" cy="1138237"/>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5317" name="Line 21"/>
          <p:cNvSpPr>
            <a:spLocks noChangeShapeType="1"/>
          </p:cNvSpPr>
          <p:nvPr>
            <p:custDataLst>
              <p:tags r:id="rId20"/>
            </p:custDataLst>
          </p:nvPr>
        </p:nvSpPr>
        <p:spPr bwMode="auto">
          <a:xfrm>
            <a:off x="3736975" y="4491038"/>
            <a:ext cx="531813" cy="1138237"/>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5318" name="Line 22"/>
          <p:cNvSpPr>
            <a:spLocks noChangeShapeType="1"/>
          </p:cNvSpPr>
          <p:nvPr>
            <p:custDataLst>
              <p:tags r:id="rId21"/>
            </p:custDataLst>
          </p:nvPr>
        </p:nvSpPr>
        <p:spPr bwMode="auto">
          <a:xfrm flipH="1">
            <a:off x="5254625" y="4567238"/>
            <a:ext cx="379413" cy="1062037"/>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5319" name="Line 23"/>
          <p:cNvSpPr>
            <a:spLocks noChangeShapeType="1"/>
          </p:cNvSpPr>
          <p:nvPr>
            <p:custDataLst>
              <p:tags r:id="rId22"/>
            </p:custDataLst>
          </p:nvPr>
        </p:nvSpPr>
        <p:spPr bwMode="auto">
          <a:xfrm>
            <a:off x="5634038" y="4567238"/>
            <a:ext cx="608012" cy="1062037"/>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5320" name="Line 24"/>
          <p:cNvSpPr>
            <a:spLocks noChangeShapeType="1"/>
          </p:cNvSpPr>
          <p:nvPr>
            <p:custDataLst>
              <p:tags r:id="rId23"/>
            </p:custDataLst>
          </p:nvPr>
        </p:nvSpPr>
        <p:spPr bwMode="auto">
          <a:xfrm flipH="1">
            <a:off x="7151688" y="4567238"/>
            <a:ext cx="304800" cy="1062037"/>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5321" name="Line 25"/>
          <p:cNvSpPr>
            <a:spLocks noChangeShapeType="1"/>
          </p:cNvSpPr>
          <p:nvPr>
            <p:custDataLst>
              <p:tags r:id="rId24"/>
            </p:custDataLst>
          </p:nvPr>
        </p:nvSpPr>
        <p:spPr bwMode="auto">
          <a:xfrm>
            <a:off x="7456488" y="4567238"/>
            <a:ext cx="682625" cy="1062037"/>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5322" name="Line 26"/>
          <p:cNvSpPr>
            <a:spLocks noChangeShapeType="1"/>
          </p:cNvSpPr>
          <p:nvPr>
            <p:custDataLst>
              <p:tags r:id="rId25"/>
            </p:custDataLst>
          </p:nvPr>
        </p:nvSpPr>
        <p:spPr bwMode="auto">
          <a:xfrm flipH="1">
            <a:off x="5710238" y="3352800"/>
            <a:ext cx="758825" cy="531813"/>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5323" name="Line 27"/>
          <p:cNvSpPr>
            <a:spLocks noChangeShapeType="1"/>
          </p:cNvSpPr>
          <p:nvPr>
            <p:custDataLst>
              <p:tags r:id="rId26"/>
            </p:custDataLst>
          </p:nvPr>
        </p:nvSpPr>
        <p:spPr bwMode="auto">
          <a:xfrm>
            <a:off x="6469063" y="3352800"/>
            <a:ext cx="987425" cy="608013"/>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5324" name="Line 28"/>
          <p:cNvSpPr>
            <a:spLocks noChangeShapeType="1"/>
          </p:cNvSpPr>
          <p:nvPr>
            <p:custDataLst>
              <p:tags r:id="rId27"/>
            </p:custDataLst>
          </p:nvPr>
        </p:nvSpPr>
        <p:spPr bwMode="auto">
          <a:xfrm flipH="1">
            <a:off x="1992313" y="3276600"/>
            <a:ext cx="1062037" cy="684213"/>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5325" name="Line 29"/>
          <p:cNvSpPr>
            <a:spLocks noChangeShapeType="1"/>
          </p:cNvSpPr>
          <p:nvPr>
            <p:custDataLst>
              <p:tags r:id="rId28"/>
            </p:custDataLst>
          </p:nvPr>
        </p:nvSpPr>
        <p:spPr bwMode="auto">
          <a:xfrm>
            <a:off x="3054350" y="3276600"/>
            <a:ext cx="758825" cy="684213"/>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5326" name="Line 30"/>
          <p:cNvSpPr>
            <a:spLocks noChangeShapeType="1"/>
          </p:cNvSpPr>
          <p:nvPr>
            <p:custDataLst>
              <p:tags r:id="rId29"/>
            </p:custDataLst>
          </p:nvPr>
        </p:nvSpPr>
        <p:spPr bwMode="auto">
          <a:xfrm flipH="1">
            <a:off x="3205163" y="2214563"/>
            <a:ext cx="1443037" cy="682625"/>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5327" name="Line 31"/>
          <p:cNvSpPr>
            <a:spLocks noChangeShapeType="1"/>
          </p:cNvSpPr>
          <p:nvPr>
            <p:custDataLst>
              <p:tags r:id="rId30"/>
            </p:custDataLst>
          </p:nvPr>
        </p:nvSpPr>
        <p:spPr bwMode="auto">
          <a:xfrm>
            <a:off x="4648200" y="2214563"/>
            <a:ext cx="1744663" cy="682625"/>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5328" name="Text Box 32"/>
          <p:cNvSpPr txBox="1">
            <a:spLocks noChangeArrowheads="1"/>
          </p:cNvSpPr>
          <p:nvPr>
            <p:custDataLst>
              <p:tags r:id="rId31"/>
            </p:custDataLst>
          </p:nvPr>
        </p:nvSpPr>
        <p:spPr bwMode="auto">
          <a:xfrm>
            <a:off x="246063" y="4035425"/>
            <a:ext cx="603250" cy="366713"/>
          </a:xfrm>
          <a:prstGeom prst="rect">
            <a:avLst/>
          </a:prstGeom>
          <a:noFill/>
          <a:ln w="25400">
            <a:noFill/>
            <a:miter lim="800000"/>
            <a:headEnd/>
            <a:tailEnd/>
          </a:ln>
        </p:spPr>
        <p:txBody>
          <a:bodyPr wrap="none">
            <a:prstTxWarp prst="textNoShape">
              <a:avLst/>
            </a:prstTxWarp>
            <a:spAutoFit/>
          </a:bodyPr>
          <a:lstStyle/>
          <a:p>
            <a:r>
              <a:rPr lang="en-US" b="1"/>
              <a:t>MIN</a:t>
            </a:r>
          </a:p>
        </p:txBody>
      </p:sp>
      <p:sp>
        <p:nvSpPr>
          <p:cNvPr id="55329" name="Text Box 33"/>
          <p:cNvSpPr txBox="1">
            <a:spLocks noChangeArrowheads="1"/>
          </p:cNvSpPr>
          <p:nvPr>
            <p:custDataLst>
              <p:tags r:id="rId32"/>
            </p:custDataLst>
          </p:nvPr>
        </p:nvSpPr>
        <p:spPr bwMode="auto">
          <a:xfrm>
            <a:off x="1492250" y="1682750"/>
            <a:ext cx="692150" cy="366713"/>
          </a:xfrm>
          <a:prstGeom prst="rect">
            <a:avLst/>
          </a:prstGeom>
          <a:noFill/>
          <a:ln w="25400">
            <a:noFill/>
            <a:miter lim="800000"/>
            <a:headEnd/>
            <a:tailEnd/>
          </a:ln>
        </p:spPr>
        <p:txBody>
          <a:bodyPr wrap="none">
            <a:prstTxWarp prst="textNoShape">
              <a:avLst/>
            </a:prstTxWarp>
            <a:spAutoFit/>
          </a:bodyPr>
          <a:lstStyle/>
          <a:p>
            <a:r>
              <a:rPr lang="en-US" b="1"/>
              <a:t>MAX</a:t>
            </a:r>
          </a:p>
        </p:txBody>
      </p:sp>
      <p:sp>
        <p:nvSpPr>
          <p:cNvPr id="55330" name="Text Box 34"/>
          <p:cNvSpPr txBox="1">
            <a:spLocks noChangeArrowheads="1"/>
          </p:cNvSpPr>
          <p:nvPr>
            <p:custDataLst>
              <p:tags r:id="rId33"/>
            </p:custDataLst>
          </p:nvPr>
        </p:nvSpPr>
        <p:spPr bwMode="auto">
          <a:xfrm>
            <a:off x="801688" y="2897188"/>
            <a:ext cx="1162050" cy="366712"/>
          </a:xfrm>
          <a:prstGeom prst="rect">
            <a:avLst/>
          </a:prstGeom>
          <a:noFill/>
          <a:ln w="25400">
            <a:noFill/>
            <a:miter lim="800000"/>
            <a:headEnd/>
            <a:tailEnd/>
          </a:ln>
        </p:spPr>
        <p:txBody>
          <a:bodyPr wrap="none">
            <a:prstTxWarp prst="textNoShape">
              <a:avLst/>
            </a:prstTxWarp>
            <a:spAutoFit/>
          </a:bodyPr>
          <a:lstStyle/>
          <a:p>
            <a:r>
              <a:rPr lang="en-US" b="1"/>
              <a:t>CHANCE</a:t>
            </a:r>
          </a:p>
        </p:txBody>
      </p:sp>
      <p:sp>
        <p:nvSpPr>
          <p:cNvPr id="55331" name="Text Box 35"/>
          <p:cNvSpPr txBox="1">
            <a:spLocks noChangeArrowheads="1"/>
          </p:cNvSpPr>
          <p:nvPr>
            <p:custDataLst>
              <p:tags r:id="rId34"/>
            </p:custDataLst>
          </p:nvPr>
        </p:nvSpPr>
        <p:spPr bwMode="auto">
          <a:xfrm>
            <a:off x="1955800" y="3387725"/>
            <a:ext cx="374650" cy="366713"/>
          </a:xfrm>
          <a:prstGeom prst="rect">
            <a:avLst/>
          </a:prstGeom>
          <a:noFill/>
          <a:ln w="25400">
            <a:noFill/>
            <a:miter lim="800000"/>
            <a:headEnd/>
            <a:tailEnd/>
          </a:ln>
        </p:spPr>
        <p:txBody>
          <a:bodyPr wrap="none">
            <a:prstTxWarp prst="textNoShape">
              <a:avLst/>
            </a:prstTxWarp>
            <a:spAutoFit/>
          </a:bodyPr>
          <a:lstStyle/>
          <a:p>
            <a:r>
              <a:rPr lang="en-US"/>
              <a:t>.9</a:t>
            </a:r>
          </a:p>
        </p:txBody>
      </p:sp>
      <p:sp>
        <p:nvSpPr>
          <p:cNvPr id="55332" name="Text Box 36"/>
          <p:cNvSpPr txBox="1">
            <a:spLocks noChangeArrowheads="1"/>
          </p:cNvSpPr>
          <p:nvPr>
            <p:custDataLst>
              <p:tags r:id="rId35"/>
            </p:custDataLst>
          </p:nvPr>
        </p:nvSpPr>
        <p:spPr bwMode="auto">
          <a:xfrm>
            <a:off x="5634038" y="3352800"/>
            <a:ext cx="374650" cy="366713"/>
          </a:xfrm>
          <a:prstGeom prst="rect">
            <a:avLst/>
          </a:prstGeom>
          <a:noFill/>
          <a:ln w="25400">
            <a:noFill/>
            <a:miter lim="800000"/>
            <a:headEnd/>
            <a:tailEnd/>
          </a:ln>
        </p:spPr>
        <p:txBody>
          <a:bodyPr wrap="none">
            <a:prstTxWarp prst="textNoShape">
              <a:avLst/>
            </a:prstTxWarp>
            <a:spAutoFit/>
          </a:bodyPr>
          <a:lstStyle/>
          <a:p>
            <a:r>
              <a:rPr lang="en-US"/>
              <a:t>.9</a:t>
            </a:r>
          </a:p>
        </p:txBody>
      </p:sp>
      <p:sp>
        <p:nvSpPr>
          <p:cNvPr id="55333" name="Text Box 37"/>
          <p:cNvSpPr txBox="1">
            <a:spLocks noChangeArrowheads="1"/>
          </p:cNvSpPr>
          <p:nvPr>
            <p:custDataLst>
              <p:tags r:id="rId36"/>
            </p:custDataLst>
          </p:nvPr>
        </p:nvSpPr>
        <p:spPr bwMode="auto">
          <a:xfrm>
            <a:off x="3433763" y="3276600"/>
            <a:ext cx="374650" cy="366713"/>
          </a:xfrm>
          <a:prstGeom prst="rect">
            <a:avLst/>
          </a:prstGeom>
          <a:noFill/>
          <a:ln w="25400">
            <a:noFill/>
            <a:miter lim="800000"/>
            <a:headEnd/>
            <a:tailEnd/>
          </a:ln>
        </p:spPr>
        <p:txBody>
          <a:bodyPr wrap="none">
            <a:prstTxWarp prst="textNoShape">
              <a:avLst/>
            </a:prstTxWarp>
            <a:spAutoFit/>
          </a:bodyPr>
          <a:lstStyle/>
          <a:p>
            <a:r>
              <a:rPr lang="en-US"/>
              <a:t>.1</a:t>
            </a:r>
          </a:p>
        </p:txBody>
      </p:sp>
      <p:sp>
        <p:nvSpPr>
          <p:cNvPr id="55334" name="Text Box 38"/>
          <p:cNvSpPr txBox="1">
            <a:spLocks noChangeArrowheads="1"/>
          </p:cNvSpPr>
          <p:nvPr>
            <p:custDataLst>
              <p:tags r:id="rId37"/>
            </p:custDataLst>
          </p:nvPr>
        </p:nvSpPr>
        <p:spPr bwMode="auto">
          <a:xfrm>
            <a:off x="6924675" y="3352800"/>
            <a:ext cx="374650" cy="366713"/>
          </a:xfrm>
          <a:prstGeom prst="rect">
            <a:avLst/>
          </a:prstGeom>
          <a:noFill/>
          <a:ln w="25400">
            <a:noFill/>
            <a:miter lim="800000"/>
            <a:headEnd/>
            <a:tailEnd/>
          </a:ln>
        </p:spPr>
        <p:txBody>
          <a:bodyPr wrap="none">
            <a:prstTxWarp prst="textNoShape">
              <a:avLst/>
            </a:prstTxWarp>
            <a:spAutoFit/>
          </a:bodyPr>
          <a:lstStyle/>
          <a:p>
            <a:r>
              <a:rPr lang="en-US"/>
              <a:t>.1</a:t>
            </a:r>
          </a:p>
        </p:txBody>
      </p:sp>
      <p:sp>
        <p:nvSpPr>
          <p:cNvPr id="55335" name="Oval 39"/>
          <p:cNvSpPr>
            <a:spLocks noChangeArrowheads="1"/>
          </p:cNvSpPr>
          <p:nvPr/>
        </p:nvSpPr>
        <p:spPr bwMode="auto">
          <a:xfrm>
            <a:off x="1676400" y="3886200"/>
            <a:ext cx="685800" cy="685800"/>
          </a:xfrm>
          <a:prstGeom prst="ellipse">
            <a:avLst/>
          </a:prstGeom>
          <a:solidFill>
            <a:srgbClr val="FF0000">
              <a:alpha val="43137"/>
            </a:srgbClr>
          </a:solidFill>
          <a:ln w="25400">
            <a:solidFill>
              <a:schemeClr val="tx1"/>
            </a:solidFill>
            <a:round/>
            <a:headEnd/>
            <a:tailEnd/>
          </a:ln>
        </p:spPr>
        <p:txBody>
          <a:bodyPr wrap="none" anchor="ctr">
            <a:prstTxWarp prst="textNoShape">
              <a:avLst/>
            </a:prstTxWarp>
          </a:bodyPr>
          <a:lstStyle/>
          <a:p>
            <a:r>
              <a:rPr lang="en-US" sz="3600"/>
              <a:t>2</a:t>
            </a:r>
            <a:endParaRPr lang="en-US"/>
          </a:p>
        </p:txBody>
      </p:sp>
      <p:sp>
        <p:nvSpPr>
          <p:cNvPr id="55336" name="Oval 40"/>
          <p:cNvSpPr>
            <a:spLocks noChangeArrowheads="1"/>
          </p:cNvSpPr>
          <p:nvPr/>
        </p:nvSpPr>
        <p:spPr bwMode="auto">
          <a:xfrm>
            <a:off x="3352800" y="3886200"/>
            <a:ext cx="685800" cy="685800"/>
          </a:xfrm>
          <a:prstGeom prst="ellipse">
            <a:avLst/>
          </a:prstGeom>
          <a:solidFill>
            <a:srgbClr val="FF0000">
              <a:alpha val="43137"/>
            </a:srgbClr>
          </a:solidFill>
          <a:ln w="25400">
            <a:solidFill>
              <a:schemeClr val="tx1"/>
            </a:solidFill>
            <a:round/>
            <a:headEnd/>
            <a:tailEnd/>
          </a:ln>
        </p:spPr>
        <p:txBody>
          <a:bodyPr wrap="none" anchor="ctr">
            <a:prstTxWarp prst="textNoShape">
              <a:avLst/>
            </a:prstTxWarp>
          </a:bodyPr>
          <a:lstStyle/>
          <a:p>
            <a:r>
              <a:rPr lang="en-US" sz="3600"/>
              <a:t>3</a:t>
            </a:r>
            <a:endParaRPr lang="en-US"/>
          </a:p>
        </p:txBody>
      </p:sp>
      <p:sp>
        <p:nvSpPr>
          <p:cNvPr id="55337" name="Oval 41"/>
          <p:cNvSpPr>
            <a:spLocks noChangeArrowheads="1"/>
          </p:cNvSpPr>
          <p:nvPr/>
        </p:nvSpPr>
        <p:spPr bwMode="auto">
          <a:xfrm>
            <a:off x="5334000" y="3886200"/>
            <a:ext cx="685800" cy="685800"/>
          </a:xfrm>
          <a:prstGeom prst="ellipse">
            <a:avLst/>
          </a:prstGeom>
          <a:solidFill>
            <a:srgbClr val="FF0000">
              <a:alpha val="43137"/>
            </a:srgbClr>
          </a:solidFill>
          <a:ln w="25400">
            <a:solidFill>
              <a:schemeClr val="tx1"/>
            </a:solidFill>
            <a:round/>
            <a:headEnd/>
            <a:tailEnd/>
          </a:ln>
        </p:spPr>
        <p:txBody>
          <a:bodyPr wrap="none" anchor="ctr">
            <a:prstTxWarp prst="textNoShape">
              <a:avLst/>
            </a:prstTxWarp>
          </a:bodyPr>
          <a:lstStyle/>
          <a:p>
            <a:r>
              <a:rPr lang="en-US" sz="3600"/>
              <a:t>1</a:t>
            </a:r>
            <a:endParaRPr lang="en-US"/>
          </a:p>
        </p:txBody>
      </p:sp>
      <p:sp>
        <p:nvSpPr>
          <p:cNvPr id="55338" name="Oval 42"/>
          <p:cNvSpPr>
            <a:spLocks noChangeArrowheads="1"/>
          </p:cNvSpPr>
          <p:nvPr/>
        </p:nvSpPr>
        <p:spPr bwMode="auto">
          <a:xfrm>
            <a:off x="7162800" y="3886200"/>
            <a:ext cx="685800" cy="685800"/>
          </a:xfrm>
          <a:prstGeom prst="ellipse">
            <a:avLst/>
          </a:prstGeom>
          <a:solidFill>
            <a:srgbClr val="FF0000">
              <a:alpha val="43137"/>
            </a:srgbClr>
          </a:solidFill>
          <a:ln w="25400">
            <a:solidFill>
              <a:schemeClr val="tx1"/>
            </a:solidFill>
            <a:round/>
            <a:headEnd/>
            <a:tailEnd/>
          </a:ln>
        </p:spPr>
        <p:txBody>
          <a:bodyPr wrap="none" anchor="ctr">
            <a:prstTxWarp prst="textNoShape">
              <a:avLst/>
            </a:prstTxWarp>
          </a:bodyPr>
          <a:lstStyle/>
          <a:p>
            <a:r>
              <a:rPr lang="en-US" sz="3600"/>
              <a:t>4</a:t>
            </a:r>
            <a:endParaRPr lang="en-US"/>
          </a:p>
        </p:txBody>
      </p:sp>
      <p:sp>
        <p:nvSpPr>
          <p:cNvPr id="43" name="TextBox 42"/>
          <p:cNvSpPr txBox="1"/>
          <p:nvPr/>
        </p:nvSpPr>
        <p:spPr>
          <a:xfrm>
            <a:off x="3958194" y="2822575"/>
            <a:ext cx="1183161" cy="523220"/>
          </a:xfrm>
          <a:prstGeom prst="rect">
            <a:avLst/>
          </a:prstGeom>
          <a:noFill/>
        </p:spPr>
        <p:txBody>
          <a:bodyPr wrap="none" rtlCol="0">
            <a:spAutoFit/>
          </a:bodyPr>
          <a:lstStyle/>
          <a:p>
            <a:r>
              <a:rPr lang="en-US" sz="2800" dirty="0" smtClean="0">
                <a:solidFill>
                  <a:srgbClr val="FF0000"/>
                </a:solidFill>
              </a:rPr>
              <a:t>values?</a:t>
            </a:r>
            <a:endParaRPr lang="en-US" sz="2800" dirty="0">
              <a:solidFill>
                <a:srgbClr val="FF0000"/>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custDataLst>
              <p:tags r:id="rId1"/>
            </p:custDataLst>
          </p:nvPr>
        </p:nvSpPr>
        <p:spPr/>
        <p:txBody>
          <a:bodyPr/>
          <a:lstStyle/>
          <a:p>
            <a:pPr eaLnBrk="1" hangingPunct="1"/>
            <a:r>
              <a:rPr lang="en-US" dirty="0" smtClean="0"/>
              <a:t>EXPECTEDMINIMAX </a:t>
            </a:r>
            <a:r>
              <a:rPr lang="en-US" dirty="0"/>
              <a:t>example</a:t>
            </a:r>
          </a:p>
        </p:txBody>
      </p:sp>
      <p:sp>
        <p:nvSpPr>
          <p:cNvPr id="57347" name="AutoShape 3"/>
          <p:cNvSpPr>
            <a:spLocks noChangeArrowheads="1"/>
          </p:cNvSpPr>
          <p:nvPr>
            <p:custDataLst>
              <p:tags r:id="rId2"/>
            </p:custDataLst>
          </p:nvPr>
        </p:nvSpPr>
        <p:spPr bwMode="auto">
          <a:xfrm>
            <a:off x="4268788" y="1608138"/>
            <a:ext cx="682625" cy="608012"/>
          </a:xfrm>
          <a:prstGeom prst="triangle">
            <a:avLst>
              <a:gd name="adj" fmla="val 50000"/>
            </a:avLst>
          </a:prstGeom>
          <a:solidFill>
            <a:srgbClr val="CCFFFF"/>
          </a:solidFill>
          <a:ln w="25400">
            <a:solidFill>
              <a:schemeClr val="tx1"/>
            </a:solidFill>
            <a:miter lim="800000"/>
            <a:headEnd/>
            <a:tailEnd/>
          </a:ln>
        </p:spPr>
        <p:txBody>
          <a:bodyPr wrap="none" anchor="ctr">
            <a:prstTxWarp prst="textNoShape">
              <a:avLst/>
            </a:prstTxWarp>
          </a:bodyPr>
          <a:lstStyle/>
          <a:p>
            <a:endParaRPr lang="en-US"/>
          </a:p>
        </p:txBody>
      </p:sp>
      <p:sp>
        <p:nvSpPr>
          <p:cNvPr id="57348" name="AutoShape 4"/>
          <p:cNvSpPr>
            <a:spLocks noChangeArrowheads="1"/>
          </p:cNvSpPr>
          <p:nvPr>
            <p:custDataLst>
              <p:tags r:id="rId3"/>
            </p:custDataLst>
          </p:nvPr>
        </p:nvSpPr>
        <p:spPr bwMode="auto">
          <a:xfrm flipV="1">
            <a:off x="1687513" y="3960813"/>
            <a:ext cx="682625" cy="608012"/>
          </a:xfrm>
          <a:prstGeom prst="triangle">
            <a:avLst>
              <a:gd name="adj" fmla="val 50000"/>
            </a:avLst>
          </a:prstGeom>
          <a:solidFill>
            <a:srgbClr val="CCFFFF"/>
          </a:solidFill>
          <a:ln w="25400">
            <a:solidFill>
              <a:schemeClr val="tx1"/>
            </a:solidFill>
            <a:miter lim="800000"/>
            <a:headEnd/>
            <a:tailEnd/>
          </a:ln>
        </p:spPr>
        <p:txBody>
          <a:bodyPr wrap="none" anchor="ctr">
            <a:prstTxWarp prst="textNoShape">
              <a:avLst/>
            </a:prstTxWarp>
          </a:bodyPr>
          <a:lstStyle/>
          <a:p>
            <a:endParaRPr lang="en-US"/>
          </a:p>
        </p:txBody>
      </p:sp>
      <p:sp>
        <p:nvSpPr>
          <p:cNvPr id="57349" name="AutoShape 5"/>
          <p:cNvSpPr>
            <a:spLocks noChangeArrowheads="1"/>
          </p:cNvSpPr>
          <p:nvPr>
            <p:custDataLst>
              <p:tags r:id="rId4"/>
            </p:custDataLst>
          </p:nvPr>
        </p:nvSpPr>
        <p:spPr bwMode="auto">
          <a:xfrm flipV="1">
            <a:off x="3357563" y="3960813"/>
            <a:ext cx="682625" cy="608012"/>
          </a:xfrm>
          <a:prstGeom prst="triangle">
            <a:avLst>
              <a:gd name="adj" fmla="val 50000"/>
            </a:avLst>
          </a:prstGeom>
          <a:solidFill>
            <a:srgbClr val="CCFFFF"/>
          </a:solidFill>
          <a:ln w="25400">
            <a:solidFill>
              <a:schemeClr val="tx1"/>
            </a:solidFill>
            <a:miter lim="800000"/>
            <a:headEnd/>
            <a:tailEnd/>
          </a:ln>
        </p:spPr>
        <p:txBody>
          <a:bodyPr wrap="none" anchor="ctr">
            <a:prstTxWarp prst="textNoShape">
              <a:avLst/>
            </a:prstTxWarp>
          </a:bodyPr>
          <a:lstStyle/>
          <a:p>
            <a:endParaRPr lang="en-US"/>
          </a:p>
        </p:txBody>
      </p:sp>
      <p:sp>
        <p:nvSpPr>
          <p:cNvPr id="57350" name="AutoShape 6"/>
          <p:cNvSpPr>
            <a:spLocks noChangeArrowheads="1"/>
          </p:cNvSpPr>
          <p:nvPr>
            <p:custDataLst>
              <p:tags r:id="rId5"/>
            </p:custDataLst>
          </p:nvPr>
        </p:nvSpPr>
        <p:spPr bwMode="auto">
          <a:xfrm flipV="1">
            <a:off x="5330825" y="3960813"/>
            <a:ext cx="682625" cy="608012"/>
          </a:xfrm>
          <a:prstGeom prst="triangle">
            <a:avLst>
              <a:gd name="adj" fmla="val 50000"/>
            </a:avLst>
          </a:prstGeom>
          <a:solidFill>
            <a:srgbClr val="CCFFFF"/>
          </a:solidFill>
          <a:ln w="25400">
            <a:solidFill>
              <a:schemeClr val="tx1"/>
            </a:solidFill>
            <a:miter lim="800000"/>
            <a:headEnd/>
            <a:tailEnd/>
          </a:ln>
        </p:spPr>
        <p:txBody>
          <a:bodyPr wrap="none" anchor="ctr">
            <a:prstTxWarp prst="textNoShape">
              <a:avLst/>
            </a:prstTxWarp>
          </a:bodyPr>
          <a:lstStyle/>
          <a:p>
            <a:endParaRPr lang="en-US"/>
          </a:p>
        </p:txBody>
      </p:sp>
      <p:sp>
        <p:nvSpPr>
          <p:cNvPr id="57351" name="AutoShape 7"/>
          <p:cNvSpPr>
            <a:spLocks noChangeArrowheads="1"/>
          </p:cNvSpPr>
          <p:nvPr>
            <p:custDataLst>
              <p:tags r:id="rId6"/>
            </p:custDataLst>
          </p:nvPr>
        </p:nvSpPr>
        <p:spPr bwMode="auto">
          <a:xfrm flipV="1">
            <a:off x="7151688" y="3960813"/>
            <a:ext cx="682625" cy="608012"/>
          </a:xfrm>
          <a:prstGeom prst="triangle">
            <a:avLst>
              <a:gd name="adj" fmla="val 50000"/>
            </a:avLst>
          </a:prstGeom>
          <a:solidFill>
            <a:srgbClr val="CCFFFF"/>
          </a:solidFill>
          <a:ln w="25400">
            <a:solidFill>
              <a:schemeClr val="tx1"/>
            </a:solidFill>
            <a:miter lim="800000"/>
            <a:headEnd/>
            <a:tailEnd/>
          </a:ln>
        </p:spPr>
        <p:txBody>
          <a:bodyPr wrap="none" anchor="ctr">
            <a:prstTxWarp prst="textNoShape">
              <a:avLst/>
            </a:prstTxWarp>
          </a:bodyPr>
          <a:lstStyle/>
          <a:p>
            <a:endParaRPr lang="en-US"/>
          </a:p>
        </p:txBody>
      </p:sp>
      <p:sp>
        <p:nvSpPr>
          <p:cNvPr id="57352" name="Oval 8"/>
          <p:cNvSpPr>
            <a:spLocks noChangeArrowheads="1"/>
          </p:cNvSpPr>
          <p:nvPr>
            <p:custDataLst>
              <p:tags r:id="rId7"/>
            </p:custDataLst>
          </p:nvPr>
        </p:nvSpPr>
        <p:spPr bwMode="auto">
          <a:xfrm>
            <a:off x="2825750" y="2822575"/>
            <a:ext cx="455613" cy="455613"/>
          </a:xfrm>
          <a:prstGeom prst="ellipse">
            <a:avLst/>
          </a:prstGeom>
          <a:solidFill>
            <a:srgbClr val="FFCC00"/>
          </a:solidFill>
          <a:ln w="25400">
            <a:solidFill>
              <a:schemeClr val="tx1"/>
            </a:solidFill>
            <a:round/>
            <a:headEnd/>
            <a:tailEnd/>
          </a:ln>
        </p:spPr>
        <p:txBody>
          <a:bodyPr wrap="none" anchor="ctr">
            <a:prstTxWarp prst="textNoShape">
              <a:avLst/>
            </a:prstTxWarp>
          </a:bodyPr>
          <a:lstStyle/>
          <a:p>
            <a:endParaRPr lang="en-US"/>
          </a:p>
        </p:txBody>
      </p:sp>
      <p:sp>
        <p:nvSpPr>
          <p:cNvPr id="57353" name="Oval 9"/>
          <p:cNvSpPr>
            <a:spLocks noChangeArrowheads="1"/>
          </p:cNvSpPr>
          <p:nvPr>
            <p:custDataLst>
              <p:tags r:id="rId8"/>
            </p:custDataLst>
          </p:nvPr>
        </p:nvSpPr>
        <p:spPr bwMode="auto">
          <a:xfrm>
            <a:off x="6242050" y="2897188"/>
            <a:ext cx="455613" cy="455612"/>
          </a:xfrm>
          <a:prstGeom prst="ellipse">
            <a:avLst/>
          </a:prstGeom>
          <a:solidFill>
            <a:srgbClr val="FFCC00"/>
          </a:solidFill>
          <a:ln w="25400">
            <a:solidFill>
              <a:schemeClr val="tx1"/>
            </a:solidFill>
            <a:round/>
            <a:headEnd/>
            <a:tailEnd/>
          </a:ln>
        </p:spPr>
        <p:txBody>
          <a:bodyPr wrap="none" anchor="ctr">
            <a:prstTxWarp prst="textNoShape">
              <a:avLst/>
            </a:prstTxWarp>
          </a:bodyPr>
          <a:lstStyle/>
          <a:p>
            <a:endParaRPr lang="en-US"/>
          </a:p>
        </p:txBody>
      </p:sp>
      <p:sp>
        <p:nvSpPr>
          <p:cNvPr id="57354" name="Rectangle 10"/>
          <p:cNvSpPr>
            <a:spLocks noChangeArrowheads="1"/>
          </p:cNvSpPr>
          <p:nvPr>
            <p:custDataLst>
              <p:tags r:id="rId9"/>
            </p:custDataLst>
          </p:nvPr>
        </p:nvSpPr>
        <p:spPr bwMode="auto">
          <a:xfrm>
            <a:off x="1231900" y="5667375"/>
            <a:ext cx="455613" cy="455613"/>
          </a:xfrm>
          <a:prstGeom prst="rect">
            <a:avLst/>
          </a:prstGeom>
          <a:noFill/>
          <a:ln w="25400">
            <a:solidFill>
              <a:schemeClr val="tx1"/>
            </a:solidFill>
            <a:miter lim="800000"/>
            <a:headEnd/>
            <a:tailEnd/>
          </a:ln>
        </p:spPr>
        <p:txBody>
          <a:bodyPr wrap="none" anchor="ctr">
            <a:prstTxWarp prst="textNoShape">
              <a:avLst/>
            </a:prstTxWarp>
          </a:bodyPr>
          <a:lstStyle/>
          <a:p>
            <a:r>
              <a:rPr lang="en-US"/>
              <a:t>2</a:t>
            </a:r>
          </a:p>
        </p:txBody>
      </p:sp>
      <p:sp>
        <p:nvSpPr>
          <p:cNvPr id="57355" name="Rectangle 11"/>
          <p:cNvSpPr>
            <a:spLocks noChangeArrowheads="1"/>
          </p:cNvSpPr>
          <p:nvPr>
            <p:custDataLst>
              <p:tags r:id="rId10"/>
            </p:custDataLst>
          </p:nvPr>
        </p:nvSpPr>
        <p:spPr bwMode="auto">
          <a:xfrm>
            <a:off x="2185988" y="5667375"/>
            <a:ext cx="455612" cy="455613"/>
          </a:xfrm>
          <a:prstGeom prst="rect">
            <a:avLst/>
          </a:prstGeom>
          <a:noFill/>
          <a:ln w="25400">
            <a:solidFill>
              <a:schemeClr val="tx1"/>
            </a:solidFill>
            <a:miter lim="800000"/>
            <a:headEnd/>
            <a:tailEnd/>
          </a:ln>
        </p:spPr>
        <p:txBody>
          <a:bodyPr wrap="none" anchor="ctr">
            <a:prstTxWarp prst="textNoShape">
              <a:avLst/>
            </a:prstTxWarp>
          </a:bodyPr>
          <a:lstStyle/>
          <a:p>
            <a:r>
              <a:rPr lang="en-US"/>
              <a:t>4</a:t>
            </a:r>
          </a:p>
        </p:txBody>
      </p:sp>
      <p:sp>
        <p:nvSpPr>
          <p:cNvPr id="57356" name="Rectangle 12"/>
          <p:cNvSpPr>
            <a:spLocks noChangeArrowheads="1"/>
          </p:cNvSpPr>
          <p:nvPr>
            <p:custDataLst>
              <p:tags r:id="rId11"/>
            </p:custDataLst>
          </p:nvPr>
        </p:nvSpPr>
        <p:spPr bwMode="auto">
          <a:xfrm>
            <a:off x="3140075" y="5667375"/>
            <a:ext cx="455613" cy="455613"/>
          </a:xfrm>
          <a:prstGeom prst="rect">
            <a:avLst/>
          </a:prstGeom>
          <a:noFill/>
          <a:ln w="25400">
            <a:solidFill>
              <a:schemeClr val="tx1"/>
            </a:solidFill>
            <a:miter lim="800000"/>
            <a:headEnd/>
            <a:tailEnd/>
          </a:ln>
        </p:spPr>
        <p:txBody>
          <a:bodyPr wrap="none" anchor="ctr">
            <a:prstTxWarp prst="textNoShape">
              <a:avLst/>
            </a:prstTxWarp>
          </a:bodyPr>
          <a:lstStyle/>
          <a:p>
            <a:r>
              <a:rPr lang="en-US"/>
              <a:t>5</a:t>
            </a:r>
          </a:p>
        </p:txBody>
      </p:sp>
      <p:sp>
        <p:nvSpPr>
          <p:cNvPr id="57357" name="Rectangle 13"/>
          <p:cNvSpPr>
            <a:spLocks noChangeArrowheads="1"/>
          </p:cNvSpPr>
          <p:nvPr>
            <p:custDataLst>
              <p:tags r:id="rId12"/>
            </p:custDataLst>
          </p:nvPr>
        </p:nvSpPr>
        <p:spPr bwMode="auto">
          <a:xfrm>
            <a:off x="4094163" y="5667375"/>
            <a:ext cx="455612" cy="455613"/>
          </a:xfrm>
          <a:prstGeom prst="rect">
            <a:avLst/>
          </a:prstGeom>
          <a:noFill/>
          <a:ln w="25400">
            <a:solidFill>
              <a:schemeClr val="tx1"/>
            </a:solidFill>
            <a:miter lim="800000"/>
            <a:headEnd/>
            <a:tailEnd/>
          </a:ln>
        </p:spPr>
        <p:txBody>
          <a:bodyPr wrap="none" anchor="ctr">
            <a:prstTxWarp prst="textNoShape">
              <a:avLst/>
            </a:prstTxWarp>
          </a:bodyPr>
          <a:lstStyle/>
          <a:p>
            <a:r>
              <a:rPr lang="en-US"/>
              <a:t>3</a:t>
            </a:r>
          </a:p>
        </p:txBody>
      </p:sp>
      <p:sp>
        <p:nvSpPr>
          <p:cNvPr id="57358" name="Rectangle 14"/>
          <p:cNvSpPr>
            <a:spLocks noChangeArrowheads="1"/>
          </p:cNvSpPr>
          <p:nvPr>
            <p:custDataLst>
              <p:tags r:id="rId13"/>
            </p:custDataLst>
          </p:nvPr>
        </p:nvSpPr>
        <p:spPr bwMode="auto">
          <a:xfrm>
            <a:off x="5048250" y="5667375"/>
            <a:ext cx="455613" cy="455613"/>
          </a:xfrm>
          <a:prstGeom prst="rect">
            <a:avLst/>
          </a:prstGeom>
          <a:noFill/>
          <a:ln w="25400">
            <a:solidFill>
              <a:schemeClr val="tx1"/>
            </a:solidFill>
            <a:miter lim="800000"/>
            <a:headEnd/>
            <a:tailEnd/>
          </a:ln>
        </p:spPr>
        <p:txBody>
          <a:bodyPr wrap="none" anchor="ctr">
            <a:prstTxWarp prst="textNoShape">
              <a:avLst/>
            </a:prstTxWarp>
          </a:bodyPr>
          <a:lstStyle/>
          <a:p>
            <a:r>
              <a:rPr lang="en-US"/>
              <a:t>1</a:t>
            </a:r>
          </a:p>
        </p:txBody>
      </p:sp>
      <p:sp>
        <p:nvSpPr>
          <p:cNvPr id="57359" name="Rectangle 15"/>
          <p:cNvSpPr>
            <a:spLocks noChangeArrowheads="1"/>
          </p:cNvSpPr>
          <p:nvPr>
            <p:custDataLst>
              <p:tags r:id="rId14"/>
            </p:custDataLst>
          </p:nvPr>
        </p:nvSpPr>
        <p:spPr bwMode="auto">
          <a:xfrm>
            <a:off x="6002338" y="5667375"/>
            <a:ext cx="455612" cy="455613"/>
          </a:xfrm>
          <a:prstGeom prst="rect">
            <a:avLst/>
          </a:prstGeom>
          <a:noFill/>
          <a:ln w="25400">
            <a:solidFill>
              <a:schemeClr val="tx1"/>
            </a:solidFill>
            <a:miter lim="800000"/>
            <a:headEnd/>
            <a:tailEnd/>
          </a:ln>
        </p:spPr>
        <p:txBody>
          <a:bodyPr wrap="none" anchor="ctr">
            <a:prstTxWarp prst="textNoShape">
              <a:avLst/>
            </a:prstTxWarp>
          </a:bodyPr>
          <a:lstStyle/>
          <a:p>
            <a:r>
              <a:rPr lang="en-US"/>
              <a:t>1</a:t>
            </a:r>
          </a:p>
        </p:txBody>
      </p:sp>
      <p:sp>
        <p:nvSpPr>
          <p:cNvPr id="57360" name="Rectangle 16"/>
          <p:cNvSpPr>
            <a:spLocks noChangeArrowheads="1"/>
          </p:cNvSpPr>
          <p:nvPr>
            <p:custDataLst>
              <p:tags r:id="rId15"/>
            </p:custDataLst>
          </p:nvPr>
        </p:nvSpPr>
        <p:spPr bwMode="auto">
          <a:xfrm>
            <a:off x="6956425" y="5667375"/>
            <a:ext cx="455613" cy="455613"/>
          </a:xfrm>
          <a:prstGeom prst="rect">
            <a:avLst/>
          </a:prstGeom>
          <a:noFill/>
          <a:ln w="25400">
            <a:solidFill>
              <a:schemeClr val="tx1"/>
            </a:solidFill>
            <a:miter lim="800000"/>
            <a:headEnd/>
            <a:tailEnd/>
          </a:ln>
        </p:spPr>
        <p:txBody>
          <a:bodyPr wrap="none" anchor="ctr">
            <a:prstTxWarp prst="textNoShape">
              <a:avLst/>
            </a:prstTxWarp>
          </a:bodyPr>
          <a:lstStyle/>
          <a:p>
            <a:r>
              <a:rPr lang="en-US"/>
              <a:t>6</a:t>
            </a:r>
          </a:p>
        </p:txBody>
      </p:sp>
      <p:sp>
        <p:nvSpPr>
          <p:cNvPr id="57361" name="Rectangle 17"/>
          <p:cNvSpPr>
            <a:spLocks noChangeArrowheads="1"/>
          </p:cNvSpPr>
          <p:nvPr>
            <p:custDataLst>
              <p:tags r:id="rId16"/>
            </p:custDataLst>
          </p:nvPr>
        </p:nvSpPr>
        <p:spPr bwMode="auto">
          <a:xfrm>
            <a:off x="7912100" y="5667375"/>
            <a:ext cx="455613" cy="455613"/>
          </a:xfrm>
          <a:prstGeom prst="rect">
            <a:avLst/>
          </a:prstGeom>
          <a:noFill/>
          <a:ln w="25400">
            <a:solidFill>
              <a:schemeClr val="tx1"/>
            </a:solidFill>
            <a:miter lim="800000"/>
            <a:headEnd/>
            <a:tailEnd/>
          </a:ln>
        </p:spPr>
        <p:txBody>
          <a:bodyPr wrap="none" anchor="ctr">
            <a:prstTxWarp prst="textNoShape">
              <a:avLst/>
            </a:prstTxWarp>
          </a:bodyPr>
          <a:lstStyle/>
          <a:p>
            <a:r>
              <a:rPr lang="en-US"/>
              <a:t>4</a:t>
            </a:r>
          </a:p>
        </p:txBody>
      </p:sp>
      <p:sp>
        <p:nvSpPr>
          <p:cNvPr id="57362" name="Line 18"/>
          <p:cNvSpPr>
            <a:spLocks noChangeShapeType="1"/>
          </p:cNvSpPr>
          <p:nvPr>
            <p:custDataLst>
              <p:tags r:id="rId17"/>
            </p:custDataLst>
          </p:nvPr>
        </p:nvSpPr>
        <p:spPr bwMode="auto">
          <a:xfrm flipH="1">
            <a:off x="1460500" y="4567238"/>
            <a:ext cx="531813" cy="1062037"/>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7363" name="Line 19"/>
          <p:cNvSpPr>
            <a:spLocks noChangeShapeType="1"/>
          </p:cNvSpPr>
          <p:nvPr>
            <p:custDataLst>
              <p:tags r:id="rId18"/>
            </p:custDataLst>
          </p:nvPr>
        </p:nvSpPr>
        <p:spPr bwMode="auto">
          <a:xfrm>
            <a:off x="1992313" y="4567238"/>
            <a:ext cx="379412" cy="1138237"/>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7364" name="Line 20"/>
          <p:cNvSpPr>
            <a:spLocks noChangeShapeType="1"/>
          </p:cNvSpPr>
          <p:nvPr>
            <p:custDataLst>
              <p:tags r:id="rId19"/>
            </p:custDataLst>
          </p:nvPr>
        </p:nvSpPr>
        <p:spPr bwMode="auto">
          <a:xfrm flipH="1">
            <a:off x="3357563" y="4567238"/>
            <a:ext cx="303212" cy="1138237"/>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7365" name="Line 21"/>
          <p:cNvSpPr>
            <a:spLocks noChangeShapeType="1"/>
          </p:cNvSpPr>
          <p:nvPr>
            <p:custDataLst>
              <p:tags r:id="rId20"/>
            </p:custDataLst>
          </p:nvPr>
        </p:nvSpPr>
        <p:spPr bwMode="auto">
          <a:xfrm>
            <a:off x="3736975" y="4491038"/>
            <a:ext cx="531813" cy="1138237"/>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7366" name="Line 22"/>
          <p:cNvSpPr>
            <a:spLocks noChangeShapeType="1"/>
          </p:cNvSpPr>
          <p:nvPr>
            <p:custDataLst>
              <p:tags r:id="rId21"/>
            </p:custDataLst>
          </p:nvPr>
        </p:nvSpPr>
        <p:spPr bwMode="auto">
          <a:xfrm flipH="1">
            <a:off x="5254625" y="4567238"/>
            <a:ext cx="379413" cy="1062037"/>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7367" name="Line 23"/>
          <p:cNvSpPr>
            <a:spLocks noChangeShapeType="1"/>
          </p:cNvSpPr>
          <p:nvPr>
            <p:custDataLst>
              <p:tags r:id="rId22"/>
            </p:custDataLst>
          </p:nvPr>
        </p:nvSpPr>
        <p:spPr bwMode="auto">
          <a:xfrm>
            <a:off x="5634038" y="4567238"/>
            <a:ext cx="608012" cy="1062037"/>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7368" name="Line 24"/>
          <p:cNvSpPr>
            <a:spLocks noChangeShapeType="1"/>
          </p:cNvSpPr>
          <p:nvPr>
            <p:custDataLst>
              <p:tags r:id="rId23"/>
            </p:custDataLst>
          </p:nvPr>
        </p:nvSpPr>
        <p:spPr bwMode="auto">
          <a:xfrm flipH="1">
            <a:off x="7151688" y="4567238"/>
            <a:ext cx="304800" cy="1062037"/>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7369" name="Line 25"/>
          <p:cNvSpPr>
            <a:spLocks noChangeShapeType="1"/>
          </p:cNvSpPr>
          <p:nvPr>
            <p:custDataLst>
              <p:tags r:id="rId24"/>
            </p:custDataLst>
          </p:nvPr>
        </p:nvSpPr>
        <p:spPr bwMode="auto">
          <a:xfrm>
            <a:off x="7456488" y="4567238"/>
            <a:ext cx="682625" cy="1062037"/>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7370" name="Line 26"/>
          <p:cNvSpPr>
            <a:spLocks noChangeShapeType="1"/>
          </p:cNvSpPr>
          <p:nvPr>
            <p:custDataLst>
              <p:tags r:id="rId25"/>
            </p:custDataLst>
          </p:nvPr>
        </p:nvSpPr>
        <p:spPr bwMode="auto">
          <a:xfrm flipH="1">
            <a:off x="5710238" y="3352800"/>
            <a:ext cx="758825" cy="531813"/>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7371" name="Line 27"/>
          <p:cNvSpPr>
            <a:spLocks noChangeShapeType="1"/>
          </p:cNvSpPr>
          <p:nvPr>
            <p:custDataLst>
              <p:tags r:id="rId26"/>
            </p:custDataLst>
          </p:nvPr>
        </p:nvSpPr>
        <p:spPr bwMode="auto">
          <a:xfrm>
            <a:off x="6469063" y="3352800"/>
            <a:ext cx="987425" cy="608013"/>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7372" name="Line 28"/>
          <p:cNvSpPr>
            <a:spLocks noChangeShapeType="1"/>
          </p:cNvSpPr>
          <p:nvPr>
            <p:custDataLst>
              <p:tags r:id="rId27"/>
            </p:custDataLst>
          </p:nvPr>
        </p:nvSpPr>
        <p:spPr bwMode="auto">
          <a:xfrm flipH="1">
            <a:off x="1992313" y="3276600"/>
            <a:ext cx="1062037" cy="684213"/>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7373" name="Line 29"/>
          <p:cNvSpPr>
            <a:spLocks noChangeShapeType="1"/>
          </p:cNvSpPr>
          <p:nvPr>
            <p:custDataLst>
              <p:tags r:id="rId28"/>
            </p:custDataLst>
          </p:nvPr>
        </p:nvSpPr>
        <p:spPr bwMode="auto">
          <a:xfrm>
            <a:off x="3054350" y="3276600"/>
            <a:ext cx="758825" cy="684213"/>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7374" name="Line 30"/>
          <p:cNvSpPr>
            <a:spLocks noChangeShapeType="1"/>
          </p:cNvSpPr>
          <p:nvPr>
            <p:custDataLst>
              <p:tags r:id="rId29"/>
            </p:custDataLst>
          </p:nvPr>
        </p:nvSpPr>
        <p:spPr bwMode="auto">
          <a:xfrm flipH="1">
            <a:off x="3205163" y="2214563"/>
            <a:ext cx="1443037" cy="682625"/>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7375" name="Line 31"/>
          <p:cNvSpPr>
            <a:spLocks noChangeShapeType="1"/>
          </p:cNvSpPr>
          <p:nvPr>
            <p:custDataLst>
              <p:tags r:id="rId30"/>
            </p:custDataLst>
          </p:nvPr>
        </p:nvSpPr>
        <p:spPr bwMode="auto">
          <a:xfrm>
            <a:off x="4648200" y="2214563"/>
            <a:ext cx="1744663" cy="682625"/>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7376" name="Text Box 32"/>
          <p:cNvSpPr txBox="1">
            <a:spLocks noChangeArrowheads="1"/>
          </p:cNvSpPr>
          <p:nvPr>
            <p:custDataLst>
              <p:tags r:id="rId31"/>
            </p:custDataLst>
          </p:nvPr>
        </p:nvSpPr>
        <p:spPr bwMode="auto">
          <a:xfrm>
            <a:off x="246063" y="4035425"/>
            <a:ext cx="603250" cy="366713"/>
          </a:xfrm>
          <a:prstGeom prst="rect">
            <a:avLst/>
          </a:prstGeom>
          <a:noFill/>
          <a:ln w="25400">
            <a:noFill/>
            <a:miter lim="800000"/>
            <a:headEnd/>
            <a:tailEnd/>
          </a:ln>
        </p:spPr>
        <p:txBody>
          <a:bodyPr wrap="none">
            <a:prstTxWarp prst="textNoShape">
              <a:avLst/>
            </a:prstTxWarp>
            <a:spAutoFit/>
          </a:bodyPr>
          <a:lstStyle/>
          <a:p>
            <a:r>
              <a:rPr lang="en-US" b="1"/>
              <a:t>MIN</a:t>
            </a:r>
          </a:p>
        </p:txBody>
      </p:sp>
      <p:sp>
        <p:nvSpPr>
          <p:cNvPr id="57377" name="Text Box 33"/>
          <p:cNvSpPr txBox="1">
            <a:spLocks noChangeArrowheads="1"/>
          </p:cNvSpPr>
          <p:nvPr>
            <p:custDataLst>
              <p:tags r:id="rId32"/>
            </p:custDataLst>
          </p:nvPr>
        </p:nvSpPr>
        <p:spPr bwMode="auto">
          <a:xfrm>
            <a:off x="1492250" y="1682750"/>
            <a:ext cx="692150" cy="366713"/>
          </a:xfrm>
          <a:prstGeom prst="rect">
            <a:avLst/>
          </a:prstGeom>
          <a:noFill/>
          <a:ln w="25400">
            <a:noFill/>
            <a:miter lim="800000"/>
            <a:headEnd/>
            <a:tailEnd/>
          </a:ln>
        </p:spPr>
        <p:txBody>
          <a:bodyPr wrap="none">
            <a:prstTxWarp prst="textNoShape">
              <a:avLst/>
            </a:prstTxWarp>
            <a:spAutoFit/>
          </a:bodyPr>
          <a:lstStyle/>
          <a:p>
            <a:r>
              <a:rPr lang="en-US" b="1"/>
              <a:t>MAX</a:t>
            </a:r>
          </a:p>
        </p:txBody>
      </p:sp>
      <p:sp>
        <p:nvSpPr>
          <p:cNvPr id="57378" name="Text Box 34"/>
          <p:cNvSpPr txBox="1">
            <a:spLocks noChangeArrowheads="1"/>
          </p:cNvSpPr>
          <p:nvPr>
            <p:custDataLst>
              <p:tags r:id="rId33"/>
            </p:custDataLst>
          </p:nvPr>
        </p:nvSpPr>
        <p:spPr bwMode="auto">
          <a:xfrm>
            <a:off x="801688" y="2897188"/>
            <a:ext cx="1162050" cy="366712"/>
          </a:xfrm>
          <a:prstGeom prst="rect">
            <a:avLst/>
          </a:prstGeom>
          <a:noFill/>
          <a:ln w="25400">
            <a:noFill/>
            <a:miter lim="800000"/>
            <a:headEnd/>
            <a:tailEnd/>
          </a:ln>
        </p:spPr>
        <p:txBody>
          <a:bodyPr wrap="none">
            <a:prstTxWarp prst="textNoShape">
              <a:avLst/>
            </a:prstTxWarp>
            <a:spAutoFit/>
          </a:bodyPr>
          <a:lstStyle/>
          <a:p>
            <a:r>
              <a:rPr lang="en-US" b="1"/>
              <a:t>CHANCE</a:t>
            </a:r>
          </a:p>
        </p:txBody>
      </p:sp>
      <p:sp>
        <p:nvSpPr>
          <p:cNvPr id="57379" name="Text Box 35"/>
          <p:cNvSpPr txBox="1">
            <a:spLocks noChangeArrowheads="1"/>
          </p:cNvSpPr>
          <p:nvPr>
            <p:custDataLst>
              <p:tags r:id="rId34"/>
            </p:custDataLst>
          </p:nvPr>
        </p:nvSpPr>
        <p:spPr bwMode="auto">
          <a:xfrm>
            <a:off x="1955800" y="3387725"/>
            <a:ext cx="374650" cy="366713"/>
          </a:xfrm>
          <a:prstGeom prst="rect">
            <a:avLst/>
          </a:prstGeom>
          <a:noFill/>
          <a:ln w="25400">
            <a:noFill/>
            <a:miter lim="800000"/>
            <a:headEnd/>
            <a:tailEnd/>
          </a:ln>
        </p:spPr>
        <p:txBody>
          <a:bodyPr wrap="none">
            <a:prstTxWarp prst="textNoShape">
              <a:avLst/>
            </a:prstTxWarp>
            <a:spAutoFit/>
          </a:bodyPr>
          <a:lstStyle/>
          <a:p>
            <a:r>
              <a:rPr lang="en-US"/>
              <a:t>.9</a:t>
            </a:r>
          </a:p>
        </p:txBody>
      </p:sp>
      <p:sp>
        <p:nvSpPr>
          <p:cNvPr id="57380" name="Text Box 36"/>
          <p:cNvSpPr txBox="1">
            <a:spLocks noChangeArrowheads="1"/>
          </p:cNvSpPr>
          <p:nvPr>
            <p:custDataLst>
              <p:tags r:id="rId35"/>
            </p:custDataLst>
          </p:nvPr>
        </p:nvSpPr>
        <p:spPr bwMode="auto">
          <a:xfrm>
            <a:off x="5634038" y="3352800"/>
            <a:ext cx="374650" cy="366713"/>
          </a:xfrm>
          <a:prstGeom prst="rect">
            <a:avLst/>
          </a:prstGeom>
          <a:noFill/>
          <a:ln w="25400">
            <a:noFill/>
            <a:miter lim="800000"/>
            <a:headEnd/>
            <a:tailEnd/>
          </a:ln>
        </p:spPr>
        <p:txBody>
          <a:bodyPr wrap="none">
            <a:prstTxWarp prst="textNoShape">
              <a:avLst/>
            </a:prstTxWarp>
            <a:spAutoFit/>
          </a:bodyPr>
          <a:lstStyle/>
          <a:p>
            <a:r>
              <a:rPr lang="en-US"/>
              <a:t>.9</a:t>
            </a:r>
          </a:p>
        </p:txBody>
      </p:sp>
      <p:sp>
        <p:nvSpPr>
          <p:cNvPr id="57381" name="Text Box 37"/>
          <p:cNvSpPr txBox="1">
            <a:spLocks noChangeArrowheads="1"/>
          </p:cNvSpPr>
          <p:nvPr>
            <p:custDataLst>
              <p:tags r:id="rId36"/>
            </p:custDataLst>
          </p:nvPr>
        </p:nvSpPr>
        <p:spPr bwMode="auto">
          <a:xfrm>
            <a:off x="3433763" y="3276600"/>
            <a:ext cx="374650" cy="366713"/>
          </a:xfrm>
          <a:prstGeom prst="rect">
            <a:avLst/>
          </a:prstGeom>
          <a:noFill/>
          <a:ln w="25400">
            <a:noFill/>
            <a:miter lim="800000"/>
            <a:headEnd/>
            <a:tailEnd/>
          </a:ln>
        </p:spPr>
        <p:txBody>
          <a:bodyPr wrap="none">
            <a:prstTxWarp prst="textNoShape">
              <a:avLst/>
            </a:prstTxWarp>
            <a:spAutoFit/>
          </a:bodyPr>
          <a:lstStyle/>
          <a:p>
            <a:r>
              <a:rPr lang="en-US"/>
              <a:t>.1</a:t>
            </a:r>
          </a:p>
        </p:txBody>
      </p:sp>
      <p:sp>
        <p:nvSpPr>
          <p:cNvPr id="57382" name="Text Box 38"/>
          <p:cNvSpPr txBox="1">
            <a:spLocks noChangeArrowheads="1"/>
          </p:cNvSpPr>
          <p:nvPr>
            <p:custDataLst>
              <p:tags r:id="rId37"/>
            </p:custDataLst>
          </p:nvPr>
        </p:nvSpPr>
        <p:spPr bwMode="auto">
          <a:xfrm>
            <a:off x="6924675" y="3352800"/>
            <a:ext cx="374650" cy="366713"/>
          </a:xfrm>
          <a:prstGeom prst="rect">
            <a:avLst/>
          </a:prstGeom>
          <a:noFill/>
          <a:ln w="25400">
            <a:noFill/>
            <a:miter lim="800000"/>
            <a:headEnd/>
            <a:tailEnd/>
          </a:ln>
        </p:spPr>
        <p:txBody>
          <a:bodyPr wrap="none">
            <a:prstTxWarp prst="textNoShape">
              <a:avLst/>
            </a:prstTxWarp>
            <a:spAutoFit/>
          </a:bodyPr>
          <a:lstStyle/>
          <a:p>
            <a:r>
              <a:rPr lang="en-US"/>
              <a:t>.1</a:t>
            </a:r>
          </a:p>
        </p:txBody>
      </p:sp>
      <p:sp>
        <p:nvSpPr>
          <p:cNvPr id="57383" name="Oval 39"/>
          <p:cNvSpPr>
            <a:spLocks noChangeArrowheads="1"/>
          </p:cNvSpPr>
          <p:nvPr/>
        </p:nvSpPr>
        <p:spPr bwMode="auto">
          <a:xfrm>
            <a:off x="1676400" y="3886200"/>
            <a:ext cx="685800" cy="685800"/>
          </a:xfrm>
          <a:prstGeom prst="ellipse">
            <a:avLst/>
          </a:prstGeom>
          <a:solidFill>
            <a:srgbClr val="FF0000">
              <a:alpha val="43137"/>
            </a:srgbClr>
          </a:solidFill>
          <a:ln w="25400">
            <a:solidFill>
              <a:schemeClr val="tx1"/>
            </a:solidFill>
            <a:round/>
            <a:headEnd/>
            <a:tailEnd/>
          </a:ln>
        </p:spPr>
        <p:txBody>
          <a:bodyPr wrap="none" anchor="ctr">
            <a:prstTxWarp prst="textNoShape">
              <a:avLst/>
            </a:prstTxWarp>
          </a:bodyPr>
          <a:lstStyle/>
          <a:p>
            <a:r>
              <a:rPr lang="en-US" sz="3600"/>
              <a:t>2</a:t>
            </a:r>
            <a:endParaRPr lang="en-US"/>
          </a:p>
        </p:txBody>
      </p:sp>
      <p:sp>
        <p:nvSpPr>
          <p:cNvPr id="57384" name="Oval 40"/>
          <p:cNvSpPr>
            <a:spLocks noChangeArrowheads="1"/>
          </p:cNvSpPr>
          <p:nvPr/>
        </p:nvSpPr>
        <p:spPr bwMode="auto">
          <a:xfrm>
            <a:off x="3352800" y="3886200"/>
            <a:ext cx="685800" cy="685800"/>
          </a:xfrm>
          <a:prstGeom prst="ellipse">
            <a:avLst/>
          </a:prstGeom>
          <a:solidFill>
            <a:srgbClr val="FF0000">
              <a:alpha val="43137"/>
            </a:srgbClr>
          </a:solidFill>
          <a:ln w="25400">
            <a:solidFill>
              <a:schemeClr val="tx1"/>
            </a:solidFill>
            <a:round/>
            <a:headEnd/>
            <a:tailEnd/>
          </a:ln>
        </p:spPr>
        <p:txBody>
          <a:bodyPr wrap="none" anchor="ctr">
            <a:prstTxWarp prst="textNoShape">
              <a:avLst/>
            </a:prstTxWarp>
          </a:bodyPr>
          <a:lstStyle/>
          <a:p>
            <a:r>
              <a:rPr lang="en-US" sz="3600"/>
              <a:t>3</a:t>
            </a:r>
            <a:endParaRPr lang="en-US"/>
          </a:p>
        </p:txBody>
      </p:sp>
      <p:sp>
        <p:nvSpPr>
          <p:cNvPr id="57385" name="Oval 41"/>
          <p:cNvSpPr>
            <a:spLocks noChangeArrowheads="1"/>
          </p:cNvSpPr>
          <p:nvPr/>
        </p:nvSpPr>
        <p:spPr bwMode="auto">
          <a:xfrm>
            <a:off x="5334000" y="3886200"/>
            <a:ext cx="685800" cy="685800"/>
          </a:xfrm>
          <a:prstGeom prst="ellipse">
            <a:avLst/>
          </a:prstGeom>
          <a:solidFill>
            <a:srgbClr val="FF0000">
              <a:alpha val="43137"/>
            </a:srgbClr>
          </a:solidFill>
          <a:ln w="25400">
            <a:solidFill>
              <a:schemeClr val="tx1"/>
            </a:solidFill>
            <a:round/>
            <a:headEnd/>
            <a:tailEnd/>
          </a:ln>
        </p:spPr>
        <p:txBody>
          <a:bodyPr wrap="none" anchor="ctr">
            <a:prstTxWarp prst="textNoShape">
              <a:avLst/>
            </a:prstTxWarp>
          </a:bodyPr>
          <a:lstStyle/>
          <a:p>
            <a:r>
              <a:rPr lang="en-US" sz="3600"/>
              <a:t>1</a:t>
            </a:r>
            <a:endParaRPr lang="en-US"/>
          </a:p>
        </p:txBody>
      </p:sp>
      <p:sp>
        <p:nvSpPr>
          <p:cNvPr id="57386" name="Oval 42"/>
          <p:cNvSpPr>
            <a:spLocks noChangeArrowheads="1"/>
          </p:cNvSpPr>
          <p:nvPr/>
        </p:nvSpPr>
        <p:spPr bwMode="auto">
          <a:xfrm>
            <a:off x="7162800" y="3886200"/>
            <a:ext cx="685800" cy="685800"/>
          </a:xfrm>
          <a:prstGeom prst="ellipse">
            <a:avLst/>
          </a:prstGeom>
          <a:solidFill>
            <a:srgbClr val="FF0000">
              <a:alpha val="43137"/>
            </a:srgbClr>
          </a:solidFill>
          <a:ln w="25400">
            <a:solidFill>
              <a:schemeClr val="tx1"/>
            </a:solidFill>
            <a:round/>
            <a:headEnd/>
            <a:tailEnd/>
          </a:ln>
        </p:spPr>
        <p:txBody>
          <a:bodyPr wrap="none" anchor="ctr">
            <a:prstTxWarp prst="textNoShape">
              <a:avLst/>
            </a:prstTxWarp>
          </a:bodyPr>
          <a:lstStyle/>
          <a:p>
            <a:r>
              <a:rPr lang="en-US" sz="3600"/>
              <a:t>4</a:t>
            </a:r>
            <a:endParaRPr lang="en-US"/>
          </a:p>
        </p:txBody>
      </p:sp>
      <p:sp>
        <p:nvSpPr>
          <p:cNvPr id="57387" name="Oval 43"/>
          <p:cNvSpPr>
            <a:spLocks noChangeArrowheads="1"/>
          </p:cNvSpPr>
          <p:nvPr/>
        </p:nvSpPr>
        <p:spPr bwMode="auto">
          <a:xfrm>
            <a:off x="2743200" y="2667000"/>
            <a:ext cx="685800" cy="685800"/>
          </a:xfrm>
          <a:prstGeom prst="ellipse">
            <a:avLst/>
          </a:prstGeom>
          <a:solidFill>
            <a:srgbClr val="FF0000">
              <a:alpha val="43137"/>
            </a:srgbClr>
          </a:solidFill>
          <a:ln w="25400">
            <a:solidFill>
              <a:schemeClr val="tx1"/>
            </a:solidFill>
            <a:round/>
            <a:headEnd/>
            <a:tailEnd/>
          </a:ln>
        </p:spPr>
        <p:txBody>
          <a:bodyPr wrap="none" anchor="ctr">
            <a:prstTxWarp prst="textNoShape">
              <a:avLst/>
            </a:prstTxWarp>
          </a:bodyPr>
          <a:lstStyle/>
          <a:p>
            <a:r>
              <a:rPr lang="en-US" sz="2000" dirty="0"/>
              <a:t>2.1</a:t>
            </a:r>
            <a:endParaRPr lang="en-US" sz="1100" dirty="0"/>
          </a:p>
        </p:txBody>
      </p:sp>
      <p:sp>
        <p:nvSpPr>
          <p:cNvPr id="57388" name="Oval 44"/>
          <p:cNvSpPr>
            <a:spLocks noChangeArrowheads="1"/>
          </p:cNvSpPr>
          <p:nvPr/>
        </p:nvSpPr>
        <p:spPr bwMode="auto">
          <a:xfrm>
            <a:off x="6096000" y="2743200"/>
            <a:ext cx="685800" cy="685800"/>
          </a:xfrm>
          <a:prstGeom prst="ellipse">
            <a:avLst/>
          </a:prstGeom>
          <a:solidFill>
            <a:srgbClr val="FF0000">
              <a:alpha val="43137"/>
            </a:srgbClr>
          </a:solidFill>
          <a:ln w="25400">
            <a:solidFill>
              <a:schemeClr val="tx1"/>
            </a:solidFill>
            <a:round/>
            <a:headEnd/>
            <a:tailEnd/>
          </a:ln>
        </p:spPr>
        <p:txBody>
          <a:bodyPr wrap="none" anchor="ctr">
            <a:prstTxWarp prst="textNoShape">
              <a:avLst/>
            </a:prstTxWarp>
          </a:bodyPr>
          <a:lstStyle/>
          <a:p>
            <a:r>
              <a:rPr lang="en-US" sz="2400"/>
              <a:t>1.3</a:t>
            </a:r>
            <a:endParaRPr lang="en-US" sz="1200"/>
          </a:p>
        </p:txBody>
      </p:sp>
      <p:sp>
        <p:nvSpPr>
          <p:cNvPr id="45" name="TextBox 44"/>
          <p:cNvSpPr txBox="1"/>
          <p:nvPr/>
        </p:nvSpPr>
        <p:spPr>
          <a:xfrm>
            <a:off x="5118657" y="1608138"/>
            <a:ext cx="1045003" cy="523220"/>
          </a:xfrm>
          <a:prstGeom prst="rect">
            <a:avLst/>
          </a:prstGeom>
          <a:noFill/>
        </p:spPr>
        <p:txBody>
          <a:bodyPr wrap="none" rtlCol="0">
            <a:spAutoFit/>
          </a:bodyPr>
          <a:lstStyle/>
          <a:p>
            <a:r>
              <a:rPr lang="en-US" sz="2800" dirty="0" smtClean="0">
                <a:solidFill>
                  <a:srgbClr val="FF0000"/>
                </a:solidFill>
              </a:rPr>
              <a:t>value?</a:t>
            </a:r>
            <a:endParaRPr lang="en-US" sz="2800" dirty="0">
              <a:solidFill>
                <a:srgbClr val="FF0000"/>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custDataLst>
              <p:tags r:id="rId1"/>
            </p:custDataLst>
          </p:nvPr>
        </p:nvSpPr>
        <p:spPr/>
        <p:txBody>
          <a:bodyPr/>
          <a:lstStyle/>
          <a:p>
            <a:pPr eaLnBrk="1" hangingPunct="1"/>
            <a:r>
              <a:rPr lang="en-US" dirty="0" smtClean="0"/>
              <a:t>EXPECTEDMINIMAX </a:t>
            </a:r>
            <a:r>
              <a:rPr lang="en-US" dirty="0"/>
              <a:t>example</a:t>
            </a:r>
          </a:p>
        </p:txBody>
      </p:sp>
      <p:sp>
        <p:nvSpPr>
          <p:cNvPr id="57347" name="AutoShape 3"/>
          <p:cNvSpPr>
            <a:spLocks noChangeArrowheads="1"/>
          </p:cNvSpPr>
          <p:nvPr>
            <p:custDataLst>
              <p:tags r:id="rId2"/>
            </p:custDataLst>
          </p:nvPr>
        </p:nvSpPr>
        <p:spPr bwMode="auto">
          <a:xfrm>
            <a:off x="4268788" y="1608138"/>
            <a:ext cx="682625" cy="608012"/>
          </a:xfrm>
          <a:prstGeom prst="triangle">
            <a:avLst>
              <a:gd name="adj" fmla="val 50000"/>
            </a:avLst>
          </a:prstGeom>
          <a:solidFill>
            <a:srgbClr val="CCFFFF"/>
          </a:solidFill>
          <a:ln w="25400">
            <a:solidFill>
              <a:schemeClr val="tx1"/>
            </a:solidFill>
            <a:miter lim="800000"/>
            <a:headEnd/>
            <a:tailEnd/>
          </a:ln>
        </p:spPr>
        <p:txBody>
          <a:bodyPr wrap="none" anchor="ctr">
            <a:prstTxWarp prst="textNoShape">
              <a:avLst/>
            </a:prstTxWarp>
          </a:bodyPr>
          <a:lstStyle/>
          <a:p>
            <a:endParaRPr lang="en-US"/>
          </a:p>
        </p:txBody>
      </p:sp>
      <p:sp>
        <p:nvSpPr>
          <p:cNvPr id="57348" name="AutoShape 4"/>
          <p:cNvSpPr>
            <a:spLocks noChangeArrowheads="1"/>
          </p:cNvSpPr>
          <p:nvPr>
            <p:custDataLst>
              <p:tags r:id="rId3"/>
            </p:custDataLst>
          </p:nvPr>
        </p:nvSpPr>
        <p:spPr bwMode="auto">
          <a:xfrm flipV="1">
            <a:off x="1687513" y="3960813"/>
            <a:ext cx="682625" cy="608012"/>
          </a:xfrm>
          <a:prstGeom prst="triangle">
            <a:avLst>
              <a:gd name="adj" fmla="val 50000"/>
            </a:avLst>
          </a:prstGeom>
          <a:solidFill>
            <a:srgbClr val="CCFFFF"/>
          </a:solidFill>
          <a:ln w="25400">
            <a:solidFill>
              <a:schemeClr val="tx1"/>
            </a:solidFill>
            <a:miter lim="800000"/>
            <a:headEnd/>
            <a:tailEnd/>
          </a:ln>
        </p:spPr>
        <p:txBody>
          <a:bodyPr wrap="none" anchor="ctr">
            <a:prstTxWarp prst="textNoShape">
              <a:avLst/>
            </a:prstTxWarp>
          </a:bodyPr>
          <a:lstStyle/>
          <a:p>
            <a:endParaRPr lang="en-US"/>
          </a:p>
        </p:txBody>
      </p:sp>
      <p:sp>
        <p:nvSpPr>
          <p:cNvPr id="57349" name="AutoShape 5"/>
          <p:cNvSpPr>
            <a:spLocks noChangeArrowheads="1"/>
          </p:cNvSpPr>
          <p:nvPr>
            <p:custDataLst>
              <p:tags r:id="rId4"/>
            </p:custDataLst>
          </p:nvPr>
        </p:nvSpPr>
        <p:spPr bwMode="auto">
          <a:xfrm flipV="1">
            <a:off x="3357563" y="3960813"/>
            <a:ext cx="682625" cy="608012"/>
          </a:xfrm>
          <a:prstGeom prst="triangle">
            <a:avLst>
              <a:gd name="adj" fmla="val 50000"/>
            </a:avLst>
          </a:prstGeom>
          <a:solidFill>
            <a:srgbClr val="CCFFFF"/>
          </a:solidFill>
          <a:ln w="25400">
            <a:solidFill>
              <a:schemeClr val="tx1"/>
            </a:solidFill>
            <a:miter lim="800000"/>
            <a:headEnd/>
            <a:tailEnd/>
          </a:ln>
        </p:spPr>
        <p:txBody>
          <a:bodyPr wrap="none" anchor="ctr">
            <a:prstTxWarp prst="textNoShape">
              <a:avLst/>
            </a:prstTxWarp>
          </a:bodyPr>
          <a:lstStyle/>
          <a:p>
            <a:endParaRPr lang="en-US"/>
          </a:p>
        </p:txBody>
      </p:sp>
      <p:sp>
        <p:nvSpPr>
          <p:cNvPr id="57350" name="AutoShape 6"/>
          <p:cNvSpPr>
            <a:spLocks noChangeArrowheads="1"/>
          </p:cNvSpPr>
          <p:nvPr>
            <p:custDataLst>
              <p:tags r:id="rId5"/>
            </p:custDataLst>
          </p:nvPr>
        </p:nvSpPr>
        <p:spPr bwMode="auto">
          <a:xfrm flipV="1">
            <a:off x="5330825" y="3960813"/>
            <a:ext cx="682625" cy="608012"/>
          </a:xfrm>
          <a:prstGeom prst="triangle">
            <a:avLst>
              <a:gd name="adj" fmla="val 50000"/>
            </a:avLst>
          </a:prstGeom>
          <a:solidFill>
            <a:srgbClr val="CCFFFF"/>
          </a:solidFill>
          <a:ln w="25400">
            <a:solidFill>
              <a:schemeClr val="tx1"/>
            </a:solidFill>
            <a:miter lim="800000"/>
            <a:headEnd/>
            <a:tailEnd/>
          </a:ln>
        </p:spPr>
        <p:txBody>
          <a:bodyPr wrap="none" anchor="ctr">
            <a:prstTxWarp prst="textNoShape">
              <a:avLst/>
            </a:prstTxWarp>
          </a:bodyPr>
          <a:lstStyle/>
          <a:p>
            <a:endParaRPr lang="en-US"/>
          </a:p>
        </p:txBody>
      </p:sp>
      <p:sp>
        <p:nvSpPr>
          <p:cNvPr id="57351" name="AutoShape 7"/>
          <p:cNvSpPr>
            <a:spLocks noChangeArrowheads="1"/>
          </p:cNvSpPr>
          <p:nvPr>
            <p:custDataLst>
              <p:tags r:id="rId6"/>
            </p:custDataLst>
          </p:nvPr>
        </p:nvSpPr>
        <p:spPr bwMode="auto">
          <a:xfrm flipV="1">
            <a:off x="7151688" y="3960813"/>
            <a:ext cx="682625" cy="608012"/>
          </a:xfrm>
          <a:prstGeom prst="triangle">
            <a:avLst>
              <a:gd name="adj" fmla="val 50000"/>
            </a:avLst>
          </a:prstGeom>
          <a:solidFill>
            <a:srgbClr val="CCFFFF"/>
          </a:solidFill>
          <a:ln w="25400">
            <a:solidFill>
              <a:schemeClr val="tx1"/>
            </a:solidFill>
            <a:miter lim="800000"/>
            <a:headEnd/>
            <a:tailEnd/>
          </a:ln>
        </p:spPr>
        <p:txBody>
          <a:bodyPr wrap="none" anchor="ctr">
            <a:prstTxWarp prst="textNoShape">
              <a:avLst/>
            </a:prstTxWarp>
          </a:bodyPr>
          <a:lstStyle/>
          <a:p>
            <a:endParaRPr lang="en-US"/>
          </a:p>
        </p:txBody>
      </p:sp>
      <p:sp>
        <p:nvSpPr>
          <p:cNvPr id="57352" name="Oval 8"/>
          <p:cNvSpPr>
            <a:spLocks noChangeArrowheads="1"/>
          </p:cNvSpPr>
          <p:nvPr>
            <p:custDataLst>
              <p:tags r:id="rId7"/>
            </p:custDataLst>
          </p:nvPr>
        </p:nvSpPr>
        <p:spPr bwMode="auto">
          <a:xfrm>
            <a:off x="2825750" y="2822575"/>
            <a:ext cx="455613" cy="455613"/>
          </a:xfrm>
          <a:prstGeom prst="ellipse">
            <a:avLst/>
          </a:prstGeom>
          <a:solidFill>
            <a:srgbClr val="FFCC00"/>
          </a:solidFill>
          <a:ln w="25400">
            <a:solidFill>
              <a:schemeClr val="tx1"/>
            </a:solidFill>
            <a:round/>
            <a:headEnd/>
            <a:tailEnd/>
          </a:ln>
        </p:spPr>
        <p:txBody>
          <a:bodyPr wrap="none" anchor="ctr">
            <a:prstTxWarp prst="textNoShape">
              <a:avLst/>
            </a:prstTxWarp>
          </a:bodyPr>
          <a:lstStyle/>
          <a:p>
            <a:endParaRPr lang="en-US"/>
          </a:p>
        </p:txBody>
      </p:sp>
      <p:sp>
        <p:nvSpPr>
          <p:cNvPr id="57353" name="Oval 9"/>
          <p:cNvSpPr>
            <a:spLocks noChangeArrowheads="1"/>
          </p:cNvSpPr>
          <p:nvPr>
            <p:custDataLst>
              <p:tags r:id="rId8"/>
            </p:custDataLst>
          </p:nvPr>
        </p:nvSpPr>
        <p:spPr bwMode="auto">
          <a:xfrm>
            <a:off x="6242050" y="2897188"/>
            <a:ext cx="455613" cy="455612"/>
          </a:xfrm>
          <a:prstGeom prst="ellipse">
            <a:avLst/>
          </a:prstGeom>
          <a:solidFill>
            <a:srgbClr val="FFCC00"/>
          </a:solidFill>
          <a:ln w="25400">
            <a:solidFill>
              <a:schemeClr val="tx1"/>
            </a:solidFill>
            <a:round/>
            <a:headEnd/>
            <a:tailEnd/>
          </a:ln>
        </p:spPr>
        <p:txBody>
          <a:bodyPr wrap="none" anchor="ctr">
            <a:prstTxWarp prst="textNoShape">
              <a:avLst/>
            </a:prstTxWarp>
          </a:bodyPr>
          <a:lstStyle/>
          <a:p>
            <a:endParaRPr lang="en-US"/>
          </a:p>
        </p:txBody>
      </p:sp>
      <p:sp>
        <p:nvSpPr>
          <p:cNvPr id="57354" name="Rectangle 10"/>
          <p:cNvSpPr>
            <a:spLocks noChangeArrowheads="1"/>
          </p:cNvSpPr>
          <p:nvPr>
            <p:custDataLst>
              <p:tags r:id="rId9"/>
            </p:custDataLst>
          </p:nvPr>
        </p:nvSpPr>
        <p:spPr bwMode="auto">
          <a:xfrm>
            <a:off x="1231900" y="5667375"/>
            <a:ext cx="455613" cy="455613"/>
          </a:xfrm>
          <a:prstGeom prst="rect">
            <a:avLst/>
          </a:prstGeom>
          <a:noFill/>
          <a:ln w="25400">
            <a:solidFill>
              <a:schemeClr val="tx1"/>
            </a:solidFill>
            <a:miter lim="800000"/>
            <a:headEnd/>
            <a:tailEnd/>
          </a:ln>
        </p:spPr>
        <p:txBody>
          <a:bodyPr wrap="none" anchor="ctr">
            <a:prstTxWarp prst="textNoShape">
              <a:avLst/>
            </a:prstTxWarp>
          </a:bodyPr>
          <a:lstStyle/>
          <a:p>
            <a:r>
              <a:rPr lang="en-US"/>
              <a:t>2</a:t>
            </a:r>
          </a:p>
        </p:txBody>
      </p:sp>
      <p:sp>
        <p:nvSpPr>
          <p:cNvPr id="57355" name="Rectangle 11"/>
          <p:cNvSpPr>
            <a:spLocks noChangeArrowheads="1"/>
          </p:cNvSpPr>
          <p:nvPr>
            <p:custDataLst>
              <p:tags r:id="rId10"/>
            </p:custDataLst>
          </p:nvPr>
        </p:nvSpPr>
        <p:spPr bwMode="auto">
          <a:xfrm>
            <a:off x="2185988" y="5667375"/>
            <a:ext cx="455612" cy="455613"/>
          </a:xfrm>
          <a:prstGeom prst="rect">
            <a:avLst/>
          </a:prstGeom>
          <a:noFill/>
          <a:ln w="25400">
            <a:solidFill>
              <a:schemeClr val="tx1"/>
            </a:solidFill>
            <a:miter lim="800000"/>
            <a:headEnd/>
            <a:tailEnd/>
          </a:ln>
        </p:spPr>
        <p:txBody>
          <a:bodyPr wrap="none" anchor="ctr">
            <a:prstTxWarp prst="textNoShape">
              <a:avLst/>
            </a:prstTxWarp>
          </a:bodyPr>
          <a:lstStyle/>
          <a:p>
            <a:r>
              <a:rPr lang="en-US"/>
              <a:t>4</a:t>
            </a:r>
          </a:p>
        </p:txBody>
      </p:sp>
      <p:sp>
        <p:nvSpPr>
          <p:cNvPr id="57356" name="Rectangle 12"/>
          <p:cNvSpPr>
            <a:spLocks noChangeArrowheads="1"/>
          </p:cNvSpPr>
          <p:nvPr>
            <p:custDataLst>
              <p:tags r:id="rId11"/>
            </p:custDataLst>
          </p:nvPr>
        </p:nvSpPr>
        <p:spPr bwMode="auto">
          <a:xfrm>
            <a:off x="3140075" y="5667375"/>
            <a:ext cx="455613" cy="455613"/>
          </a:xfrm>
          <a:prstGeom prst="rect">
            <a:avLst/>
          </a:prstGeom>
          <a:noFill/>
          <a:ln w="25400">
            <a:solidFill>
              <a:schemeClr val="tx1"/>
            </a:solidFill>
            <a:miter lim="800000"/>
            <a:headEnd/>
            <a:tailEnd/>
          </a:ln>
        </p:spPr>
        <p:txBody>
          <a:bodyPr wrap="none" anchor="ctr">
            <a:prstTxWarp prst="textNoShape">
              <a:avLst/>
            </a:prstTxWarp>
          </a:bodyPr>
          <a:lstStyle/>
          <a:p>
            <a:r>
              <a:rPr lang="en-US"/>
              <a:t>5</a:t>
            </a:r>
          </a:p>
        </p:txBody>
      </p:sp>
      <p:sp>
        <p:nvSpPr>
          <p:cNvPr id="57357" name="Rectangle 13"/>
          <p:cNvSpPr>
            <a:spLocks noChangeArrowheads="1"/>
          </p:cNvSpPr>
          <p:nvPr>
            <p:custDataLst>
              <p:tags r:id="rId12"/>
            </p:custDataLst>
          </p:nvPr>
        </p:nvSpPr>
        <p:spPr bwMode="auto">
          <a:xfrm>
            <a:off x="4094163" y="5667375"/>
            <a:ext cx="455612" cy="455613"/>
          </a:xfrm>
          <a:prstGeom prst="rect">
            <a:avLst/>
          </a:prstGeom>
          <a:noFill/>
          <a:ln w="25400">
            <a:solidFill>
              <a:schemeClr val="tx1"/>
            </a:solidFill>
            <a:miter lim="800000"/>
            <a:headEnd/>
            <a:tailEnd/>
          </a:ln>
        </p:spPr>
        <p:txBody>
          <a:bodyPr wrap="none" anchor="ctr">
            <a:prstTxWarp prst="textNoShape">
              <a:avLst/>
            </a:prstTxWarp>
          </a:bodyPr>
          <a:lstStyle/>
          <a:p>
            <a:r>
              <a:rPr lang="en-US"/>
              <a:t>3</a:t>
            </a:r>
          </a:p>
        </p:txBody>
      </p:sp>
      <p:sp>
        <p:nvSpPr>
          <p:cNvPr id="57358" name="Rectangle 14"/>
          <p:cNvSpPr>
            <a:spLocks noChangeArrowheads="1"/>
          </p:cNvSpPr>
          <p:nvPr>
            <p:custDataLst>
              <p:tags r:id="rId13"/>
            </p:custDataLst>
          </p:nvPr>
        </p:nvSpPr>
        <p:spPr bwMode="auto">
          <a:xfrm>
            <a:off x="5048250" y="5667375"/>
            <a:ext cx="455613" cy="455613"/>
          </a:xfrm>
          <a:prstGeom prst="rect">
            <a:avLst/>
          </a:prstGeom>
          <a:noFill/>
          <a:ln w="25400">
            <a:solidFill>
              <a:schemeClr val="tx1"/>
            </a:solidFill>
            <a:miter lim="800000"/>
            <a:headEnd/>
            <a:tailEnd/>
          </a:ln>
        </p:spPr>
        <p:txBody>
          <a:bodyPr wrap="none" anchor="ctr">
            <a:prstTxWarp prst="textNoShape">
              <a:avLst/>
            </a:prstTxWarp>
          </a:bodyPr>
          <a:lstStyle/>
          <a:p>
            <a:r>
              <a:rPr lang="en-US"/>
              <a:t>1</a:t>
            </a:r>
          </a:p>
        </p:txBody>
      </p:sp>
      <p:sp>
        <p:nvSpPr>
          <p:cNvPr id="57359" name="Rectangle 15"/>
          <p:cNvSpPr>
            <a:spLocks noChangeArrowheads="1"/>
          </p:cNvSpPr>
          <p:nvPr>
            <p:custDataLst>
              <p:tags r:id="rId14"/>
            </p:custDataLst>
          </p:nvPr>
        </p:nvSpPr>
        <p:spPr bwMode="auto">
          <a:xfrm>
            <a:off x="6002338" y="5667375"/>
            <a:ext cx="455612" cy="455613"/>
          </a:xfrm>
          <a:prstGeom prst="rect">
            <a:avLst/>
          </a:prstGeom>
          <a:noFill/>
          <a:ln w="25400">
            <a:solidFill>
              <a:schemeClr val="tx1"/>
            </a:solidFill>
            <a:miter lim="800000"/>
            <a:headEnd/>
            <a:tailEnd/>
          </a:ln>
        </p:spPr>
        <p:txBody>
          <a:bodyPr wrap="none" anchor="ctr">
            <a:prstTxWarp prst="textNoShape">
              <a:avLst/>
            </a:prstTxWarp>
          </a:bodyPr>
          <a:lstStyle/>
          <a:p>
            <a:r>
              <a:rPr lang="en-US"/>
              <a:t>1</a:t>
            </a:r>
          </a:p>
        </p:txBody>
      </p:sp>
      <p:sp>
        <p:nvSpPr>
          <p:cNvPr id="57360" name="Rectangle 16"/>
          <p:cNvSpPr>
            <a:spLocks noChangeArrowheads="1"/>
          </p:cNvSpPr>
          <p:nvPr>
            <p:custDataLst>
              <p:tags r:id="rId15"/>
            </p:custDataLst>
          </p:nvPr>
        </p:nvSpPr>
        <p:spPr bwMode="auto">
          <a:xfrm>
            <a:off x="6956425" y="5667375"/>
            <a:ext cx="455613" cy="455613"/>
          </a:xfrm>
          <a:prstGeom prst="rect">
            <a:avLst/>
          </a:prstGeom>
          <a:noFill/>
          <a:ln w="25400">
            <a:solidFill>
              <a:schemeClr val="tx1"/>
            </a:solidFill>
            <a:miter lim="800000"/>
            <a:headEnd/>
            <a:tailEnd/>
          </a:ln>
        </p:spPr>
        <p:txBody>
          <a:bodyPr wrap="none" anchor="ctr">
            <a:prstTxWarp prst="textNoShape">
              <a:avLst/>
            </a:prstTxWarp>
          </a:bodyPr>
          <a:lstStyle/>
          <a:p>
            <a:r>
              <a:rPr lang="en-US"/>
              <a:t>6</a:t>
            </a:r>
          </a:p>
        </p:txBody>
      </p:sp>
      <p:sp>
        <p:nvSpPr>
          <p:cNvPr id="57361" name="Rectangle 17"/>
          <p:cNvSpPr>
            <a:spLocks noChangeArrowheads="1"/>
          </p:cNvSpPr>
          <p:nvPr>
            <p:custDataLst>
              <p:tags r:id="rId16"/>
            </p:custDataLst>
          </p:nvPr>
        </p:nvSpPr>
        <p:spPr bwMode="auto">
          <a:xfrm>
            <a:off x="7912100" y="5667375"/>
            <a:ext cx="455613" cy="455613"/>
          </a:xfrm>
          <a:prstGeom prst="rect">
            <a:avLst/>
          </a:prstGeom>
          <a:noFill/>
          <a:ln w="25400">
            <a:solidFill>
              <a:schemeClr val="tx1"/>
            </a:solidFill>
            <a:miter lim="800000"/>
            <a:headEnd/>
            <a:tailEnd/>
          </a:ln>
        </p:spPr>
        <p:txBody>
          <a:bodyPr wrap="none" anchor="ctr">
            <a:prstTxWarp prst="textNoShape">
              <a:avLst/>
            </a:prstTxWarp>
          </a:bodyPr>
          <a:lstStyle/>
          <a:p>
            <a:r>
              <a:rPr lang="en-US"/>
              <a:t>4</a:t>
            </a:r>
          </a:p>
        </p:txBody>
      </p:sp>
      <p:sp>
        <p:nvSpPr>
          <p:cNvPr id="57362" name="Line 18"/>
          <p:cNvSpPr>
            <a:spLocks noChangeShapeType="1"/>
          </p:cNvSpPr>
          <p:nvPr>
            <p:custDataLst>
              <p:tags r:id="rId17"/>
            </p:custDataLst>
          </p:nvPr>
        </p:nvSpPr>
        <p:spPr bwMode="auto">
          <a:xfrm flipH="1">
            <a:off x="1460500" y="4567238"/>
            <a:ext cx="531813" cy="1062037"/>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7363" name="Line 19"/>
          <p:cNvSpPr>
            <a:spLocks noChangeShapeType="1"/>
          </p:cNvSpPr>
          <p:nvPr>
            <p:custDataLst>
              <p:tags r:id="rId18"/>
            </p:custDataLst>
          </p:nvPr>
        </p:nvSpPr>
        <p:spPr bwMode="auto">
          <a:xfrm>
            <a:off x="1992313" y="4567238"/>
            <a:ext cx="379412" cy="1138237"/>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7364" name="Line 20"/>
          <p:cNvSpPr>
            <a:spLocks noChangeShapeType="1"/>
          </p:cNvSpPr>
          <p:nvPr>
            <p:custDataLst>
              <p:tags r:id="rId19"/>
            </p:custDataLst>
          </p:nvPr>
        </p:nvSpPr>
        <p:spPr bwMode="auto">
          <a:xfrm flipH="1">
            <a:off x="3357563" y="4567238"/>
            <a:ext cx="303212" cy="1138237"/>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7365" name="Line 21"/>
          <p:cNvSpPr>
            <a:spLocks noChangeShapeType="1"/>
          </p:cNvSpPr>
          <p:nvPr>
            <p:custDataLst>
              <p:tags r:id="rId20"/>
            </p:custDataLst>
          </p:nvPr>
        </p:nvSpPr>
        <p:spPr bwMode="auto">
          <a:xfrm>
            <a:off x="3736975" y="4491038"/>
            <a:ext cx="531813" cy="1138237"/>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7366" name="Line 22"/>
          <p:cNvSpPr>
            <a:spLocks noChangeShapeType="1"/>
          </p:cNvSpPr>
          <p:nvPr>
            <p:custDataLst>
              <p:tags r:id="rId21"/>
            </p:custDataLst>
          </p:nvPr>
        </p:nvSpPr>
        <p:spPr bwMode="auto">
          <a:xfrm flipH="1">
            <a:off x="5254625" y="4567238"/>
            <a:ext cx="379413" cy="1062037"/>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7367" name="Line 23"/>
          <p:cNvSpPr>
            <a:spLocks noChangeShapeType="1"/>
          </p:cNvSpPr>
          <p:nvPr>
            <p:custDataLst>
              <p:tags r:id="rId22"/>
            </p:custDataLst>
          </p:nvPr>
        </p:nvSpPr>
        <p:spPr bwMode="auto">
          <a:xfrm>
            <a:off x="5634038" y="4567238"/>
            <a:ext cx="608012" cy="1062037"/>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7368" name="Line 24"/>
          <p:cNvSpPr>
            <a:spLocks noChangeShapeType="1"/>
          </p:cNvSpPr>
          <p:nvPr>
            <p:custDataLst>
              <p:tags r:id="rId23"/>
            </p:custDataLst>
          </p:nvPr>
        </p:nvSpPr>
        <p:spPr bwMode="auto">
          <a:xfrm flipH="1">
            <a:off x="7151688" y="4567238"/>
            <a:ext cx="304800" cy="1062037"/>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7369" name="Line 25"/>
          <p:cNvSpPr>
            <a:spLocks noChangeShapeType="1"/>
          </p:cNvSpPr>
          <p:nvPr>
            <p:custDataLst>
              <p:tags r:id="rId24"/>
            </p:custDataLst>
          </p:nvPr>
        </p:nvSpPr>
        <p:spPr bwMode="auto">
          <a:xfrm>
            <a:off x="7456488" y="4567238"/>
            <a:ext cx="682625" cy="1062037"/>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7370" name="Line 26"/>
          <p:cNvSpPr>
            <a:spLocks noChangeShapeType="1"/>
          </p:cNvSpPr>
          <p:nvPr>
            <p:custDataLst>
              <p:tags r:id="rId25"/>
            </p:custDataLst>
          </p:nvPr>
        </p:nvSpPr>
        <p:spPr bwMode="auto">
          <a:xfrm flipH="1">
            <a:off x="5710238" y="3352800"/>
            <a:ext cx="758825" cy="531813"/>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7371" name="Line 27"/>
          <p:cNvSpPr>
            <a:spLocks noChangeShapeType="1"/>
          </p:cNvSpPr>
          <p:nvPr>
            <p:custDataLst>
              <p:tags r:id="rId26"/>
            </p:custDataLst>
          </p:nvPr>
        </p:nvSpPr>
        <p:spPr bwMode="auto">
          <a:xfrm>
            <a:off x="6469063" y="3352800"/>
            <a:ext cx="987425" cy="608013"/>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7372" name="Line 28"/>
          <p:cNvSpPr>
            <a:spLocks noChangeShapeType="1"/>
          </p:cNvSpPr>
          <p:nvPr>
            <p:custDataLst>
              <p:tags r:id="rId27"/>
            </p:custDataLst>
          </p:nvPr>
        </p:nvSpPr>
        <p:spPr bwMode="auto">
          <a:xfrm flipH="1">
            <a:off x="1992313" y="3276600"/>
            <a:ext cx="1062037" cy="684213"/>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7373" name="Line 29"/>
          <p:cNvSpPr>
            <a:spLocks noChangeShapeType="1"/>
          </p:cNvSpPr>
          <p:nvPr>
            <p:custDataLst>
              <p:tags r:id="rId28"/>
            </p:custDataLst>
          </p:nvPr>
        </p:nvSpPr>
        <p:spPr bwMode="auto">
          <a:xfrm>
            <a:off x="3054350" y="3276600"/>
            <a:ext cx="758825" cy="684213"/>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7374" name="Line 30"/>
          <p:cNvSpPr>
            <a:spLocks noChangeShapeType="1"/>
          </p:cNvSpPr>
          <p:nvPr>
            <p:custDataLst>
              <p:tags r:id="rId29"/>
            </p:custDataLst>
          </p:nvPr>
        </p:nvSpPr>
        <p:spPr bwMode="auto">
          <a:xfrm flipH="1">
            <a:off x="3205163" y="2214563"/>
            <a:ext cx="1443037" cy="682625"/>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7375" name="Line 31"/>
          <p:cNvSpPr>
            <a:spLocks noChangeShapeType="1"/>
          </p:cNvSpPr>
          <p:nvPr>
            <p:custDataLst>
              <p:tags r:id="rId30"/>
            </p:custDataLst>
          </p:nvPr>
        </p:nvSpPr>
        <p:spPr bwMode="auto">
          <a:xfrm>
            <a:off x="4648200" y="2214563"/>
            <a:ext cx="1744663" cy="682625"/>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7376" name="Text Box 32"/>
          <p:cNvSpPr txBox="1">
            <a:spLocks noChangeArrowheads="1"/>
          </p:cNvSpPr>
          <p:nvPr>
            <p:custDataLst>
              <p:tags r:id="rId31"/>
            </p:custDataLst>
          </p:nvPr>
        </p:nvSpPr>
        <p:spPr bwMode="auto">
          <a:xfrm>
            <a:off x="246063" y="4035425"/>
            <a:ext cx="603250" cy="366713"/>
          </a:xfrm>
          <a:prstGeom prst="rect">
            <a:avLst/>
          </a:prstGeom>
          <a:noFill/>
          <a:ln w="25400">
            <a:noFill/>
            <a:miter lim="800000"/>
            <a:headEnd/>
            <a:tailEnd/>
          </a:ln>
        </p:spPr>
        <p:txBody>
          <a:bodyPr wrap="none">
            <a:prstTxWarp prst="textNoShape">
              <a:avLst/>
            </a:prstTxWarp>
            <a:spAutoFit/>
          </a:bodyPr>
          <a:lstStyle/>
          <a:p>
            <a:r>
              <a:rPr lang="en-US" b="1"/>
              <a:t>MIN</a:t>
            </a:r>
          </a:p>
        </p:txBody>
      </p:sp>
      <p:sp>
        <p:nvSpPr>
          <p:cNvPr id="57377" name="Text Box 33"/>
          <p:cNvSpPr txBox="1">
            <a:spLocks noChangeArrowheads="1"/>
          </p:cNvSpPr>
          <p:nvPr>
            <p:custDataLst>
              <p:tags r:id="rId32"/>
            </p:custDataLst>
          </p:nvPr>
        </p:nvSpPr>
        <p:spPr bwMode="auto">
          <a:xfrm>
            <a:off x="1492250" y="1682750"/>
            <a:ext cx="692150" cy="366713"/>
          </a:xfrm>
          <a:prstGeom prst="rect">
            <a:avLst/>
          </a:prstGeom>
          <a:noFill/>
          <a:ln w="25400">
            <a:noFill/>
            <a:miter lim="800000"/>
            <a:headEnd/>
            <a:tailEnd/>
          </a:ln>
        </p:spPr>
        <p:txBody>
          <a:bodyPr wrap="none">
            <a:prstTxWarp prst="textNoShape">
              <a:avLst/>
            </a:prstTxWarp>
            <a:spAutoFit/>
          </a:bodyPr>
          <a:lstStyle/>
          <a:p>
            <a:r>
              <a:rPr lang="en-US" b="1"/>
              <a:t>MAX</a:t>
            </a:r>
          </a:p>
        </p:txBody>
      </p:sp>
      <p:sp>
        <p:nvSpPr>
          <p:cNvPr id="57378" name="Text Box 34"/>
          <p:cNvSpPr txBox="1">
            <a:spLocks noChangeArrowheads="1"/>
          </p:cNvSpPr>
          <p:nvPr>
            <p:custDataLst>
              <p:tags r:id="rId33"/>
            </p:custDataLst>
          </p:nvPr>
        </p:nvSpPr>
        <p:spPr bwMode="auto">
          <a:xfrm>
            <a:off x="801688" y="2897188"/>
            <a:ext cx="1162050" cy="366712"/>
          </a:xfrm>
          <a:prstGeom prst="rect">
            <a:avLst/>
          </a:prstGeom>
          <a:noFill/>
          <a:ln w="25400">
            <a:noFill/>
            <a:miter lim="800000"/>
            <a:headEnd/>
            <a:tailEnd/>
          </a:ln>
        </p:spPr>
        <p:txBody>
          <a:bodyPr wrap="none">
            <a:prstTxWarp prst="textNoShape">
              <a:avLst/>
            </a:prstTxWarp>
            <a:spAutoFit/>
          </a:bodyPr>
          <a:lstStyle/>
          <a:p>
            <a:r>
              <a:rPr lang="en-US" b="1"/>
              <a:t>CHANCE</a:t>
            </a:r>
          </a:p>
        </p:txBody>
      </p:sp>
      <p:sp>
        <p:nvSpPr>
          <p:cNvPr id="57379" name="Text Box 35"/>
          <p:cNvSpPr txBox="1">
            <a:spLocks noChangeArrowheads="1"/>
          </p:cNvSpPr>
          <p:nvPr>
            <p:custDataLst>
              <p:tags r:id="rId34"/>
            </p:custDataLst>
          </p:nvPr>
        </p:nvSpPr>
        <p:spPr bwMode="auto">
          <a:xfrm>
            <a:off x="1955800" y="3387725"/>
            <a:ext cx="374650" cy="366713"/>
          </a:xfrm>
          <a:prstGeom prst="rect">
            <a:avLst/>
          </a:prstGeom>
          <a:noFill/>
          <a:ln w="25400">
            <a:noFill/>
            <a:miter lim="800000"/>
            <a:headEnd/>
            <a:tailEnd/>
          </a:ln>
        </p:spPr>
        <p:txBody>
          <a:bodyPr wrap="none">
            <a:prstTxWarp prst="textNoShape">
              <a:avLst/>
            </a:prstTxWarp>
            <a:spAutoFit/>
          </a:bodyPr>
          <a:lstStyle/>
          <a:p>
            <a:r>
              <a:rPr lang="en-US"/>
              <a:t>.9</a:t>
            </a:r>
          </a:p>
        </p:txBody>
      </p:sp>
      <p:sp>
        <p:nvSpPr>
          <p:cNvPr id="57380" name="Text Box 36"/>
          <p:cNvSpPr txBox="1">
            <a:spLocks noChangeArrowheads="1"/>
          </p:cNvSpPr>
          <p:nvPr>
            <p:custDataLst>
              <p:tags r:id="rId35"/>
            </p:custDataLst>
          </p:nvPr>
        </p:nvSpPr>
        <p:spPr bwMode="auto">
          <a:xfrm>
            <a:off x="5634038" y="3352800"/>
            <a:ext cx="374650" cy="366713"/>
          </a:xfrm>
          <a:prstGeom prst="rect">
            <a:avLst/>
          </a:prstGeom>
          <a:noFill/>
          <a:ln w="25400">
            <a:noFill/>
            <a:miter lim="800000"/>
            <a:headEnd/>
            <a:tailEnd/>
          </a:ln>
        </p:spPr>
        <p:txBody>
          <a:bodyPr wrap="none">
            <a:prstTxWarp prst="textNoShape">
              <a:avLst/>
            </a:prstTxWarp>
            <a:spAutoFit/>
          </a:bodyPr>
          <a:lstStyle/>
          <a:p>
            <a:r>
              <a:rPr lang="en-US"/>
              <a:t>.9</a:t>
            </a:r>
          </a:p>
        </p:txBody>
      </p:sp>
      <p:sp>
        <p:nvSpPr>
          <p:cNvPr id="57381" name="Text Box 37"/>
          <p:cNvSpPr txBox="1">
            <a:spLocks noChangeArrowheads="1"/>
          </p:cNvSpPr>
          <p:nvPr>
            <p:custDataLst>
              <p:tags r:id="rId36"/>
            </p:custDataLst>
          </p:nvPr>
        </p:nvSpPr>
        <p:spPr bwMode="auto">
          <a:xfrm>
            <a:off x="3433763" y="3276600"/>
            <a:ext cx="374650" cy="366713"/>
          </a:xfrm>
          <a:prstGeom prst="rect">
            <a:avLst/>
          </a:prstGeom>
          <a:noFill/>
          <a:ln w="25400">
            <a:noFill/>
            <a:miter lim="800000"/>
            <a:headEnd/>
            <a:tailEnd/>
          </a:ln>
        </p:spPr>
        <p:txBody>
          <a:bodyPr wrap="none">
            <a:prstTxWarp prst="textNoShape">
              <a:avLst/>
            </a:prstTxWarp>
            <a:spAutoFit/>
          </a:bodyPr>
          <a:lstStyle/>
          <a:p>
            <a:r>
              <a:rPr lang="en-US"/>
              <a:t>.1</a:t>
            </a:r>
          </a:p>
        </p:txBody>
      </p:sp>
      <p:sp>
        <p:nvSpPr>
          <p:cNvPr id="57382" name="Text Box 38"/>
          <p:cNvSpPr txBox="1">
            <a:spLocks noChangeArrowheads="1"/>
          </p:cNvSpPr>
          <p:nvPr>
            <p:custDataLst>
              <p:tags r:id="rId37"/>
            </p:custDataLst>
          </p:nvPr>
        </p:nvSpPr>
        <p:spPr bwMode="auto">
          <a:xfrm>
            <a:off x="6924675" y="3352800"/>
            <a:ext cx="374650" cy="366713"/>
          </a:xfrm>
          <a:prstGeom prst="rect">
            <a:avLst/>
          </a:prstGeom>
          <a:noFill/>
          <a:ln w="25400">
            <a:noFill/>
            <a:miter lim="800000"/>
            <a:headEnd/>
            <a:tailEnd/>
          </a:ln>
        </p:spPr>
        <p:txBody>
          <a:bodyPr wrap="none">
            <a:prstTxWarp prst="textNoShape">
              <a:avLst/>
            </a:prstTxWarp>
            <a:spAutoFit/>
          </a:bodyPr>
          <a:lstStyle/>
          <a:p>
            <a:r>
              <a:rPr lang="en-US"/>
              <a:t>.1</a:t>
            </a:r>
          </a:p>
        </p:txBody>
      </p:sp>
      <p:sp>
        <p:nvSpPr>
          <p:cNvPr id="57383" name="Oval 39"/>
          <p:cNvSpPr>
            <a:spLocks noChangeArrowheads="1"/>
          </p:cNvSpPr>
          <p:nvPr/>
        </p:nvSpPr>
        <p:spPr bwMode="auto">
          <a:xfrm>
            <a:off x="1676400" y="3886200"/>
            <a:ext cx="685800" cy="685800"/>
          </a:xfrm>
          <a:prstGeom prst="ellipse">
            <a:avLst/>
          </a:prstGeom>
          <a:solidFill>
            <a:srgbClr val="FF0000">
              <a:alpha val="43137"/>
            </a:srgbClr>
          </a:solidFill>
          <a:ln w="25400">
            <a:solidFill>
              <a:schemeClr val="tx1"/>
            </a:solidFill>
            <a:round/>
            <a:headEnd/>
            <a:tailEnd/>
          </a:ln>
        </p:spPr>
        <p:txBody>
          <a:bodyPr wrap="none" anchor="ctr">
            <a:prstTxWarp prst="textNoShape">
              <a:avLst/>
            </a:prstTxWarp>
          </a:bodyPr>
          <a:lstStyle/>
          <a:p>
            <a:r>
              <a:rPr lang="en-US" sz="3600"/>
              <a:t>2</a:t>
            </a:r>
            <a:endParaRPr lang="en-US"/>
          </a:p>
        </p:txBody>
      </p:sp>
      <p:sp>
        <p:nvSpPr>
          <p:cNvPr id="57384" name="Oval 40"/>
          <p:cNvSpPr>
            <a:spLocks noChangeArrowheads="1"/>
          </p:cNvSpPr>
          <p:nvPr/>
        </p:nvSpPr>
        <p:spPr bwMode="auto">
          <a:xfrm>
            <a:off x="3352800" y="3886200"/>
            <a:ext cx="685800" cy="685800"/>
          </a:xfrm>
          <a:prstGeom prst="ellipse">
            <a:avLst/>
          </a:prstGeom>
          <a:solidFill>
            <a:srgbClr val="FF0000">
              <a:alpha val="43137"/>
            </a:srgbClr>
          </a:solidFill>
          <a:ln w="25400">
            <a:solidFill>
              <a:schemeClr val="tx1"/>
            </a:solidFill>
            <a:round/>
            <a:headEnd/>
            <a:tailEnd/>
          </a:ln>
        </p:spPr>
        <p:txBody>
          <a:bodyPr wrap="none" anchor="ctr">
            <a:prstTxWarp prst="textNoShape">
              <a:avLst/>
            </a:prstTxWarp>
          </a:bodyPr>
          <a:lstStyle/>
          <a:p>
            <a:r>
              <a:rPr lang="en-US" sz="3600"/>
              <a:t>3</a:t>
            </a:r>
            <a:endParaRPr lang="en-US"/>
          </a:p>
        </p:txBody>
      </p:sp>
      <p:sp>
        <p:nvSpPr>
          <p:cNvPr id="57385" name="Oval 41"/>
          <p:cNvSpPr>
            <a:spLocks noChangeArrowheads="1"/>
          </p:cNvSpPr>
          <p:nvPr/>
        </p:nvSpPr>
        <p:spPr bwMode="auto">
          <a:xfrm>
            <a:off x="5334000" y="3886200"/>
            <a:ext cx="685800" cy="685800"/>
          </a:xfrm>
          <a:prstGeom prst="ellipse">
            <a:avLst/>
          </a:prstGeom>
          <a:solidFill>
            <a:srgbClr val="FF0000">
              <a:alpha val="43137"/>
            </a:srgbClr>
          </a:solidFill>
          <a:ln w="25400">
            <a:solidFill>
              <a:schemeClr val="tx1"/>
            </a:solidFill>
            <a:round/>
            <a:headEnd/>
            <a:tailEnd/>
          </a:ln>
        </p:spPr>
        <p:txBody>
          <a:bodyPr wrap="none" anchor="ctr">
            <a:prstTxWarp prst="textNoShape">
              <a:avLst/>
            </a:prstTxWarp>
          </a:bodyPr>
          <a:lstStyle/>
          <a:p>
            <a:r>
              <a:rPr lang="en-US" sz="3600"/>
              <a:t>1</a:t>
            </a:r>
            <a:endParaRPr lang="en-US"/>
          </a:p>
        </p:txBody>
      </p:sp>
      <p:sp>
        <p:nvSpPr>
          <p:cNvPr id="57386" name="Oval 42"/>
          <p:cNvSpPr>
            <a:spLocks noChangeArrowheads="1"/>
          </p:cNvSpPr>
          <p:nvPr/>
        </p:nvSpPr>
        <p:spPr bwMode="auto">
          <a:xfrm>
            <a:off x="7162800" y="3886200"/>
            <a:ext cx="685800" cy="685800"/>
          </a:xfrm>
          <a:prstGeom prst="ellipse">
            <a:avLst/>
          </a:prstGeom>
          <a:solidFill>
            <a:srgbClr val="FF0000">
              <a:alpha val="43137"/>
            </a:srgbClr>
          </a:solidFill>
          <a:ln w="25400">
            <a:solidFill>
              <a:schemeClr val="tx1"/>
            </a:solidFill>
            <a:round/>
            <a:headEnd/>
            <a:tailEnd/>
          </a:ln>
        </p:spPr>
        <p:txBody>
          <a:bodyPr wrap="none" anchor="ctr">
            <a:prstTxWarp prst="textNoShape">
              <a:avLst/>
            </a:prstTxWarp>
          </a:bodyPr>
          <a:lstStyle/>
          <a:p>
            <a:r>
              <a:rPr lang="en-US" sz="3600"/>
              <a:t>4</a:t>
            </a:r>
            <a:endParaRPr lang="en-US"/>
          </a:p>
        </p:txBody>
      </p:sp>
      <p:sp>
        <p:nvSpPr>
          <p:cNvPr id="57387" name="Oval 43"/>
          <p:cNvSpPr>
            <a:spLocks noChangeArrowheads="1"/>
          </p:cNvSpPr>
          <p:nvPr/>
        </p:nvSpPr>
        <p:spPr bwMode="auto">
          <a:xfrm>
            <a:off x="2743200" y="2667000"/>
            <a:ext cx="685800" cy="685800"/>
          </a:xfrm>
          <a:prstGeom prst="ellipse">
            <a:avLst/>
          </a:prstGeom>
          <a:solidFill>
            <a:srgbClr val="FF0000">
              <a:alpha val="43137"/>
            </a:srgbClr>
          </a:solidFill>
          <a:ln w="25400">
            <a:solidFill>
              <a:schemeClr val="tx1"/>
            </a:solidFill>
            <a:round/>
            <a:headEnd/>
            <a:tailEnd/>
          </a:ln>
        </p:spPr>
        <p:txBody>
          <a:bodyPr wrap="none" anchor="ctr">
            <a:prstTxWarp prst="textNoShape">
              <a:avLst/>
            </a:prstTxWarp>
          </a:bodyPr>
          <a:lstStyle/>
          <a:p>
            <a:r>
              <a:rPr lang="en-US" sz="2000" dirty="0"/>
              <a:t>2.1</a:t>
            </a:r>
            <a:endParaRPr lang="en-US" sz="1100" dirty="0"/>
          </a:p>
        </p:txBody>
      </p:sp>
      <p:sp>
        <p:nvSpPr>
          <p:cNvPr id="57388" name="Oval 44"/>
          <p:cNvSpPr>
            <a:spLocks noChangeArrowheads="1"/>
          </p:cNvSpPr>
          <p:nvPr/>
        </p:nvSpPr>
        <p:spPr bwMode="auto">
          <a:xfrm>
            <a:off x="6096000" y="2743200"/>
            <a:ext cx="685800" cy="685800"/>
          </a:xfrm>
          <a:prstGeom prst="ellipse">
            <a:avLst/>
          </a:prstGeom>
          <a:solidFill>
            <a:srgbClr val="FF0000">
              <a:alpha val="43137"/>
            </a:srgbClr>
          </a:solidFill>
          <a:ln w="25400">
            <a:solidFill>
              <a:schemeClr val="tx1"/>
            </a:solidFill>
            <a:round/>
            <a:headEnd/>
            <a:tailEnd/>
          </a:ln>
        </p:spPr>
        <p:txBody>
          <a:bodyPr wrap="none" anchor="ctr">
            <a:prstTxWarp prst="textNoShape">
              <a:avLst/>
            </a:prstTxWarp>
          </a:bodyPr>
          <a:lstStyle/>
          <a:p>
            <a:r>
              <a:rPr lang="en-US" sz="2400"/>
              <a:t>1.3</a:t>
            </a:r>
            <a:endParaRPr lang="en-US" sz="1200"/>
          </a:p>
        </p:txBody>
      </p:sp>
      <p:sp>
        <p:nvSpPr>
          <p:cNvPr id="46" name="Oval 43"/>
          <p:cNvSpPr>
            <a:spLocks noChangeArrowheads="1"/>
          </p:cNvSpPr>
          <p:nvPr/>
        </p:nvSpPr>
        <p:spPr bwMode="auto">
          <a:xfrm>
            <a:off x="4293687" y="1638885"/>
            <a:ext cx="685800" cy="685800"/>
          </a:xfrm>
          <a:prstGeom prst="ellipse">
            <a:avLst/>
          </a:prstGeom>
          <a:solidFill>
            <a:srgbClr val="FF0000">
              <a:alpha val="43137"/>
            </a:srgbClr>
          </a:solidFill>
          <a:ln w="25400">
            <a:solidFill>
              <a:schemeClr val="tx1"/>
            </a:solidFill>
            <a:round/>
            <a:headEnd/>
            <a:tailEnd/>
          </a:ln>
        </p:spPr>
        <p:txBody>
          <a:bodyPr wrap="none" anchor="ctr">
            <a:prstTxWarp prst="textNoShape">
              <a:avLst/>
            </a:prstTxWarp>
          </a:bodyPr>
          <a:lstStyle/>
          <a:p>
            <a:r>
              <a:rPr lang="en-US" sz="2000" dirty="0"/>
              <a:t>2.1</a:t>
            </a:r>
            <a:endParaRPr lang="en-US" sz="1100" dirty="0"/>
          </a:p>
        </p:txBody>
      </p:sp>
    </p:spTree>
    <p:extLst>
      <p:ext uri="{BB962C8B-B14F-4D97-AF65-F5344CB8AC3E}">
        <p14:creationId xmlns:p14="http://schemas.microsoft.com/office/powerpoint/2010/main" val="389365517"/>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custDataLst>
              <p:tags r:id="rId1"/>
            </p:custDataLst>
          </p:nvPr>
        </p:nvSpPr>
        <p:spPr/>
        <p:txBody>
          <a:bodyPr/>
          <a:lstStyle/>
          <a:p>
            <a:pPr eaLnBrk="1" hangingPunct="1"/>
            <a:r>
              <a:rPr lang="en-US" sz="3600" dirty="0" smtClean="0"/>
              <a:t>Chance and evaluation functions</a:t>
            </a:r>
            <a:endParaRPr lang="en-US" dirty="0"/>
          </a:p>
        </p:txBody>
      </p:sp>
      <p:pic>
        <p:nvPicPr>
          <p:cNvPr id="59396" name="Picture 4"/>
          <p:cNvPicPr>
            <a:picLocks noGrp="1" noChangeAspect="1" noChangeArrowheads="1"/>
          </p:cNvPicPr>
          <p:nvPr>
            <p:ph sz="half" idx="1"/>
            <p:custDataLst>
              <p:tags r:id="rId2"/>
            </p:custDataLst>
          </p:nvPr>
        </p:nvPicPr>
        <p:blipFill>
          <a:blip r:embed="rId6"/>
          <a:srcRect l="-2996" r="-2083"/>
          <a:stretch>
            <a:fillRect/>
          </a:stretch>
        </p:blipFill>
        <p:spPr>
          <a:xfrm>
            <a:off x="762000" y="1368425"/>
            <a:ext cx="7391400" cy="2819400"/>
          </a:xfrm>
        </p:spPr>
      </p:pic>
      <p:sp>
        <p:nvSpPr>
          <p:cNvPr id="59395" name="Rectangle 3" hidden="1"/>
          <p:cNvSpPr>
            <a:spLocks noGrp="1" noChangeArrowheads="1"/>
          </p:cNvSpPr>
          <p:nvPr>
            <p:ph type="body" sz="half" idx="2"/>
            <p:custDataLst>
              <p:tags r:id="rId3"/>
            </p:custDataLst>
          </p:nvPr>
        </p:nvSpPr>
        <p:spPr>
          <a:xfrm>
            <a:off x="473075" y="4187825"/>
            <a:ext cx="8229600" cy="2468563"/>
          </a:xfrm>
        </p:spPr>
        <p:txBody>
          <a:bodyPr/>
          <a:lstStyle/>
          <a:p>
            <a:pPr eaLnBrk="1" hangingPunct="1">
              <a:lnSpc>
                <a:spcPct val="90000"/>
              </a:lnSpc>
            </a:pPr>
            <a:r>
              <a:rPr lang="en-US" sz="2000">
                <a:solidFill>
                  <a:srgbClr val="33CC33"/>
                </a:solidFill>
              </a:rPr>
              <a:t>Left, A1 wins</a:t>
            </a:r>
          </a:p>
          <a:p>
            <a:pPr eaLnBrk="1" hangingPunct="1">
              <a:lnSpc>
                <a:spcPct val="90000"/>
              </a:lnSpc>
            </a:pPr>
            <a:r>
              <a:rPr lang="en-US" sz="2000">
                <a:solidFill>
                  <a:srgbClr val="33CC33"/>
                </a:solidFill>
              </a:rPr>
              <a:t>Right A2 wins</a:t>
            </a:r>
          </a:p>
          <a:p>
            <a:pPr eaLnBrk="1" hangingPunct="1">
              <a:lnSpc>
                <a:spcPct val="90000"/>
              </a:lnSpc>
            </a:pPr>
            <a:r>
              <a:rPr lang="en-US" sz="2000">
                <a:solidFill>
                  <a:srgbClr val="33CC33"/>
                </a:solidFill>
              </a:rPr>
              <a:t>Outcome of evaluation function may not change when values are scaled differently.</a:t>
            </a:r>
          </a:p>
          <a:p>
            <a:pPr eaLnBrk="1" hangingPunct="1">
              <a:lnSpc>
                <a:spcPct val="90000"/>
              </a:lnSpc>
            </a:pPr>
            <a:r>
              <a:rPr lang="en-US" sz="2000">
                <a:solidFill>
                  <a:srgbClr val="33CC33"/>
                </a:solidFill>
              </a:rPr>
              <a:t>Behavior is preserved only by a </a:t>
            </a:r>
            <a:r>
              <a:rPr lang="en-US" sz="2000" i="1">
                <a:solidFill>
                  <a:srgbClr val="33CC33"/>
                </a:solidFill>
              </a:rPr>
              <a:t>positive linear</a:t>
            </a:r>
            <a:r>
              <a:rPr lang="en-US" sz="2000">
                <a:solidFill>
                  <a:srgbClr val="33CC33"/>
                </a:solidFill>
              </a:rPr>
              <a:t> transformation of EVAL.</a:t>
            </a:r>
          </a:p>
        </p:txBody>
      </p:sp>
      <p:sp>
        <p:nvSpPr>
          <p:cNvPr id="5" name="TextBox 4"/>
          <p:cNvSpPr txBox="1"/>
          <p:nvPr/>
        </p:nvSpPr>
        <p:spPr>
          <a:xfrm>
            <a:off x="1676400" y="5341203"/>
            <a:ext cx="6477000" cy="830997"/>
          </a:xfrm>
          <a:prstGeom prst="rect">
            <a:avLst/>
          </a:prstGeom>
          <a:noFill/>
        </p:spPr>
        <p:txBody>
          <a:bodyPr wrap="square" rtlCol="0">
            <a:spAutoFit/>
          </a:bodyPr>
          <a:lstStyle/>
          <a:p>
            <a:r>
              <a:rPr lang="en-US" sz="2400" dirty="0" smtClean="0">
                <a:solidFill>
                  <a:srgbClr val="FF0000"/>
                </a:solidFill>
              </a:rPr>
              <a:t>Does this change any requirements on the evaluation function?</a:t>
            </a:r>
            <a:endParaRPr lang="en-US" sz="2400" dirty="0">
              <a:solidFill>
                <a:srgbClr val="FF0000"/>
              </a:solidFill>
            </a:endParaRPr>
          </a:p>
        </p:txBody>
      </p:sp>
      <p:sp>
        <p:nvSpPr>
          <p:cNvPr id="6" name="Rectangle 5"/>
          <p:cNvSpPr/>
          <p:nvPr/>
        </p:nvSpPr>
        <p:spPr>
          <a:xfrm>
            <a:off x="1905000" y="2209800"/>
            <a:ext cx="381000" cy="304800"/>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4191000" y="2209800"/>
            <a:ext cx="381000" cy="304800"/>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5257800" y="2209800"/>
            <a:ext cx="381000" cy="304800"/>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7467600" y="2209800"/>
            <a:ext cx="381000" cy="304800"/>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1676400" y="4419600"/>
            <a:ext cx="6477000" cy="830997"/>
          </a:xfrm>
          <a:prstGeom prst="rect">
            <a:avLst/>
          </a:prstGeom>
          <a:noFill/>
        </p:spPr>
        <p:txBody>
          <a:bodyPr wrap="square" rtlCol="0">
            <a:spAutoFit/>
          </a:bodyPr>
          <a:lstStyle/>
          <a:p>
            <a:r>
              <a:rPr lang="en-US" sz="2400" dirty="0" smtClean="0">
                <a:solidFill>
                  <a:srgbClr val="FF0000"/>
                </a:solidFill>
              </a:rPr>
              <a:t>Which move will be picked for these different MINIMAX trees?</a:t>
            </a:r>
            <a:endParaRPr lang="en-US" sz="2400" dirty="0">
              <a:solidFill>
                <a:srgbClr val="FF0000"/>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Last time</a:t>
            </a:r>
            <a:endParaRPr lang="en-US" dirty="0"/>
          </a:p>
        </p:txBody>
      </p:sp>
      <p:sp>
        <p:nvSpPr>
          <p:cNvPr id="3" name="Content Placeholder 2"/>
          <p:cNvSpPr>
            <a:spLocks noGrp="1"/>
          </p:cNvSpPr>
          <p:nvPr>
            <p:ph sz="quarter" idx="1"/>
          </p:nvPr>
        </p:nvSpPr>
        <p:spPr>
          <a:xfrm>
            <a:off x="457200" y="1219200"/>
            <a:ext cx="8229600" cy="5029200"/>
          </a:xfrm>
        </p:spPr>
        <p:txBody>
          <a:bodyPr>
            <a:normAutofit/>
          </a:bodyPr>
          <a:lstStyle/>
          <a:p>
            <a:pPr marL="0" indent="0">
              <a:buNone/>
            </a:pPr>
            <a:r>
              <a:rPr lang="en-US" sz="2000" dirty="0" smtClean="0"/>
              <a:t>Game playing as search</a:t>
            </a:r>
          </a:p>
          <a:p>
            <a:pPr marL="0" indent="0">
              <a:buNone/>
            </a:pPr>
            <a:endParaRPr lang="en-US" sz="2000" dirty="0" smtClean="0"/>
          </a:p>
          <a:p>
            <a:pPr marL="0" indent="0">
              <a:buNone/>
            </a:pPr>
            <a:r>
              <a:rPr lang="en-US" sz="2000" dirty="0" smtClean="0"/>
              <a:t>Assume </a:t>
            </a:r>
            <a:r>
              <a:rPr lang="en-US" sz="2000" dirty="0" smtClean="0"/>
              <a:t>the opponent will play optimally</a:t>
            </a:r>
          </a:p>
          <a:p>
            <a:pPr lvl="1"/>
            <a:r>
              <a:rPr lang="en-US" sz="2000" dirty="0" smtClean="0"/>
              <a:t>MAX is trying to maximize utility</a:t>
            </a:r>
          </a:p>
          <a:p>
            <a:pPr lvl="1"/>
            <a:r>
              <a:rPr lang="en-US" sz="2000" dirty="0" smtClean="0"/>
              <a:t>MIN is trying to minimize utility</a:t>
            </a:r>
          </a:p>
          <a:p>
            <a:pPr marL="0" indent="0">
              <a:buNone/>
            </a:pPr>
            <a:endParaRPr lang="en-US" sz="2000" dirty="0" smtClean="0"/>
          </a:p>
          <a:p>
            <a:pPr marL="0" indent="0">
              <a:buNone/>
            </a:pPr>
            <a:r>
              <a:rPr lang="en-US" sz="2000" dirty="0" smtClean="0"/>
              <a:t>MINIMAX </a:t>
            </a:r>
            <a:r>
              <a:rPr lang="en-US" sz="2000" dirty="0" smtClean="0"/>
              <a:t>algorithm backs-up the value from the leaves by alternatively minimizing and maximizing action options</a:t>
            </a:r>
          </a:p>
          <a:p>
            <a:pPr lvl="1"/>
            <a:r>
              <a:rPr lang="en-US" sz="2000" dirty="0" smtClean="0"/>
              <a:t>plays “optimally”, that is can play no better than</a:t>
            </a:r>
          </a:p>
          <a:p>
            <a:pPr marL="0" indent="0">
              <a:buNone/>
            </a:pPr>
            <a:endParaRPr lang="en-US" sz="2000" dirty="0" smtClean="0"/>
          </a:p>
          <a:p>
            <a:pPr marL="0" indent="0">
              <a:buNone/>
            </a:pPr>
            <a:r>
              <a:rPr lang="en-US" sz="2000" dirty="0" smtClean="0"/>
              <a:t>Won’t </a:t>
            </a:r>
            <a:r>
              <a:rPr lang="en-US" sz="2000" dirty="0" smtClean="0"/>
              <a:t>work for deep trees or trees with large branching </a:t>
            </a:r>
            <a:r>
              <a:rPr lang="en-US" sz="2000" dirty="0" smtClean="0"/>
              <a:t>factors</a:t>
            </a:r>
            <a:endParaRPr lang="en-US" sz="2000" dirty="0" smtClean="0"/>
          </a:p>
        </p:txBody>
      </p:sp>
    </p:spTree>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custDataLst>
              <p:tags r:id="rId1"/>
            </p:custDataLst>
          </p:nvPr>
        </p:nvSpPr>
        <p:spPr/>
        <p:txBody>
          <a:bodyPr/>
          <a:lstStyle/>
          <a:p>
            <a:pPr eaLnBrk="1" hangingPunct="1"/>
            <a:r>
              <a:rPr lang="en-US" sz="3600" dirty="0" smtClean="0"/>
              <a:t>Chance and evaluation functions</a:t>
            </a:r>
            <a:endParaRPr lang="en-US" dirty="0"/>
          </a:p>
        </p:txBody>
      </p:sp>
      <p:pic>
        <p:nvPicPr>
          <p:cNvPr id="59396" name="Picture 4"/>
          <p:cNvPicPr>
            <a:picLocks noGrp="1" noChangeAspect="1" noChangeArrowheads="1"/>
          </p:cNvPicPr>
          <p:nvPr>
            <p:ph sz="half" idx="1"/>
            <p:custDataLst>
              <p:tags r:id="rId2"/>
            </p:custDataLst>
          </p:nvPr>
        </p:nvPicPr>
        <p:blipFill>
          <a:blip r:embed="rId6"/>
          <a:srcRect l="-2996" r="-2083"/>
          <a:stretch>
            <a:fillRect/>
          </a:stretch>
        </p:blipFill>
        <p:spPr>
          <a:xfrm>
            <a:off x="762000" y="1368425"/>
            <a:ext cx="7391400" cy="2819400"/>
          </a:xfrm>
        </p:spPr>
      </p:pic>
      <p:sp>
        <p:nvSpPr>
          <p:cNvPr id="59395" name="Rectangle 3" hidden="1"/>
          <p:cNvSpPr>
            <a:spLocks noGrp="1" noChangeArrowheads="1"/>
          </p:cNvSpPr>
          <p:nvPr>
            <p:ph type="body" sz="half" idx="2"/>
            <p:custDataLst>
              <p:tags r:id="rId3"/>
            </p:custDataLst>
          </p:nvPr>
        </p:nvSpPr>
        <p:spPr>
          <a:xfrm>
            <a:off x="473075" y="4187825"/>
            <a:ext cx="8229600" cy="2468563"/>
          </a:xfrm>
        </p:spPr>
        <p:txBody>
          <a:bodyPr/>
          <a:lstStyle/>
          <a:p>
            <a:pPr eaLnBrk="1" hangingPunct="1">
              <a:lnSpc>
                <a:spcPct val="90000"/>
              </a:lnSpc>
            </a:pPr>
            <a:r>
              <a:rPr lang="en-US" sz="2000">
                <a:solidFill>
                  <a:srgbClr val="33CC33"/>
                </a:solidFill>
              </a:rPr>
              <a:t>Left, A1 wins</a:t>
            </a:r>
          </a:p>
          <a:p>
            <a:pPr eaLnBrk="1" hangingPunct="1">
              <a:lnSpc>
                <a:spcPct val="90000"/>
              </a:lnSpc>
            </a:pPr>
            <a:r>
              <a:rPr lang="en-US" sz="2000">
                <a:solidFill>
                  <a:srgbClr val="33CC33"/>
                </a:solidFill>
              </a:rPr>
              <a:t>Right A2 wins</a:t>
            </a:r>
          </a:p>
          <a:p>
            <a:pPr eaLnBrk="1" hangingPunct="1">
              <a:lnSpc>
                <a:spcPct val="90000"/>
              </a:lnSpc>
            </a:pPr>
            <a:r>
              <a:rPr lang="en-US" sz="2000">
                <a:solidFill>
                  <a:srgbClr val="33CC33"/>
                </a:solidFill>
              </a:rPr>
              <a:t>Outcome of evaluation function may not change when values are scaled differently.</a:t>
            </a:r>
          </a:p>
          <a:p>
            <a:pPr eaLnBrk="1" hangingPunct="1">
              <a:lnSpc>
                <a:spcPct val="90000"/>
              </a:lnSpc>
            </a:pPr>
            <a:r>
              <a:rPr lang="en-US" sz="2000">
                <a:solidFill>
                  <a:srgbClr val="33CC33"/>
                </a:solidFill>
              </a:rPr>
              <a:t>Behavior is preserved only by a </a:t>
            </a:r>
            <a:r>
              <a:rPr lang="en-US" sz="2000" i="1">
                <a:solidFill>
                  <a:srgbClr val="33CC33"/>
                </a:solidFill>
              </a:rPr>
              <a:t>positive linear</a:t>
            </a:r>
            <a:r>
              <a:rPr lang="en-US" sz="2000">
                <a:solidFill>
                  <a:srgbClr val="33CC33"/>
                </a:solidFill>
              </a:rPr>
              <a:t> transformation of EVAL.</a:t>
            </a:r>
          </a:p>
        </p:txBody>
      </p:sp>
      <p:sp>
        <p:nvSpPr>
          <p:cNvPr id="10" name="TextBox 9"/>
          <p:cNvSpPr txBox="1"/>
          <p:nvPr/>
        </p:nvSpPr>
        <p:spPr>
          <a:xfrm>
            <a:off x="1676400" y="4419600"/>
            <a:ext cx="6477000" cy="1569660"/>
          </a:xfrm>
          <a:prstGeom prst="rect">
            <a:avLst/>
          </a:prstGeom>
          <a:noFill/>
        </p:spPr>
        <p:txBody>
          <a:bodyPr wrap="square" rtlCol="0">
            <a:spAutoFit/>
          </a:bodyPr>
          <a:lstStyle/>
          <a:p>
            <a:r>
              <a:rPr lang="en-US" sz="2400" dirty="0" smtClean="0">
                <a:solidFill>
                  <a:srgbClr val="0000FF"/>
                </a:solidFill>
              </a:rPr>
              <a:t>Even though we haven’t changed the ranking of the final states, we changed the outcome</a:t>
            </a:r>
          </a:p>
          <a:p>
            <a:endParaRPr lang="en-US" sz="2400" dirty="0" smtClean="0">
              <a:solidFill>
                <a:srgbClr val="0000FF"/>
              </a:solidFill>
            </a:endParaRPr>
          </a:p>
          <a:p>
            <a:r>
              <a:rPr lang="en-US" sz="2400" dirty="0" smtClean="0">
                <a:solidFill>
                  <a:srgbClr val="0000FF"/>
                </a:solidFill>
              </a:rPr>
              <a:t>Magnitude matters, not just ordering</a:t>
            </a:r>
          </a:p>
        </p:txBody>
      </p:sp>
      <p:sp>
        <p:nvSpPr>
          <p:cNvPr id="11" name="Oval 10"/>
          <p:cNvSpPr/>
          <p:nvPr/>
        </p:nvSpPr>
        <p:spPr>
          <a:xfrm>
            <a:off x="1905000" y="2133600"/>
            <a:ext cx="1219200" cy="533400"/>
          </a:xfrm>
          <a:prstGeom prst="ellipse">
            <a:avLst/>
          </a:prstGeom>
          <a:noFill/>
          <a:ln w="38100" cap="flat" cmpd="sng" algn="ctr">
            <a:solidFill>
              <a:srgbClr val="FF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Oval 11"/>
          <p:cNvSpPr/>
          <p:nvPr/>
        </p:nvSpPr>
        <p:spPr>
          <a:xfrm>
            <a:off x="6934200" y="2133600"/>
            <a:ext cx="1219200" cy="533400"/>
          </a:xfrm>
          <a:prstGeom prst="ellipse">
            <a:avLst/>
          </a:prstGeom>
          <a:noFill/>
          <a:ln w="38100" cap="flat" cmpd="sng" algn="ctr">
            <a:solidFill>
              <a:srgbClr val="FF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Games with chance</a:t>
            </a:r>
            <a:endParaRPr lang="en-US" dirty="0"/>
          </a:p>
        </p:txBody>
      </p:sp>
      <p:sp>
        <p:nvSpPr>
          <p:cNvPr id="6" name="Content Placeholder 5"/>
          <p:cNvSpPr>
            <a:spLocks noGrp="1"/>
          </p:cNvSpPr>
          <p:nvPr>
            <p:ph sz="quarter" idx="1"/>
          </p:nvPr>
        </p:nvSpPr>
        <p:spPr>
          <a:xfrm>
            <a:off x="457200" y="1219200"/>
            <a:ext cx="8229600" cy="5105400"/>
          </a:xfrm>
        </p:spPr>
        <p:txBody>
          <a:bodyPr>
            <a:normAutofit/>
          </a:bodyPr>
          <a:lstStyle/>
          <a:p>
            <a:pPr marL="0" indent="0">
              <a:buNone/>
            </a:pPr>
            <a:r>
              <a:rPr lang="en-US" sz="2400" dirty="0" smtClean="0"/>
              <a:t>Original branching factor </a:t>
            </a:r>
            <a:r>
              <a:rPr lang="en-US" sz="2400" i="1" dirty="0" smtClean="0"/>
              <a:t>b</a:t>
            </a:r>
            <a:r>
              <a:rPr lang="en-US" sz="2400" i="1" dirty="0" smtClean="0"/>
              <a:t>, </a:t>
            </a:r>
            <a:r>
              <a:rPr lang="en-US" sz="2400" dirty="0"/>
              <a:t>c</a:t>
            </a:r>
            <a:r>
              <a:rPr lang="en-US" sz="2400" dirty="0" smtClean="0"/>
              <a:t>hance </a:t>
            </a:r>
            <a:r>
              <a:rPr lang="en-US" sz="2400" dirty="0" smtClean="0"/>
              <a:t>factor </a:t>
            </a:r>
            <a:r>
              <a:rPr lang="en-US" sz="2400" i="1" dirty="0" smtClean="0"/>
              <a:t>n</a:t>
            </a:r>
          </a:p>
          <a:p>
            <a:pPr marL="0" indent="0">
              <a:buNone/>
            </a:pPr>
            <a:endParaRPr lang="en-US" sz="2400" dirty="0" smtClean="0"/>
          </a:p>
          <a:p>
            <a:pPr marL="0" indent="0">
              <a:buNone/>
            </a:pPr>
            <a:r>
              <a:rPr lang="en-US" sz="2400" dirty="0" smtClean="0">
                <a:solidFill>
                  <a:srgbClr val="FF0000"/>
                </a:solidFill>
              </a:rPr>
              <a:t>What </a:t>
            </a:r>
            <a:r>
              <a:rPr lang="en-US" sz="2400" dirty="0" smtClean="0">
                <a:solidFill>
                  <a:srgbClr val="FF0000"/>
                </a:solidFill>
              </a:rPr>
              <a:t>happens to our search run-time?</a:t>
            </a:r>
          </a:p>
          <a:p>
            <a:pPr lvl="1"/>
            <a:r>
              <a:rPr lang="en-US" sz="2000" dirty="0" err="1" smtClean="0"/>
              <a:t>O((nb)</a:t>
            </a:r>
            <a:r>
              <a:rPr lang="en-US" sz="2000" baseline="30000" dirty="0" err="1" smtClean="0"/>
              <a:t>m</a:t>
            </a:r>
            <a:r>
              <a:rPr lang="en-US" sz="2000" dirty="0" smtClean="0"/>
              <a:t>)</a:t>
            </a:r>
          </a:p>
          <a:p>
            <a:pPr lvl="1"/>
            <a:r>
              <a:rPr lang="en-US" sz="2000" dirty="0" smtClean="0"/>
              <a:t>in essence, multiplies our branching factor by </a:t>
            </a:r>
            <a:r>
              <a:rPr lang="en-US" sz="2000" dirty="0" err="1" smtClean="0"/>
              <a:t>n</a:t>
            </a:r>
            <a:endParaRPr lang="en-US" sz="2000" dirty="0" smtClean="0"/>
          </a:p>
          <a:p>
            <a:pPr marL="0" indent="0">
              <a:buNone/>
            </a:pPr>
            <a:endParaRPr lang="en-US" sz="2400" dirty="0" smtClean="0"/>
          </a:p>
          <a:p>
            <a:pPr marL="0" indent="0">
              <a:buNone/>
            </a:pPr>
            <a:r>
              <a:rPr lang="en-US" sz="2400" dirty="0" smtClean="0"/>
              <a:t>For </a:t>
            </a:r>
            <a:r>
              <a:rPr lang="en-US" sz="2400" dirty="0" smtClean="0"/>
              <a:t>this reason, many games with chance don’t use much search</a:t>
            </a:r>
          </a:p>
          <a:p>
            <a:pPr lvl="1"/>
            <a:r>
              <a:rPr lang="en-US" sz="2000" dirty="0" smtClean="0"/>
              <a:t>backgammon frequently only looks ahead 3 ply</a:t>
            </a:r>
          </a:p>
          <a:p>
            <a:pPr marL="0" indent="0">
              <a:buNone/>
            </a:pPr>
            <a:endParaRPr lang="en-US" sz="2400" dirty="0" smtClean="0"/>
          </a:p>
          <a:p>
            <a:pPr marL="0" indent="0">
              <a:buNone/>
            </a:pPr>
            <a:r>
              <a:rPr lang="en-US" sz="2400" dirty="0" smtClean="0"/>
              <a:t>Instead</a:t>
            </a:r>
            <a:r>
              <a:rPr lang="en-US" sz="2400" dirty="0" smtClean="0"/>
              <a:t>, evaluation functions play a more important roll</a:t>
            </a:r>
          </a:p>
          <a:p>
            <a:pPr lvl="1"/>
            <a:r>
              <a:rPr lang="en-US" sz="2000" dirty="0" smtClean="0"/>
              <a:t>TD-Gammon learned an evaluation function by playing itself over a million times</a:t>
            </a:r>
            <a:r>
              <a:rPr lang="en-US" sz="2000" dirty="0" smtClean="0"/>
              <a:t>!</a:t>
            </a:r>
            <a:endParaRPr lang="en-US" sz="2000" dirty="0" smtClean="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4" end="4"/>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6" end="6"/>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7" end="7"/>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9" end="9"/>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Partially observable games</a:t>
            </a:r>
            <a:endParaRPr lang="en-US" dirty="0"/>
          </a:p>
        </p:txBody>
      </p:sp>
      <p:sp>
        <p:nvSpPr>
          <p:cNvPr id="6" name="Content Placeholder 5"/>
          <p:cNvSpPr>
            <a:spLocks noGrp="1"/>
          </p:cNvSpPr>
          <p:nvPr>
            <p:ph sz="quarter" idx="1"/>
          </p:nvPr>
        </p:nvSpPr>
        <p:spPr/>
        <p:txBody>
          <a:bodyPr>
            <a:normAutofit/>
          </a:bodyPr>
          <a:lstStyle/>
          <a:p>
            <a:pPr marL="0" indent="0">
              <a:buNone/>
            </a:pPr>
            <a:r>
              <a:rPr lang="en-US" dirty="0" smtClean="0"/>
              <a:t>In many games we don’t have all the information about the </a:t>
            </a:r>
            <a:r>
              <a:rPr lang="en-US" dirty="0" smtClean="0"/>
              <a:t>world, </a:t>
            </a:r>
            <a:r>
              <a:rPr lang="en-US" dirty="0" smtClean="0">
                <a:solidFill>
                  <a:srgbClr val="FF0000"/>
                </a:solidFill>
              </a:rPr>
              <a:t>for example?</a:t>
            </a:r>
            <a:endParaRPr lang="en-US" dirty="0" smtClean="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Partially observable games</a:t>
            </a:r>
            <a:endParaRPr lang="en-US" dirty="0"/>
          </a:p>
        </p:txBody>
      </p:sp>
      <p:sp>
        <p:nvSpPr>
          <p:cNvPr id="6" name="Content Placeholder 5"/>
          <p:cNvSpPr>
            <a:spLocks noGrp="1"/>
          </p:cNvSpPr>
          <p:nvPr>
            <p:ph sz="quarter" idx="1"/>
          </p:nvPr>
        </p:nvSpPr>
        <p:spPr/>
        <p:txBody>
          <a:bodyPr>
            <a:normAutofit lnSpcReduction="10000"/>
          </a:bodyPr>
          <a:lstStyle/>
          <a:p>
            <a:pPr marL="0" indent="0">
              <a:buNone/>
            </a:pPr>
            <a:r>
              <a:rPr lang="en-US" dirty="0" smtClean="0"/>
              <a:t>In many games we don’t have all the information about the world</a:t>
            </a:r>
          </a:p>
          <a:p>
            <a:pPr lvl="1"/>
            <a:r>
              <a:rPr lang="en-US" dirty="0" smtClean="0"/>
              <a:t>battleship</a:t>
            </a:r>
          </a:p>
          <a:p>
            <a:pPr lvl="1"/>
            <a:r>
              <a:rPr lang="en-US" dirty="0" smtClean="0"/>
              <a:t>bridge</a:t>
            </a:r>
          </a:p>
          <a:p>
            <a:pPr lvl="1"/>
            <a:r>
              <a:rPr lang="en-US" dirty="0" smtClean="0"/>
              <a:t>poker</a:t>
            </a:r>
          </a:p>
          <a:p>
            <a:pPr lvl="1"/>
            <a:r>
              <a:rPr lang="en-US" dirty="0" smtClean="0"/>
              <a:t>scrabble</a:t>
            </a:r>
          </a:p>
          <a:p>
            <a:pPr lvl="1"/>
            <a:r>
              <a:rPr lang="en-US" dirty="0" err="1" smtClean="0"/>
              <a:t>Kriegspiel</a:t>
            </a:r>
            <a:endParaRPr lang="en-US" dirty="0" smtClean="0"/>
          </a:p>
          <a:p>
            <a:pPr lvl="2"/>
            <a:r>
              <a:rPr lang="en-US" dirty="0" smtClean="0"/>
              <a:t>pretty cool game</a:t>
            </a:r>
          </a:p>
          <a:p>
            <a:pPr lvl="2"/>
            <a:r>
              <a:rPr lang="en-US" dirty="0" smtClean="0"/>
              <a:t>“hidden” chess</a:t>
            </a:r>
          </a:p>
          <a:p>
            <a:pPr lvl="1"/>
            <a:r>
              <a:rPr lang="en-US" dirty="0" smtClean="0"/>
              <a:t>…</a:t>
            </a:r>
          </a:p>
          <a:p>
            <a:pPr marL="0" indent="0">
              <a:buNone/>
            </a:pPr>
            <a:endParaRPr lang="en-US" dirty="0" smtClean="0"/>
          </a:p>
          <a:p>
            <a:pPr marL="0" indent="0">
              <a:buNone/>
            </a:pPr>
            <a:r>
              <a:rPr lang="en-US" dirty="0" smtClean="0">
                <a:solidFill>
                  <a:srgbClr val="FF0000"/>
                </a:solidFill>
              </a:rPr>
              <a:t>How </a:t>
            </a:r>
            <a:r>
              <a:rPr lang="en-US" dirty="0" smtClean="0">
                <a:solidFill>
                  <a:srgbClr val="FF0000"/>
                </a:solidFill>
              </a:rPr>
              <a:t>can we deal with this?</a:t>
            </a:r>
          </a:p>
          <a:p>
            <a:pPr lvl="1"/>
            <a:endParaRPr lang="en-US" dirty="0" smtClean="0"/>
          </a:p>
        </p:txBody>
      </p:sp>
    </p:spTree>
    <p:extLst>
      <p:ext uri="{BB962C8B-B14F-4D97-AF65-F5344CB8AC3E}">
        <p14:creationId xmlns:p14="http://schemas.microsoft.com/office/powerpoint/2010/main" val="1977224515"/>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Simple Kriegspeil</a:t>
            </a:r>
            <a:endParaRPr lang="en-US" dirty="0"/>
          </a:p>
        </p:txBody>
      </p:sp>
      <p:sp>
        <p:nvSpPr>
          <p:cNvPr id="25" name="Content Placeholder 24"/>
          <p:cNvSpPr>
            <a:spLocks noGrp="1"/>
          </p:cNvSpPr>
          <p:nvPr>
            <p:ph sz="quarter" idx="1"/>
          </p:nvPr>
        </p:nvSpPr>
        <p:spPr>
          <a:xfrm>
            <a:off x="457200" y="1219200"/>
            <a:ext cx="8229600" cy="1904999"/>
          </a:xfrm>
        </p:spPr>
        <p:txBody>
          <a:bodyPr/>
          <a:lstStyle/>
          <a:p>
            <a:pPr marL="0" indent="0">
              <a:buNone/>
            </a:pPr>
            <a:r>
              <a:rPr lang="en-US" dirty="0" smtClean="0"/>
              <a:t>To start with:</a:t>
            </a:r>
          </a:p>
          <a:p>
            <a:pPr lvl="1"/>
            <a:r>
              <a:rPr lang="en-US" dirty="0" smtClean="0"/>
              <a:t>I know where my pieces are</a:t>
            </a:r>
          </a:p>
          <a:p>
            <a:pPr lvl="1"/>
            <a:r>
              <a:rPr lang="en-US" dirty="0" smtClean="0"/>
              <a:t>and I know exactly where the opponents pieces are</a:t>
            </a:r>
          </a:p>
          <a:p>
            <a:endParaRPr lang="en-US" dirty="0"/>
          </a:p>
        </p:txBody>
      </p:sp>
      <p:grpSp>
        <p:nvGrpSpPr>
          <p:cNvPr id="19" name="Group 18"/>
          <p:cNvGrpSpPr/>
          <p:nvPr/>
        </p:nvGrpSpPr>
        <p:grpSpPr>
          <a:xfrm>
            <a:off x="3505200" y="3733800"/>
            <a:ext cx="1828800" cy="1600200"/>
            <a:chOff x="2514600" y="1905000"/>
            <a:chExt cx="1828800" cy="1600200"/>
          </a:xfrm>
        </p:grpSpPr>
        <p:sp>
          <p:nvSpPr>
            <p:cNvPr id="6" name="Rectangle 5"/>
            <p:cNvSpPr/>
            <p:nvPr/>
          </p:nvSpPr>
          <p:spPr>
            <a:xfrm>
              <a:off x="2514600" y="1905000"/>
              <a:ext cx="1828800" cy="16002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 name="Straight Connector 7"/>
            <p:cNvCxnSpPr/>
            <p:nvPr/>
          </p:nvCxnSpPr>
          <p:spPr>
            <a:xfrm rot="5400000">
              <a:off x="2628105" y="2704306"/>
              <a:ext cx="16002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5400000">
              <a:off x="2170906" y="2704306"/>
              <a:ext cx="16002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rot="16200000" flipH="1">
              <a:off x="3086099" y="2705099"/>
              <a:ext cx="1600200" cy="1"/>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rot="10800000">
              <a:off x="2514602" y="2743200"/>
              <a:ext cx="1828798" cy="1"/>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rot="10800000">
              <a:off x="2514600" y="2362200"/>
              <a:ext cx="1828798" cy="1"/>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rot="10800000">
              <a:off x="2514600" y="3124200"/>
              <a:ext cx="1828798" cy="1"/>
            </a:xfrm>
            <a:prstGeom prst="line">
              <a:avLst/>
            </a:prstGeom>
          </p:spPr>
          <p:style>
            <a:lnRef idx="2">
              <a:schemeClr val="accent1"/>
            </a:lnRef>
            <a:fillRef idx="0">
              <a:schemeClr val="accent1"/>
            </a:fillRef>
            <a:effectRef idx="1">
              <a:schemeClr val="accent1"/>
            </a:effectRef>
            <a:fontRef idx="minor">
              <a:schemeClr val="tx1"/>
            </a:fontRef>
          </p:style>
        </p:cxnSp>
      </p:grpSp>
      <p:sp>
        <p:nvSpPr>
          <p:cNvPr id="20" name="Oval 19"/>
          <p:cNvSpPr/>
          <p:nvPr/>
        </p:nvSpPr>
        <p:spPr>
          <a:xfrm>
            <a:off x="3581400" y="50292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Oval 20"/>
          <p:cNvSpPr/>
          <p:nvPr/>
        </p:nvSpPr>
        <p:spPr>
          <a:xfrm>
            <a:off x="4038600" y="50292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Oval 21"/>
          <p:cNvSpPr/>
          <p:nvPr/>
        </p:nvSpPr>
        <p:spPr>
          <a:xfrm>
            <a:off x="4495800" y="50292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Oval 22"/>
          <p:cNvSpPr/>
          <p:nvPr/>
        </p:nvSpPr>
        <p:spPr>
          <a:xfrm>
            <a:off x="4953000" y="50292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Oval 25"/>
          <p:cNvSpPr/>
          <p:nvPr/>
        </p:nvSpPr>
        <p:spPr>
          <a:xfrm>
            <a:off x="3581400" y="3886200"/>
            <a:ext cx="228600" cy="228600"/>
          </a:xfrm>
          <a:prstGeom prst="ellips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Oval 26"/>
          <p:cNvSpPr/>
          <p:nvPr/>
        </p:nvSpPr>
        <p:spPr>
          <a:xfrm>
            <a:off x="4038600" y="3886200"/>
            <a:ext cx="228600" cy="228600"/>
          </a:xfrm>
          <a:prstGeom prst="ellips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495800" y="3886200"/>
            <a:ext cx="228600" cy="228600"/>
          </a:xfrm>
          <a:prstGeom prst="ellips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4953000" y="3886200"/>
            <a:ext cx="228600" cy="228600"/>
          </a:xfrm>
          <a:prstGeom prst="ellips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Simple Kriegspeil</a:t>
            </a:r>
            <a:endParaRPr lang="en-US" dirty="0"/>
          </a:p>
        </p:txBody>
      </p:sp>
      <p:sp>
        <p:nvSpPr>
          <p:cNvPr id="25" name="Content Placeholder 24"/>
          <p:cNvSpPr>
            <a:spLocks noGrp="1"/>
          </p:cNvSpPr>
          <p:nvPr>
            <p:ph sz="quarter" idx="1"/>
          </p:nvPr>
        </p:nvSpPr>
        <p:spPr>
          <a:xfrm>
            <a:off x="457200" y="1219200"/>
            <a:ext cx="8229600" cy="1904999"/>
          </a:xfrm>
        </p:spPr>
        <p:txBody>
          <a:bodyPr/>
          <a:lstStyle/>
          <a:p>
            <a:pPr marL="0" indent="0">
              <a:buNone/>
            </a:pPr>
            <a:r>
              <a:rPr lang="en-US" dirty="0" smtClean="0"/>
              <a:t>As the game progresses, though</a:t>
            </a:r>
          </a:p>
          <a:p>
            <a:pPr lvl="1"/>
            <a:r>
              <a:rPr lang="en-US" dirty="0" smtClean="0"/>
              <a:t>I know where my pieces are</a:t>
            </a:r>
          </a:p>
          <a:p>
            <a:pPr lvl="1"/>
            <a:r>
              <a:rPr lang="en-US" dirty="0" smtClean="0"/>
              <a:t>but I no longer know where the opponents pieces are</a:t>
            </a:r>
          </a:p>
          <a:p>
            <a:endParaRPr lang="en-US" dirty="0"/>
          </a:p>
        </p:txBody>
      </p:sp>
      <p:grpSp>
        <p:nvGrpSpPr>
          <p:cNvPr id="3" name="Group 18"/>
          <p:cNvGrpSpPr/>
          <p:nvPr/>
        </p:nvGrpSpPr>
        <p:grpSpPr>
          <a:xfrm>
            <a:off x="3505200" y="3733800"/>
            <a:ext cx="1828800" cy="1600200"/>
            <a:chOff x="2514600" y="1905000"/>
            <a:chExt cx="1828800" cy="1600200"/>
          </a:xfrm>
        </p:grpSpPr>
        <p:sp>
          <p:nvSpPr>
            <p:cNvPr id="6" name="Rectangle 5"/>
            <p:cNvSpPr/>
            <p:nvPr/>
          </p:nvSpPr>
          <p:spPr>
            <a:xfrm>
              <a:off x="2514600" y="1905000"/>
              <a:ext cx="1828800" cy="16002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 name="Straight Connector 7"/>
            <p:cNvCxnSpPr/>
            <p:nvPr/>
          </p:nvCxnSpPr>
          <p:spPr>
            <a:xfrm rot="5400000">
              <a:off x="2628105" y="2704306"/>
              <a:ext cx="16002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5400000">
              <a:off x="2170906" y="2704306"/>
              <a:ext cx="16002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rot="16200000" flipH="1">
              <a:off x="3086099" y="2705099"/>
              <a:ext cx="1600200" cy="1"/>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rot="10800000">
              <a:off x="2514602" y="2743200"/>
              <a:ext cx="1828798" cy="1"/>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rot="10800000">
              <a:off x="2514600" y="2362200"/>
              <a:ext cx="1828798" cy="1"/>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rot="10800000">
              <a:off x="2514600" y="3124200"/>
              <a:ext cx="1828798" cy="1"/>
            </a:xfrm>
            <a:prstGeom prst="line">
              <a:avLst/>
            </a:prstGeom>
          </p:spPr>
          <p:style>
            <a:lnRef idx="2">
              <a:schemeClr val="accent1"/>
            </a:lnRef>
            <a:fillRef idx="0">
              <a:schemeClr val="accent1"/>
            </a:fillRef>
            <a:effectRef idx="1">
              <a:schemeClr val="accent1"/>
            </a:effectRef>
            <a:fontRef idx="minor">
              <a:schemeClr val="tx1"/>
            </a:fontRef>
          </p:style>
        </p:cxnSp>
      </p:grpSp>
      <p:sp>
        <p:nvSpPr>
          <p:cNvPr id="20" name="Oval 19"/>
          <p:cNvSpPr/>
          <p:nvPr/>
        </p:nvSpPr>
        <p:spPr>
          <a:xfrm>
            <a:off x="3581400" y="50292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Oval 20"/>
          <p:cNvSpPr/>
          <p:nvPr/>
        </p:nvSpPr>
        <p:spPr>
          <a:xfrm>
            <a:off x="4038600" y="50292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Oval 21"/>
          <p:cNvSpPr/>
          <p:nvPr/>
        </p:nvSpPr>
        <p:spPr>
          <a:xfrm>
            <a:off x="4495800" y="46482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Oval 22"/>
          <p:cNvSpPr/>
          <p:nvPr/>
        </p:nvSpPr>
        <p:spPr>
          <a:xfrm>
            <a:off x="4953000" y="50292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TextBox 23"/>
          <p:cNvSpPr txBox="1"/>
          <p:nvPr/>
        </p:nvSpPr>
        <p:spPr>
          <a:xfrm>
            <a:off x="3581400" y="3733800"/>
            <a:ext cx="381000" cy="400110"/>
          </a:xfrm>
          <a:prstGeom prst="rect">
            <a:avLst/>
          </a:prstGeom>
          <a:noFill/>
        </p:spPr>
        <p:txBody>
          <a:bodyPr wrap="square" rtlCol="0">
            <a:spAutoFit/>
          </a:bodyPr>
          <a:lstStyle/>
          <a:p>
            <a:r>
              <a:rPr lang="en-US" sz="2000" dirty="0" smtClean="0">
                <a:solidFill>
                  <a:srgbClr val="FF0000"/>
                </a:solidFill>
                <a:latin typeface="Arial"/>
                <a:cs typeface="Arial"/>
              </a:rPr>
              <a:t>?</a:t>
            </a:r>
            <a:endParaRPr lang="en-US" sz="2000" dirty="0">
              <a:solidFill>
                <a:srgbClr val="FF0000"/>
              </a:solidFill>
              <a:latin typeface="Arial"/>
              <a:cs typeface="Arial"/>
            </a:endParaRPr>
          </a:p>
        </p:txBody>
      </p:sp>
      <p:sp>
        <p:nvSpPr>
          <p:cNvPr id="30" name="TextBox 29"/>
          <p:cNvSpPr txBox="1"/>
          <p:nvPr/>
        </p:nvSpPr>
        <p:spPr>
          <a:xfrm>
            <a:off x="4038600" y="3733800"/>
            <a:ext cx="381000" cy="400110"/>
          </a:xfrm>
          <a:prstGeom prst="rect">
            <a:avLst/>
          </a:prstGeom>
          <a:noFill/>
        </p:spPr>
        <p:txBody>
          <a:bodyPr wrap="square" rtlCol="0">
            <a:spAutoFit/>
          </a:bodyPr>
          <a:lstStyle/>
          <a:p>
            <a:r>
              <a:rPr lang="en-US" sz="2000" dirty="0" smtClean="0">
                <a:solidFill>
                  <a:srgbClr val="FF0000"/>
                </a:solidFill>
                <a:latin typeface="Arial"/>
                <a:cs typeface="Arial"/>
              </a:rPr>
              <a:t>?</a:t>
            </a:r>
            <a:endParaRPr lang="en-US" sz="2000" dirty="0">
              <a:solidFill>
                <a:srgbClr val="FF0000"/>
              </a:solidFill>
              <a:latin typeface="Arial"/>
              <a:cs typeface="Arial"/>
            </a:endParaRPr>
          </a:p>
        </p:txBody>
      </p:sp>
      <p:sp>
        <p:nvSpPr>
          <p:cNvPr id="31" name="TextBox 30"/>
          <p:cNvSpPr txBox="1"/>
          <p:nvPr/>
        </p:nvSpPr>
        <p:spPr>
          <a:xfrm>
            <a:off x="4495800" y="3733800"/>
            <a:ext cx="381000" cy="400110"/>
          </a:xfrm>
          <a:prstGeom prst="rect">
            <a:avLst/>
          </a:prstGeom>
          <a:noFill/>
        </p:spPr>
        <p:txBody>
          <a:bodyPr wrap="square" rtlCol="0">
            <a:spAutoFit/>
          </a:bodyPr>
          <a:lstStyle/>
          <a:p>
            <a:r>
              <a:rPr lang="en-US" sz="2000" dirty="0" smtClean="0">
                <a:solidFill>
                  <a:srgbClr val="FF0000"/>
                </a:solidFill>
                <a:latin typeface="Arial"/>
                <a:cs typeface="Arial"/>
              </a:rPr>
              <a:t>?</a:t>
            </a:r>
            <a:endParaRPr lang="en-US" sz="2000" dirty="0">
              <a:solidFill>
                <a:srgbClr val="FF0000"/>
              </a:solidFill>
              <a:latin typeface="Arial"/>
              <a:cs typeface="Arial"/>
            </a:endParaRPr>
          </a:p>
        </p:txBody>
      </p:sp>
      <p:sp>
        <p:nvSpPr>
          <p:cNvPr id="32" name="TextBox 31"/>
          <p:cNvSpPr txBox="1"/>
          <p:nvPr/>
        </p:nvSpPr>
        <p:spPr>
          <a:xfrm>
            <a:off x="4876800" y="3733800"/>
            <a:ext cx="381000" cy="400110"/>
          </a:xfrm>
          <a:prstGeom prst="rect">
            <a:avLst/>
          </a:prstGeom>
          <a:noFill/>
        </p:spPr>
        <p:txBody>
          <a:bodyPr wrap="square" rtlCol="0">
            <a:spAutoFit/>
          </a:bodyPr>
          <a:lstStyle/>
          <a:p>
            <a:r>
              <a:rPr lang="en-US" sz="2000" dirty="0" smtClean="0">
                <a:solidFill>
                  <a:srgbClr val="FF0000"/>
                </a:solidFill>
                <a:latin typeface="Arial"/>
                <a:cs typeface="Arial"/>
              </a:rPr>
              <a:t>?</a:t>
            </a:r>
            <a:endParaRPr lang="en-US" sz="2000" dirty="0">
              <a:solidFill>
                <a:srgbClr val="FF0000"/>
              </a:solidFill>
              <a:latin typeface="Arial"/>
              <a:cs typeface="Arial"/>
            </a:endParaRPr>
          </a:p>
        </p:txBody>
      </p:sp>
      <p:sp>
        <p:nvSpPr>
          <p:cNvPr id="33" name="TextBox 32"/>
          <p:cNvSpPr txBox="1"/>
          <p:nvPr/>
        </p:nvSpPr>
        <p:spPr>
          <a:xfrm>
            <a:off x="3581400" y="4171890"/>
            <a:ext cx="381000" cy="400110"/>
          </a:xfrm>
          <a:prstGeom prst="rect">
            <a:avLst/>
          </a:prstGeom>
          <a:noFill/>
        </p:spPr>
        <p:txBody>
          <a:bodyPr wrap="square" rtlCol="0">
            <a:spAutoFit/>
          </a:bodyPr>
          <a:lstStyle/>
          <a:p>
            <a:r>
              <a:rPr lang="en-US" sz="2000" dirty="0" smtClean="0">
                <a:solidFill>
                  <a:srgbClr val="FF0000"/>
                </a:solidFill>
                <a:latin typeface="Arial"/>
                <a:cs typeface="Arial"/>
              </a:rPr>
              <a:t>?</a:t>
            </a:r>
            <a:endParaRPr lang="en-US" sz="2000" dirty="0">
              <a:solidFill>
                <a:srgbClr val="FF0000"/>
              </a:solidFill>
              <a:latin typeface="Arial"/>
              <a:cs typeface="Arial"/>
            </a:endParaRPr>
          </a:p>
        </p:txBody>
      </p:sp>
      <p:sp>
        <p:nvSpPr>
          <p:cNvPr id="34" name="TextBox 33"/>
          <p:cNvSpPr txBox="1"/>
          <p:nvPr/>
        </p:nvSpPr>
        <p:spPr>
          <a:xfrm>
            <a:off x="4038600" y="4171890"/>
            <a:ext cx="381000" cy="400110"/>
          </a:xfrm>
          <a:prstGeom prst="rect">
            <a:avLst/>
          </a:prstGeom>
          <a:noFill/>
        </p:spPr>
        <p:txBody>
          <a:bodyPr wrap="square" rtlCol="0">
            <a:spAutoFit/>
          </a:bodyPr>
          <a:lstStyle/>
          <a:p>
            <a:r>
              <a:rPr lang="en-US" sz="2000" dirty="0" smtClean="0">
                <a:solidFill>
                  <a:srgbClr val="FF0000"/>
                </a:solidFill>
                <a:latin typeface="Arial"/>
                <a:cs typeface="Arial"/>
              </a:rPr>
              <a:t>?</a:t>
            </a:r>
            <a:endParaRPr lang="en-US" sz="2000" dirty="0">
              <a:solidFill>
                <a:srgbClr val="FF0000"/>
              </a:solidFill>
              <a:latin typeface="Arial"/>
              <a:cs typeface="Arial"/>
            </a:endParaRPr>
          </a:p>
        </p:txBody>
      </p:sp>
      <p:sp>
        <p:nvSpPr>
          <p:cNvPr id="35" name="TextBox 34"/>
          <p:cNvSpPr txBox="1"/>
          <p:nvPr/>
        </p:nvSpPr>
        <p:spPr>
          <a:xfrm>
            <a:off x="4495800" y="4171890"/>
            <a:ext cx="381000" cy="400110"/>
          </a:xfrm>
          <a:prstGeom prst="rect">
            <a:avLst/>
          </a:prstGeom>
          <a:noFill/>
        </p:spPr>
        <p:txBody>
          <a:bodyPr wrap="square" rtlCol="0">
            <a:spAutoFit/>
          </a:bodyPr>
          <a:lstStyle/>
          <a:p>
            <a:r>
              <a:rPr lang="en-US" sz="2000" dirty="0" smtClean="0">
                <a:solidFill>
                  <a:srgbClr val="FF0000"/>
                </a:solidFill>
                <a:latin typeface="Arial"/>
                <a:cs typeface="Arial"/>
              </a:rPr>
              <a:t>?</a:t>
            </a:r>
            <a:endParaRPr lang="en-US" sz="2000" dirty="0">
              <a:solidFill>
                <a:srgbClr val="FF0000"/>
              </a:solidFill>
              <a:latin typeface="Arial"/>
              <a:cs typeface="Arial"/>
            </a:endParaRPr>
          </a:p>
        </p:txBody>
      </p:sp>
      <p:sp>
        <p:nvSpPr>
          <p:cNvPr id="36" name="TextBox 35"/>
          <p:cNvSpPr txBox="1"/>
          <p:nvPr/>
        </p:nvSpPr>
        <p:spPr>
          <a:xfrm>
            <a:off x="4876800" y="4171890"/>
            <a:ext cx="381000" cy="400110"/>
          </a:xfrm>
          <a:prstGeom prst="rect">
            <a:avLst/>
          </a:prstGeom>
          <a:noFill/>
        </p:spPr>
        <p:txBody>
          <a:bodyPr wrap="square" rtlCol="0">
            <a:spAutoFit/>
          </a:bodyPr>
          <a:lstStyle/>
          <a:p>
            <a:r>
              <a:rPr lang="en-US" sz="2000" dirty="0" smtClean="0">
                <a:solidFill>
                  <a:srgbClr val="FF0000"/>
                </a:solidFill>
                <a:latin typeface="Arial"/>
                <a:cs typeface="Arial"/>
              </a:rPr>
              <a:t>?</a:t>
            </a:r>
            <a:endParaRPr lang="en-US" sz="2000" dirty="0">
              <a:solidFill>
                <a:srgbClr val="FF0000"/>
              </a:solidFill>
              <a:latin typeface="Arial"/>
              <a:cs typeface="Arial"/>
            </a:endParaRPr>
          </a:p>
        </p:txBody>
      </p:sp>
      <p:sp>
        <p:nvSpPr>
          <p:cNvPr id="37" name="TextBox 36"/>
          <p:cNvSpPr txBox="1"/>
          <p:nvPr/>
        </p:nvSpPr>
        <p:spPr>
          <a:xfrm>
            <a:off x="3581400" y="4552890"/>
            <a:ext cx="381000" cy="400110"/>
          </a:xfrm>
          <a:prstGeom prst="rect">
            <a:avLst/>
          </a:prstGeom>
          <a:noFill/>
        </p:spPr>
        <p:txBody>
          <a:bodyPr wrap="square" rtlCol="0">
            <a:spAutoFit/>
          </a:bodyPr>
          <a:lstStyle/>
          <a:p>
            <a:r>
              <a:rPr lang="en-US" sz="2000" dirty="0" smtClean="0">
                <a:solidFill>
                  <a:srgbClr val="FF0000"/>
                </a:solidFill>
                <a:latin typeface="Arial"/>
                <a:cs typeface="Arial"/>
              </a:rPr>
              <a:t>?</a:t>
            </a:r>
            <a:endParaRPr lang="en-US" sz="2000" dirty="0">
              <a:solidFill>
                <a:srgbClr val="FF0000"/>
              </a:solidFill>
              <a:latin typeface="Arial"/>
              <a:cs typeface="Arial"/>
            </a:endParaRPr>
          </a:p>
        </p:txBody>
      </p:sp>
      <p:sp>
        <p:nvSpPr>
          <p:cNvPr id="38" name="TextBox 37"/>
          <p:cNvSpPr txBox="1"/>
          <p:nvPr/>
        </p:nvSpPr>
        <p:spPr>
          <a:xfrm>
            <a:off x="4038600" y="4552890"/>
            <a:ext cx="381000" cy="400110"/>
          </a:xfrm>
          <a:prstGeom prst="rect">
            <a:avLst/>
          </a:prstGeom>
          <a:noFill/>
        </p:spPr>
        <p:txBody>
          <a:bodyPr wrap="square" rtlCol="0">
            <a:spAutoFit/>
          </a:bodyPr>
          <a:lstStyle/>
          <a:p>
            <a:r>
              <a:rPr lang="en-US" sz="2000" dirty="0" smtClean="0">
                <a:solidFill>
                  <a:srgbClr val="FF0000"/>
                </a:solidFill>
                <a:latin typeface="Arial"/>
                <a:cs typeface="Arial"/>
              </a:rPr>
              <a:t>?</a:t>
            </a:r>
            <a:endParaRPr lang="en-US" sz="2000" dirty="0">
              <a:solidFill>
                <a:srgbClr val="FF0000"/>
              </a:solidFill>
              <a:latin typeface="Arial"/>
              <a:cs typeface="Arial"/>
            </a:endParaRPr>
          </a:p>
        </p:txBody>
      </p:sp>
      <p:sp>
        <p:nvSpPr>
          <p:cNvPr id="40" name="TextBox 39"/>
          <p:cNvSpPr txBox="1"/>
          <p:nvPr/>
        </p:nvSpPr>
        <p:spPr>
          <a:xfrm>
            <a:off x="4876800" y="4552890"/>
            <a:ext cx="381000" cy="400110"/>
          </a:xfrm>
          <a:prstGeom prst="rect">
            <a:avLst/>
          </a:prstGeom>
          <a:noFill/>
        </p:spPr>
        <p:txBody>
          <a:bodyPr wrap="square" rtlCol="0">
            <a:spAutoFit/>
          </a:bodyPr>
          <a:lstStyle/>
          <a:p>
            <a:r>
              <a:rPr lang="en-US" sz="2000" dirty="0" smtClean="0">
                <a:solidFill>
                  <a:srgbClr val="FF0000"/>
                </a:solidFill>
                <a:latin typeface="Arial"/>
                <a:cs typeface="Arial"/>
              </a:rPr>
              <a:t>?</a:t>
            </a:r>
            <a:endParaRPr lang="en-US" sz="2000" dirty="0">
              <a:solidFill>
                <a:srgbClr val="FF0000"/>
              </a:solidFill>
              <a:latin typeface="Arial"/>
              <a:cs typeface="Arial"/>
            </a:endParaRPr>
          </a:p>
        </p:txBody>
      </p:sp>
      <p:sp>
        <p:nvSpPr>
          <p:cNvPr id="41" name="TextBox 40"/>
          <p:cNvSpPr txBox="1"/>
          <p:nvPr/>
        </p:nvSpPr>
        <p:spPr>
          <a:xfrm>
            <a:off x="4419600" y="4933890"/>
            <a:ext cx="381000" cy="400110"/>
          </a:xfrm>
          <a:prstGeom prst="rect">
            <a:avLst/>
          </a:prstGeom>
          <a:noFill/>
        </p:spPr>
        <p:txBody>
          <a:bodyPr wrap="square" rtlCol="0">
            <a:spAutoFit/>
          </a:bodyPr>
          <a:lstStyle/>
          <a:p>
            <a:r>
              <a:rPr lang="en-US" sz="2000" dirty="0" smtClean="0">
                <a:solidFill>
                  <a:srgbClr val="FF0000"/>
                </a:solidFill>
                <a:latin typeface="Arial"/>
                <a:cs typeface="Arial"/>
              </a:rPr>
              <a:t>?</a:t>
            </a:r>
            <a:endParaRPr lang="en-US" sz="2000" dirty="0">
              <a:solidFill>
                <a:srgbClr val="FF0000"/>
              </a:solidFill>
              <a:latin typeface="Arial"/>
              <a:cs typeface="Arial"/>
            </a:endParaRPr>
          </a:p>
        </p:txBody>
      </p:sp>
    </p:spTree>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Simple Kriegspeil</a:t>
            </a:r>
            <a:endParaRPr lang="en-US" dirty="0"/>
          </a:p>
        </p:txBody>
      </p:sp>
      <p:sp>
        <p:nvSpPr>
          <p:cNvPr id="25" name="Content Placeholder 24"/>
          <p:cNvSpPr>
            <a:spLocks noGrp="1"/>
          </p:cNvSpPr>
          <p:nvPr>
            <p:ph sz="quarter" idx="1"/>
          </p:nvPr>
        </p:nvSpPr>
        <p:spPr>
          <a:xfrm>
            <a:off x="457200" y="1219201"/>
            <a:ext cx="8229600" cy="1143000"/>
          </a:xfrm>
        </p:spPr>
        <p:txBody>
          <a:bodyPr/>
          <a:lstStyle/>
          <a:p>
            <a:pPr marL="0" indent="0">
              <a:buNone/>
            </a:pPr>
            <a:r>
              <a:rPr lang="en-US" dirty="0" smtClean="0"/>
              <a:t>However, I can have some expectation/estimation of where the are</a:t>
            </a:r>
          </a:p>
        </p:txBody>
      </p:sp>
      <p:grpSp>
        <p:nvGrpSpPr>
          <p:cNvPr id="3" name="Group 18"/>
          <p:cNvGrpSpPr/>
          <p:nvPr/>
        </p:nvGrpSpPr>
        <p:grpSpPr>
          <a:xfrm>
            <a:off x="3505200" y="2895600"/>
            <a:ext cx="1828800" cy="1600200"/>
            <a:chOff x="2514600" y="1905000"/>
            <a:chExt cx="1828800" cy="1600200"/>
          </a:xfrm>
        </p:grpSpPr>
        <p:sp>
          <p:nvSpPr>
            <p:cNvPr id="6" name="Rectangle 5"/>
            <p:cNvSpPr/>
            <p:nvPr/>
          </p:nvSpPr>
          <p:spPr>
            <a:xfrm>
              <a:off x="2514600" y="1905000"/>
              <a:ext cx="1828800" cy="16002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 name="Straight Connector 7"/>
            <p:cNvCxnSpPr/>
            <p:nvPr/>
          </p:nvCxnSpPr>
          <p:spPr>
            <a:xfrm rot="5400000">
              <a:off x="2628105" y="2704306"/>
              <a:ext cx="16002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5400000">
              <a:off x="2170906" y="2704306"/>
              <a:ext cx="16002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rot="16200000" flipH="1">
              <a:off x="3086099" y="2705099"/>
              <a:ext cx="1600200" cy="1"/>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rot="10800000">
              <a:off x="2514602" y="2743200"/>
              <a:ext cx="1828798" cy="1"/>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rot="10800000">
              <a:off x="2514600" y="2362200"/>
              <a:ext cx="1828798" cy="1"/>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rot="10800000">
              <a:off x="2514600" y="3124200"/>
              <a:ext cx="1828798" cy="1"/>
            </a:xfrm>
            <a:prstGeom prst="line">
              <a:avLst/>
            </a:prstGeom>
          </p:spPr>
          <p:style>
            <a:lnRef idx="2">
              <a:schemeClr val="accent1"/>
            </a:lnRef>
            <a:fillRef idx="0">
              <a:schemeClr val="accent1"/>
            </a:fillRef>
            <a:effectRef idx="1">
              <a:schemeClr val="accent1"/>
            </a:effectRef>
            <a:fontRef idx="minor">
              <a:schemeClr val="tx1"/>
            </a:fontRef>
          </p:style>
        </p:cxnSp>
      </p:grpSp>
      <p:sp>
        <p:nvSpPr>
          <p:cNvPr id="20" name="Oval 19"/>
          <p:cNvSpPr/>
          <p:nvPr/>
        </p:nvSpPr>
        <p:spPr>
          <a:xfrm>
            <a:off x="3581400" y="41910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Oval 20"/>
          <p:cNvSpPr/>
          <p:nvPr/>
        </p:nvSpPr>
        <p:spPr>
          <a:xfrm>
            <a:off x="4038600" y="41910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Oval 21"/>
          <p:cNvSpPr/>
          <p:nvPr/>
        </p:nvSpPr>
        <p:spPr>
          <a:xfrm>
            <a:off x="4495800" y="38100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Oval 22"/>
          <p:cNvSpPr/>
          <p:nvPr/>
        </p:nvSpPr>
        <p:spPr>
          <a:xfrm>
            <a:off x="4953000" y="41910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TextBox 33"/>
          <p:cNvSpPr txBox="1"/>
          <p:nvPr/>
        </p:nvSpPr>
        <p:spPr>
          <a:xfrm>
            <a:off x="3505200" y="3333690"/>
            <a:ext cx="457200" cy="307777"/>
          </a:xfrm>
          <a:prstGeom prst="rect">
            <a:avLst/>
          </a:prstGeom>
          <a:noFill/>
        </p:spPr>
        <p:txBody>
          <a:bodyPr wrap="square" rtlCol="0">
            <a:spAutoFit/>
          </a:bodyPr>
          <a:lstStyle/>
          <a:p>
            <a:r>
              <a:rPr lang="en-US" sz="1400" dirty="0" smtClean="0">
                <a:solidFill>
                  <a:srgbClr val="FF0000"/>
                </a:solidFill>
                <a:latin typeface="Arial"/>
                <a:cs typeface="Arial"/>
              </a:rPr>
              <a:t>.25</a:t>
            </a:r>
            <a:endParaRPr lang="en-US" sz="1400" dirty="0">
              <a:solidFill>
                <a:srgbClr val="FF0000"/>
              </a:solidFill>
              <a:latin typeface="Arial"/>
              <a:cs typeface="Arial"/>
            </a:endParaRPr>
          </a:p>
        </p:txBody>
      </p:sp>
      <p:sp>
        <p:nvSpPr>
          <p:cNvPr id="37" name="TextBox 36"/>
          <p:cNvSpPr txBox="1"/>
          <p:nvPr/>
        </p:nvSpPr>
        <p:spPr>
          <a:xfrm>
            <a:off x="3581400" y="3714690"/>
            <a:ext cx="381000" cy="400110"/>
          </a:xfrm>
          <a:prstGeom prst="rect">
            <a:avLst/>
          </a:prstGeom>
          <a:noFill/>
        </p:spPr>
        <p:txBody>
          <a:bodyPr wrap="square" rtlCol="0">
            <a:spAutoFit/>
          </a:bodyPr>
          <a:lstStyle/>
          <a:p>
            <a:r>
              <a:rPr lang="en-US" sz="2000" dirty="0">
                <a:solidFill>
                  <a:srgbClr val="FF0000"/>
                </a:solidFill>
                <a:latin typeface="Arial"/>
                <a:cs typeface="Arial"/>
              </a:rPr>
              <a:t>0</a:t>
            </a:r>
          </a:p>
        </p:txBody>
      </p:sp>
      <p:sp>
        <p:nvSpPr>
          <p:cNvPr id="38" name="TextBox 37"/>
          <p:cNvSpPr txBox="1"/>
          <p:nvPr/>
        </p:nvSpPr>
        <p:spPr>
          <a:xfrm>
            <a:off x="4038600" y="3714690"/>
            <a:ext cx="381000" cy="400110"/>
          </a:xfrm>
          <a:prstGeom prst="rect">
            <a:avLst/>
          </a:prstGeom>
          <a:noFill/>
        </p:spPr>
        <p:txBody>
          <a:bodyPr wrap="square" rtlCol="0">
            <a:spAutoFit/>
          </a:bodyPr>
          <a:lstStyle/>
          <a:p>
            <a:r>
              <a:rPr lang="en-US" sz="2000" dirty="0">
                <a:solidFill>
                  <a:srgbClr val="FF0000"/>
                </a:solidFill>
                <a:latin typeface="Arial"/>
                <a:cs typeface="Arial"/>
              </a:rPr>
              <a:t>0</a:t>
            </a:r>
          </a:p>
        </p:txBody>
      </p:sp>
      <p:sp>
        <p:nvSpPr>
          <p:cNvPr id="40" name="TextBox 39"/>
          <p:cNvSpPr txBox="1"/>
          <p:nvPr/>
        </p:nvSpPr>
        <p:spPr>
          <a:xfrm>
            <a:off x="4876800" y="3714690"/>
            <a:ext cx="381000" cy="400110"/>
          </a:xfrm>
          <a:prstGeom prst="rect">
            <a:avLst/>
          </a:prstGeom>
          <a:noFill/>
        </p:spPr>
        <p:txBody>
          <a:bodyPr wrap="square" rtlCol="0">
            <a:spAutoFit/>
          </a:bodyPr>
          <a:lstStyle/>
          <a:p>
            <a:r>
              <a:rPr lang="en-US" sz="2000" dirty="0">
                <a:solidFill>
                  <a:srgbClr val="FF0000"/>
                </a:solidFill>
                <a:latin typeface="Arial"/>
                <a:cs typeface="Arial"/>
              </a:rPr>
              <a:t>0</a:t>
            </a:r>
          </a:p>
        </p:txBody>
      </p:sp>
      <p:sp>
        <p:nvSpPr>
          <p:cNvPr id="41" name="TextBox 40"/>
          <p:cNvSpPr txBox="1"/>
          <p:nvPr/>
        </p:nvSpPr>
        <p:spPr>
          <a:xfrm>
            <a:off x="4419600" y="4095690"/>
            <a:ext cx="381000" cy="400110"/>
          </a:xfrm>
          <a:prstGeom prst="rect">
            <a:avLst/>
          </a:prstGeom>
          <a:noFill/>
        </p:spPr>
        <p:txBody>
          <a:bodyPr wrap="square" rtlCol="0">
            <a:spAutoFit/>
          </a:bodyPr>
          <a:lstStyle/>
          <a:p>
            <a:r>
              <a:rPr lang="en-US" sz="2000" dirty="0">
                <a:solidFill>
                  <a:srgbClr val="FF0000"/>
                </a:solidFill>
                <a:latin typeface="Arial"/>
                <a:cs typeface="Arial"/>
              </a:rPr>
              <a:t>0</a:t>
            </a:r>
          </a:p>
        </p:txBody>
      </p:sp>
      <p:sp>
        <p:nvSpPr>
          <p:cNvPr id="28" name="TextBox 27"/>
          <p:cNvSpPr txBox="1"/>
          <p:nvPr/>
        </p:nvSpPr>
        <p:spPr>
          <a:xfrm>
            <a:off x="3962400" y="3333690"/>
            <a:ext cx="457200" cy="307777"/>
          </a:xfrm>
          <a:prstGeom prst="rect">
            <a:avLst/>
          </a:prstGeom>
          <a:noFill/>
        </p:spPr>
        <p:txBody>
          <a:bodyPr wrap="square" rtlCol="0">
            <a:spAutoFit/>
          </a:bodyPr>
          <a:lstStyle/>
          <a:p>
            <a:r>
              <a:rPr lang="en-US" sz="1400" dirty="0" smtClean="0">
                <a:solidFill>
                  <a:srgbClr val="FF0000"/>
                </a:solidFill>
                <a:latin typeface="Arial"/>
                <a:cs typeface="Arial"/>
              </a:rPr>
              <a:t>.25</a:t>
            </a:r>
            <a:endParaRPr lang="en-US" sz="1400" dirty="0">
              <a:solidFill>
                <a:srgbClr val="FF0000"/>
              </a:solidFill>
              <a:latin typeface="Arial"/>
              <a:cs typeface="Arial"/>
            </a:endParaRPr>
          </a:p>
        </p:txBody>
      </p:sp>
      <p:sp>
        <p:nvSpPr>
          <p:cNvPr id="29" name="TextBox 28"/>
          <p:cNvSpPr txBox="1"/>
          <p:nvPr/>
        </p:nvSpPr>
        <p:spPr>
          <a:xfrm>
            <a:off x="4419600" y="3352800"/>
            <a:ext cx="457200" cy="307777"/>
          </a:xfrm>
          <a:prstGeom prst="rect">
            <a:avLst/>
          </a:prstGeom>
          <a:noFill/>
        </p:spPr>
        <p:txBody>
          <a:bodyPr wrap="square" rtlCol="0">
            <a:spAutoFit/>
          </a:bodyPr>
          <a:lstStyle/>
          <a:p>
            <a:r>
              <a:rPr lang="en-US" sz="1400" dirty="0" smtClean="0">
                <a:solidFill>
                  <a:srgbClr val="FF0000"/>
                </a:solidFill>
                <a:latin typeface="Arial"/>
                <a:cs typeface="Arial"/>
              </a:rPr>
              <a:t>.25</a:t>
            </a:r>
            <a:endParaRPr lang="en-US" sz="1400" dirty="0">
              <a:solidFill>
                <a:srgbClr val="FF0000"/>
              </a:solidFill>
              <a:latin typeface="Arial"/>
              <a:cs typeface="Arial"/>
            </a:endParaRPr>
          </a:p>
        </p:txBody>
      </p:sp>
      <p:sp>
        <p:nvSpPr>
          <p:cNvPr id="39" name="TextBox 38"/>
          <p:cNvSpPr txBox="1"/>
          <p:nvPr/>
        </p:nvSpPr>
        <p:spPr>
          <a:xfrm>
            <a:off x="4876800" y="3352800"/>
            <a:ext cx="457200" cy="307777"/>
          </a:xfrm>
          <a:prstGeom prst="rect">
            <a:avLst/>
          </a:prstGeom>
          <a:noFill/>
        </p:spPr>
        <p:txBody>
          <a:bodyPr wrap="square" rtlCol="0">
            <a:spAutoFit/>
          </a:bodyPr>
          <a:lstStyle/>
          <a:p>
            <a:r>
              <a:rPr lang="en-US" sz="1400" dirty="0" smtClean="0">
                <a:solidFill>
                  <a:srgbClr val="FF0000"/>
                </a:solidFill>
                <a:latin typeface="Arial"/>
                <a:cs typeface="Arial"/>
              </a:rPr>
              <a:t>.25</a:t>
            </a:r>
            <a:endParaRPr lang="en-US" sz="1400" dirty="0">
              <a:solidFill>
                <a:srgbClr val="FF0000"/>
              </a:solidFill>
              <a:latin typeface="Arial"/>
              <a:cs typeface="Arial"/>
            </a:endParaRPr>
          </a:p>
        </p:txBody>
      </p:sp>
      <p:sp>
        <p:nvSpPr>
          <p:cNvPr id="42" name="TextBox 41"/>
          <p:cNvSpPr txBox="1"/>
          <p:nvPr/>
        </p:nvSpPr>
        <p:spPr>
          <a:xfrm>
            <a:off x="2667000" y="4953000"/>
            <a:ext cx="4876800" cy="461665"/>
          </a:xfrm>
          <a:prstGeom prst="rect">
            <a:avLst/>
          </a:prstGeom>
          <a:noFill/>
        </p:spPr>
        <p:txBody>
          <a:bodyPr wrap="square" rtlCol="0">
            <a:spAutoFit/>
          </a:bodyPr>
          <a:lstStyle/>
          <a:p>
            <a:r>
              <a:rPr lang="en-US" sz="2400" dirty="0" smtClean="0">
                <a:solidFill>
                  <a:srgbClr val="0000FF"/>
                </a:solidFill>
              </a:rPr>
              <a:t>starts to look like a game of chance</a:t>
            </a:r>
            <a:endParaRPr lang="en-US" sz="2400" dirty="0">
              <a:solidFill>
                <a:srgbClr val="0000FF"/>
              </a:solidFill>
            </a:endParaRPr>
          </a:p>
        </p:txBody>
      </p:sp>
      <p:sp>
        <p:nvSpPr>
          <p:cNvPr id="33" name="TextBox 32"/>
          <p:cNvSpPr txBox="1"/>
          <p:nvPr/>
        </p:nvSpPr>
        <p:spPr>
          <a:xfrm>
            <a:off x="3505200" y="2971800"/>
            <a:ext cx="457200" cy="307777"/>
          </a:xfrm>
          <a:prstGeom prst="rect">
            <a:avLst/>
          </a:prstGeom>
          <a:noFill/>
        </p:spPr>
        <p:txBody>
          <a:bodyPr wrap="square" rtlCol="0">
            <a:spAutoFit/>
          </a:bodyPr>
          <a:lstStyle/>
          <a:p>
            <a:r>
              <a:rPr lang="en-US" sz="1400" dirty="0" smtClean="0">
                <a:solidFill>
                  <a:srgbClr val="FF0000"/>
                </a:solidFill>
                <a:latin typeface="Arial"/>
                <a:cs typeface="Arial"/>
              </a:rPr>
              <a:t>.75</a:t>
            </a:r>
            <a:endParaRPr lang="en-US" sz="1400" dirty="0">
              <a:solidFill>
                <a:srgbClr val="FF0000"/>
              </a:solidFill>
              <a:latin typeface="Arial"/>
              <a:cs typeface="Arial"/>
            </a:endParaRPr>
          </a:p>
        </p:txBody>
      </p:sp>
      <p:sp>
        <p:nvSpPr>
          <p:cNvPr id="35" name="TextBox 34"/>
          <p:cNvSpPr txBox="1"/>
          <p:nvPr/>
        </p:nvSpPr>
        <p:spPr>
          <a:xfrm>
            <a:off x="3962400" y="2971800"/>
            <a:ext cx="457200" cy="307777"/>
          </a:xfrm>
          <a:prstGeom prst="rect">
            <a:avLst/>
          </a:prstGeom>
          <a:noFill/>
        </p:spPr>
        <p:txBody>
          <a:bodyPr wrap="square" rtlCol="0">
            <a:spAutoFit/>
          </a:bodyPr>
          <a:lstStyle/>
          <a:p>
            <a:r>
              <a:rPr lang="en-US" sz="1400" dirty="0" smtClean="0">
                <a:solidFill>
                  <a:srgbClr val="FF0000"/>
                </a:solidFill>
                <a:latin typeface="Arial"/>
                <a:cs typeface="Arial"/>
              </a:rPr>
              <a:t>.75</a:t>
            </a:r>
            <a:endParaRPr lang="en-US" sz="1400" dirty="0">
              <a:solidFill>
                <a:srgbClr val="FF0000"/>
              </a:solidFill>
              <a:latin typeface="Arial"/>
              <a:cs typeface="Arial"/>
            </a:endParaRPr>
          </a:p>
        </p:txBody>
      </p:sp>
      <p:sp>
        <p:nvSpPr>
          <p:cNvPr id="36" name="TextBox 35"/>
          <p:cNvSpPr txBox="1"/>
          <p:nvPr/>
        </p:nvSpPr>
        <p:spPr>
          <a:xfrm>
            <a:off x="4419600" y="2990910"/>
            <a:ext cx="457200" cy="307777"/>
          </a:xfrm>
          <a:prstGeom prst="rect">
            <a:avLst/>
          </a:prstGeom>
          <a:noFill/>
        </p:spPr>
        <p:txBody>
          <a:bodyPr wrap="square" rtlCol="0">
            <a:spAutoFit/>
          </a:bodyPr>
          <a:lstStyle/>
          <a:p>
            <a:r>
              <a:rPr lang="en-US" sz="1400" dirty="0" smtClean="0">
                <a:solidFill>
                  <a:srgbClr val="FF0000"/>
                </a:solidFill>
                <a:latin typeface="Arial"/>
                <a:cs typeface="Arial"/>
              </a:rPr>
              <a:t>.75</a:t>
            </a:r>
            <a:endParaRPr lang="en-US" sz="1400" dirty="0">
              <a:solidFill>
                <a:srgbClr val="FF0000"/>
              </a:solidFill>
              <a:latin typeface="Arial"/>
              <a:cs typeface="Arial"/>
            </a:endParaRPr>
          </a:p>
        </p:txBody>
      </p:sp>
      <p:sp>
        <p:nvSpPr>
          <p:cNvPr id="43" name="TextBox 42"/>
          <p:cNvSpPr txBox="1"/>
          <p:nvPr/>
        </p:nvSpPr>
        <p:spPr>
          <a:xfrm>
            <a:off x="4876800" y="2990910"/>
            <a:ext cx="457200" cy="307777"/>
          </a:xfrm>
          <a:prstGeom prst="rect">
            <a:avLst/>
          </a:prstGeom>
          <a:noFill/>
        </p:spPr>
        <p:txBody>
          <a:bodyPr wrap="square" rtlCol="0">
            <a:spAutoFit/>
          </a:bodyPr>
          <a:lstStyle/>
          <a:p>
            <a:r>
              <a:rPr lang="en-US" sz="1400" dirty="0" smtClean="0">
                <a:solidFill>
                  <a:srgbClr val="FF0000"/>
                </a:solidFill>
                <a:latin typeface="Arial"/>
                <a:cs typeface="Arial"/>
              </a:rPr>
              <a:t>.75</a:t>
            </a:r>
            <a:endParaRPr lang="en-US" sz="1400" dirty="0">
              <a:solidFill>
                <a:srgbClr val="FF0000"/>
              </a:solidFill>
              <a:latin typeface="Arial"/>
              <a:cs typeface="Arial"/>
            </a:endParaRPr>
          </a:p>
        </p:txBody>
      </p:sp>
    </p:spTree>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Challenges with partially observable games?</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smtClean="0"/>
              <a:t>state space can be huge!</a:t>
            </a:r>
          </a:p>
          <a:p>
            <a:pPr marL="0" indent="0">
              <a:buNone/>
            </a:pPr>
            <a:endParaRPr lang="en-US" dirty="0" smtClean="0"/>
          </a:p>
          <a:p>
            <a:pPr marL="0" indent="0">
              <a:buNone/>
            </a:pPr>
            <a:r>
              <a:rPr lang="en-US" dirty="0" smtClean="0"/>
              <a:t>our </a:t>
            </a:r>
            <a:r>
              <a:rPr lang="en-US" dirty="0" smtClean="0"/>
              <a:t>MINIMAX assumption is probably not true</a:t>
            </a:r>
          </a:p>
          <a:p>
            <a:pPr lvl="1"/>
            <a:r>
              <a:rPr lang="en-US" dirty="0" smtClean="0"/>
              <a:t>reasons for the opponent to purposefully play </a:t>
            </a:r>
            <a:r>
              <a:rPr lang="en-US" dirty="0" err="1" smtClean="0"/>
              <a:t>suboptimally</a:t>
            </a:r>
            <a:endParaRPr lang="en-US" dirty="0" smtClean="0"/>
          </a:p>
          <a:p>
            <a:pPr marL="0" indent="0">
              <a:buNone/>
            </a:pPr>
            <a:endParaRPr lang="en-US" dirty="0" smtClean="0"/>
          </a:p>
          <a:p>
            <a:pPr marL="0" indent="0">
              <a:buNone/>
            </a:pPr>
            <a:r>
              <a:rPr lang="en-US" dirty="0" smtClean="0"/>
              <a:t>may </a:t>
            </a:r>
            <a:r>
              <a:rPr lang="en-US" dirty="0" smtClean="0"/>
              <a:t>make moves just to explore</a:t>
            </a:r>
          </a:p>
          <a:p>
            <a:pPr marL="0" indent="0">
              <a:buNone/>
            </a:pPr>
            <a:endParaRPr lang="en-US" dirty="0" smtClean="0"/>
          </a:p>
          <a:p>
            <a:pPr marL="0" indent="0">
              <a:buNone/>
            </a:pPr>
            <a:r>
              <a:rPr lang="en-US" dirty="0" smtClean="0"/>
              <a:t>These are hard!</a:t>
            </a:r>
          </a:p>
          <a:p>
            <a:pPr lvl="1"/>
            <a:r>
              <a:rPr lang="en-US" dirty="0" smtClean="0"/>
              <a:t>when humans play </a:t>
            </a:r>
            <a:r>
              <a:rPr lang="en-US" dirty="0" err="1" smtClean="0"/>
              <a:t>Kriegspeil</a:t>
            </a:r>
            <a:r>
              <a:rPr lang="en-US" dirty="0" smtClean="0"/>
              <a:t>, most of the checkmates are accidental </a:t>
            </a:r>
            <a:r>
              <a:rPr lang="en-US" dirty="0" err="1" smtClean="0">
                <a:sym typeface="Wingdings"/>
              </a:rPr>
              <a:t></a:t>
            </a:r>
            <a:endParaRPr lang="en-US" dirty="0" smtClean="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6" name="Rectangle 7"/>
          <p:cNvSpPr>
            <a:spLocks noGrp="1" noChangeArrowheads="1"/>
          </p:cNvSpPr>
          <p:nvPr>
            <p:ph type="title"/>
          </p:nvPr>
        </p:nvSpPr>
        <p:spPr/>
        <p:txBody>
          <a:bodyPr/>
          <a:lstStyle/>
          <a:p>
            <a:pPr eaLnBrk="1" hangingPunct="1"/>
            <a:r>
              <a:rPr lang="en-US" dirty="0" smtClean="0"/>
              <a:t>Other things to watch out for…</a:t>
            </a:r>
            <a:endParaRPr lang="en-US" dirty="0"/>
          </a:p>
        </p:txBody>
      </p:sp>
      <p:sp>
        <p:nvSpPr>
          <p:cNvPr id="61442" name="Rectangle 3"/>
          <p:cNvSpPr>
            <a:spLocks noGrp="1" noChangeArrowheads="1"/>
          </p:cNvSpPr>
          <p:nvPr>
            <p:ph type="body" sz="half" idx="1"/>
            <p:custDataLst>
              <p:tags r:id="rId1"/>
            </p:custDataLst>
          </p:nvPr>
        </p:nvSpPr>
        <p:spPr>
          <a:xfrm>
            <a:off x="398463" y="4618037"/>
            <a:ext cx="8229600" cy="1554163"/>
          </a:xfrm>
        </p:spPr>
        <p:txBody>
          <a:bodyPr/>
          <a:lstStyle/>
          <a:p>
            <a:pPr marL="0" indent="0" eaLnBrk="1" hangingPunct="1">
              <a:buNone/>
            </a:pPr>
            <a:r>
              <a:rPr lang="en-US" sz="2400" dirty="0">
                <a:solidFill>
                  <a:srgbClr val="FF0000"/>
                </a:solidFill>
              </a:rPr>
              <a:t>What will </a:t>
            </a:r>
            <a:r>
              <a:rPr lang="en-US" sz="2400" dirty="0" err="1">
                <a:solidFill>
                  <a:srgbClr val="FF0000"/>
                </a:solidFill>
              </a:rPr>
              <a:t>minimax</a:t>
            </a:r>
            <a:r>
              <a:rPr lang="en-US" sz="2400" dirty="0">
                <a:solidFill>
                  <a:srgbClr val="FF0000"/>
                </a:solidFill>
              </a:rPr>
              <a:t> do here?</a:t>
            </a:r>
          </a:p>
          <a:p>
            <a:pPr marL="0" indent="0" eaLnBrk="1" hangingPunct="1">
              <a:buNone/>
            </a:pPr>
            <a:r>
              <a:rPr lang="en-US" sz="2400" dirty="0">
                <a:solidFill>
                  <a:srgbClr val="FF0000"/>
                </a:solidFill>
              </a:rPr>
              <a:t>Is that OK?</a:t>
            </a:r>
          </a:p>
          <a:p>
            <a:pPr marL="0" indent="0" eaLnBrk="1" hangingPunct="1">
              <a:buNone/>
            </a:pPr>
            <a:r>
              <a:rPr lang="en-US" sz="2400" dirty="0">
                <a:solidFill>
                  <a:srgbClr val="FF0000"/>
                </a:solidFill>
              </a:rPr>
              <a:t>What might you do instead?</a:t>
            </a:r>
          </a:p>
        </p:txBody>
      </p:sp>
      <p:pic>
        <p:nvPicPr>
          <p:cNvPr id="61443" name="Picture 4"/>
          <p:cNvPicPr>
            <a:picLocks noGrp="1" noChangeAspect="1" noChangeArrowheads="1"/>
          </p:cNvPicPr>
          <p:nvPr>
            <p:ph sz="half" idx="2"/>
            <p:custDataLst>
              <p:tags r:id="rId2"/>
            </p:custDataLst>
          </p:nvPr>
        </p:nvPicPr>
        <p:blipFill>
          <a:blip r:embed="rId7"/>
          <a:srcRect/>
          <a:stretch>
            <a:fillRect/>
          </a:stretch>
        </p:blipFill>
        <p:spPr>
          <a:xfrm>
            <a:off x="1992313" y="1524000"/>
            <a:ext cx="4584700" cy="2468563"/>
          </a:xfrm>
        </p:spPr>
      </p:pic>
      <p:sp>
        <p:nvSpPr>
          <p:cNvPr id="61444" name="Rectangle 5" hidden="1"/>
          <p:cNvSpPr>
            <a:spLocks noChangeArrowheads="1"/>
          </p:cNvSpPr>
          <p:nvPr>
            <p:custDataLst>
              <p:tags r:id="rId3"/>
            </p:custDataLst>
          </p:nvPr>
        </p:nvSpPr>
        <p:spPr bwMode="auto">
          <a:xfrm>
            <a:off x="1081088" y="4946650"/>
            <a:ext cx="6148387" cy="641350"/>
          </a:xfrm>
          <a:prstGeom prst="rect">
            <a:avLst/>
          </a:prstGeom>
          <a:noFill/>
          <a:ln w="25400">
            <a:noFill/>
            <a:miter lim="800000"/>
            <a:headEnd/>
            <a:tailEnd/>
          </a:ln>
        </p:spPr>
        <p:txBody>
          <a:bodyPr>
            <a:prstTxWarp prst="textNoShape">
              <a:avLst/>
            </a:prstTxWarp>
            <a:spAutoFit/>
          </a:bodyPr>
          <a:lstStyle/>
          <a:p>
            <a:pPr lvl="1" algn="l"/>
            <a:r>
              <a:rPr lang="en-US">
                <a:solidFill>
                  <a:srgbClr val="33CC33"/>
                </a:solidFill>
              </a:rPr>
              <a:t>Return probability distribution over possible values</a:t>
            </a:r>
          </a:p>
          <a:p>
            <a:pPr lvl="1" algn="l"/>
            <a:r>
              <a:rPr lang="en-US">
                <a:solidFill>
                  <a:srgbClr val="33CC33"/>
                </a:solidFill>
              </a:rPr>
              <a:t>Yet expensive calculation</a:t>
            </a:r>
          </a:p>
        </p:txBody>
      </p:sp>
      <p:sp>
        <p:nvSpPr>
          <p:cNvPr id="61445" name="Rectangle 6" hidden="1"/>
          <p:cNvSpPr>
            <a:spLocks noChangeArrowheads="1"/>
          </p:cNvSpPr>
          <p:nvPr>
            <p:custDataLst>
              <p:tags r:id="rId4"/>
            </p:custDataLst>
          </p:nvPr>
        </p:nvSpPr>
        <p:spPr bwMode="auto">
          <a:xfrm>
            <a:off x="322263" y="5629275"/>
            <a:ext cx="8229600" cy="1016000"/>
          </a:xfrm>
          <a:prstGeom prst="rect">
            <a:avLst/>
          </a:prstGeom>
          <a:noFill/>
          <a:ln w="9525">
            <a:noFill/>
            <a:miter lim="800000"/>
            <a:headEnd/>
            <a:tailEnd/>
          </a:ln>
        </p:spPr>
        <p:txBody>
          <a:bodyPr>
            <a:prstTxWarp prst="textNoShape">
              <a:avLst/>
            </a:prstTxWarp>
          </a:bodyPr>
          <a:lstStyle/>
          <a:p>
            <a:pPr algn="l"/>
            <a:r>
              <a:rPr lang="en-US" sz="2000">
                <a:solidFill>
                  <a:srgbClr val="33CC33"/>
                </a:solidFill>
              </a:rPr>
              <a:t>Utility of node expansion</a:t>
            </a:r>
          </a:p>
          <a:p>
            <a:pPr lvl="1" algn="l"/>
            <a:r>
              <a:rPr lang="en-US">
                <a:solidFill>
                  <a:srgbClr val="33CC33"/>
                </a:solidFill>
              </a:rPr>
              <a:t>Only expand those nodes which lead to significanlty better moves</a:t>
            </a:r>
          </a:p>
          <a:p>
            <a:pPr algn="l"/>
            <a:r>
              <a:rPr lang="en-US" sz="2000">
                <a:solidFill>
                  <a:srgbClr val="33CC33"/>
                </a:solidFill>
              </a:rPr>
              <a:t>Both suggestions require meta-reasoning</a:t>
            </a:r>
          </a:p>
        </p:txBody>
      </p:sp>
    </p:spTree>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State of the art</a:t>
            </a:r>
            <a:endParaRPr lang="en-US" dirty="0"/>
          </a:p>
        </p:txBody>
      </p:sp>
      <p:sp>
        <p:nvSpPr>
          <p:cNvPr id="6" name="Content Placeholder 5"/>
          <p:cNvSpPr>
            <a:spLocks noGrp="1"/>
          </p:cNvSpPr>
          <p:nvPr>
            <p:ph sz="quarter" idx="1"/>
          </p:nvPr>
        </p:nvSpPr>
        <p:spPr/>
        <p:txBody>
          <a:bodyPr>
            <a:normAutofit fontScale="92500" lnSpcReduction="20000"/>
          </a:bodyPr>
          <a:lstStyle/>
          <a:p>
            <a:pPr marL="0" indent="0">
              <a:buNone/>
            </a:pPr>
            <a:r>
              <a:rPr lang="en-US" dirty="0" smtClean="0"/>
              <a:t>5.7 of the book gives a pretty good recap of popular games</a:t>
            </a:r>
          </a:p>
          <a:p>
            <a:pPr marL="0" indent="0">
              <a:buNone/>
            </a:pPr>
            <a:endParaRPr lang="en-US" dirty="0" smtClean="0"/>
          </a:p>
          <a:p>
            <a:pPr marL="0" indent="0">
              <a:buNone/>
            </a:pPr>
            <a:r>
              <a:rPr lang="en-US" dirty="0" smtClean="0"/>
              <a:t>Still </a:t>
            </a:r>
            <a:r>
              <a:rPr lang="en-US" dirty="0" smtClean="0"/>
              <a:t>lots of research going on!</a:t>
            </a:r>
          </a:p>
          <a:p>
            <a:pPr marL="0" indent="0">
              <a:buNone/>
            </a:pPr>
            <a:endParaRPr lang="en-US" dirty="0" smtClean="0"/>
          </a:p>
          <a:p>
            <a:pPr marL="0" indent="0">
              <a:buNone/>
            </a:pPr>
            <a:r>
              <a:rPr lang="en-US" dirty="0" smtClean="0"/>
              <a:t>AAAI </a:t>
            </a:r>
            <a:r>
              <a:rPr lang="en-US" dirty="0" smtClean="0"/>
              <a:t>has an annual poker competition</a:t>
            </a:r>
          </a:p>
          <a:p>
            <a:pPr marL="0" indent="0">
              <a:buNone/>
            </a:pPr>
            <a:endParaRPr lang="en-US" dirty="0" smtClean="0"/>
          </a:p>
          <a:p>
            <a:pPr marL="0" indent="0">
              <a:buNone/>
            </a:pPr>
            <a:r>
              <a:rPr lang="en-US" dirty="0" smtClean="0"/>
              <a:t>Lots </a:t>
            </a:r>
            <a:r>
              <a:rPr lang="en-US" dirty="0" smtClean="0"/>
              <a:t>of other tournaments going on for a variety of games</a:t>
            </a:r>
          </a:p>
          <a:p>
            <a:pPr marL="0" indent="0">
              <a:buNone/>
            </a:pPr>
            <a:endParaRPr lang="en-US" dirty="0" smtClean="0"/>
          </a:p>
          <a:p>
            <a:pPr marL="0" indent="0">
              <a:buNone/>
            </a:pPr>
            <a:r>
              <a:rPr lang="en-US" dirty="0" smtClean="0"/>
              <a:t>New </a:t>
            </a:r>
            <a:r>
              <a:rPr lang="en-US" dirty="0" smtClean="0"/>
              <a:t>games being invented/examined all the time</a:t>
            </a:r>
          </a:p>
          <a:p>
            <a:pPr lvl="1"/>
            <a:r>
              <a:rPr lang="en-US" dirty="0" err="1" smtClean="0"/>
              <a:t>google</a:t>
            </a:r>
            <a:r>
              <a:rPr lang="en-US" dirty="0" smtClean="0"/>
              <a:t> “quantum chess”</a:t>
            </a:r>
          </a:p>
          <a:p>
            <a:pPr marL="0" indent="0">
              <a:buNone/>
            </a:pPr>
            <a:endParaRPr lang="en-US" dirty="0" smtClean="0"/>
          </a:p>
          <a:p>
            <a:pPr marL="0" indent="0">
              <a:buNone/>
            </a:pPr>
            <a:r>
              <a:rPr lang="en-US" dirty="0" smtClean="0"/>
              <a:t>University </a:t>
            </a:r>
            <a:r>
              <a:rPr lang="en-US" dirty="0" smtClean="0"/>
              <a:t>of Alberta has a big games group</a:t>
            </a:r>
          </a:p>
          <a:p>
            <a:pPr lvl="1"/>
            <a:r>
              <a:rPr lang="en-US" dirty="0" smtClean="0">
                <a:hlinkClick r:id="rId2"/>
              </a:rPr>
              <a:t>http://</a:t>
            </a:r>
            <a:r>
              <a:rPr lang="en-US" dirty="0" err="1" smtClean="0">
                <a:hlinkClick r:id="rId2"/>
              </a:rPr>
              <a:t>webdocs.cs.ualberta.ca</a:t>
            </a:r>
            <a:r>
              <a:rPr lang="en-US" dirty="0" smtClean="0">
                <a:hlinkClick r:id="rId2"/>
              </a:rPr>
              <a:t>/~games/</a:t>
            </a:r>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Last time</a:t>
            </a:r>
            <a:endParaRPr lang="en-US" dirty="0"/>
          </a:p>
        </p:txBody>
      </p:sp>
      <p:sp>
        <p:nvSpPr>
          <p:cNvPr id="3" name="Content Placeholder 2"/>
          <p:cNvSpPr>
            <a:spLocks noGrp="1"/>
          </p:cNvSpPr>
          <p:nvPr>
            <p:ph sz="quarter" idx="1"/>
          </p:nvPr>
        </p:nvSpPr>
        <p:spPr>
          <a:xfrm>
            <a:off x="457200" y="1219200"/>
            <a:ext cx="8229600" cy="5029200"/>
          </a:xfrm>
        </p:spPr>
        <p:txBody>
          <a:bodyPr>
            <a:normAutofit/>
          </a:bodyPr>
          <a:lstStyle/>
          <a:p>
            <a:pPr marL="0" indent="0">
              <a:buNone/>
            </a:pPr>
            <a:r>
              <a:rPr lang="en-US" sz="2000" dirty="0" smtClean="0"/>
              <a:t>Pruning </a:t>
            </a:r>
            <a:r>
              <a:rPr lang="en-US" sz="2000" dirty="0" smtClean="0"/>
              <a:t>alleviates this be excluding paths</a:t>
            </a:r>
          </a:p>
          <a:p>
            <a:pPr marL="0" indent="0">
              <a:buNone/>
            </a:pPr>
            <a:endParaRPr lang="en-US" sz="2000" dirty="0" smtClean="0"/>
          </a:p>
          <a:p>
            <a:pPr marL="0" indent="0">
              <a:buNone/>
            </a:pPr>
            <a:r>
              <a:rPr lang="en-US" sz="2000" dirty="0" smtClean="0"/>
              <a:t>Alpha</a:t>
            </a:r>
            <a:r>
              <a:rPr lang="en-US" sz="2000" dirty="0" smtClean="0"/>
              <a:t>-Beta pruning retains the optimality, by pruning paths that will never be chosen</a:t>
            </a:r>
          </a:p>
          <a:p>
            <a:pPr lvl="1"/>
            <a:r>
              <a:rPr lang="en-US" sz="2000" dirty="0" smtClean="0"/>
              <a:t>alpha is the best choice down this path for MAX</a:t>
            </a:r>
          </a:p>
          <a:p>
            <a:pPr lvl="1"/>
            <a:r>
              <a:rPr lang="en-US" sz="2000" dirty="0" smtClean="0"/>
              <a:t>beta is the best choice down this path for MIN</a:t>
            </a:r>
          </a:p>
          <a:p>
            <a:endParaRPr lang="en-US" sz="2000" dirty="0"/>
          </a:p>
        </p:txBody>
      </p:sp>
    </p:spTree>
    <p:extLst>
      <p:ext uri="{BB962C8B-B14F-4D97-AF65-F5344CB8AC3E}">
        <p14:creationId xmlns:p14="http://schemas.microsoft.com/office/powerpoint/2010/main" val="2382282076"/>
      </p:ext>
    </p:extLst>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152400" y="609600"/>
            <a:ext cx="1295400" cy="2209800"/>
          </a:xfrm>
          <a:prstGeom prst="ellipse">
            <a:avLst/>
          </a:prstGeom>
          <a:solidFill>
            <a:schemeClr val="bg1">
              <a:lumMod val="85000"/>
            </a:schemeClr>
          </a:solidFill>
          <a:effectLst>
            <a:innerShdw blurRad="63500" dist="139700" dir="18900000">
              <a:srgbClr val="000000">
                <a:alpha val="50000"/>
              </a:srgb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Oval 12"/>
          <p:cNvSpPr/>
          <p:nvPr/>
        </p:nvSpPr>
        <p:spPr>
          <a:xfrm>
            <a:off x="1676400" y="609600"/>
            <a:ext cx="1295400" cy="2209800"/>
          </a:xfrm>
          <a:prstGeom prst="ellipse">
            <a:avLst/>
          </a:prstGeom>
          <a:solidFill>
            <a:schemeClr val="bg1">
              <a:lumMod val="85000"/>
            </a:schemeClr>
          </a:solidFill>
          <a:effectLst>
            <a:innerShdw blurRad="63500" dist="139700" dir="18900000">
              <a:srgbClr val="000000">
                <a:alpha val="50000"/>
              </a:srgb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Oval 13"/>
          <p:cNvSpPr/>
          <p:nvPr/>
        </p:nvSpPr>
        <p:spPr>
          <a:xfrm>
            <a:off x="3200400" y="609600"/>
            <a:ext cx="1295400" cy="2209800"/>
          </a:xfrm>
          <a:prstGeom prst="ellipse">
            <a:avLst/>
          </a:prstGeom>
          <a:solidFill>
            <a:schemeClr val="bg1">
              <a:lumMod val="85000"/>
            </a:schemeClr>
          </a:solidFill>
          <a:effectLst>
            <a:innerShdw blurRad="63500" dist="139700" dir="18900000">
              <a:srgbClr val="000000">
                <a:alpha val="50000"/>
              </a:srgb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Oval 14"/>
          <p:cNvSpPr/>
          <p:nvPr/>
        </p:nvSpPr>
        <p:spPr>
          <a:xfrm>
            <a:off x="4724400" y="609600"/>
            <a:ext cx="1295400" cy="2209800"/>
          </a:xfrm>
          <a:prstGeom prst="ellipse">
            <a:avLst/>
          </a:prstGeom>
          <a:solidFill>
            <a:schemeClr val="bg1">
              <a:lumMod val="85000"/>
            </a:schemeClr>
          </a:solidFill>
          <a:effectLst>
            <a:innerShdw blurRad="63500" dist="139700" dir="18900000">
              <a:srgbClr val="000000">
                <a:alpha val="50000"/>
              </a:srgb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Oval 15"/>
          <p:cNvSpPr/>
          <p:nvPr/>
        </p:nvSpPr>
        <p:spPr>
          <a:xfrm>
            <a:off x="6248400" y="609600"/>
            <a:ext cx="1295400" cy="2209800"/>
          </a:xfrm>
          <a:prstGeom prst="ellipse">
            <a:avLst/>
          </a:prstGeom>
          <a:solidFill>
            <a:schemeClr val="bg1">
              <a:lumMod val="85000"/>
            </a:schemeClr>
          </a:solidFill>
          <a:effectLst>
            <a:innerShdw blurRad="63500" dist="139700" dir="18900000">
              <a:srgbClr val="000000">
                <a:alpha val="50000"/>
              </a:srgb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Oval 16"/>
          <p:cNvSpPr/>
          <p:nvPr/>
        </p:nvSpPr>
        <p:spPr>
          <a:xfrm>
            <a:off x="7772400" y="609600"/>
            <a:ext cx="1295400" cy="2209800"/>
          </a:xfrm>
          <a:prstGeom prst="ellipse">
            <a:avLst/>
          </a:prstGeom>
          <a:solidFill>
            <a:schemeClr val="bg1">
              <a:lumMod val="85000"/>
            </a:schemeClr>
          </a:solidFill>
          <a:effectLst>
            <a:innerShdw blurRad="63500" dist="139700" dir="18900000">
              <a:srgbClr val="000000">
                <a:alpha val="50000"/>
              </a:srgb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Oval 18"/>
          <p:cNvSpPr/>
          <p:nvPr/>
        </p:nvSpPr>
        <p:spPr>
          <a:xfrm>
            <a:off x="152400" y="3657600"/>
            <a:ext cx="1295400" cy="2209800"/>
          </a:xfrm>
          <a:prstGeom prst="ellipse">
            <a:avLst/>
          </a:prstGeom>
          <a:solidFill>
            <a:schemeClr val="bg1">
              <a:lumMod val="85000"/>
            </a:schemeClr>
          </a:solidFill>
          <a:effectLst>
            <a:innerShdw blurRad="63500" dist="139700" dir="18900000">
              <a:srgbClr val="000000">
                <a:alpha val="50000"/>
              </a:srgb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Oval 19"/>
          <p:cNvSpPr/>
          <p:nvPr/>
        </p:nvSpPr>
        <p:spPr>
          <a:xfrm>
            <a:off x="1676400" y="3657600"/>
            <a:ext cx="1295400" cy="2209800"/>
          </a:xfrm>
          <a:prstGeom prst="ellipse">
            <a:avLst/>
          </a:prstGeom>
          <a:solidFill>
            <a:schemeClr val="bg1">
              <a:lumMod val="85000"/>
            </a:schemeClr>
          </a:solidFill>
          <a:effectLst>
            <a:innerShdw blurRad="63500" dist="139700" dir="18900000">
              <a:srgbClr val="000000">
                <a:alpha val="50000"/>
              </a:srgb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Oval 20"/>
          <p:cNvSpPr/>
          <p:nvPr/>
        </p:nvSpPr>
        <p:spPr>
          <a:xfrm>
            <a:off x="3200400" y="3657600"/>
            <a:ext cx="1295400" cy="2209800"/>
          </a:xfrm>
          <a:prstGeom prst="ellipse">
            <a:avLst/>
          </a:prstGeom>
          <a:solidFill>
            <a:schemeClr val="bg1">
              <a:lumMod val="85000"/>
            </a:schemeClr>
          </a:solidFill>
          <a:effectLst>
            <a:innerShdw blurRad="63500" dist="139700" dir="18900000">
              <a:srgbClr val="000000">
                <a:alpha val="50000"/>
              </a:srgb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Oval 21"/>
          <p:cNvSpPr/>
          <p:nvPr/>
        </p:nvSpPr>
        <p:spPr>
          <a:xfrm>
            <a:off x="4724400" y="3657600"/>
            <a:ext cx="1295400" cy="2209800"/>
          </a:xfrm>
          <a:prstGeom prst="ellipse">
            <a:avLst/>
          </a:prstGeom>
          <a:solidFill>
            <a:schemeClr val="bg1">
              <a:lumMod val="85000"/>
            </a:schemeClr>
          </a:solidFill>
          <a:effectLst>
            <a:innerShdw blurRad="63500" dist="139700" dir="18900000">
              <a:srgbClr val="000000">
                <a:alpha val="50000"/>
              </a:srgb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Oval 22"/>
          <p:cNvSpPr/>
          <p:nvPr/>
        </p:nvSpPr>
        <p:spPr>
          <a:xfrm>
            <a:off x="6248400" y="3657600"/>
            <a:ext cx="1295400" cy="2209800"/>
          </a:xfrm>
          <a:prstGeom prst="ellipse">
            <a:avLst/>
          </a:prstGeom>
          <a:solidFill>
            <a:schemeClr val="bg1">
              <a:lumMod val="85000"/>
            </a:schemeClr>
          </a:solidFill>
          <a:effectLst>
            <a:innerShdw blurRad="63500" dist="139700" dir="18900000">
              <a:srgbClr val="000000">
                <a:alpha val="50000"/>
              </a:srgb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Oval 23"/>
          <p:cNvSpPr/>
          <p:nvPr/>
        </p:nvSpPr>
        <p:spPr>
          <a:xfrm>
            <a:off x="7772400" y="3657600"/>
            <a:ext cx="1295400" cy="2209800"/>
          </a:xfrm>
          <a:prstGeom prst="ellipse">
            <a:avLst/>
          </a:prstGeom>
          <a:solidFill>
            <a:schemeClr val="bg1">
              <a:lumMod val="85000"/>
            </a:schemeClr>
          </a:solidFill>
          <a:effectLst>
            <a:innerShdw blurRad="63500" dist="139700" dir="18900000">
              <a:srgbClr val="000000">
                <a:alpha val="50000"/>
              </a:srgb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4"/>
          <p:cNvGrpSpPr>
            <a:grpSpLocks/>
          </p:cNvGrpSpPr>
          <p:nvPr/>
        </p:nvGrpSpPr>
        <p:grpSpPr bwMode="auto">
          <a:xfrm>
            <a:off x="587375" y="3379789"/>
            <a:ext cx="1825625" cy="1930400"/>
            <a:chOff x="146" y="2955"/>
            <a:chExt cx="1150" cy="1216"/>
          </a:xfrm>
        </p:grpSpPr>
        <p:grpSp>
          <p:nvGrpSpPr>
            <p:cNvPr id="3" name="Group 16"/>
            <p:cNvGrpSpPr>
              <a:grpSpLocks/>
            </p:cNvGrpSpPr>
            <p:nvPr/>
          </p:nvGrpSpPr>
          <p:grpSpPr bwMode="auto">
            <a:xfrm>
              <a:off x="192" y="3024"/>
              <a:ext cx="1104" cy="960"/>
              <a:chOff x="192" y="3024"/>
              <a:chExt cx="1104" cy="960"/>
            </a:xfrm>
          </p:grpSpPr>
          <p:grpSp>
            <p:nvGrpSpPr>
              <p:cNvPr id="4" name="Group 11"/>
              <p:cNvGrpSpPr>
                <a:grpSpLocks/>
              </p:cNvGrpSpPr>
              <p:nvPr/>
            </p:nvGrpSpPr>
            <p:grpSpPr bwMode="auto">
              <a:xfrm>
                <a:off x="192" y="3792"/>
                <a:ext cx="1104" cy="192"/>
                <a:chOff x="192" y="3792"/>
                <a:chExt cx="1104" cy="192"/>
              </a:xfrm>
            </p:grpSpPr>
            <p:sp>
              <p:nvSpPr>
                <p:cNvPr id="16444" name="AutoShape 2"/>
                <p:cNvSpPr>
                  <a:spLocks noChangeArrowheads="1"/>
                </p:cNvSpPr>
                <p:nvPr/>
              </p:nvSpPr>
              <p:spPr bwMode="auto">
                <a:xfrm>
                  <a:off x="192" y="3792"/>
                  <a:ext cx="192" cy="192"/>
                </a:xfrm>
                <a:prstGeom prst="triangle">
                  <a:avLst>
                    <a:gd name="adj" fmla="val 500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16445" name="AutoShape 3"/>
                <p:cNvSpPr>
                  <a:spLocks noChangeArrowheads="1"/>
                </p:cNvSpPr>
                <p:nvPr/>
              </p:nvSpPr>
              <p:spPr bwMode="auto">
                <a:xfrm>
                  <a:off x="648" y="3792"/>
                  <a:ext cx="192" cy="192"/>
                </a:xfrm>
                <a:prstGeom prst="triangle">
                  <a:avLst>
                    <a:gd name="adj" fmla="val 500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16446" name="AutoShape 4"/>
                <p:cNvSpPr>
                  <a:spLocks noChangeArrowheads="1"/>
                </p:cNvSpPr>
                <p:nvPr/>
              </p:nvSpPr>
              <p:spPr bwMode="auto">
                <a:xfrm>
                  <a:off x="1104" y="3792"/>
                  <a:ext cx="192" cy="192"/>
                </a:xfrm>
                <a:prstGeom prst="triangle">
                  <a:avLst>
                    <a:gd name="adj" fmla="val 500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grpSp>
          <p:sp>
            <p:nvSpPr>
              <p:cNvPr id="16440" name="AutoShape 10"/>
              <p:cNvSpPr>
                <a:spLocks noChangeArrowheads="1"/>
              </p:cNvSpPr>
              <p:nvPr/>
            </p:nvSpPr>
            <p:spPr bwMode="auto">
              <a:xfrm flipV="1">
                <a:off x="648" y="3024"/>
                <a:ext cx="192" cy="192"/>
              </a:xfrm>
              <a:prstGeom prst="triangle">
                <a:avLst>
                  <a:gd name="adj" fmla="val 500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16441" name="Line 13"/>
              <p:cNvSpPr>
                <a:spLocks noChangeShapeType="1"/>
              </p:cNvSpPr>
              <p:nvPr/>
            </p:nvSpPr>
            <p:spPr bwMode="auto">
              <a:xfrm flipV="1">
                <a:off x="290" y="3216"/>
                <a:ext cx="454" cy="576"/>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6442" name="Line 14"/>
              <p:cNvSpPr>
                <a:spLocks noChangeShapeType="1"/>
              </p:cNvSpPr>
              <p:nvPr/>
            </p:nvSpPr>
            <p:spPr bwMode="auto">
              <a:xfrm flipV="1">
                <a:off x="744" y="3216"/>
                <a:ext cx="0" cy="576"/>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6443" name="Line 15"/>
              <p:cNvSpPr>
                <a:spLocks noChangeShapeType="1"/>
              </p:cNvSpPr>
              <p:nvPr/>
            </p:nvSpPr>
            <p:spPr bwMode="auto">
              <a:xfrm>
                <a:off x="744" y="3216"/>
                <a:ext cx="456" cy="574"/>
              </a:xfrm>
              <a:prstGeom prst="line">
                <a:avLst/>
              </a:prstGeom>
              <a:noFill/>
              <a:ln w="9525">
                <a:solidFill>
                  <a:schemeClr val="tx1"/>
                </a:solidFill>
                <a:round/>
                <a:headEnd/>
                <a:tailEnd/>
              </a:ln>
            </p:spPr>
            <p:txBody>
              <a:bodyPr wrap="none" anchor="ctr">
                <a:prstTxWarp prst="textNoShape">
                  <a:avLst/>
                </a:prstTxWarp>
              </a:bodyPr>
              <a:lstStyle/>
              <a:p>
                <a:endParaRPr lang="en-US"/>
              </a:p>
            </p:txBody>
          </p:sp>
        </p:grpSp>
        <p:sp>
          <p:nvSpPr>
            <p:cNvPr id="16432" name="Text Box 17"/>
            <p:cNvSpPr txBox="1">
              <a:spLocks noChangeArrowheads="1"/>
            </p:cNvSpPr>
            <p:nvPr/>
          </p:nvSpPr>
          <p:spPr bwMode="auto">
            <a:xfrm>
              <a:off x="167" y="3938"/>
              <a:ext cx="197" cy="233"/>
            </a:xfrm>
            <a:prstGeom prst="rect">
              <a:avLst/>
            </a:prstGeom>
            <a:noFill/>
            <a:ln w="9525">
              <a:noFill/>
              <a:miter lim="800000"/>
              <a:headEnd/>
              <a:tailEnd/>
            </a:ln>
          </p:spPr>
          <p:txBody>
            <a:bodyPr wrap="none">
              <a:prstTxWarp prst="textNoShape">
                <a:avLst/>
              </a:prstTxWarp>
              <a:spAutoFit/>
            </a:bodyPr>
            <a:lstStyle/>
            <a:p>
              <a:r>
                <a:rPr lang="en-US" dirty="0"/>
                <a:t>4</a:t>
              </a:r>
            </a:p>
          </p:txBody>
        </p:sp>
        <p:sp>
          <p:nvSpPr>
            <p:cNvPr id="16433" name="Text Box 18"/>
            <p:cNvSpPr txBox="1">
              <a:spLocks noChangeArrowheads="1"/>
            </p:cNvSpPr>
            <p:nvPr/>
          </p:nvSpPr>
          <p:spPr bwMode="auto">
            <a:xfrm>
              <a:off x="614" y="3938"/>
              <a:ext cx="278" cy="233"/>
            </a:xfrm>
            <a:prstGeom prst="rect">
              <a:avLst/>
            </a:prstGeom>
            <a:noFill/>
            <a:ln w="9525">
              <a:noFill/>
              <a:miter lim="800000"/>
              <a:headEnd/>
              <a:tailEnd/>
            </a:ln>
          </p:spPr>
          <p:txBody>
            <a:bodyPr wrap="none">
              <a:prstTxWarp prst="textNoShape">
                <a:avLst/>
              </a:prstTxWarp>
              <a:spAutoFit/>
            </a:bodyPr>
            <a:lstStyle/>
            <a:p>
              <a:pPr algn="ctr"/>
              <a:r>
                <a:rPr lang="en-US" dirty="0" smtClean="0"/>
                <a:t>12</a:t>
              </a:r>
              <a:endParaRPr lang="en-US" dirty="0"/>
            </a:p>
          </p:txBody>
        </p:sp>
        <p:sp>
          <p:nvSpPr>
            <p:cNvPr id="16434" name="Text Box 19"/>
            <p:cNvSpPr txBox="1">
              <a:spLocks noChangeArrowheads="1"/>
            </p:cNvSpPr>
            <p:nvPr/>
          </p:nvSpPr>
          <p:spPr bwMode="auto">
            <a:xfrm>
              <a:off x="1094" y="3938"/>
              <a:ext cx="197" cy="233"/>
            </a:xfrm>
            <a:prstGeom prst="rect">
              <a:avLst/>
            </a:prstGeom>
            <a:noFill/>
            <a:ln w="9525">
              <a:noFill/>
              <a:miter lim="800000"/>
              <a:headEnd/>
              <a:tailEnd/>
            </a:ln>
          </p:spPr>
          <p:txBody>
            <a:bodyPr wrap="none">
              <a:prstTxWarp prst="textNoShape">
                <a:avLst/>
              </a:prstTxWarp>
              <a:spAutoFit/>
            </a:bodyPr>
            <a:lstStyle/>
            <a:p>
              <a:r>
                <a:rPr lang="en-US" dirty="0"/>
                <a:t>7</a:t>
              </a:r>
            </a:p>
          </p:txBody>
        </p:sp>
        <p:sp>
          <p:nvSpPr>
            <p:cNvPr id="16435" name="Text Box 20"/>
            <p:cNvSpPr txBox="1">
              <a:spLocks noChangeArrowheads="1"/>
            </p:cNvSpPr>
            <p:nvPr/>
          </p:nvSpPr>
          <p:spPr bwMode="auto">
            <a:xfrm>
              <a:off x="146" y="3542"/>
              <a:ext cx="269" cy="192"/>
            </a:xfrm>
            <a:prstGeom prst="rect">
              <a:avLst/>
            </a:prstGeom>
            <a:noFill/>
            <a:ln w="9525">
              <a:noFill/>
              <a:miter lim="800000"/>
              <a:headEnd/>
              <a:tailEnd/>
            </a:ln>
          </p:spPr>
          <p:txBody>
            <a:bodyPr wrap="none">
              <a:prstTxWarp prst="textNoShape">
                <a:avLst/>
              </a:prstTxWarp>
              <a:spAutoFit/>
            </a:bodyPr>
            <a:lstStyle/>
            <a:p>
              <a:r>
                <a:rPr lang="en-US" sz="1400"/>
                <a:t>A</a:t>
              </a:r>
              <a:r>
                <a:rPr lang="en-US" sz="900"/>
                <a:t>11</a:t>
              </a:r>
              <a:endParaRPr lang="en-US"/>
            </a:p>
          </p:txBody>
        </p:sp>
        <p:sp>
          <p:nvSpPr>
            <p:cNvPr id="16436" name="Text Box 21"/>
            <p:cNvSpPr txBox="1">
              <a:spLocks noChangeArrowheads="1"/>
            </p:cNvSpPr>
            <p:nvPr/>
          </p:nvSpPr>
          <p:spPr bwMode="auto">
            <a:xfrm>
              <a:off x="482" y="3542"/>
              <a:ext cx="269" cy="192"/>
            </a:xfrm>
            <a:prstGeom prst="rect">
              <a:avLst/>
            </a:prstGeom>
            <a:noFill/>
            <a:ln w="9525">
              <a:noFill/>
              <a:miter lim="800000"/>
              <a:headEnd/>
              <a:tailEnd/>
            </a:ln>
          </p:spPr>
          <p:txBody>
            <a:bodyPr wrap="none">
              <a:prstTxWarp prst="textNoShape">
                <a:avLst/>
              </a:prstTxWarp>
              <a:spAutoFit/>
            </a:bodyPr>
            <a:lstStyle/>
            <a:p>
              <a:pPr algn="ctr"/>
              <a:r>
                <a:rPr lang="en-US" sz="1400"/>
                <a:t>A</a:t>
              </a:r>
              <a:r>
                <a:rPr lang="en-US" sz="900"/>
                <a:t>12</a:t>
              </a:r>
              <a:endParaRPr lang="en-US"/>
            </a:p>
          </p:txBody>
        </p:sp>
        <p:sp>
          <p:nvSpPr>
            <p:cNvPr id="16437" name="Text Box 22"/>
            <p:cNvSpPr txBox="1">
              <a:spLocks noChangeArrowheads="1"/>
            </p:cNvSpPr>
            <p:nvPr/>
          </p:nvSpPr>
          <p:spPr bwMode="auto">
            <a:xfrm>
              <a:off x="842" y="3542"/>
              <a:ext cx="269" cy="192"/>
            </a:xfrm>
            <a:prstGeom prst="rect">
              <a:avLst/>
            </a:prstGeom>
            <a:noFill/>
            <a:ln w="9525">
              <a:noFill/>
              <a:miter lim="800000"/>
              <a:headEnd/>
              <a:tailEnd/>
            </a:ln>
          </p:spPr>
          <p:txBody>
            <a:bodyPr wrap="none">
              <a:prstTxWarp prst="textNoShape">
                <a:avLst/>
              </a:prstTxWarp>
              <a:spAutoFit/>
            </a:bodyPr>
            <a:lstStyle/>
            <a:p>
              <a:r>
                <a:rPr lang="en-US" sz="1400"/>
                <a:t>A</a:t>
              </a:r>
              <a:r>
                <a:rPr lang="en-US" sz="900"/>
                <a:t>13</a:t>
              </a:r>
              <a:endParaRPr lang="en-US"/>
            </a:p>
          </p:txBody>
        </p:sp>
        <p:sp>
          <p:nvSpPr>
            <p:cNvPr id="16438" name="Text Box 23"/>
            <p:cNvSpPr txBox="1">
              <a:spLocks noChangeArrowheads="1"/>
            </p:cNvSpPr>
            <p:nvPr/>
          </p:nvSpPr>
          <p:spPr bwMode="auto">
            <a:xfrm>
              <a:off x="881" y="2955"/>
              <a:ext cx="116" cy="288"/>
            </a:xfrm>
            <a:prstGeom prst="rect">
              <a:avLst/>
            </a:prstGeom>
            <a:noFill/>
            <a:ln w="9525">
              <a:noFill/>
              <a:miter lim="800000"/>
              <a:headEnd/>
              <a:tailEnd/>
            </a:ln>
          </p:spPr>
          <p:txBody>
            <a:bodyPr wrap="none">
              <a:prstTxWarp prst="textNoShape">
                <a:avLst/>
              </a:prstTxWarp>
              <a:spAutoFit/>
            </a:bodyPr>
            <a:lstStyle/>
            <a:p>
              <a:endParaRPr lang="en-US"/>
            </a:p>
          </p:txBody>
        </p:sp>
      </p:grpSp>
      <p:grpSp>
        <p:nvGrpSpPr>
          <p:cNvPr id="5" name="Group 25"/>
          <p:cNvGrpSpPr>
            <a:grpSpLocks/>
          </p:cNvGrpSpPr>
          <p:nvPr/>
        </p:nvGrpSpPr>
        <p:grpSpPr bwMode="auto">
          <a:xfrm>
            <a:off x="3749675" y="3379789"/>
            <a:ext cx="1946275" cy="1930400"/>
            <a:chOff x="146" y="2955"/>
            <a:chExt cx="1226" cy="1216"/>
          </a:xfrm>
        </p:grpSpPr>
        <p:grpSp>
          <p:nvGrpSpPr>
            <p:cNvPr id="6" name="Group 26"/>
            <p:cNvGrpSpPr>
              <a:grpSpLocks/>
            </p:cNvGrpSpPr>
            <p:nvPr/>
          </p:nvGrpSpPr>
          <p:grpSpPr bwMode="auto">
            <a:xfrm>
              <a:off x="192" y="3024"/>
              <a:ext cx="1104" cy="960"/>
              <a:chOff x="192" y="3024"/>
              <a:chExt cx="1104" cy="960"/>
            </a:xfrm>
          </p:grpSpPr>
          <p:grpSp>
            <p:nvGrpSpPr>
              <p:cNvPr id="7" name="Group 27"/>
              <p:cNvGrpSpPr>
                <a:grpSpLocks/>
              </p:cNvGrpSpPr>
              <p:nvPr/>
            </p:nvGrpSpPr>
            <p:grpSpPr bwMode="auto">
              <a:xfrm>
                <a:off x="192" y="3792"/>
                <a:ext cx="1104" cy="192"/>
                <a:chOff x="192" y="3792"/>
                <a:chExt cx="1104" cy="192"/>
              </a:xfrm>
            </p:grpSpPr>
            <p:sp>
              <p:nvSpPr>
                <p:cNvPr id="16428" name="AutoShape 28"/>
                <p:cNvSpPr>
                  <a:spLocks noChangeArrowheads="1"/>
                </p:cNvSpPr>
                <p:nvPr/>
              </p:nvSpPr>
              <p:spPr bwMode="auto">
                <a:xfrm>
                  <a:off x="192" y="3792"/>
                  <a:ext cx="192" cy="192"/>
                </a:xfrm>
                <a:prstGeom prst="triangle">
                  <a:avLst>
                    <a:gd name="adj" fmla="val 500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16429" name="AutoShape 29"/>
                <p:cNvSpPr>
                  <a:spLocks noChangeArrowheads="1"/>
                </p:cNvSpPr>
                <p:nvPr/>
              </p:nvSpPr>
              <p:spPr bwMode="auto">
                <a:xfrm>
                  <a:off x="648" y="3792"/>
                  <a:ext cx="192" cy="192"/>
                </a:xfrm>
                <a:prstGeom prst="triangle">
                  <a:avLst>
                    <a:gd name="adj" fmla="val 500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16430" name="AutoShape 30"/>
                <p:cNvSpPr>
                  <a:spLocks noChangeArrowheads="1"/>
                </p:cNvSpPr>
                <p:nvPr/>
              </p:nvSpPr>
              <p:spPr bwMode="auto">
                <a:xfrm>
                  <a:off x="1104" y="3792"/>
                  <a:ext cx="192" cy="192"/>
                </a:xfrm>
                <a:prstGeom prst="triangle">
                  <a:avLst>
                    <a:gd name="adj" fmla="val 500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grpSp>
          <p:sp>
            <p:nvSpPr>
              <p:cNvPr id="16424" name="AutoShape 31"/>
              <p:cNvSpPr>
                <a:spLocks noChangeArrowheads="1"/>
              </p:cNvSpPr>
              <p:nvPr/>
            </p:nvSpPr>
            <p:spPr bwMode="auto">
              <a:xfrm flipV="1">
                <a:off x="648" y="3024"/>
                <a:ext cx="192" cy="192"/>
              </a:xfrm>
              <a:prstGeom prst="triangle">
                <a:avLst>
                  <a:gd name="adj" fmla="val 500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16425" name="Line 32"/>
              <p:cNvSpPr>
                <a:spLocks noChangeShapeType="1"/>
              </p:cNvSpPr>
              <p:nvPr/>
            </p:nvSpPr>
            <p:spPr bwMode="auto">
              <a:xfrm flipV="1">
                <a:off x="290" y="3216"/>
                <a:ext cx="454" cy="576"/>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6426" name="Line 33"/>
              <p:cNvSpPr>
                <a:spLocks noChangeShapeType="1"/>
              </p:cNvSpPr>
              <p:nvPr/>
            </p:nvSpPr>
            <p:spPr bwMode="auto">
              <a:xfrm flipV="1">
                <a:off x="744" y="3216"/>
                <a:ext cx="0" cy="576"/>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6427" name="Line 34"/>
              <p:cNvSpPr>
                <a:spLocks noChangeShapeType="1"/>
              </p:cNvSpPr>
              <p:nvPr/>
            </p:nvSpPr>
            <p:spPr bwMode="auto">
              <a:xfrm>
                <a:off x="744" y="3216"/>
                <a:ext cx="456" cy="574"/>
              </a:xfrm>
              <a:prstGeom prst="line">
                <a:avLst/>
              </a:prstGeom>
              <a:noFill/>
              <a:ln w="9525">
                <a:solidFill>
                  <a:schemeClr val="tx1"/>
                </a:solidFill>
                <a:round/>
                <a:headEnd/>
                <a:tailEnd/>
              </a:ln>
            </p:spPr>
            <p:txBody>
              <a:bodyPr wrap="none" anchor="ctr">
                <a:prstTxWarp prst="textNoShape">
                  <a:avLst/>
                </a:prstTxWarp>
              </a:bodyPr>
              <a:lstStyle/>
              <a:p>
                <a:endParaRPr lang="en-US"/>
              </a:p>
            </p:txBody>
          </p:sp>
        </p:grpSp>
        <p:sp>
          <p:nvSpPr>
            <p:cNvPr id="16416" name="Text Box 35"/>
            <p:cNvSpPr txBox="1">
              <a:spLocks noChangeArrowheads="1"/>
            </p:cNvSpPr>
            <p:nvPr/>
          </p:nvSpPr>
          <p:spPr bwMode="auto">
            <a:xfrm>
              <a:off x="167" y="3938"/>
              <a:ext cx="278" cy="233"/>
            </a:xfrm>
            <a:prstGeom prst="rect">
              <a:avLst/>
            </a:prstGeom>
            <a:noFill/>
            <a:ln w="9525">
              <a:noFill/>
              <a:miter lim="800000"/>
              <a:headEnd/>
              <a:tailEnd/>
            </a:ln>
          </p:spPr>
          <p:txBody>
            <a:bodyPr wrap="none">
              <a:prstTxWarp prst="textNoShape">
                <a:avLst/>
              </a:prstTxWarp>
              <a:spAutoFit/>
            </a:bodyPr>
            <a:lstStyle/>
            <a:p>
              <a:r>
                <a:rPr lang="en-US" dirty="0" smtClean="0"/>
                <a:t>10</a:t>
              </a:r>
              <a:endParaRPr lang="en-US" dirty="0"/>
            </a:p>
          </p:txBody>
        </p:sp>
        <p:sp>
          <p:nvSpPr>
            <p:cNvPr id="16417" name="Text Box 36"/>
            <p:cNvSpPr txBox="1">
              <a:spLocks noChangeArrowheads="1"/>
            </p:cNvSpPr>
            <p:nvPr/>
          </p:nvSpPr>
          <p:spPr bwMode="auto">
            <a:xfrm>
              <a:off x="662" y="3938"/>
              <a:ext cx="197" cy="233"/>
            </a:xfrm>
            <a:prstGeom prst="rect">
              <a:avLst/>
            </a:prstGeom>
            <a:noFill/>
            <a:ln w="9525">
              <a:noFill/>
              <a:miter lim="800000"/>
              <a:headEnd/>
              <a:tailEnd/>
            </a:ln>
          </p:spPr>
          <p:txBody>
            <a:bodyPr wrap="none">
              <a:prstTxWarp prst="textNoShape">
                <a:avLst/>
              </a:prstTxWarp>
              <a:spAutoFit/>
            </a:bodyPr>
            <a:lstStyle/>
            <a:p>
              <a:pPr algn="ctr"/>
              <a:r>
                <a:rPr lang="en-US" dirty="0"/>
                <a:t>3</a:t>
              </a:r>
            </a:p>
          </p:txBody>
        </p:sp>
        <p:sp>
          <p:nvSpPr>
            <p:cNvPr id="16418" name="Text Box 37"/>
            <p:cNvSpPr txBox="1">
              <a:spLocks noChangeArrowheads="1"/>
            </p:cNvSpPr>
            <p:nvPr/>
          </p:nvSpPr>
          <p:spPr bwMode="auto">
            <a:xfrm>
              <a:off x="1094" y="3938"/>
              <a:ext cx="278" cy="233"/>
            </a:xfrm>
            <a:prstGeom prst="rect">
              <a:avLst/>
            </a:prstGeom>
            <a:noFill/>
            <a:ln w="9525">
              <a:noFill/>
              <a:miter lim="800000"/>
              <a:headEnd/>
              <a:tailEnd/>
            </a:ln>
          </p:spPr>
          <p:txBody>
            <a:bodyPr wrap="none">
              <a:prstTxWarp prst="textNoShape">
                <a:avLst/>
              </a:prstTxWarp>
              <a:spAutoFit/>
            </a:bodyPr>
            <a:lstStyle/>
            <a:p>
              <a:r>
                <a:rPr lang="en-US" dirty="0" smtClean="0"/>
                <a:t>16</a:t>
              </a:r>
              <a:endParaRPr lang="en-US" dirty="0"/>
            </a:p>
          </p:txBody>
        </p:sp>
        <p:sp>
          <p:nvSpPr>
            <p:cNvPr id="16419" name="Text Box 38"/>
            <p:cNvSpPr txBox="1">
              <a:spLocks noChangeArrowheads="1"/>
            </p:cNvSpPr>
            <p:nvPr/>
          </p:nvSpPr>
          <p:spPr bwMode="auto">
            <a:xfrm>
              <a:off x="146" y="3542"/>
              <a:ext cx="269" cy="192"/>
            </a:xfrm>
            <a:prstGeom prst="rect">
              <a:avLst/>
            </a:prstGeom>
            <a:noFill/>
            <a:ln w="9525">
              <a:noFill/>
              <a:miter lim="800000"/>
              <a:headEnd/>
              <a:tailEnd/>
            </a:ln>
          </p:spPr>
          <p:txBody>
            <a:bodyPr wrap="none">
              <a:prstTxWarp prst="textNoShape">
                <a:avLst/>
              </a:prstTxWarp>
              <a:spAutoFit/>
            </a:bodyPr>
            <a:lstStyle/>
            <a:p>
              <a:r>
                <a:rPr lang="en-US" sz="1400"/>
                <a:t>A</a:t>
              </a:r>
              <a:r>
                <a:rPr lang="en-US" sz="900"/>
                <a:t>21</a:t>
              </a:r>
              <a:endParaRPr lang="en-US"/>
            </a:p>
          </p:txBody>
        </p:sp>
        <p:sp>
          <p:nvSpPr>
            <p:cNvPr id="16420" name="Text Box 39"/>
            <p:cNvSpPr txBox="1">
              <a:spLocks noChangeArrowheads="1"/>
            </p:cNvSpPr>
            <p:nvPr/>
          </p:nvSpPr>
          <p:spPr bwMode="auto">
            <a:xfrm>
              <a:off x="482" y="3542"/>
              <a:ext cx="269" cy="192"/>
            </a:xfrm>
            <a:prstGeom prst="rect">
              <a:avLst/>
            </a:prstGeom>
            <a:noFill/>
            <a:ln w="9525">
              <a:noFill/>
              <a:miter lim="800000"/>
              <a:headEnd/>
              <a:tailEnd/>
            </a:ln>
          </p:spPr>
          <p:txBody>
            <a:bodyPr wrap="none">
              <a:prstTxWarp prst="textNoShape">
                <a:avLst/>
              </a:prstTxWarp>
              <a:spAutoFit/>
            </a:bodyPr>
            <a:lstStyle/>
            <a:p>
              <a:pPr algn="ctr"/>
              <a:r>
                <a:rPr lang="en-US" sz="1400"/>
                <a:t>A</a:t>
              </a:r>
              <a:r>
                <a:rPr lang="en-US" sz="900"/>
                <a:t>22</a:t>
              </a:r>
              <a:endParaRPr lang="en-US"/>
            </a:p>
          </p:txBody>
        </p:sp>
        <p:sp>
          <p:nvSpPr>
            <p:cNvPr id="16421" name="Text Box 40"/>
            <p:cNvSpPr txBox="1">
              <a:spLocks noChangeArrowheads="1"/>
            </p:cNvSpPr>
            <p:nvPr/>
          </p:nvSpPr>
          <p:spPr bwMode="auto">
            <a:xfrm>
              <a:off x="842" y="3542"/>
              <a:ext cx="273" cy="192"/>
            </a:xfrm>
            <a:prstGeom prst="rect">
              <a:avLst/>
            </a:prstGeom>
            <a:noFill/>
            <a:ln w="9525">
              <a:noFill/>
              <a:miter lim="800000"/>
              <a:headEnd/>
              <a:tailEnd/>
            </a:ln>
          </p:spPr>
          <p:txBody>
            <a:bodyPr wrap="none">
              <a:prstTxWarp prst="textNoShape">
                <a:avLst/>
              </a:prstTxWarp>
              <a:spAutoFit/>
            </a:bodyPr>
            <a:lstStyle/>
            <a:p>
              <a:r>
                <a:rPr lang="en-US" sz="1400"/>
                <a:t>A</a:t>
              </a:r>
              <a:r>
                <a:rPr lang="en-US" sz="1000"/>
                <a:t>2</a:t>
              </a:r>
              <a:r>
                <a:rPr lang="en-US" sz="900"/>
                <a:t>3</a:t>
              </a:r>
              <a:endParaRPr lang="en-US"/>
            </a:p>
          </p:txBody>
        </p:sp>
        <p:sp>
          <p:nvSpPr>
            <p:cNvPr id="16422" name="Text Box 41"/>
            <p:cNvSpPr txBox="1">
              <a:spLocks noChangeArrowheads="1"/>
            </p:cNvSpPr>
            <p:nvPr/>
          </p:nvSpPr>
          <p:spPr bwMode="auto">
            <a:xfrm>
              <a:off x="881" y="2955"/>
              <a:ext cx="116" cy="288"/>
            </a:xfrm>
            <a:prstGeom prst="rect">
              <a:avLst/>
            </a:prstGeom>
            <a:noFill/>
            <a:ln w="9525">
              <a:noFill/>
              <a:miter lim="800000"/>
              <a:headEnd/>
              <a:tailEnd/>
            </a:ln>
          </p:spPr>
          <p:txBody>
            <a:bodyPr wrap="none">
              <a:prstTxWarp prst="textNoShape">
                <a:avLst/>
              </a:prstTxWarp>
              <a:spAutoFit/>
            </a:bodyPr>
            <a:lstStyle/>
            <a:p>
              <a:endParaRPr lang="en-US"/>
            </a:p>
          </p:txBody>
        </p:sp>
      </p:grpSp>
      <p:grpSp>
        <p:nvGrpSpPr>
          <p:cNvPr id="8" name="Group 42"/>
          <p:cNvGrpSpPr>
            <a:grpSpLocks/>
          </p:cNvGrpSpPr>
          <p:nvPr/>
        </p:nvGrpSpPr>
        <p:grpSpPr bwMode="auto">
          <a:xfrm>
            <a:off x="6708775" y="3379789"/>
            <a:ext cx="1825625" cy="1930400"/>
            <a:chOff x="146" y="2955"/>
            <a:chExt cx="1150" cy="1216"/>
          </a:xfrm>
        </p:grpSpPr>
        <p:grpSp>
          <p:nvGrpSpPr>
            <p:cNvPr id="9" name="Group 43"/>
            <p:cNvGrpSpPr>
              <a:grpSpLocks/>
            </p:cNvGrpSpPr>
            <p:nvPr/>
          </p:nvGrpSpPr>
          <p:grpSpPr bwMode="auto">
            <a:xfrm>
              <a:off x="192" y="3024"/>
              <a:ext cx="1104" cy="960"/>
              <a:chOff x="192" y="3024"/>
              <a:chExt cx="1104" cy="960"/>
            </a:xfrm>
          </p:grpSpPr>
          <p:grpSp>
            <p:nvGrpSpPr>
              <p:cNvPr id="10" name="Group 44"/>
              <p:cNvGrpSpPr>
                <a:grpSpLocks/>
              </p:cNvGrpSpPr>
              <p:nvPr/>
            </p:nvGrpSpPr>
            <p:grpSpPr bwMode="auto">
              <a:xfrm>
                <a:off x="192" y="3792"/>
                <a:ext cx="1104" cy="192"/>
                <a:chOff x="192" y="3792"/>
                <a:chExt cx="1104" cy="192"/>
              </a:xfrm>
            </p:grpSpPr>
            <p:sp>
              <p:nvSpPr>
                <p:cNvPr id="16412" name="AutoShape 45"/>
                <p:cNvSpPr>
                  <a:spLocks noChangeArrowheads="1"/>
                </p:cNvSpPr>
                <p:nvPr/>
              </p:nvSpPr>
              <p:spPr bwMode="auto">
                <a:xfrm>
                  <a:off x="192" y="3792"/>
                  <a:ext cx="192" cy="192"/>
                </a:xfrm>
                <a:prstGeom prst="triangle">
                  <a:avLst>
                    <a:gd name="adj" fmla="val 500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16413" name="AutoShape 46"/>
                <p:cNvSpPr>
                  <a:spLocks noChangeArrowheads="1"/>
                </p:cNvSpPr>
                <p:nvPr/>
              </p:nvSpPr>
              <p:spPr bwMode="auto">
                <a:xfrm>
                  <a:off x="648" y="3792"/>
                  <a:ext cx="192" cy="192"/>
                </a:xfrm>
                <a:prstGeom prst="triangle">
                  <a:avLst>
                    <a:gd name="adj" fmla="val 500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16414" name="AutoShape 47"/>
                <p:cNvSpPr>
                  <a:spLocks noChangeArrowheads="1"/>
                </p:cNvSpPr>
                <p:nvPr/>
              </p:nvSpPr>
              <p:spPr bwMode="auto">
                <a:xfrm>
                  <a:off x="1104" y="3792"/>
                  <a:ext cx="192" cy="192"/>
                </a:xfrm>
                <a:prstGeom prst="triangle">
                  <a:avLst>
                    <a:gd name="adj" fmla="val 500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grpSp>
          <p:sp>
            <p:nvSpPr>
              <p:cNvPr id="16408" name="AutoShape 48"/>
              <p:cNvSpPr>
                <a:spLocks noChangeArrowheads="1"/>
              </p:cNvSpPr>
              <p:nvPr/>
            </p:nvSpPr>
            <p:spPr bwMode="auto">
              <a:xfrm flipV="1">
                <a:off x="648" y="3024"/>
                <a:ext cx="192" cy="192"/>
              </a:xfrm>
              <a:prstGeom prst="triangle">
                <a:avLst>
                  <a:gd name="adj" fmla="val 500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16409" name="Line 49"/>
              <p:cNvSpPr>
                <a:spLocks noChangeShapeType="1"/>
              </p:cNvSpPr>
              <p:nvPr/>
            </p:nvSpPr>
            <p:spPr bwMode="auto">
              <a:xfrm flipV="1">
                <a:off x="290" y="3216"/>
                <a:ext cx="454" cy="576"/>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6410" name="Line 50"/>
              <p:cNvSpPr>
                <a:spLocks noChangeShapeType="1"/>
              </p:cNvSpPr>
              <p:nvPr/>
            </p:nvSpPr>
            <p:spPr bwMode="auto">
              <a:xfrm flipV="1">
                <a:off x="744" y="3216"/>
                <a:ext cx="0" cy="576"/>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6411" name="Line 51"/>
              <p:cNvSpPr>
                <a:spLocks noChangeShapeType="1"/>
              </p:cNvSpPr>
              <p:nvPr/>
            </p:nvSpPr>
            <p:spPr bwMode="auto">
              <a:xfrm>
                <a:off x="744" y="3216"/>
                <a:ext cx="456" cy="574"/>
              </a:xfrm>
              <a:prstGeom prst="line">
                <a:avLst/>
              </a:prstGeom>
              <a:noFill/>
              <a:ln w="9525">
                <a:solidFill>
                  <a:schemeClr val="tx1"/>
                </a:solidFill>
                <a:round/>
                <a:headEnd/>
                <a:tailEnd/>
              </a:ln>
            </p:spPr>
            <p:txBody>
              <a:bodyPr wrap="none" anchor="ctr">
                <a:prstTxWarp prst="textNoShape">
                  <a:avLst/>
                </a:prstTxWarp>
              </a:bodyPr>
              <a:lstStyle/>
              <a:p>
                <a:endParaRPr lang="en-US"/>
              </a:p>
            </p:txBody>
          </p:sp>
        </p:grpSp>
        <p:sp>
          <p:nvSpPr>
            <p:cNvPr id="16400" name="Text Box 52"/>
            <p:cNvSpPr txBox="1">
              <a:spLocks noChangeArrowheads="1"/>
            </p:cNvSpPr>
            <p:nvPr/>
          </p:nvSpPr>
          <p:spPr bwMode="auto">
            <a:xfrm>
              <a:off x="167" y="3938"/>
              <a:ext cx="197" cy="233"/>
            </a:xfrm>
            <a:prstGeom prst="rect">
              <a:avLst/>
            </a:prstGeom>
            <a:noFill/>
            <a:ln w="9525">
              <a:noFill/>
              <a:miter lim="800000"/>
              <a:headEnd/>
              <a:tailEnd/>
            </a:ln>
          </p:spPr>
          <p:txBody>
            <a:bodyPr wrap="none">
              <a:prstTxWarp prst="textNoShape">
                <a:avLst/>
              </a:prstTxWarp>
              <a:spAutoFit/>
            </a:bodyPr>
            <a:lstStyle/>
            <a:p>
              <a:r>
                <a:rPr lang="en-US" dirty="0"/>
                <a:t>2</a:t>
              </a:r>
            </a:p>
          </p:txBody>
        </p:sp>
        <p:sp>
          <p:nvSpPr>
            <p:cNvPr id="16401" name="Text Box 53"/>
            <p:cNvSpPr txBox="1">
              <a:spLocks noChangeArrowheads="1"/>
            </p:cNvSpPr>
            <p:nvPr/>
          </p:nvSpPr>
          <p:spPr bwMode="auto">
            <a:xfrm>
              <a:off x="662" y="3938"/>
              <a:ext cx="197" cy="233"/>
            </a:xfrm>
            <a:prstGeom prst="rect">
              <a:avLst/>
            </a:prstGeom>
            <a:noFill/>
            <a:ln w="9525">
              <a:noFill/>
              <a:miter lim="800000"/>
              <a:headEnd/>
              <a:tailEnd/>
            </a:ln>
          </p:spPr>
          <p:txBody>
            <a:bodyPr wrap="none">
              <a:prstTxWarp prst="textNoShape">
                <a:avLst/>
              </a:prstTxWarp>
              <a:spAutoFit/>
            </a:bodyPr>
            <a:lstStyle/>
            <a:p>
              <a:pPr algn="ctr"/>
              <a:r>
                <a:rPr lang="en-US" dirty="0"/>
                <a:t>4</a:t>
              </a:r>
            </a:p>
          </p:txBody>
        </p:sp>
        <p:sp>
          <p:nvSpPr>
            <p:cNvPr id="16402" name="Text Box 54"/>
            <p:cNvSpPr txBox="1">
              <a:spLocks noChangeArrowheads="1"/>
            </p:cNvSpPr>
            <p:nvPr/>
          </p:nvSpPr>
          <p:spPr bwMode="auto">
            <a:xfrm>
              <a:off x="1094" y="3938"/>
              <a:ext cx="197" cy="233"/>
            </a:xfrm>
            <a:prstGeom prst="rect">
              <a:avLst/>
            </a:prstGeom>
            <a:noFill/>
            <a:ln w="9525">
              <a:noFill/>
              <a:miter lim="800000"/>
              <a:headEnd/>
              <a:tailEnd/>
            </a:ln>
          </p:spPr>
          <p:txBody>
            <a:bodyPr wrap="none">
              <a:prstTxWarp prst="textNoShape">
                <a:avLst/>
              </a:prstTxWarp>
              <a:spAutoFit/>
            </a:bodyPr>
            <a:lstStyle/>
            <a:p>
              <a:r>
                <a:rPr lang="en-US" dirty="0"/>
                <a:t>1</a:t>
              </a:r>
            </a:p>
          </p:txBody>
        </p:sp>
        <p:sp>
          <p:nvSpPr>
            <p:cNvPr id="16403" name="Text Box 55"/>
            <p:cNvSpPr txBox="1">
              <a:spLocks noChangeArrowheads="1"/>
            </p:cNvSpPr>
            <p:nvPr/>
          </p:nvSpPr>
          <p:spPr bwMode="auto">
            <a:xfrm>
              <a:off x="146" y="3542"/>
              <a:ext cx="269" cy="192"/>
            </a:xfrm>
            <a:prstGeom prst="rect">
              <a:avLst/>
            </a:prstGeom>
            <a:noFill/>
            <a:ln w="9525">
              <a:noFill/>
              <a:miter lim="800000"/>
              <a:headEnd/>
              <a:tailEnd/>
            </a:ln>
          </p:spPr>
          <p:txBody>
            <a:bodyPr wrap="none">
              <a:prstTxWarp prst="textNoShape">
                <a:avLst/>
              </a:prstTxWarp>
              <a:spAutoFit/>
            </a:bodyPr>
            <a:lstStyle/>
            <a:p>
              <a:r>
                <a:rPr lang="en-US" sz="1400"/>
                <a:t>A</a:t>
              </a:r>
              <a:r>
                <a:rPr lang="en-US" sz="900"/>
                <a:t>31</a:t>
              </a:r>
              <a:endParaRPr lang="en-US"/>
            </a:p>
          </p:txBody>
        </p:sp>
        <p:sp>
          <p:nvSpPr>
            <p:cNvPr id="16404" name="Text Box 56"/>
            <p:cNvSpPr txBox="1">
              <a:spLocks noChangeArrowheads="1"/>
            </p:cNvSpPr>
            <p:nvPr/>
          </p:nvSpPr>
          <p:spPr bwMode="auto">
            <a:xfrm>
              <a:off x="482" y="3542"/>
              <a:ext cx="269" cy="192"/>
            </a:xfrm>
            <a:prstGeom prst="rect">
              <a:avLst/>
            </a:prstGeom>
            <a:noFill/>
            <a:ln w="9525">
              <a:noFill/>
              <a:miter lim="800000"/>
              <a:headEnd/>
              <a:tailEnd/>
            </a:ln>
          </p:spPr>
          <p:txBody>
            <a:bodyPr wrap="none">
              <a:prstTxWarp prst="textNoShape">
                <a:avLst/>
              </a:prstTxWarp>
              <a:spAutoFit/>
            </a:bodyPr>
            <a:lstStyle/>
            <a:p>
              <a:pPr algn="ctr"/>
              <a:r>
                <a:rPr lang="en-US" sz="1400"/>
                <a:t>A</a:t>
              </a:r>
              <a:r>
                <a:rPr lang="en-US" sz="900"/>
                <a:t>32</a:t>
              </a:r>
              <a:endParaRPr lang="en-US"/>
            </a:p>
          </p:txBody>
        </p:sp>
        <p:sp>
          <p:nvSpPr>
            <p:cNvPr id="16405" name="Text Box 57"/>
            <p:cNvSpPr txBox="1">
              <a:spLocks noChangeArrowheads="1"/>
            </p:cNvSpPr>
            <p:nvPr/>
          </p:nvSpPr>
          <p:spPr bwMode="auto">
            <a:xfrm>
              <a:off x="842" y="3542"/>
              <a:ext cx="269" cy="192"/>
            </a:xfrm>
            <a:prstGeom prst="rect">
              <a:avLst/>
            </a:prstGeom>
            <a:noFill/>
            <a:ln w="9525">
              <a:noFill/>
              <a:miter lim="800000"/>
              <a:headEnd/>
              <a:tailEnd/>
            </a:ln>
          </p:spPr>
          <p:txBody>
            <a:bodyPr wrap="none">
              <a:prstTxWarp prst="textNoShape">
                <a:avLst/>
              </a:prstTxWarp>
              <a:spAutoFit/>
            </a:bodyPr>
            <a:lstStyle/>
            <a:p>
              <a:r>
                <a:rPr lang="en-US" sz="1400"/>
                <a:t>A</a:t>
              </a:r>
              <a:r>
                <a:rPr lang="en-US" sz="900"/>
                <a:t>33</a:t>
              </a:r>
              <a:endParaRPr lang="en-US"/>
            </a:p>
          </p:txBody>
        </p:sp>
        <p:sp>
          <p:nvSpPr>
            <p:cNvPr id="16406" name="Text Box 58"/>
            <p:cNvSpPr txBox="1">
              <a:spLocks noChangeArrowheads="1"/>
            </p:cNvSpPr>
            <p:nvPr/>
          </p:nvSpPr>
          <p:spPr bwMode="auto">
            <a:xfrm>
              <a:off x="881" y="2955"/>
              <a:ext cx="116" cy="288"/>
            </a:xfrm>
            <a:prstGeom prst="rect">
              <a:avLst/>
            </a:prstGeom>
            <a:noFill/>
            <a:ln w="9525">
              <a:noFill/>
              <a:miter lim="800000"/>
              <a:headEnd/>
              <a:tailEnd/>
            </a:ln>
          </p:spPr>
          <p:txBody>
            <a:bodyPr wrap="none">
              <a:prstTxWarp prst="textNoShape">
                <a:avLst/>
              </a:prstTxWarp>
              <a:spAutoFit/>
            </a:bodyPr>
            <a:lstStyle/>
            <a:p>
              <a:endParaRPr lang="en-US"/>
            </a:p>
          </p:txBody>
        </p:sp>
      </p:grpSp>
      <p:sp>
        <p:nvSpPr>
          <p:cNvPr id="16389" name="Line 60"/>
          <p:cNvSpPr>
            <a:spLocks noChangeShapeType="1"/>
          </p:cNvSpPr>
          <p:nvPr/>
        </p:nvSpPr>
        <p:spPr bwMode="auto">
          <a:xfrm flipV="1">
            <a:off x="1530350" y="2000250"/>
            <a:ext cx="3162300" cy="148590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6390" name="Line 61"/>
          <p:cNvSpPr>
            <a:spLocks noChangeShapeType="1"/>
          </p:cNvSpPr>
          <p:nvPr/>
        </p:nvSpPr>
        <p:spPr bwMode="auto">
          <a:xfrm flipV="1">
            <a:off x="4699000" y="2000250"/>
            <a:ext cx="0" cy="149225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6391" name="Line 62"/>
          <p:cNvSpPr>
            <a:spLocks noChangeShapeType="1"/>
          </p:cNvSpPr>
          <p:nvPr/>
        </p:nvSpPr>
        <p:spPr bwMode="auto">
          <a:xfrm>
            <a:off x="4699000" y="2006600"/>
            <a:ext cx="2952750" cy="147955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6392" name="Text Box 64"/>
          <p:cNvSpPr txBox="1">
            <a:spLocks noChangeArrowheads="1"/>
          </p:cNvSpPr>
          <p:nvPr/>
        </p:nvSpPr>
        <p:spPr bwMode="auto">
          <a:xfrm>
            <a:off x="4899025" y="1641475"/>
            <a:ext cx="184150" cy="457200"/>
          </a:xfrm>
          <a:prstGeom prst="rect">
            <a:avLst/>
          </a:prstGeom>
          <a:noFill/>
          <a:ln w="9525">
            <a:noFill/>
            <a:miter lim="800000"/>
            <a:headEnd/>
            <a:tailEnd/>
          </a:ln>
        </p:spPr>
        <p:txBody>
          <a:bodyPr wrap="none">
            <a:prstTxWarp prst="textNoShape">
              <a:avLst/>
            </a:prstTxWarp>
            <a:spAutoFit/>
          </a:bodyPr>
          <a:lstStyle/>
          <a:p>
            <a:endParaRPr lang="en-US"/>
          </a:p>
        </p:txBody>
      </p:sp>
      <p:sp>
        <p:nvSpPr>
          <p:cNvPr id="16394" name="Text Box 67"/>
          <p:cNvSpPr txBox="1">
            <a:spLocks noChangeArrowheads="1"/>
          </p:cNvSpPr>
          <p:nvPr/>
        </p:nvSpPr>
        <p:spPr bwMode="auto">
          <a:xfrm>
            <a:off x="6003925" y="2374900"/>
            <a:ext cx="438150" cy="366713"/>
          </a:xfrm>
          <a:prstGeom prst="rect">
            <a:avLst/>
          </a:prstGeom>
          <a:noFill/>
          <a:ln w="9525">
            <a:noFill/>
            <a:miter lim="800000"/>
            <a:headEnd/>
            <a:tailEnd/>
          </a:ln>
        </p:spPr>
        <p:txBody>
          <a:bodyPr wrap="none">
            <a:prstTxWarp prst="textNoShape">
              <a:avLst/>
            </a:prstTxWarp>
            <a:spAutoFit/>
          </a:bodyPr>
          <a:lstStyle/>
          <a:p>
            <a:r>
              <a:rPr lang="en-US" sz="1800"/>
              <a:t>A</a:t>
            </a:r>
            <a:r>
              <a:rPr lang="en-US" sz="1400"/>
              <a:t>3</a:t>
            </a:r>
            <a:endParaRPr lang="en-US"/>
          </a:p>
        </p:txBody>
      </p:sp>
      <p:sp>
        <p:nvSpPr>
          <p:cNvPr id="16395" name="Text Box 68"/>
          <p:cNvSpPr txBox="1">
            <a:spLocks noChangeArrowheads="1"/>
          </p:cNvSpPr>
          <p:nvPr/>
        </p:nvSpPr>
        <p:spPr bwMode="auto">
          <a:xfrm>
            <a:off x="4302125" y="2374900"/>
            <a:ext cx="438150" cy="366713"/>
          </a:xfrm>
          <a:prstGeom prst="rect">
            <a:avLst/>
          </a:prstGeom>
          <a:noFill/>
          <a:ln w="9525">
            <a:noFill/>
            <a:miter lim="800000"/>
            <a:headEnd/>
            <a:tailEnd/>
          </a:ln>
        </p:spPr>
        <p:txBody>
          <a:bodyPr wrap="none">
            <a:prstTxWarp prst="textNoShape">
              <a:avLst/>
            </a:prstTxWarp>
            <a:spAutoFit/>
          </a:bodyPr>
          <a:lstStyle/>
          <a:p>
            <a:r>
              <a:rPr lang="en-US" sz="1800"/>
              <a:t>A</a:t>
            </a:r>
            <a:r>
              <a:rPr lang="en-US" sz="1400"/>
              <a:t>2</a:t>
            </a:r>
            <a:endParaRPr lang="en-US"/>
          </a:p>
        </p:txBody>
      </p:sp>
      <p:sp>
        <p:nvSpPr>
          <p:cNvPr id="16396" name="Text Box 69"/>
          <p:cNvSpPr txBox="1">
            <a:spLocks noChangeArrowheads="1"/>
          </p:cNvSpPr>
          <p:nvPr/>
        </p:nvSpPr>
        <p:spPr bwMode="auto">
          <a:xfrm>
            <a:off x="2841625" y="2374900"/>
            <a:ext cx="438150" cy="366713"/>
          </a:xfrm>
          <a:prstGeom prst="rect">
            <a:avLst/>
          </a:prstGeom>
          <a:noFill/>
          <a:ln w="9525">
            <a:noFill/>
            <a:miter lim="800000"/>
            <a:headEnd/>
            <a:tailEnd/>
          </a:ln>
        </p:spPr>
        <p:txBody>
          <a:bodyPr wrap="none">
            <a:prstTxWarp prst="textNoShape">
              <a:avLst/>
            </a:prstTxWarp>
            <a:spAutoFit/>
          </a:bodyPr>
          <a:lstStyle/>
          <a:p>
            <a:r>
              <a:rPr lang="en-US" sz="1800" dirty="0"/>
              <a:t>A</a:t>
            </a:r>
            <a:r>
              <a:rPr lang="en-US" sz="1400" dirty="0"/>
              <a:t>1</a:t>
            </a:r>
            <a:endParaRPr lang="en-US" dirty="0"/>
          </a:p>
        </p:txBody>
      </p:sp>
      <p:sp>
        <p:nvSpPr>
          <p:cNvPr id="16398" name="AutoShape 9"/>
          <p:cNvSpPr>
            <a:spLocks noChangeArrowheads="1"/>
          </p:cNvSpPr>
          <p:nvPr/>
        </p:nvSpPr>
        <p:spPr bwMode="auto">
          <a:xfrm>
            <a:off x="4546600" y="1701800"/>
            <a:ext cx="304800" cy="304800"/>
          </a:xfrm>
          <a:prstGeom prst="triangle">
            <a:avLst>
              <a:gd name="adj" fmla="val 500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63" name="Title 62"/>
          <p:cNvSpPr>
            <a:spLocks noGrp="1"/>
          </p:cNvSpPr>
          <p:nvPr>
            <p:ph type="title"/>
          </p:nvPr>
        </p:nvSpPr>
        <p:spPr>
          <a:xfrm>
            <a:off x="457200" y="152400"/>
            <a:ext cx="8001000" cy="655638"/>
          </a:xfrm>
        </p:spPr>
        <p:txBody>
          <a:bodyPr>
            <a:normAutofit fontScale="90000"/>
          </a:bodyPr>
          <a:lstStyle/>
          <a:p>
            <a:r>
              <a:rPr lang="en-US" sz="2800" dirty="0" smtClean="0"/>
              <a:t>Pruning: do we have to traverse the whole tree?</a:t>
            </a:r>
            <a:endParaRPr lang="en-US" sz="2800" dirty="0"/>
          </a:p>
        </p:txBody>
      </p:sp>
      <p:sp>
        <p:nvSpPr>
          <p:cNvPr id="62" name="TextBox 61"/>
          <p:cNvSpPr txBox="1"/>
          <p:nvPr/>
        </p:nvSpPr>
        <p:spPr>
          <a:xfrm>
            <a:off x="0" y="3333690"/>
            <a:ext cx="1143000" cy="400110"/>
          </a:xfrm>
          <a:prstGeom prst="rect">
            <a:avLst/>
          </a:prstGeom>
          <a:noFill/>
        </p:spPr>
        <p:txBody>
          <a:bodyPr wrap="square" rtlCol="0">
            <a:spAutoFit/>
          </a:bodyPr>
          <a:lstStyle/>
          <a:p>
            <a:r>
              <a:rPr lang="en-US" sz="2000" b="1" dirty="0" smtClean="0"/>
              <a:t>MIN</a:t>
            </a:r>
            <a:endParaRPr lang="en-US" sz="2000" b="1" dirty="0"/>
          </a:p>
        </p:txBody>
      </p:sp>
      <p:sp>
        <p:nvSpPr>
          <p:cNvPr id="64" name="TextBox 63"/>
          <p:cNvSpPr txBox="1"/>
          <p:nvPr/>
        </p:nvSpPr>
        <p:spPr>
          <a:xfrm>
            <a:off x="0" y="1905000"/>
            <a:ext cx="1143000" cy="400110"/>
          </a:xfrm>
          <a:prstGeom prst="rect">
            <a:avLst/>
          </a:prstGeom>
          <a:noFill/>
        </p:spPr>
        <p:txBody>
          <a:bodyPr wrap="square" rtlCol="0">
            <a:spAutoFit/>
          </a:bodyPr>
          <a:lstStyle/>
          <a:p>
            <a:r>
              <a:rPr lang="en-US" sz="2000" b="1" dirty="0" smtClean="0"/>
              <a:t>MAX</a:t>
            </a:r>
            <a:endParaRPr lang="en-US" sz="2000" b="1" dirty="0"/>
          </a:p>
        </p:txBody>
      </p:sp>
    </p:spTree>
    <p:extLst>
      <p:ext uri="{BB962C8B-B14F-4D97-AF65-F5344CB8AC3E}">
        <p14:creationId xmlns:p14="http://schemas.microsoft.com/office/powerpoint/2010/main" val="354026062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44" name="AutoShape 2"/>
          <p:cNvSpPr>
            <a:spLocks noChangeArrowheads="1"/>
          </p:cNvSpPr>
          <p:nvPr/>
        </p:nvSpPr>
        <p:spPr bwMode="auto">
          <a:xfrm>
            <a:off x="660400" y="4708525"/>
            <a:ext cx="304800" cy="304800"/>
          </a:xfrm>
          <a:prstGeom prst="triangle">
            <a:avLst>
              <a:gd name="adj" fmla="val 50000"/>
            </a:avLst>
          </a:prstGeom>
          <a:solidFill>
            <a:srgbClr val="3366FF"/>
          </a:solidFill>
          <a:ln w="9525">
            <a:solidFill>
              <a:schemeClr val="tx1"/>
            </a:solidFill>
            <a:miter lim="800000"/>
            <a:headEnd/>
            <a:tailEnd/>
          </a:ln>
        </p:spPr>
        <p:txBody>
          <a:bodyPr wrap="none" anchor="ctr">
            <a:prstTxWarp prst="textNoShape">
              <a:avLst/>
            </a:prstTxWarp>
          </a:bodyPr>
          <a:lstStyle/>
          <a:p>
            <a:endParaRPr lang="en-US" dirty="0"/>
          </a:p>
        </p:txBody>
      </p:sp>
      <p:sp>
        <p:nvSpPr>
          <p:cNvPr id="16445" name="AutoShape 3"/>
          <p:cNvSpPr>
            <a:spLocks noChangeArrowheads="1"/>
          </p:cNvSpPr>
          <p:nvPr/>
        </p:nvSpPr>
        <p:spPr bwMode="auto">
          <a:xfrm>
            <a:off x="1384300" y="4708525"/>
            <a:ext cx="304800" cy="304800"/>
          </a:xfrm>
          <a:prstGeom prst="triangle">
            <a:avLst>
              <a:gd name="adj" fmla="val 500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16446" name="AutoShape 4"/>
          <p:cNvSpPr>
            <a:spLocks noChangeArrowheads="1"/>
          </p:cNvSpPr>
          <p:nvPr/>
        </p:nvSpPr>
        <p:spPr bwMode="auto">
          <a:xfrm>
            <a:off x="2108200" y="4708525"/>
            <a:ext cx="304800" cy="304800"/>
          </a:xfrm>
          <a:prstGeom prst="triangle">
            <a:avLst>
              <a:gd name="adj" fmla="val 500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16441" name="Line 13"/>
          <p:cNvSpPr>
            <a:spLocks noChangeShapeType="1"/>
          </p:cNvSpPr>
          <p:nvPr/>
        </p:nvSpPr>
        <p:spPr bwMode="auto">
          <a:xfrm flipV="1">
            <a:off x="815975" y="3794125"/>
            <a:ext cx="720725" cy="91440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6442" name="Line 14"/>
          <p:cNvSpPr>
            <a:spLocks noChangeShapeType="1"/>
          </p:cNvSpPr>
          <p:nvPr/>
        </p:nvSpPr>
        <p:spPr bwMode="auto">
          <a:xfrm flipV="1">
            <a:off x="1536700" y="3794125"/>
            <a:ext cx="0" cy="91440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6443" name="Line 15"/>
          <p:cNvSpPr>
            <a:spLocks noChangeShapeType="1"/>
          </p:cNvSpPr>
          <p:nvPr/>
        </p:nvSpPr>
        <p:spPr bwMode="auto">
          <a:xfrm>
            <a:off x="1536700" y="3794125"/>
            <a:ext cx="723900" cy="911225"/>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6432" name="Text Box 17"/>
          <p:cNvSpPr txBox="1">
            <a:spLocks noChangeArrowheads="1"/>
          </p:cNvSpPr>
          <p:nvPr/>
        </p:nvSpPr>
        <p:spPr bwMode="auto">
          <a:xfrm>
            <a:off x="620713" y="4940300"/>
            <a:ext cx="313044" cy="369332"/>
          </a:xfrm>
          <a:prstGeom prst="rect">
            <a:avLst/>
          </a:prstGeom>
          <a:noFill/>
          <a:ln w="9525">
            <a:noFill/>
            <a:miter lim="800000"/>
            <a:headEnd/>
            <a:tailEnd/>
          </a:ln>
        </p:spPr>
        <p:txBody>
          <a:bodyPr wrap="none">
            <a:prstTxWarp prst="textNoShape">
              <a:avLst/>
            </a:prstTxWarp>
            <a:spAutoFit/>
          </a:bodyPr>
          <a:lstStyle/>
          <a:p>
            <a:r>
              <a:rPr lang="en-US" dirty="0"/>
              <a:t>4</a:t>
            </a:r>
          </a:p>
        </p:txBody>
      </p:sp>
      <p:sp>
        <p:nvSpPr>
          <p:cNvPr id="16433" name="Text Box 18"/>
          <p:cNvSpPr txBox="1">
            <a:spLocks noChangeArrowheads="1"/>
          </p:cNvSpPr>
          <p:nvPr/>
        </p:nvSpPr>
        <p:spPr bwMode="auto">
          <a:xfrm>
            <a:off x="1330325" y="4940300"/>
            <a:ext cx="488950" cy="457200"/>
          </a:xfrm>
          <a:prstGeom prst="rect">
            <a:avLst/>
          </a:prstGeom>
          <a:noFill/>
          <a:ln w="9525">
            <a:noFill/>
            <a:miter lim="800000"/>
            <a:headEnd/>
            <a:tailEnd/>
          </a:ln>
        </p:spPr>
        <p:txBody>
          <a:bodyPr wrap="none">
            <a:prstTxWarp prst="textNoShape">
              <a:avLst/>
            </a:prstTxWarp>
            <a:spAutoFit/>
          </a:bodyPr>
          <a:lstStyle/>
          <a:p>
            <a:pPr algn="ctr"/>
            <a:r>
              <a:rPr lang="en-US"/>
              <a:t>12</a:t>
            </a:r>
          </a:p>
        </p:txBody>
      </p:sp>
      <p:sp>
        <p:nvSpPr>
          <p:cNvPr id="16434" name="Text Box 19"/>
          <p:cNvSpPr txBox="1">
            <a:spLocks noChangeArrowheads="1"/>
          </p:cNvSpPr>
          <p:nvPr/>
        </p:nvSpPr>
        <p:spPr bwMode="auto">
          <a:xfrm>
            <a:off x="2092325" y="4940300"/>
            <a:ext cx="313044" cy="369332"/>
          </a:xfrm>
          <a:prstGeom prst="rect">
            <a:avLst/>
          </a:prstGeom>
          <a:noFill/>
          <a:ln w="9525">
            <a:noFill/>
            <a:miter lim="800000"/>
            <a:headEnd/>
            <a:tailEnd/>
          </a:ln>
        </p:spPr>
        <p:txBody>
          <a:bodyPr wrap="none">
            <a:prstTxWarp prst="textNoShape">
              <a:avLst/>
            </a:prstTxWarp>
            <a:spAutoFit/>
          </a:bodyPr>
          <a:lstStyle/>
          <a:p>
            <a:r>
              <a:rPr lang="en-US" dirty="0"/>
              <a:t>7</a:t>
            </a:r>
          </a:p>
        </p:txBody>
      </p:sp>
      <p:sp>
        <p:nvSpPr>
          <p:cNvPr id="16435" name="Text Box 20"/>
          <p:cNvSpPr txBox="1">
            <a:spLocks noChangeArrowheads="1"/>
          </p:cNvSpPr>
          <p:nvPr/>
        </p:nvSpPr>
        <p:spPr bwMode="auto">
          <a:xfrm>
            <a:off x="587375" y="4311650"/>
            <a:ext cx="427038" cy="304800"/>
          </a:xfrm>
          <a:prstGeom prst="rect">
            <a:avLst/>
          </a:prstGeom>
          <a:noFill/>
          <a:ln w="9525">
            <a:noFill/>
            <a:miter lim="800000"/>
            <a:headEnd/>
            <a:tailEnd/>
          </a:ln>
        </p:spPr>
        <p:txBody>
          <a:bodyPr wrap="none">
            <a:prstTxWarp prst="textNoShape">
              <a:avLst/>
            </a:prstTxWarp>
            <a:spAutoFit/>
          </a:bodyPr>
          <a:lstStyle/>
          <a:p>
            <a:r>
              <a:rPr lang="en-US" sz="1400"/>
              <a:t>A</a:t>
            </a:r>
            <a:r>
              <a:rPr lang="en-US" sz="900"/>
              <a:t>11</a:t>
            </a:r>
            <a:endParaRPr lang="en-US"/>
          </a:p>
        </p:txBody>
      </p:sp>
      <p:sp>
        <p:nvSpPr>
          <p:cNvPr id="16436" name="Text Box 21"/>
          <p:cNvSpPr txBox="1">
            <a:spLocks noChangeArrowheads="1"/>
          </p:cNvSpPr>
          <p:nvPr/>
        </p:nvSpPr>
        <p:spPr bwMode="auto">
          <a:xfrm>
            <a:off x="1120775" y="4311650"/>
            <a:ext cx="427038" cy="304800"/>
          </a:xfrm>
          <a:prstGeom prst="rect">
            <a:avLst/>
          </a:prstGeom>
          <a:noFill/>
          <a:ln w="9525">
            <a:noFill/>
            <a:miter lim="800000"/>
            <a:headEnd/>
            <a:tailEnd/>
          </a:ln>
        </p:spPr>
        <p:txBody>
          <a:bodyPr wrap="none">
            <a:prstTxWarp prst="textNoShape">
              <a:avLst/>
            </a:prstTxWarp>
            <a:spAutoFit/>
          </a:bodyPr>
          <a:lstStyle/>
          <a:p>
            <a:pPr algn="ctr"/>
            <a:r>
              <a:rPr lang="en-US" sz="1400"/>
              <a:t>A</a:t>
            </a:r>
            <a:r>
              <a:rPr lang="en-US" sz="900"/>
              <a:t>12</a:t>
            </a:r>
            <a:endParaRPr lang="en-US"/>
          </a:p>
        </p:txBody>
      </p:sp>
      <p:sp>
        <p:nvSpPr>
          <p:cNvPr id="16437" name="Text Box 22"/>
          <p:cNvSpPr txBox="1">
            <a:spLocks noChangeArrowheads="1"/>
          </p:cNvSpPr>
          <p:nvPr/>
        </p:nvSpPr>
        <p:spPr bwMode="auto">
          <a:xfrm>
            <a:off x="1692275" y="4311650"/>
            <a:ext cx="427038" cy="304800"/>
          </a:xfrm>
          <a:prstGeom prst="rect">
            <a:avLst/>
          </a:prstGeom>
          <a:noFill/>
          <a:ln w="9525">
            <a:noFill/>
            <a:miter lim="800000"/>
            <a:headEnd/>
            <a:tailEnd/>
          </a:ln>
        </p:spPr>
        <p:txBody>
          <a:bodyPr wrap="none">
            <a:prstTxWarp prst="textNoShape">
              <a:avLst/>
            </a:prstTxWarp>
            <a:spAutoFit/>
          </a:bodyPr>
          <a:lstStyle/>
          <a:p>
            <a:r>
              <a:rPr lang="en-US" sz="1400"/>
              <a:t>A</a:t>
            </a:r>
            <a:r>
              <a:rPr lang="en-US" sz="900"/>
              <a:t>13</a:t>
            </a:r>
            <a:endParaRPr lang="en-US"/>
          </a:p>
        </p:txBody>
      </p:sp>
      <p:sp>
        <p:nvSpPr>
          <p:cNvPr id="16438" name="Text Box 23"/>
          <p:cNvSpPr txBox="1">
            <a:spLocks noChangeArrowheads="1"/>
          </p:cNvSpPr>
          <p:nvPr/>
        </p:nvSpPr>
        <p:spPr bwMode="auto">
          <a:xfrm>
            <a:off x="1754188" y="3379788"/>
            <a:ext cx="184150" cy="457200"/>
          </a:xfrm>
          <a:prstGeom prst="rect">
            <a:avLst/>
          </a:prstGeom>
          <a:noFill/>
          <a:ln w="9525">
            <a:noFill/>
            <a:miter lim="800000"/>
            <a:headEnd/>
            <a:tailEnd/>
          </a:ln>
        </p:spPr>
        <p:txBody>
          <a:bodyPr wrap="none">
            <a:prstTxWarp prst="textNoShape">
              <a:avLst/>
            </a:prstTxWarp>
            <a:spAutoFit/>
          </a:bodyPr>
          <a:lstStyle/>
          <a:p>
            <a:endParaRPr lang="en-US"/>
          </a:p>
        </p:txBody>
      </p:sp>
      <p:sp>
        <p:nvSpPr>
          <p:cNvPr id="16428" name="AutoShape 28"/>
          <p:cNvSpPr>
            <a:spLocks noChangeArrowheads="1"/>
          </p:cNvSpPr>
          <p:nvPr/>
        </p:nvSpPr>
        <p:spPr bwMode="auto">
          <a:xfrm>
            <a:off x="3822700" y="4708525"/>
            <a:ext cx="304800" cy="304800"/>
          </a:xfrm>
          <a:prstGeom prst="triangle">
            <a:avLst>
              <a:gd name="adj" fmla="val 50000"/>
            </a:avLst>
          </a:prstGeom>
          <a:solidFill>
            <a:srgbClr val="33CC33"/>
          </a:solidFill>
          <a:ln w="9525">
            <a:solidFill>
              <a:schemeClr val="tx1"/>
            </a:solidFill>
            <a:miter lim="800000"/>
            <a:headEnd/>
            <a:tailEnd/>
          </a:ln>
        </p:spPr>
        <p:txBody>
          <a:bodyPr wrap="none" anchor="ctr">
            <a:prstTxWarp prst="textNoShape">
              <a:avLst/>
            </a:prstTxWarp>
          </a:bodyPr>
          <a:lstStyle/>
          <a:p>
            <a:endParaRPr lang="en-US"/>
          </a:p>
        </p:txBody>
      </p:sp>
      <p:sp>
        <p:nvSpPr>
          <p:cNvPr id="16429" name="AutoShape 29"/>
          <p:cNvSpPr>
            <a:spLocks noChangeArrowheads="1"/>
          </p:cNvSpPr>
          <p:nvPr/>
        </p:nvSpPr>
        <p:spPr bwMode="auto">
          <a:xfrm>
            <a:off x="4546600" y="4708525"/>
            <a:ext cx="304800" cy="304800"/>
          </a:xfrm>
          <a:prstGeom prst="triangle">
            <a:avLst>
              <a:gd name="adj" fmla="val 50000"/>
            </a:avLst>
          </a:prstGeom>
          <a:solidFill>
            <a:srgbClr val="33CC33"/>
          </a:solidFill>
          <a:ln w="9525">
            <a:solidFill>
              <a:schemeClr val="tx1"/>
            </a:solidFill>
            <a:miter lim="800000"/>
            <a:headEnd/>
            <a:tailEnd/>
          </a:ln>
        </p:spPr>
        <p:txBody>
          <a:bodyPr wrap="none" anchor="ctr">
            <a:prstTxWarp prst="textNoShape">
              <a:avLst/>
            </a:prstTxWarp>
          </a:bodyPr>
          <a:lstStyle/>
          <a:p>
            <a:endParaRPr lang="en-US"/>
          </a:p>
        </p:txBody>
      </p:sp>
      <p:sp>
        <p:nvSpPr>
          <p:cNvPr id="16424" name="AutoShape 31"/>
          <p:cNvSpPr>
            <a:spLocks noChangeArrowheads="1"/>
          </p:cNvSpPr>
          <p:nvPr/>
        </p:nvSpPr>
        <p:spPr bwMode="auto">
          <a:xfrm flipV="1">
            <a:off x="4546600" y="3489325"/>
            <a:ext cx="304800" cy="304800"/>
          </a:xfrm>
          <a:prstGeom prst="triangle">
            <a:avLst>
              <a:gd name="adj" fmla="val 500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16425" name="Line 32"/>
          <p:cNvSpPr>
            <a:spLocks noChangeShapeType="1"/>
          </p:cNvSpPr>
          <p:nvPr/>
        </p:nvSpPr>
        <p:spPr bwMode="auto">
          <a:xfrm flipV="1">
            <a:off x="3978275" y="3794125"/>
            <a:ext cx="720725" cy="91440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6426" name="Line 33"/>
          <p:cNvSpPr>
            <a:spLocks noChangeShapeType="1"/>
          </p:cNvSpPr>
          <p:nvPr/>
        </p:nvSpPr>
        <p:spPr bwMode="auto">
          <a:xfrm flipV="1">
            <a:off x="4699000" y="3794125"/>
            <a:ext cx="0" cy="91440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6416" name="Text Box 35"/>
          <p:cNvSpPr txBox="1">
            <a:spLocks noChangeArrowheads="1"/>
          </p:cNvSpPr>
          <p:nvPr/>
        </p:nvSpPr>
        <p:spPr bwMode="auto">
          <a:xfrm>
            <a:off x="3783013" y="4940300"/>
            <a:ext cx="441422" cy="369332"/>
          </a:xfrm>
          <a:prstGeom prst="rect">
            <a:avLst/>
          </a:prstGeom>
          <a:noFill/>
          <a:ln w="9525">
            <a:noFill/>
            <a:miter lim="800000"/>
            <a:headEnd/>
            <a:tailEnd/>
          </a:ln>
        </p:spPr>
        <p:txBody>
          <a:bodyPr wrap="none">
            <a:prstTxWarp prst="textNoShape">
              <a:avLst/>
            </a:prstTxWarp>
            <a:spAutoFit/>
          </a:bodyPr>
          <a:lstStyle/>
          <a:p>
            <a:r>
              <a:rPr lang="en-US" dirty="0" smtClean="0"/>
              <a:t>10</a:t>
            </a:r>
            <a:endParaRPr lang="en-US" dirty="0"/>
          </a:p>
        </p:txBody>
      </p:sp>
      <p:sp>
        <p:nvSpPr>
          <p:cNvPr id="16417" name="Text Box 36"/>
          <p:cNvSpPr txBox="1">
            <a:spLocks noChangeArrowheads="1"/>
          </p:cNvSpPr>
          <p:nvPr/>
        </p:nvSpPr>
        <p:spPr bwMode="auto">
          <a:xfrm>
            <a:off x="4568825" y="4940300"/>
            <a:ext cx="313044" cy="369332"/>
          </a:xfrm>
          <a:prstGeom prst="rect">
            <a:avLst/>
          </a:prstGeom>
          <a:noFill/>
          <a:ln w="9525">
            <a:noFill/>
            <a:miter lim="800000"/>
            <a:headEnd/>
            <a:tailEnd/>
          </a:ln>
        </p:spPr>
        <p:txBody>
          <a:bodyPr wrap="none">
            <a:prstTxWarp prst="textNoShape">
              <a:avLst/>
            </a:prstTxWarp>
            <a:spAutoFit/>
          </a:bodyPr>
          <a:lstStyle/>
          <a:p>
            <a:pPr algn="ctr"/>
            <a:r>
              <a:rPr lang="en-US" dirty="0"/>
              <a:t>3</a:t>
            </a:r>
          </a:p>
        </p:txBody>
      </p:sp>
      <p:sp>
        <p:nvSpPr>
          <p:cNvPr id="16419" name="Text Box 38"/>
          <p:cNvSpPr txBox="1">
            <a:spLocks noChangeArrowheads="1"/>
          </p:cNvSpPr>
          <p:nvPr/>
        </p:nvSpPr>
        <p:spPr bwMode="auto">
          <a:xfrm>
            <a:off x="3749675" y="4311650"/>
            <a:ext cx="427038" cy="304800"/>
          </a:xfrm>
          <a:prstGeom prst="rect">
            <a:avLst/>
          </a:prstGeom>
          <a:noFill/>
          <a:ln w="9525">
            <a:noFill/>
            <a:miter lim="800000"/>
            <a:headEnd/>
            <a:tailEnd/>
          </a:ln>
        </p:spPr>
        <p:txBody>
          <a:bodyPr wrap="none">
            <a:prstTxWarp prst="textNoShape">
              <a:avLst/>
            </a:prstTxWarp>
            <a:spAutoFit/>
          </a:bodyPr>
          <a:lstStyle/>
          <a:p>
            <a:r>
              <a:rPr lang="en-US" sz="1400"/>
              <a:t>A</a:t>
            </a:r>
            <a:r>
              <a:rPr lang="en-US" sz="900"/>
              <a:t>21</a:t>
            </a:r>
            <a:endParaRPr lang="en-US"/>
          </a:p>
        </p:txBody>
      </p:sp>
      <p:sp>
        <p:nvSpPr>
          <p:cNvPr id="16420" name="Text Box 39"/>
          <p:cNvSpPr txBox="1">
            <a:spLocks noChangeArrowheads="1"/>
          </p:cNvSpPr>
          <p:nvPr/>
        </p:nvSpPr>
        <p:spPr bwMode="auto">
          <a:xfrm>
            <a:off x="4283075" y="4311650"/>
            <a:ext cx="427038" cy="304800"/>
          </a:xfrm>
          <a:prstGeom prst="rect">
            <a:avLst/>
          </a:prstGeom>
          <a:noFill/>
          <a:ln w="9525">
            <a:noFill/>
            <a:miter lim="800000"/>
            <a:headEnd/>
            <a:tailEnd/>
          </a:ln>
        </p:spPr>
        <p:txBody>
          <a:bodyPr wrap="none">
            <a:prstTxWarp prst="textNoShape">
              <a:avLst/>
            </a:prstTxWarp>
            <a:spAutoFit/>
          </a:bodyPr>
          <a:lstStyle/>
          <a:p>
            <a:pPr algn="ctr"/>
            <a:r>
              <a:rPr lang="en-US" sz="1400"/>
              <a:t>A</a:t>
            </a:r>
            <a:r>
              <a:rPr lang="en-US" sz="900"/>
              <a:t>22</a:t>
            </a:r>
            <a:endParaRPr lang="en-US"/>
          </a:p>
        </p:txBody>
      </p:sp>
      <p:sp>
        <p:nvSpPr>
          <p:cNvPr id="16422" name="Text Box 41"/>
          <p:cNvSpPr txBox="1">
            <a:spLocks noChangeArrowheads="1"/>
          </p:cNvSpPr>
          <p:nvPr/>
        </p:nvSpPr>
        <p:spPr bwMode="auto">
          <a:xfrm>
            <a:off x="4916488" y="3379788"/>
            <a:ext cx="184150" cy="457200"/>
          </a:xfrm>
          <a:prstGeom prst="rect">
            <a:avLst/>
          </a:prstGeom>
          <a:noFill/>
          <a:ln w="9525">
            <a:noFill/>
            <a:miter lim="800000"/>
            <a:headEnd/>
            <a:tailEnd/>
          </a:ln>
        </p:spPr>
        <p:txBody>
          <a:bodyPr wrap="none">
            <a:prstTxWarp prst="textNoShape">
              <a:avLst/>
            </a:prstTxWarp>
            <a:spAutoFit/>
          </a:bodyPr>
          <a:lstStyle/>
          <a:p>
            <a:endParaRPr lang="en-US"/>
          </a:p>
        </p:txBody>
      </p:sp>
      <p:sp>
        <p:nvSpPr>
          <p:cNvPr id="16412" name="AutoShape 45"/>
          <p:cNvSpPr>
            <a:spLocks noChangeArrowheads="1"/>
          </p:cNvSpPr>
          <p:nvPr/>
        </p:nvSpPr>
        <p:spPr bwMode="auto">
          <a:xfrm>
            <a:off x="6781800" y="4708525"/>
            <a:ext cx="304800" cy="304800"/>
          </a:xfrm>
          <a:prstGeom prst="triangle">
            <a:avLst>
              <a:gd name="adj" fmla="val 50000"/>
            </a:avLst>
          </a:prstGeom>
          <a:solidFill>
            <a:srgbClr val="33CC33"/>
          </a:solidFill>
          <a:ln w="9525">
            <a:solidFill>
              <a:schemeClr val="tx1"/>
            </a:solidFill>
            <a:miter lim="800000"/>
            <a:headEnd/>
            <a:tailEnd/>
          </a:ln>
        </p:spPr>
        <p:txBody>
          <a:bodyPr wrap="none" anchor="ctr">
            <a:prstTxWarp prst="textNoShape">
              <a:avLst/>
            </a:prstTxWarp>
          </a:bodyPr>
          <a:lstStyle/>
          <a:p>
            <a:endParaRPr lang="en-US"/>
          </a:p>
        </p:txBody>
      </p:sp>
      <p:sp>
        <p:nvSpPr>
          <p:cNvPr id="16408" name="AutoShape 48"/>
          <p:cNvSpPr>
            <a:spLocks noChangeArrowheads="1"/>
          </p:cNvSpPr>
          <p:nvPr/>
        </p:nvSpPr>
        <p:spPr bwMode="auto">
          <a:xfrm flipV="1">
            <a:off x="7505700" y="3489325"/>
            <a:ext cx="304800" cy="304800"/>
          </a:xfrm>
          <a:prstGeom prst="triangle">
            <a:avLst>
              <a:gd name="adj" fmla="val 500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16409" name="Line 49"/>
          <p:cNvSpPr>
            <a:spLocks noChangeShapeType="1"/>
          </p:cNvSpPr>
          <p:nvPr/>
        </p:nvSpPr>
        <p:spPr bwMode="auto">
          <a:xfrm flipV="1">
            <a:off x="6937375" y="3794125"/>
            <a:ext cx="720725" cy="91440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6400" name="Text Box 52"/>
          <p:cNvSpPr txBox="1">
            <a:spLocks noChangeArrowheads="1"/>
          </p:cNvSpPr>
          <p:nvPr/>
        </p:nvSpPr>
        <p:spPr bwMode="auto">
          <a:xfrm>
            <a:off x="6742113" y="4940300"/>
            <a:ext cx="313044" cy="369332"/>
          </a:xfrm>
          <a:prstGeom prst="rect">
            <a:avLst/>
          </a:prstGeom>
          <a:noFill/>
          <a:ln w="9525">
            <a:noFill/>
            <a:miter lim="800000"/>
            <a:headEnd/>
            <a:tailEnd/>
          </a:ln>
        </p:spPr>
        <p:txBody>
          <a:bodyPr wrap="none">
            <a:prstTxWarp prst="textNoShape">
              <a:avLst/>
            </a:prstTxWarp>
            <a:spAutoFit/>
          </a:bodyPr>
          <a:lstStyle/>
          <a:p>
            <a:r>
              <a:rPr lang="en-US" dirty="0"/>
              <a:t>2</a:t>
            </a:r>
          </a:p>
        </p:txBody>
      </p:sp>
      <p:sp>
        <p:nvSpPr>
          <p:cNvPr id="16403" name="Text Box 55"/>
          <p:cNvSpPr txBox="1">
            <a:spLocks noChangeArrowheads="1"/>
          </p:cNvSpPr>
          <p:nvPr/>
        </p:nvSpPr>
        <p:spPr bwMode="auto">
          <a:xfrm>
            <a:off x="6708775" y="4311650"/>
            <a:ext cx="427038" cy="304800"/>
          </a:xfrm>
          <a:prstGeom prst="rect">
            <a:avLst/>
          </a:prstGeom>
          <a:noFill/>
          <a:ln w="9525">
            <a:noFill/>
            <a:miter lim="800000"/>
            <a:headEnd/>
            <a:tailEnd/>
          </a:ln>
        </p:spPr>
        <p:txBody>
          <a:bodyPr wrap="none">
            <a:prstTxWarp prst="textNoShape">
              <a:avLst/>
            </a:prstTxWarp>
            <a:spAutoFit/>
          </a:bodyPr>
          <a:lstStyle/>
          <a:p>
            <a:r>
              <a:rPr lang="en-US" sz="1400"/>
              <a:t>A</a:t>
            </a:r>
            <a:r>
              <a:rPr lang="en-US" sz="900"/>
              <a:t>31</a:t>
            </a:r>
            <a:endParaRPr lang="en-US"/>
          </a:p>
        </p:txBody>
      </p:sp>
      <p:sp>
        <p:nvSpPr>
          <p:cNvPr id="16406" name="Text Box 58"/>
          <p:cNvSpPr txBox="1">
            <a:spLocks noChangeArrowheads="1"/>
          </p:cNvSpPr>
          <p:nvPr/>
        </p:nvSpPr>
        <p:spPr bwMode="auto">
          <a:xfrm>
            <a:off x="7875588" y="3379788"/>
            <a:ext cx="184150" cy="457200"/>
          </a:xfrm>
          <a:prstGeom prst="rect">
            <a:avLst/>
          </a:prstGeom>
          <a:noFill/>
          <a:ln w="9525">
            <a:noFill/>
            <a:miter lim="800000"/>
            <a:headEnd/>
            <a:tailEnd/>
          </a:ln>
        </p:spPr>
        <p:txBody>
          <a:bodyPr wrap="none">
            <a:prstTxWarp prst="textNoShape">
              <a:avLst/>
            </a:prstTxWarp>
            <a:spAutoFit/>
          </a:bodyPr>
          <a:lstStyle/>
          <a:p>
            <a:endParaRPr lang="en-US"/>
          </a:p>
        </p:txBody>
      </p:sp>
      <p:sp>
        <p:nvSpPr>
          <p:cNvPr id="16389" name="Line 60"/>
          <p:cNvSpPr>
            <a:spLocks noChangeShapeType="1"/>
          </p:cNvSpPr>
          <p:nvPr/>
        </p:nvSpPr>
        <p:spPr bwMode="auto">
          <a:xfrm flipV="1">
            <a:off x="1530350" y="2000250"/>
            <a:ext cx="3162300" cy="148590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6390" name="Line 61"/>
          <p:cNvSpPr>
            <a:spLocks noChangeShapeType="1"/>
          </p:cNvSpPr>
          <p:nvPr/>
        </p:nvSpPr>
        <p:spPr bwMode="auto">
          <a:xfrm flipV="1">
            <a:off x="4699000" y="2000250"/>
            <a:ext cx="0" cy="149225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6391" name="Line 62"/>
          <p:cNvSpPr>
            <a:spLocks noChangeShapeType="1"/>
          </p:cNvSpPr>
          <p:nvPr/>
        </p:nvSpPr>
        <p:spPr bwMode="auto">
          <a:xfrm>
            <a:off x="4699000" y="2006600"/>
            <a:ext cx="2952750" cy="147955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6392" name="Text Box 64"/>
          <p:cNvSpPr txBox="1">
            <a:spLocks noChangeArrowheads="1"/>
          </p:cNvSpPr>
          <p:nvPr/>
        </p:nvSpPr>
        <p:spPr bwMode="auto">
          <a:xfrm>
            <a:off x="4899025" y="1641475"/>
            <a:ext cx="184150" cy="457200"/>
          </a:xfrm>
          <a:prstGeom prst="rect">
            <a:avLst/>
          </a:prstGeom>
          <a:noFill/>
          <a:ln w="9525">
            <a:noFill/>
            <a:miter lim="800000"/>
            <a:headEnd/>
            <a:tailEnd/>
          </a:ln>
        </p:spPr>
        <p:txBody>
          <a:bodyPr wrap="none">
            <a:prstTxWarp prst="textNoShape">
              <a:avLst/>
            </a:prstTxWarp>
            <a:spAutoFit/>
          </a:bodyPr>
          <a:lstStyle/>
          <a:p>
            <a:endParaRPr lang="en-US"/>
          </a:p>
        </p:txBody>
      </p:sp>
      <p:sp>
        <p:nvSpPr>
          <p:cNvPr id="16394" name="Text Box 67"/>
          <p:cNvSpPr txBox="1">
            <a:spLocks noChangeArrowheads="1"/>
          </p:cNvSpPr>
          <p:nvPr/>
        </p:nvSpPr>
        <p:spPr bwMode="auto">
          <a:xfrm>
            <a:off x="6003925" y="2374900"/>
            <a:ext cx="438150" cy="366713"/>
          </a:xfrm>
          <a:prstGeom prst="rect">
            <a:avLst/>
          </a:prstGeom>
          <a:noFill/>
          <a:ln w="9525">
            <a:noFill/>
            <a:miter lim="800000"/>
            <a:headEnd/>
            <a:tailEnd/>
          </a:ln>
        </p:spPr>
        <p:txBody>
          <a:bodyPr wrap="none">
            <a:prstTxWarp prst="textNoShape">
              <a:avLst/>
            </a:prstTxWarp>
            <a:spAutoFit/>
          </a:bodyPr>
          <a:lstStyle/>
          <a:p>
            <a:r>
              <a:rPr lang="en-US" sz="1800"/>
              <a:t>A</a:t>
            </a:r>
            <a:r>
              <a:rPr lang="en-US" sz="1400"/>
              <a:t>3</a:t>
            </a:r>
            <a:endParaRPr lang="en-US"/>
          </a:p>
        </p:txBody>
      </p:sp>
      <p:sp>
        <p:nvSpPr>
          <p:cNvPr id="16395" name="Text Box 68"/>
          <p:cNvSpPr txBox="1">
            <a:spLocks noChangeArrowheads="1"/>
          </p:cNvSpPr>
          <p:nvPr/>
        </p:nvSpPr>
        <p:spPr bwMode="auto">
          <a:xfrm>
            <a:off x="4302125" y="2374900"/>
            <a:ext cx="438150" cy="366713"/>
          </a:xfrm>
          <a:prstGeom prst="rect">
            <a:avLst/>
          </a:prstGeom>
          <a:noFill/>
          <a:ln w="9525">
            <a:noFill/>
            <a:miter lim="800000"/>
            <a:headEnd/>
            <a:tailEnd/>
          </a:ln>
        </p:spPr>
        <p:txBody>
          <a:bodyPr wrap="none">
            <a:prstTxWarp prst="textNoShape">
              <a:avLst/>
            </a:prstTxWarp>
            <a:spAutoFit/>
          </a:bodyPr>
          <a:lstStyle/>
          <a:p>
            <a:r>
              <a:rPr lang="en-US" sz="1800"/>
              <a:t>A</a:t>
            </a:r>
            <a:r>
              <a:rPr lang="en-US" sz="1400"/>
              <a:t>2</a:t>
            </a:r>
            <a:endParaRPr lang="en-US"/>
          </a:p>
        </p:txBody>
      </p:sp>
      <p:sp>
        <p:nvSpPr>
          <p:cNvPr id="16398" name="AutoShape 9"/>
          <p:cNvSpPr>
            <a:spLocks noChangeArrowheads="1"/>
          </p:cNvSpPr>
          <p:nvPr/>
        </p:nvSpPr>
        <p:spPr bwMode="auto">
          <a:xfrm>
            <a:off x="4546600" y="1701800"/>
            <a:ext cx="304800" cy="304800"/>
          </a:xfrm>
          <a:prstGeom prst="triangle">
            <a:avLst>
              <a:gd name="adj" fmla="val 500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63" name="Title 62"/>
          <p:cNvSpPr>
            <a:spLocks noGrp="1"/>
          </p:cNvSpPr>
          <p:nvPr>
            <p:ph type="title"/>
          </p:nvPr>
        </p:nvSpPr>
        <p:spPr/>
        <p:txBody>
          <a:bodyPr/>
          <a:lstStyle/>
          <a:p>
            <a:r>
              <a:rPr lang="en-US" dirty="0" err="1" smtClean="0"/>
              <a:t>Minimax</a:t>
            </a:r>
            <a:r>
              <a:rPr lang="en-US" dirty="0" smtClean="0"/>
              <a:t> example 2</a:t>
            </a:r>
            <a:endParaRPr lang="en-US" dirty="0"/>
          </a:p>
        </p:txBody>
      </p:sp>
      <p:sp>
        <p:nvSpPr>
          <p:cNvPr id="65" name="TextBox 64"/>
          <p:cNvSpPr txBox="1"/>
          <p:nvPr/>
        </p:nvSpPr>
        <p:spPr>
          <a:xfrm>
            <a:off x="1066800" y="3429000"/>
            <a:ext cx="304800" cy="646331"/>
          </a:xfrm>
          <a:prstGeom prst="rect">
            <a:avLst/>
          </a:prstGeom>
          <a:noFill/>
        </p:spPr>
        <p:txBody>
          <a:bodyPr wrap="square" rtlCol="0">
            <a:spAutoFit/>
          </a:bodyPr>
          <a:lstStyle/>
          <a:p>
            <a:r>
              <a:rPr lang="en-US" dirty="0"/>
              <a:t>4</a:t>
            </a:r>
          </a:p>
        </p:txBody>
      </p:sp>
      <p:sp>
        <p:nvSpPr>
          <p:cNvPr id="56" name="Text Box 69"/>
          <p:cNvSpPr txBox="1">
            <a:spLocks noChangeArrowheads="1"/>
          </p:cNvSpPr>
          <p:nvPr/>
        </p:nvSpPr>
        <p:spPr bwMode="auto">
          <a:xfrm>
            <a:off x="2841625" y="2374900"/>
            <a:ext cx="438150" cy="366713"/>
          </a:xfrm>
          <a:prstGeom prst="rect">
            <a:avLst/>
          </a:prstGeom>
          <a:noFill/>
          <a:ln w="9525">
            <a:noFill/>
            <a:miter lim="800000"/>
            <a:headEnd/>
            <a:tailEnd/>
          </a:ln>
        </p:spPr>
        <p:txBody>
          <a:bodyPr wrap="none">
            <a:prstTxWarp prst="textNoShape">
              <a:avLst/>
            </a:prstTxWarp>
            <a:spAutoFit/>
          </a:bodyPr>
          <a:lstStyle/>
          <a:p>
            <a:r>
              <a:rPr lang="en-US" sz="1800" dirty="0"/>
              <a:t>A</a:t>
            </a:r>
            <a:r>
              <a:rPr lang="en-US" sz="1400" dirty="0"/>
              <a:t>1</a:t>
            </a:r>
            <a:endParaRPr lang="en-US" dirty="0"/>
          </a:p>
        </p:txBody>
      </p:sp>
      <p:sp>
        <p:nvSpPr>
          <p:cNvPr id="57" name="AutoShape 31"/>
          <p:cNvSpPr>
            <a:spLocks noChangeArrowheads="1"/>
          </p:cNvSpPr>
          <p:nvPr/>
        </p:nvSpPr>
        <p:spPr bwMode="auto">
          <a:xfrm flipV="1">
            <a:off x="1371600" y="3505200"/>
            <a:ext cx="304800" cy="304800"/>
          </a:xfrm>
          <a:prstGeom prst="triangle">
            <a:avLst>
              <a:gd name="adj" fmla="val 500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58" name="TextBox 57"/>
          <p:cNvSpPr txBox="1"/>
          <p:nvPr/>
        </p:nvSpPr>
        <p:spPr>
          <a:xfrm>
            <a:off x="4038600" y="3468469"/>
            <a:ext cx="533400" cy="369332"/>
          </a:xfrm>
          <a:prstGeom prst="rect">
            <a:avLst/>
          </a:prstGeom>
          <a:noFill/>
        </p:spPr>
        <p:txBody>
          <a:bodyPr wrap="square" rtlCol="0">
            <a:spAutoFit/>
          </a:bodyPr>
          <a:lstStyle/>
          <a:p>
            <a:r>
              <a:rPr lang="en-US" dirty="0" smtClean="0">
                <a:solidFill>
                  <a:srgbClr val="008000"/>
                </a:solidFill>
              </a:rPr>
              <a:t>3?</a:t>
            </a:r>
            <a:endParaRPr lang="en-US" dirty="0">
              <a:solidFill>
                <a:srgbClr val="008000"/>
              </a:solidFill>
            </a:endParaRPr>
          </a:p>
        </p:txBody>
      </p:sp>
      <p:sp>
        <p:nvSpPr>
          <p:cNvPr id="53" name="TextBox 52"/>
          <p:cNvSpPr txBox="1"/>
          <p:nvPr/>
        </p:nvSpPr>
        <p:spPr>
          <a:xfrm>
            <a:off x="7010400" y="3429000"/>
            <a:ext cx="533400" cy="369332"/>
          </a:xfrm>
          <a:prstGeom prst="rect">
            <a:avLst/>
          </a:prstGeom>
          <a:noFill/>
        </p:spPr>
        <p:txBody>
          <a:bodyPr wrap="square" rtlCol="0">
            <a:spAutoFit/>
          </a:bodyPr>
          <a:lstStyle/>
          <a:p>
            <a:r>
              <a:rPr lang="en-US" dirty="0">
                <a:solidFill>
                  <a:srgbClr val="008000"/>
                </a:solidFill>
              </a:rPr>
              <a:t>2</a:t>
            </a:r>
            <a:r>
              <a:rPr lang="en-US" dirty="0" smtClean="0">
                <a:solidFill>
                  <a:srgbClr val="008000"/>
                </a:solidFill>
              </a:rPr>
              <a:t>?</a:t>
            </a:r>
            <a:endParaRPr lang="en-US" dirty="0">
              <a:solidFill>
                <a:srgbClr val="008000"/>
              </a:solidFill>
            </a:endParaRPr>
          </a:p>
        </p:txBody>
      </p:sp>
      <p:sp>
        <p:nvSpPr>
          <p:cNvPr id="52" name="TextBox 51"/>
          <p:cNvSpPr txBox="1"/>
          <p:nvPr/>
        </p:nvSpPr>
        <p:spPr>
          <a:xfrm>
            <a:off x="7467600" y="4114800"/>
            <a:ext cx="1295400" cy="523220"/>
          </a:xfrm>
          <a:prstGeom prst="rect">
            <a:avLst/>
          </a:prstGeom>
          <a:noFill/>
        </p:spPr>
        <p:txBody>
          <a:bodyPr wrap="square" rtlCol="0">
            <a:spAutoFit/>
          </a:bodyPr>
          <a:lstStyle/>
          <a:p>
            <a:r>
              <a:rPr lang="en-US" sz="2800" dirty="0" smtClean="0">
                <a:solidFill>
                  <a:srgbClr val="FF0000"/>
                </a:solidFill>
              </a:rPr>
              <a:t>prune!</a:t>
            </a:r>
            <a:endParaRPr lang="en-US" sz="2800" dirty="0">
              <a:solidFill>
                <a:srgbClr val="FF0000"/>
              </a:solidFill>
            </a:endParaRPr>
          </a:p>
        </p:txBody>
      </p:sp>
      <p:sp>
        <p:nvSpPr>
          <p:cNvPr id="45" name="TextBox 44"/>
          <p:cNvSpPr txBox="1"/>
          <p:nvPr/>
        </p:nvSpPr>
        <p:spPr>
          <a:xfrm>
            <a:off x="0" y="3333690"/>
            <a:ext cx="1143000" cy="400110"/>
          </a:xfrm>
          <a:prstGeom prst="rect">
            <a:avLst/>
          </a:prstGeom>
          <a:noFill/>
        </p:spPr>
        <p:txBody>
          <a:bodyPr wrap="square" rtlCol="0">
            <a:spAutoFit/>
          </a:bodyPr>
          <a:lstStyle/>
          <a:p>
            <a:r>
              <a:rPr lang="en-US" sz="2000" b="1" dirty="0" smtClean="0"/>
              <a:t>MIN</a:t>
            </a:r>
            <a:endParaRPr lang="en-US" sz="2000" b="1" dirty="0"/>
          </a:p>
        </p:txBody>
      </p:sp>
      <p:sp>
        <p:nvSpPr>
          <p:cNvPr id="46" name="TextBox 45"/>
          <p:cNvSpPr txBox="1"/>
          <p:nvPr/>
        </p:nvSpPr>
        <p:spPr>
          <a:xfrm>
            <a:off x="0" y="1905000"/>
            <a:ext cx="1143000" cy="400110"/>
          </a:xfrm>
          <a:prstGeom prst="rect">
            <a:avLst/>
          </a:prstGeom>
          <a:noFill/>
        </p:spPr>
        <p:txBody>
          <a:bodyPr wrap="square" rtlCol="0">
            <a:spAutoFit/>
          </a:bodyPr>
          <a:lstStyle/>
          <a:p>
            <a:r>
              <a:rPr lang="en-US" sz="2000" b="1" dirty="0" smtClean="0"/>
              <a:t>MAX</a:t>
            </a:r>
            <a:endParaRPr lang="en-US" sz="2000" b="1"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Baby NIM2: take 1, 2 or 3 sticks</a:t>
            </a:r>
            <a:endParaRPr lang="en-US" dirty="0"/>
          </a:p>
        </p:txBody>
      </p:sp>
      <p:grpSp>
        <p:nvGrpSpPr>
          <p:cNvPr id="6" name="Group 5"/>
          <p:cNvGrpSpPr/>
          <p:nvPr/>
        </p:nvGrpSpPr>
        <p:grpSpPr>
          <a:xfrm>
            <a:off x="3962400" y="1219200"/>
            <a:ext cx="609600" cy="609600"/>
            <a:chOff x="3886200" y="1143000"/>
            <a:chExt cx="609600" cy="609600"/>
          </a:xfrm>
        </p:grpSpPr>
        <p:sp>
          <p:nvSpPr>
            <p:cNvPr id="5" name="Oval 4"/>
            <p:cNvSpPr/>
            <p:nvPr/>
          </p:nvSpPr>
          <p:spPr bwMode="auto">
            <a:xfrm>
              <a:off x="3886200" y="1143000"/>
              <a:ext cx="609600" cy="609600"/>
            </a:xfrm>
            <a:prstGeom prst="ellipse">
              <a:avLst/>
            </a:prstGeom>
            <a:solidFill>
              <a:schemeClr val="accent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1" charset="0"/>
                <a:ea typeface="Arial" pitchFamily="-111" charset="0"/>
                <a:cs typeface="Arial" pitchFamily="-111" charset="0"/>
              </a:endParaRPr>
            </a:p>
          </p:txBody>
        </p:sp>
        <p:sp>
          <p:nvSpPr>
            <p:cNvPr id="4" name="TextBox 3"/>
            <p:cNvSpPr txBox="1"/>
            <p:nvPr/>
          </p:nvSpPr>
          <p:spPr>
            <a:xfrm>
              <a:off x="4038600" y="1219200"/>
              <a:ext cx="457200" cy="461665"/>
            </a:xfrm>
            <a:prstGeom prst="rect">
              <a:avLst/>
            </a:prstGeom>
            <a:noFill/>
          </p:spPr>
          <p:txBody>
            <a:bodyPr wrap="square" rtlCol="0">
              <a:spAutoFit/>
            </a:bodyPr>
            <a:lstStyle/>
            <a:p>
              <a:r>
                <a:rPr lang="en-US" sz="2400" dirty="0" smtClean="0"/>
                <a:t>6</a:t>
              </a:r>
              <a:endParaRPr lang="en-US" sz="2400" dirty="0"/>
            </a:p>
          </p:txBody>
        </p:sp>
      </p:grpSp>
    </p:spTree>
    <p:extLst>
      <p:ext uri="{BB962C8B-B14F-4D97-AF65-F5344CB8AC3E}">
        <p14:creationId xmlns:p14="http://schemas.microsoft.com/office/powerpoint/2010/main" val="173636238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10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13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14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17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17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17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9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ＭＳ 明朝"/>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Origin.thmx</Template>
  <TotalTime>727</TotalTime>
  <Words>3207</Words>
  <Application>Microsoft Macintosh PowerPoint</Application>
  <PresentationFormat>On-screen Show (4:3)</PresentationFormat>
  <Paragraphs>629</Paragraphs>
  <Slides>60</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62" baseType="lpstr">
      <vt:lpstr>Origin</vt:lpstr>
      <vt:lpstr>Equation</vt:lpstr>
      <vt:lpstr>PowerPoint Presentation</vt:lpstr>
      <vt:lpstr>More Adversarial Search</vt:lpstr>
      <vt:lpstr>Admin </vt:lpstr>
      <vt:lpstr>Last time</vt:lpstr>
      <vt:lpstr>Last time</vt:lpstr>
      <vt:lpstr>Last time</vt:lpstr>
      <vt:lpstr>Pruning: do we have to traverse the whole tree?</vt:lpstr>
      <vt:lpstr>Minimax example 2</vt:lpstr>
      <vt:lpstr>Baby NIM2: take 1, 2 or 3 sticks</vt:lpstr>
      <vt:lpstr>PowerPoint Presentation</vt:lpstr>
      <vt:lpstr>PowerPoint Presentation</vt:lpstr>
      <vt:lpstr>Effectiveness of alpha-beta pruning</vt:lpstr>
      <vt:lpstr>Effectiveness of pruning</vt:lpstr>
      <vt:lpstr>Evaluation functions</vt:lpstr>
      <vt:lpstr>Cutoff search</vt:lpstr>
      <vt:lpstr>Cutoff search</vt:lpstr>
      <vt:lpstr>Heuristic EVAL</vt:lpstr>
      <vt:lpstr>Heuristic EVAL</vt:lpstr>
      <vt:lpstr>Tic Tac Toe evaluation functions</vt:lpstr>
      <vt:lpstr>Example Tic Tac Toe EVAL</vt:lpstr>
      <vt:lpstr>Chess evaluation functions</vt:lpstr>
      <vt:lpstr>Chess EVAL</vt:lpstr>
      <vt:lpstr>Chess EVAL</vt:lpstr>
      <vt:lpstr>Chess EVAL</vt:lpstr>
      <vt:lpstr>Chess EVAL</vt:lpstr>
      <vt:lpstr>Chess EVAL</vt:lpstr>
      <vt:lpstr>Chess EVAL</vt:lpstr>
      <vt:lpstr>Horizon effect</vt:lpstr>
      <vt:lpstr>Horizon effect</vt:lpstr>
      <vt:lpstr>Other improvements</vt:lpstr>
      <vt:lpstr>Transposition table</vt:lpstr>
      <vt:lpstr>history/end-game tables</vt:lpstr>
      <vt:lpstr>end-game tables</vt:lpstr>
      <vt:lpstr>Opening moves</vt:lpstr>
      <vt:lpstr>Chance/non-determinism in games</vt:lpstr>
      <vt:lpstr>Backgammon</vt:lpstr>
      <vt:lpstr>Backgammon</vt:lpstr>
      <vt:lpstr>Backgammon</vt:lpstr>
      <vt:lpstr>Backgammon</vt:lpstr>
      <vt:lpstr>Searching with chance</vt:lpstr>
      <vt:lpstr>Searching with chance</vt:lpstr>
      <vt:lpstr>Searching with chance</vt:lpstr>
      <vt:lpstr>Searching with chance</vt:lpstr>
      <vt:lpstr>Expected minimax value</vt:lpstr>
      <vt:lpstr>EXPECTEDMINIMAX example</vt:lpstr>
      <vt:lpstr>EXPECTEDMINIMAX example</vt:lpstr>
      <vt:lpstr>EXPECTEDMINIMAX example</vt:lpstr>
      <vt:lpstr>EXPECTEDMINIMAX example</vt:lpstr>
      <vt:lpstr>Chance and evaluation functions</vt:lpstr>
      <vt:lpstr>Chance and evaluation functions</vt:lpstr>
      <vt:lpstr>Games with chance</vt:lpstr>
      <vt:lpstr>Partially observable games</vt:lpstr>
      <vt:lpstr>Partially observable games</vt:lpstr>
      <vt:lpstr>Simple Kriegspeil</vt:lpstr>
      <vt:lpstr>Simple Kriegspeil</vt:lpstr>
      <vt:lpstr>Simple Kriegspeil</vt:lpstr>
      <vt:lpstr>Challenges with partially observable games?</vt:lpstr>
      <vt:lpstr>Other things to watch out for…</vt:lpstr>
      <vt:lpstr>State of the art</vt:lpstr>
      <vt:lpstr>PowerPoint Presentation</vt:lpstr>
    </vt:vector>
  </TitlesOfParts>
  <Company>Pomona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Dave Kauchak</dc:creator>
  <cp:lastModifiedBy>David Kauchak</cp:lastModifiedBy>
  <cp:revision>111</cp:revision>
  <cp:lastPrinted>2013-02-26T18:19:15Z</cp:lastPrinted>
  <dcterms:created xsi:type="dcterms:W3CDTF">2010-09-15T23:47:54Z</dcterms:created>
  <dcterms:modified xsi:type="dcterms:W3CDTF">2013-02-26T20:33:32Z</dcterms:modified>
</cp:coreProperties>
</file>