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94"/>
  </p:notesMasterIdLst>
  <p:handoutMasterIdLst>
    <p:handoutMasterId r:id="rId95"/>
  </p:handoutMasterIdLst>
  <p:sldIdLst>
    <p:sldId id="486" r:id="rId2"/>
    <p:sldId id="353" r:id="rId3"/>
    <p:sldId id="485" r:id="rId4"/>
    <p:sldId id="377" r:id="rId5"/>
    <p:sldId id="376" r:id="rId6"/>
    <p:sldId id="489" r:id="rId7"/>
    <p:sldId id="387" r:id="rId8"/>
    <p:sldId id="378" r:id="rId9"/>
    <p:sldId id="379" r:id="rId10"/>
    <p:sldId id="488" r:id="rId11"/>
    <p:sldId id="380" r:id="rId12"/>
    <p:sldId id="385" r:id="rId13"/>
    <p:sldId id="381" r:id="rId14"/>
    <p:sldId id="386" r:id="rId15"/>
    <p:sldId id="382" r:id="rId16"/>
    <p:sldId id="383" r:id="rId17"/>
    <p:sldId id="384" r:id="rId18"/>
    <p:sldId id="388" r:id="rId19"/>
    <p:sldId id="389" r:id="rId20"/>
    <p:sldId id="390" r:id="rId21"/>
    <p:sldId id="358" r:id="rId22"/>
    <p:sldId id="359" r:id="rId23"/>
    <p:sldId id="391" r:id="rId24"/>
    <p:sldId id="392" r:id="rId25"/>
    <p:sldId id="393" r:id="rId26"/>
    <p:sldId id="394" r:id="rId27"/>
    <p:sldId id="395" r:id="rId28"/>
    <p:sldId id="396" r:id="rId29"/>
    <p:sldId id="397" r:id="rId30"/>
    <p:sldId id="398" r:id="rId31"/>
    <p:sldId id="399" r:id="rId32"/>
    <p:sldId id="449" r:id="rId33"/>
    <p:sldId id="450" r:id="rId34"/>
    <p:sldId id="405" r:id="rId35"/>
    <p:sldId id="406" r:id="rId36"/>
    <p:sldId id="407" r:id="rId37"/>
    <p:sldId id="408" r:id="rId38"/>
    <p:sldId id="409" r:id="rId39"/>
    <p:sldId id="410" r:id="rId40"/>
    <p:sldId id="411" r:id="rId41"/>
    <p:sldId id="438" r:id="rId42"/>
    <p:sldId id="453" r:id="rId43"/>
    <p:sldId id="454" r:id="rId44"/>
    <p:sldId id="436" r:id="rId45"/>
    <p:sldId id="437" r:id="rId46"/>
    <p:sldId id="439" r:id="rId47"/>
    <p:sldId id="440" r:id="rId48"/>
    <p:sldId id="441" r:id="rId49"/>
    <p:sldId id="442" r:id="rId50"/>
    <p:sldId id="443" r:id="rId51"/>
    <p:sldId id="444" r:id="rId52"/>
    <p:sldId id="451" r:id="rId53"/>
    <p:sldId id="446" r:id="rId54"/>
    <p:sldId id="447" r:id="rId55"/>
    <p:sldId id="448" r:id="rId56"/>
    <p:sldId id="415" r:id="rId57"/>
    <p:sldId id="416" r:id="rId58"/>
    <p:sldId id="417" r:id="rId59"/>
    <p:sldId id="418" r:id="rId60"/>
    <p:sldId id="452" r:id="rId61"/>
    <p:sldId id="420" r:id="rId62"/>
    <p:sldId id="422" r:id="rId63"/>
    <p:sldId id="423" r:id="rId64"/>
    <p:sldId id="490" r:id="rId65"/>
    <p:sldId id="424" r:id="rId66"/>
    <p:sldId id="425" r:id="rId67"/>
    <p:sldId id="426" r:id="rId68"/>
    <p:sldId id="427" r:id="rId69"/>
    <p:sldId id="455" r:id="rId70"/>
    <p:sldId id="456" r:id="rId71"/>
    <p:sldId id="457" r:id="rId72"/>
    <p:sldId id="428" r:id="rId73"/>
    <p:sldId id="462" r:id="rId74"/>
    <p:sldId id="429" r:id="rId75"/>
    <p:sldId id="430" r:id="rId76"/>
    <p:sldId id="431" r:id="rId77"/>
    <p:sldId id="459" r:id="rId78"/>
    <p:sldId id="463" r:id="rId79"/>
    <p:sldId id="464" r:id="rId80"/>
    <p:sldId id="465" r:id="rId81"/>
    <p:sldId id="466" r:id="rId82"/>
    <p:sldId id="467" r:id="rId83"/>
    <p:sldId id="469" r:id="rId84"/>
    <p:sldId id="468" r:id="rId85"/>
    <p:sldId id="471" r:id="rId86"/>
    <p:sldId id="470" r:id="rId87"/>
    <p:sldId id="472" r:id="rId88"/>
    <p:sldId id="473" r:id="rId89"/>
    <p:sldId id="474" r:id="rId90"/>
    <p:sldId id="480" r:id="rId91"/>
    <p:sldId id="481" r:id="rId92"/>
    <p:sldId id="484" r:id="rId9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clrMru>
    <a:srgbClr val="CB976C"/>
    <a:srgbClr val="FF7E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Objects="1">
      <p:cViewPr varScale="1">
        <p:scale>
          <a:sx n="87" d="100"/>
          <a:sy n="87" d="100"/>
        </p:scale>
        <p:origin x="-856"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notesMaster" Target="notesMasters/notesMaster1.xml"/><Relationship Id="rId95" Type="http://schemas.openxmlformats.org/officeDocument/2006/relationships/handoutMaster" Target="handoutMasters/handoutMaster1.xml"/><Relationship Id="rId96" Type="http://schemas.openxmlformats.org/officeDocument/2006/relationships/printerSettings" Target="printerSettings/printerSettings1.bin"/><Relationship Id="rId97" Type="http://schemas.openxmlformats.org/officeDocument/2006/relationships/presProps" Target="presProps.xml"/><Relationship Id="rId98" Type="http://schemas.openxmlformats.org/officeDocument/2006/relationships/viewProps" Target="viewProps.xml"/><Relationship Id="rId9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tableStyles" Target="tableStyle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922E862-D28D-F541-8204-404AC345C78A}" type="datetimeFigureOut">
              <a:rPr lang="en-US" smtClean="0"/>
              <a:t>5/2/13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B2D38C6-57F1-EF45-8DB6-BA220FC8FE55}" type="slidenum">
              <a:rPr lang="en-US" smtClean="0"/>
              <a:t>‹#›</a:t>
            </a:fld>
            <a:endParaRPr lang="en-US"/>
          </a:p>
        </p:txBody>
      </p:sp>
    </p:spTree>
    <p:extLst>
      <p:ext uri="{BB962C8B-B14F-4D97-AF65-F5344CB8AC3E}">
        <p14:creationId xmlns:p14="http://schemas.microsoft.com/office/powerpoint/2010/main" val="18920506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1B51997-E7F8-5145-98F7-4317E5491126}" type="datetimeFigureOut">
              <a:rPr lang="en-US" smtClean="0"/>
              <a:pPr/>
              <a:t>5/2/13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3EBC81-EB4A-804B-989B-13CA3C39AA8B}" type="slidenum">
              <a:rPr lang="en-US" smtClean="0"/>
              <a:pPr/>
              <a:t>‹#›</a:t>
            </a:fld>
            <a:endParaRPr lang="en-US"/>
          </a:p>
        </p:txBody>
      </p:sp>
    </p:spTree>
    <p:extLst>
      <p:ext uri="{BB962C8B-B14F-4D97-AF65-F5344CB8AC3E}">
        <p14:creationId xmlns:p14="http://schemas.microsoft.com/office/powerpoint/2010/main" val="39348240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2E8E33C4-687B-F44F-939F-F0DCA9242F28}" type="slidenum">
              <a:rPr lang="en-US"/>
              <a:pPr/>
              <a:t>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C8F3E5-8234-E44F-BA71-4239545B2BCE}" type="slidenum">
              <a:rPr lang="en-US"/>
              <a:pPr/>
              <a:t>17</a:t>
            </a:fld>
            <a:endParaRPr lang="en-US"/>
          </a:p>
        </p:txBody>
      </p:sp>
      <p:sp>
        <p:nvSpPr>
          <p:cNvPr id="124930" name="Rectangle 2"/>
          <p:cNvSpPr>
            <a:spLocks noGrp="1" noRot="1" noChangeAspect="1" noChangeArrowheads="1"/>
          </p:cNvSpPr>
          <p:nvPr>
            <p:ph type="sldImg"/>
          </p:nvPr>
        </p:nvSpPr>
        <p:spPr bwMode="auto">
          <a:xfrm>
            <a:off x="1139825" y="682625"/>
            <a:ext cx="4551363" cy="3413125"/>
          </a:xfrm>
          <a:prstGeom prst="rect">
            <a:avLst/>
          </a:prstGeom>
          <a:solidFill>
            <a:srgbClr val="FFFFFF"/>
          </a:solidFill>
          <a:ln>
            <a:solidFill>
              <a:srgbClr val="000000"/>
            </a:solidFill>
            <a:miter lim="800000"/>
            <a:headEnd/>
            <a:tailEnd/>
          </a:ln>
        </p:spPr>
      </p:sp>
      <p:sp>
        <p:nvSpPr>
          <p:cNvPr id="124931" name="Rectangle 3"/>
          <p:cNvSpPr>
            <a:spLocks noGrp="1" noChangeArrowheads="1"/>
          </p:cNvSpPr>
          <p:nvPr>
            <p:ph type="body" idx="1"/>
          </p:nvPr>
        </p:nvSpPr>
        <p:spPr bwMode="auto">
          <a:xfrm>
            <a:off x="890588" y="4324350"/>
            <a:ext cx="5048250" cy="4170363"/>
          </a:xfrm>
          <a:prstGeom prst="rect">
            <a:avLst/>
          </a:prstGeom>
          <a:solidFill>
            <a:srgbClr val="FFFFFF"/>
          </a:solidFill>
          <a:ln>
            <a:solidFill>
              <a:srgbClr val="000000"/>
            </a:solidFill>
            <a:miter lim="800000"/>
            <a:headEnd/>
            <a:tailEnd/>
          </a:ln>
        </p:spPr>
        <p:txBody>
          <a:bodyPr lIns="86493" tIns="43247" rIns="86493" bIns="43247">
            <a:prstTxWarp prst="textNoShape">
              <a:avLst/>
            </a:prstTxWarp>
          </a:bodyPr>
          <a:lstStyle/>
          <a:p>
            <a:r>
              <a:rPr lang="en-US"/>
              <a:t>find mobileye.wmv</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BADF32-59E9-B242-B8EB-44164884CA45}" type="slidenum">
              <a:rPr lang="en-US"/>
              <a:pPr/>
              <a:t>19</a:t>
            </a:fld>
            <a:endParaRPr lang="en-US"/>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r>
              <a:rPr lang="en-US" dirty="0"/>
              <a:t>http://</a:t>
            </a:r>
            <a:r>
              <a:rPr lang="en-US" dirty="0" err="1"/>
              <a:t>news.cnet.com</a:t>
            </a:r>
            <a:r>
              <a:rPr lang="en-US" dirty="0"/>
              <a:t>/Game-turns-moviegoers-into-human-joysticks/2100-1026_3-6184662.html</a:t>
            </a:r>
          </a:p>
          <a:p>
            <a:r>
              <a:rPr lang="en-US" dirty="0"/>
              <a:t>http://</a:t>
            </a:r>
            <a:r>
              <a:rPr lang="en-US" dirty="0" err="1"/>
              <a:t>www.monzy.org</a:t>
            </a:r>
            <a:r>
              <a:rPr lang="en-US" dirty="0"/>
              <a:t>/audience/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7F0DEA-80B2-1346-AAA6-92F3196A01B7}" type="slidenum">
              <a:rPr lang="en-US"/>
              <a:pPr/>
              <a:t>21</a:t>
            </a:fld>
            <a:endParaRPr lang="en-US"/>
          </a:p>
        </p:txBody>
      </p:sp>
      <p:sp>
        <p:nvSpPr>
          <p:cNvPr id="138242" name="Rectangle 1026"/>
          <p:cNvSpPr>
            <a:spLocks noGrp="1" noRot="1" noChangeAspect="1" noChangeArrowheads="1" noTextEdit="1"/>
          </p:cNvSpPr>
          <p:nvPr>
            <p:ph type="sldImg"/>
          </p:nvPr>
        </p:nvSpPr>
        <p:spPr>
          <a:ln/>
        </p:spPr>
      </p:sp>
      <p:sp>
        <p:nvSpPr>
          <p:cNvPr id="138243" name="Rectangle 1027"/>
          <p:cNvSpPr>
            <a:spLocks noGrp="1" noChangeArrowheads="1"/>
          </p:cNvSpPr>
          <p:nvPr>
            <p:ph type="body" idx="1"/>
          </p:nvPr>
        </p:nvSpPr>
        <p:spPr/>
        <p:txBody>
          <a:bodyPr/>
          <a:lstStyle/>
          <a:p>
            <a:r>
              <a:rPr lang="en-US"/>
              <a:t>http://www.technologyreview.com/Biztech/17807/?a=f</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089F5F-D784-9F4A-A09A-281480944AB0}" type="slidenum">
              <a:rPr lang="en-US"/>
              <a:pPr/>
              <a:t>22</a:t>
            </a:fld>
            <a:endParaRPr lang="en-US"/>
          </a:p>
        </p:txBody>
      </p:sp>
      <p:sp>
        <p:nvSpPr>
          <p:cNvPr id="140290"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0291"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http://www.technologyreview.com/Biztech/17807/?a=f</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1465496E-AF11-C640-8C49-B951830BC560}" type="slidenum">
              <a:rPr lang="en-US"/>
              <a:pPr/>
              <a:t>32</a:t>
            </a:fld>
            <a:endParaRPr lang="en-US"/>
          </a:p>
        </p:txBody>
      </p:sp>
      <p:sp>
        <p:nvSpPr>
          <p:cNvPr id="111619" name="Rectangle 2"/>
          <p:cNvSpPr>
            <a:spLocks noGrp="1" noRot="1" noChangeAspect="1" noChangeArrowheads="1" noTextEdit="1"/>
          </p:cNvSpPr>
          <p:nvPr>
            <p:ph type="sldImg"/>
          </p:nvPr>
        </p:nvSpPr>
        <p:spPr>
          <a:xfrm>
            <a:off x="1144588" y="685800"/>
            <a:ext cx="4570412" cy="3429000"/>
          </a:xfrm>
          <a:ln/>
        </p:spPr>
      </p:sp>
      <p:sp>
        <p:nvSpPr>
          <p:cNvPr id="111620" name="Rectangle 3"/>
          <p:cNvSpPr>
            <a:spLocks noGrp="1" noChangeArrowheads="1"/>
          </p:cNvSpPr>
          <p:nvPr>
            <p:ph type="body" idx="1"/>
          </p:nvPr>
        </p:nvSpPr>
        <p:spPr>
          <a:noFill/>
          <a:ln/>
        </p:spPr>
        <p:txBody>
          <a:bodyPr/>
          <a:lstStyle/>
          <a:p>
            <a:endParaRPr lang="en-US">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1465496E-AF11-C640-8C49-B951830BC560}" type="slidenum">
              <a:rPr lang="en-US"/>
              <a:pPr/>
              <a:t>33</a:t>
            </a:fld>
            <a:endParaRPr lang="en-US"/>
          </a:p>
        </p:txBody>
      </p:sp>
      <p:sp>
        <p:nvSpPr>
          <p:cNvPr id="111619" name="Rectangle 2"/>
          <p:cNvSpPr>
            <a:spLocks noGrp="1" noRot="1" noChangeAspect="1" noChangeArrowheads="1" noTextEdit="1"/>
          </p:cNvSpPr>
          <p:nvPr>
            <p:ph type="sldImg"/>
          </p:nvPr>
        </p:nvSpPr>
        <p:spPr>
          <a:xfrm>
            <a:off x="1144588" y="685800"/>
            <a:ext cx="4570412" cy="3429000"/>
          </a:xfrm>
          <a:ln/>
        </p:spPr>
      </p:sp>
      <p:sp>
        <p:nvSpPr>
          <p:cNvPr id="111620" name="Rectangle 3"/>
          <p:cNvSpPr>
            <a:spLocks noGrp="1" noChangeArrowheads="1"/>
          </p:cNvSpPr>
          <p:nvPr>
            <p:ph type="body" idx="1"/>
          </p:nvPr>
        </p:nvSpPr>
        <p:spPr>
          <a:noFill/>
          <a:ln/>
        </p:spPr>
        <p:txBody>
          <a:bodyPr/>
          <a:lstStyle/>
          <a:p>
            <a:endParaRPr lang="en-US">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068FF5B9-9157-1D4A-90FC-04D2CA25297A}" type="slidenum">
              <a:rPr lang="en-US"/>
              <a:pPr/>
              <a:t>34</a:t>
            </a:fld>
            <a:endParaRPr lang="en-US"/>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endParaRPr lang="en-US">
              <a:latin typeface="Times New Roman"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02490A5E-DA10-0543-9A10-C7E46EFDE6CC}" type="slidenum">
              <a:rPr lang="en-US"/>
              <a:pPr/>
              <a:t>35</a:t>
            </a:fld>
            <a:endParaRPr lang="en-US"/>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endParaRPr lang="en-US">
              <a:latin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14DE4618-BE02-4043-9161-FF836A1B6DB3}" type="slidenum">
              <a:rPr lang="en-US"/>
              <a:pPr/>
              <a:t>36</a:t>
            </a:fld>
            <a:endParaRPr lang="en-US"/>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endParaRPr lang="en-US">
              <a:latin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3D994387-7129-C84E-B0C8-C7BC669C639E}" type="slidenum">
              <a:rPr lang="en-US"/>
              <a:pPr/>
              <a:t>37</a:t>
            </a:fld>
            <a:endParaRPr lang="en-US"/>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endParaRPr lang="en-US">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27C6C8-85D6-2040-A32A-178BB0706365}" type="slidenum">
              <a:rPr lang="en-US"/>
              <a:pPr/>
              <a:t>7</a:t>
            </a:fld>
            <a:endParaRPr lang="en-US"/>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p:txBody>
          <a:bodyPr/>
          <a:lstStyle/>
          <a:p>
            <a:r>
              <a:rPr lang="en-US"/>
              <a:t>motion blur (high-speed cameras)</a:t>
            </a:r>
          </a:p>
          <a:p>
            <a:r>
              <a:rPr lang="en-US"/>
              <a:t>reflective sprays, etc.</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E15D754F-E555-9340-8D3F-5D10A6175228}" type="slidenum">
              <a:rPr lang="en-US"/>
              <a:pPr/>
              <a:t>38</a:t>
            </a:fld>
            <a:endParaRPr lang="en-US"/>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endParaRPr lang="en-US">
              <a:latin typeface="Times New Roman"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5D36C4-16E6-984F-96C7-D23D2578C312}" type="slidenum">
              <a:rPr lang="en-US"/>
              <a:pPr/>
              <a:t>48</a:t>
            </a:fld>
            <a:endParaRPr lang="en-US"/>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r>
              <a:rPr lang="en-US"/>
              <a:t>Nice features:  easy to adjust contrast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30ECA031-94A6-5248-BF8F-FDCE4631EB6A}" type="slidenum">
              <a:rPr lang="en-US"/>
              <a:pPr/>
              <a:t>56</a:t>
            </a:fld>
            <a:endParaRPr lang="en-US"/>
          </a:p>
        </p:txBody>
      </p:sp>
      <p:sp>
        <p:nvSpPr>
          <p:cNvPr id="122883" name="Rectangle 2"/>
          <p:cNvSpPr>
            <a:spLocks noGrp="1" noRot="1" noChangeAspect="1" noChangeArrowheads="1" noTextEdit="1"/>
          </p:cNvSpPr>
          <p:nvPr>
            <p:ph type="sldImg"/>
          </p:nvPr>
        </p:nvSpPr>
        <p:spPr>
          <a:xfrm>
            <a:off x="1144588" y="685800"/>
            <a:ext cx="4570412" cy="3429000"/>
          </a:xfrm>
          <a:ln/>
        </p:spPr>
      </p:sp>
      <p:sp>
        <p:nvSpPr>
          <p:cNvPr id="122884" name="Rectangle 3"/>
          <p:cNvSpPr>
            <a:spLocks noGrp="1" noChangeArrowheads="1"/>
          </p:cNvSpPr>
          <p:nvPr>
            <p:ph type="body" idx="1"/>
          </p:nvPr>
        </p:nvSpPr>
        <p:spPr>
          <a:noFill/>
          <a:ln/>
        </p:spPr>
        <p:txBody>
          <a:bodyPr/>
          <a:lstStyle/>
          <a:p>
            <a:endParaRPr lang="en-US">
              <a:latin typeface="Times New Roma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B1EF664D-EB8A-EF4C-A7C8-353DE344F0B7}" type="slidenum">
              <a:rPr lang="en-US"/>
              <a:pPr/>
              <a:t>57</a:t>
            </a:fld>
            <a:endParaRPr lang="en-US"/>
          </a:p>
        </p:txBody>
      </p:sp>
      <p:sp>
        <p:nvSpPr>
          <p:cNvPr id="123907" name="Rectangle 2"/>
          <p:cNvSpPr>
            <a:spLocks noGrp="1" noRot="1" noChangeAspect="1" noChangeArrowheads="1" noTextEdit="1"/>
          </p:cNvSpPr>
          <p:nvPr>
            <p:ph type="sldImg"/>
          </p:nvPr>
        </p:nvSpPr>
        <p:spPr>
          <a:xfrm>
            <a:off x="1144588" y="685800"/>
            <a:ext cx="4570412" cy="3429000"/>
          </a:xfrm>
          <a:ln/>
        </p:spPr>
      </p:sp>
      <p:sp>
        <p:nvSpPr>
          <p:cNvPr id="123908" name="Rectangle 3"/>
          <p:cNvSpPr>
            <a:spLocks noGrp="1" noChangeArrowheads="1"/>
          </p:cNvSpPr>
          <p:nvPr>
            <p:ph type="body" idx="1"/>
          </p:nvPr>
        </p:nvSpPr>
        <p:spPr>
          <a:noFill/>
          <a:ln/>
        </p:spPr>
        <p:txBody>
          <a:bodyPr/>
          <a:lstStyle/>
          <a:p>
            <a:endParaRPr lang="en-US">
              <a:latin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7FE11F05-05F8-1346-BF80-C2E786847099}" type="slidenum">
              <a:rPr lang="en-US"/>
              <a:pPr/>
              <a:t>58</a:t>
            </a:fld>
            <a:endParaRPr lang="en-US"/>
          </a:p>
        </p:txBody>
      </p:sp>
      <p:sp>
        <p:nvSpPr>
          <p:cNvPr id="124931" name="Rectangle 2"/>
          <p:cNvSpPr>
            <a:spLocks noGrp="1" noRot="1" noChangeAspect="1" noChangeArrowheads="1" noTextEdit="1"/>
          </p:cNvSpPr>
          <p:nvPr>
            <p:ph type="sldImg"/>
          </p:nvPr>
        </p:nvSpPr>
        <p:spPr>
          <a:xfrm>
            <a:off x="1180207" y="686405"/>
            <a:ext cx="4500563" cy="3429000"/>
          </a:xfrm>
          <a:ln/>
        </p:spPr>
      </p:sp>
      <p:sp>
        <p:nvSpPr>
          <p:cNvPr id="124932" name="Rectangle 3"/>
          <p:cNvSpPr>
            <a:spLocks noGrp="1" noChangeArrowheads="1"/>
          </p:cNvSpPr>
          <p:nvPr>
            <p:ph type="body" idx="1"/>
          </p:nvPr>
        </p:nvSpPr>
        <p:spPr>
          <a:noFill/>
          <a:ln/>
        </p:spPr>
        <p:txBody>
          <a:bodyPr/>
          <a:lstStyle/>
          <a:p>
            <a:endParaRPr lang="en-US">
              <a:latin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9E1831B4-B646-2647-9B2F-EA7F45F0BFA5}" type="slidenum">
              <a:rPr lang="en-US"/>
              <a:pPr/>
              <a:t>59</a:t>
            </a:fld>
            <a:endParaRPr lang="en-US"/>
          </a:p>
        </p:txBody>
      </p:sp>
      <p:sp>
        <p:nvSpPr>
          <p:cNvPr id="125955" name="Rectangle 2"/>
          <p:cNvSpPr>
            <a:spLocks noGrp="1" noRot="1" noChangeAspect="1" noChangeArrowheads="1" noTextEdit="1"/>
          </p:cNvSpPr>
          <p:nvPr>
            <p:ph type="sldImg"/>
          </p:nvPr>
        </p:nvSpPr>
        <p:spPr>
          <a:xfrm>
            <a:off x="1180207" y="686405"/>
            <a:ext cx="4500563" cy="3429000"/>
          </a:xfrm>
          <a:ln/>
        </p:spPr>
      </p:sp>
      <p:sp>
        <p:nvSpPr>
          <p:cNvPr id="125956" name="Rectangle 3"/>
          <p:cNvSpPr>
            <a:spLocks noGrp="1" noChangeArrowheads="1"/>
          </p:cNvSpPr>
          <p:nvPr>
            <p:ph type="body" idx="1"/>
          </p:nvPr>
        </p:nvSpPr>
        <p:spPr>
          <a:noFill/>
          <a:ln/>
        </p:spPr>
        <p:txBody>
          <a:bodyPr/>
          <a:lstStyle/>
          <a:p>
            <a:endParaRPr lang="en-US">
              <a:latin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BA88EE3A-C99F-DF4F-969A-313E299B8F57}" type="slidenum">
              <a:rPr lang="en-US"/>
              <a:pPr/>
              <a:t>92</a:t>
            </a:fld>
            <a:endParaRPr lang="en-US"/>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endParaRPr lang="en-US">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DA6FB7-4FE2-3540-AD91-4AC193147A64}" type="slidenum">
              <a:rPr lang="en-US"/>
              <a:pPr/>
              <a:t>8</a:t>
            </a:fld>
            <a:endParaRPr lang="en-US"/>
          </a:p>
        </p:txBody>
      </p:sp>
      <p:sp>
        <p:nvSpPr>
          <p:cNvPr id="122882" name="Rectangle 2"/>
          <p:cNvSpPr>
            <a:spLocks noGrp="1" noRot="1" noChangeAspect="1" noChangeArrowheads="1"/>
          </p:cNvSpPr>
          <p:nvPr>
            <p:ph type="sldImg"/>
          </p:nvPr>
        </p:nvSpPr>
        <p:spPr bwMode="auto">
          <a:xfrm>
            <a:off x="1139825" y="682625"/>
            <a:ext cx="4551363" cy="3413125"/>
          </a:xfrm>
          <a:prstGeom prst="rect">
            <a:avLst/>
          </a:prstGeom>
          <a:solidFill>
            <a:srgbClr val="FFFFFF"/>
          </a:solidFill>
          <a:ln>
            <a:solidFill>
              <a:srgbClr val="000000"/>
            </a:solidFill>
            <a:miter lim="800000"/>
            <a:headEnd/>
            <a:tailEnd/>
          </a:ln>
        </p:spPr>
      </p:sp>
      <p:sp>
        <p:nvSpPr>
          <p:cNvPr id="122883" name="Rectangle 3"/>
          <p:cNvSpPr>
            <a:spLocks noGrp="1" noChangeArrowheads="1"/>
          </p:cNvSpPr>
          <p:nvPr>
            <p:ph type="body" idx="1"/>
          </p:nvPr>
        </p:nvSpPr>
        <p:spPr bwMode="auto">
          <a:xfrm>
            <a:off x="890588" y="4324350"/>
            <a:ext cx="5048250" cy="4170363"/>
          </a:xfrm>
          <a:prstGeom prst="rect">
            <a:avLst/>
          </a:prstGeom>
          <a:solidFill>
            <a:srgbClr val="FFFFFF"/>
          </a:solidFill>
          <a:ln>
            <a:solidFill>
              <a:srgbClr val="000000"/>
            </a:solidFill>
            <a:miter lim="800000"/>
            <a:headEnd/>
            <a:tailEnd/>
          </a:ln>
        </p:spPr>
        <p:txBody>
          <a:bodyPr lIns="86493" tIns="43247" rIns="86493" bIns="43247">
            <a:prstTxWarp prst="textNoShape">
              <a:avLst/>
            </a:prstTxWarp>
          </a:bodyPr>
          <a:lstStyle/>
          <a:p>
            <a:r>
              <a:rPr lang="en-US"/>
              <a:t>and tennis - others cricket and snooker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F3F8D2-BDFA-D94B-9FC4-74B83BD6B1AC}" type="slidenum">
              <a:rPr lang="en-US"/>
              <a:pPr/>
              <a:t>9</a:t>
            </a:fld>
            <a:endParaRPr lang="en-US"/>
          </a:p>
        </p:txBody>
      </p:sp>
      <p:sp>
        <p:nvSpPr>
          <p:cNvPr id="159746" name="Rectangle 2"/>
          <p:cNvSpPr>
            <a:spLocks noGrp="1" noRot="1" noChangeAspect="1" noChangeArrowheads="1"/>
          </p:cNvSpPr>
          <p:nvPr>
            <p:ph type="sldImg"/>
          </p:nvPr>
        </p:nvSpPr>
        <p:spPr bwMode="auto">
          <a:xfrm>
            <a:off x="1139825" y="682625"/>
            <a:ext cx="4551363" cy="3413125"/>
          </a:xfrm>
          <a:prstGeom prst="rect">
            <a:avLst/>
          </a:prstGeom>
          <a:solidFill>
            <a:srgbClr val="FFFFFF"/>
          </a:solidFill>
          <a:ln>
            <a:solidFill>
              <a:srgbClr val="000000"/>
            </a:solidFill>
            <a:miter lim="800000"/>
            <a:headEnd/>
            <a:tailEnd/>
          </a:ln>
        </p:spPr>
      </p:sp>
      <p:sp>
        <p:nvSpPr>
          <p:cNvPr id="159747" name="Rectangle 3"/>
          <p:cNvSpPr>
            <a:spLocks noGrp="1" noChangeArrowheads="1"/>
          </p:cNvSpPr>
          <p:nvPr>
            <p:ph type="body" idx="1"/>
          </p:nvPr>
        </p:nvSpPr>
        <p:spPr bwMode="auto">
          <a:xfrm>
            <a:off x="890588" y="4324350"/>
            <a:ext cx="5048250" cy="4170363"/>
          </a:xfrm>
          <a:prstGeom prst="rect">
            <a:avLst/>
          </a:prstGeom>
          <a:solidFill>
            <a:srgbClr val="FFFFFF"/>
          </a:solidFill>
          <a:ln>
            <a:solidFill>
              <a:srgbClr val="000000"/>
            </a:solidFill>
            <a:miter lim="800000"/>
            <a:headEnd/>
            <a:tailEnd/>
          </a:ln>
        </p:spPr>
        <p:txBody>
          <a:bodyPr lIns="86493" tIns="43247" rIns="86493" bIns="43247">
            <a:prstTxWarp prst="textNoShape">
              <a:avLst/>
            </a:prstTxWarp>
          </a:bodyPr>
          <a:lstStyle/>
          <a:p>
            <a:r>
              <a:rPr lang="en-US"/>
              <a:t>and tennis - others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F3F8D2-BDFA-D94B-9FC4-74B83BD6B1AC}" type="slidenum">
              <a:rPr lang="en-US"/>
              <a:pPr/>
              <a:t>10</a:t>
            </a:fld>
            <a:endParaRPr lang="en-US"/>
          </a:p>
        </p:txBody>
      </p:sp>
      <p:sp>
        <p:nvSpPr>
          <p:cNvPr id="159746" name="Rectangle 2"/>
          <p:cNvSpPr>
            <a:spLocks noGrp="1" noRot="1" noChangeAspect="1" noChangeArrowheads="1"/>
          </p:cNvSpPr>
          <p:nvPr>
            <p:ph type="sldImg"/>
          </p:nvPr>
        </p:nvSpPr>
        <p:spPr bwMode="auto">
          <a:xfrm>
            <a:off x="1139825" y="682625"/>
            <a:ext cx="4551363" cy="3413125"/>
          </a:xfrm>
          <a:prstGeom prst="rect">
            <a:avLst/>
          </a:prstGeom>
          <a:solidFill>
            <a:srgbClr val="FFFFFF"/>
          </a:solidFill>
          <a:ln>
            <a:solidFill>
              <a:srgbClr val="000000"/>
            </a:solidFill>
            <a:miter lim="800000"/>
            <a:headEnd/>
            <a:tailEnd/>
          </a:ln>
        </p:spPr>
      </p:sp>
      <p:sp>
        <p:nvSpPr>
          <p:cNvPr id="159747" name="Rectangle 3"/>
          <p:cNvSpPr>
            <a:spLocks noGrp="1" noChangeArrowheads="1"/>
          </p:cNvSpPr>
          <p:nvPr>
            <p:ph type="body" idx="1"/>
          </p:nvPr>
        </p:nvSpPr>
        <p:spPr bwMode="auto">
          <a:xfrm>
            <a:off x="890588" y="4324350"/>
            <a:ext cx="5048250" cy="4170363"/>
          </a:xfrm>
          <a:prstGeom prst="rect">
            <a:avLst/>
          </a:prstGeom>
          <a:solidFill>
            <a:srgbClr val="FFFFFF"/>
          </a:solidFill>
          <a:ln>
            <a:solidFill>
              <a:srgbClr val="000000"/>
            </a:solidFill>
            <a:miter lim="800000"/>
            <a:headEnd/>
            <a:tailEnd/>
          </a:ln>
        </p:spPr>
        <p:txBody>
          <a:bodyPr lIns="86493" tIns="43247" rIns="86493" bIns="43247">
            <a:prstTxWarp prst="textNoShape">
              <a:avLst/>
            </a:prstTxWarp>
          </a:bodyPr>
          <a:lstStyle/>
          <a:p>
            <a:r>
              <a:rPr lang="en-US"/>
              <a:t>and tennis - others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036AEE-C5C2-9941-BC03-1E0895162075}" type="slidenum">
              <a:rPr lang="en-US"/>
              <a:pPr/>
              <a:t>12</a:t>
            </a:fld>
            <a:endParaRPr lang="en-US"/>
          </a:p>
        </p:txBody>
      </p:sp>
      <p:sp>
        <p:nvSpPr>
          <p:cNvPr id="109570" name="Rectangle 2"/>
          <p:cNvSpPr>
            <a:spLocks noGrp="1" noRot="1" noChangeAspect="1" noChangeArrowheads="1" noTextEdit="1"/>
          </p:cNvSpPr>
          <p:nvPr>
            <p:ph type="sldImg"/>
          </p:nvPr>
        </p:nvSpPr>
        <p:spPr bwMode="auto">
          <a:xfrm>
            <a:off x="1139825" y="682625"/>
            <a:ext cx="4551363" cy="3413125"/>
          </a:xfrm>
          <a:prstGeom prst="rect">
            <a:avLst/>
          </a:prstGeom>
          <a:solidFill>
            <a:srgbClr val="FFFFFF"/>
          </a:solidFill>
          <a:ln>
            <a:solidFill>
              <a:srgbClr val="000000"/>
            </a:solidFill>
            <a:miter lim="800000"/>
            <a:headEnd/>
            <a:tailEnd/>
          </a:ln>
        </p:spPr>
      </p:sp>
      <p:sp>
        <p:nvSpPr>
          <p:cNvPr id="109571" name="Rectangle 3"/>
          <p:cNvSpPr>
            <a:spLocks noGrp="1" noChangeArrowheads="1"/>
          </p:cNvSpPr>
          <p:nvPr>
            <p:ph type="body" idx="1"/>
          </p:nvPr>
        </p:nvSpPr>
        <p:spPr bwMode="auto">
          <a:xfrm>
            <a:off x="890588" y="4324350"/>
            <a:ext cx="5048250" cy="4170363"/>
          </a:xfrm>
          <a:prstGeom prst="rect">
            <a:avLst/>
          </a:prstGeom>
          <a:solidFill>
            <a:srgbClr val="FFFFFF"/>
          </a:solidFill>
          <a:ln>
            <a:solidFill>
              <a:srgbClr val="000000"/>
            </a:solidFill>
            <a:miter lim="800000"/>
            <a:headEnd/>
            <a:tailEnd/>
          </a:ln>
        </p:spPr>
        <p:txBody>
          <a:bodyPr lIns="86493" tIns="43247" rIns="86493" bIns="43247">
            <a:prstTxWarp prst="textNoShape">
              <a:avLst/>
            </a:prstTxWarp>
          </a:bodyPr>
          <a:lstStyle/>
          <a:p>
            <a:r>
              <a:rPr lang="en-US"/>
              <a:t>Why would this be useful?  Main reason is focus.  Also enables “smart” cropping.</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0AE1D7-BC27-DC43-B13F-21C3A5E5A9BA}" type="slidenum">
              <a:rPr lang="en-US"/>
              <a:pPr/>
              <a:t>13</a:t>
            </a:fld>
            <a:endParaRPr lang="en-US"/>
          </a:p>
        </p:txBody>
      </p:sp>
      <p:sp>
        <p:nvSpPr>
          <p:cNvPr id="143362" name="Rectangle 2"/>
          <p:cNvSpPr>
            <a:spLocks noGrp="1" noRot="1" noChangeAspect="1" noChangeArrowheads="1"/>
          </p:cNvSpPr>
          <p:nvPr>
            <p:ph type="sldImg"/>
          </p:nvPr>
        </p:nvSpPr>
        <p:spPr bwMode="auto">
          <a:xfrm>
            <a:off x="1139825" y="682625"/>
            <a:ext cx="4551363" cy="3413125"/>
          </a:xfrm>
          <a:prstGeom prst="rect">
            <a:avLst/>
          </a:prstGeom>
          <a:solidFill>
            <a:srgbClr val="FFFFFF"/>
          </a:solidFill>
          <a:ln>
            <a:solidFill>
              <a:srgbClr val="000000"/>
            </a:solidFill>
            <a:miter lim="800000"/>
            <a:headEnd/>
            <a:tailEnd/>
          </a:ln>
        </p:spPr>
      </p:sp>
      <p:sp>
        <p:nvSpPr>
          <p:cNvPr id="143363" name="Rectangle 3"/>
          <p:cNvSpPr>
            <a:spLocks noGrp="1" noChangeArrowheads="1"/>
          </p:cNvSpPr>
          <p:nvPr>
            <p:ph type="body" idx="1"/>
          </p:nvPr>
        </p:nvSpPr>
        <p:spPr bwMode="auto">
          <a:xfrm>
            <a:off x="890588" y="4324350"/>
            <a:ext cx="5048250" cy="4170363"/>
          </a:xfrm>
          <a:prstGeom prst="rect">
            <a:avLst/>
          </a:prstGeom>
          <a:solidFill>
            <a:srgbClr val="FFFFFF"/>
          </a:solidFill>
          <a:ln>
            <a:solidFill>
              <a:srgbClr val="000000"/>
            </a:solidFill>
            <a:miter lim="800000"/>
            <a:headEnd/>
            <a:tailEnd/>
          </a:ln>
        </p:spPr>
        <p:txBody>
          <a:bodyPr lIns="86493" tIns="43247" rIns="86493" bIns="43247">
            <a:prstTxWarp prst="textNoShape">
              <a:avLst/>
            </a:prstTxWarp>
          </a:bodyPr>
          <a:lstStyle/>
          <a:p>
            <a:r>
              <a:rPr lang="en-US"/>
              <a:t>really face-part recognition!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66DE70-D36F-344C-8785-459813E175AF}" type="slidenum">
              <a:rPr lang="en-US"/>
              <a:pPr/>
              <a:t>15</a:t>
            </a:fld>
            <a:endParaRPr lang="en-US"/>
          </a:p>
        </p:txBody>
      </p:sp>
      <p:sp>
        <p:nvSpPr>
          <p:cNvPr id="116738" name="Rectangle 2"/>
          <p:cNvSpPr>
            <a:spLocks noGrp="1" noRot="1" noChangeAspect="1" noChangeArrowheads="1"/>
          </p:cNvSpPr>
          <p:nvPr>
            <p:ph type="sldImg"/>
          </p:nvPr>
        </p:nvSpPr>
        <p:spPr bwMode="auto">
          <a:xfrm>
            <a:off x="1139825" y="682625"/>
            <a:ext cx="4551363" cy="3413125"/>
          </a:xfrm>
          <a:prstGeom prst="rect">
            <a:avLst/>
          </a:prstGeom>
          <a:solidFill>
            <a:srgbClr val="FFFFFF"/>
          </a:solidFill>
          <a:ln>
            <a:solidFill>
              <a:srgbClr val="000000"/>
            </a:solidFill>
            <a:miter lim="800000"/>
            <a:headEnd/>
            <a:tailEnd/>
          </a:ln>
        </p:spPr>
      </p:sp>
      <p:sp>
        <p:nvSpPr>
          <p:cNvPr id="116739" name="Rectangle 3"/>
          <p:cNvSpPr>
            <a:spLocks noGrp="1" noChangeArrowheads="1"/>
          </p:cNvSpPr>
          <p:nvPr>
            <p:ph type="body" idx="1"/>
          </p:nvPr>
        </p:nvSpPr>
        <p:spPr bwMode="auto">
          <a:xfrm>
            <a:off x="890588" y="4324350"/>
            <a:ext cx="5048250" cy="4170363"/>
          </a:xfrm>
          <a:prstGeom prst="rect">
            <a:avLst/>
          </a:prstGeom>
          <a:solidFill>
            <a:srgbClr val="FFFFFF"/>
          </a:solidFill>
          <a:ln>
            <a:solidFill>
              <a:srgbClr val="000000"/>
            </a:solidFill>
            <a:miter lim="800000"/>
            <a:headEnd/>
            <a:tailEnd/>
          </a:ln>
        </p:spPr>
        <p:txBody>
          <a:bodyPr lIns="86493" tIns="43247" rIns="86493" bIns="43247">
            <a:prstTxWarp prst="textNoShape">
              <a:avLst/>
            </a:prstTxWarp>
          </a:bodyPr>
          <a:lstStyle/>
          <a:p>
            <a:r>
              <a:rPr lang="en-US"/>
              <a:t>biometrics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6E9662-26F2-FE44-8FD3-963D0D46C62C}" type="slidenum">
              <a:rPr lang="en-US"/>
              <a:pPr/>
              <a:t>16</a:t>
            </a:fld>
            <a:endParaRPr lang="en-US"/>
          </a:p>
        </p:txBody>
      </p:sp>
      <p:sp>
        <p:nvSpPr>
          <p:cNvPr id="120834" name="Rectangle 2"/>
          <p:cNvSpPr>
            <a:spLocks noGrp="1" noRot="1" noChangeAspect="1" noChangeArrowheads="1"/>
          </p:cNvSpPr>
          <p:nvPr>
            <p:ph type="sldImg"/>
          </p:nvPr>
        </p:nvSpPr>
        <p:spPr bwMode="auto">
          <a:xfrm>
            <a:off x="1139825" y="682625"/>
            <a:ext cx="4551363" cy="3413125"/>
          </a:xfrm>
          <a:prstGeom prst="rect">
            <a:avLst/>
          </a:prstGeom>
          <a:solidFill>
            <a:srgbClr val="FFFFFF"/>
          </a:solidFill>
          <a:ln>
            <a:solidFill>
              <a:srgbClr val="000000"/>
            </a:solidFill>
            <a:miter lim="800000"/>
            <a:headEnd/>
            <a:tailEnd/>
          </a:ln>
        </p:spPr>
      </p:sp>
      <p:sp>
        <p:nvSpPr>
          <p:cNvPr id="120835" name="Rectangle 3"/>
          <p:cNvSpPr>
            <a:spLocks noGrp="1" noChangeArrowheads="1"/>
          </p:cNvSpPr>
          <p:nvPr>
            <p:ph type="body" idx="1"/>
          </p:nvPr>
        </p:nvSpPr>
        <p:spPr bwMode="auto">
          <a:xfrm>
            <a:off x="890588" y="4324350"/>
            <a:ext cx="5048250" cy="4170363"/>
          </a:xfrm>
          <a:prstGeom prst="rect">
            <a:avLst/>
          </a:prstGeom>
          <a:solidFill>
            <a:srgbClr val="FFFFFF"/>
          </a:solidFill>
          <a:ln>
            <a:solidFill>
              <a:srgbClr val="000000"/>
            </a:solidFill>
            <a:miter lim="800000"/>
            <a:headEnd/>
            <a:tailEnd/>
          </a:ln>
        </p:spPr>
        <p:txBody>
          <a:bodyPr lIns="86493" tIns="43247" rIns="86493" bIns="43247">
            <a:prstTxWarp prst="textNoShape">
              <a:avLst/>
            </a:prstTxWarp>
          </a:bodyPr>
          <a:lstStyle/>
          <a:p>
            <a:r>
              <a:rPr lang="en-US"/>
              <a:t>http://www.ilm.com/theshow/</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8B5429FB-9A74-F54E-9695-B725E5E4DE4E}" type="datetimeFigureOut">
              <a:rPr lang="en-US" smtClean="0"/>
              <a:pPr/>
              <a:t>5/2/13</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1" name="Rectangle 10"/>
          <p:cNvSpPr/>
          <p:nvPr/>
        </p:nvSpPr>
        <p:spPr>
          <a:xfrm>
            <a:off x="4624388" y="228600"/>
            <a:ext cx="20574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6802438" y="237744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8B5429FB-9A74-F54E-9695-B725E5E4DE4E}" type="datetimeFigureOut">
              <a:rPr lang="en-US" smtClean="0"/>
              <a:pPr/>
              <a:t>5/2/13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A89E8-5E4C-0E42-B01E-8767F0331B28}" type="slidenum">
              <a:rPr lang="en-US" smtClean="0"/>
              <a:pPr/>
              <a:t>‹#›</a:t>
            </a:fld>
            <a:endParaRPr lang="en-US"/>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TextBox 7"/>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8B5429FB-9A74-F54E-9695-B725E5E4DE4E}" type="datetimeFigureOut">
              <a:rPr lang="en-US" smtClean="0"/>
              <a:pPr/>
              <a:t>5/2/13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DA89E8-5E4C-0E42-B01E-8767F0331B2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8B5429FB-9A74-F54E-9695-B725E5E4DE4E}" type="datetimeFigureOut">
              <a:rPr lang="en-US" smtClean="0"/>
              <a:pPr/>
              <a:t>5/2/13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DA89E8-5E4C-0E42-B01E-8767F0331B28}"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381093" y="3733800"/>
            <a:ext cx="3255264" cy="23923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8B5429FB-9A74-F54E-9695-B725E5E4DE4E}" type="datetimeFigureOut">
              <a:rPr lang="en-US" smtClean="0"/>
              <a:pPr/>
              <a:t>5/2/13</a:t>
            </a:fld>
            <a:endParaRPr lang="en-US"/>
          </a:p>
        </p:txBody>
      </p:sp>
      <p:sp>
        <p:nvSpPr>
          <p:cNvPr id="6" name="Footer Placeholder 5"/>
          <p:cNvSpPr>
            <a:spLocks noGrp="1"/>
          </p:cNvSpPr>
          <p:nvPr>
            <p:ph type="ftr" sz="quarter" idx="11"/>
          </p:nvPr>
        </p:nvSpPr>
        <p:spPr>
          <a:xfrm>
            <a:off x="3859305" y="6423585"/>
            <a:ext cx="3316941" cy="365125"/>
          </a:xfrm>
        </p:spPr>
        <p:txBody>
          <a:bodyPr/>
          <a:lstStyle/>
          <a:p>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6" y="228600"/>
            <a:ext cx="3460658"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169404" y="3995737"/>
            <a:ext cx="3898272" cy="21478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8B5429FB-9A74-F54E-9695-B725E5E4DE4E}" type="datetimeFigureOut">
              <a:rPr lang="en-US" smtClean="0"/>
              <a:pPr/>
              <a:t>5/2/13</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8DDA89E8-5E4C-0E42-B01E-8767F0331B28}" type="slidenum">
              <a:rPr lang="en-US" smtClean="0"/>
              <a:pPr/>
              <a:t>‹#›</a:t>
            </a:fld>
            <a:endParaRPr lang="en-US"/>
          </a:p>
        </p:txBody>
      </p:sp>
      <p:sp>
        <p:nvSpPr>
          <p:cNvPr id="10" name="TextBox 9"/>
          <p:cNvSpPr txBox="1"/>
          <p:nvPr/>
        </p:nvSpPr>
        <p:spPr>
          <a:xfrm>
            <a:off x="3990110"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5429FB-9A74-F54E-9695-B725E5E4DE4E}" type="datetimeFigureOut">
              <a:rPr lang="en-US" smtClean="0"/>
              <a:pPr/>
              <a:t>5/2/13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A89E8-5E4C-0E42-B01E-8767F0331B28}" type="slidenum">
              <a:rPr lang="en-US" smtClean="0"/>
              <a:pPr/>
              <a:t>‹#›</a:t>
            </a:fld>
            <a:endParaRPr lang="en-US"/>
          </a:p>
        </p:txBody>
      </p:sp>
      <p:sp>
        <p:nvSpPr>
          <p:cNvPr id="8" name="Rectangle 7"/>
          <p:cNvSpPr/>
          <p:nvPr/>
        </p:nvSpPr>
        <p:spPr>
          <a:xfrm>
            <a:off x="6802438" y="22860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6802438" y="2377440"/>
            <a:ext cx="20574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327212" y="4632792"/>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282574" y="228600"/>
            <a:ext cx="63871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5212262" y="6235607"/>
            <a:ext cx="1348398" cy="365125"/>
          </a:xfrm>
        </p:spPr>
        <p:txBody>
          <a:bodyPr/>
          <a:lstStyle>
            <a:lvl1pPr>
              <a:defRPr>
                <a:solidFill>
                  <a:schemeClr val="bg1"/>
                </a:solidFill>
              </a:defRPr>
            </a:lvl1pPr>
          </a:lstStyle>
          <a:p>
            <a:fld id="{8B5429FB-9A74-F54E-9695-B725E5E4DE4E}" type="datetimeFigureOut">
              <a:rPr lang="en-US" smtClean="0"/>
              <a:pPr/>
              <a:t>5/2/13</a:t>
            </a:fld>
            <a:endParaRPr lang="en-US"/>
          </a:p>
        </p:txBody>
      </p:sp>
      <p:sp>
        <p:nvSpPr>
          <p:cNvPr id="6" name="Footer Placeholder 5"/>
          <p:cNvSpPr>
            <a:spLocks noGrp="1"/>
          </p:cNvSpPr>
          <p:nvPr>
            <p:ph type="ftr" sz="quarter" idx="11"/>
          </p:nvPr>
        </p:nvSpPr>
        <p:spPr>
          <a:xfrm>
            <a:off x="381095" y="6235607"/>
            <a:ext cx="46481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8DDA89E8-5E4C-0E42-B01E-8767F0331B28}" type="slidenum">
              <a:rPr lang="en-US" smtClean="0"/>
              <a:pPr/>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US" smtClean="0"/>
              <a:t>Click icon to add picture</a:t>
            </a:r>
            <a:endParaRPr/>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en-US" smtClean="0"/>
              <a:t>Click icon to add picture</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048000" y="6235607"/>
            <a:ext cx="1348398" cy="365125"/>
          </a:xfrm>
        </p:spPr>
        <p:txBody>
          <a:bodyPr/>
          <a:lstStyle>
            <a:lvl1pPr>
              <a:defRPr>
                <a:solidFill>
                  <a:schemeClr val="bg1"/>
                </a:solidFill>
              </a:defRPr>
            </a:lvl1pPr>
          </a:lstStyle>
          <a:p>
            <a:fld id="{8B5429FB-9A74-F54E-9695-B725E5E4DE4E}" type="datetimeFigureOut">
              <a:rPr lang="en-US" smtClean="0"/>
              <a:pPr/>
              <a:t>5/2/13</a:t>
            </a:fld>
            <a:endParaRPr lang="en-US"/>
          </a:p>
        </p:txBody>
      </p:sp>
      <p:sp>
        <p:nvSpPr>
          <p:cNvPr id="6" name="Footer Placeholder 5"/>
          <p:cNvSpPr>
            <a:spLocks noGrp="1"/>
          </p:cNvSpPr>
          <p:nvPr>
            <p:ph type="ftr" sz="quarter" idx="11"/>
          </p:nvPr>
        </p:nvSpPr>
        <p:spPr>
          <a:xfrm>
            <a:off x="381095" y="6235607"/>
            <a:ext cx="25907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8DDA89E8-5E4C-0E42-B01E-8767F0331B28}" type="slidenum">
              <a:rPr lang="en-US" smtClean="0"/>
              <a:pPr/>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4388" y="4534726"/>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US" smtClean="0"/>
              <a:t>Click icon to add picture</a:t>
            </a:r>
            <a:endParaRPr/>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US" smtClean="0"/>
              <a:t>Click icon to add picture</a:t>
            </a:r>
            <a:endParaRPr/>
          </a:p>
        </p:txBody>
      </p:sp>
      <p:sp>
        <p:nvSpPr>
          <p:cNvPr id="14" name="Picture Placeholder 12"/>
          <p:cNvSpPr>
            <a:spLocks noGrp="1"/>
          </p:cNvSpPr>
          <p:nvPr>
            <p:ph type="pic" sz="quarter" idx="15"/>
          </p:nvPr>
        </p:nvSpPr>
        <p:spPr>
          <a:xfrm>
            <a:off x="6803136" y="2381662"/>
            <a:ext cx="2057400" cy="4187952"/>
          </a:xfrm>
        </p:spPr>
        <p:txBody>
          <a:bodyPr/>
          <a:lstStyle>
            <a:lvl1pPr>
              <a:buNone/>
              <a:defRPr/>
            </a:lvl1pPr>
          </a:lstStyle>
          <a:p>
            <a:r>
              <a:rPr lang="en-US" smtClean="0"/>
              <a:t>Click icon to add picture</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365248"/>
            <a:ext cx="42401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953000" y="3995737"/>
            <a:ext cx="3108960" cy="21478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8B5429FB-9A74-F54E-9695-B725E5E4DE4E}" type="datetimeFigureOut">
              <a:rPr lang="en-US" smtClean="0"/>
              <a:pPr/>
              <a:t>5/2/13</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8DDA89E8-5E4C-0E42-B01E-8767F0331B28}" type="slidenum">
              <a:rPr lang="en-US" smtClean="0"/>
              <a:pPr/>
              <a:t>‹#›</a:t>
            </a:fld>
            <a:endParaRPr lang="en-US"/>
          </a:p>
        </p:txBody>
      </p:sp>
      <p:sp>
        <p:nvSpPr>
          <p:cNvPr id="10" name="TextBox 9"/>
          <p:cNvSpPr txBox="1"/>
          <p:nvPr/>
        </p:nvSpPr>
        <p:spPr>
          <a:xfrm>
            <a:off x="4750361"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en-US" smtClean="0"/>
              <a:t>Click icon to add picture</a:t>
            </a:r>
            <a:endParaRPr/>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en-US" smtClean="0"/>
              <a:t>Click icon to add picture</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8B5429FB-9A74-F54E-9695-B725E5E4DE4E}" type="datetimeFigureOut">
              <a:rPr lang="en-US" smtClean="0"/>
              <a:pPr/>
              <a:t>5/2/13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A89E8-5E4C-0E42-B01E-8767F0331B2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8B5429FB-9A74-F54E-9695-B725E5E4DE4E}" type="datetimeFigureOut">
              <a:rPr lang="en-US" smtClean="0"/>
              <a:pPr/>
              <a:t>5/2/13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A89E8-5E4C-0E42-B01E-8767F0331B28}" type="slidenum">
              <a:rPr lang="en-US" smtClean="0"/>
              <a:pPr/>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Rectangle 9"/>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995772" y="954742"/>
            <a:ext cx="681318" cy="517142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8B5429FB-9A74-F54E-9695-B725E5E4DE4E}" type="datetimeFigureOut">
              <a:rPr lang="en-US" smtClean="0"/>
              <a:pPr/>
              <a:t>5/2/13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A89E8-5E4C-0E42-B01E-8767F0331B28}" type="slidenum">
              <a:rPr lang="en-US" smtClean="0"/>
              <a:pPr/>
              <a:t>‹#›</a:t>
            </a:fld>
            <a:endParaRPr lang="en-US"/>
          </a:p>
        </p:txBody>
      </p:sp>
      <p:sp>
        <p:nvSpPr>
          <p:cNvPr id="9" name="TextBox 8"/>
          <p:cNvSpPr txBox="1"/>
          <p:nvPr/>
        </p:nvSpPr>
        <p:spPr>
          <a:xfrm rot="16200000">
            <a:off x="8593111" y="561668"/>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r>
              <a:rPr lang="en-US"/>
              <a:t>CSE 576, Spring 2008</a:t>
            </a:r>
          </a:p>
        </p:txBody>
      </p:sp>
      <p:sp>
        <p:nvSpPr>
          <p:cNvPr id="3" name="Footer Placeholder 3"/>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r>
              <a:rPr lang="en-US"/>
              <a:t>Face Recognition and Detection</a:t>
            </a:r>
          </a:p>
        </p:txBody>
      </p:sp>
      <p:sp>
        <p:nvSpPr>
          <p:cNvPr id="4"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212D561B-8A2A-5E48-9027-6140AC445598}" type="slidenum">
              <a:rPr lang="en-US"/>
              <a:pPr/>
              <a:t>‹#›</a:t>
            </a:fld>
            <a:endParaRPr lang="en-US"/>
          </a:p>
        </p:txBody>
      </p:sp>
    </p:spTree>
  </p:cSld>
  <p:clrMapOvr>
    <a:masterClrMapping/>
  </p:clrMapOvr>
  <p:transition xmlns:p14="http://schemas.microsoft.com/office/powerpoint/2010/main"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2"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r>
              <a:rPr lang="en-US"/>
              <a:t>CSE 576, Spring 2008</a:t>
            </a:r>
          </a:p>
        </p:txBody>
      </p:sp>
      <p:sp>
        <p:nvSpPr>
          <p:cNvPr id="3" name="Footer Placeholder 3"/>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r>
              <a:rPr lang="en-US"/>
              <a:t>Face Recognition and Detection</a:t>
            </a:r>
          </a:p>
        </p:txBody>
      </p:sp>
      <p:sp>
        <p:nvSpPr>
          <p:cNvPr id="4"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2A2A762E-F65D-A346-AC3F-4EE75DD2896A}" type="slidenum">
              <a:rPr lang="en-US"/>
              <a:pPr/>
              <a:t>‹#›</a:t>
            </a:fld>
            <a:endParaRPr lang="en-US"/>
          </a:p>
        </p:txBody>
      </p:sp>
    </p:spTree>
  </p:cSld>
  <p:clrMapOvr>
    <a:masterClrMapping/>
  </p:clrMapOvr>
  <p:transition xmlns:p14="http://schemas.microsoft.com/office/powerpoint/2010/main"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2"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r>
              <a:rPr lang="en-US"/>
              <a:t>CSE 576, Spring 2008</a:t>
            </a:r>
          </a:p>
        </p:txBody>
      </p:sp>
      <p:sp>
        <p:nvSpPr>
          <p:cNvPr id="3" name="Footer Placeholder 3"/>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r>
              <a:rPr lang="en-US"/>
              <a:t>Face Recognition and Detection</a:t>
            </a:r>
          </a:p>
        </p:txBody>
      </p:sp>
      <p:sp>
        <p:nvSpPr>
          <p:cNvPr id="4"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D1ADC940-A15B-EC48-AC72-5BA4A99096B9}" type="slidenum">
              <a:rPr lang="en-US"/>
              <a:pPr/>
              <a:t>‹#›</a:t>
            </a:fld>
            <a:endParaRPr lang="en-US"/>
          </a:p>
        </p:txBody>
      </p:sp>
    </p:spTree>
  </p:cSld>
  <p:clrMapOvr>
    <a:masterClrMapping/>
  </p:clrMapOvr>
  <p:transition xmlns:p14="http://schemas.microsoft.com/office/powerpoint/2010/mai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8474" y="134471"/>
            <a:ext cx="7556313" cy="995082"/>
          </a:xfrm>
        </p:spPr>
        <p:txBody>
          <a:bodyPr anchor="b" anchorCtr="0"/>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8B5429FB-9A74-F54E-9695-B725E5E4DE4E}" type="datetimeFigureOut">
              <a:rPr lang="en-US" smtClean="0"/>
              <a:pPr/>
              <a:t>5/2/13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A89E8-5E4C-0E42-B01E-8767F0331B28}" type="slidenum">
              <a:rPr lang="en-US" smtClean="0"/>
              <a:pPr/>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8B5429FB-9A74-F54E-9695-B725E5E4DE4E}" type="datetimeFigureOut">
              <a:rPr lang="en-US" smtClean="0"/>
              <a:pPr/>
              <a:t>5/2/13</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smtClean="0"/>
              <a:t>Click icon to add picture</a:t>
            </a:r>
            <a:endParaRPr/>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smtClean="0"/>
              <a:t>Click icon to add picture</a:t>
            </a:r>
            <a:endParaRPr/>
          </a:p>
        </p:txBody>
      </p:sp>
      <p:sp>
        <p:nvSpPr>
          <p:cNvPr id="16" name="Text Placeholder 3"/>
          <p:cNvSpPr>
            <a:spLocks noGrp="1"/>
          </p:cNvSpPr>
          <p:nvPr>
            <p:ph type="body" sz="half" idx="2"/>
          </p:nvPr>
        </p:nvSpPr>
        <p:spPr>
          <a:xfrm>
            <a:off x="857250" y="1779494"/>
            <a:ext cx="3086100" cy="2040905"/>
          </a:xfrm>
        </p:spPr>
        <p:txBody>
          <a:bodyPr lIns="45720" tIns="45720" rIns="45720" anchor="t">
            <a:noAutofit/>
          </a:bodyPr>
          <a:lstStyle>
            <a:lvl1pPr marL="0" indent="0" algn="ctr">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658907" y="228600"/>
            <a:ext cx="820093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86000" y="3124200"/>
            <a:ext cx="5638800" cy="1362075"/>
          </a:xfrm>
        </p:spPr>
        <p:txBody>
          <a:bodyPr anchor="b" anchorCtr="0">
            <a:normAutofit/>
          </a:bodyPr>
          <a:lstStyle>
            <a:lvl1pPr algn="l">
              <a:defRPr sz="3200" b="0"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2286000" y="4495800"/>
            <a:ext cx="56388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58906" y="6248774"/>
            <a:ext cx="1474694" cy="365125"/>
          </a:xfrm>
        </p:spPr>
        <p:txBody>
          <a:bodyPr/>
          <a:lstStyle>
            <a:lvl1pPr algn="l">
              <a:defRPr>
                <a:solidFill>
                  <a:schemeClr val="bg1"/>
                </a:solidFill>
              </a:defRPr>
            </a:lvl1pPr>
          </a:lstStyle>
          <a:p>
            <a:fld id="{8B5429FB-9A74-F54E-9695-B725E5E4DE4E}" type="datetimeFigureOut">
              <a:rPr lang="en-US" smtClean="0"/>
              <a:pPr/>
              <a:t>5/2/13</a:t>
            </a:fld>
            <a:endParaRPr lang="en-US"/>
          </a:p>
        </p:txBody>
      </p:sp>
      <p:sp>
        <p:nvSpPr>
          <p:cNvPr id="5" name="Footer Placeholder 4"/>
          <p:cNvSpPr>
            <a:spLocks noGrp="1"/>
          </p:cNvSpPr>
          <p:nvPr>
            <p:ph type="ftr" sz="quarter" idx="11"/>
          </p:nvPr>
        </p:nvSpPr>
        <p:spPr>
          <a:xfrm>
            <a:off x="2286000" y="6248774"/>
            <a:ext cx="5638800" cy="365125"/>
          </a:xfrm>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a:xfrm>
            <a:off x="8305800" y="6248774"/>
            <a:ext cx="554038" cy="365125"/>
          </a:xfrm>
        </p:spPr>
        <p:txBody>
          <a:bodyPr/>
          <a:lstStyle/>
          <a:p>
            <a:fld id="{8DDA89E8-5E4C-0E42-B01E-8767F0331B28}" type="slidenum">
              <a:rPr lang="en-US" smtClean="0"/>
              <a:pPr/>
              <a:t>‹#›</a:t>
            </a:fld>
            <a:endParaRPr lang="en-US"/>
          </a:p>
        </p:txBody>
      </p:sp>
      <p:sp>
        <p:nvSpPr>
          <p:cNvPr id="8" name="TextBox 7"/>
          <p:cNvSpPr txBox="1"/>
          <p:nvPr/>
        </p:nvSpPr>
        <p:spPr>
          <a:xfrm>
            <a:off x="2003612" y="3110754"/>
            <a:ext cx="260909" cy="615553"/>
          </a:xfrm>
          <a:prstGeom prst="rect">
            <a:avLst/>
          </a:prstGeom>
          <a:noFill/>
        </p:spPr>
        <p:txBody>
          <a:bodyPr wrap="square" lIns="0" tIns="0" rIns="0" bIns="0" rtlCol="0">
            <a:spAutoFit/>
          </a:bodyPr>
          <a:lstStyle/>
          <a:p>
            <a:r>
              <a:rPr sz="4000" b="1">
                <a:solidFill>
                  <a:schemeClr val="accent1">
                    <a:lumMod val="60000"/>
                    <a:lumOff val="40000"/>
                  </a:schemeClr>
                </a:solidFill>
              </a:rPr>
              <a:t>+</a:t>
            </a:r>
          </a:p>
        </p:txBody>
      </p:sp>
      <p:sp>
        <p:nvSpPr>
          <p:cNvPr id="9" name="Rectangle 8"/>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8B5429FB-9A74-F54E-9695-B725E5E4DE4E}" type="datetimeFigureOut">
              <a:rPr lang="en-US" smtClean="0"/>
              <a:pPr/>
              <a:t>5/2/13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A89E8-5E4C-0E42-B01E-8767F0331B2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TextBox 11"/>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8B5429FB-9A74-F54E-9695-B725E5E4DE4E}" type="datetimeFigureOut">
              <a:rPr lang="en-US" smtClean="0"/>
              <a:pPr/>
              <a:t>5/2/13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DA89E8-5E4C-0E42-B01E-8767F0331B28}" type="slidenum">
              <a:rPr lang="en-US" smtClean="0"/>
              <a:pPr/>
              <a:t>‹#›</a:t>
            </a:fld>
            <a:endParaRPr lang="en-US"/>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8B5429FB-9A74-F54E-9695-B725E5E4DE4E}" type="datetimeFigureOut">
              <a:rPr lang="en-US" smtClean="0"/>
              <a:pPr/>
              <a:t>5/2/13</a:t>
            </a:fld>
            <a:endParaRPr lang="en-US"/>
          </a:p>
        </p:txBody>
      </p:sp>
      <p:sp>
        <p:nvSpPr>
          <p:cNvPr id="6" name="Footer Placeholder 5"/>
          <p:cNvSpPr>
            <a:spLocks noGrp="1"/>
          </p:cNvSpPr>
          <p:nvPr>
            <p:ph type="ftr" sz="quarter" idx="11"/>
          </p:nvPr>
        </p:nvSpPr>
        <p:spPr/>
        <p:txBody>
          <a:bodyPr/>
          <a:lstStyle/>
          <a:p>
            <a:endParaRPr lang="en-US"/>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4" name="Rectangle 13"/>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Slide Number Placeholder 6"/>
          <p:cNvSpPr>
            <a:spLocks noGrp="1"/>
          </p:cNvSpPr>
          <p:nvPr>
            <p:ph type="sldNum" sz="quarter" idx="12"/>
          </p:nvPr>
        </p:nvSpPr>
        <p:spPr>
          <a:xfrm>
            <a:off x="8305800" y="242234"/>
            <a:ext cx="554038" cy="365125"/>
          </a:xfrm>
        </p:spPr>
        <p:txBody>
          <a:bodyPr/>
          <a:lstStyle/>
          <a:p>
            <a:fld id="{8DDA89E8-5E4C-0E42-B01E-8767F0331B2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8B5429FB-9A74-F54E-9695-B725E5E4DE4E}" type="datetimeFigureOut">
              <a:rPr lang="en-US" smtClean="0"/>
              <a:pPr/>
              <a:t>5/2/13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A89E8-5E4C-0E42-B01E-8767F0331B28}" type="slidenum">
              <a:rPr lang="en-US" smtClean="0"/>
              <a:pPr/>
              <a:t>‹#›</a:t>
            </a:fld>
            <a:endParaRPr lang="en-US"/>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en-US" smtClean="0"/>
              <a:t>Click to edit Master title style</a:t>
            </a:r>
            <a:endParaRPr/>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6795247" y="6423585"/>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8B5429FB-9A74-F54E-9695-B725E5E4DE4E}" type="datetimeFigureOut">
              <a:rPr lang="en-US" smtClean="0"/>
              <a:pPr/>
              <a:t>5/2/13</a:t>
            </a:fld>
            <a:endParaRPr lang="en-US"/>
          </a:p>
        </p:txBody>
      </p:sp>
      <p:sp>
        <p:nvSpPr>
          <p:cNvPr id="5" name="Footer Placeholder 4"/>
          <p:cNvSpPr>
            <a:spLocks noGrp="1"/>
          </p:cNvSpPr>
          <p:nvPr>
            <p:ph type="ftr" sz="quarter" idx="3"/>
          </p:nvPr>
        </p:nvSpPr>
        <p:spPr>
          <a:xfrm>
            <a:off x="201706" y="6423585"/>
            <a:ext cx="6122894"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305800" y="242234"/>
            <a:ext cx="554038" cy="365125"/>
          </a:xfrm>
          <a:prstGeom prst="rect">
            <a:avLst/>
          </a:prstGeom>
        </p:spPr>
        <p:txBody>
          <a:bodyPr vert="horz" lIns="91440" tIns="45720" rIns="91440" bIns="45720" rtlCol="0" anchor="ctr"/>
          <a:lstStyle>
            <a:lvl1pPr algn="r">
              <a:defRPr sz="1400">
                <a:solidFill>
                  <a:schemeClr val="bg1"/>
                </a:solidFill>
              </a:defRPr>
            </a:lvl1pPr>
          </a:lstStyle>
          <a:p>
            <a:fld id="{8DDA89E8-5E4C-0E42-B01E-8767F0331B2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png"/><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6"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jpeg"/><Relationship Id="rId6"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 Id="rId3"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hyperlink" Target="http://en.wikipedia.org/wiki/Image:Wii_Wiimotea.png" TargetMode="External"/><Relationship Id="rId4" Type="http://schemas.openxmlformats.org/officeDocument/2006/relationships/image" Target="../media/image31.png"/><Relationship Id="rId5" Type="http://schemas.openxmlformats.org/officeDocument/2006/relationships/image" Target="../media/image32.jpeg"/><Relationship Id="rId6" Type="http://schemas.openxmlformats.org/officeDocument/2006/relationships/image" Target="../media/image33.jpeg"/><Relationship Id="rId7"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hyperlink" Target="http://lincoln.msresearch.us/" TargetMode="External"/><Relationship Id="rId5" Type="http://schemas.openxmlformats.org/officeDocument/2006/relationships/image" Target="../media/image37.png"/><Relationship Id="rId6"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3" Type="http://schemas.openxmlformats.org/officeDocument/2006/relationships/hyperlink" Target="http://lincoln.msresearch.us/" TargetMode="External"/><Relationship Id="rId4" Type="http://schemas.openxmlformats.org/officeDocument/2006/relationships/image" Target="../media/image37.png"/><Relationship Id="rId5"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41.wmf"/><Relationship Id="rId5" Type="http://schemas.openxmlformats.org/officeDocument/2006/relationships/image" Target="../media/image40.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41.wmf"/><Relationship Id="rId5" Type="http://schemas.openxmlformats.org/officeDocument/2006/relationships/image" Target="../media/image40.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41.wmf"/><Relationship Id="rId5" Type="http://schemas.openxmlformats.org/officeDocument/2006/relationships/image" Target="../media/image42.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41.w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4.xml"/><Relationship Id="rId3"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21.xml"/><Relationship Id="rId2" Type="http://schemas.openxmlformats.org/officeDocument/2006/relationships/notesSlide" Target="../notesSlides/notesSlide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4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4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4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4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4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5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5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5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11.xml"/><Relationship Id="rId2" Type="http://schemas.openxmlformats.org/officeDocument/2006/relationships/image" Target="../media/image5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2.png"/><Relationship Id="rId3" Type="http://schemas.openxmlformats.org/officeDocument/2006/relationships/image" Target="../media/image63.png"/></Relationships>
</file>

<file path=ppt/slides/_rels/slide56.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png"/><Relationship Id="rId1" Type="http://schemas.openxmlformats.org/officeDocument/2006/relationships/slideLayout" Target="../slideLayouts/slideLayout21.xml"/><Relationship Id="rId2" Type="http://schemas.openxmlformats.org/officeDocument/2006/relationships/notesSlide" Target="../notesSlides/notesSlide22.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1.xml"/><Relationship Id="rId4" Type="http://schemas.openxmlformats.org/officeDocument/2006/relationships/notesSlide" Target="../notesSlides/notesSlide23.xml"/><Relationship Id="rId5" Type="http://schemas.openxmlformats.org/officeDocument/2006/relationships/image" Target="NULL"/><Relationship Id="rId1" Type="http://schemas.openxmlformats.org/officeDocument/2006/relationships/tags" Target="../tags/tag1.xml"/><Relationship Id="rId2" Type="http://schemas.openxmlformats.org/officeDocument/2006/relationships/tags" Target="../tags/tag2.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21.xml"/><Relationship Id="rId2" Type="http://schemas.openxmlformats.org/officeDocument/2006/relationships/notesSlide" Target="../notesSlides/notesSlide24.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1" Type="http://schemas.openxmlformats.org/officeDocument/2006/relationships/slideLayout" Target="../slideLayouts/slideLayout21.xml"/><Relationship Id="rId2" Type="http://schemas.openxmlformats.org/officeDocument/2006/relationships/notesSlide" Target="../notesSlides/notesSlide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61.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slideLayout" Target="../slideLayouts/slideLayout12.xml"/><Relationship Id="rId3" Type="http://schemas.openxmlformats.org/officeDocument/2006/relationships/image" Target="NULL"/></Relationships>
</file>

<file path=ppt/slides/_rels/slide62.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slideLayout" Target="../slideLayouts/slideLayout12.xml"/><Relationship Id="rId3" Type="http://schemas.openxmlformats.org/officeDocument/2006/relationships/image" Target="../media/image7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1.png"/></Relationships>
</file>

<file path=ppt/slides/_rels/slide65.xml.rels><?xml version="1.0" encoding="UTF-8" standalone="yes"?>
<Relationships xmlns="http://schemas.openxmlformats.org/package/2006/relationships"><Relationship Id="rId9" Type="http://schemas.openxmlformats.org/officeDocument/2006/relationships/tags" Target="../tags/tag13.xml"/><Relationship Id="rId20" Type="http://schemas.openxmlformats.org/officeDocument/2006/relationships/image" Target="../media/image75.png"/><Relationship Id="rId21" Type="http://schemas.openxmlformats.org/officeDocument/2006/relationships/image" Target="../media/image76.png"/><Relationship Id="rId22" Type="http://schemas.openxmlformats.org/officeDocument/2006/relationships/image" Target="../media/image77.png"/><Relationship Id="rId23" Type="http://schemas.openxmlformats.org/officeDocument/2006/relationships/image" Target="../media/image78.png"/><Relationship Id="rId24" Type="http://schemas.openxmlformats.org/officeDocument/2006/relationships/image" Target="../media/image79.png"/><Relationship Id="rId10" Type="http://schemas.openxmlformats.org/officeDocument/2006/relationships/tags" Target="../tags/tag14.xml"/><Relationship Id="rId11" Type="http://schemas.openxmlformats.org/officeDocument/2006/relationships/tags" Target="../tags/tag15.xml"/><Relationship Id="rId12" Type="http://schemas.openxmlformats.org/officeDocument/2006/relationships/tags" Target="../tags/tag16.xml"/><Relationship Id="rId13" Type="http://schemas.openxmlformats.org/officeDocument/2006/relationships/tags" Target="../tags/tag17.xml"/><Relationship Id="rId14" Type="http://schemas.openxmlformats.org/officeDocument/2006/relationships/tags" Target="../tags/tag18.xml"/><Relationship Id="rId15" Type="http://schemas.openxmlformats.org/officeDocument/2006/relationships/slideLayout" Target="../slideLayouts/slideLayout12.xml"/><Relationship Id="rId16" Type="http://schemas.openxmlformats.org/officeDocument/2006/relationships/image" Target="../media/image72.png"/><Relationship Id="rId17" Type="http://schemas.openxmlformats.org/officeDocument/2006/relationships/image" Target="../media/image73.png"/><Relationship Id="rId18" Type="http://schemas.openxmlformats.org/officeDocument/2006/relationships/image" Target="../media/image74.png"/><Relationship Id="rId19" Type="http://schemas.openxmlformats.org/officeDocument/2006/relationships/image" Target="NULL"/><Relationship Id="rId1" Type="http://schemas.openxmlformats.org/officeDocument/2006/relationships/tags" Target="../tags/tag5.xml"/><Relationship Id="rId2" Type="http://schemas.openxmlformats.org/officeDocument/2006/relationships/tags" Target="../tags/tag6.xml"/><Relationship Id="rId3" Type="http://schemas.openxmlformats.org/officeDocument/2006/relationships/tags" Target="../tags/tag7.xml"/><Relationship Id="rId4" Type="http://schemas.openxmlformats.org/officeDocument/2006/relationships/tags" Target="../tags/tag8.xml"/><Relationship Id="rId5" Type="http://schemas.openxmlformats.org/officeDocument/2006/relationships/tags" Target="../tags/tag9.xml"/><Relationship Id="rId6" Type="http://schemas.openxmlformats.org/officeDocument/2006/relationships/tags" Target="../tags/tag10.xml"/><Relationship Id="rId7" Type="http://schemas.openxmlformats.org/officeDocument/2006/relationships/tags" Target="../tags/tag11.xml"/><Relationship Id="rId8" Type="http://schemas.openxmlformats.org/officeDocument/2006/relationships/tags" Target="../tags/tag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0.png"/><Relationship Id="rId3" Type="http://schemas.openxmlformats.org/officeDocument/2006/relationships/image" Target="../media/image81.png"/></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1" Type="http://schemas.openxmlformats.org/officeDocument/2006/relationships/tags" Target="../tags/tag19.xml"/><Relationship Id="rId2"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5.png"/></Relationships>
</file>

<file path=ppt/slides/_rels/slide7.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6.png"/><Relationship Id="rId3" Type="http://schemas.openxmlformats.org/officeDocument/2006/relationships/image" Target="../media/image8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6.png"/><Relationship Id="rId3" Type="http://schemas.openxmlformats.org/officeDocument/2006/relationships/image" Target="../media/image8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8.png"/><Relationship Id="rId3" Type="http://schemas.openxmlformats.org/officeDocument/2006/relationships/image" Target="../media/image9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png"/><Relationship Id="rId3" Type="http://schemas.openxmlformats.org/officeDocument/2006/relationships/image" Target="../media/image9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98.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image" Target="../media/image104.png"/><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0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86050" y="12700"/>
            <a:ext cx="3181350" cy="5762849"/>
          </a:xfrm>
          <a:prstGeom prst="rect">
            <a:avLst/>
          </a:prstGeom>
        </p:spPr>
      </p:pic>
      <p:sp>
        <p:nvSpPr>
          <p:cNvPr id="5" name="Rectangle 4"/>
          <p:cNvSpPr/>
          <p:nvPr/>
        </p:nvSpPr>
        <p:spPr>
          <a:xfrm>
            <a:off x="1981200" y="5943600"/>
            <a:ext cx="5334000" cy="369332"/>
          </a:xfrm>
          <a:prstGeom prst="rect">
            <a:avLst/>
          </a:prstGeom>
        </p:spPr>
        <p:txBody>
          <a:bodyPr wrap="square">
            <a:spAutoFit/>
          </a:bodyPr>
          <a:lstStyle/>
          <a:p>
            <a:r>
              <a:rPr lang="en-US" dirty="0" smtClean="0"/>
              <a:t>http://</a:t>
            </a:r>
            <a:r>
              <a:rPr lang="en-US" dirty="0" err="1" smtClean="0"/>
              <a:t>qntm.org/files/hatetris/hatetris.html</a:t>
            </a:r>
            <a:endParaRPr lang="en-US" dirty="0"/>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US" dirty="0" smtClean="0"/>
              <a:t>Challenges</a:t>
            </a:r>
            <a:endParaRPr lang="en-US" dirty="0"/>
          </a:p>
        </p:txBody>
      </p:sp>
      <p:sp>
        <p:nvSpPr>
          <p:cNvPr id="17" name="Content Placeholder 16"/>
          <p:cNvSpPr>
            <a:spLocks noGrp="1"/>
          </p:cNvSpPr>
          <p:nvPr>
            <p:ph idx="1"/>
          </p:nvPr>
        </p:nvSpPr>
        <p:spPr/>
        <p:txBody>
          <a:bodyPr/>
          <a:lstStyle/>
          <a:p>
            <a:r>
              <a:rPr lang="en-US" dirty="0" smtClean="0"/>
              <a:t>orientation of the field with respect to camera</a:t>
            </a:r>
          </a:p>
          <a:p>
            <a:r>
              <a:rPr lang="en-US" dirty="0" smtClean="0"/>
              <a:t>handle camera movement</a:t>
            </a:r>
          </a:p>
          <a:p>
            <a:pPr lvl="1"/>
            <a:r>
              <a:rPr lang="en-US" dirty="0" smtClean="0"/>
              <a:t>recalculate perspective</a:t>
            </a:r>
          </a:p>
          <a:p>
            <a:r>
              <a:rPr lang="en-US" dirty="0" smtClean="0"/>
              <a:t>where the yard lines are</a:t>
            </a:r>
          </a:p>
          <a:p>
            <a:r>
              <a:rPr lang="en-US" dirty="0" smtClean="0"/>
              <a:t>multiple cameras</a:t>
            </a:r>
          </a:p>
          <a:p>
            <a:r>
              <a:rPr lang="en-US" dirty="0" smtClean="0"/>
              <a:t>don’t paint over players refs!</a:t>
            </a:r>
          </a:p>
          <a:p>
            <a:r>
              <a:rPr lang="en-US" dirty="0" smtClean="0"/>
              <a:t>other superimposed graphics</a:t>
            </a:r>
          </a:p>
          <a:p>
            <a:endParaRPr lang="en-US" dirty="0"/>
          </a:p>
        </p:txBody>
      </p:sp>
      <p:sp>
        <p:nvSpPr>
          <p:cNvPr id="15" name="Rectangle 14"/>
          <p:cNvSpPr/>
          <p:nvPr/>
        </p:nvSpPr>
        <p:spPr>
          <a:xfrm>
            <a:off x="7208838" y="0"/>
            <a:ext cx="1935162" cy="2870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722" name="Text Box 2"/>
          <p:cNvSpPr txBox="1">
            <a:spLocks noChangeArrowheads="1"/>
          </p:cNvSpPr>
          <p:nvPr/>
        </p:nvSpPr>
        <p:spPr bwMode="auto">
          <a:xfrm>
            <a:off x="7778750" y="4352925"/>
            <a:ext cx="1189038" cy="336550"/>
          </a:xfrm>
          <a:prstGeom prst="rect">
            <a:avLst/>
          </a:prstGeom>
          <a:noFill/>
          <a:ln w="9525">
            <a:noFill/>
            <a:miter lim="800000"/>
            <a:headEnd/>
            <a:tailEnd/>
          </a:ln>
          <a:effectLst/>
        </p:spPr>
        <p:txBody>
          <a:bodyPr wrap="none">
            <a:prstTxWarp prst="textNoShape">
              <a:avLst/>
            </a:prstTxWarp>
            <a:spAutoFit/>
          </a:bodyPr>
          <a:lstStyle/>
          <a:p>
            <a:pPr eaLnBrk="1" hangingPunct="1">
              <a:spcBef>
                <a:spcPct val="0"/>
              </a:spcBef>
            </a:pPr>
            <a:r>
              <a:rPr lang="en-US" sz="1600" i="1">
                <a:latin typeface="Arial" charset="0"/>
              </a:rPr>
              <a:t>Sportvision</a:t>
            </a:r>
            <a:endParaRPr lang="en-US" sz="1600">
              <a:latin typeface="Arial" charset="0"/>
            </a:endParaRPr>
          </a:p>
        </p:txBody>
      </p:sp>
      <p:sp>
        <p:nvSpPr>
          <p:cNvPr id="158723" name="Text Box 3"/>
          <p:cNvSpPr txBox="1">
            <a:spLocks noChangeArrowheads="1"/>
          </p:cNvSpPr>
          <p:nvPr/>
        </p:nvSpPr>
        <p:spPr bwMode="auto">
          <a:xfrm>
            <a:off x="6400800" y="1954212"/>
            <a:ext cx="2093912" cy="915988"/>
          </a:xfrm>
          <a:prstGeom prst="rect">
            <a:avLst/>
          </a:prstGeom>
          <a:noFill/>
          <a:ln w="19050">
            <a:noFill/>
            <a:miter lim="800000"/>
            <a:headEnd/>
            <a:tailEnd/>
          </a:ln>
          <a:effectLst/>
        </p:spPr>
        <p:txBody>
          <a:bodyPr anchor="ctr">
            <a:prstTxWarp prst="textNoShape">
              <a:avLst/>
            </a:prstTxWarp>
            <a:spAutoFit/>
          </a:bodyPr>
          <a:lstStyle/>
          <a:p>
            <a:r>
              <a:rPr lang="en-US" sz="1800" dirty="0">
                <a:solidFill>
                  <a:srgbClr val="0E02E1"/>
                </a:solidFill>
              </a:rPr>
              <a:t>high-resolution encoders on the cameras</a:t>
            </a:r>
          </a:p>
        </p:txBody>
      </p:sp>
      <p:pic>
        <p:nvPicPr>
          <p:cNvPr id="158725" name="Picture 5" descr="first-down-line"/>
          <p:cNvPicPr>
            <a:picLocks noChangeAspect="1" noChangeArrowheads="1"/>
          </p:cNvPicPr>
          <p:nvPr/>
        </p:nvPicPr>
        <p:blipFill>
          <a:blip r:embed="rId3"/>
          <a:srcRect/>
          <a:stretch>
            <a:fillRect/>
          </a:stretch>
        </p:blipFill>
        <p:spPr bwMode="auto">
          <a:xfrm>
            <a:off x="6400800" y="4724400"/>
            <a:ext cx="2590800" cy="1943100"/>
          </a:xfrm>
          <a:prstGeom prst="rect">
            <a:avLst/>
          </a:prstGeom>
          <a:noFill/>
        </p:spPr>
      </p:pic>
      <p:sp>
        <p:nvSpPr>
          <p:cNvPr id="158726" name="Text Box 6"/>
          <p:cNvSpPr txBox="1">
            <a:spLocks noChangeArrowheads="1"/>
          </p:cNvSpPr>
          <p:nvPr/>
        </p:nvSpPr>
        <p:spPr bwMode="auto">
          <a:xfrm>
            <a:off x="4138612" y="3352800"/>
            <a:ext cx="1665288" cy="641350"/>
          </a:xfrm>
          <a:prstGeom prst="rect">
            <a:avLst/>
          </a:prstGeom>
          <a:noFill/>
          <a:ln w="19050">
            <a:noFill/>
            <a:miter lim="800000"/>
            <a:headEnd/>
            <a:tailEnd/>
          </a:ln>
          <a:effectLst/>
        </p:spPr>
        <p:txBody>
          <a:bodyPr anchor="ctr">
            <a:prstTxWarp prst="textNoShape">
              <a:avLst/>
            </a:prstTxWarp>
            <a:spAutoFit/>
          </a:bodyPr>
          <a:lstStyle/>
          <a:p>
            <a:r>
              <a:rPr lang="en-US" sz="1800" dirty="0">
                <a:solidFill>
                  <a:srgbClr val="0E02E1"/>
                </a:solidFill>
              </a:rPr>
              <a:t>detailed field </a:t>
            </a:r>
            <a:r>
              <a:rPr lang="en-US" sz="1800" dirty="0" smtClean="0">
                <a:solidFill>
                  <a:srgbClr val="0E02E1"/>
                </a:solidFill>
              </a:rPr>
              <a:t>model</a:t>
            </a:r>
            <a:endParaRPr lang="en-US" sz="1800" dirty="0">
              <a:solidFill>
                <a:srgbClr val="0E02E1"/>
              </a:solidFill>
            </a:endParaRPr>
          </a:p>
        </p:txBody>
      </p:sp>
      <p:sp>
        <p:nvSpPr>
          <p:cNvPr id="158727" name="Text Box 7"/>
          <p:cNvSpPr txBox="1">
            <a:spLocks noChangeArrowheads="1"/>
          </p:cNvSpPr>
          <p:nvPr/>
        </p:nvSpPr>
        <p:spPr bwMode="auto">
          <a:xfrm>
            <a:off x="4343400" y="4368800"/>
            <a:ext cx="1665288" cy="641350"/>
          </a:xfrm>
          <a:prstGeom prst="rect">
            <a:avLst/>
          </a:prstGeom>
          <a:noFill/>
          <a:ln w="19050">
            <a:noFill/>
            <a:miter lim="800000"/>
            <a:headEnd/>
            <a:tailEnd/>
          </a:ln>
          <a:effectLst/>
        </p:spPr>
        <p:txBody>
          <a:bodyPr anchor="ctr">
            <a:prstTxWarp prst="textNoShape">
              <a:avLst/>
            </a:prstTxWarp>
            <a:spAutoFit/>
          </a:bodyPr>
          <a:lstStyle/>
          <a:p>
            <a:r>
              <a:rPr lang="en-US" sz="1800" dirty="0">
                <a:solidFill>
                  <a:srgbClr val="0E02E1"/>
                </a:solidFill>
              </a:rPr>
              <a:t>color palettes: </a:t>
            </a:r>
            <a:r>
              <a:rPr lang="en-US" sz="1800" b="1" i="1" dirty="0">
                <a:solidFill>
                  <a:srgbClr val="0E02E1"/>
                </a:solidFill>
              </a:rPr>
              <a:t>in</a:t>
            </a:r>
            <a:r>
              <a:rPr lang="en-US" sz="1800" dirty="0">
                <a:solidFill>
                  <a:srgbClr val="0E02E1"/>
                </a:solidFill>
              </a:rPr>
              <a:t> and </a:t>
            </a:r>
            <a:r>
              <a:rPr lang="en-US" sz="1800" b="1" i="1" dirty="0">
                <a:solidFill>
                  <a:srgbClr val="0E02E1"/>
                </a:solidFill>
              </a:rPr>
              <a:t>out</a:t>
            </a:r>
            <a:endParaRPr lang="en-US" sz="1800" dirty="0">
              <a:solidFill>
                <a:srgbClr val="0E02E1"/>
              </a:solidFill>
            </a:endParaRPr>
          </a:p>
        </p:txBody>
      </p:sp>
      <p:sp>
        <p:nvSpPr>
          <p:cNvPr id="158728" name="Text Box 8"/>
          <p:cNvSpPr txBox="1">
            <a:spLocks noChangeArrowheads="1"/>
          </p:cNvSpPr>
          <p:nvPr/>
        </p:nvSpPr>
        <p:spPr bwMode="auto">
          <a:xfrm>
            <a:off x="2817812" y="5484813"/>
            <a:ext cx="1990725" cy="641350"/>
          </a:xfrm>
          <a:prstGeom prst="rect">
            <a:avLst/>
          </a:prstGeom>
          <a:noFill/>
          <a:ln w="19050">
            <a:noFill/>
            <a:miter lim="800000"/>
            <a:headEnd/>
            <a:tailEnd/>
          </a:ln>
          <a:effectLst/>
        </p:spPr>
        <p:txBody>
          <a:bodyPr anchor="ctr">
            <a:prstTxWarp prst="textNoShape">
              <a:avLst/>
            </a:prstTxWarp>
            <a:spAutoFit/>
          </a:bodyPr>
          <a:lstStyle/>
          <a:p>
            <a:r>
              <a:rPr lang="en-US" sz="1800" dirty="0">
                <a:solidFill>
                  <a:srgbClr val="0E02E1"/>
                </a:solidFill>
              </a:rPr>
              <a:t>slight delay in the network feed</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703263" y="327025"/>
            <a:ext cx="7772400" cy="1143000"/>
          </a:xfrm>
        </p:spPr>
        <p:txBody>
          <a:bodyPr/>
          <a:lstStyle/>
          <a:p>
            <a:r>
              <a:rPr lang="en-US">
                <a:latin typeface="Times New Roman" charset="0"/>
              </a:rPr>
              <a:t>Medical imaging</a:t>
            </a:r>
            <a:endParaRPr lang="en-US"/>
          </a:p>
        </p:txBody>
      </p:sp>
      <p:pic>
        <p:nvPicPr>
          <p:cNvPr id="129027" name="Picture 3" descr="mybrain"/>
          <p:cNvPicPr>
            <a:picLocks noChangeAspect="1" noChangeArrowheads="1"/>
          </p:cNvPicPr>
          <p:nvPr/>
        </p:nvPicPr>
        <p:blipFill>
          <a:blip r:embed="rId2"/>
          <a:srcRect/>
          <a:stretch>
            <a:fillRect/>
          </a:stretch>
        </p:blipFill>
        <p:spPr bwMode="auto">
          <a:xfrm>
            <a:off x="457200" y="1616075"/>
            <a:ext cx="3505200" cy="3505200"/>
          </a:xfrm>
          <a:prstGeom prst="rect">
            <a:avLst/>
          </a:prstGeom>
          <a:noFill/>
        </p:spPr>
      </p:pic>
      <p:pic>
        <p:nvPicPr>
          <p:cNvPr id="129028" name="Picture 4"/>
          <p:cNvPicPr>
            <a:picLocks noChangeAspect="1" noChangeArrowheads="1"/>
          </p:cNvPicPr>
          <p:nvPr/>
        </p:nvPicPr>
        <p:blipFill>
          <a:blip r:embed="rId3"/>
          <a:srcRect/>
          <a:stretch>
            <a:fillRect/>
          </a:stretch>
        </p:blipFill>
        <p:spPr bwMode="auto">
          <a:xfrm>
            <a:off x="4268788" y="1947863"/>
            <a:ext cx="4494212" cy="2852737"/>
          </a:xfrm>
          <a:prstGeom prst="rect">
            <a:avLst/>
          </a:prstGeom>
          <a:noFill/>
        </p:spPr>
      </p:pic>
      <p:sp>
        <p:nvSpPr>
          <p:cNvPr id="129029" name="Rectangle 5"/>
          <p:cNvSpPr>
            <a:spLocks noChangeArrowheads="1"/>
          </p:cNvSpPr>
          <p:nvPr/>
        </p:nvSpPr>
        <p:spPr bwMode="auto">
          <a:xfrm>
            <a:off x="4486275" y="5002213"/>
            <a:ext cx="4105275" cy="336550"/>
          </a:xfrm>
          <a:prstGeom prst="rect">
            <a:avLst/>
          </a:prstGeom>
          <a:noFill/>
          <a:ln w="9525">
            <a:noFill/>
            <a:miter lim="800000"/>
            <a:headEnd/>
            <a:tailEnd/>
          </a:ln>
          <a:effectLst/>
        </p:spPr>
        <p:txBody>
          <a:bodyPr wrap="none">
            <a:prstTxWarp prst="textNoShape">
              <a:avLst/>
            </a:prstTxWarp>
            <a:spAutoFit/>
          </a:bodyPr>
          <a:lstStyle/>
          <a:p>
            <a:pPr>
              <a:spcBef>
                <a:spcPct val="0"/>
              </a:spcBef>
            </a:pPr>
            <a:r>
              <a:rPr lang="en-US" sz="1600">
                <a:latin typeface="Arial" charset="0"/>
              </a:rPr>
              <a:t>Image guided surgery: Eric Grimson @ MIT</a:t>
            </a:r>
          </a:p>
        </p:txBody>
      </p:sp>
      <p:sp>
        <p:nvSpPr>
          <p:cNvPr id="129030" name="Rectangle 6"/>
          <p:cNvSpPr>
            <a:spLocks noChangeArrowheads="1"/>
          </p:cNvSpPr>
          <p:nvPr/>
        </p:nvSpPr>
        <p:spPr bwMode="auto">
          <a:xfrm>
            <a:off x="785813" y="5208588"/>
            <a:ext cx="2895600" cy="336550"/>
          </a:xfrm>
          <a:prstGeom prst="rect">
            <a:avLst/>
          </a:prstGeom>
          <a:noFill/>
          <a:ln w="9525">
            <a:noFill/>
            <a:miter lim="800000"/>
            <a:headEnd/>
            <a:tailEnd/>
          </a:ln>
          <a:effectLst/>
        </p:spPr>
        <p:txBody>
          <a:bodyPr>
            <a:prstTxWarp prst="textNoShape">
              <a:avLst/>
            </a:prstTxWarp>
            <a:spAutoFit/>
          </a:bodyPr>
          <a:lstStyle/>
          <a:p>
            <a:pPr>
              <a:spcBef>
                <a:spcPct val="0"/>
              </a:spcBef>
            </a:pPr>
            <a:r>
              <a:rPr lang="en-US" sz="1600">
                <a:latin typeface="Arial" charset="0"/>
              </a:rPr>
              <a:t>3D imaging:  MRI, CT</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8" name="Picture 4" descr="tested_485"/>
          <p:cNvPicPr>
            <a:picLocks noChangeAspect="1" noChangeArrowheads="1"/>
          </p:cNvPicPr>
          <p:nvPr/>
        </p:nvPicPr>
        <p:blipFill>
          <a:blip r:embed="rId3"/>
          <a:srcRect/>
          <a:stretch>
            <a:fillRect/>
          </a:stretch>
        </p:blipFill>
        <p:spPr bwMode="auto">
          <a:xfrm>
            <a:off x="433388" y="1406525"/>
            <a:ext cx="4086225" cy="2763838"/>
          </a:xfrm>
          <a:prstGeom prst="rect">
            <a:avLst/>
          </a:prstGeom>
          <a:noFill/>
        </p:spPr>
      </p:pic>
      <p:sp>
        <p:nvSpPr>
          <p:cNvPr id="108550" name="Text Box 6"/>
          <p:cNvSpPr txBox="1">
            <a:spLocks noChangeArrowheads="1"/>
          </p:cNvSpPr>
          <p:nvPr/>
        </p:nvSpPr>
        <p:spPr bwMode="auto">
          <a:xfrm>
            <a:off x="2765425" y="371475"/>
            <a:ext cx="3427413" cy="762000"/>
          </a:xfrm>
          <a:prstGeom prst="rect">
            <a:avLst/>
          </a:prstGeom>
          <a:noFill/>
          <a:ln w="19050">
            <a:noFill/>
            <a:miter lim="800000"/>
            <a:headEnd/>
            <a:tailEnd/>
          </a:ln>
          <a:effectLst/>
        </p:spPr>
        <p:txBody>
          <a:bodyPr wrap="none" anchor="ctr">
            <a:prstTxWarp prst="textNoShape">
              <a:avLst/>
            </a:prstTxWarp>
            <a:spAutoFit/>
          </a:bodyPr>
          <a:lstStyle/>
          <a:p>
            <a:r>
              <a:rPr lang="en-US" sz="4400">
                <a:solidFill>
                  <a:schemeClr val="tx2"/>
                </a:solidFill>
              </a:rPr>
              <a:t>Face detection</a:t>
            </a:r>
          </a:p>
        </p:txBody>
      </p:sp>
      <p:sp>
        <p:nvSpPr>
          <p:cNvPr id="108552" name="Text Box 8"/>
          <p:cNvSpPr txBox="1">
            <a:spLocks noChangeArrowheads="1"/>
          </p:cNvSpPr>
          <p:nvPr/>
        </p:nvSpPr>
        <p:spPr bwMode="auto">
          <a:xfrm>
            <a:off x="822325" y="4225925"/>
            <a:ext cx="3433763" cy="579438"/>
          </a:xfrm>
          <a:prstGeom prst="rect">
            <a:avLst/>
          </a:prstGeom>
          <a:noFill/>
          <a:ln w="19050">
            <a:noFill/>
            <a:miter lim="800000"/>
            <a:headEnd/>
            <a:tailEnd/>
          </a:ln>
          <a:effectLst/>
        </p:spPr>
        <p:txBody>
          <a:bodyPr wrap="none" anchor="ctr">
            <a:prstTxWarp prst="textNoShape">
              <a:avLst/>
            </a:prstTxWarp>
            <a:spAutoFit/>
          </a:bodyPr>
          <a:lstStyle/>
          <a:p>
            <a:r>
              <a:rPr lang="en-US"/>
              <a:t>on many cameras…</a:t>
            </a:r>
          </a:p>
        </p:txBody>
      </p:sp>
      <p:sp>
        <p:nvSpPr>
          <p:cNvPr id="108553" name="Text Box 9"/>
          <p:cNvSpPr txBox="1">
            <a:spLocks noChangeArrowheads="1"/>
          </p:cNvSpPr>
          <p:nvPr/>
        </p:nvSpPr>
        <p:spPr bwMode="auto">
          <a:xfrm>
            <a:off x="4495800" y="1295400"/>
            <a:ext cx="3376613" cy="366713"/>
          </a:xfrm>
          <a:prstGeom prst="rect">
            <a:avLst/>
          </a:prstGeom>
          <a:noFill/>
          <a:ln w="19050">
            <a:noFill/>
            <a:miter lim="800000"/>
            <a:headEnd/>
            <a:tailEnd/>
          </a:ln>
          <a:effectLst/>
        </p:spPr>
        <p:txBody>
          <a:bodyPr wrap="none" anchor="ctr">
            <a:prstTxWarp prst="textNoShape">
              <a:avLst/>
            </a:prstTxWarp>
            <a:spAutoFit/>
          </a:bodyPr>
          <a:lstStyle/>
          <a:p>
            <a:pPr algn="l"/>
            <a:r>
              <a:rPr lang="en-US" sz="1800">
                <a:solidFill>
                  <a:srgbClr val="0E02E1"/>
                </a:solidFill>
                <a:latin typeface="Comic Sans MS" charset="0"/>
              </a:rPr>
              <a:t>Recognition is more difficult…</a:t>
            </a:r>
          </a:p>
        </p:txBody>
      </p:sp>
      <p:sp>
        <p:nvSpPr>
          <p:cNvPr id="108554" name="Text Box 10"/>
          <p:cNvSpPr txBox="1">
            <a:spLocks noChangeArrowheads="1"/>
          </p:cNvSpPr>
          <p:nvPr/>
        </p:nvSpPr>
        <p:spPr bwMode="auto">
          <a:xfrm>
            <a:off x="4422775" y="1704975"/>
            <a:ext cx="3883025" cy="366713"/>
          </a:xfrm>
          <a:prstGeom prst="rect">
            <a:avLst/>
          </a:prstGeom>
          <a:noFill/>
          <a:ln w="19050">
            <a:noFill/>
            <a:miter lim="800000"/>
            <a:headEnd/>
            <a:tailEnd/>
          </a:ln>
          <a:effectLst/>
        </p:spPr>
        <p:txBody>
          <a:bodyPr wrap="none" anchor="ctr">
            <a:prstTxWarp prst="textNoShape">
              <a:avLst/>
            </a:prstTxWarp>
            <a:spAutoFit/>
          </a:bodyPr>
          <a:lstStyle/>
          <a:p>
            <a:pPr algn="l"/>
            <a:r>
              <a:rPr lang="en-US" sz="1800" dirty="0">
                <a:solidFill>
                  <a:srgbClr val="0E02E1"/>
                </a:solidFill>
                <a:latin typeface="Comic Sans MS" charset="0"/>
              </a:rPr>
              <a:t>but products are pushing that way!</a:t>
            </a:r>
          </a:p>
        </p:txBody>
      </p:sp>
      <p:sp>
        <p:nvSpPr>
          <p:cNvPr id="108555" name="Rectangle 11"/>
          <p:cNvSpPr>
            <a:spLocks noChangeArrowheads="1"/>
          </p:cNvSpPr>
          <p:nvPr/>
        </p:nvSpPr>
        <p:spPr bwMode="auto">
          <a:xfrm>
            <a:off x="5346700" y="2201863"/>
            <a:ext cx="3325813" cy="274637"/>
          </a:xfrm>
          <a:prstGeom prst="rect">
            <a:avLst/>
          </a:prstGeom>
          <a:noFill/>
          <a:ln w="19050">
            <a:noFill/>
            <a:miter lim="800000"/>
            <a:headEnd/>
            <a:tailEnd/>
          </a:ln>
          <a:effectLst/>
        </p:spPr>
        <p:txBody>
          <a:bodyPr wrap="none" anchor="ctr">
            <a:prstTxWarp prst="textNoShape">
              <a:avLst/>
            </a:prstTxWarp>
            <a:spAutoFit/>
          </a:bodyPr>
          <a:lstStyle/>
          <a:p>
            <a:r>
              <a:rPr lang="en-US" sz="1200" dirty="0">
                <a:latin typeface="Times" charset="0"/>
              </a:rPr>
              <a:t>http://</a:t>
            </a:r>
            <a:r>
              <a:rPr lang="en-US" sz="1200" dirty="0" err="1">
                <a:latin typeface="Times" charset="0"/>
              </a:rPr>
              <a:t>www.youtube.com/watch?v</a:t>
            </a:r>
            <a:r>
              <a:rPr lang="en-US" sz="1200" dirty="0">
                <a:latin typeface="Times" charset="0"/>
              </a:rPr>
              <a:t>=N1WC_00L0b0</a:t>
            </a:r>
          </a:p>
        </p:txBody>
      </p:sp>
      <p:pic>
        <p:nvPicPr>
          <p:cNvPr id="108556" name="Picture 12" descr="Picture 4"/>
          <p:cNvPicPr>
            <a:picLocks noChangeAspect="1" noChangeArrowheads="1"/>
          </p:cNvPicPr>
          <p:nvPr/>
        </p:nvPicPr>
        <p:blipFill>
          <a:blip r:embed="rId4"/>
          <a:srcRect/>
          <a:stretch>
            <a:fillRect/>
          </a:stretch>
        </p:blipFill>
        <p:spPr bwMode="auto">
          <a:xfrm>
            <a:off x="5592763" y="2532063"/>
            <a:ext cx="2901950" cy="2208212"/>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10"/>
          <p:cNvPicPr>
            <a:picLocks noChangeAspect="1" noChangeArrowheads="1"/>
          </p:cNvPicPr>
          <p:nvPr/>
        </p:nvPicPr>
        <p:blipFill>
          <a:blip r:embed="rId3"/>
          <a:srcRect/>
          <a:stretch>
            <a:fillRect/>
          </a:stretch>
        </p:blipFill>
        <p:spPr bwMode="auto">
          <a:xfrm>
            <a:off x="260350" y="1320800"/>
            <a:ext cx="3517900" cy="5105400"/>
          </a:xfrm>
          <a:prstGeom prst="rect">
            <a:avLst/>
          </a:prstGeom>
          <a:noFill/>
        </p:spPr>
      </p:pic>
      <p:sp>
        <p:nvSpPr>
          <p:cNvPr id="142340" name="Text Box 4"/>
          <p:cNvSpPr txBox="1">
            <a:spLocks noChangeArrowheads="1"/>
          </p:cNvSpPr>
          <p:nvPr/>
        </p:nvSpPr>
        <p:spPr bwMode="auto">
          <a:xfrm>
            <a:off x="2562225" y="255588"/>
            <a:ext cx="4110038" cy="762000"/>
          </a:xfrm>
          <a:prstGeom prst="rect">
            <a:avLst/>
          </a:prstGeom>
          <a:noFill/>
          <a:ln w="19050">
            <a:noFill/>
            <a:miter lim="800000"/>
            <a:headEnd/>
            <a:tailEnd/>
          </a:ln>
          <a:effectLst/>
        </p:spPr>
        <p:txBody>
          <a:bodyPr wrap="none" anchor="ctr">
            <a:prstTxWarp prst="textNoShape">
              <a:avLst/>
            </a:prstTxWarp>
            <a:spAutoFit/>
          </a:bodyPr>
          <a:lstStyle/>
          <a:p>
            <a:r>
              <a:rPr lang="en-US" sz="4400">
                <a:solidFill>
                  <a:schemeClr val="tx2"/>
                </a:solidFill>
              </a:rPr>
              <a:t>Face Recognition</a:t>
            </a:r>
          </a:p>
        </p:txBody>
      </p:sp>
      <p:pic>
        <p:nvPicPr>
          <p:cNvPr id="142341" name="Picture 5" descr="youngProcessedR"/>
          <p:cNvPicPr>
            <a:picLocks noChangeAspect="1" noChangeArrowheads="1"/>
          </p:cNvPicPr>
          <p:nvPr/>
        </p:nvPicPr>
        <p:blipFill>
          <a:blip r:embed="rId4"/>
          <a:srcRect/>
          <a:stretch>
            <a:fillRect/>
          </a:stretch>
        </p:blipFill>
        <p:spPr bwMode="auto">
          <a:xfrm>
            <a:off x="4011613" y="4360863"/>
            <a:ext cx="2373312" cy="1779587"/>
          </a:xfrm>
          <a:prstGeom prst="rect">
            <a:avLst/>
          </a:prstGeom>
          <a:noFill/>
        </p:spPr>
      </p:pic>
      <p:pic>
        <p:nvPicPr>
          <p:cNvPr id="142342" name="Picture 6" descr="matched2002_R"/>
          <p:cNvPicPr>
            <a:picLocks noChangeAspect="1" noChangeArrowheads="1"/>
          </p:cNvPicPr>
          <p:nvPr/>
        </p:nvPicPr>
        <p:blipFill>
          <a:blip r:embed="rId5"/>
          <a:srcRect/>
          <a:stretch>
            <a:fillRect/>
          </a:stretch>
        </p:blipFill>
        <p:spPr bwMode="auto">
          <a:xfrm>
            <a:off x="6475413" y="4360863"/>
            <a:ext cx="2379662" cy="1784350"/>
          </a:xfrm>
          <a:prstGeom prst="rect">
            <a:avLst/>
          </a:prstGeom>
          <a:noFill/>
        </p:spPr>
      </p:pic>
      <p:pic>
        <p:nvPicPr>
          <p:cNvPr id="142343" name="Picture 7" descr="afghanportraits"/>
          <p:cNvPicPr>
            <a:picLocks noChangeAspect="1" noChangeArrowheads="1"/>
          </p:cNvPicPr>
          <p:nvPr/>
        </p:nvPicPr>
        <p:blipFill>
          <a:blip r:embed="rId6"/>
          <a:srcRect/>
          <a:stretch>
            <a:fillRect/>
          </a:stretch>
        </p:blipFill>
        <p:spPr bwMode="auto">
          <a:xfrm>
            <a:off x="4564063" y="1428750"/>
            <a:ext cx="3810000" cy="2847975"/>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6" name="Picture 4"/>
          <p:cNvPicPr>
            <a:picLocks noChangeAspect="1" noChangeArrowheads="1"/>
          </p:cNvPicPr>
          <p:nvPr/>
        </p:nvPicPr>
        <p:blipFill>
          <a:blip r:embed="rId2"/>
          <a:srcRect/>
          <a:stretch>
            <a:fillRect/>
          </a:stretch>
        </p:blipFill>
        <p:spPr bwMode="auto">
          <a:xfrm>
            <a:off x="908050" y="2322513"/>
            <a:ext cx="7443788" cy="3240087"/>
          </a:xfrm>
          <a:prstGeom prst="rect">
            <a:avLst/>
          </a:prstGeom>
          <a:noFill/>
          <a:ln w="9525">
            <a:noFill/>
            <a:miter lim="800000"/>
            <a:headEnd/>
            <a:tailEnd/>
          </a:ln>
          <a:effectLst/>
        </p:spPr>
      </p:pic>
      <p:pic>
        <p:nvPicPr>
          <p:cNvPr id="110597" name="Picture 5"/>
          <p:cNvPicPr>
            <a:picLocks noChangeAspect="1" noChangeArrowheads="1"/>
          </p:cNvPicPr>
          <p:nvPr/>
        </p:nvPicPr>
        <p:blipFill>
          <a:blip r:embed="rId3"/>
          <a:srcRect/>
          <a:stretch>
            <a:fillRect/>
          </a:stretch>
        </p:blipFill>
        <p:spPr bwMode="auto">
          <a:xfrm>
            <a:off x="882650" y="1211263"/>
            <a:ext cx="7467600" cy="1050925"/>
          </a:xfrm>
          <a:prstGeom prst="rect">
            <a:avLst/>
          </a:prstGeom>
          <a:noFill/>
          <a:ln w="9525">
            <a:noFill/>
            <a:miter lim="800000"/>
            <a:headEnd/>
            <a:tailEnd/>
          </a:ln>
          <a:effectLst/>
        </p:spPr>
      </p:pic>
      <p:sp>
        <p:nvSpPr>
          <p:cNvPr id="110600" name="Text Box 8"/>
          <p:cNvSpPr txBox="1">
            <a:spLocks noChangeArrowheads="1"/>
          </p:cNvSpPr>
          <p:nvPr/>
        </p:nvSpPr>
        <p:spPr bwMode="auto">
          <a:xfrm>
            <a:off x="2549525" y="282575"/>
            <a:ext cx="3924300" cy="762000"/>
          </a:xfrm>
          <a:prstGeom prst="rect">
            <a:avLst/>
          </a:prstGeom>
          <a:noFill/>
          <a:ln w="19050">
            <a:noFill/>
            <a:miter lim="800000"/>
            <a:headEnd/>
            <a:tailEnd/>
          </a:ln>
          <a:effectLst/>
        </p:spPr>
        <p:txBody>
          <a:bodyPr wrap="none" anchor="ctr">
            <a:prstTxWarp prst="textNoShape">
              <a:avLst/>
            </a:prstTxWarp>
            <a:spAutoFit/>
          </a:bodyPr>
          <a:lstStyle/>
          <a:p>
            <a:r>
              <a:rPr lang="en-US" sz="4400">
                <a:solidFill>
                  <a:schemeClr val="tx2"/>
                </a:solidFill>
              </a:rPr>
              <a:t>Smile detection?</a:t>
            </a:r>
          </a:p>
        </p:txBody>
      </p:sp>
      <p:pic>
        <p:nvPicPr>
          <p:cNvPr id="110601" name="Picture 9" descr="Picture 3"/>
          <p:cNvPicPr>
            <a:picLocks noChangeAspect="1" noChangeArrowheads="1"/>
          </p:cNvPicPr>
          <p:nvPr/>
        </p:nvPicPr>
        <p:blipFill>
          <a:blip r:embed="rId4"/>
          <a:srcRect/>
          <a:stretch>
            <a:fillRect/>
          </a:stretch>
        </p:blipFill>
        <p:spPr bwMode="auto">
          <a:xfrm>
            <a:off x="5948363" y="5824538"/>
            <a:ext cx="2978150" cy="909637"/>
          </a:xfrm>
          <a:prstGeom prst="rect">
            <a:avLst/>
          </a:prstGeom>
          <a:noFill/>
          <a:ln w="9525">
            <a:solidFill>
              <a:srgbClr val="0E02E1"/>
            </a:solid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6" name="Picture 4" descr="XM Micro Biometric Fingerprint Mouse"/>
          <p:cNvPicPr>
            <a:picLocks noChangeAspect="1" noChangeArrowheads="1"/>
          </p:cNvPicPr>
          <p:nvPr/>
        </p:nvPicPr>
        <p:blipFill>
          <a:blip r:embed="rId3"/>
          <a:srcRect/>
          <a:stretch>
            <a:fillRect/>
          </a:stretch>
        </p:blipFill>
        <p:spPr bwMode="auto">
          <a:xfrm>
            <a:off x="1825625" y="1333500"/>
            <a:ext cx="2136775" cy="4000500"/>
          </a:xfrm>
          <a:prstGeom prst="rect">
            <a:avLst/>
          </a:prstGeom>
          <a:noFill/>
        </p:spPr>
      </p:pic>
      <p:sp>
        <p:nvSpPr>
          <p:cNvPr id="115717" name="Rectangle 5"/>
          <p:cNvSpPr>
            <a:spLocks noChangeArrowheads="1"/>
          </p:cNvSpPr>
          <p:nvPr/>
        </p:nvSpPr>
        <p:spPr bwMode="auto">
          <a:xfrm>
            <a:off x="1025525" y="5532438"/>
            <a:ext cx="2514600" cy="581025"/>
          </a:xfrm>
          <a:prstGeom prst="rect">
            <a:avLst/>
          </a:prstGeom>
          <a:noFill/>
          <a:ln w="9525">
            <a:noFill/>
            <a:miter lim="800000"/>
            <a:headEnd/>
            <a:tailEnd/>
          </a:ln>
          <a:effectLst/>
        </p:spPr>
        <p:txBody>
          <a:bodyPr anchor="ctr">
            <a:prstTxWarp prst="textNoShape">
              <a:avLst/>
            </a:prstTxWarp>
            <a:spAutoFit/>
          </a:bodyPr>
          <a:lstStyle/>
          <a:p>
            <a:pPr>
              <a:spcBef>
                <a:spcPct val="0"/>
              </a:spcBef>
            </a:pPr>
            <a:r>
              <a:rPr lang="en-US" sz="1600">
                <a:latin typeface="Arial" charset="0"/>
              </a:rPr>
              <a:t>Fingerprint scanners can be vision-based devices</a:t>
            </a:r>
          </a:p>
        </p:txBody>
      </p:sp>
      <p:pic>
        <p:nvPicPr>
          <p:cNvPr id="115718" name="Picture 6" descr="FINGERPRINT"/>
          <p:cNvPicPr>
            <a:picLocks noChangeAspect="1" noChangeArrowheads="1"/>
          </p:cNvPicPr>
          <p:nvPr/>
        </p:nvPicPr>
        <p:blipFill>
          <a:blip r:embed="rId4"/>
          <a:srcRect/>
          <a:stretch>
            <a:fillRect/>
          </a:stretch>
        </p:blipFill>
        <p:spPr bwMode="auto">
          <a:xfrm>
            <a:off x="695325" y="3048000"/>
            <a:ext cx="1057275" cy="1524000"/>
          </a:xfrm>
          <a:prstGeom prst="rect">
            <a:avLst/>
          </a:prstGeom>
          <a:noFill/>
        </p:spPr>
      </p:pic>
      <p:pic>
        <p:nvPicPr>
          <p:cNvPr id="115719" name="Picture 7" descr="login_dialog"/>
          <p:cNvPicPr>
            <a:picLocks noChangeAspect="1" noChangeArrowheads="1"/>
          </p:cNvPicPr>
          <p:nvPr/>
        </p:nvPicPr>
        <p:blipFill>
          <a:blip r:embed="rId5"/>
          <a:srcRect/>
          <a:stretch>
            <a:fillRect/>
          </a:stretch>
        </p:blipFill>
        <p:spPr bwMode="auto">
          <a:xfrm>
            <a:off x="6400800" y="2679700"/>
            <a:ext cx="2209800" cy="2197100"/>
          </a:xfrm>
          <a:prstGeom prst="rect">
            <a:avLst/>
          </a:prstGeom>
          <a:noFill/>
        </p:spPr>
      </p:pic>
      <p:sp>
        <p:nvSpPr>
          <p:cNvPr id="115720" name="Rectangle 8"/>
          <p:cNvSpPr>
            <a:spLocks noChangeArrowheads="1"/>
          </p:cNvSpPr>
          <p:nvPr/>
        </p:nvSpPr>
        <p:spPr bwMode="auto">
          <a:xfrm>
            <a:off x="4953000" y="5272088"/>
            <a:ext cx="3581400" cy="1038225"/>
          </a:xfrm>
          <a:prstGeom prst="rect">
            <a:avLst/>
          </a:prstGeom>
          <a:noFill/>
          <a:ln w="9525">
            <a:noFill/>
            <a:miter lim="800000"/>
            <a:headEnd/>
            <a:tailEnd/>
          </a:ln>
          <a:effectLst/>
        </p:spPr>
        <p:txBody>
          <a:bodyPr anchor="ctr">
            <a:prstTxWarp prst="textNoShape">
              <a:avLst/>
            </a:prstTxWarp>
            <a:spAutoFit/>
          </a:bodyPr>
          <a:lstStyle/>
          <a:p>
            <a:pPr>
              <a:spcBef>
                <a:spcPct val="0"/>
              </a:spcBef>
            </a:pPr>
            <a:r>
              <a:rPr lang="en-US" sz="1600">
                <a:latin typeface="Arial" charset="0"/>
              </a:rPr>
              <a:t>Face recognition systems now beginning to appear more widely</a:t>
            </a:r>
          </a:p>
          <a:p>
            <a:pPr>
              <a:spcBef>
                <a:spcPct val="0"/>
              </a:spcBef>
            </a:pPr>
            <a:r>
              <a:rPr lang="en-US" sz="1600">
                <a:latin typeface="Courier New" charset="0"/>
              </a:rPr>
              <a:t>www.sensiblevision.com</a:t>
            </a:r>
            <a:endParaRPr lang="en-US" sz="1400">
              <a:latin typeface="Arial" charset="0"/>
            </a:endParaRPr>
          </a:p>
          <a:p>
            <a:pPr>
              <a:spcBef>
                <a:spcPct val="0"/>
              </a:spcBef>
            </a:pPr>
            <a:endParaRPr lang="en-US" sz="1400">
              <a:latin typeface="Arial" charset="0"/>
            </a:endParaRPr>
          </a:p>
        </p:txBody>
      </p:sp>
      <p:pic>
        <p:nvPicPr>
          <p:cNvPr id="115721" name="Picture 9" descr="woman_laptop"/>
          <p:cNvPicPr>
            <a:picLocks noChangeAspect="1" noChangeArrowheads="1"/>
          </p:cNvPicPr>
          <p:nvPr/>
        </p:nvPicPr>
        <p:blipFill>
          <a:blip r:embed="rId6"/>
          <a:srcRect/>
          <a:stretch>
            <a:fillRect/>
          </a:stretch>
        </p:blipFill>
        <p:spPr bwMode="auto">
          <a:xfrm>
            <a:off x="4533900" y="2933700"/>
            <a:ext cx="1714500" cy="1714500"/>
          </a:xfrm>
          <a:prstGeom prst="rect">
            <a:avLst/>
          </a:prstGeom>
          <a:noFill/>
        </p:spPr>
      </p:pic>
      <p:sp>
        <p:nvSpPr>
          <p:cNvPr id="115723" name="Text Box 11"/>
          <p:cNvSpPr txBox="1">
            <a:spLocks noChangeArrowheads="1"/>
          </p:cNvSpPr>
          <p:nvPr/>
        </p:nvSpPr>
        <p:spPr bwMode="auto">
          <a:xfrm>
            <a:off x="3595688" y="255588"/>
            <a:ext cx="2046287" cy="762000"/>
          </a:xfrm>
          <a:prstGeom prst="rect">
            <a:avLst/>
          </a:prstGeom>
          <a:noFill/>
          <a:ln w="19050">
            <a:noFill/>
            <a:miter lim="800000"/>
            <a:headEnd/>
            <a:tailEnd/>
          </a:ln>
          <a:effectLst/>
        </p:spPr>
        <p:txBody>
          <a:bodyPr wrap="none" anchor="ctr">
            <a:prstTxWarp prst="textNoShape">
              <a:avLst/>
            </a:prstTxWarp>
            <a:spAutoFit/>
          </a:bodyPr>
          <a:lstStyle/>
          <a:p>
            <a:r>
              <a:rPr lang="en-US" sz="4400">
                <a:solidFill>
                  <a:schemeClr val="tx2"/>
                </a:solidFill>
              </a:rPr>
              <a:t>Security</a:t>
            </a:r>
          </a:p>
        </p:txBody>
      </p:sp>
      <p:sp>
        <p:nvSpPr>
          <p:cNvPr id="115724" name="Text Box 12"/>
          <p:cNvSpPr txBox="1">
            <a:spLocks noChangeArrowheads="1"/>
          </p:cNvSpPr>
          <p:nvPr/>
        </p:nvSpPr>
        <p:spPr bwMode="auto">
          <a:xfrm>
            <a:off x="7469188" y="6403975"/>
            <a:ext cx="1473200" cy="304800"/>
          </a:xfrm>
          <a:prstGeom prst="rect">
            <a:avLst/>
          </a:prstGeom>
          <a:noFill/>
          <a:ln w="19050">
            <a:noFill/>
            <a:miter lim="800000"/>
            <a:headEnd/>
            <a:tailEnd/>
          </a:ln>
          <a:effectLst/>
        </p:spPr>
        <p:txBody>
          <a:bodyPr wrap="none" anchor="ctr">
            <a:prstTxWarp prst="textNoShape">
              <a:avLst/>
            </a:prstTxWarp>
            <a:spAutoFit/>
          </a:bodyPr>
          <a:lstStyle/>
          <a:p>
            <a:r>
              <a:rPr lang="en-US" sz="1400" b="1">
                <a:solidFill>
                  <a:srgbClr val="0E02E1"/>
                </a:solidFill>
              </a:rPr>
              <a:t>key drawbacks?!</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 Box 2"/>
          <p:cNvSpPr txBox="1">
            <a:spLocks noChangeArrowheads="1"/>
          </p:cNvSpPr>
          <p:nvPr/>
        </p:nvSpPr>
        <p:spPr bwMode="auto">
          <a:xfrm>
            <a:off x="6219825" y="5984875"/>
            <a:ext cx="1528763" cy="336550"/>
          </a:xfrm>
          <a:prstGeom prst="rect">
            <a:avLst/>
          </a:prstGeom>
          <a:noFill/>
          <a:ln w="9525">
            <a:noFill/>
            <a:miter lim="800000"/>
            <a:headEnd/>
            <a:tailEnd/>
          </a:ln>
          <a:effectLst/>
        </p:spPr>
        <p:txBody>
          <a:bodyPr wrap="none">
            <a:prstTxWarp prst="textNoShape">
              <a:avLst/>
            </a:prstTxWarp>
            <a:spAutoFit/>
          </a:bodyPr>
          <a:lstStyle/>
          <a:p>
            <a:pPr eaLnBrk="1" hangingPunct="1">
              <a:spcBef>
                <a:spcPct val="0"/>
              </a:spcBef>
            </a:pPr>
            <a:r>
              <a:rPr lang="en-US" sz="1600">
                <a:latin typeface="Arial" charset="0"/>
              </a:rPr>
              <a:t>Motion capture</a:t>
            </a:r>
          </a:p>
        </p:txBody>
      </p:sp>
      <p:pic>
        <p:nvPicPr>
          <p:cNvPr id="119812" name="Picture 4"/>
          <p:cNvPicPr>
            <a:picLocks noChangeAspect="1" noChangeArrowheads="1"/>
          </p:cNvPicPr>
          <p:nvPr/>
        </p:nvPicPr>
        <p:blipFill>
          <a:blip r:embed="rId3"/>
          <a:srcRect r="32521"/>
          <a:stretch>
            <a:fillRect/>
          </a:stretch>
        </p:blipFill>
        <p:spPr bwMode="auto">
          <a:xfrm>
            <a:off x="5181600" y="1066800"/>
            <a:ext cx="3560763" cy="2409825"/>
          </a:xfrm>
          <a:prstGeom prst="rect">
            <a:avLst/>
          </a:prstGeom>
          <a:noFill/>
          <a:ln w="9525">
            <a:noFill/>
            <a:miter lim="800000"/>
            <a:headEnd/>
            <a:tailEnd/>
          </a:ln>
          <a:effectLst/>
        </p:spPr>
      </p:pic>
      <p:pic>
        <p:nvPicPr>
          <p:cNvPr id="119813" name="Picture 5"/>
          <p:cNvPicPr>
            <a:picLocks noChangeAspect="1" noChangeArrowheads="1"/>
          </p:cNvPicPr>
          <p:nvPr/>
        </p:nvPicPr>
        <p:blipFill>
          <a:blip r:embed="rId4"/>
          <a:srcRect r="32581"/>
          <a:stretch>
            <a:fillRect/>
          </a:stretch>
        </p:blipFill>
        <p:spPr bwMode="auto">
          <a:xfrm>
            <a:off x="5186363" y="3505200"/>
            <a:ext cx="3551237" cy="2419350"/>
          </a:xfrm>
          <a:prstGeom prst="rect">
            <a:avLst/>
          </a:prstGeom>
          <a:noFill/>
          <a:ln w="9525">
            <a:noFill/>
            <a:miter lim="800000"/>
            <a:headEnd/>
            <a:tailEnd/>
          </a:ln>
          <a:effectLst/>
        </p:spPr>
      </p:pic>
      <p:sp>
        <p:nvSpPr>
          <p:cNvPr id="119815" name="Text Box 7"/>
          <p:cNvSpPr txBox="1">
            <a:spLocks noChangeArrowheads="1"/>
          </p:cNvSpPr>
          <p:nvPr/>
        </p:nvSpPr>
        <p:spPr bwMode="auto">
          <a:xfrm>
            <a:off x="2944813" y="255588"/>
            <a:ext cx="3349625" cy="762000"/>
          </a:xfrm>
          <a:prstGeom prst="rect">
            <a:avLst/>
          </a:prstGeom>
          <a:noFill/>
          <a:ln w="19050">
            <a:noFill/>
            <a:miter lim="800000"/>
            <a:headEnd/>
            <a:tailEnd/>
          </a:ln>
          <a:effectLst/>
        </p:spPr>
        <p:txBody>
          <a:bodyPr wrap="none" anchor="ctr">
            <a:prstTxWarp prst="textNoShape">
              <a:avLst/>
            </a:prstTxWarp>
            <a:spAutoFit/>
          </a:bodyPr>
          <a:lstStyle/>
          <a:p>
            <a:r>
              <a:rPr lang="en-US" sz="4400">
                <a:solidFill>
                  <a:schemeClr val="tx2"/>
                </a:solidFill>
              </a:rPr>
              <a:t>Entertainment</a:t>
            </a:r>
          </a:p>
        </p:txBody>
      </p:sp>
      <p:sp>
        <p:nvSpPr>
          <p:cNvPr id="119816" name="Text Box 8"/>
          <p:cNvSpPr txBox="1">
            <a:spLocks noChangeArrowheads="1"/>
          </p:cNvSpPr>
          <p:nvPr/>
        </p:nvSpPr>
        <p:spPr bwMode="auto">
          <a:xfrm>
            <a:off x="6038850" y="6297613"/>
            <a:ext cx="1860550" cy="260350"/>
          </a:xfrm>
          <a:prstGeom prst="rect">
            <a:avLst/>
          </a:prstGeom>
          <a:noFill/>
          <a:ln w="19050">
            <a:noFill/>
            <a:miter lim="800000"/>
            <a:headEnd/>
            <a:tailEnd/>
          </a:ln>
          <a:effectLst/>
        </p:spPr>
        <p:txBody>
          <a:bodyPr wrap="none" anchor="ctr">
            <a:prstTxWarp prst="textNoShape">
              <a:avLst/>
            </a:prstTxWarp>
            <a:spAutoFit/>
          </a:bodyPr>
          <a:lstStyle/>
          <a:p>
            <a:r>
              <a:rPr lang="en-US" sz="1100">
                <a:solidFill>
                  <a:srgbClr val="000000"/>
                </a:solidFill>
              </a:rPr>
              <a:t>http://www.ilm.com/theshow/</a:t>
            </a:r>
          </a:p>
        </p:txBody>
      </p:sp>
      <p:pic>
        <p:nvPicPr>
          <p:cNvPr id="119817" name="Picture 9" descr="____"/>
          <p:cNvPicPr>
            <a:picLocks noChangeAspect="1" noChangeArrowheads="1"/>
          </p:cNvPicPr>
          <p:nvPr/>
        </p:nvPicPr>
        <p:blipFill>
          <a:blip r:embed="rId5"/>
          <a:srcRect/>
          <a:stretch>
            <a:fillRect/>
          </a:stretch>
        </p:blipFill>
        <p:spPr bwMode="auto">
          <a:xfrm>
            <a:off x="2547938" y="3997325"/>
            <a:ext cx="1819275" cy="2389188"/>
          </a:xfrm>
          <a:prstGeom prst="rect">
            <a:avLst/>
          </a:prstGeom>
          <a:noFill/>
        </p:spPr>
      </p:pic>
      <p:pic>
        <p:nvPicPr>
          <p:cNvPr id="119818" name="Picture 10" descr="cap_138439"/>
          <p:cNvPicPr>
            <a:picLocks noChangeAspect="1" noChangeArrowheads="1"/>
          </p:cNvPicPr>
          <p:nvPr/>
        </p:nvPicPr>
        <p:blipFill>
          <a:blip r:embed="rId6"/>
          <a:srcRect r="21333"/>
          <a:stretch>
            <a:fillRect/>
          </a:stretch>
        </p:blipFill>
        <p:spPr bwMode="auto">
          <a:xfrm>
            <a:off x="465138" y="1276350"/>
            <a:ext cx="4495800" cy="2619375"/>
          </a:xfrm>
          <a:prstGeom prst="rect">
            <a:avLst/>
          </a:prstGeom>
          <a:noFill/>
        </p:spPr>
      </p:pic>
      <p:sp>
        <p:nvSpPr>
          <p:cNvPr id="119819" name="Text Box 11"/>
          <p:cNvSpPr txBox="1">
            <a:spLocks noChangeArrowheads="1"/>
          </p:cNvSpPr>
          <p:nvPr/>
        </p:nvSpPr>
        <p:spPr bwMode="auto">
          <a:xfrm>
            <a:off x="715963" y="5648325"/>
            <a:ext cx="1506537" cy="336550"/>
          </a:xfrm>
          <a:prstGeom prst="rect">
            <a:avLst/>
          </a:prstGeom>
          <a:noFill/>
          <a:ln w="9525">
            <a:noFill/>
            <a:miter lim="800000"/>
            <a:headEnd/>
            <a:tailEnd/>
          </a:ln>
          <a:effectLst/>
        </p:spPr>
        <p:txBody>
          <a:bodyPr wrap="none">
            <a:prstTxWarp prst="textNoShape">
              <a:avLst/>
            </a:prstTxWarp>
            <a:spAutoFit/>
          </a:bodyPr>
          <a:lstStyle/>
          <a:p>
            <a:pPr eaLnBrk="1" hangingPunct="1">
              <a:spcBef>
                <a:spcPct val="0"/>
              </a:spcBef>
            </a:pPr>
            <a:r>
              <a:rPr lang="en-US" sz="1600">
                <a:latin typeface="Arial" charset="0"/>
              </a:rPr>
              <a:t>Shape capture</a:t>
            </a:r>
          </a:p>
        </p:txBody>
      </p:sp>
      <p:sp>
        <p:nvSpPr>
          <p:cNvPr id="119820" name="Rectangle 12"/>
          <p:cNvSpPr>
            <a:spLocks noChangeArrowheads="1"/>
          </p:cNvSpPr>
          <p:nvPr/>
        </p:nvSpPr>
        <p:spPr bwMode="auto">
          <a:xfrm>
            <a:off x="407988" y="5994400"/>
            <a:ext cx="2009775" cy="457200"/>
          </a:xfrm>
          <a:prstGeom prst="rect">
            <a:avLst/>
          </a:prstGeom>
          <a:noFill/>
          <a:ln w="19050">
            <a:noFill/>
            <a:miter lim="800000"/>
            <a:headEnd/>
            <a:tailEnd/>
          </a:ln>
          <a:effectLst/>
        </p:spPr>
        <p:txBody>
          <a:bodyPr anchor="ctr">
            <a:prstTxWarp prst="textNoShape">
              <a:avLst/>
            </a:prstTxWarp>
            <a:spAutoFit/>
          </a:bodyPr>
          <a:lstStyle/>
          <a:p>
            <a:pPr eaLnBrk="1" hangingPunct="1">
              <a:spcBef>
                <a:spcPct val="0"/>
              </a:spcBef>
            </a:pPr>
            <a:r>
              <a:rPr lang="en-US" sz="1200"/>
              <a:t>ESC Entertainment, XYZRGB, NRC</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8" name="Picture 4"/>
          <p:cNvPicPr>
            <a:picLocks noChangeAspect="1" noChangeArrowheads="1"/>
          </p:cNvPicPr>
          <p:nvPr/>
        </p:nvPicPr>
        <p:blipFill>
          <a:blip r:embed="rId3"/>
          <a:srcRect/>
          <a:stretch>
            <a:fillRect/>
          </a:stretch>
        </p:blipFill>
        <p:spPr bwMode="auto">
          <a:xfrm>
            <a:off x="838200" y="728663"/>
            <a:ext cx="7781925" cy="4006850"/>
          </a:xfrm>
          <a:prstGeom prst="rect">
            <a:avLst/>
          </a:prstGeom>
          <a:noFill/>
          <a:ln w="9525">
            <a:noFill/>
            <a:miter lim="800000"/>
            <a:headEnd/>
            <a:tailEnd/>
          </a:ln>
          <a:effectLst/>
        </p:spPr>
      </p:pic>
      <p:sp>
        <p:nvSpPr>
          <p:cNvPr id="123911" name="Text Box 7"/>
          <p:cNvSpPr txBox="1">
            <a:spLocks noChangeArrowheads="1"/>
          </p:cNvSpPr>
          <p:nvPr/>
        </p:nvSpPr>
        <p:spPr bwMode="auto">
          <a:xfrm>
            <a:off x="2024063" y="4741863"/>
            <a:ext cx="5426075" cy="1569660"/>
          </a:xfrm>
          <a:prstGeom prst="rect">
            <a:avLst/>
          </a:prstGeom>
          <a:noFill/>
          <a:ln w="19050">
            <a:noFill/>
            <a:miter lim="800000"/>
            <a:headEnd/>
            <a:tailEnd/>
          </a:ln>
          <a:effectLst/>
        </p:spPr>
        <p:txBody>
          <a:bodyPr anchor="ctr">
            <a:prstTxWarp prst="textNoShape">
              <a:avLst/>
            </a:prstTxWarp>
            <a:spAutoFit/>
          </a:bodyPr>
          <a:lstStyle/>
          <a:p>
            <a:pPr>
              <a:spcBef>
                <a:spcPct val="20000"/>
              </a:spcBef>
            </a:pPr>
            <a:r>
              <a:rPr lang="en-US" sz="2400" dirty="0" err="1"/>
              <a:t>MobilEye</a:t>
            </a:r>
            <a:r>
              <a:rPr lang="en-US" sz="2400" dirty="0"/>
              <a:t> vision systems currently in high-end BMW, GM, Volvo </a:t>
            </a:r>
            <a:r>
              <a:rPr lang="en-US" sz="2400" dirty="0" smtClean="0"/>
              <a:t>model:  ~70</a:t>
            </a:r>
            <a:r>
              <a:rPr lang="en-US" sz="2400" dirty="0"/>
              <a:t>% of car manufacturers</a:t>
            </a:r>
            <a:r>
              <a:rPr lang="en-US" sz="2400" dirty="0" smtClean="0"/>
              <a:t> use </a:t>
            </a:r>
            <a:r>
              <a:rPr lang="en-US" sz="2400" dirty="0"/>
              <a:t>cameras for safety</a:t>
            </a:r>
          </a:p>
        </p:txBody>
      </p:sp>
      <p:sp>
        <p:nvSpPr>
          <p:cNvPr id="123912" name="Rectangle 8"/>
          <p:cNvSpPr>
            <a:spLocks noChangeArrowheads="1"/>
          </p:cNvSpPr>
          <p:nvPr/>
        </p:nvSpPr>
        <p:spPr bwMode="auto">
          <a:xfrm>
            <a:off x="5251450" y="6338888"/>
            <a:ext cx="2768600" cy="366712"/>
          </a:xfrm>
          <a:prstGeom prst="rect">
            <a:avLst/>
          </a:prstGeom>
          <a:noFill/>
          <a:ln w="19050">
            <a:noFill/>
            <a:miter lim="800000"/>
            <a:headEnd/>
            <a:tailEnd/>
          </a:ln>
          <a:effectLst/>
        </p:spPr>
        <p:txBody>
          <a:bodyPr wrap="none" anchor="ctr">
            <a:prstTxWarp prst="textNoShape">
              <a:avLst/>
            </a:prstTxWarp>
            <a:spAutoFit/>
          </a:bodyPr>
          <a:lstStyle/>
          <a:p>
            <a:r>
              <a:rPr lang="en-US" sz="1800"/>
              <a:t>courtesy of Amnon Shashua</a:t>
            </a:r>
          </a:p>
        </p:txBody>
      </p:sp>
      <p:sp>
        <p:nvSpPr>
          <p:cNvPr id="123913" name="Text Box 9"/>
          <p:cNvSpPr txBox="1">
            <a:spLocks noChangeArrowheads="1"/>
          </p:cNvSpPr>
          <p:nvPr/>
        </p:nvSpPr>
        <p:spPr bwMode="auto">
          <a:xfrm>
            <a:off x="3748088" y="57150"/>
            <a:ext cx="1611312" cy="762000"/>
          </a:xfrm>
          <a:prstGeom prst="rect">
            <a:avLst/>
          </a:prstGeom>
          <a:noFill/>
          <a:ln w="19050">
            <a:noFill/>
            <a:miter lim="800000"/>
            <a:headEnd/>
            <a:tailEnd/>
          </a:ln>
          <a:effectLst/>
        </p:spPr>
        <p:txBody>
          <a:bodyPr wrap="none" anchor="ctr">
            <a:prstTxWarp prst="textNoShape">
              <a:avLst/>
            </a:prstTxWarp>
            <a:spAutoFit/>
          </a:bodyPr>
          <a:lstStyle/>
          <a:p>
            <a:r>
              <a:rPr lang="en-US" sz="4400">
                <a:solidFill>
                  <a:schemeClr val="tx2"/>
                </a:solidFill>
              </a:rPr>
              <a:t>Safety</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20" name="Picture 4" descr="Detection of Bottom of the Cart Loss in Retail Checkout"/>
          <p:cNvPicPr>
            <a:picLocks noChangeAspect="1" noChangeArrowheads="1"/>
          </p:cNvPicPr>
          <p:nvPr/>
        </p:nvPicPr>
        <p:blipFill>
          <a:blip r:embed="rId2"/>
          <a:srcRect/>
          <a:stretch>
            <a:fillRect/>
          </a:stretch>
        </p:blipFill>
        <p:spPr bwMode="auto">
          <a:xfrm>
            <a:off x="4692650" y="1527175"/>
            <a:ext cx="2774950" cy="3295650"/>
          </a:xfrm>
          <a:prstGeom prst="rect">
            <a:avLst/>
          </a:prstGeom>
          <a:noFill/>
        </p:spPr>
      </p:pic>
      <p:sp>
        <p:nvSpPr>
          <p:cNvPr id="111621" name="Rectangle 5"/>
          <p:cNvSpPr>
            <a:spLocks noChangeArrowheads="1"/>
          </p:cNvSpPr>
          <p:nvPr/>
        </p:nvSpPr>
        <p:spPr bwMode="auto">
          <a:xfrm>
            <a:off x="1217613" y="5268913"/>
            <a:ext cx="6737350" cy="1314450"/>
          </a:xfrm>
          <a:prstGeom prst="rect">
            <a:avLst/>
          </a:prstGeom>
          <a:noFill/>
          <a:ln w="9525">
            <a:noFill/>
            <a:miter lim="800000"/>
            <a:headEnd/>
            <a:tailEnd/>
          </a:ln>
          <a:effectLst/>
        </p:spPr>
        <p:txBody>
          <a:bodyPr anchor="ctr">
            <a:prstTxWarp prst="textNoShape">
              <a:avLst/>
            </a:prstTxWarp>
            <a:spAutoFit/>
          </a:bodyPr>
          <a:lstStyle/>
          <a:p>
            <a:pPr algn="just">
              <a:spcBef>
                <a:spcPct val="0"/>
              </a:spcBef>
            </a:pPr>
            <a:r>
              <a:rPr lang="en-US" sz="1600"/>
              <a:t>“A smart camera is flush-mounted in the checkout lane, continuously watching for items. When an item is detected and recognized, the cashier verifies the quantity of items that were found under the basket, and continues to close the transaction. The item can remain under the basket, and with LaneHawk,you are assured to get paid for it… “  </a:t>
            </a:r>
            <a:r>
              <a:rPr lang="en-US" sz="1600">
                <a:solidFill>
                  <a:srgbClr val="0E02E1"/>
                </a:solidFill>
              </a:rPr>
              <a:t>~ Evolution Robotics, Pasadena.</a:t>
            </a:r>
          </a:p>
        </p:txBody>
      </p:sp>
      <p:sp>
        <p:nvSpPr>
          <p:cNvPr id="111623" name="Text Box 7"/>
          <p:cNvSpPr txBox="1">
            <a:spLocks noChangeArrowheads="1"/>
          </p:cNvSpPr>
          <p:nvPr/>
        </p:nvSpPr>
        <p:spPr bwMode="auto">
          <a:xfrm>
            <a:off x="3254375" y="247650"/>
            <a:ext cx="2635250" cy="762000"/>
          </a:xfrm>
          <a:prstGeom prst="rect">
            <a:avLst/>
          </a:prstGeom>
          <a:noFill/>
          <a:ln w="19050">
            <a:noFill/>
            <a:miter lim="800000"/>
            <a:headEnd/>
            <a:tailEnd/>
          </a:ln>
          <a:effectLst/>
        </p:spPr>
        <p:txBody>
          <a:bodyPr wrap="none" anchor="ctr">
            <a:prstTxWarp prst="textNoShape">
              <a:avLst/>
            </a:prstTxWarp>
            <a:spAutoFit/>
          </a:bodyPr>
          <a:lstStyle/>
          <a:p>
            <a:r>
              <a:rPr lang="en-US" sz="4400">
                <a:solidFill>
                  <a:schemeClr val="tx2"/>
                </a:solidFill>
              </a:rPr>
              <a:t>LaneHawk</a:t>
            </a:r>
          </a:p>
        </p:txBody>
      </p:sp>
      <p:pic>
        <p:nvPicPr>
          <p:cNvPr id="111624" name="Picture 8" descr="howitworks"/>
          <p:cNvPicPr>
            <a:picLocks noChangeAspect="1" noChangeArrowheads="1"/>
          </p:cNvPicPr>
          <p:nvPr/>
        </p:nvPicPr>
        <p:blipFill>
          <a:blip r:embed="rId3"/>
          <a:srcRect/>
          <a:stretch>
            <a:fillRect/>
          </a:stretch>
        </p:blipFill>
        <p:spPr bwMode="auto">
          <a:xfrm>
            <a:off x="1755775" y="1547813"/>
            <a:ext cx="2744788" cy="3276600"/>
          </a:xfrm>
          <a:prstGeom prst="rect">
            <a:avLst/>
          </a:prstGeom>
          <a:noFill/>
        </p:spPr>
      </p:pic>
      <p:sp>
        <p:nvSpPr>
          <p:cNvPr id="111625" name="Text Box 9"/>
          <p:cNvSpPr txBox="1">
            <a:spLocks noChangeArrowheads="1"/>
          </p:cNvSpPr>
          <p:nvPr/>
        </p:nvSpPr>
        <p:spPr bwMode="auto">
          <a:xfrm>
            <a:off x="2286000" y="990600"/>
            <a:ext cx="4605338" cy="366713"/>
          </a:xfrm>
          <a:prstGeom prst="rect">
            <a:avLst/>
          </a:prstGeom>
          <a:noFill/>
          <a:ln w="19050">
            <a:noFill/>
            <a:miter lim="800000"/>
            <a:headEnd/>
            <a:tailEnd/>
          </a:ln>
          <a:effectLst/>
        </p:spPr>
        <p:txBody>
          <a:bodyPr wrap="none" anchor="ctr">
            <a:prstTxWarp prst="textNoShape">
              <a:avLst/>
            </a:prstTxWarp>
            <a:spAutoFit/>
          </a:bodyPr>
          <a:lstStyle/>
          <a:p>
            <a:pPr algn="l"/>
            <a:r>
              <a:rPr lang="en-US" sz="1800" dirty="0">
                <a:solidFill>
                  <a:srgbClr val="0E02E1"/>
                </a:solidFill>
                <a:latin typeface="Comic Sans MS" charset="0"/>
              </a:rPr>
              <a:t>simpler recognition: products passing by…</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5" name="Picture 3" descr="260px-Wii_Wiimotea">
            <a:hlinkClick r:id="rId3" tooltip="Wii Wiimotea.png"/>
          </p:cNvPr>
          <p:cNvPicPr>
            <a:picLocks noChangeAspect="1" noChangeArrowheads="1"/>
          </p:cNvPicPr>
          <p:nvPr/>
        </p:nvPicPr>
        <p:blipFill>
          <a:blip r:embed="rId4"/>
          <a:srcRect/>
          <a:stretch>
            <a:fillRect/>
          </a:stretch>
        </p:blipFill>
        <p:spPr bwMode="auto">
          <a:xfrm>
            <a:off x="609600" y="1066800"/>
            <a:ext cx="1752600" cy="2325565"/>
          </a:xfrm>
          <a:prstGeom prst="rect">
            <a:avLst/>
          </a:prstGeom>
          <a:noFill/>
        </p:spPr>
      </p:pic>
      <p:pic>
        <p:nvPicPr>
          <p:cNvPr id="125956" name="Picture 4" descr="LA audience plays NewsBreaker Live"/>
          <p:cNvPicPr>
            <a:picLocks noChangeAspect="1" noChangeArrowheads="1"/>
          </p:cNvPicPr>
          <p:nvPr/>
        </p:nvPicPr>
        <p:blipFill>
          <a:blip r:embed="rId5"/>
          <a:srcRect/>
          <a:stretch>
            <a:fillRect/>
          </a:stretch>
        </p:blipFill>
        <p:spPr bwMode="auto">
          <a:xfrm>
            <a:off x="4953000" y="3733800"/>
            <a:ext cx="3352800" cy="2230438"/>
          </a:xfrm>
          <a:prstGeom prst="rect">
            <a:avLst/>
          </a:prstGeom>
          <a:noFill/>
        </p:spPr>
      </p:pic>
      <p:pic>
        <p:nvPicPr>
          <p:cNvPr id="125957" name="Picture 5" descr="Digimask-Demo-2_qjpreviewth"/>
          <p:cNvPicPr>
            <a:picLocks noChangeAspect="1" noChangeArrowheads="1"/>
          </p:cNvPicPr>
          <p:nvPr/>
        </p:nvPicPr>
        <p:blipFill>
          <a:blip r:embed="rId6"/>
          <a:srcRect/>
          <a:stretch>
            <a:fillRect/>
          </a:stretch>
        </p:blipFill>
        <p:spPr bwMode="auto">
          <a:xfrm>
            <a:off x="4876800" y="1066800"/>
            <a:ext cx="3429000" cy="2020888"/>
          </a:xfrm>
          <a:prstGeom prst="rect">
            <a:avLst/>
          </a:prstGeom>
          <a:noFill/>
        </p:spPr>
      </p:pic>
      <p:sp>
        <p:nvSpPr>
          <p:cNvPr id="125958" name="Text Box 6"/>
          <p:cNvSpPr txBox="1">
            <a:spLocks noChangeArrowheads="1"/>
          </p:cNvSpPr>
          <p:nvPr/>
        </p:nvSpPr>
        <p:spPr bwMode="auto">
          <a:xfrm>
            <a:off x="171450" y="3395246"/>
            <a:ext cx="3302000" cy="338554"/>
          </a:xfrm>
          <a:prstGeom prst="rect">
            <a:avLst/>
          </a:prstGeom>
          <a:noFill/>
          <a:ln w="9525">
            <a:noFill/>
            <a:miter lim="800000"/>
            <a:headEnd/>
            <a:tailEnd/>
          </a:ln>
          <a:effectLst/>
        </p:spPr>
        <p:txBody>
          <a:bodyPr>
            <a:prstTxWarp prst="textNoShape">
              <a:avLst/>
            </a:prstTxWarp>
            <a:spAutoFit/>
          </a:bodyPr>
          <a:lstStyle/>
          <a:p>
            <a:pPr algn="l">
              <a:spcBef>
                <a:spcPct val="0"/>
              </a:spcBef>
            </a:pPr>
            <a:r>
              <a:rPr lang="en-US" sz="1600" dirty="0" err="1" smtClean="0">
                <a:latin typeface="Arial" charset="0"/>
              </a:rPr>
              <a:t>Wiimotes</a:t>
            </a:r>
            <a:r>
              <a:rPr lang="en-US" sz="1600" dirty="0" smtClean="0">
                <a:latin typeface="Arial" charset="0"/>
              </a:rPr>
              <a:t>: infrared images</a:t>
            </a:r>
            <a:endParaRPr lang="en-US" sz="1600" dirty="0">
              <a:latin typeface="Arial" charset="0"/>
            </a:endParaRPr>
          </a:p>
        </p:txBody>
      </p:sp>
      <p:sp>
        <p:nvSpPr>
          <p:cNvPr id="125959" name="Text Box 7"/>
          <p:cNvSpPr txBox="1">
            <a:spLocks noChangeArrowheads="1"/>
          </p:cNvSpPr>
          <p:nvPr/>
        </p:nvSpPr>
        <p:spPr bwMode="auto">
          <a:xfrm>
            <a:off x="4800600" y="3121025"/>
            <a:ext cx="3752850" cy="336550"/>
          </a:xfrm>
          <a:prstGeom prst="rect">
            <a:avLst/>
          </a:prstGeom>
          <a:noFill/>
          <a:ln w="9525">
            <a:noFill/>
            <a:miter lim="800000"/>
            <a:headEnd/>
            <a:tailEnd/>
          </a:ln>
          <a:effectLst/>
        </p:spPr>
        <p:txBody>
          <a:bodyPr wrap="none">
            <a:prstTxWarp prst="textNoShape">
              <a:avLst/>
            </a:prstTxWarp>
            <a:spAutoFit/>
          </a:bodyPr>
          <a:lstStyle/>
          <a:p>
            <a:pPr algn="l">
              <a:spcBef>
                <a:spcPct val="0"/>
              </a:spcBef>
            </a:pPr>
            <a:r>
              <a:rPr lang="en-US" sz="1600">
                <a:solidFill>
                  <a:srgbClr val="0E02E1"/>
                </a:solidFill>
                <a:latin typeface="Arial" charset="0"/>
              </a:rPr>
              <a:t>Digimask:</a:t>
            </a:r>
            <a:r>
              <a:rPr lang="en-US" sz="1600">
                <a:latin typeface="Arial" charset="0"/>
              </a:rPr>
              <a:t> put your face on a 3D avatar.</a:t>
            </a:r>
          </a:p>
        </p:txBody>
      </p:sp>
      <p:sp>
        <p:nvSpPr>
          <p:cNvPr id="125960" name="Text Box 8"/>
          <p:cNvSpPr txBox="1">
            <a:spLocks noChangeArrowheads="1"/>
          </p:cNvSpPr>
          <p:nvPr/>
        </p:nvSpPr>
        <p:spPr bwMode="auto">
          <a:xfrm>
            <a:off x="5278437" y="6019800"/>
            <a:ext cx="3865563" cy="336550"/>
          </a:xfrm>
          <a:prstGeom prst="rect">
            <a:avLst/>
          </a:prstGeom>
          <a:noFill/>
          <a:ln w="9525">
            <a:noFill/>
            <a:miter lim="800000"/>
            <a:headEnd/>
            <a:tailEnd/>
          </a:ln>
          <a:effectLst/>
        </p:spPr>
        <p:txBody>
          <a:bodyPr wrap="none">
            <a:prstTxWarp prst="textNoShape">
              <a:avLst/>
            </a:prstTxWarp>
            <a:spAutoFit/>
          </a:bodyPr>
          <a:lstStyle/>
          <a:p>
            <a:pPr algn="l">
              <a:spcBef>
                <a:spcPct val="0"/>
              </a:spcBef>
            </a:pPr>
            <a:r>
              <a:rPr lang="en-US" sz="1600" dirty="0">
                <a:latin typeface="Arial" charset="0"/>
              </a:rPr>
              <a:t>Camera tracking for crowd interactions…</a:t>
            </a:r>
          </a:p>
        </p:txBody>
      </p:sp>
      <p:sp>
        <p:nvSpPr>
          <p:cNvPr id="125962" name="Text Box 10"/>
          <p:cNvSpPr txBox="1">
            <a:spLocks noChangeArrowheads="1"/>
          </p:cNvSpPr>
          <p:nvPr/>
        </p:nvSpPr>
        <p:spPr bwMode="auto">
          <a:xfrm>
            <a:off x="1354138" y="227013"/>
            <a:ext cx="5995987" cy="579437"/>
          </a:xfrm>
          <a:prstGeom prst="rect">
            <a:avLst/>
          </a:prstGeom>
          <a:noFill/>
          <a:ln w="19050">
            <a:noFill/>
            <a:miter lim="800000"/>
            <a:headEnd/>
            <a:tailEnd/>
          </a:ln>
          <a:effectLst/>
        </p:spPr>
        <p:txBody>
          <a:bodyPr wrap="none" anchor="ctr">
            <a:prstTxWarp prst="textNoShape">
              <a:avLst/>
            </a:prstTxWarp>
            <a:spAutoFit/>
          </a:bodyPr>
          <a:lstStyle/>
          <a:p>
            <a:r>
              <a:rPr lang="en-US"/>
              <a:t>Games and vision-based interaction</a:t>
            </a:r>
          </a:p>
        </p:txBody>
      </p:sp>
      <p:pic>
        <p:nvPicPr>
          <p:cNvPr id="9" name="Picture 8"/>
          <p:cNvPicPr>
            <a:picLocks noChangeAspect="1"/>
          </p:cNvPicPr>
          <p:nvPr/>
        </p:nvPicPr>
        <p:blipFill>
          <a:blip r:embed="rId7"/>
          <a:stretch>
            <a:fillRect/>
          </a:stretch>
        </p:blipFill>
        <p:spPr>
          <a:xfrm>
            <a:off x="914400" y="3860800"/>
            <a:ext cx="2032000" cy="2159000"/>
          </a:xfrm>
          <a:prstGeom prst="rect">
            <a:avLst/>
          </a:prstGeom>
        </p:spPr>
      </p:pic>
      <p:sp>
        <p:nvSpPr>
          <p:cNvPr id="10" name="Text Box 6"/>
          <p:cNvSpPr txBox="1">
            <a:spLocks noChangeArrowheads="1"/>
          </p:cNvSpPr>
          <p:nvPr/>
        </p:nvSpPr>
        <p:spPr bwMode="auto">
          <a:xfrm>
            <a:off x="609600" y="6187073"/>
            <a:ext cx="3302000" cy="338554"/>
          </a:xfrm>
          <a:prstGeom prst="rect">
            <a:avLst/>
          </a:prstGeom>
          <a:noFill/>
          <a:ln w="9525">
            <a:noFill/>
            <a:miter lim="800000"/>
            <a:headEnd/>
            <a:tailEnd/>
          </a:ln>
          <a:effectLst/>
        </p:spPr>
        <p:txBody>
          <a:bodyPr>
            <a:prstTxWarp prst="textNoShape">
              <a:avLst/>
            </a:prstTxWarp>
            <a:spAutoFit/>
          </a:bodyPr>
          <a:lstStyle/>
          <a:p>
            <a:pPr algn="l">
              <a:spcBef>
                <a:spcPct val="0"/>
              </a:spcBef>
            </a:pPr>
            <a:r>
              <a:rPr lang="en-US" sz="1600" dirty="0" smtClean="0">
                <a:latin typeface="Arial" charset="0"/>
              </a:rPr>
              <a:t>XBOX 360 </a:t>
            </a:r>
            <a:r>
              <a:rPr lang="en-US" sz="1600" dirty="0" err="1" smtClean="0">
                <a:latin typeface="Arial" charset="0"/>
              </a:rPr>
              <a:t>Kinect</a:t>
            </a:r>
            <a:endParaRPr lang="en-US" sz="1600" dirty="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Computer Vision</a:t>
            </a:r>
            <a:endParaRPr lang="en-US" dirty="0"/>
          </a:p>
        </p:txBody>
      </p:sp>
      <p:sp>
        <p:nvSpPr>
          <p:cNvPr id="3" name="Subtitle 2"/>
          <p:cNvSpPr>
            <a:spLocks noGrp="1"/>
          </p:cNvSpPr>
          <p:nvPr>
            <p:ph type="subTitle" idx="1"/>
          </p:nvPr>
        </p:nvSpPr>
        <p:spPr/>
        <p:txBody>
          <a:bodyPr/>
          <a:lstStyle/>
          <a:p>
            <a:r>
              <a:rPr lang="en-US" dirty="0" smtClean="0"/>
              <a:t>CS311, Spring 2013</a:t>
            </a:r>
            <a:endParaRPr lang="en-US" dirty="0" smtClean="0"/>
          </a:p>
          <a:p>
            <a:r>
              <a:rPr lang="en-US" dirty="0" smtClean="0"/>
              <a:t>David Kauchak</a:t>
            </a:r>
            <a:endParaRPr lang="en-US" dirty="0"/>
          </a:p>
        </p:txBody>
      </p:sp>
      <p:sp>
        <p:nvSpPr>
          <p:cNvPr id="4" name="TextBox 3"/>
          <p:cNvSpPr txBox="1"/>
          <p:nvPr/>
        </p:nvSpPr>
        <p:spPr>
          <a:xfrm>
            <a:off x="6324600" y="6324600"/>
            <a:ext cx="2819400" cy="461665"/>
          </a:xfrm>
          <a:prstGeom prst="rect">
            <a:avLst/>
          </a:prstGeom>
          <a:noFill/>
        </p:spPr>
        <p:txBody>
          <a:bodyPr wrap="square" rtlCol="0">
            <a:spAutoFit/>
          </a:bodyPr>
          <a:lstStyle/>
          <a:p>
            <a:r>
              <a:rPr lang="en-US" sz="1200" dirty="0" smtClean="0">
                <a:solidFill>
                  <a:schemeClr val="accent3">
                    <a:lumMod val="75000"/>
                  </a:schemeClr>
                </a:solidFill>
              </a:rPr>
              <a:t>some slides modified from slides obtained from Zach </a:t>
            </a:r>
            <a:r>
              <a:rPr lang="en-US" sz="1200" dirty="0" err="1" smtClean="0">
                <a:solidFill>
                  <a:schemeClr val="accent3">
                    <a:lumMod val="75000"/>
                  </a:schemeClr>
                </a:solidFill>
              </a:rPr>
              <a:t>Dodds</a:t>
            </a:r>
            <a:endParaRPr lang="en-US" sz="1200" dirty="0">
              <a:solidFill>
                <a:schemeClr val="accent3">
                  <a:lumMod val="75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625475" y="276225"/>
            <a:ext cx="8124825" cy="722313"/>
          </a:xfrm>
        </p:spPr>
        <p:txBody>
          <a:bodyPr/>
          <a:lstStyle/>
          <a:p>
            <a:r>
              <a:rPr lang="en-US" sz="2800">
                <a:latin typeface="Times New Roman" charset="0"/>
              </a:rPr>
              <a:t>Exploration in hostile environments (OK, robots!)</a:t>
            </a:r>
          </a:p>
        </p:txBody>
      </p:sp>
      <p:pic>
        <p:nvPicPr>
          <p:cNvPr id="126980" name="Picture 4" descr="1198865273_31824-1_Sol1369A_WestValley_L257F_br"/>
          <p:cNvPicPr>
            <a:picLocks noChangeAspect="1" noChangeArrowheads="1"/>
          </p:cNvPicPr>
          <p:nvPr/>
        </p:nvPicPr>
        <p:blipFill>
          <a:blip r:embed="rId2"/>
          <a:srcRect/>
          <a:stretch>
            <a:fillRect/>
          </a:stretch>
        </p:blipFill>
        <p:spPr bwMode="auto">
          <a:xfrm>
            <a:off x="304800" y="1276350"/>
            <a:ext cx="8534400" cy="2333625"/>
          </a:xfrm>
          <a:prstGeom prst="rect">
            <a:avLst/>
          </a:prstGeom>
          <a:noFill/>
        </p:spPr>
      </p:pic>
      <p:sp>
        <p:nvSpPr>
          <p:cNvPr id="126982" name="Rectangle 6"/>
          <p:cNvSpPr>
            <a:spLocks noChangeArrowheads="1"/>
          </p:cNvSpPr>
          <p:nvPr/>
        </p:nvSpPr>
        <p:spPr bwMode="auto">
          <a:xfrm>
            <a:off x="795338" y="3729038"/>
            <a:ext cx="7772400" cy="581025"/>
          </a:xfrm>
          <a:prstGeom prst="rect">
            <a:avLst/>
          </a:prstGeom>
          <a:noFill/>
          <a:ln w="9525">
            <a:noFill/>
            <a:miter lim="800000"/>
            <a:headEnd/>
            <a:tailEnd/>
          </a:ln>
          <a:effectLst/>
        </p:spPr>
        <p:txBody>
          <a:bodyPr anchor="ctr">
            <a:prstTxWarp prst="textNoShape">
              <a:avLst/>
            </a:prstTxWarp>
            <a:spAutoFit/>
          </a:bodyPr>
          <a:lstStyle/>
          <a:p>
            <a:pPr>
              <a:spcBef>
                <a:spcPct val="0"/>
              </a:spcBef>
            </a:pPr>
            <a:r>
              <a:rPr lang="en-US" sz="1600">
                <a:solidFill>
                  <a:srgbClr val="0E02E1"/>
                </a:solidFill>
                <a:latin typeface="Arial" charset="0"/>
              </a:rPr>
              <a:t>NASA's MER "Spirit" captured this westward view from atop </a:t>
            </a:r>
            <a:br>
              <a:rPr lang="en-US" sz="1600">
                <a:solidFill>
                  <a:srgbClr val="0E02E1"/>
                </a:solidFill>
                <a:latin typeface="Arial" charset="0"/>
              </a:rPr>
            </a:br>
            <a:r>
              <a:rPr lang="en-US" sz="1600">
                <a:solidFill>
                  <a:srgbClr val="0E02E1"/>
                </a:solidFill>
                <a:latin typeface="Arial" charset="0"/>
              </a:rPr>
              <a:t>a low plateau where Spirit spent the closing months of 2007. </a:t>
            </a:r>
          </a:p>
        </p:txBody>
      </p:sp>
      <p:sp>
        <p:nvSpPr>
          <p:cNvPr id="126983" name="Rectangle 7"/>
          <p:cNvSpPr>
            <a:spLocks noGrp="1" noChangeArrowheads="1"/>
          </p:cNvSpPr>
          <p:nvPr>
            <p:ph type="body" idx="1"/>
          </p:nvPr>
        </p:nvSpPr>
        <p:spPr>
          <a:xfrm>
            <a:off x="574675" y="4830763"/>
            <a:ext cx="4675188" cy="1789112"/>
          </a:xfrm>
          <a:noFill/>
          <a:ln/>
        </p:spPr>
        <p:txBody>
          <a:bodyPr/>
          <a:lstStyle/>
          <a:p>
            <a:pPr>
              <a:buFontTx/>
              <a:buNone/>
            </a:pPr>
            <a:r>
              <a:rPr lang="en-US" sz="1800">
                <a:latin typeface="Times New Roman" charset="0"/>
              </a:rPr>
              <a:t>Vision systems (JPL) used for several tasks</a:t>
            </a:r>
          </a:p>
          <a:p>
            <a:pPr lvl="1"/>
            <a:r>
              <a:rPr lang="en-US" sz="1800">
                <a:latin typeface="Times New Roman" charset="0"/>
              </a:rPr>
              <a:t>Panorama stitching</a:t>
            </a:r>
          </a:p>
          <a:p>
            <a:pPr lvl="1"/>
            <a:r>
              <a:rPr lang="en-US" sz="1800">
                <a:latin typeface="Times New Roman" charset="0"/>
              </a:rPr>
              <a:t>3D terrain modeling</a:t>
            </a:r>
          </a:p>
          <a:p>
            <a:pPr lvl="1"/>
            <a:r>
              <a:rPr lang="en-US" sz="1800">
                <a:latin typeface="Times New Roman" charset="0"/>
              </a:rPr>
              <a:t>Obstacle detection, position tracking</a:t>
            </a:r>
          </a:p>
          <a:p>
            <a:pPr lvl="1"/>
            <a:r>
              <a:rPr lang="en-US" sz="1800">
                <a:latin typeface="Times New Roman" charset="0"/>
              </a:rPr>
              <a:t>slip detection on uncertain terrain</a:t>
            </a:r>
          </a:p>
        </p:txBody>
      </p:sp>
      <p:sp>
        <p:nvSpPr>
          <p:cNvPr id="126984" name="Rectangle 8"/>
          <p:cNvSpPr>
            <a:spLocks noChangeArrowheads="1"/>
          </p:cNvSpPr>
          <p:nvPr/>
        </p:nvSpPr>
        <p:spPr bwMode="auto">
          <a:xfrm>
            <a:off x="5705475" y="5335588"/>
            <a:ext cx="1990725" cy="336550"/>
          </a:xfrm>
          <a:prstGeom prst="rect">
            <a:avLst/>
          </a:prstGeom>
          <a:noFill/>
          <a:ln w="19050">
            <a:noFill/>
            <a:miter lim="800000"/>
            <a:headEnd/>
            <a:tailEnd/>
          </a:ln>
          <a:effectLst/>
        </p:spPr>
        <p:txBody>
          <a:bodyPr wrap="none" anchor="ctr">
            <a:prstTxWarp prst="textNoShape">
              <a:avLst/>
            </a:prstTxWarp>
            <a:spAutoFit/>
          </a:bodyPr>
          <a:lstStyle/>
          <a:p>
            <a:r>
              <a:rPr lang="en-US" sz="1600">
                <a:solidFill>
                  <a:srgbClr val="0E02E1"/>
                </a:solidFill>
                <a:latin typeface="Arial" charset="0"/>
              </a:rPr>
              <a:t>Larry Mathies, CMU</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4" name="Picture 4" descr="Smart Photos"/>
          <p:cNvPicPr>
            <a:picLocks noChangeAspect="1" noChangeArrowheads="1"/>
          </p:cNvPicPr>
          <p:nvPr/>
        </p:nvPicPr>
        <p:blipFill>
          <a:blip r:embed="rId3"/>
          <a:srcRect/>
          <a:stretch>
            <a:fillRect/>
          </a:stretch>
        </p:blipFill>
        <p:spPr bwMode="auto">
          <a:xfrm>
            <a:off x="1295400" y="1905000"/>
            <a:ext cx="6543675" cy="2776538"/>
          </a:xfrm>
          <a:prstGeom prst="rect">
            <a:avLst/>
          </a:prstGeom>
          <a:noFill/>
        </p:spPr>
      </p:pic>
      <p:pic>
        <p:nvPicPr>
          <p:cNvPr id="117765" name="Picture 5" descr="Lincolntitle0sm">
            <a:hlinkClick r:id="rId4"/>
          </p:cNvPr>
          <p:cNvPicPr>
            <a:picLocks noChangeAspect="1" noChangeArrowheads="1"/>
          </p:cNvPicPr>
          <p:nvPr/>
        </p:nvPicPr>
        <p:blipFill>
          <a:blip r:embed="rId5"/>
          <a:srcRect/>
          <a:stretch>
            <a:fillRect/>
          </a:stretch>
        </p:blipFill>
        <p:spPr bwMode="auto">
          <a:xfrm>
            <a:off x="2227263" y="1163638"/>
            <a:ext cx="1428750" cy="381000"/>
          </a:xfrm>
          <a:prstGeom prst="rect">
            <a:avLst/>
          </a:prstGeom>
          <a:noFill/>
        </p:spPr>
      </p:pic>
      <p:sp>
        <p:nvSpPr>
          <p:cNvPr id="117767" name="Text Box 7"/>
          <p:cNvSpPr txBox="1">
            <a:spLocks noChangeArrowheads="1"/>
          </p:cNvSpPr>
          <p:nvPr/>
        </p:nvSpPr>
        <p:spPr bwMode="auto">
          <a:xfrm>
            <a:off x="730250" y="388938"/>
            <a:ext cx="7653338" cy="641350"/>
          </a:xfrm>
          <a:prstGeom prst="rect">
            <a:avLst/>
          </a:prstGeom>
          <a:noFill/>
          <a:ln w="9525">
            <a:noFill/>
            <a:miter lim="800000"/>
            <a:headEnd/>
            <a:tailEnd/>
          </a:ln>
          <a:effectLst/>
        </p:spPr>
        <p:txBody>
          <a:bodyPr>
            <a:prstTxWarp prst="textNoShape">
              <a:avLst/>
            </a:prstTxWarp>
            <a:spAutoFit/>
          </a:bodyPr>
          <a:lstStyle/>
          <a:p>
            <a:r>
              <a:rPr lang="en-US" sz="3600">
                <a:solidFill>
                  <a:schemeClr val="tx2"/>
                </a:solidFill>
                <a:latin typeface="Times" charset="0"/>
              </a:rPr>
              <a:t>Object recognition with mobile phones</a:t>
            </a:r>
          </a:p>
        </p:txBody>
      </p:sp>
      <p:sp>
        <p:nvSpPr>
          <p:cNvPr id="117768" name="Text Box 8"/>
          <p:cNvSpPr txBox="1">
            <a:spLocks noChangeArrowheads="1"/>
          </p:cNvSpPr>
          <p:nvPr/>
        </p:nvSpPr>
        <p:spPr bwMode="auto">
          <a:xfrm>
            <a:off x="4013200" y="1139825"/>
            <a:ext cx="4267200" cy="457200"/>
          </a:xfrm>
          <a:prstGeom prst="rect">
            <a:avLst/>
          </a:prstGeom>
          <a:noFill/>
          <a:ln w="9525">
            <a:noFill/>
            <a:miter lim="800000"/>
            <a:headEnd/>
            <a:tailEnd/>
          </a:ln>
          <a:effectLst/>
        </p:spPr>
        <p:txBody>
          <a:bodyPr>
            <a:prstTxWarp prst="textNoShape">
              <a:avLst/>
            </a:prstTxWarp>
            <a:spAutoFit/>
          </a:bodyPr>
          <a:lstStyle/>
          <a:p>
            <a:pPr algn="l"/>
            <a:r>
              <a:rPr lang="en-US" sz="2400"/>
              <a:t>Microsoft research</a:t>
            </a:r>
          </a:p>
        </p:txBody>
      </p:sp>
      <p:sp>
        <p:nvSpPr>
          <p:cNvPr id="117771" name="Text Box 11"/>
          <p:cNvSpPr txBox="1">
            <a:spLocks noChangeArrowheads="1"/>
          </p:cNvSpPr>
          <p:nvPr/>
        </p:nvSpPr>
        <p:spPr bwMode="auto">
          <a:xfrm>
            <a:off x="1600200" y="5257800"/>
            <a:ext cx="4267200" cy="457200"/>
          </a:xfrm>
          <a:prstGeom prst="rect">
            <a:avLst/>
          </a:prstGeom>
          <a:noFill/>
          <a:ln w="9525">
            <a:noFill/>
            <a:miter lim="800000"/>
            <a:headEnd/>
            <a:tailEnd/>
          </a:ln>
          <a:effectLst/>
        </p:spPr>
        <p:txBody>
          <a:bodyPr>
            <a:prstTxWarp prst="textNoShape">
              <a:avLst/>
            </a:prstTxWarp>
            <a:spAutoFit/>
          </a:bodyPr>
          <a:lstStyle/>
          <a:p>
            <a:pPr algn="l"/>
            <a:r>
              <a:rPr lang="en-US" sz="2400"/>
              <a:t>also: Point &amp; Find, Nokia</a:t>
            </a:r>
          </a:p>
        </p:txBody>
      </p:sp>
      <p:pic>
        <p:nvPicPr>
          <p:cNvPr id="117772" name="Picture 12" descr="nokialg"/>
          <p:cNvPicPr>
            <a:picLocks noChangeAspect="1" noChangeArrowheads="1"/>
          </p:cNvPicPr>
          <p:nvPr/>
        </p:nvPicPr>
        <p:blipFill>
          <a:blip r:embed="rId6"/>
          <a:srcRect b="16525"/>
          <a:stretch>
            <a:fillRect/>
          </a:stretch>
        </p:blipFill>
        <p:spPr bwMode="auto">
          <a:xfrm>
            <a:off x="5180013" y="4773613"/>
            <a:ext cx="1987550" cy="1958975"/>
          </a:xfrm>
          <a:prstGeom prst="rect">
            <a:avLst/>
          </a:prstGeom>
          <a:noFill/>
        </p:spPr>
      </p:pic>
      <p:sp>
        <p:nvSpPr>
          <p:cNvPr id="117773" name="Line 13"/>
          <p:cNvSpPr>
            <a:spLocks noChangeShapeType="1"/>
          </p:cNvSpPr>
          <p:nvPr/>
        </p:nvSpPr>
        <p:spPr bwMode="auto">
          <a:xfrm>
            <a:off x="4419600" y="5715000"/>
            <a:ext cx="609600" cy="0"/>
          </a:xfrm>
          <a:prstGeom prst="line">
            <a:avLst/>
          </a:prstGeom>
          <a:noFill/>
          <a:ln w="9525">
            <a:noFill/>
            <a:round/>
            <a:headEnd/>
            <a:tailEnd type="triangle" w="med" len="med"/>
          </a:ln>
          <a:effectLst/>
        </p:spPr>
        <p:txBody>
          <a:bodyPr wrap="none" anchor="ctr">
            <a:prstTxWarp prst="textNoShape">
              <a:avLst/>
            </a:prstTxWarp>
            <a:spAutoFit/>
          </a:bodyPr>
          <a:lstStyle/>
          <a:p>
            <a:endParaRPr lang="en-US"/>
          </a:p>
        </p:txBody>
      </p:sp>
      <p:sp>
        <p:nvSpPr>
          <p:cNvPr id="117774" name="Line 14"/>
          <p:cNvSpPr>
            <a:spLocks noChangeShapeType="1"/>
          </p:cNvSpPr>
          <p:nvPr/>
        </p:nvSpPr>
        <p:spPr bwMode="auto">
          <a:xfrm>
            <a:off x="4419600" y="5715000"/>
            <a:ext cx="685800" cy="0"/>
          </a:xfrm>
          <a:prstGeom prst="line">
            <a:avLst/>
          </a:prstGeom>
          <a:noFill/>
          <a:ln w="19050">
            <a:solidFill>
              <a:schemeClr val="tx1"/>
            </a:solidFill>
            <a:round/>
            <a:headEnd/>
            <a:tailEnd type="triangle" w="med" len="med"/>
          </a:ln>
          <a:effectLst/>
        </p:spPr>
        <p:txBody>
          <a:bodyPr wrap="none" anchor="ctr">
            <a:prstTxWarp prst="textNoShape">
              <a:avLst/>
            </a:prstTxWarp>
            <a:spAutoFit/>
          </a:bodyPr>
          <a:lstStyle/>
          <a:p>
            <a:endParaRPr lang="en-US"/>
          </a:p>
        </p:txBody>
      </p:sp>
      <p:sp>
        <p:nvSpPr>
          <p:cNvPr id="117775" name="Rectangle 15"/>
          <p:cNvSpPr>
            <a:spLocks noChangeArrowheads="1"/>
          </p:cNvSpPr>
          <p:nvPr/>
        </p:nvSpPr>
        <p:spPr bwMode="auto">
          <a:xfrm>
            <a:off x="7202488" y="4881563"/>
            <a:ext cx="1519237" cy="730250"/>
          </a:xfrm>
          <a:prstGeom prst="rect">
            <a:avLst/>
          </a:prstGeom>
          <a:noFill/>
          <a:ln w="19050">
            <a:noFill/>
            <a:miter lim="800000"/>
            <a:headEnd/>
            <a:tailEnd/>
          </a:ln>
          <a:effectLst/>
        </p:spPr>
        <p:txBody>
          <a:bodyPr anchor="ctr">
            <a:prstTxWarp prst="textNoShape">
              <a:avLst/>
            </a:prstTxWarp>
            <a:spAutoFit/>
          </a:bodyPr>
          <a:lstStyle/>
          <a:p>
            <a:pPr algn="l"/>
            <a:r>
              <a:rPr lang="en-US" sz="1400">
                <a:latin typeface="Arial" charset="0"/>
              </a:rPr>
              <a:t>"Hyperlinking Reality via Phones"</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7" name="Picture 1027" descr="Lincolntitle0sm">
            <a:hlinkClick r:id="rId3"/>
          </p:cNvPr>
          <p:cNvPicPr>
            <a:picLocks noChangeAspect="1" noChangeArrowheads="1"/>
          </p:cNvPicPr>
          <p:nvPr/>
        </p:nvPicPr>
        <p:blipFill>
          <a:blip r:embed="rId4"/>
          <a:srcRect/>
          <a:stretch>
            <a:fillRect/>
          </a:stretch>
        </p:blipFill>
        <p:spPr bwMode="auto">
          <a:xfrm>
            <a:off x="2227263" y="1163638"/>
            <a:ext cx="1428750" cy="381000"/>
          </a:xfrm>
          <a:prstGeom prst="rect">
            <a:avLst/>
          </a:prstGeom>
          <a:noFill/>
        </p:spPr>
      </p:pic>
      <p:sp>
        <p:nvSpPr>
          <p:cNvPr id="139268" name="Text Box 1028"/>
          <p:cNvSpPr txBox="1">
            <a:spLocks noChangeArrowheads="1"/>
          </p:cNvSpPr>
          <p:nvPr/>
        </p:nvSpPr>
        <p:spPr bwMode="auto">
          <a:xfrm>
            <a:off x="730250" y="388938"/>
            <a:ext cx="7653338" cy="641350"/>
          </a:xfrm>
          <a:prstGeom prst="rect">
            <a:avLst/>
          </a:prstGeom>
          <a:noFill/>
          <a:ln w="9525">
            <a:noFill/>
            <a:miter lim="800000"/>
            <a:headEnd/>
            <a:tailEnd/>
          </a:ln>
          <a:effectLst/>
        </p:spPr>
        <p:txBody>
          <a:bodyPr>
            <a:prstTxWarp prst="textNoShape">
              <a:avLst/>
            </a:prstTxWarp>
            <a:spAutoFit/>
          </a:bodyPr>
          <a:lstStyle/>
          <a:p>
            <a:r>
              <a:rPr lang="en-US" sz="3600">
                <a:solidFill>
                  <a:schemeClr val="tx2"/>
                </a:solidFill>
                <a:latin typeface="Times" charset="0"/>
              </a:rPr>
              <a:t>Object recognition with mobile phones</a:t>
            </a:r>
          </a:p>
        </p:txBody>
      </p:sp>
      <p:sp>
        <p:nvSpPr>
          <p:cNvPr id="139269" name="Text Box 1029"/>
          <p:cNvSpPr txBox="1">
            <a:spLocks noChangeArrowheads="1"/>
          </p:cNvSpPr>
          <p:nvPr/>
        </p:nvSpPr>
        <p:spPr bwMode="auto">
          <a:xfrm>
            <a:off x="4013200" y="1139825"/>
            <a:ext cx="4267200" cy="457200"/>
          </a:xfrm>
          <a:prstGeom prst="rect">
            <a:avLst/>
          </a:prstGeom>
          <a:noFill/>
          <a:ln w="9525">
            <a:noFill/>
            <a:miter lim="800000"/>
            <a:headEnd/>
            <a:tailEnd/>
          </a:ln>
          <a:effectLst/>
        </p:spPr>
        <p:txBody>
          <a:bodyPr>
            <a:prstTxWarp prst="textNoShape">
              <a:avLst/>
            </a:prstTxWarp>
            <a:spAutoFit/>
          </a:bodyPr>
          <a:lstStyle/>
          <a:p>
            <a:pPr algn="l"/>
            <a:r>
              <a:rPr lang="en-US" sz="2400"/>
              <a:t>Microsoft research</a:t>
            </a:r>
          </a:p>
        </p:txBody>
      </p:sp>
      <p:sp>
        <p:nvSpPr>
          <p:cNvPr id="139273" name="Line 1033"/>
          <p:cNvSpPr>
            <a:spLocks noChangeShapeType="1"/>
          </p:cNvSpPr>
          <p:nvPr/>
        </p:nvSpPr>
        <p:spPr bwMode="auto">
          <a:xfrm>
            <a:off x="4419600" y="5715000"/>
            <a:ext cx="609600" cy="0"/>
          </a:xfrm>
          <a:prstGeom prst="line">
            <a:avLst/>
          </a:prstGeom>
          <a:noFill/>
          <a:ln w="9525">
            <a:noFill/>
            <a:round/>
            <a:headEnd/>
            <a:tailEnd type="triangle" w="med" len="med"/>
          </a:ln>
          <a:effectLst/>
        </p:spPr>
        <p:txBody>
          <a:bodyPr wrap="none" anchor="ctr">
            <a:prstTxWarp prst="textNoShape">
              <a:avLst/>
            </a:prstTxWarp>
            <a:spAutoFit/>
          </a:bodyPr>
          <a:lstStyle/>
          <a:p>
            <a:endParaRPr lang="en-US"/>
          </a:p>
        </p:txBody>
      </p:sp>
      <p:pic>
        <p:nvPicPr>
          <p:cNvPr id="139276" name="Picture 1036" descr="1"/>
          <p:cNvPicPr>
            <a:picLocks noChangeAspect="1" noChangeArrowheads="1"/>
          </p:cNvPicPr>
          <p:nvPr/>
        </p:nvPicPr>
        <p:blipFill>
          <a:blip r:embed="rId5"/>
          <a:srcRect/>
          <a:stretch>
            <a:fillRect/>
          </a:stretch>
        </p:blipFill>
        <p:spPr bwMode="auto">
          <a:xfrm>
            <a:off x="1143000" y="1752600"/>
            <a:ext cx="6781800" cy="4521200"/>
          </a:xfrm>
          <a:prstGeom prst="rect">
            <a:avLst/>
          </a:prstGeom>
          <a:noFill/>
        </p:spPr>
      </p:pic>
      <p:sp>
        <p:nvSpPr>
          <p:cNvPr id="139277" name="Text Box 1037"/>
          <p:cNvSpPr txBox="1">
            <a:spLocks noChangeArrowheads="1"/>
          </p:cNvSpPr>
          <p:nvPr/>
        </p:nvSpPr>
        <p:spPr bwMode="auto">
          <a:xfrm>
            <a:off x="2533650" y="6396038"/>
            <a:ext cx="3903663" cy="366712"/>
          </a:xfrm>
          <a:prstGeom prst="rect">
            <a:avLst/>
          </a:prstGeom>
          <a:noFill/>
          <a:ln w="19050">
            <a:noFill/>
            <a:miter lim="800000"/>
            <a:headEnd/>
            <a:tailEnd/>
          </a:ln>
          <a:effectLst/>
        </p:spPr>
        <p:txBody>
          <a:bodyPr wrap="none" anchor="ctr">
            <a:prstTxWarp prst="textNoShape">
              <a:avLst/>
            </a:prstTxWarp>
            <a:spAutoFit/>
          </a:bodyPr>
          <a:lstStyle/>
          <a:p>
            <a:r>
              <a:rPr lang="en-US" sz="1800">
                <a:solidFill>
                  <a:srgbClr val="0E02E1"/>
                </a:solidFill>
              </a:rPr>
              <a:t>pretty much sums up the state-of-the art!</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is an image represented?</a:t>
            </a:r>
            <a:endParaRPr lang="en-US" dirty="0"/>
          </a:p>
        </p:txBody>
      </p:sp>
      <p:pic>
        <p:nvPicPr>
          <p:cNvPr id="3" name="Picture 5" descr="C:\images\homer\surprised.gif"/>
          <p:cNvPicPr>
            <a:picLocks noChangeAspect="1" noChangeArrowheads="1"/>
          </p:cNvPicPr>
          <p:nvPr/>
        </p:nvPicPr>
        <p:blipFill>
          <a:blip r:embed="rId2"/>
          <a:srcRect/>
          <a:stretch>
            <a:fillRect/>
          </a:stretch>
        </p:blipFill>
        <p:spPr bwMode="auto">
          <a:xfrm>
            <a:off x="1752600" y="2971800"/>
            <a:ext cx="1814513" cy="2286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is an image represented?</a:t>
            </a:r>
            <a:endParaRPr lang="en-US" dirty="0"/>
          </a:p>
        </p:txBody>
      </p:sp>
      <p:grpSp>
        <p:nvGrpSpPr>
          <p:cNvPr id="437" name="Group 436"/>
          <p:cNvGrpSpPr/>
          <p:nvPr/>
        </p:nvGrpSpPr>
        <p:grpSpPr>
          <a:xfrm>
            <a:off x="1752600" y="2971800"/>
            <a:ext cx="1814513" cy="2286000"/>
            <a:chOff x="1447800" y="3352800"/>
            <a:chExt cx="1814513" cy="2286000"/>
          </a:xfrm>
        </p:grpSpPr>
        <p:pic>
          <p:nvPicPr>
            <p:cNvPr id="3" name="Picture 5" descr="C:\images\homer\surprised.gif"/>
            <p:cNvPicPr>
              <a:picLocks noChangeAspect="1" noChangeArrowheads="1"/>
            </p:cNvPicPr>
            <p:nvPr/>
          </p:nvPicPr>
          <p:blipFill>
            <a:blip r:embed="rId2"/>
            <a:srcRect/>
            <a:stretch>
              <a:fillRect/>
            </a:stretch>
          </p:blipFill>
          <p:spPr bwMode="auto">
            <a:xfrm>
              <a:off x="1447800" y="3352800"/>
              <a:ext cx="1814513" cy="2286000"/>
            </a:xfrm>
            <a:prstGeom prst="rect">
              <a:avLst/>
            </a:prstGeom>
            <a:noFill/>
          </p:spPr>
        </p:pic>
        <p:sp>
          <p:nvSpPr>
            <p:cNvPr id="4" name="Rectangle 3"/>
            <p:cNvSpPr/>
            <p:nvPr/>
          </p:nvSpPr>
          <p:spPr bwMode="auto">
            <a:xfrm>
              <a:off x="1752600" y="3505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5" name="Rectangle 4"/>
            <p:cNvSpPr/>
            <p:nvPr/>
          </p:nvSpPr>
          <p:spPr bwMode="auto">
            <a:xfrm>
              <a:off x="1828800" y="3505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6" name="Rectangle 5"/>
            <p:cNvSpPr/>
            <p:nvPr/>
          </p:nvSpPr>
          <p:spPr bwMode="auto">
            <a:xfrm>
              <a:off x="1905000" y="3505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7" name="Rectangle 6"/>
            <p:cNvSpPr/>
            <p:nvPr/>
          </p:nvSpPr>
          <p:spPr bwMode="auto">
            <a:xfrm>
              <a:off x="1981200" y="3505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8" name="Rectangle 7"/>
            <p:cNvSpPr/>
            <p:nvPr/>
          </p:nvSpPr>
          <p:spPr bwMode="auto">
            <a:xfrm>
              <a:off x="2057400" y="3505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9" name="Rectangle 8"/>
            <p:cNvSpPr/>
            <p:nvPr/>
          </p:nvSpPr>
          <p:spPr bwMode="auto">
            <a:xfrm>
              <a:off x="2133600" y="3505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0" name="Rectangle 9"/>
            <p:cNvSpPr/>
            <p:nvPr/>
          </p:nvSpPr>
          <p:spPr bwMode="auto">
            <a:xfrm>
              <a:off x="2209800" y="3505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1" name="Rectangle 10"/>
            <p:cNvSpPr/>
            <p:nvPr/>
          </p:nvSpPr>
          <p:spPr bwMode="auto">
            <a:xfrm>
              <a:off x="2286000" y="3505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2" name="Rectangle 11"/>
            <p:cNvSpPr/>
            <p:nvPr/>
          </p:nvSpPr>
          <p:spPr bwMode="auto">
            <a:xfrm>
              <a:off x="2362200" y="3505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3" name="Rectangle 12"/>
            <p:cNvSpPr/>
            <p:nvPr/>
          </p:nvSpPr>
          <p:spPr bwMode="auto">
            <a:xfrm>
              <a:off x="2438400" y="3505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4" name="Rectangle 13"/>
            <p:cNvSpPr/>
            <p:nvPr/>
          </p:nvSpPr>
          <p:spPr bwMode="auto">
            <a:xfrm>
              <a:off x="2514600" y="3505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5" name="Rectangle 14"/>
            <p:cNvSpPr/>
            <p:nvPr/>
          </p:nvSpPr>
          <p:spPr bwMode="auto">
            <a:xfrm>
              <a:off x="2590800" y="3505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6" name="Rectangle 15"/>
            <p:cNvSpPr/>
            <p:nvPr/>
          </p:nvSpPr>
          <p:spPr bwMode="auto">
            <a:xfrm>
              <a:off x="2667000" y="3505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7" name="Rectangle 16"/>
            <p:cNvSpPr/>
            <p:nvPr/>
          </p:nvSpPr>
          <p:spPr bwMode="auto">
            <a:xfrm>
              <a:off x="2743200" y="3505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8" name="Rectangle 17"/>
            <p:cNvSpPr/>
            <p:nvPr/>
          </p:nvSpPr>
          <p:spPr bwMode="auto">
            <a:xfrm>
              <a:off x="2819400" y="3505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9" name="Rectangle 18"/>
            <p:cNvSpPr/>
            <p:nvPr/>
          </p:nvSpPr>
          <p:spPr bwMode="auto">
            <a:xfrm>
              <a:off x="2895600" y="3505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0" name="Rectangle 19"/>
            <p:cNvSpPr/>
            <p:nvPr/>
          </p:nvSpPr>
          <p:spPr bwMode="auto">
            <a:xfrm>
              <a:off x="1752600" y="3581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1" name="Rectangle 20"/>
            <p:cNvSpPr/>
            <p:nvPr/>
          </p:nvSpPr>
          <p:spPr bwMode="auto">
            <a:xfrm>
              <a:off x="1828800" y="3581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2" name="Rectangle 21"/>
            <p:cNvSpPr/>
            <p:nvPr/>
          </p:nvSpPr>
          <p:spPr bwMode="auto">
            <a:xfrm>
              <a:off x="1905000" y="3581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3" name="Rectangle 22"/>
            <p:cNvSpPr/>
            <p:nvPr/>
          </p:nvSpPr>
          <p:spPr bwMode="auto">
            <a:xfrm>
              <a:off x="1981200" y="3581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4" name="Rectangle 23"/>
            <p:cNvSpPr/>
            <p:nvPr/>
          </p:nvSpPr>
          <p:spPr bwMode="auto">
            <a:xfrm>
              <a:off x="2057400" y="3581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5" name="Rectangle 24"/>
            <p:cNvSpPr/>
            <p:nvPr/>
          </p:nvSpPr>
          <p:spPr bwMode="auto">
            <a:xfrm>
              <a:off x="2133600" y="3581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6" name="Rectangle 25"/>
            <p:cNvSpPr/>
            <p:nvPr/>
          </p:nvSpPr>
          <p:spPr bwMode="auto">
            <a:xfrm>
              <a:off x="2209800" y="3581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7" name="Rectangle 26"/>
            <p:cNvSpPr/>
            <p:nvPr/>
          </p:nvSpPr>
          <p:spPr bwMode="auto">
            <a:xfrm>
              <a:off x="2286000" y="3581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8" name="Rectangle 27"/>
            <p:cNvSpPr/>
            <p:nvPr/>
          </p:nvSpPr>
          <p:spPr bwMode="auto">
            <a:xfrm>
              <a:off x="2362200" y="3581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9" name="Rectangle 28"/>
            <p:cNvSpPr/>
            <p:nvPr/>
          </p:nvSpPr>
          <p:spPr bwMode="auto">
            <a:xfrm>
              <a:off x="2438400" y="3581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0" name="Rectangle 29"/>
            <p:cNvSpPr/>
            <p:nvPr/>
          </p:nvSpPr>
          <p:spPr bwMode="auto">
            <a:xfrm>
              <a:off x="2514600" y="3581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1" name="Rectangle 30"/>
            <p:cNvSpPr/>
            <p:nvPr/>
          </p:nvSpPr>
          <p:spPr bwMode="auto">
            <a:xfrm>
              <a:off x="2590800" y="3581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2" name="Rectangle 31"/>
            <p:cNvSpPr/>
            <p:nvPr/>
          </p:nvSpPr>
          <p:spPr bwMode="auto">
            <a:xfrm>
              <a:off x="2667000" y="3581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3" name="Rectangle 32"/>
            <p:cNvSpPr/>
            <p:nvPr/>
          </p:nvSpPr>
          <p:spPr bwMode="auto">
            <a:xfrm>
              <a:off x="2743200" y="3581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4" name="Rectangle 33"/>
            <p:cNvSpPr/>
            <p:nvPr/>
          </p:nvSpPr>
          <p:spPr bwMode="auto">
            <a:xfrm>
              <a:off x="2819400" y="3581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5" name="Rectangle 34"/>
            <p:cNvSpPr/>
            <p:nvPr/>
          </p:nvSpPr>
          <p:spPr bwMode="auto">
            <a:xfrm>
              <a:off x="2895600" y="3581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6" name="Rectangle 35"/>
            <p:cNvSpPr/>
            <p:nvPr/>
          </p:nvSpPr>
          <p:spPr bwMode="auto">
            <a:xfrm>
              <a:off x="1752600" y="3657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7" name="Rectangle 36"/>
            <p:cNvSpPr/>
            <p:nvPr/>
          </p:nvSpPr>
          <p:spPr bwMode="auto">
            <a:xfrm>
              <a:off x="1828800" y="3657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8" name="Rectangle 37"/>
            <p:cNvSpPr/>
            <p:nvPr/>
          </p:nvSpPr>
          <p:spPr bwMode="auto">
            <a:xfrm>
              <a:off x="1905000" y="3657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9" name="Rectangle 38"/>
            <p:cNvSpPr/>
            <p:nvPr/>
          </p:nvSpPr>
          <p:spPr bwMode="auto">
            <a:xfrm>
              <a:off x="1981200" y="3657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0" name="Rectangle 39"/>
            <p:cNvSpPr/>
            <p:nvPr/>
          </p:nvSpPr>
          <p:spPr bwMode="auto">
            <a:xfrm>
              <a:off x="2057400" y="3657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1" name="Rectangle 40"/>
            <p:cNvSpPr/>
            <p:nvPr/>
          </p:nvSpPr>
          <p:spPr bwMode="auto">
            <a:xfrm>
              <a:off x="2133600" y="3657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2" name="Rectangle 41"/>
            <p:cNvSpPr/>
            <p:nvPr/>
          </p:nvSpPr>
          <p:spPr bwMode="auto">
            <a:xfrm>
              <a:off x="2209800" y="3657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3" name="Rectangle 42"/>
            <p:cNvSpPr/>
            <p:nvPr/>
          </p:nvSpPr>
          <p:spPr bwMode="auto">
            <a:xfrm>
              <a:off x="2286000" y="3657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4" name="Rectangle 43"/>
            <p:cNvSpPr/>
            <p:nvPr/>
          </p:nvSpPr>
          <p:spPr bwMode="auto">
            <a:xfrm>
              <a:off x="2362200" y="3657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5" name="Rectangle 44"/>
            <p:cNvSpPr/>
            <p:nvPr/>
          </p:nvSpPr>
          <p:spPr bwMode="auto">
            <a:xfrm>
              <a:off x="2438400" y="3657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6" name="Rectangle 45"/>
            <p:cNvSpPr/>
            <p:nvPr/>
          </p:nvSpPr>
          <p:spPr bwMode="auto">
            <a:xfrm>
              <a:off x="2514600" y="3657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7" name="Rectangle 46"/>
            <p:cNvSpPr/>
            <p:nvPr/>
          </p:nvSpPr>
          <p:spPr bwMode="auto">
            <a:xfrm>
              <a:off x="2590800" y="3657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8" name="Rectangle 47"/>
            <p:cNvSpPr/>
            <p:nvPr/>
          </p:nvSpPr>
          <p:spPr bwMode="auto">
            <a:xfrm>
              <a:off x="2667000" y="3657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9" name="Rectangle 48"/>
            <p:cNvSpPr/>
            <p:nvPr/>
          </p:nvSpPr>
          <p:spPr bwMode="auto">
            <a:xfrm>
              <a:off x="2743200" y="3657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50" name="Rectangle 49"/>
            <p:cNvSpPr/>
            <p:nvPr/>
          </p:nvSpPr>
          <p:spPr bwMode="auto">
            <a:xfrm>
              <a:off x="2819400" y="3657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51" name="Rectangle 50"/>
            <p:cNvSpPr/>
            <p:nvPr/>
          </p:nvSpPr>
          <p:spPr bwMode="auto">
            <a:xfrm>
              <a:off x="2895600" y="3657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52" name="Rectangle 51"/>
            <p:cNvSpPr/>
            <p:nvPr/>
          </p:nvSpPr>
          <p:spPr bwMode="auto">
            <a:xfrm>
              <a:off x="1752600" y="3733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53" name="Rectangle 52"/>
            <p:cNvSpPr/>
            <p:nvPr/>
          </p:nvSpPr>
          <p:spPr bwMode="auto">
            <a:xfrm>
              <a:off x="1828800" y="3733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54" name="Rectangle 53"/>
            <p:cNvSpPr/>
            <p:nvPr/>
          </p:nvSpPr>
          <p:spPr bwMode="auto">
            <a:xfrm>
              <a:off x="1905000" y="3733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55" name="Rectangle 54"/>
            <p:cNvSpPr/>
            <p:nvPr/>
          </p:nvSpPr>
          <p:spPr bwMode="auto">
            <a:xfrm>
              <a:off x="1981200" y="3733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56" name="Rectangle 55"/>
            <p:cNvSpPr/>
            <p:nvPr/>
          </p:nvSpPr>
          <p:spPr bwMode="auto">
            <a:xfrm>
              <a:off x="2057400" y="3733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57" name="Rectangle 56"/>
            <p:cNvSpPr/>
            <p:nvPr/>
          </p:nvSpPr>
          <p:spPr bwMode="auto">
            <a:xfrm>
              <a:off x="2133600" y="3733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58" name="Rectangle 57"/>
            <p:cNvSpPr/>
            <p:nvPr/>
          </p:nvSpPr>
          <p:spPr bwMode="auto">
            <a:xfrm>
              <a:off x="2209800" y="3733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59" name="Rectangle 58"/>
            <p:cNvSpPr/>
            <p:nvPr/>
          </p:nvSpPr>
          <p:spPr bwMode="auto">
            <a:xfrm>
              <a:off x="2286000" y="3733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60" name="Rectangle 59"/>
            <p:cNvSpPr/>
            <p:nvPr/>
          </p:nvSpPr>
          <p:spPr bwMode="auto">
            <a:xfrm>
              <a:off x="2362200" y="3733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61" name="Rectangle 60"/>
            <p:cNvSpPr/>
            <p:nvPr/>
          </p:nvSpPr>
          <p:spPr bwMode="auto">
            <a:xfrm>
              <a:off x="2438400" y="3733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62" name="Rectangle 61"/>
            <p:cNvSpPr/>
            <p:nvPr/>
          </p:nvSpPr>
          <p:spPr bwMode="auto">
            <a:xfrm>
              <a:off x="2514600" y="3733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63" name="Rectangle 62"/>
            <p:cNvSpPr/>
            <p:nvPr/>
          </p:nvSpPr>
          <p:spPr bwMode="auto">
            <a:xfrm>
              <a:off x="2590800" y="3733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64" name="Rectangle 63"/>
            <p:cNvSpPr/>
            <p:nvPr/>
          </p:nvSpPr>
          <p:spPr bwMode="auto">
            <a:xfrm>
              <a:off x="2667000" y="3733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65" name="Rectangle 64"/>
            <p:cNvSpPr/>
            <p:nvPr/>
          </p:nvSpPr>
          <p:spPr bwMode="auto">
            <a:xfrm>
              <a:off x="2743200" y="3733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66" name="Rectangle 65"/>
            <p:cNvSpPr/>
            <p:nvPr/>
          </p:nvSpPr>
          <p:spPr bwMode="auto">
            <a:xfrm>
              <a:off x="2819400" y="3733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67" name="Rectangle 66"/>
            <p:cNvSpPr/>
            <p:nvPr/>
          </p:nvSpPr>
          <p:spPr bwMode="auto">
            <a:xfrm>
              <a:off x="2895600" y="3733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68" name="Rectangle 67"/>
            <p:cNvSpPr/>
            <p:nvPr/>
          </p:nvSpPr>
          <p:spPr bwMode="auto">
            <a:xfrm>
              <a:off x="1752600" y="3810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69" name="Rectangle 68"/>
            <p:cNvSpPr/>
            <p:nvPr/>
          </p:nvSpPr>
          <p:spPr bwMode="auto">
            <a:xfrm>
              <a:off x="1828800" y="3810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70" name="Rectangle 69"/>
            <p:cNvSpPr/>
            <p:nvPr/>
          </p:nvSpPr>
          <p:spPr bwMode="auto">
            <a:xfrm>
              <a:off x="1905000" y="3810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71" name="Rectangle 70"/>
            <p:cNvSpPr/>
            <p:nvPr/>
          </p:nvSpPr>
          <p:spPr bwMode="auto">
            <a:xfrm>
              <a:off x="1981200" y="3810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72" name="Rectangle 71"/>
            <p:cNvSpPr/>
            <p:nvPr/>
          </p:nvSpPr>
          <p:spPr bwMode="auto">
            <a:xfrm>
              <a:off x="2057400" y="3810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73" name="Rectangle 72"/>
            <p:cNvSpPr/>
            <p:nvPr/>
          </p:nvSpPr>
          <p:spPr bwMode="auto">
            <a:xfrm>
              <a:off x="2133600" y="3810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74" name="Rectangle 73"/>
            <p:cNvSpPr/>
            <p:nvPr/>
          </p:nvSpPr>
          <p:spPr bwMode="auto">
            <a:xfrm>
              <a:off x="2209800" y="3810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75" name="Rectangle 74"/>
            <p:cNvSpPr/>
            <p:nvPr/>
          </p:nvSpPr>
          <p:spPr bwMode="auto">
            <a:xfrm>
              <a:off x="2286000" y="3810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76" name="Rectangle 75"/>
            <p:cNvSpPr/>
            <p:nvPr/>
          </p:nvSpPr>
          <p:spPr bwMode="auto">
            <a:xfrm>
              <a:off x="2362200" y="3810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77" name="Rectangle 76"/>
            <p:cNvSpPr/>
            <p:nvPr/>
          </p:nvSpPr>
          <p:spPr bwMode="auto">
            <a:xfrm>
              <a:off x="2438400" y="3810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78" name="Rectangle 77"/>
            <p:cNvSpPr/>
            <p:nvPr/>
          </p:nvSpPr>
          <p:spPr bwMode="auto">
            <a:xfrm>
              <a:off x="2514600" y="3810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79" name="Rectangle 78"/>
            <p:cNvSpPr/>
            <p:nvPr/>
          </p:nvSpPr>
          <p:spPr bwMode="auto">
            <a:xfrm>
              <a:off x="2590800" y="3810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80" name="Rectangle 79"/>
            <p:cNvSpPr/>
            <p:nvPr/>
          </p:nvSpPr>
          <p:spPr bwMode="auto">
            <a:xfrm>
              <a:off x="2667000" y="3810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81" name="Rectangle 80"/>
            <p:cNvSpPr/>
            <p:nvPr/>
          </p:nvSpPr>
          <p:spPr bwMode="auto">
            <a:xfrm>
              <a:off x="2743200" y="3810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82" name="Rectangle 81"/>
            <p:cNvSpPr/>
            <p:nvPr/>
          </p:nvSpPr>
          <p:spPr bwMode="auto">
            <a:xfrm>
              <a:off x="2819400" y="3810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83" name="Rectangle 82"/>
            <p:cNvSpPr/>
            <p:nvPr/>
          </p:nvSpPr>
          <p:spPr bwMode="auto">
            <a:xfrm>
              <a:off x="2895600" y="3810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84" name="Rectangle 83"/>
            <p:cNvSpPr/>
            <p:nvPr/>
          </p:nvSpPr>
          <p:spPr bwMode="auto">
            <a:xfrm>
              <a:off x="1752600" y="3886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85" name="Rectangle 84"/>
            <p:cNvSpPr/>
            <p:nvPr/>
          </p:nvSpPr>
          <p:spPr bwMode="auto">
            <a:xfrm>
              <a:off x="1828800" y="3886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86" name="Rectangle 85"/>
            <p:cNvSpPr/>
            <p:nvPr/>
          </p:nvSpPr>
          <p:spPr bwMode="auto">
            <a:xfrm>
              <a:off x="1905000" y="3886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87" name="Rectangle 86"/>
            <p:cNvSpPr/>
            <p:nvPr/>
          </p:nvSpPr>
          <p:spPr bwMode="auto">
            <a:xfrm>
              <a:off x="1981200" y="3886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88" name="Rectangle 87"/>
            <p:cNvSpPr/>
            <p:nvPr/>
          </p:nvSpPr>
          <p:spPr bwMode="auto">
            <a:xfrm>
              <a:off x="2057400" y="3886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89" name="Rectangle 88"/>
            <p:cNvSpPr/>
            <p:nvPr/>
          </p:nvSpPr>
          <p:spPr bwMode="auto">
            <a:xfrm>
              <a:off x="2133600" y="3886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90" name="Rectangle 89"/>
            <p:cNvSpPr/>
            <p:nvPr/>
          </p:nvSpPr>
          <p:spPr bwMode="auto">
            <a:xfrm>
              <a:off x="2209800" y="3886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91" name="Rectangle 90"/>
            <p:cNvSpPr/>
            <p:nvPr/>
          </p:nvSpPr>
          <p:spPr bwMode="auto">
            <a:xfrm>
              <a:off x="2286000" y="3886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92" name="Rectangle 91"/>
            <p:cNvSpPr/>
            <p:nvPr/>
          </p:nvSpPr>
          <p:spPr bwMode="auto">
            <a:xfrm>
              <a:off x="2362200" y="3886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93" name="Rectangle 92"/>
            <p:cNvSpPr/>
            <p:nvPr/>
          </p:nvSpPr>
          <p:spPr bwMode="auto">
            <a:xfrm>
              <a:off x="2438400" y="3886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94" name="Rectangle 93"/>
            <p:cNvSpPr/>
            <p:nvPr/>
          </p:nvSpPr>
          <p:spPr bwMode="auto">
            <a:xfrm>
              <a:off x="2514600" y="3886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95" name="Rectangle 94"/>
            <p:cNvSpPr/>
            <p:nvPr/>
          </p:nvSpPr>
          <p:spPr bwMode="auto">
            <a:xfrm>
              <a:off x="2590800" y="3886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96" name="Rectangle 95"/>
            <p:cNvSpPr/>
            <p:nvPr/>
          </p:nvSpPr>
          <p:spPr bwMode="auto">
            <a:xfrm>
              <a:off x="2667000" y="3886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97" name="Rectangle 96"/>
            <p:cNvSpPr/>
            <p:nvPr/>
          </p:nvSpPr>
          <p:spPr bwMode="auto">
            <a:xfrm>
              <a:off x="2743200" y="3886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98" name="Rectangle 97"/>
            <p:cNvSpPr/>
            <p:nvPr/>
          </p:nvSpPr>
          <p:spPr bwMode="auto">
            <a:xfrm>
              <a:off x="2819400" y="3886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99" name="Rectangle 98"/>
            <p:cNvSpPr/>
            <p:nvPr/>
          </p:nvSpPr>
          <p:spPr bwMode="auto">
            <a:xfrm>
              <a:off x="2895600" y="3886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00" name="Rectangle 99"/>
            <p:cNvSpPr/>
            <p:nvPr/>
          </p:nvSpPr>
          <p:spPr bwMode="auto">
            <a:xfrm>
              <a:off x="1752600" y="3962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01" name="Rectangle 100"/>
            <p:cNvSpPr/>
            <p:nvPr/>
          </p:nvSpPr>
          <p:spPr bwMode="auto">
            <a:xfrm>
              <a:off x="1828800" y="3962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02" name="Rectangle 101"/>
            <p:cNvSpPr/>
            <p:nvPr/>
          </p:nvSpPr>
          <p:spPr bwMode="auto">
            <a:xfrm>
              <a:off x="1905000" y="3962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03" name="Rectangle 102"/>
            <p:cNvSpPr/>
            <p:nvPr/>
          </p:nvSpPr>
          <p:spPr bwMode="auto">
            <a:xfrm>
              <a:off x="1981200" y="3962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04" name="Rectangle 103"/>
            <p:cNvSpPr/>
            <p:nvPr/>
          </p:nvSpPr>
          <p:spPr bwMode="auto">
            <a:xfrm>
              <a:off x="2057400" y="3962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05" name="Rectangle 104"/>
            <p:cNvSpPr/>
            <p:nvPr/>
          </p:nvSpPr>
          <p:spPr bwMode="auto">
            <a:xfrm>
              <a:off x="2133600" y="3962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06" name="Rectangle 105"/>
            <p:cNvSpPr/>
            <p:nvPr/>
          </p:nvSpPr>
          <p:spPr bwMode="auto">
            <a:xfrm>
              <a:off x="2209800" y="3962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07" name="Rectangle 106"/>
            <p:cNvSpPr/>
            <p:nvPr/>
          </p:nvSpPr>
          <p:spPr bwMode="auto">
            <a:xfrm>
              <a:off x="2286000" y="3962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08" name="Rectangle 107"/>
            <p:cNvSpPr/>
            <p:nvPr/>
          </p:nvSpPr>
          <p:spPr bwMode="auto">
            <a:xfrm>
              <a:off x="2362200" y="3962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09" name="Rectangle 108"/>
            <p:cNvSpPr/>
            <p:nvPr/>
          </p:nvSpPr>
          <p:spPr bwMode="auto">
            <a:xfrm>
              <a:off x="2438400" y="3962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10" name="Rectangle 109"/>
            <p:cNvSpPr/>
            <p:nvPr/>
          </p:nvSpPr>
          <p:spPr bwMode="auto">
            <a:xfrm>
              <a:off x="2514600" y="3962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11" name="Rectangle 110"/>
            <p:cNvSpPr/>
            <p:nvPr/>
          </p:nvSpPr>
          <p:spPr bwMode="auto">
            <a:xfrm>
              <a:off x="2590800" y="3962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12" name="Rectangle 111"/>
            <p:cNvSpPr/>
            <p:nvPr/>
          </p:nvSpPr>
          <p:spPr bwMode="auto">
            <a:xfrm>
              <a:off x="2667000" y="3962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13" name="Rectangle 112"/>
            <p:cNvSpPr/>
            <p:nvPr/>
          </p:nvSpPr>
          <p:spPr bwMode="auto">
            <a:xfrm>
              <a:off x="2743200" y="3962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14" name="Rectangle 113"/>
            <p:cNvSpPr/>
            <p:nvPr/>
          </p:nvSpPr>
          <p:spPr bwMode="auto">
            <a:xfrm>
              <a:off x="2819400" y="3962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15" name="Rectangle 114"/>
            <p:cNvSpPr/>
            <p:nvPr/>
          </p:nvSpPr>
          <p:spPr bwMode="auto">
            <a:xfrm>
              <a:off x="2895600" y="3962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16" name="Rectangle 115"/>
            <p:cNvSpPr/>
            <p:nvPr/>
          </p:nvSpPr>
          <p:spPr bwMode="auto">
            <a:xfrm>
              <a:off x="1752600" y="4038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17" name="Rectangle 116"/>
            <p:cNvSpPr/>
            <p:nvPr/>
          </p:nvSpPr>
          <p:spPr bwMode="auto">
            <a:xfrm>
              <a:off x="1828800" y="4038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18" name="Rectangle 117"/>
            <p:cNvSpPr/>
            <p:nvPr/>
          </p:nvSpPr>
          <p:spPr bwMode="auto">
            <a:xfrm>
              <a:off x="1905000" y="4038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19" name="Rectangle 118"/>
            <p:cNvSpPr/>
            <p:nvPr/>
          </p:nvSpPr>
          <p:spPr bwMode="auto">
            <a:xfrm>
              <a:off x="1981200" y="4038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20" name="Rectangle 119"/>
            <p:cNvSpPr/>
            <p:nvPr/>
          </p:nvSpPr>
          <p:spPr bwMode="auto">
            <a:xfrm>
              <a:off x="2057400" y="4038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21" name="Rectangle 120"/>
            <p:cNvSpPr/>
            <p:nvPr/>
          </p:nvSpPr>
          <p:spPr bwMode="auto">
            <a:xfrm>
              <a:off x="2133600" y="4038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22" name="Rectangle 121"/>
            <p:cNvSpPr/>
            <p:nvPr/>
          </p:nvSpPr>
          <p:spPr bwMode="auto">
            <a:xfrm>
              <a:off x="2209800" y="4038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23" name="Rectangle 122"/>
            <p:cNvSpPr/>
            <p:nvPr/>
          </p:nvSpPr>
          <p:spPr bwMode="auto">
            <a:xfrm>
              <a:off x="2286000" y="4038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24" name="Rectangle 123"/>
            <p:cNvSpPr/>
            <p:nvPr/>
          </p:nvSpPr>
          <p:spPr bwMode="auto">
            <a:xfrm>
              <a:off x="2362200" y="4038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25" name="Rectangle 124"/>
            <p:cNvSpPr/>
            <p:nvPr/>
          </p:nvSpPr>
          <p:spPr bwMode="auto">
            <a:xfrm>
              <a:off x="2438400" y="4038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26" name="Rectangle 125"/>
            <p:cNvSpPr/>
            <p:nvPr/>
          </p:nvSpPr>
          <p:spPr bwMode="auto">
            <a:xfrm>
              <a:off x="2514600" y="4038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27" name="Rectangle 126"/>
            <p:cNvSpPr/>
            <p:nvPr/>
          </p:nvSpPr>
          <p:spPr bwMode="auto">
            <a:xfrm>
              <a:off x="2590800" y="4038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28" name="Rectangle 127"/>
            <p:cNvSpPr/>
            <p:nvPr/>
          </p:nvSpPr>
          <p:spPr bwMode="auto">
            <a:xfrm>
              <a:off x="2667000" y="4038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29" name="Rectangle 128"/>
            <p:cNvSpPr/>
            <p:nvPr/>
          </p:nvSpPr>
          <p:spPr bwMode="auto">
            <a:xfrm>
              <a:off x="2743200" y="4038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30" name="Rectangle 129"/>
            <p:cNvSpPr/>
            <p:nvPr/>
          </p:nvSpPr>
          <p:spPr bwMode="auto">
            <a:xfrm>
              <a:off x="2819400" y="4038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31" name="Rectangle 130"/>
            <p:cNvSpPr/>
            <p:nvPr/>
          </p:nvSpPr>
          <p:spPr bwMode="auto">
            <a:xfrm>
              <a:off x="2895600" y="4038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32" name="Rectangle 131"/>
            <p:cNvSpPr/>
            <p:nvPr/>
          </p:nvSpPr>
          <p:spPr bwMode="auto">
            <a:xfrm>
              <a:off x="1752600" y="4114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33" name="Rectangle 132"/>
            <p:cNvSpPr/>
            <p:nvPr/>
          </p:nvSpPr>
          <p:spPr bwMode="auto">
            <a:xfrm>
              <a:off x="1828800" y="4114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34" name="Rectangle 133"/>
            <p:cNvSpPr/>
            <p:nvPr/>
          </p:nvSpPr>
          <p:spPr bwMode="auto">
            <a:xfrm>
              <a:off x="1905000" y="4114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35" name="Rectangle 134"/>
            <p:cNvSpPr/>
            <p:nvPr/>
          </p:nvSpPr>
          <p:spPr bwMode="auto">
            <a:xfrm>
              <a:off x="1981200" y="4114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36" name="Rectangle 135"/>
            <p:cNvSpPr/>
            <p:nvPr/>
          </p:nvSpPr>
          <p:spPr bwMode="auto">
            <a:xfrm>
              <a:off x="2057400" y="4114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37" name="Rectangle 136"/>
            <p:cNvSpPr/>
            <p:nvPr/>
          </p:nvSpPr>
          <p:spPr bwMode="auto">
            <a:xfrm>
              <a:off x="2133600" y="4114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38" name="Rectangle 137"/>
            <p:cNvSpPr/>
            <p:nvPr/>
          </p:nvSpPr>
          <p:spPr bwMode="auto">
            <a:xfrm>
              <a:off x="2209800" y="4114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39" name="Rectangle 138"/>
            <p:cNvSpPr/>
            <p:nvPr/>
          </p:nvSpPr>
          <p:spPr bwMode="auto">
            <a:xfrm>
              <a:off x="2286000" y="4114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40" name="Rectangle 139"/>
            <p:cNvSpPr/>
            <p:nvPr/>
          </p:nvSpPr>
          <p:spPr bwMode="auto">
            <a:xfrm>
              <a:off x="2362200" y="4114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41" name="Rectangle 140"/>
            <p:cNvSpPr/>
            <p:nvPr/>
          </p:nvSpPr>
          <p:spPr bwMode="auto">
            <a:xfrm>
              <a:off x="2438400" y="4114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42" name="Rectangle 141"/>
            <p:cNvSpPr/>
            <p:nvPr/>
          </p:nvSpPr>
          <p:spPr bwMode="auto">
            <a:xfrm>
              <a:off x="2514600" y="4114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43" name="Rectangle 142"/>
            <p:cNvSpPr/>
            <p:nvPr/>
          </p:nvSpPr>
          <p:spPr bwMode="auto">
            <a:xfrm>
              <a:off x="2590800" y="4114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44" name="Rectangle 143"/>
            <p:cNvSpPr/>
            <p:nvPr/>
          </p:nvSpPr>
          <p:spPr bwMode="auto">
            <a:xfrm>
              <a:off x="2667000" y="4114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45" name="Rectangle 144"/>
            <p:cNvSpPr/>
            <p:nvPr/>
          </p:nvSpPr>
          <p:spPr bwMode="auto">
            <a:xfrm>
              <a:off x="2743200" y="4114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46" name="Rectangle 145"/>
            <p:cNvSpPr/>
            <p:nvPr/>
          </p:nvSpPr>
          <p:spPr bwMode="auto">
            <a:xfrm>
              <a:off x="2819400" y="4114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47" name="Rectangle 146"/>
            <p:cNvSpPr/>
            <p:nvPr/>
          </p:nvSpPr>
          <p:spPr bwMode="auto">
            <a:xfrm>
              <a:off x="2895600" y="4114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48" name="Rectangle 147"/>
            <p:cNvSpPr/>
            <p:nvPr/>
          </p:nvSpPr>
          <p:spPr bwMode="auto">
            <a:xfrm>
              <a:off x="1752600" y="4191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49" name="Rectangle 148"/>
            <p:cNvSpPr/>
            <p:nvPr/>
          </p:nvSpPr>
          <p:spPr bwMode="auto">
            <a:xfrm>
              <a:off x="1828800" y="4191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50" name="Rectangle 149"/>
            <p:cNvSpPr/>
            <p:nvPr/>
          </p:nvSpPr>
          <p:spPr bwMode="auto">
            <a:xfrm>
              <a:off x="1905000" y="4191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51" name="Rectangle 150"/>
            <p:cNvSpPr/>
            <p:nvPr/>
          </p:nvSpPr>
          <p:spPr bwMode="auto">
            <a:xfrm>
              <a:off x="1981200" y="4191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52" name="Rectangle 151"/>
            <p:cNvSpPr/>
            <p:nvPr/>
          </p:nvSpPr>
          <p:spPr bwMode="auto">
            <a:xfrm>
              <a:off x="2057400" y="4191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53" name="Rectangle 152"/>
            <p:cNvSpPr/>
            <p:nvPr/>
          </p:nvSpPr>
          <p:spPr bwMode="auto">
            <a:xfrm>
              <a:off x="2133600" y="4191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54" name="Rectangle 153"/>
            <p:cNvSpPr/>
            <p:nvPr/>
          </p:nvSpPr>
          <p:spPr bwMode="auto">
            <a:xfrm>
              <a:off x="2209800" y="4191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55" name="Rectangle 154"/>
            <p:cNvSpPr/>
            <p:nvPr/>
          </p:nvSpPr>
          <p:spPr bwMode="auto">
            <a:xfrm>
              <a:off x="2286000" y="4191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56" name="Rectangle 155"/>
            <p:cNvSpPr/>
            <p:nvPr/>
          </p:nvSpPr>
          <p:spPr bwMode="auto">
            <a:xfrm>
              <a:off x="2362200" y="4191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57" name="Rectangle 156"/>
            <p:cNvSpPr/>
            <p:nvPr/>
          </p:nvSpPr>
          <p:spPr bwMode="auto">
            <a:xfrm>
              <a:off x="2438400" y="4191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58" name="Rectangle 157"/>
            <p:cNvSpPr/>
            <p:nvPr/>
          </p:nvSpPr>
          <p:spPr bwMode="auto">
            <a:xfrm>
              <a:off x="2514600" y="4191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59" name="Rectangle 158"/>
            <p:cNvSpPr/>
            <p:nvPr/>
          </p:nvSpPr>
          <p:spPr bwMode="auto">
            <a:xfrm>
              <a:off x="2590800" y="4191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60" name="Rectangle 159"/>
            <p:cNvSpPr/>
            <p:nvPr/>
          </p:nvSpPr>
          <p:spPr bwMode="auto">
            <a:xfrm>
              <a:off x="2667000" y="4191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61" name="Rectangle 160"/>
            <p:cNvSpPr/>
            <p:nvPr/>
          </p:nvSpPr>
          <p:spPr bwMode="auto">
            <a:xfrm>
              <a:off x="2743200" y="4191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62" name="Rectangle 161"/>
            <p:cNvSpPr/>
            <p:nvPr/>
          </p:nvSpPr>
          <p:spPr bwMode="auto">
            <a:xfrm>
              <a:off x="2819400" y="4191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63" name="Rectangle 162"/>
            <p:cNvSpPr/>
            <p:nvPr/>
          </p:nvSpPr>
          <p:spPr bwMode="auto">
            <a:xfrm>
              <a:off x="2895600" y="4191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64" name="Rectangle 163"/>
            <p:cNvSpPr/>
            <p:nvPr/>
          </p:nvSpPr>
          <p:spPr bwMode="auto">
            <a:xfrm>
              <a:off x="1752600" y="4267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65" name="Rectangle 164"/>
            <p:cNvSpPr/>
            <p:nvPr/>
          </p:nvSpPr>
          <p:spPr bwMode="auto">
            <a:xfrm>
              <a:off x="1828800" y="4267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66" name="Rectangle 165"/>
            <p:cNvSpPr/>
            <p:nvPr/>
          </p:nvSpPr>
          <p:spPr bwMode="auto">
            <a:xfrm>
              <a:off x="1905000" y="4267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67" name="Rectangle 166"/>
            <p:cNvSpPr/>
            <p:nvPr/>
          </p:nvSpPr>
          <p:spPr bwMode="auto">
            <a:xfrm>
              <a:off x="1981200" y="4267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68" name="Rectangle 167"/>
            <p:cNvSpPr/>
            <p:nvPr/>
          </p:nvSpPr>
          <p:spPr bwMode="auto">
            <a:xfrm>
              <a:off x="2057400" y="4267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69" name="Rectangle 168"/>
            <p:cNvSpPr/>
            <p:nvPr/>
          </p:nvSpPr>
          <p:spPr bwMode="auto">
            <a:xfrm>
              <a:off x="2133600" y="4267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70" name="Rectangle 169"/>
            <p:cNvSpPr/>
            <p:nvPr/>
          </p:nvSpPr>
          <p:spPr bwMode="auto">
            <a:xfrm>
              <a:off x="2209800" y="4267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71" name="Rectangle 170"/>
            <p:cNvSpPr/>
            <p:nvPr/>
          </p:nvSpPr>
          <p:spPr bwMode="auto">
            <a:xfrm>
              <a:off x="2286000" y="4267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72" name="Rectangle 171"/>
            <p:cNvSpPr/>
            <p:nvPr/>
          </p:nvSpPr>
          <p:spPr bwMode="auto">
            <a:xfrm>
              <a:off x="2362200" y="4267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73" name="Rectangle 172"/>
            <p:cNvSpPr/>
            <p:nvPr/>
          </p:nvSpPr>
          <p:spPr bwMode="auto">
            <a:xfrm>
              <a:off x="2438400" y="4267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74" name="Rectangle 173"/>
            <p:cNvSpPr/>
            <p:nvPr/>
          </p:nvSpPr>
          <p:spPr bwMode="auto">
            <a:xfrm>
              <a:off x="2514600" y="4267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75" name="Rectangle 174"/>
            <p:cNvSpPr/>
            <p:nvPr/>
          </p:nvSpPr>
          <p:spPr bwMode="auto">
            <a:xfrm>
              <a:off x="2590800" y="4267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76" name="Rectangle 175"/>
            <p:cNvSpPr/>
            <p:nvPr/>
          </p:nvSpPr>
          <p:spPr bwMode="auto">
            <a:xfrm>
              <a:off x="2667000" y="4267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77" name="Rectangle 176"/>
            <p:cNvSpPr/>
            <p:nvPr/>
          </p:nvSpPr>
          <p:spPr bwMode="auto">
            <a:xfrm>
              <a:off x="2743200" y="4267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78" name="Rectangle 177"/>
            <p:cNvSpPr/>
            <p:nvPr/>
          </p:nvSpPr>
          <p:spPr bwMode="auto">
            <a:xfrm>
              <a:off x="2819400" y="4267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79" name="Rectangle 178"/>
            <p:cNvSpPr/>
            <p:nvPr/>
          </p:nvSpPr>
          <p:spPr bwMode="auto">
            <a:xfrm>
              <a:off x="2895600" y="4267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80" name="Rectangle 179"/>
            <p:cNvSpPr/>
            <p:nvPr/>
          </p:nvSpPr>
          <p:spPr bwMode="auto">
            <a:xfrm>
              <a:off x="1752600" y="4343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81" name="Rectangle 180"/>
            <p:cNvSpPr/>
            <p:nvPr/>
          </p:nvSpPr>
          <p:spPr bwMode="auto">
            <a:xfrm>
              <a:off x="1828800" y="4343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82" name="Rectangle 181"/>
            <p:cNvSpPr/>
            <p:nvPr/>
          </p:nvSpPr>
          <p:spPr bwMode="auto">
            <a:xfrm>
              <a:off x="1905000" y="4343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83" name="Rectangle 182"/>
            <p:cNvSpPr/>
            <p:nvPr/>
          </p:nvSpPr>
          <p:spPr bwMode="auto">
            <a:xfrm>
              <a:off x="1981200" y="4343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84" name="Rectangle 183"/>
            <p:cNvSpPr/>
            <p:nvPr/>
          </p:nvSpPr>
          <p:spPr bwMode="auto">
            <a:xfrm>
              <a:off x="2057400" y="4343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85" name="Rectangle 184"/>
            <p:cNvSpPr/>
            <p:nvPr/>
          </p:nvSpPr>
          <p:spPr bwMode="auto">
            <a:xfrm>
              <a:off x="2133600" y="4343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86" name="Rectangle 185"/>
            <p:cNvSpPr/>
            <p:nvPr/>
          </p:nvSpPr>
          <p:spPr bwMode="auto">
            <a:xfrm>
              <a:off x="2209800" y="4343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87" name="Rectangle 186"/>
            <p:cNvSpPr/>
            <p:nvPr/>
          </p:nvSpPr>
          <p:spPr bwMode="auto">
            <a:xfrm>
              <a:off x="2286000" y="4343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88" name="Rectangle 187"/>
            <p:cNvSpPr/>
            <p:nvPr/>
          </p:nvSpPr>
          <p:spPr bwMode="auto">
            <a:xfrm>
              <a:off x="2362200" y="4343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89" name="Rectangle 188"/>
            <p:cNvSpPr/>
            <p:nvPr/>
          </p:nvSpPr>
          <p:spPr bwMode="auto">
            <a:xfrm>
              <a:off x="2438400" y="4343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90" name="Rectangle 189"/>
            <p:cNvSpPr/>
            <p:nvPr/>
          </p:nvSpPr>
          <p:spPr bwMode="auto">
            <a:xfrm>
              <a:off x="2514600" y="4343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91" name="Rectangle 190"/>
            <p:cNvSpPr/>
            <p:nvPr/>
          </p:nvSpPr>
          <p:spPr bwMode="auto">
            <a:xfrm>
              <a:off x="2590800" y="4343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92" name="Rectangle 191"/>
            <p:cNvSpPr/>
            <p:nvPr/>
          </p:nvSpPr>
          <p:spPr bwMode="auto">
            <a:xfrm>
              <a:off x="2667000" y="4343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93" name="Rectangle 192"/>
            <p:cNvSpPr/>
            <p:nvPr/>
          </p:nvSpPr>
          <p:spPr bwMode="auto">
            <a:xfrm>
              <a:off x="2743200" y="4343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94" name="Rectangle 193"/>
            <p:cNvSpPr/>
            <p:nvPr/>
          </p:nvSpPr>
          <p:spPr bwMode="auto">
            <a:xfrm>
              <a:off x="2819400" y="4343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95" name="Rectangle 194"/>
            <p:cNvSpPr/>
            <p:nvPr/>
          </p:nvSpPr>
          <p:spPr bwMode="auto">
            <a:xfrm>
              <a:off x="2895600" y="4343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96" name="Rectangle 195"/>
            <p:cNvSpPr/>
            <p:nvPr/>
          </p:nvSpPr>
          <p:spPr bwMode="auto">
            <a:xfrm>
              <a:off x="1752600" y="4419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97" name="Rectangle 196"/>
            <p:cNvSpPr/>
            <p:nvPr/>
          </p:nvSpPr>
          <p:spPr bwMode="auto">
            <a:xfrm>
              <a:off x="1828800" y="4419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98" name="Rectangle 197"/>
            <p:cNvSpPr/>
            <p:nvPr/>
          </p:nvSpPr>
          <p:spPr bwMode="auto">
            <a:xfrm>
              <a:off x="1905000" y="4419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99" name="Rectangle 198"/>
            <p:cNvSpPr/>
            <p:nvPr/>
          </p:nvSpPr>
          <p:spPr bwMode="auto">
            <a:xfrm>
              <a:off x="1981200" y="4419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00" name="Rectangle 199"/>
            <p:cNvSpPr/>
            <p:nvPr/>
          </p:nvSpPr>
          <p:spPr bwMode="auto">
            <a:xfrm>
              <a:off x="2057400" y="4419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01" name="Rectangle 200"/>
            <p:cNvSpPr/>
            <p:nvPr/>
          </p:nvSpPr>
          <p:spPr bwMode="auto">
            <a:xfrm>
              <a:off x="2133600" y="4419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02" name="Rectangle 201"/>
            <p:cNvSpPr/>
            <p:nvPr/>
          </p:nvSpPr>
          <p:spPr bwMode="auto">
            <a:xfrm>
              <a:off x="2209800" y="4419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03" name="Rectangle 202"/>
            <p:cNvSpPr/>
            <p:nvPr/>
          </p:nvSpPr>
          <p:spPr bwMode="auto">
            <a:xfrm>
              <a:off x="2286000" y="4419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04" name="Rectangle 203"/>
            <p:cNvSpPr/>
            <p:nvPr/>
          </p:nvSpPr>
          <p:spPr bwMode="auto">
            <a:xfrm>
              <a:off x="2362200" y="4419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05" name="Rectangle 204"/>
            <p:cNvSpPr/>
            <p:nvPr/>
          </p:nvSpPr>
          <p:spPr bwMode="auto">
            <a:xfrm>
              <a:off x="2438400" y="4419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06" name="Rectangle 205"/>
            <p:cNvSpPr/>
            <p:nvPr/>
          </p:nvSpPr>
          <p:spPr bwMode="auto">
            <a:xfrm>
              <a:off x="2514600" y="4419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07" name="Rectangle 206"/>
            <p:cNvSpPr/>
            <p:nvPr/>
          </p:nvSpPr>
          <p:spPr bwMode="auto">
            <a:xfrm>
              <a:off x="2590800" y="4419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08" name="Rectangle 207"/>
            <p:cNvSpPr/>
            <p:nvPr/>
          </p:nvSpPr>
          <p:spPr bwMode="auto">
            <a:xfrm>
              <a:off x="2667000" y="4419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09" name="Rectangle 208"/>
            <p:cNvSpPr/>
            <p:nvPr/>
          </p:nvSpPr>
          <p:spPr bwMode="auto">
            <a:xfrm>
              <a:off x="2743200" y="4419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10" name="Rectangle 209"/>
            <p:cNvSpPr/>
            <p:nvPr/>
          </p:nvSpPr>
          <p:spPr bwMode="auto">
            <a:xfrm>
              <a:off x="2819400" y="4419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11" name="Rectangle 210"/>
            <p:cNvSpPr/>
            <p:nvPr/>
          </p:nvSpPr>
          <p:spPr bwMode="auto">
            <a:xfrm>
              <a:off x="2895600" y="4419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12" name="Rectangle 211"/>
            <p:cNvSpPr/>
            <p:nvPr/>
          </p:nvSpPr>
          <p:spPr bwMode="auto">
            <a:xfrm>
              <a:off x="1752600" y="4495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13" name="Rectangle 212"/>
            <p:cNvSpPr/>
            <p:nvPr/>
          </p:nvSpPr>
          <p:spPr bwMode="auto">
            <a:xfrm>
              <a:off x="1828800" y="4495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14" name="Rectangle 213"/>
            <p:cNvSpPr/>
            <p:nvPr/>
          </p:nvSpPr>
          <p:spPr bwMode="auto">
            <a:xfrm>
              <a:off x="1905000" y="4495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15" name="Rectangle 214"/>
            <p:cNvSpPr/>
            <p:nvPr/>
          </p:nvSpPr>
          <p:spPr bwMode="auto">
            <a:xfrm>
              <a:off x="1981200" y="4495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16" name="Rectangle 215"/>
            <p:cNvSpPr/>
            <p:nvPr/>
          </p:nvSpPr>
          <p:spPr bwMode="auto">
            <a:xfrm>
              <a:off x="2057400" y="4495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17" name="Rectangle 216"/>
            <p:cNvSpPr/>
            <p:nvPr/>
          </p:nvSpPr>
          <p:spPr bwMode="auto">
            <a:xfrm>
              <a:off x="2133600" y="4495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18" name="Rectangle 217"/>
            <p:cNvSpPr/>
            <p:nvPr/>
          </p:nvSpPr>
          <p:spPr bwMode="auto">
            <a:xfrm>
              <a:off x="2209800" y="4495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19" name="Rectangle 218"/>
            <p:cNvSpPr/>
            <p:nvPr/>
          </p:nvSpPr>
          <p:spPr bwMode="auto">
            <a:xfrm>
              <a:off x="2286000" y="4495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20" name="Rectangle 219"/>
            <p:cNvSpPr/>
            <p:nvPr/>
          </p:nvSpPr>
          <p:spPr bwMode="auto">
            <a:xfrm>
              <a:off x="2362200" y="4495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21" name="Rectangle 220"/>
            <p:cNvSpPr/>
            <p:nvPr/>
          </p:nvSpPr>
          <p:spPr bwMode="auto">
            <a:xfrm>
              <a:off x="2438400" y="4495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22" name="Rectangle 221"/>
            <p:cNvSpPr/>
            <p:nvPr/>
          </p:nvSpPr>
          <p:spPr bwMode="auto">
            <a:xfrm>
              <a:off x="2514600" y="4495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23" name="Rectangle 222"/>
            <p:cNvSpPr/>
            <p:nvPr/>
          </p:nvSpPr>
          <p:spPr bwMode="auto">
            <a:xfrm>
              <a:off x="2590800" y="4495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24" name="Rectangle 223"/>
            <p:cNvSpPr/>
            <p:nvPr/>
          </p:nvSpPr>
          <p:spPr bwMode="auto">
            <a:xfrm>
              <a:off x="2667000" y="4495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25" name="Rectangle 224"/>
            <p:cNvSpPr/>
            <p:nvPr/>
          </p:nvSpPr>
          <p:spPr bwMode="auto">
            <a:xfrm>
              <a:off x="2743200" y="4495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26" name="Rectangle 225"/>
            <p:cNvSpPr/>
            <p:nvPr/>
          </p:nvSpPr>
          <p:spPr bwMode="auto">
            <a:xfrm>
              <a:off x="2819400" y="4495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27" name="Rectangle 226"/>
            <p:cNvSpPr/>
            <p:nvPr/>
          </p:nvSpPr>
          <p:spPr bwMode="auto">
            <a:xfrm>
              <a:off x="2895600" y="4495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28" name="Rectangle 227"/>
            <p:cNvSpPr/>
            <p:nvPr/>
          </p:nvSpPr>
          <p:spPr bwMode="auto">
            <a:xfrm>
              <a:off x="1752600" y="4572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29" name="Rectangle 228"/>
            <p:cNvSpPr/>
            <p:nvPr/>
          </p:nvSpPr>
          <p:spPr bwMode="auto">
            <a:xfrm>
              <a:off x="1828800" y="4572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30" name="Rectangle 229"/>
            <p:cNvSpPr/>
            <p:nvPr/>
          </p:nvSpPr>
          <p:spPr bwMode="auto">
            <a:xfrm>
              <a:off x="1905000" y="4572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31" name="Rectangle 230"/>
            <p:cNvSpPr/>
            <p:nvPr/>
          </p:nvSpPr>
          <p:spPr bwMode="auto">
            <a:xfrm>
              <a:off x="1981200" y="4572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32" name="Rectangle 231"/>
            <p:cNvSpPr/>
            <p:nvPr/>
          </p:nvSpPr>
          <p:spPr bwMode="auto">
            <a:xfrm>
              <a:off x="2057400" y="4572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33" name="Rectangle 232"/>
            <p:cNvSpPr/>
            <p:nvPr/>
          </p:nvSpPr>
          <p:spPr bwMode="auto">
            <a:xfrm>
              <a:off x="2133600" y="4572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34" name="Rectangle 233"/>
            <p:cNvSpPr/>
            <p:nvPr/>
          </p:nvSpPr>
          <p:spPr bwMode="auto">
            <a:xfrm>
              <a:off x="2209800" y="4572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35" name="Rectangle 234"/>
            <p:cNvSpPr/>
            <p:nvPr/>
          </p:nvSpPr>
          <p:spPr bwMode="auto">
            <a:xfrm>
              <a:off x="2286000" y="4572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36" name="Rectangle 235"/>
            <p:cNvSpPr/>
            <p:nvPr/>
          </p:nvSpPr>
          <p:spPr bwMode="auto">
            <a:xfrm>
              <a:off x="2362200" y="4572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37" name="Rectangle 236"/>
            <p:cNvSpPr/>
            <p:nvPr/>
          </p:nvSpPr>
          <p:spPr bwMode="auto">
            <a:xfrm>
              <a:off x="2438400" y="4572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38" name="Rectangle 237"/>
            <p:cNvSpPr/>
            <p:nvPr/>
          </p:nvSpPr>
          <p:spPr bwMode="auto">
            <a:xfrm>
              <a:off x="2514600" y="4572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39" name="Rectangle 238"/>
            <p:cNvSpPr/>
            <p:nvPr/>
          </p:nvSpPr>
          <p:spPr bwMode="auto">
            <a:xfrm>
              <a:off x="2590800" y="4572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40" name="Rectangle 239"/>
            <p:cNvSpPr/>
            <p:nvPr/>
          </p:nvSpPr>
          <p:spPr bwMode="auto">
            <a:xfrm>
              <a:off x="2667000" y="4572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41" name="Rectangle 240"/>
            <p:cNvSpPr/>
            <p:nvPr/>
          </p:nvSpPr>
          <p:spPr bwMode="auto">
            <a:xfrm>
              <a:off x="2743200" y="4572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42" name="Rectangle 241"/>
            <p:cNvSpPr/>
            <p:nvPr/>
          </p:nvSpPr>
          <p:spPr bwMode="auto">
            <a:xfrm>
              <a:off x="2819400" y="4572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43" name="Rectangle 242"/>
            <p:cNvSpPr/>
            <p:nvPr/>
          </p:nvSpPr>
          <p:spPr bwMode="auto">
            <a:xfrm>
              <a:off x="2895600" y="4572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44" name="Rectangle 243"/>
            <p:cNvSpPr/>
            <p:nvPr/>
          </p:nvSpPr>
          <p:spPr bwMode="auto">
            <a:xfrm>
              <a:off x="1752600" y="4648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45" name="Rectangle 244"/>
            <p:cNvSpPr/>
            <p:nvPr/>
          </p:nvSpPr>
          <p:spPr bwMode="auto">
            <a:xfrm>
              <a:off x="1828800" y="4648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46" name="Rectangle 245"/>
            <p:cNvSpPr/>
            <p:nvPr/>
          </p:nvSpPr>
          <p:spPr bwMode="auto">
            <a:xfrm>
              <a:off x="1905000" y="4648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47" name="Rectangle 246"/>
            <p:cNvSpPr/>
            <p:nvPr/>
          </p:nvSpPr>
          <p:spPr bwMode="auto">
            <a:xfrm>
              <a:off x="1981200" y="4648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48" name="Rectangle 247"/>
            <p:cNvSpPr/>
            <p:nvPr/>
          </p:nvSpPr>
          <p:spPr bwMode="auto">
            <a:xfrm>
              <a:off x="2057400" y="4648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49" name="Rectangle 248"/>
            <p:cNvSpPr/>
            <p:nvPr/>
          </p:nvSpPr>
          <p:spPr bwMode="auto">
            <a:xfrm>
              <a:off x="2133600" y="4648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50" name="Rectangle 249"/>
            <p:cNvSpPr/>
            <p:nvPr/>
          </p:nvSpPr>
          <p:spPr bwMode="auto">
            <a:xfrm>
              <a:off x="2209800" y="4648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51" name="Rectangle 250"/>
            <p:cNvSpPr/>
            <p:nvPr/>
          </p:nvSpPr>
          <p:spPr bwMode="auto">
            <a:xfrm>
              <a:off x="2286000" y="4648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52" name="Rectangle 251"/>
            <p:cNvSpPr/>
            <p:nvPr/>
          </p:nvSpPr>
          <p:spPr bwMode="auto">
            <a:xfrm>
              <a:off x="2362200" y="4648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53" name="Rectangle 252"/>
            <p:cNvSpPr/>
            <p:nvPr/>
          </p:nvSpPr>
          <p:spPr bwMode="auto">
            <a:xfrm>
              <a:off x="2438400" y="4648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54" name="Rectangle 253"/>
            <p:cNvSpPr/>
            <p:nvPr/>
          </p:nvSpPr>
          <p:spPr bwMode="auto">
            <a:xfrm>
              <a:off x="2514600" y="4648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55" name="Rectangle 254"/>
            <p:cNvSpPr/>
            <p:nvPr/>
          </p:nvSpPr>
          <p:spPr bwMode="auto">
            <a:xfrm>
              <a:off x="2590800" y="4648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56" name="Rectangle 255"/>
            <p:cNvSpPr/>
            <p:nvPr/>
          </p:nvSpPr>
          <p:spPr bwMode="auto">
            <a:xfrm>
              <a:off x="2667000" y="4648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57" name="Rectangle 256"/>
            <p:cNvSpPr/>
            <p:nvPr/>
          </p:nvSpPr>
          <p:spPr bwMode="auto">
            <a:xfrm>
              <a:off x="2743200" y="4648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58" name="Rectangle 257"/>
            <p:cNvSpPr/>
            <p:nvPr/>
          </p:nvSpPr>
          <p:spPr bwMode="auto">
            <a:xfrm>
              <a:off x="2819400" y="4648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59" name="Rectangle 258"/>
            <p:cNvSpPr/>
            <p:nvPr/>
          </p:nvSpPr>
          <p:spPr bwMode="auto">
            <a:xfrm>
              <a:off x="2895600" y="4648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60" name="Rectangle 259"/>
            <p:cNvSpPr/>
            <p:nvPr/>
          </p:nvSpPr>
          <p:spPr bwMode="auto">
            <a:xfrm>
              <a:off x="1752600" y="4724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61" name="Rectangle 260"/>
            <p:cNvSpPr/>
            <p:nvPr/>
          </p:nvSpPr>
          <p:spPr bwMode="auto">
            <a:xfrm>
              <a:off x="1828800" y="4724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62" name="Rectangle 261"/>
            <p:cNvSpPr/>
            <p:nvPr/>
          </p:nvSpPr>
          <p:spPr bwMode="auto">
            <a:xfrm>
              <a:off x="1905000" y="4724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63" name="Rectangle 262"/>
            <p:cNvSpPr/>
            <p:nvPr/>
          </p:nvSpPr>
          <p:spPr bwMode="auto">
            <a:xfrm>
              <a:off x="1981200" y="4724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64" name="Rectangle 263"/>
            <p:cNvSpPr/>
            <p:nvPr/>
          </p:nvSpPr>
          <p:spPr bwMode="auto">
            <a:xfrm>
              <a:off x="2057400" y="4724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65" name="Rectangle 264"/>
            <p:cNvSpPr/>
            <p:nvPr/>
          </p:nvSpPr>
          <p:spPr bwMode="auto">
            <a:xfrm>
              <a:off x="2133600" y="4724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66" name="Rectangle 265"/>
            <p:cNvSpPr/>
            <p:nvPr/>
          </p:nvSpPr>
          <p:spPr bwMode="auto">
            <a:xfrm>
              <a:off x="2209800" y="4724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67" name="Rectangle 266"/>
            <p:cNvSpPr/>
            <p:nvPr/>
          </p:nvSpPr>
          <p:spPr bwMode="auto">
            <a:xfrm>
              <a:off x="2286000" y="4724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68" name="Rectangle 267"/>
            <p:cNvSpPr/>
            <p:nvPr/>
          </p:nvSpPr>
          <p:spPr bwMode="auto">
            <a:xfrm>
              <a:off x="2362200" y="4724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69" name="Rectangle 268"/>
            <p:cNvSpPr/>
            <p:nvPr/>
          </p:nvSpPr>
          <p:spPr bwMode="auto">
            <a:xfrm>
              <a:off x="2438400" y="4724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70" name="Rectangle 269"/>
            <p:cNvSpPr/>
            <p:nvPr/>
          </p:nvSpPr>
          <p:spPr bwMode="auto">
            <a:xfrm>
              <a:off x="2514600" y="4724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71" name="Rectangle 270"/>
            <p:cNvSpPr/>
            <p:nvPr/>
          </p:nvSpPr>
          <p:spPr bwMode="auto">
            <a:xfrm>
              <a:off x="2590800" y="4724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72" name="Rectangle 271"/>
            <p:cNvSpPr/>
            <p:nvPr/>
          </p:nvSpPr>
          <p:spPr bwMode="auto">
            <a:xfrm>
              <a:off x="2667000" y="4724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73" name="Rectangle 272"/>
            <p:cNvSpPr/>
            <p:nvPr/>
          </p:nvSpPr>
          <p:spPr bwMode="auto">
            <a:xfrm>
              <a:off x="2743200" y="4724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74" name="Rectangle 273"/>
            <p:cNvSpPr/>
            <p:nvPr/>
          </p:nvSpPr>
          <p:spPr bwMode="auto">
            <a:xfrm>
              <a:off x="2819400" y="4724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75" name="Rectangle 274"/>
            <p:cNvSpPr/>
            <p:nvPr/>
          </p:nvSpPr>
          <p:spPr bwMode="auto">
            <a:xfrm>
              <a:off x="2895600" y="4724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76" name="Rectangle 275"/>
            <p:cNvSpPr/>
            <p:nvPr/>
          </p:nvSpPr>
          <p:spPr bwMode="auto">
            <a:xfrm>
              <a:off x="1752600" y="4800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77" name="Rectangle 276"/>
            <p:cNvSpPr/>
            <p:nvPr/>
          </p:nvSpPr>
          <p:spPr bwMode="auto">
            <a:xfrm>
              <a:off x="1828800" y="4800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78" name="Rectangle 277"/>
            <p:cNvSpPr/>
            <p:nvPr/>
          </p:nvSpPr>
          <p:spPr bwMode="auto">
            <a:xfrm>
              <a:off x="1905000" y="4800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79" name="Rectangle 278"/>
            <p:cNvSpPr/>
            <p:nvPr/>
          </p:nvSpPr>
          <p:spPr bwMode="auto">
            <a:xfrm>
              <a:off x="1981200" y="4800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80" name="Rectangle 279"/>
            <p:cNvSpPr/>
            <p:nvPr/>
          </p:nvSpPr>
          <p:spPr bwMode="auto">
            <a:xfrm>
              <a:off x="2057400" y="4800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81" name="Rectangle 280"/>
            <p:cNvSpPr/>
            <p:nvPr/>
          </p:nvSpPr>
          <p:spPr bwMode="auto">
            <a:xfrm>
              <a:off x="2133600" y="4800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82" name="Rectangle 281"/>
            <p:cNvSpPr/>
            <p:nvPr/>
          </p:nvSpPr>
          <p:spPr bwMode="auto">
            <a:xfrm>
              <a:off x="2209800" y="4800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83" name="Rectangle 282"/>
            <p:cNvSpPr/>
            <p:nvPr/>
          </p:nvSpPr>
          <p:spPr bwMode="auto">
            <a:xfrm>
              <a:off x="2286000" y="4800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84" name="Rectangle 283"/>
            <p:cNvSpPr/>
            <p:nvPr/>
          </p:nvSpPr>
          <p:spPr bwMode="auto">
            <a:xfrm>
              <a:off x="2362200" y="4800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85" name="Rectangle 284"/>
            <p:cNvSpPr/>
            <p:nvPr/>
          </p:nvSpPr>
          <p:spPr bwMode="auto">
            <a:xfrm>
              <a:off x="2438400" y="4800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86" name="Rectangle 285"/>
            <p:cNvSpPr/>
            <p:nvPr/>
          </p:nvSpPr>
          <p:spPr bwMode="auto">
            <a:xfrm>
              <a:off x="2514600" y="4800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87" name="Rectangle 286"/>
            <p:cNvSpPr/>
            <p:nvPr/>
          </p:nvSpPr>
          <p:spPr bwMode="auto">
            <a:xfrm>
              <a:off x="2590800" y="4800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88" name="Rectangle 287"/>
            <p:cNvSpPr/>
            <p:nvPr/>
          </p:nvSpPr>
          <p:spPr bwMode="auto">
            <a:xfrm>
              <a:off x="2667000" y="4800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89" name="Rectangle 288"/>
            <p:cNvSpPr/>
            <p:nvPr/>
          </p:nvSpPr>
          <p:spPr bwMode="auto">
            <a:xfrm>
              <a:off x="2743200" y="4800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90" name="Rectangle 289"/>
            <p:cNvSpPr/>
            <p:nvPr/>
          </p:nvSpPr>
          <p:spPr bwMode="auto">
            <a:xfrm>
              <a:off x="2819400" y="4800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91" name="Rectangle 290"/>
            <p:cNvSpPr/>
            <p:nvPr/>
          </p:nvSpPr>
          <p:spPr bwMode="auto">
            <a:xfrm>
              <a:off x="2895600" y="4800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92" name="Rectangle 291"/>
            <p:cNvSpPr/>
            <p:nvPr/>
          </p:nvSpPr>
          <p:spPr bwMode="auto">
            <a:xfrm>
              <a:off x="1752600" y="4876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93" name="Rectangle 292"/>
            <p:cNvSpPr/>
            <p:nvPr/>
          </p:nvSpPr>
          <p:spPr bwMode="auto">
            <a:xfrm>
              <a:off x="1828800" y="4876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94" name="Rectangle 293"/>
            <p:cNvSpPr/>
            <p:nvPr/>
          </p:nvSpPr>
          <p:spPr bwMode="auto">
            <a:xfrm>
              <a:off x="1905000" y="4876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95" name="Rectangle 294"/>
            <p:cNvSpPr/>
            <p:nvPr/>
          </p:nvSpPr>
          <p:spPr bwMode="auto">
            <a:xfrm>
              <a:off x="1981200" y="4876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96" name="Rectangle 295"/>
            <p:cNvSpPr/>
            <p:nvPr/>
          </p:nvSpPr>
          <p:spPr bwMode="auto">
            <a:xfrm>
              <a:off x="2057400" y="4876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97" name="Rectangle 296"/>
            <p:cNvSpPr/>
            <p:nvPr/>
          </p:nvSpPr>
          <p:spPr bwMode="auto">
            <a:xfrm>
              <a:off x="2133600" y="4876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98" name="Rectangle 297"/>
            <p:cNvSpPr/>
            <p:nvPr/>
          </p:nvSpPr>
          <p:spPr bwMode="auto">
            <a:xfrm>
              <a:off x="2209800" y="4876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99" name="Rectangle 298"/>
            <p:cNvSpPr/>
            <p:nvPr/>
          </p:nvSpPr>
          <p:spPr bwMode="auto">
            <a:xfrm>
              <a:off x="2286000" y="4876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00" name="Rectangle 299"/>
            <p:cNvSpPr/>
            <p:nvPr/>
          </p:nvSpPr>
          <p:spPr bwMode="auto">
            <a:xfrm>
              <a:off x="2362200" y="4876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01" name="Rectangle 300"/>
            <p:cNvSpPr/>
            <p:nvPr/>
          </p:nvSpPr>
          <p:spPr bwMode="auto">
            <a:xfrm>
              <a:off x="2438400" y="4876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02" name="Rectangle 301"/>
            <p:cNvSpPr/>
            <p:nvPr/>
          </p:nvSpPr>
          <p:spPr bwMode="auto">
            <a:xfrm>
              <a:off x="2514600" y="4876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03" name="Rectangle 302"/>
            <p:cNvSpPr/>
            <p:nvPr/>
          </p:nvSpPr>
          <p:spPr bwMode="auto">
            <a:xfrm>
              <a:off x="2590800" y="4876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04" name="Rectangle 303"/>
            <p:cNvSpPr/>
            <p:nvPr/>
          </p:nvSpPr>
          <p:spPr bwMode="auto">
            <a:xfrm>
              <a:off x="2667000" y="4876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05" name="Rectangle 304"/>
            <p:cNvSpPr/>
            <p:nvPr/>
          </p:nvSpPr>
          <p:spPr bwMode="auto">
            <a:xfrm>
              <a:off x="2743200" y="4876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06" name="Rectangle 305"/>
            <p:cNvSpPr/>
            <p:nvPr/>
          </p:nvSpPr>
          <p:spPr bwMode="auto">
            <a:xfrm>
              <a:off x="2819400" y="4876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07" name="Rectangle 306"/>
            <p:cNvSpPr/>
            <p:nvPr/>
          </p:nvSpPr>
          <p:spPr bwMode="auto">
            <a:xfrm>
              <a:off x="2895600" y="4876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08" name="Rectangle 307"/>
            <p:cNvSpPr/>
            <p:nvPr/>
          </p:nvSpPr>
          <p:spPr bwMode="auto">
            <a:xfrm>
              <a:off x="1752600" y="4953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09" name="Rectangle 308"/>
            <p:cNvSpPr/>
            <p:nvPr/>
          </p:nvSpPr>
          <p:spPr bwMode="auto">
            <a:xfrm>
              <a:off x="1828800" y="4953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10" name="Rectangle 309"/>
            <p:cNvSpPr/>
            <p:nvPr/>
          </p:nvSpPr>
          <p:spPr bwMode="auto">
            <a:xfrm>
              <a:off x="1905000" y="4953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11" name="Rectangle 310"/>
            <p:cNvSpPr/>
            <p:nvPr/>
          </p:nvSpPr>
          <p:spPr bwMode="auto">
            <a:xfrm>
              <a:off x="1981200" y="4953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12" name="Rectangle 311"/>
            <p:cNvSpPr/>
            <p:nvPr/>
          </p:nvSpPr>
          <p:spPr bwMode="auto">
            <a:xfrm>
              <a:off x="2057400" y="4953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13" name="Rectangle 312"/>
            <p:cNvSpPr/>
            <p:nvPr/>
          </p:nvSpPr>
          <p:spPr bwMode="auto">
            <a:xfrm>
              <a:off x="2133600" y="4953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14" name="Rectangle 313"/>
            <p:cNvSpPr/>
            <p:nvPr/>
          </p:nvSpPr>
          <p:spPr bwMode="auto">
            <a:xfrm>
              <a:off x="2209800" y="4953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15" name="Rectangle 314"/>
            <p:cNvSpPr/>
            <p:nvPr/>
          </p:nvSpPr>
          <p:spPr bwMode="auto">
            <a:xfrm>
              <a:off x="2286000" y="4953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16" name="Rectangle 315"/>
            <p:cNvSpPr/>
            <p:nvPr/>
          </p:nvSpPr>
          <p:spPr bwMode="auto">
            <a:xfrm>
              <a:off x="2362200" y="4953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17" name="Rectangle 316"/>
            <p:cNvSpPr/>
            <p:nvPr/>
          </p:nvSpPr>
          <p:spPr bwMode="auto">
            <a:xfrm>
              <a:off x="2438400" y="4953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18" name="Rectangle 317"/>
            <p:cNvSpPr/>
            <p:nvPr/>
          </p:nvSpPr>
          <p:spPr bwMode="auto">
            <a:xfrm>
              <a:off x="2514600" y="4953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19" name="Rectangle 318"/>
            <p:cNvSpPr/>
            <p:nvPr/>
          </p:nvSpPr>
          <p:spPr bwMode="auto">
            <a:xfrm>
              <a:off x="2590800" y="4953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20" name="Rectangle 319"/>
            <p:cNvSpPr/>
            <p:nvPr/>
          </p:nvSpPr>
          <p:spPr bwMode="auto">
            <a:xfrm>
              <a:off x="2667000" y="4953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21" name="Rectangle 320"/>
            <p:cNvSpPr/>
            <p:nvPr/>
          </p:nvSpPr>
          <p:spPr bwMode="auto">
            <a:xfrm>
              <a:off x="2743200" y="4953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22" name="Rectangle 321"/>
            <p:cNvSpPr/>
            <p:nvPr/>
          </p:nvSpPr>
          <p:spPr bwMode="auto">
            <a:xfrm>
              <a:off x="2819400" y="4953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23" name="Rectangle 322"/>
            <p:cNvSpPr/>
            <p:nvPr/>
          </p:nvSpPr>
          <p:spPr bwMode="auto">
            <a:xfrm>
              <a:off x="2895600" y="4953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24" name="Rectangle 323"/>
            <p:cNvSpPr/>
            <p:nvPr/>
          </p:nvSpPr>
          <p:spPr bwMode="auto">
            <a:xfrm>
              <a:off x="1752600" y="5029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25" name="Rectangle 324"/>
            <p:cNvSpPr/>
            <p:nvPr/>
          </p:nvSpPr>
          <p:spPr bwMode="auto">
            <a:xfrm>
              <a:off x="1828800" y="5029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26" name="Rectangle 325"/>
            <p:cNvSpPr/>
            <p:nvPr/>
          </p:nvSpPr>
          <p:spPr bwMode="auto">
            <a:xfrm>
              <a:off x="1905000" y="5029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27" name="Rectangle 326"/>
            <p:cNvSpPr/>
            <p:nvPr/>
          </p:nvSpPr>
          <p:spPr bwMode="auto">
            <a:xfrm>
              <a:off x="1981200" y="5029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28" name="Rectangle 327"/>
            <p:cNvSpPr/>
            <p:nvPr/>
          </p:nvSpPr>
          <p:spPr bwMode="auto">
            <a:xfrm>
              <a:off x="2057400" y="5029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29" name="Rectangle 328"/>
            <p:cNvSpPr/>
            <p:nvPr/>
          </p:nvSpPr>
          <p:spPr bwMode="auto">
            <a:xfrm>
              <a:off x="2133600" y="5029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30" name="Rectangle 329"/>
            <p:cNvSpPr/>
            <p:nvPr/>
          </p:nvSpPr>
          <p:spPr bwMode="auto">
            <a:xfrm>
              <a:off x="2209800" y="5029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31" name="Rectangle 330"/>
            <p:cNvSpPr/>
            <p:nvPr/>
          </p:nvSpPr>
          <p:spPr bwMode="auto">
            <a:xfrm>
              <a:off x="2286000" y="5029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32" name="Rectangle 331"/>
            <p:cNvSpPr/>
            <p:nvPr/>
          </p:nvSpPr>
          <p:spPr bwMode="auto">
            <a:xfrm>
              <a:off x="2362200" y="5029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33" name="Rectangle 332"/>
            <p:cNvSpPr/>
            <p:nvPr/>
          </p:nvSpPr>
          <p:spPr bwMode="auto">
            <a:xfrm>
              <a:off x="2438400" y="5029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34" name="Rectangle 333"/>
            <p:cNvSpPr/>
            <p:nvPr/>
          </p:nvSpPr>
          <p:spPr bwMode="auto">
            <a:xfrm>
              <a:off x="2514600" y="5029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35" name="Rectangle 334"/>
            <p:cNvSpPr/>
            <p:nvPr/>
          </p:nvSpPr>
          <p:spPr bwMode="auto">
            <a:xfrm>
              <a:off x="2590800" y="5029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36" name="Rectangle 335"/>
            <p:cNvSpPr/>
            <p:nvPr/>
          </p:nvSpPr>
          <p:spPr bwMode="auto">
            <a:xfrm>
              <a:off x="2667000" y="5029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37" name="Rectangle 336"/>
            <p:cNvSpPr/>
            <p:nvPr/>
          </p:nvSpPr>
          <p:spPr bwMode="auto">
            <a:xfrm>
              <a:off x="2743200" y="5029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38" name="Rectangle 337"/>
            <p:cNvSpPr/>
            <p:nvPr/>
          </p:nvSpPr>
          <p:spPr bwMode="auto">
            <a:xfrm>
              <a:off x="2819400" y="5029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39" name="Rectangle 338"/>
            <p:cNvSpPr/>
            <p:nvPr/>
          </p:nvSpPr>
          <p:spPr bwMode="auto">
            <a:xfrm>
              <a:off x="2895600" y="5029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40" name="Rectangle 339"/>
            <p:cNvSpPr/>
            <p:nvPr/>
          </p:nvSpPr>
          <p:spPr bwMode="auto">
            <a:xfrm>
              <a:off x="1752600" y="5105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41" name="Rectangle 340"/>
            <p:cNvSpPr/>
            <p:nvPr/>
          </p:nvSpPr>
          <p:spPr bwMode="auto">
            <a:xfrm>
              <a:off x="1828800" y="5105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42" name="Rectangle 341"/>
            <p:cNvSpPr/>
            <p:nvPr/>
          </p:nvSpPr>
          <p:spPr bwMode="auto">
            <a:xfrm>
              <a:off x="1905000" y="5105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43" name="Rectangle 342"/>
            <p:cNvSpPr/>
            <p:nvPr/>
          </p:nvSpPr>
          <p:spPr bwMode="auto">
            <a:xfrm>
              <a:off x="1981200" y="5105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44" name="Rectangle 343"/>
            <p:cNvSpPr/>
            <p:nvPr/>
          </p:nvSpPr>
          <p:spPr bwMode="auto">
            <a:xfrm>
              <a:off x="2057400" y="5105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45" name="Rectangle 344"/>
            <p:cNvSpPr/>
            <p:nvPr/>
          </p:nvSpPr>
          <p:spPr bwMode="auto">
            <a:xfrm>
              <a:off x="2133600" y="5105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46" name="Rectangle 345"/>
            <p:cNvSpPr/>
            <p:nvPr/>
          </p:nvSpPr>
          <p:spPr bwMode="auto">
            <a:xfrm>
              <a:off x="2209800" y="5105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47" name="Rectangle 346"/>
            <p:cNvSpPr/>
            <p:nvPr/>
          </p:nvSpPr>
          <p:spPr bwMode="auto">
            <a:xfrm>
              <a:off x="2286000" y="5105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48" name="Rectangle 347"/>
            <p:cNvSpPr/>
            <p:nvPr/>
          </p:nvSpPr>
          <p:spPr bwMode="auto">
            <a:xfrm>
              <a:off x="2362200" y="5105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49" name="Rectangle 348"/>
            <p:cNvSpPr/>
            <p:nvPr/>
          </p:nvSpPr>
          <p:spPr bwMode="auto">
            <a:xfrm>
              <a:off x="2438400" y="5105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50" name="Rectangle 349"/>
            <p:cNvSpPr/>
            <p:nvPr/>
          </p:nvSpPr>
          <p:spPr bwMode="auto">
            <a:xfrm>
              <a:off x="2514600" y="5105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51" name="Rectangle 350"/>
            <p:cNvSpPr/>
            <p:nvPr/>
          </p:nvSpPr>
          <p:spPr bwMode="auto">
            <a:xfrm>
              <a:off x="2590800" y="5105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52" name="Rectangle 351"/>
            <p:cNvSpPr/>
            <p:nvPr/>
          </p:nvSpPr>
          <p:spPr bwMode="auto">
            <a:xfrm>
              <a:off x="2667000" y="5105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53" name="Rectangle 352"/>
            <p:cNvSpPr/>
            <p:nvPr/>
          </p:nvSpPr>
          <p:spPr bwMode="auto">
            <a:xfrm>
              <a:off x="2743200" y="5105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54" name="Rectangle 353"/>
            <p:cNvSpPr/>
            <p:nvPr/>
          </p:nvSpPr>
          <p:spPr bwMode="auto">
            <a:xfrm>
              <a:off x="2819400" y="5105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55" name="Rectangle 354"/>
            <p:cNvSpPr/>
            <p:nvPr/>
          </p:nvSpPr>
          <p:spPr bwMode="auto">
            <a:xfrm>
              <a:off x="2895600" y="5105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56" name="Rectangle 355"/>
            <p:cNvSpPr/>
            <p:nvPr/>
          </p:nvSpPr>
          <p:spPr bwMode="auto">
            <a:xfrm>
              <a:off x="1752600" y="5181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57" name="Rectangle 356"/>
            <p:cNvSpPr/>
            <p:nvPr/>
          </p:nvSpPr>
          <p:spPr bwMode="auto">
            <a:xfrm>
              <a:off x="1828800" y="5181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58" name="Rectangle 357"/>
            <p:cNvSpPr/>
            <p:nvPr/>
          </p:nvSpPr>
          <p:spPr bwMode="auto">
            <a:xfrm>
              <a:off x="1905000" y="5181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59" name="Rectangle 358"/>
            <p:cNvSpPr/>
            <p:nvPr/>
          </p:nvSpPr>
          <p:spPr bwMode="auto">
            <a:xfrm>
              <a:off x="1981200" y="5181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60" name="Rectangle 359"/>
            <p:cNvSpPr/>
            <p:nvPr/>
          </p:nvSpPr>
          <p:spPr bwMode="auto">
            <a:xfrm>
              <a:off x="2057400" y="5181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61" name="Rectangle 360"/>
            <p:cNvSpPr/>
            <p:nvPr/>
          </p:nvSpPr>
          <p:spPr bwMode="auto">
            <a:xfrm>
              <a:off x="2133600" y="5181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62" name="Rectangle 361"/>
            <p:cNvSpPr/>
            <p:nvPr/>
          </p:nvSpPr>
          <p:spPr bwMode="auto">
            <a:xfrm>
              <a:off x="2209800" y="5181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63" name="Rectangle 362"/>
            <p:cNvSpPr/>
            <p:nvPr/>
          </p:nvSpPr>
          <p:spPr bwMode="auto">
            <a:xfrm>
              <a:off x="2286000" y="5181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64" name="Rectangle 363"/>
            <p:cNvSpPr/>
            <p:nvPr/>
          </p:nvSpPr>
          <p:spPr bwMode="auto">
            <a:xfrm>
              <a:off x="2362200" y="5181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65" name="Rectangle 364"/>
            <p:cNvSpPr/>
            <p:nvPr/>
          </p:nvSpPr>
          <p:spPr bwMode="auto">
            <a:xfrm>
              <a:off x="2438400" y="5181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66" name="Rectangle 365"/>
            <p:cNvSpPr/>
            <p:nvPr/>
          </p:nvSpPr>
          <p:spPr bwMode="auto">
            <a:xfrm>
              <a:off x="2514600" y="5181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67" name="Rectangle 366"/>
            <p:cNvSpPr/>
            <p:nvPr/>
          </p:nvSpPr>
          <p:spPr bwMode="auto">
            <a:xfrm>
              <a:off x="2590800" y="5181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68" name="Rectangle 367"/>
            <p:cNvSpPr/>
            <p:nvPr/>
          </p:nvSpPr>
          <p:spPr bwMode="auto">
            <a:xfrm>
              <a:off x="2667000" y="5181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69" name="Rectangle 368"/>
            <p:cNvSpPr/>
            <p:nvPr/>
          </p:nvSpPr>
          <p:spPr bwMode="auto">
            <a:xfrm>
              <a:off x="2743200" y="5181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70" name="Rectangle 369"/>
            <p:cNvSpPr/>
            <p:nvPr/>
          </p:nvSpPr>
          <p:spPr bwMode="auto">
            <a:xfrm>
              <a:off x="2819400" y="5181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71" name="Rectangle 370"/>
            <p:cNvSpPr/>
            <p:nvPr/>
          </p:nvSpPr>
          <p:spPr bwMode="auto">
            <a:xfrm>
              <a:off x="2895600" y="5181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72" name="Rectangle 371"/>
            <p:cNvSpPr/>
            <p:nvPr/>
          </p:nvSpPr>
          <p:spPr bwMode="auto">
            <a:xfrm>
              <a:off x="1752600" y="5257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73" name="Rectangle 372"/>
            <p:cNvSpPr/>
            <p:nvPr/>
          </p:nvSpPr>
          <p:spPr bwMode="auto">
            <a:xfrm>
              <a:off x="1828800" y="5257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74" name="Rectangle 373"/>
            <p:cNvSpPr/>
            <p:nvPr/>
          </p:nvSpPr>
          <p:spPr bwMode="auto">
            <a:xfrm>
              <a:off x="1905000" y="5257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75" name="Rectangle 374"/>
            <p:cNvSpPr/>
            <p:nvPr/>
          </p:nvSpPr>
          <p:spPr bwMode="auto">
            <a:xfrm>
              <a:off x="1981200" y="5257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76" name="Rectangle 375"/>
            <p:cNvSpPr/>
            <p:nvPr/>
          </p:nvSpPr>
          <p:spPr bwMode="auto">
            <a:xfrm>
              <a:off x="2057400" y="5257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77" name="Rectangle 376"/>
            <p:cNvSpPr/>
            <p:nvPr/>
          </p:nvSpPr>
          <p:spPr bwMode="auto">
            <a:xfrm>
              <a:off x="2133600" y="5257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78" name="Rectangle 377"/>
            <p:cNvSpPr/>
            <p:nvPr/>
          </p:nvSpPr>
          <p:spPr bwMode="auto">
            <a:xfrm>
              <a:off x="2209800" y="5257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79" name="Rectangle 378"/>
            <p:cNvSpPr/>
            <p:nvPr/>
          </p:nvSpPr>
          <p:spPr bwMode="auto">
            <a:xfrm>
              <a:off x="2286000" y="5257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80" name="Rectangle 379"/>
            <p:cNvSpPr/>
            <p:nvPr/>
          </p:nvSpPr>
          <p:spPr bwMode="auto">
            <a:xfrm>
              <a:off x="2362200" y="5257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81" name="Rectangle 380"/>
            <p:cNvSpPr/>
            <p:nvPr/>
          </p:nvSpPr>
          <p:spPr bwMode="auto">
            <a:xfrm>
              <a:off x="2438400" y="5257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82" name="Rectangle 381"/>
            <p:cNvSpPr/>
            <p:nvPr/>
          </p:nvSpPr>
          <p:spPr bwMode="auto">
            <a:xfrm>
              <a:off x="2514600" y="5257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83" name="Rectangle 382"/>
            <p:cNvSpPr/>
            <p:nvPr/>
          </p:nvSpPr>
          <p:spPr bwMode="auto">
            <a:xfrm>
              <a:off x="2590800" y="5257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84" name="Rectangle 383"/>
            <p:cNvSpPr/>
            <p:nvPr/>
          </p:nvSpPr>
          <p:spPr bwMode="auto">
            <a:xfrm>
              <a:off x="2667000" y="5257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85" name="Rectangle 384"/>
            <p:cNvSpPr/>
            <p:nvPr/>
          </p:nvSpPr>
          <p:spPr bwMode="auto">
            <a:xfrm>
              <a:off x="2743200" y="5257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86" name="Rectangle 385"/>
            <p:cNvSpPr/>
            <p:nvPr/>
          </p:nvSpPr>
          <p:spPr bwMode="auto">
            <a:xfrm>
              <a:off x="2819400" y="5257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87" name="Rectangle 386"/>
            <p:cNvSpPr/>
            <p:nvPr/>
          </p:nvSpPr>
          <p:spPr bwMode="auto">
            <a:xfrm>
              <a:off x="2895600" y="5257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88" name="Rectangle 387"/>
            <p:cNvSpPr/>
            <p:nvPr/>
          </p:nvSpPr>
          <p:spPr bwMode="auto">
            <a:xfrm>
              <a:off x="1752600" y="5334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89" name="Rectangle 388"/>
            <p:cNvSpPr/>
            <p:nvPr/>
          </p:nvSpPr>
          <p:spPr bwMode="auto">
            <a:xfrm>
              <a:off x="1828800" y="5334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90" name="Rectangle 389"/>
            <p:cNvSpPr/>
            <p:nvPr/>
          </p:nvSpPr>
          <p:spPr bwMode="auto">
            <a:xfrm>
              <a:off x="1905000" y="5334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91" name="Rectangle 390"/>
            <p:cNvSpPr/>
            <p:nvPr/>
          </p:nvSpPr>
          <p:spPr bwMode="auto">
            <a:xfrm>
              <a:off x="1981200" y="5334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92" name="Rectangle 391"/>
            <p:cNvSpPr/>
            <p:nvPr/>
          </p:nvSpPr>
          <p:spPr bwMode="auto">
            <a:xfrm>
              <a:off x="2057400" y="5334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93" name="Rectangle 392"/>
            <p:cNvSpPr/>
            <p:nvPr/>
          </p:nvSpPr>
          <p:spPr bwMode="auto">
            <a:xfrm>
              <a:off x="2133600" y="5334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94" name="Rectangle 393"/>
            <p:cNvSpPr/>
            <p:nvPr/>
          </p:nvSpPr>
          <p:spPr bwMode="auto">
            <a:xfrm>
              <a:off x="2209800" y="5334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95" name="Rectangle 394"/>
            <p:cNvSpPr/>
            <p:nvPr/>
          </p:nvSpPr>
          <p:spPr bwMode="auto">
            <a:xfrm>
              <a:off x="2286000" y="5334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96" name="Rectangle 395"/>
            <p:cNvSpPr/>
            <p:nvPr/>
          </p:nvSpPr>
          <p:spPr bwMode="auto">
            <a:xfrm>
              <a:off x="2362200" y="5334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97" name="Rectangle 396"/>
            <p:cNvSpPr/>
            <p:nvPr/>
          </p:nvSpPr>
          <p:spPr bwMode="auto">
            <a:xfrm>
              <a:off x="2438400" y="5334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98" name="Rectangle 397"/>
            <p:cNvSpPr/>
            <p:nvPr/>
          </p:nvSpPr>
          <p:spPr bwMode="auto">
            <a:xfrm>
              <a:off x="2514600" y="5334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99" name="Rectangle 398"/>
            <p:cNvSpPr/>
            <p:nvPr/>
          </p:nvSpPr>
          <p:spPr bwMode="auto">
            <a:xfrm>
              <a:off x="2590800" y="5334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00" name="Rectangle 399"/>
            <p:cNvSpPr/>
            <p:nvPr/>
          </p:nvSpPr>
          <p:spPr bwMode="auto">
            <a:xfrm>
              <a:off x="2667000" y="5334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01" name="Rectangle 400"/>
            <p:cNvSpPr/>
            <p:nvPr/>
          </p:nvSpPr>
          <p:spPr bwMode="auto">
            <a:xfrm>
              <a:off x="2743200" y="5334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02" name="Rectangle 401"/>
            <p:cNvSpPr/>
            <p:nvPr/>
          </p:nvSpPr>
          <p:spPr bwMode="auto">
            <a:xfrm>
              <a:off x="2819400" y="5334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03" name="Rectangle 402"/>
            <p:cNvSpPr/>
            <p:nvPr/>
          </p:nvSpPr>
          <p:spPr bwMode="auto">
            <a:xfrm>
              <a:off x="2895600" y="5334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04" name="Rectangle 403"/>
            <p:cNvSpPr/>
            <p:nvPr/>
          </p:nvSpPr>
          <p:spPr bwMode="auto">
            <a:xfrm>
              <a:off x="1752600" y="5410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05" name="Rectangle 404"/>
            <p:cNvSpPr/>
            <p:nvPr/>
          </p:nvSpPr>
          <p:spPr bwMode="auto">
            <a:xfrm>
              <a:off x="1828800" y="5410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06" name="Rectangle 405"/>
            <p:cNvSpPr/>
            <p:nvPr/>
          </p:nvSpPr>
          <p:spPr bwMode="auto">
            <a:xfrm>
              <a:off x="1905000" y="5410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07" name="Rectangle 406"/>
            <p:cNvSpPr/>
            <p:nvPr/>
          </p:nvSpPr>
          <p:spPr bwMode="auto">
            <a:xfrm>
              <a:off x="1981200" y="5410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08" name="Rectangle 407"/>
            <p:cNvSpPr/>
            <p:nvPr/>
          </p:nvSpPr>
          <p:spPr bwMode="auto">
            <a:xfrm>
              <a:off x="2057400" y="5410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09" name="Rectangle 408"/>
            <p:cNvSpPr/>
            <p:nvPr/>
          </p:nvSpPr>
          <p:spPr bwMode="auto">
            <a:xfrm>
              <a:off x="2133600" y="5410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10" name="Rectangle 409"/>
            <p:cNvSpPr/>
            <p:nvPr/>
          </p:nvSpPr>
          <p:spPr bwMode="auto">
            <a:xfrm>
              <a:off x="2209800" y="5410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11" name="Rectangle 410"/>
            <p:cNvSpPr/>
            <p:nvPr/>
          </p:nvSpPr>
          <p:spPr bwMode="auto">
            <a:xfrm>
              <a:off x="2286000" y="5410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12" name="Rectangle 411"/>
            <p:cNvSpPr/>
            <p:nvPr/>
          </p:nvSpPr>
          <p:spPr bwMode="auto">
            <a:xfrm>
              <a:off x="2362200" y="5410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13" name="Rectangle 412"/>
            <p:cNvSpPr/>
            <p:nvPr/>
          </p:nvSpPr>
          <p:spPr bwMode="auto">
            <a:xfrm>
              <a:off x="2438400" y="5410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14" name="Rectangle 413"/>
            <p:cNvSpPr/>
            <p:nvPr/>
          </p:nvSpPr>
          <p:spPr bwMode="auto">
            <a:xfrm>
              <a:off x="2514600" y="5410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15" name="Rectangle 414"/>
            <p:cNvSpPr/>
            <p:nvPr/>
          </p:nvSpPr>
          <p:spPr bwMode="auto">
            <a:xfrm>
              <a:off x="2590800" y="5410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16" name="Rectangle 415"/>
            <p:cNvSpPr/>
            <p:nvPr/>
          </p:nvSpPr>
          <p:spPr bwMode="auto">
            <a:xfrm>
              <a:off x="2667000" y="5410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17" name="Rectangle 416"/>
            <p:cNvSpPr/>
            <p:nvPr/>
          </p:nvSpPr>
          <p:spPr bwMode="auto">
            <a:xfrm>
              <a:off x="2743200" y="5410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18" name="Rectangle 417"/>
            <p:cNvSpPr/>
            <p:nvPr/>
          </p:nvSpPr>
          <p:spPr bwMode="auto">
            <a:xfrm>
              <a:off x="2819400" y="5410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19" name="Rectangle 418"/>
            <p:cNvSpPr/>
            <p:nvPr/>
          </p:nvSpPr>
          <p:spPr bwMode="auto">
            <a:xfrm>
              <a:off x="2895600" y="5410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20" name="Rectangle 419"/>
            <p:cNvSpPr/>
            <p:nvPr/>
          </p:nvSpPr>
          <p:spPr bwMode="auto">
            <a:xfrm>
              <a:off x="1752600" y="5486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21" name="Rectangle 420"/>
            <p:cNvSpPr/>
            <p:nvPr/>
          </p:nvSpPr>
          <p:spPr bwMode="auto">
            <a:xfrm>
              <a:off x="1828800" y="5486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22" name="Rectangle 421"/>
            <p:cNvSpPr/>
            <p:nvPr/>
          </p:nvSpPr>
          <p:spPr bwMode="auto">
            <a:xfrm>
              <a:off x="1905000" y="5486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23" name="Rectangle 422"/>
            <p:cNvSpPr/>
            <p:nvPr/>
          </p:nvSpPr>
          <p:spPr bwMode="auto">
            <a:xfrm>
              <a:off x="1981200" y="5486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24" name="Rectangle 423"/>
            <p:cNvSpPr/>
            <p:nvPr/>
          </p:nvSpPr>
          <p:spPr bwMode="auto">
            <a:xfrm>
              <a:off x="2057400" y="5486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25" name="Rectangle 424"/>
            <p:cNvSpPr/>
            <p:nvPr/>
          </p:nvSpPr>
          <p:spPr bwMode="auto">
            <a:xfrm>
              <a:off x="2133600" y="5486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26" name="Rectangle 425"/>
            <p:cNvSpPr/>
            <p:nvPr/>
          </p:nvSpPr>
          <p:spPr bwMode="auto">
            <a:xfrm>
              <a:off x="2209800" y="5486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27" name="Rectangle 426"/>
            <p:cNvSpPr/>
            <p:nvPr/>
          </p:nvSpPr>
          <p:spPr bwMode="auto">
            <a:xfrm>
              <a:off x="2286000" y="5486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28" name="Rectangle 427"/>
            <p:cNvSpPr/>
            <p:nvPr/>
          </p:nvSpPr>
          <p:spPr bwMode="auto">
            <a:xfrm>
              <a:off x="2362200" y="5486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29" name="Rectangle 428"/>
            <p:cNvSpPr/>
            <p:nvPr/>
          </p:nvSpPr>
          <p:spPr bwMode="auto">
            <a:xfrm>
              <a:off x="2438400" y="5486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30" name="Rectangle 429"/>
            <p:cNvSpPr/>
            <p:nvPr/>
          </p:nvSpPr>
          <p:spPr bwMode="auto">
            <a:xfrm>
              <a:off x="2514600" y="5486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31" name="Rectangle 430"/>
            <p:cNvSpPr/>
            <p:nvPr/>
          </p:nvSpPr>
          <p:spPr bwMode="auto">
            <a:xfrm>
              <a:off x="2590800" y="5486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32" name="Rectangle 431"/>
            <p:cNvSpPr/>
            <p:nvPr/>
          </p:nvSpPr>
          <p:spPr bwMode="auto">
            <a:xfrm>
              <a:off x="2667000" y="5486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33" name="Rectangle 432"/>
            <p:cNvSpPr/>
            <p:nvPr/>
          </p:nvSpPr>
          <p:spPr bwMode="auto">
            <a:xfrm>
              <a:off x="2743200" y="5486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34" name="Rectangle 433"/>
            <p:cNvSpPr/>
            <p:nvPr/>
          </p:nvSpPr>
          <p:spPr bwMode="auto">
            <a:xfrm>
              <a:off x="2819400" y="5486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35" name="Rectangle 434"/>
            <p:cNvSpPr/>
            <p:nvPr/>
          </p:nvSpPr>
          <p:spPr bwMode="auto">
            <a:xfrm>
              <a:off x="2895600" y="5486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grpSp>
      <p:sp>
        <p:nvSpPr>
          <p:cNvPr id="436" name="TextBox 435"/>
          <p:cNvSpPr txBox="1"/>
          <p:nvPr/>
        </p:nvSpPr>
        <p:spPr>
          <a:xfrm>
            <a:off x="4038600" y="3581400"/>
            <a:ext cx="4681923" cy="1815882"/>
          </a:xfrm>
          <a:prstGeom prst="rect">
            <a:avLst/>
          </a:prstGeom>
          <a:noFill/>
        </p:spPr>
        <p:txBody>
          <a:bodyPr wrap="square" rtlCol="0">
            <a:spAutoFit/>
          </a:bodyPr>
          <a:lstStyle/>
          <a:p>
            <a:pPr>
              <a:buFont typeface="Arial"/>
              <a:buChar char="•"/>
            </a:pPr>
            <a:r>
              <a:rPr lang="en-US" sz="2800" dirty="0" smtClean="0"/>
              <a:t> images are made up of pixels</a:t>
            </a:r>
          </a:p>
          <a:p>
            <a:pPr>
              <a:buFont typeface="Arial"/>
              <a:buChar char="•"/>
            </a:pPr>
            <a:r>
              <a:rPr lang="en-US" sz="2800" dirty="0" smtClean="0"/>
              <a:t> for a color image, each pixel corresponds to an RGB value (i.e. three numbers)</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file formats</a:t>
            </a:r>
            <a:endParaRPr lang="en-US" dirty="0"/>
          </a:p>
        </p:txBody>
      </p:sp>
      <p:sp>
        <p:nvSpPr>
          <p:cNvPr id="3" name="Content Placeholder 2"/>
          <p:cNvSpPr>
            <a:spLocks noGrp="1"/>
          </p:cNvSpPr>
          <p:nvPr>
            <p:ph idx="1"/>
          </p:nvPr>
        </p:nvSpPr>
        <p:spPr/>
        <p:txBody>
          <a:bodyPr/>
          <a:lstStyle/>
          <a:p>
            <a:r>
              <a:rPr lang="en-US" dirty="0" err="1" smtClean="0"/>
              <a:t>BitMaP</a:t>
            </a:r>
            <a:r>
              <a:rPr lang="en-US" dirty="0" smtClean="0"/>
              <a:t> </a:t>
            </a:r>
          </a:p>
          <a:p>
            <a:r>
              <a:rPr lang="en-US" dirty="0" smtClean="0"/>
              <a:t>JPEG</a:t>
            </a:r>
          </a:p>
          <a:p>
            <a:r>
              <a:rPr lang="en-US" dirty="0" smtClean="0"/>
              <a:t>TIFF</a:t>
            </a:r>
          </a:p>
          <a:p>
            <a:r>
              <a:rPr lang="en-US" dirty="0" smtClean="0"/>
              <a:t>Gif</a:t>
            </a:r>
          </a:p>
          <a:p>
            <a:r>
              <a:rPr lang="en-US" dirty="0" err="1" smtClean="0"/>
              <a:t>Png</a:t>
            </a:r>
            <a:endParaRPr lang="en-US" dirty="0" smtClean="0"/>
          </a:p>
          <a:p>
            <a:r>
              <a:rPr lang="en-US" dirty="0" smtClean="0"/>
              <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Bitmap</a:t>
            </a:r>
            <a:endParaRPr lang="en-US" dirty="0"/>
          </a:p>
        </p:txBody>
      </p:sp>
      <p:grpSp>
        <p:nvGrpSpPr>
          <p:cNvPr id="3" name="Group 3"/>
          <p:cNvGrpSpPr/>
          <p:nvPr/>
        </p:nvGrpSpPr>
        <p:grpSpPr>
          <a:xfrm>
            <a:off x="1752600" y="2971800"/>
            <a:ext cx="1814513" cy="2286000"/>
            <a:chOff x="1447800" y="3352800"/>
            <a:chExt cx="1814513" cy="2286000"/>
          </a:xfrm>
        </p:grpSpPr>
        <p:pic>
          <p:nvPicPr>
            <p:cNvPr id="5" name="Picture 5" descr="C:\images\homer\surprised.gif"/>
            <p:cNvPicPr>
              <a:picLocks noChangeAspect="1" noChangeArrowheads="1"/>
            </p:cNvPicPr>
            <p:nvPr/>
          </p:nvPicPr>
          <p:blipFill>
            <a:blip r:embed="rId2"/>
            <a:srcRect/>
            <a:stretch>
              <a:fillRect/>
            </a:stretch>
          </p:blipFill>
          <p:spPr bwMode="auto">
            <a:xfrm>
              <a:off x="1447800" y="3352800"/>
              <a:ext cx="1814513" cy="2286000"/>
            </a:xfrm>
            <a:prstGeom prst="rect">
              <a:avLst/>
            </a:prstGeom>
            <a:noFill/>
          </p:spPr>
        </p:pic>
        <p:sp>
          <p:nvSpPr>
            <p:cNvPr id="6" name="Rectangle 5"/>
            <p:cNvSpPr/>
            <p:nvPr/>
          </p:nvSpPr>
          <p:spPr bwMode="auto">
            <a:xfrm>
              <a:off x="1752600" y="3505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7" name="Rectangle 6"/>
            <p:cNvSpPr/>
            <p:nvPr/>
          </p:nvSpPr>
          <p:spPr bwMode="auto">
            <a:xfrm>
              <a:off x="1828800" y="3505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8" name="Rectangle 7"/>
            <p:cNvSpPr/>
            <p:nvPr/>
          </p:nvSpPr>
          <p:spPr bwMode="auto">
            <a:xfrm>
              <a:off x="1905000" y="3505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9" name="Rectangle 8"/>
            <p:cNvSpPr/>
            <p:nvPr/>
          </p:nvSpPr>
          <p:spPr bwMode="auto">
            <a:xfrm>
              <a:off x="1981200" y="3505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0" name="Rectangle 9"/>
            <p:cNvSpPr/>
            <p:nvPr/>
          </p:nvSpPr>
          <p:spPr bwMode="auto">
            <a:xfrm>
              <a:off x="2057400" y="3505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1" name="Rectangle 10"/>
            <p:cNvSpPr/>
            <p:nvPr/>
          </p:nvSpPr>
          <p:spPr bwMode="auto">
            <a:xfrm>
              <a:off x="2133600" y="3505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2" name="Rectangle 11"/>
            <p:cNvSpPr/>
            <p:nvPr/>
          </p:nvSpPr>
          <p:spPr bwMode="auto">
            <a:xfrm>
              <a:off x="2209800" y="3505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3" name="Rectangle 12"/>
            <p:cNvSpPr/>
            <p:nvPr/>
          </p:nvSpPr>
          <p:spPr bwMode="auto">
            <a:xfrm>
              <a:off x="2286000" y="3505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4" name="Rectangle 13"/>
            <p:cNvSpPr/>
            <p:nvPr/>
          </p:nvSpPr>
          <p:spPr bwMode="auto">
            <a:xfrm>
              <a:off x="2362200" y="3505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5" name="Rectangle 14"/>
            <p:cNvSpPr/>
            <p:nvPr/>
          </p:nvSpPr>
          <p:spPr bwMode="auto">
            <a:xfrm>
              <a:off x="2438400" y="3505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6" name="Rectangle 15"/>
            <p:cNvSpPr/>
            <p:nvPr/>
          </p:nvSpPr>
          <p:spPr bwMode="auto">
            <a:xfrm>
              <a:off x="2514600" y="3505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7" name="Rectangle 16"/>
            <p:cNvSpPr/>
            <p:nvPr/>
          </p:nvSpPr>
          <p:spPr bwMode="auto">
            <a:xfrm>
              <a:off x="2590800" y="3505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8" name="Rectangle 17"/>
            <p:cNvSpPr/>
            <p:nvPr/>
          </p:nvSpPr>
          <p:spPr bwMode="auto">
            <a:xfrm>
              <a:off x="2667000" y="3505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9" name="Rectangle 18"/>
            <p:cNvSpPr/>
            <p:nvPr/>
          </p:nvSpPr>
          <p:spPr bwMode="auto">
            <a:xfrm>
              <a:off x="2743200" y="3505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0" name="Rectangle 19"/>
            <p:cNvSpPr/>
            <p:nvPr/>
          </p:nvSpPr>
          <p:spPr bwMode="auto">
            <a:xfrm>
              <a:off x="2819400" y="3505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1" name="Rectangle 20"/>
            <p:cNvSpPr/>
            <p:nvPr/>
          </p:nvSpPr>
          <p:spPr bwMode="auto">
            <a:xfrm>
              <a:off x="2895600" y="3505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2" name="Rectangle 21"/>
            <p:cNvSpPr/>
            <p:nvPr/>
          </p:nvSpPr>
          <p:spPr bwMode="auto">
            <a:xfrm>
              <a:off x="1752600" y="3581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3" name="Rectangle 22"/>
            <p:cNvSpPr/>
            <p:nvPr/>
          </p:nvSpPr>
          <p:spPr bwMode="auto">
            <a:xfrm>
              <a:off x="1828800" y="3581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4" name="Rectangle 23"/>
            <p:cNvSpPr/>
            <p:nvPr/>
          </p:nvSpPr>
          <p:spPr bwMode="auto">
            <a:xfrm>
              <a:off x="1905000" y="3581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5" name="Rectangle 24"/>
            <p:cNvSpPr/>
            <p:nvPr/>
          </p:nvSpPr>
          <p:spPr bwMode="auto">
            <a:xfrm>
              <a:off x="1981200" y="3581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6" name="Rectangle 25"/>
            <p:cNvSpPr/>
            <p:nvPr/>
          </p:nvSpPr>
          <p:spPr bwMode="auto">
            <a:xfrm>
              <a:off x="2057400" y="3581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7" name="Rectangle 26"/>
            <p:cNvSpPr/>
            <p:nvPr/>
          </p:nvSpPr>
          <p:spPr bwMode="auto">
            <a:xfrm>
              <a:off x="2133600" y="3581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8" name="Rectangle 27"/>
            <p:cNvSpPr/>
            <p:nvPr/>
          </p:nvSpPr>
          <p:spPr bwMode="auto">
            <a:xfrm>
              <a:off x="2209800" y="3581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9" name="Rectangle 28"/>
            <p:cNvSpPr/>
            <p:nvPr/>
          </p:nvSpPr>
          <p:spPr bwMode="auto">
            <a:xfrm>
              <a:off x="2286000" y="3581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0" name="Rectangle 29"/>
            <p:cNvSpPr/>
            <p:nvPr/>
          </p:nvSpPr>
          <p:spPr bwMode="auto">
            <a:xfrm>
              <a:off x="2362200" y="3581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1" name="Rectangle 30"/>
            <p:cNvSpPr/>
            <p:nvPr/>
          </p:nvSpPr>
          <p:spPr bwMode="auto">
            <a:xfrm>
              <a:off x="2438400" y="3581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2" name="Rectangle 31"/>
            <p:cNvSpPr/>
            <p:nvPr/>
          </p:nvSpPr>
          <p:spPr bwMode="auto">
            <a:xfrm>
              <a:off x="2514600" y="3581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3" name="Rectangle 32"/>
            <p:cNvSpPr/>
            <p:nvPr/>
          </p:nvSpPr>
          <p:spPr bwMode="auto">
            <a:xfrm>
              <a:off x="2590800" y="3581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4" name="Rectangle 33"/>
            <p:cNvSpPr/>
            <p:nvPr/>
          </p:nvSpPr>
          <p:spPr bwMode="auto">
            <a:xfrm>
              <a:off x="2667000" y="3581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5" name="Rectangle 34"/>
            <p:cNvSpPr/>
            <p:nvPr/>
          </p:nvSpPr>
          <p:spPr bwMode="auto">
            <a:xfrm>
              <a:off x="2743200" y="3581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6" name="Rectangle 35"/>
            <p:cNvSpPr/>
            <p:nvPr/>
          </p:nvSpPr>
          <p:spPr bwMode="auto">
            <a:xfrm>
              <a:off x="2819400" y="3581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7" name="Rectangle 36"/>
            <p:cNvSpPr/>
            <p:nvPr/>
          </p:nvSpPr>
          <p:spPr bwMode="auto">
            <a:xfrm>
              <a:off x="2895600" y="3581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8" name="Rectangle 37"/>
            <p:cNvSpPr/>
            <p:nvPr/>
          </p:nvSpPr>
          <p:spPr bwMode="auto">
            <a:xfrm>
              <a:off x="1752600" y="3657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9" name="Rectangle 38"/>
            <p:cNvSpPr/>
            <p:nvPr/>
          </p:nvSpPr>
          <p:spPr bwMode="auto">
            <a:xfrm>
              <a:off x="1828800" y="3657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0" name="Rectangle 39"/>
            <p:cNvSpPr/>
            <p:nvPr/>
          </p:nvSpPr>
          <p:spPr bwMode="auto">
            <a:xfrm>
              <a:off x="1905000" y="3657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1" name="Rectangle 40"/>
            <p:cNvSpPr/>
            <p:nvPr/>
          </p:nvSpPr>
          <p:spPr bwMode="auto">
            <a:xfrm>
              <a:off x="1981200" y="3657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2" name="Rectangle 41"/>
            <p:cNvSpPr/>
            <p:nvPr/>
          </p:nvSpPr>
          <p:spPr bwMode="auto">
            <a:xfrm>
              <a:off x="2057400" y="3657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3" name="Rectangle 42"/>
            <p:cNvSpPr/>
            <p:nvPr/>
          </p:nvSpPr>
          <p:spPr bwMode="auto">
            <a:xfrm>
              <a:off x="2133600" y="3657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4" name="Rectangle 43"/>
            <p:cNvSpPr/>
            <p:nvPr/>
          </p:nvSpPr>
          <p:spPr bwMode="auto">
            <a:xfrm>
              <a:off x="2209800" y="3657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5" name="Rectangle 44"/>
            <p:cNvSpPr/>
            <p:nvPr/>
          </p:nvSpPr>
          <p:spPr bwMode="auto">
            <a:xfrm>
              <a:off x="2286000" y="3657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6" name="Rectangle 45"/>
            <p:cNvSpPr/>
            <p:nvPr/>
          </p:nvSpPr>
          <p:spPr bwMode="auto">
            <a:xfrm>
              <a:off x="2362200" y="3657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7" name="Rectangle 46"/>
            <p:cNvSpPr/>
            <p:nvPr/>
          </p:nvSpPr>
          <p:spPr bwMode="auto">
            <a:xfrm>
              <a:off x="2438400" y="3657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8" name="Rectangle 47"/>
            <p:cNvSpPr/>
            <p:nvPr/>
          </p:nvSpPr>
          <p:spPr bwMode="auto">
            <a:xfrm>
              <a:off x="2514600" y="3657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9" name="Rectangle 48"/>
            <p:cNvSpPr/>
            <p:nvPr/>
          </p:nvSpPr>
          <p:spPr bwMode="auto">
            <a:xfrm>
              <a:off x="2590800" y="3657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50" name="Rectangle 49"/>
            <p:cNvSpPr/>
            <p:nvPr/>
          </p:nvSpPr>
          <p:spPr bwMode="auto">
            <a:xfrm>
              <a:off x="2667000" y="3657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51" name="Rectangle 50"/>
            <p:cNvSpPr/>
            <p:nvPr/>
          </p:nvSpPr>
          <p:spPr bwMode="auto">
            <a:xfrm>
              <a:off x="2743200" y="3657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52" name="Rectangle 51"/>
            <p:cNvSpPr/>
            <p:nvPr/>
          </p:nvSpPr>
          <p:spPr bwMode="auto">
            <a:xfrm>
              <a:off x="2819400" y="3657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53" name="Rectangle 52"/>
            <p:cNvSpPr/>
            <p:nvPr/>
          </p:nvSpPr>
          <p:spPr bwMode="auto">
            <a:xfrm>
              <a:off x="2895600" y="3657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54" name="Rectangle 53"/>
            <p:cNvSpPr/>
            <p:nvPr/>
          </p:nvSpPr>
          <p:spPr bwMode="auto">
            <a:xfrm>
              <a:off x="1752600" y="3733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55" name="Rectangle 54"/>
            <p:cNvSpPr/>
            <p:nvPr/>
          </p:nvSpPr>
          <p:spPr bwMode="auto">
            <a:xfrm>
              <a:off x="1828800" y="3733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56" name="Rectangle 55"/>
            <p:cNvSpPr/>
            <p:nvPr/>
          </p:nvSpPr>
          <p:spPr bwMode="auto">
            <a:xfrm>
              <a:off x="1905000" y="3733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57" name="Rectangle 56"/>
            <p:cNvSpPr/>
            <p:nvPr/>
          </p:nvSpPr>
          <p:spPr bwMode="auto">
            <a:xfrm>
              <a:off x="1981200" y="3733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58" name="Rectangle 57"/>
            <p:cNvSpPr/>
            <p:nvPr/>
          </p:nvSpPr>
          <p:spPr bwMode="auto">
            <a:xfrm>
              <a:off x="2057400" y="3733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59" name="Rectangle 58"/>
            <p:cNvSpPr/>
            <p:nvPr/>
          </p:nvSpPr>
          <p:spPr bwMode="auto">
            <a:xfrm>
              <a:off x="2133600" y="3733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60" name="Rectangle 59"/>
            <p:cNvSpPr/>
            <p:nvPr/>
          </p:nvSpPr>
          <p:spPr bwMode="auto">
            <a:xfrm>
              <a:off x="2209800" y="3733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61" name="Rectangle 60"/>
            <p:cNvSpPr/>
            <p:nvPr/>
          </p:nvSpPr>
          <p:spPr bwMode="auto">
            <a:xfrm>
              <a:off x="2286000" y="3733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62" name="Rectangle 61"/>
            <p:cNvSpPr/>
            <p:nvPr/>
          </p:nvSpPr>
          <p:spPr bwMode="auto">
            <a:xfrm>
              <a:off x="2362200" y="3733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63" name="Rectangle 62"/>
            <p:cNvSpPr/>
            <p:nvPr/>
          </p:nvSpPr>
          <p:spPr bwMode="auto">
            <a:xfrm>
              <a:off x="2438400" y="3733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64" name="Rectangle 63"/>
            <p:cNvSpPr/>
            <p:nvPr/>
          </p:nvSpPr>
          <p:spPr bwMode="auto">
            <a:xfrm>
              <a:off x="2514600" y="3733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65" name="Rectangle 64"/>
            <p:cNvSpPr/>
            <p:nvPr/>
          </p:nvSpPr>
          <p:spPr bwMode="auto">
            <a:xfrm>
              <a:off x="2590800" y="3733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66" name="Rectangle 65"/>
            <p:cNvSpPr/>
            <p:nvPr/>
          </p:nvSpPr>
          <p:spPr bwMode="auto">
            <a:xfrm>
              <a:off x="2667000" y="3733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67" name="Rectangle 66"/>
            <p:cNvSpPr/>
            <p:nvPr/>
          </p:nvSpPr>
          <p:spPr bwMode="auto">
            <a:xfrm>
              <a:off x="2743200" y="3733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68" name="Rectangle 67"/>
            <p:cNvSpPr/>
            <p:nvPr/>
          </p:nvSpPr>
          <p:spPr bwMode="auto">
            <a:xfrm>
              <a:off x="2819400" y="3733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69" name="Rectangle 68"/>
            <p:cNvSpPr/>
            <p:nvPr/>
          </p:nvSpPr>
          <p:spPr bwMode="auto">
            <a:xfrm>
              <a:off x="2895600" y="3733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70" name="Rectangle 69"/>
            <p:cNvSpPr/>
            <p:nvPr/>
          </p:nvSpPr>
          <p:spPr bwMode="auto">
            <a:xfrm>
              <a:off x="1752600" y="3810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71" name="Rectangle 70"/>
            <p:cNvSpPr/>
            <p:nvPr/>
          </p:nvSpPr>
          <p:spPr bwMode="auto">
            <a:xfrm>
              <a:off x="1828800" y="3810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72" name="Rectangle 71"/>
            <p:cNvSpPr/>
            <p:nvPr/>
          </p:nvSpPr>
          <p:spPr bwMode="auto">
            <a:xfrm>
              <a:off x="1905000" y="3810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73" name="Rectangle 72"/>
            <p:cNvSpPr/>
            <p:nvPr/>
          </p:nvSpPr>
          <p:spPr bwMode="auto">
            <a:xfrm>
              <a:off x="1981200" y="3810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74" name="Rectangle 73"/>
            <p:cNvSpPr/>
            <p:nvPr/>
          </p:nvSpPr>
          <p:spPr bwMode="auto">
            <a:xfrm>
              <a:off x="2057400" y="3810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75" name="Rectangle 74"/>
            <p:cNvSpPr/>
            <p:nvPr/>
          </p:nvSpPr>
          <p:spPr bwMode="auto">
            <a:xfrm>
              <a:off x="2133600" y="3810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76" name="Rectangle 75"/>
            <p:cNvSpPr/>
            <p:nvPr/>
          </p:nvSpPr>
          <p:spPr bwMode="auto">
            <a:xfrm>
              <a:off x="2209800" y="3810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77" name="Rectangle 76"/>
            <p:cNvSpPr/>
            <p:nvPr/>
          </p:nvSpPr>
          <p:spPr bwMode="auto">
            <a:xfrm>
              <a:off x="2286000" y="3810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78" name="Rectangle 77"/>
            <p:cNvSpPr/>
            <p:nvPr/>
          </p:nvSpPr>
          <p:spPr bwMode="auto">
            <a:xfrm>
              <a:off x="2362200" y="3810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79" name="Rectangle 78"/>
            <p:cNvSpPr/>
            <p:nvPr/>
          </p:nvSpPr>
          <p:spPr bwMode="auto">
            <a:xfrm>
              <a:off x="2438400" y="3810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80" name="Rectangle 79"/>
            <p:cNvSpPr/>
            <p:nvPr/>
          </p:nvSpPr>
          <p:spPr bwMode="auto">
            <a:xfrm>
              <a:off x="2514600" y="3810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81" name="Rectangle 80"/>
            <p:cNvSpPr/>
            <p:nvPr/>
          </p:nvSpPr>
          <p:spPr bwMode="auto">
            <a:xfrm>
              <a:off x="2590800" y="3810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82" name="Rectangle 81"/>
            <p:cNvSpPr/>
            <p:nvPr/>
          </p:nvSpPr>
          <p:spPr bwMode="auto">
            <a:xfrm>
              <a:off x="2667000" y="3810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83" name="Rectangle 82"/>
            <p:cNvSpPr/>
            <p:nvPr/>
          </p:nvSpPr>
          <p:spPr bwMode="auto">
            <a:xfrm>
              <a:off x="2743200" y="3810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84" name="Rectangle 83"/>
            <p:cNvSpPr/>
            <p:nvPr/>
          </p:nvSpPr>
          <p:spPr bwMode="auto">
            <a:xfrm>
              <a:off x="2819400" y="3810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85" name="Rectangle 84"/>
            <p:cNvSpPr/>
            <p:nvPr/>
          </p:nvSpPr>
          <p:spPr bwMode="auto">
            <a:xfrm>
              <a:off x="2895600" y="3810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86" name="Rectangle 85"/>
            <p:cNvSpPr/>
            <p:nvPr/>
          </p:nvSpPr>
          <p:spPr bwMode="auto">
            <a:xfrm>
              <a:off x="1752600" y="3886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87" name="Rectangle 86"/>
            <p:cNvSpPr/>
            <p:nvPr/>
          </p:nvSpPr>
          <p:spPr bwMode="auto">
            <a:xfrm>
              <a:off x="1828800" y="3886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88" name="Rectangle 87"/>
            <p:cNvSpPr/>
            <p:nvPr/>
          </p:nvSpPr>
          <p:spPr bwMode="auto">
            <a:xfrm>
              <a:off x="1905000" y="3886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89" name="Rectangle 88"/>
            <p:cNvSpPr/>
            <p:nvPr/>
          </p:nvSpPr>
          <p:spPr bwMode="auto">
            <a:xfrm>
              <a:off x="1981200" y="3886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90" name="Rectangle 89"/>
            <p:cNvSpPr/>
            <p:nvPr/>
          </p:nvSpPr>
          <p:spPr bwMode="auto">
            <a:xfrm>
              <a:off x="2057400" y="3886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91" name="Rectangle 90"/>
            <p:cNvSpPr/>
            <p:nvPr/>
          </p:nvSpPr>
          <p:spPr bwMode="auto">
            <a:xfrm>
              <a:off x="2133600" y="3886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92" name="Rectangle 91"/>
            <p:cNvSpPr/>
            <p:nvPr/>
          </p:nvSpPr>
          <p:spPr bwMode="auto">
            <a:xfrm>
              <a:off x="2209800" y="3886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93" name="Rectangle 92"/>
            <p:cNvSpPr/>
            <p:nvPr/>
          </p:nvSpPr>
          <p:spPr bwMode="auto">
            <a:xfrm>
              <a:off x="2286000" y="3886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94" name="Rectangle 93"/>
            <p:cNvSpPr/>
            <p:nvPr/>
          </p:nvSpPr>
          <p:spPr bwMode="auto">
            <a:xfrm>
              <a:off x="2362200" y="3886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95" name="Rectangle 94"/>
            <p:cNvSpPr/>
            <p:nvPr/>
          </p:nvSpPr>
          <p:spPr bwMode="auto">
            <a:xfrm>
              <a:off x="2438400" y="3886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96" name="Rectangle 95"/>
            <p:cNvSpPr/>
            <p:nvPr/>
          </p:nvSpPr>
          <p:spPr bwMode="auto">
            <a:xfrm>
              <a:off x="2514600" y="3886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97" name="Rectangle 96"/>
            <p:cNvSpPr/>
            <p:nvPr/>
          </p:nvSpPr>
          <p:spPr bwMode="auto">
            <a:xfrm>
              <a:off x="2590800" y="3886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98" name="Rectangle 97"/>
            <p:cNvSpPr/>
            <p:nvPr/>
          </p:nvSpPr>
          <p:spPr bwMode="auto">
            <a:xfrm>
              <a:off x="2667000" y="3886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99" name="Rectangle 98"/>
            <p:cNvSpPr/>
            <p:nvPr/>
          </p:nvSpPr>
          <p:spPr bwMode="auto">
            <a:xfrm>
              <a:off x="2743200" y="3886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00" name="Rectangle 99"/>
            <p:cNvSpPr/>
            <p:nvPr/>
          </p:nvSpPr>
          <p:spPr bwMode="auto">
            <a:xfrm>
              <a:off x="2819400" y="3886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01" name="Rectangle 100"/>
            <p:cNvSpPr/>
            <p:nvPr/>
          </p:nvSpPr>
          <p:spPr bwMode="auto">
            <a:xfrm>
              <a:off x="2895600" y="3886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02" name="Rectangle 101"/>
            <p:cNvSpPr/>
            <p:nvPr/>
          </p:nvSpPr>
          <p:spPr bwMode="auto">
            <a:xfrm>
              <a:off x="1752600" y="3962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03" name="Rectangle 102"/>
            <p:cNvSpPr/>
            <p:nvPr/>
          </p:nvSpPr>
          <p:spPr bwMode="auto">
            <a:xfrm>
              <a:off x="1828800" y="3962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04" name="Rectangle 103"/>
            <p:cNvSpPr/>
            <p:nvPr/>
          </p:nvSpPr>
          <p:spPr bwMode="auto">
            <a:xfrm>
              <a:off x="1905000" y="3962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05" name="Rectangle 104"/>
            <p:cNvSpPr/>
            <p:nvPr/>
          </p:nvSpPr>
          <p:spPr bwMode="auto">
            <a:xfrm>
              <a:off x="1981200" y="3962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06" name="Rectangle 105"/>
            <p:cNvSpPr/>
            <p:nvPr/>
          </p:nvSpPr>
          <p:spPr bwMode="auto">
            <a:xfrm>
              <a:off x="2057400" y="3962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07" name="Rectangle 106"/>
            <p:cNvSpPr/>
            <p:nvPr/>
          </p:nvSpPr>
          <p:spPr bwMode="auto">
            <a:xfrm>
              <a:off x="2133600" y="3962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08" name="Rectangle 107"/>
            <p:cNvSpPr/>
            <p:nvPr/>
          </p:nvSpPr>
          <p:spPr bwMode="auto">
            <a:xfrm>
              <a:off x="2209800" y="3962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09" name="Rectangle 108"/>
            <p:cNvSpPr/>
            <p:nvPr/>
          </p:nvSpPr>
          <p:spPr bwMode="auto">
            <a:xfrm>
              <a:off x="2286000" y="3962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10" name="Rectangle 109"/>
            <p:cNvSpPr/>
            <p:nvPr/>
          </p:nvSpPr>
          <p:spPr bwMode="auto">
            <a:xfrm>
              <a:off x="2362200" y="3962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11" name="Rectangle 110"/>
            <p:cNvSpPr/>
            <p:nvPr/>
          </p:nvSpPr>
          <p:spPr bwMode="auto">
            <a:xfrm>
              <a:off x="2438400" y="3962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12" name="Rectangle 111"/>
            <p:cNvSpPr/>
            <p:nvPr/>
          </p:nvSpPr>
          <p:spPr bwMode="auto">
            <a:xfrm>
              <a:off x="2514600" y="3962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13" name="Rectangle 112"/>
            <p:cNvSpPr/>
            <p:nvPr/>
          </p:nvSpPr>
          <p:spPr bwMode="auto">
            <a:xfrm>
              <a:off x="2590800" y="3962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14" name="Rectangle 113"/>
            <p:cNvSpPr/>
            <p:nvPr/>
          </p:nvSpPr>
          <p:spPr bwMode="auto">
            <a:xfrm>
              <a:off x="2667000" y="3962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15" name="Rectangle 114"/>
            <p:cNvSpPr/>
            <p:nvPr/>
          </p:nvSpPr>
          <p:spPr bwMode="auto">
            <a:xfrm>
              <a:off x="2743200" y="3962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16" name="Rectangle 115"/>
            <p:cNvSpPr/>
            <p:nvPr/>
          </p:nvSpPr>
          <p:spPr bwMode="auto">
            <a:xfrm>
              <a:off x="2819400" y="3962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17" name="Rectangle 116"/>
            <p:cNvSpPr/>
            <p:nvPr/>
          </p:nvSpPr>
          <p:spPr bwMode="auto">
            <a:xfrm>
              <a:off x="2895600" y="3962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18" name="Rectangle 117"/>
            <p:cNvSpPr/>
            <p:nvPr/>
          </p:nvSpPr>
          <p:spPr bwMode="auto">
            <a:xfrm>
              <a:off x="1752600" y="4038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19" name="Rectangle 118"/>
            <p:cNvSpPr/>
            <p:nvPr/>
          </p:nvSpPr>
          <p:spPr bwMode="auto">
            <a:xfrm>
              <a:off x="1828800" y="4038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20" name="Rectangle 119"/>
            <p:cNvSpPr/>
            <p:nvPr/>
          </p:nvSpPr>
          <p:spPr bwMode="auto">
            <a:xfrm>
              <a:off x="1905000" y="4038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21" name="Rectangle 120"/>
            <p:cNvSpPr/>
            <p:nvPr/>
          </p:nvSpPr>
          <p:spPr bwMode="auto">
            <a:xfrm>
              <a:off x="1981200" y="4038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22" name="Rectangle 121"/>
            <p:cNvSpPr/>
            <p:nvPr/>
          </p:nvSpPr>
          <p:spPr bwMode="auto">
            <a:xfrm>
              <a:off x="2057400" y="4038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23" name="Rectangle 122"/>
            <p:cNvSpPr/>
            <p:nvPr/>
          </p:nvSpPr>
          <p:spPr bwMode="auto">
            <a:xfrm>
              <a:off x="2133600" y="4038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24" name="Rectangle 123"/>
            <p:cNvSpPr/>
            <p:nvPr/>
          </p:nvSpPr>
          <p:spPr bwMode="auto">
            <a:xfrm>
              <a:off x="2209800" y="4038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25" name="Rectangle 124"/>
            <p:cNvSpPr/>
            <p:nvPr/>
          </p:nvSpPr>
          <p:spPr bwMode="auto">
            <a:xfrm>
              <a:off x="2286000" y="4038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26" name="Rectangle 125"/>
            <p:cNvSpPr/>
            <p:nvPr/>
          </p:nvSpPr>
          <p:spPr bwMode="auto">
            <a:xfrm>
              <a:off x="2362200" y="4038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27" name="Rectangle 126"/>
            <p:cNvSpPr/>
            <p:nvPr/>
          </p:nvSpPr>
          <p:spPr bwMode="auto">
            <a:xfrm>
              <a:off x="2438400" y="4038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28" name="Rectangle 127"/>
            <p:cNvSpPr/>
            <p:nvPr/>
          </p:nvSpPr>
          <p:spPr bwMode="auto">
            <a:xfrm>
              <a:off x="2514600" y="4038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29" name="Rectangle 128"/>
            <p:cNvSpPr/>
            <p:nvPr/>
          </p:nvSpPr>
          <p:spPr bwMode="auto">
            <a:xfrm>
              <a:off x="2590800" y="4038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30" name="Rectangle 129"/>
            <p:cNvSpPr/>
            <p:nvPr/>
          </p:nvSpPr>
          <p:spPr bwMode="auto">
            <a:xfrm>
              <a:off x="2667000" y="4038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31" name="Rectangle 130"/>
            <p:cNvSpPr/>
            <p:nvPr/>
          </p:nvSpPr>
          <p:spPr bwMode="auto">
            <a:xfrm>
              <a:off x="2743200" y="4038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32" name="Rectangle 131"/>
            <p:cNvSpPr/>
            <p:nvPr/>
          </p:nvSpPr>
          <p:spPr bwMode="auto">
            <a:xfrm>
              <a:off x="2819400" y="4038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33" name="Rectangle 132"/>
            <p:cNvSpPr/>
            <p:nvPr/>
          </p:nvSpPr>
          <p:spPr bwMode="auto">
            <a:xfrm>
              <a:off x="2895600" y="4038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34" name="Rectangle 133"/>
            <p:cNvSpPr/>
            <p:nvPr/>
          </p:nvSpPr>
          <p:spPr bwMode="auto">
            <a:xfrm>
              <a:off x="1752600" y="4114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35" name="Rectangle 134"/>
            <p:cNvSpPr/>
            <p:nvPr/>
          </p:nvSpPr>
          <p:spPr bwMode="auto">
            <a:xfrm>
              <a:off x="1828800" y="4114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36" name="Rectangle 135"/>
            <p:cNvSpPr/>
            <p:nvPr/>
          </p:nvSpPr>
          <p:spPr bwMode="auto">
            <a:xfrm>
              <a:off x="1905000" y="4114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37" name="Rectangle 136"/>
            <p:cNvSpPr/>
            <p:nvPr/>
          </p:nvSpPr>
          <p:spPr bwMode="auto">
            <a:xfrm>
              <a:off x="1981200" y="4114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38" name="Rectangle 137"/>
            <p:cNvSpPr/>
            <p:nvPr/>
          </p:nvSpPr>
          <p:spPr bwMode="auto">
            <a:xfrm>
              <a:off x="2057400" y="4114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39" name="Rectangle 138"/>
            <p:cNvSpPr/>
            <p:nvPr/>
          </p:nvSpPr>
          <p:spPr bwMode="auto">
            <a:xfrm>
              <a:off x="2133600" y="4114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40" name="Rectangle 139"/>
            <p:cNvSpPr/>
            <p:nvPr/>
          </p:nvSpPr>
          <p:spPr bwMode="auto">
            <a:xfrm>
              <a:off x="2209800" y="4114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41" name="Rectangle 140"/>
            <p:cNvSpPr/>
            <p:nvPr/>
          </p:nvSpPr>
          <p:spPr bwMode="auto">
            <a:xfrm>
              <a:off x="2286000" y="4114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42" name="Rectangle 141"/>
            <p:cNvSpPr/>
            <p:nvPr/>
          </p:nvSpPr>
          <p:spPr bwMode="auto">
            <a:xfrm>
              <a:off x="2362200" y="4114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43" name="Rectangle 142"/>
            <p:cNvSpPr/>
            <p:nvPr/>
          </p:nvSpPr>
          <p:spPr bwMode="auto">
            <a:xfrm>
              <a:off x="2438400" y="4114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44" name="Rectangle 143"/>
            <p:cNvSpPr/>
            <p:nvPr/>
          </p:nvSpPr>
          <p:spPr bwMode="auto">
            <a:xfrm>
              <a:off x="2514600" y="4114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45" name="Rectangle 144"/>
            <p:cNvSpPr/>
            <p:nvPr/>
          </p:nvSpPr>
          <p:spPr bwMode="auto">
            <a:xfrm>
              <a:off x="2590800" y="4114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46" name="Rectangle 145"/>
            <p:cNvSpPr/>
            <p:nvPr/>
          </p:nvSpPr>
          <p:spPr bwMode="auto">
            <a:xfrm>
              <a:off x="2667000" y="4114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47" name="Rectangle 146"/>
            <p:cNvSpPr/>
            <p:nvPr/>
          </p:nvSpPr>
          <p:spPr bwMode="auto">
            <a:xfrm>
              <a:off x="2743200" y="4114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48" name="Rectangle 147"/>
            <p:cNvSpPr/>
            <p:nvPr/>
          </p:nvSpPr>
          <p:spPr bwMode="auto">
            <a:xfrm>
              <a:off x="2819400" y="4114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49" name="Rectangle 148"/>
            <p:cNvSpPr/>
            <p:nvPr/>
          </p:nvSpPr>
          <p:spPr bwMode="auto">
            <a:xfrm>
              <a:off x="2895600" y="4114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50" name="Rectangle 149"/>
            <p:cNvSpPr/>
            <p:nvPr/>
          </p:nvSpPr>
          <p:spPr bwMode="auto">
            <a:xfrm>
              <a:off x="1752600" y="4191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51" name="Rectangle 150"/>
            <p:cNvSpPr/>
            <p:nvPr/>
          </p:nvSpPr>
          <p:spPr bwMode="auto">
            <a:xfrm>
              <a:off x="1828800" y="4191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52" name="Rectangle 151"/>
            <p:cNvSpPr/>
            <p:nvPr/>
          </p:nvSpPr>
          <p:spPr bwMode="auto">
            <a:xfrm>
              <a:off x="1905000" y="4191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53" name="Rectangle 152"/>
            <p:cNvSpPr/>
            <p:nvPr/>
          </p:nvSpPr>
          <p:spPr bwMode="auto">
            <a:xfrm>
              <a:off x="1981200" y="4191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54" name="Rectangle 153"/>
            <p:cNvSpPr/>
            <p:nvPr/>
          </p:nvSpPr>
          <p:spPr bwMode="auto">
            <a:xfrm>
              <a:off x="2057400" y="4191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55" name="Rectangle 154"/>
            <p:cNvSpPr/>
            <p:nvPr/>
          </p:nvSpPr>
          <p:spPr bwMode="auto">
            <a:xfrm>
              <a:off x="2133600" y="4191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56" name="Rectangle 155"/>
            <p:cNvSpPr/>
            <p:nvPr/>
          </p:nvSpPr>
          <p:spPr bwMode="auto">
            <a:xfrm>
              <a:off x="2209800" y="4191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57" name="Rectangle 156"/>
            <p:cNvSpPr/>
            <p:nvPr/>
          </p:nvSpPr>
          <p:spPr bwMode="auto">
            <a:xfrm>
              <a:off x="2286000" y="4191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58" name="Rectangle 157"/>
            <p:cNvSpPr/>
            <p:nvPr/>
          </p:nvSpPr>
          <p:spPr bwMode="auto">
            <a:xfrm>
              <a:off x="2362200" y="4191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59" name="Rectangle 158"/>
            <p:cNvSpPr/>
            <p:nvPr/>
          </p:nvSpPr>
          <p:spPr bwMode="auto">
            <a:xfrm>
              <a:off x="2438400" y="4191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60" name="Rectangle 159"/>
            <p:cNvSpPr/>
            <p:nvPr/>
          </p:nvSpPr>
          <p:spPr bwMode="auto">
            <a:xfrm>
              <a:off x="2514600" y="4191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61" name="Rectangle 160"/>
            <p:cNvSpPr/>
            <p:nvPr/>
          </p:nvSpPr>
          <p:spPr bwMode="auto">
            <a:xfrm>
              <a:off x="2590800" y="4191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62" name="Rectangle 161"/>
            <p:cNvSpPr/>
            <p:nvPr/>
          </p:nvSpPr>
          <p:spPr bwMode="auto">
            <a:xfrm>
              <a:off x="2667000" y="4191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63" name="Rectangle 162"/>
            <p:cNvSpPr/>
            <p:nvPr/>
          </p:nvSpPr>
          <p:spPr bwMode="auto">
            <a:xfrm>
              <a:off x="2743200" y="4191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64" name="Rectangle 163"/>
            <p:cNvSpPr/>
            <p:nvPr/>
          </p:nvSpPr>
          <p:spPr bwMode="auto">
            <a:xfrm>
              <a:off x="2819400" y="4191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65" name="Rectangle 164"/>
            <p:cNvSpPr/>
            <p:nvPr/>
          </p:nvSpPr>
          <p:spPr bwMode="auto">
            <a:xfrm>
              <a:off x="2895600" y="4191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66" name="Rectangle 165"/>
            <p:cNvSpPr/>
            <p:nvPr/>
          </p:nvSpPr>
          <p:spPr bwMode="auto">
            <a:xfrm>
              <a:off x="1752600" y="4267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67" name="Rectangle 166"/>
            <p:cNvSpPr/>
            <p:nvPr/>
          </p:nvSpPr>
          <p:spPr bwMode="auto">
            <a:xfrm>
              <a:off x="1828800" y="4267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68" name="Rectangle 167"/>
            <p:cNvSpPr/>
            <p:nvPr/>
          </p:nvSpPr>
          <p:spPr bwMode="auto">
            <a:xfrm>
              <a:off x="1905000" y="4267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69" name="Rectangle 168"/>
            <p:cNvSpPr/>
            <p:nvPr/>
          </p:nvSpPr>
          <p:spPr bwMode="auto">
            <a:xfrm>
              <a:off x="1981200" y="4267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70" name="Rectangle 169"/>
            <p:cNvSpPr/>
            <p:nvPr/>
          </p:nvSpPr>
          <p:spPr bwMode="auto">
            <a:xfrm>
              <a:off x="2057400" y="4267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71" name="Rectangle 170"/>
            <p:cNvSpPr/>
            <p:nvPr/>
          </p:nvSpPr>
          <p:spPr bwMode="auto">
            <a:xfrm>
              <a:off x="2133600" y="4267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72" name="Rectangle 171"/>
            <p:cNvSpPr/>
            <p:nvPr/>
          </p:nvSpPr>
          <p:spPr bwMode="auto">
            <a:xfrm>
              <a:off x="2209800" y="4267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73" name="Rectangle 172"/>
            <p:cNvSpPr/>
            <p:nvPr/>
          </p:nvSpPr>
          <p:spPr bwMode="auto">
            <a:xfrm>
              <a:off x="2286000" y="4267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74" name="Rectangle 173"/>
            <p:cNvSpPr/>
            <p:nvPr/>
          </p:nvSpPr>
          <p:spPr bwMode="auto">
            <a:xfrm>
              <a:off x="2362200" y="4267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75" name="Rectangle 174"/>
            <p:cNvSpPr/>
            <p:nvPr/>
          </p:nvSpPr>
          <p:spPr bwMode="auto">
            <a:xfrm>
              <a:off x="2438400" y="4267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76" name="Rectangle 175"/>
            <p:cNvSpPr/>
            <p:nvPr/>
          </p:nvSpPr>
          <p:spPr bwMode="auto">
            <a:xfrm>
              <a:off x="2514600" y="4267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77" name="Rectangle 176"/>
            <p:cNvSpPr/>
            <p:nvPr/>
          </p:nvSpPr>
          <p:spPr bwMode="auto">
            <a:xfrm>
              <a:off x="2590800" y="4267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78" name="Rectangle 177"/>
            <p:cNvSpPr/>
            <p:nvPr/>
          </p:nvSpPr>
          <p:spPr bwMode="auto">
            <a:xfrm>
              <a:off x="2667000" y="4267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79" name="Rectangle 178"/>
            <p:cNvSpPr/>
            <p:nvPr/>
          </p:nvSpPr>
          <p:spPr bwMode="auto">
            <a:xfrm>
              <a:off x="2743200" y="4267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80" name="Rectangle 179"/>
            <p:cNvSpPr/>
            <p:nvPr/>
          </p:nvSpPr>
          <p:spPr bwMode="auto">
            <a:xfrm>
              <a:off x="2819400" y="4267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81" name="Rectangle 180"/>
            <p:cNvSpPr/>
            <p:nvPr/>
          </p:nvSpPr>
          <p:spPr bwMode="auto">
            <a:xfrm>
              <a:off x="2895600" y="4267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82" name="Rectangle 181"/>
            <p:cNvSpPr/>
            <p:nvPr/>
          </p:nvSpPr>
          <p:spPr bwMode="auto">
            <a:xfrm>
              <a:off x="1752600" y="4343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83" name="Rectangle 182"/>
            <p:cNvSpPr/>
            <p:nvPr/>
          </p:nvSpPr>
          <p:spPr bwMode="auto">
            <a:xfrm>
              <a:off x="1828800" y="4343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84" name="Rectangle 183"/>
            <p:cNvSpPr/>
            <p:nvPr/>
          </p:nvSpPr>
          <p:spPr bwMode="auto">
            <a:xfrm>
              <a:off x="1905000" y="4343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85" name="Rectangle 184"/>
            <p:cNvSpPr/>
            <p:nvPr/>
          </p:nvSpPr>
          <p:spPr bwMode="auto">
            <a:xfrm>
              <a:off x="1981200" y="4343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86" name="Rectangle 185"/>
            <p:cNvSpPr/>
            <p:nvPr/>
          </p:nvSpPr>
          <p:spPr bwMode="auto">
            <a:xfrm>
              <a:off x="2057400" y="4343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87" name="Rectangle 186"/>
            <p:cNvSpPr/>
            <p:nvPr/>
          </p:nvSpPr>
          <p:spPr bwMode="auto">
            <a:xfrm>
              <a:off x="2133600" y="4343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88" name="Rectangle 187"/>
            <p:cNvSpPr/>
            <p:nvPr/>
          </p:nvSpPr>
          <p:spPr bwMode="auto">
            <a:xfrm>
              <a:off x="2209800" y="4343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89" name="Rectangle 188"/>
            <p:cNvSpPr/>
            <p:nvPr/>
          </p:nvSpPr>
          <p:spPr bwMode="auto">
            <a:xfrm>
              <a:off x="2286000" y="4343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90" name="Rectangle 189"/>
            <p:cNvSpPr/>
            <p:nvPr/>
          </p:nvSpPr>
          <p:spPr bwMode="auto">
            <a:xfrm>
              <a:off x="2362200" y="4343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91" name="Rectangle 190"/>
            <p:cNvSpPr/>
            <p:nvPr/>
          </p:nvSpPr>
          <p:spPr bwMode="auto">
            <a:xfrm>
              <a:off x="2438400" y="4343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92" name="Rectangle 191"/>
            <p:cNvSpPr/>
            <p:nvPr/>
          </p:nvSpPr>
          <p:spPr bwMode="auto">
            <a:xfrm>
              <a:off x="2514600" y="4343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93" name="Rectangle 192"/>
            <p:cNvSpPr/>
            <p:nvPr/>
          </p:nvSpPr>
          <p:spPr bwMode="auto">
            <a:xfrm>
              <a:off x="2590800" y="4343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94" name="Rectangle 193"/>
            <p:cNvSpPr/>
            <p:nvPr/>
          </p:nvSpPr>
          <p:spPr bwMode="auto">
            <a:xfrm>
              <a:off x="2667000" y="4343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95" name="Rectangle 194"/>
            <p:cNvSpPr/>
            <p:nvPr/>
          </p:nvSpPr>
          <p:spPr bwMode="auto">
            <a:xfrm>
              <a:off x="2743200" y="4343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96" name="Rectangle 195"/>
            <p:cNvSpPr/>
            <p:nvPr/>
          </p:nvSpPr>
          <p:spPr bwMode="auto">
            <a:xfrm>
              <a:off x="2819400" y="4343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97" name="Rectangle 196"/>
            <p:cNvSpPr/>
            <p:nvPr/>
          </p:nvSpPr>
          <p:spPr bwMode="auto">
            <a:xfrm>
              <a:off x="2895600" y="4343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98" name="Rectangle 197"/>
            <p:cNvSpPr/>
            <p:nvPr/>
          </p:nvSpPr>
          <p:spPr bwMode="auto">
            <a:xfrm>
              <a:off x="1752600" y="4419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99" name="Rectangle 198"/>
            <p:cNvSpPr/>
            <p:nvPr/>
          </p:nvSpPr>
          <p:spPr bwMode="auto">
            <a:xfrm>
              <a:off x="1828800" y="4419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00" name="Rectangle 199"/>
            <p:cNvSpPr/>
            <p:nvPr/>
          </p:nvSpPr>
          <p:spPr bwMode="auto">
            <a:xfrm>
              <a:off x="1905000" y="4419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01" name="Rectangle 200"/>
            <p:cNvSpPr/>
            <p:nvPr/>
          </p:nvSpPr>
          <p:spPr bwMode="auto">
            <a:xfrm>
              <a:off x="1981200" y="4419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02" name="Rectangle 201"/>
            <p:cNvSpPr/>
            <p:nvPr/>
          </p:nvSpPr>
          <p:spPr bwMode="auto">
            <a:xfrm>
              <a:off x="2057400" y="4419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03" name="Rectangle 202"/>
            <p:cNvSpPr/>
            <p:nvPr/>
          </p:nvSpPr>
          <p:spPr bwMode="auto">
            <a:xfrm>
              <a:off x="2133600" y="4419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04" name="Rectangle 203"/>
            <p:cNvSpPr/>
            <p:nvPr/>
          </p:nvSpPr>
          <p:spPr bwMode="auto">
            <a:xfrm>
              <a:off x="2209800" y="4419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05" name="Rectangle 204"/>
            <p:cNvSpPr/>
            <p:nvPr/>
          </p:nvSpPr>
          <p:spPr bwMode="auto">
            <a:xfrm>
              <a:off x="2286000" y="4419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06" name="Rectangle 205"/>
            <p:cNvSpPr/>
            <p:nvPr/>
          </p:nvSpPr>
          <p:spPr bwMode="auto">
            <a:xfrm>
              <a:off x="2362200" y="4419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07" name="Rectangle 206"/>
            <p:cNvSpPr/>
            <p:nvPr/>
          </p:nvSpPr>
          <p:spPr bwMode="auto">
            <a:xfrm>
              <a:off x="2438400" y="4419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08" name="Rectangle 207"/>
            <p:cNvSpPr/>
            <p:nvPr/>
          </p:nvSpPr>
          <p:spPr bwMode="auto">
            <a:xfrm>
              <a:off x="2514600" y="4419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09" name="Rectangle 208"/>
            <p:cNvSpPr/>
            <p:nvPr/>
          </p:nvSpPr>
          <p:spPr bwMode="auto">
            <a:xfrm>
              <a:off x="2590800" y="4419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10" name="Rectangle 209"/>
            <p:cNvSpPr/>
            <p:nvPr/>
          </p:nvSpPr>
          <p:spPr bwMode="auto">
            <a:xfrm>
              <a:off x="2667000" y="4419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11" name="Rectangle 210"/>
            <p:cNvSpPr/>
            <p:nvPr/>
          </p:nvSpPr>
          <p:spPr bwMode="auto">
            <a:xfrm>
              <a:off x="2743200" y="4419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12" name="Rectangle 211"/>
            <p:cNvSpPr/>
            <p:nvPr/>
          </p:nvSpPr>
          <p:spPr bwMode="auto">
            <a:xfrm>
              <a:off x="2819400" y="4419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13" name="Rectangle 212"/>
            <p:cNvSpPr/>
            <p:nvPr/>
          </p:nvSpPr>
          <p:spPr bwMode="auto">
            <a:xfrm>
              <a:off x="2895600" y="4419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14" name="Rectangle 213"/>
            <p:cNvSpPr/>
            <p:nvPr/>
          </p:nvSpPr>
          <p:spPr bwMode="auto">
            <a:xfrm>
              <a:off x="1752600" y="4495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15" name="Rectangle 214"/>
            <p:cNvSpPr/>
            <p:nvPr/>
          </p:nvSpPr>
          <p:spPr bwMode="auto">
            <a:xfrm>
              <a:off x="1828800" y="4495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16" name="Rectangle 215"/>
            <p:cNvSpPr/>
            <p:nvPr/>
          </p:nvSpPr>
          <p:spPr bwMode="auto">
            <a:xfrm>
              <a:off x="1905000" y="4495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17" name="Rectangle 216"/>
            <p:cNvSpPr/>
            <p:nvPr/>
          </p:nvSpPr>
          <p:spPr bwMode="auto">
            <a:xfrm>
              <a:off x="1981200" y="4495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18" name="Rectangle 217"/>
            <p:cNvSpPr/>
            <p:nvPr/>
          </p:nvSpPr>
          <p:spPr bwMode="auto">
            <a:xfrm>
              <a:off x="2057400" y="4495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19" name="Rectangle 218"/>
            <p:cNvSpPr/>
            <p:nvPr/>
          </p:nvSpPr>
          <p:spPr bwMode="auto">
            <a:xfrm>
              <a:off x="2133600" y="4495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20" name="Rectangle 219"/>
            <p:cNvSpPr/>
            <p:nvPr/>
          </p:nvSpPr>
          <p:spPr bwMode="auto">
            <a:xfrm>
              <a:off x="2209800" y="4495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21" name="Rectangle 220"/>
            <p:cNvSpPr/>
            <p:nvPr/>
          </p:nvSpPr>
          <p:spPr bwMode="auto">
            <a:xfrm>
              <a:off x="2286000" y="4495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22" name="Rectangle 221"/>
            <p:cNvSpPr/>
            <p:nvPr/>
          </p:nvSpPr>
          <p:spPr bwMode="auto">
            <a:xfrm>
              <a:off x="2362200" y="4495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23" name="Rectangle 222"/>
            <p:cNvSpPr/>
            <p:nvPr/>
          </p:nvSpPr>
          <p:spPr bwMode="auto">
            <a:xfrm>
              <a:off x="2438400" y="4495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24" name="Rectangle 223"/>
            <p:cNvSpPr/>
            <p:nvPr/>
          </p:nvSpPr>
          <p:spPr bwMode="auto">
            <a:xfrm>
              <a:off x="2514600" y="4495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25" name="Rectangle 224"/>
            <p:cNvSpPr/>
            <p:nvPr/>
          </p:nvSpPr>
          <p:spPr bwMode="auto">
            <a:xfrm>
              <a:off x="2590800" y="4495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26" name="Rectangle 225"/>
            <p:cNvSpPr/>
            <p:nvPr/>
          </p:nvSpPr>
          <p:spPr bwMode="auto">
            <a:xfrm>
              <a:off x="2667000" y="4495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27" name="Rectangle 226"/>
            <p:cNvSpPr/>
            <p:nvPr/>
          </p:nvSpPr>
          <p:spPr bwMode="auto">
            <a:xfrm>
              <a:off x="2743200" y="4495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28" name="Rectangle 227"/>
            <p:cNvSpPr/>
            <p:nvPr/>
          </p:nvSpPr>
          <p:spPr bwMode="auto">
            <a:xfrm>
              <a:off x="2819400" y="4495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29" name="Rectangle 228"/>
            <p:cNvSpPr/>
            <p:nvPr/>
          </p:nvSpPr>
          <p:spPr bwMode="auto">
            <a:xfrm>
              <a:off x="2895600" y="4495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30" name="Rectangle 229"/>
            <p:cNvSpPr/>
            <p:nvPr/>
          </p:nvSpPr>
          <p:spPr bwMode="auto">
            <a:xfrm>
              <a:off x="1752600" y="4572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31" name="Rectangle 230"/>
            <p:cNvSpPr/>
            <p:nvPr/>
          </p:nvSpPr>
          <p:spPr bwMode="auto">
            <a:xfrm>
              <a:off x="1828800" y="4572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32" name="Rectangle 231"/>
            <p:cNvSpPr/>
            <p:nvPr/>
          </p:nvSpPr>
          <p:spPr bwMode="auto">
            <a:xfrm>
              <a:off x="1905000" y="4572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33" name="Rectangle 232"/>
            <p:cNvSpPr/>
            <p:nvPr/>
          </p:nvSpPr>
          <p:spPr bwMode="auto">
            <a:xfrm>
              <a:off x="1981200" y="4572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34" name="Rectangle 233"/>
            <p:cNvSpPr/>
            <p:nvPr/>
          </p:nvSpPr>
          <p:spPr bwMode="auto">
            <a:xfrm>
              <a:off x="2057400" y="4572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35" name="Rectangle 234"/>
            <p:cNvSpPr/>
            <p:nvPr/>
          </p:nvSpPr>
          <p:spPr bwMode="auto">
            <a:xfrm>
              <a:off x="2133600" y="4572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36" name="Rectangle 235"/>
            <p:cNvSpPr/>
            <p:nvPr/>
          </p:nvSpPr>
          <p:spPr bwMode="auto">
            <a:xfrm>
              <a:off x="2209800" y="4572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37" name="Rectangle 236"/>
            <p:cNvSpPr/>
            <p:nvPr/>
          </p:nvSpPr>
          <p:spPr bwMode="auto">
            <a:xfrm>
              <a:off x="2286000" y="4572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38" name="Rectangle 237"/>
            <p:cNvSpPr/>
            <p:nvPr/>
          </p:nvSpPr>
          <p:spPr bwMode="auto">
            <a:xfrm>
              <a:off x="2362200" y="4572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39" name="Rectangle 238"/>
            <p:cNvSpPr/>
            <p:nvPr/>
          </p:nvSpPr>
          <p:spPr bwMode="auto">
            <a:xfrm>
              <a:off x="2438400" y="4572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40" name="Rectangle 239"/>
            <p:cNvSpPr/>
            <p:nvPr/>
          </p:nvSpPr>
          <p:spPr bwMode="auto">
            <a:xfrm>
              <a:off x="2514600" y="4572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41" name="Rectangle 240"/>
            <p:cNvSpPr/>
            <p:nvPr/>
          </p:nvSpPr>
          <p:spPr bwMode="auto">
            <a:xfrm>
              <a:off x="2590800" y="4572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42" name="Rectangle 241"/>
            <p:cNvSpPr/>
            <p:nvPr/>
          </p:nvSpPr>
          <p:spPr bwMode="auto">
            <a:xfrm>
              <a:off x="2667000" y="4572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43" name="Rectangle 242"/>
            <p:cNvSpPr/>
            <p:nvPr/>
          </p:nvSpPr>
          <p:spPr bwMode="auto">
            <a:xfrm>
              <a:off x="2743200" y="4572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44" name="Rectangle 243"/>
            <p:cNvSpPr/>
            <p:nvPr/>
          </p:nvSpPr>
          <p:spPr bwMode="auto">
            <a:xfrm>
              <a:off x="2819400" y="4572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45" name="Rectangle 244"/>
            <p:cNvSpPr/>
            <p:nvPr/>
          </p:nvSpPr>
          <p:spPr bwMode="auto">
            <a:xfrm>
              <a:off x="2895600" y="4572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46" name="Rectangle 245"/>
            <p:cNvSpPr/>
            <p:nvPr/>
          </p:nvSpPr>
          <p:spPr bwMode="auto">
            <a:xfrm>
              <a:off x="1752600" y="4648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47" name="Rectangle 246"/>
            <p:cNvSpPr/>
            <p:nvPr/>
          </p:nvSpPr>
          <p:spPr bwMode="auto">
            <a:xfrm>
              <a:off x="1828800" y="4648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48" name="Rectangle 247"/>
            <p:cNvSpPr/>
            <p:nvPr/>
          </p:nvSpPr>
          <p:spPr bwMode="auto">
            <a:xfrm>
              <a:off x="1905000" y="4648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49" name="Rectangle 248"/>
            <p:cNvSpPr/>
            <p:nvPr/>
          </p:nvSpPr>
          <p:spPr bwMode="auto">
            <a:xfrm>
              <a:off x="1981200" y="4648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50" name="Rectangle 249"/>
            <p:cNvSpPr/>
            <p:nvPr/>
          </p:nvSpPr>
          <p:spPr bwMode="auto">
            <a:xfrm>
              <a:off x="2057400" y="4648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51" name="Rectangle 250"/>
            <p:cNvSpPr/>
            <p:nvPr/>
          </p:nvSpPr>
          <p:spPr bwMode="auto">
            <a:xfrm>
              <a:off x="2133600" y="4648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52" name="Rectangle 251"/>
            <p:cNvSpPr/>
            <p:nvPr/>
          </p:nvSpPr>
          <p:spPr bwMode="auto">
            <a:xfrm>
              <a:off x="2209800" y="4648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53" name="Rectangle 252"/>
            <p:cNvSpPr/>
            <p:nvPr/>
          </p:nvSpPr>
          <p:spPr bwMode="auto">
            <a:xfrm>
              <a:off x="2286000" y="4648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54" name="Rectangle 253"/>
            <p:cNvSpPr/>
            <p:nvPr/>
          </p:nvSpPr>
          <p:spPr bwMode="auto">
            <a:xfrm>
              <a:off x="2362200" y="4648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55" name="Rectangle 254"/>
            <p:cNvSpPr/>
            <p:nvPr/>
          </p:nvSpPr>
          <p:spPr bwMode="auto">
            <a:xfrm>
              <a:off x="2438400" y="4648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56" name="Rectangle 255"/>
            <p:cNvSpPr/>
            <p:nvPr/>
          </p:nvSpPr>
          <p:spPr bwMode="auto">
            <a:xfrm>
              <a:off x="2514600" y="4648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57" name="Rectangle 256"/>
            <p:cNvSpPr/>
            <p:nvPr/>
          </p:nvSpPr>
          <p:spPr bwMode="auto">
            <a:xfrm>
              <a:off x="2590800" y="4648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58" name="Rectangle 257"/>
            <p:cNvSpPr/>
            <p:nvPr/>
          </p:nvSpPr>
          <p:spPr bwMode="auto">
            <a:xfrm>
              <a:off x="2667000" y="4648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59" name="Rectangle 258"/>
            <p:cNvSpPr/>
            <p:nvPr/>
          </p:nvSpPr>
          <p:spPr bwMode="auto">
            <a:xfrm>
              <a:off x="2743200" y="4648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60" name="Rectangle 259"/>
            <p:cNvSpPr/>
            <p:nvPr/>
          </p:nvSpPr>
          <p:spPr bwMode="auto">
            <a:xfrm>
              <a:off x="2819400" y="4648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61" name="Rectangle 260"/>
            <p:cNvSpPr/>
            <p:nvPr/>
          </p:nvSpPr>
          <p:spPr bwMode="auto">
            <a:xfrm>
              <a:off x="2895600" y="4648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62" name="Rectangle 261"/>
            <p:cNvSpPr/>
            <p:nvPr/>
          </p:nvSpPr>
          <p:spPr bwMode="auto">
            <a:xfrm>
              <a:off x="1752600" y="4724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63" name="Rectangle 262"/>
            <p:cNvSpPr/>
            <p:nvPr/>
          </p:nvSpPr>
          <p:spPr bwMode="auto">
            <a:xfrm>
              <a:off x="1828800" y="4724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64" name="Rectangle 263"/>
            <p:cNvSpPr/>
            <p:nvPr/>
          </p:nvSpPr>
          <p:spPr bwMode="auto">
            <a:xfrm>
              <a:off x="1905000" y="4724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65" name="Rectangle 264"/>
            <p:cNvSpPr/>
            <p:nvPr/>
          </p:nvSpPr>
          <p:spPr bwMode="auto">
            <a:xfrm>
              <a:off x="1981200" y="4724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66" name="Rectangle 265"/>
            <p:cNvSpPr/>
            <p:nvPr/>
          </p:nvSpPr>
          <p:spPr bwMode="auto">
            <a:xfrm>
              <a:off x="2057400" y="4724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67" name="Rectangle 266"/>
            <p:cNvSpPr/>
            <p:nvPr/>
          </p:nvSpPr>
          <p:spPr bwMode="auto">
            <a:xfrm>
              <a:off x="2133600" y="4724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68" name="Rectangle 267"/>
            <p:cNvSpPr/>
            <p:nvPr/>
          </p:nvSpPr>
          <p:spPr bwMode="auto">
            <a:xfrm>
              <a:off x="2209800" y="4724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69" name="Rectangle 268"/>
            <p:cNvSpPr/>
            <p:nvPr/>
          </p:nvSpPr>
          <p:spPr bwMode="auto">
            <a:xfrm>
              <a:off x="2286000" y="4724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70" name="Rectangle 269"/>
            <p:cNvSpPr/>
            <p:nvPr/>
          </p:nvSpPr>
          <p:spPr bwMode="auto">
            <a:xfrm>
              <a:off x="2362200" y="4724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71" name="Rectangle 270"/>
            <p:cNvSpPr/>
            <p:nvPr/>
          </p:nvSpPr>
          <p:spPr bwMode="auto">
            <a:xfrm>
              <a:off x="2438400" y="4724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72" name="Rectangle 271"/>
            <p:cNvSpPr/>
            <p:nvPr/>
          </p:nvSpPr>
          <p:spPr bwMode="auto">
            <a:xfrm>
              <a:off x="2514600" y="4724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73" name="Rectangle 272"/>
            <p:cNvSpPr/>
            <p:nvPr/>
          </p:nvSpPr>
          <p:spPr bwMode="auto">
            <a:xfrm>
              <a:off x="2590800" y="4724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74" name="Rectangle 273"/>
            <p:cNvSpPr/>
            <p:nvPr/>
          </p:nvSpPr>
          <p:spPr bwMode="auto">
            <a:xfrm>
              <a:off x="2667000" y="4724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75" name="Rectangle 274"/>
            <p:cNvSpPr/>
            <p:nvPr/>
          </p:nvSpPr>
          <p:spPr bwMode="auto">
            <a:xfrm>
              <a:off x="2743200" y="4724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76" name="Rectangle 275"/>
            <p:cNvSpPr/>
            <p:nvPr/>
          </p:nvSpPr>
          <p:spPr bwMode="auto">
            <a:xfrm>
              <a:off x="2819400" y="4724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77" name="Rectangle 276"/>
            <p:cNvSpPr/>
            <p:nvPr/>
          </p:nvSpPr>
          <p:spPr bwMode="auto">
            <a:xfrm>
              <a:off x="2895600" y="4724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78" name="Rectangle 277"/>
            <p:cNvSpPr/>
            <p:nvPr/>
          </p:nvSpPr>
          <p:spPr bwMode="auto">
            <a:xfrm>
              <a:off x="1752600" y="4800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79" name="Rectangle 278"/>
            <p:cNvSpPr/>
            <p:nvPr/>
          </p:nvSpPr>
          <p:spPr bwMode="auto">
            <a:xfrm>
              <a:off x="1828800" y="4800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80" name="Rectangle 279"/>
            <p:cNvSpPr/>
            <p:nvPr/>
          </p:nvSpPr>
          <p:spPr bwMode="auto">
            <a:xfrm>
              <a:off x="1905000" y="4800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81" name="Rectangle 280"/>
            <p:cNvSpPr/>
            <p:nvPr/>
          </p:nvSpPr>
          <p:spPr bwMode="auto">
            <a:xfrm>
              <a:off x="1981200" y="4800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82" name="Rectangle 281"/>
            <p:cNvSpPr/>
            <p:nvPr/>
          </p:nvSpPr>
          <p:spPr bwMode="auto">
            <a:xfrm>
              <a:off x="2057400" y="4800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83" name="Rectangle 282"/>
            <p:cNvSpPr/>
            <p:nvPr/>
          </p:nvSpPr>
          <p:spPr bwMode="auto">
            <a:xfrm>
              <a:off x="2133600" y="4800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84" name="Rectangle 283"/>
            <p:cNvSpPr/>
            <p:nvPr/>
          </p:nvSpPr>
          <p:spPr bwMode="auto">
            <a:xfrm>
              <a:off x="2209800" y="4800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85" name="Rectangle 284"/>
            <p:cNvSpPr/>
            <p:nvPr/>
          </p:nvSpPr>
          <p:spPr bwMode="auto">
            <a:xfrm>
              <a:off x="2286000" y="4800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86" name="Rectangle 285"/>
            <p:cNvSpPr/>
            <p:nvPr/>
          </p:nvSpPr>
          <p:spPr bwMode="auto">
            <a:xfrm>
              <a:off x="2362200" y="4800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87" name="Rectangle 286"/>
            <p:cNvSpPr/>
            <p:nvPr/>
          </p:nvSpPr>
          <p:spPr bwMode="auto">
            <a:xfrm>
              <a:off x="2438400" y="4800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88" name="Rectangle 287"/>
            <p:cNvSpPr/>
            <p:nvPr/>
          </p:nvSpPr>
          <p:spPr bwMode="auto">
            <a:xfrm>
              <a:off x="2514600" y="4800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89" name="Rectangle 288"/>
            <p:cNvSpPr/>
            <p:nvPr/>
          </p:nvSpPr>
          <p:spPr bwMode="auto">
            <a:xfrm>
              <a:off x="2590800" y="4800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90" name="Rectangle 289"/>
            <p:cNvSpPr/>
            <p:nvPr/>
          </p:nvSpPr>
          <p:spPr bwMode="auto">
            <a:xfrm>
              <a:off x="2667000" y="4800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91" name="Rectangle 290"/>
            <p:cNvSpPr/>
            <p:nvPr/>
          </p:nvSpPr>
          <p:spPr bwMode="auto">
            <a:xfrm>
              <a:off x="2743200" y="4800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92" name="Rectangle 291"/>
            <p:cNvSpPr/>
            <p:nvPr/>
          </p:nvSpPr>
          <p:spPr bwMode="auto">
            <a:xfrm>
              <a:off x="2819400" y="4800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93" name="Rectangle 292"/>
            <p:cNvSpPr/>
            <p:nvPr/>
          </p:nvSpPr>
          <p:spPr bwMode="auto">
            <a:xfrm>
              <a:off x="2895600" y="4800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94" name="Rectangle 293"/>
            <p:cNvSpPr/>
            <p:nvPr/>
          </p:nvSpPr>
          <p:spPr bwMode="auto">
            <a:xfrm>
              <a:off x="1752600" y="4876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95" name="Rectangle 294"/>
            <p:cNvSpPr/>
            <p:nvPr/>
          </p:nvSpPr>
          <p:spPr bwMode="auto">
            <a:xfrm>
              <a:off x="1828800" y="4876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96" name="Rectangle 295"/>
            <p:cNvSpPr/>
            <p:nvPr/>
          </p:nvSpPr>
          <p:spPr bwMode="auto">
            <a:xfrm>
              <a:off x="1905000" y="4876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97" name="Rectangle 296"/>
            <p:cNvSpPr/>
            <p:nvPr/>
          </p:nvSpPr>
          <p:spPr bwMode="auto">
            <a:xfrm>
              <a:off x="1981200" y="4876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98" name="Rectangle 297"/>
            <p:cNvSpPr/>
            <p:nvPr/>
          </p:nvSpPr>
          <p:spPr bwMode="auto">
            <a:xfrm>
              <a:off x="2057400" y="4876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99" name="Rectangle 298"/>
            <p:cNvSpPr/>
            <p:nvPr/>
          </p:nvSpPr>
          <p:spPr bwMode="auto">
            <a:xfrm>
              <a:off x="2133600" y="4876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00" name="Rectangle 299"/>
            <p:cNvSpPr/>
            <p:nvPr/>
          </p:nvSpPr>
          <p:spPr bwMode="auto">
            <a:xfrm>
              <a:off x="2209800" y="4876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01" name="Rectangle 300"/>
            <p:cNvSpPr/>
            <p:nvPr/>
          </p:nvSpPr>
          <p:spPr bwMode="auto">
            <a:xfrm>
              <a:off x="2286000" y="4876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02" name="Rectangle 301"/>
            <p:cNvSpPr/>
            <p:nvPr/>
          </p:nvSpPr>
          <p:spPr bwMode="auto">
            <a:xfrm>
              <a:off x="2362200" y="4876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03" name="Rectangle 302"/>
            <p:cNvSpPr/>
            <p:nvPr/>
          </p:nvSpPr>
          <p:spPr bwMode="auto">
            <a:xfrm>
              <a:off x="2438400" y="4876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04" name="Rectangle 303"/>
            <p:cNvSpPr/>
            <p:nvPr/>
          </p:nvSpPr>
          <p:spPr bwMode="auto">
            <a:xfrm>
              <a:off x="2514600" y="4876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05" name="Rectangle 304"/>
            <p:cNvSpPr/>
            <p:nvPr/>
          </p:nvSpPr>
          <p:spPr bwMode="auto">
            <a:xfrm>
              <a:off x="2590800" y="4876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06" name="Rectangle 305"/>
            <p:cNvSpPr/>
            <p:nvPr/>
          </p:nvSpPr>
          <p:spPr bwMode="auto">
            <a:xfrm>
              <a:off x="2667000" y="4876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07" name="Rectangle 306"/>
            <p:cNvSpPr/>
            <p:nvPr/>
          </p:nvSpPr>
          <p:spPr bwMode="auto">
            <a:xfrm>
              <a:off x="2743200" y="4876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08" name="Rectangle 307"/>
            <p:cNvSpPr/>
            <p:nvPr/>
          </p:nvSpPr>
          <p:spPr bwMode="auto">
            <a:xfrm>
              <a:off x="2819400" y="4876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09" name="Rectangle 308"/>
            <p:cNvSpPr/>
            <p:nvPr/>
          </p:nvSpPr>
          <p:spPr bwMode="auto">
            <a:xfrm>
              <a:off x="2895600" y="4876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10" name="Rectangle 309"/>
            <p:cNvSpPr/>
            <p:nvPr/>
          </p:nvSpPr>
          <p:spPr bwMode="auto">
            <a:xfrm>
              <a:off x="1752600" y="4953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11" name="Rectangle 310"/>
            <p:cNvSpPr/>
            <p:nvPr/>
          </p:nvSpPr>
          <p:spPr bwMode="auto">
            <a:xfrm>
              <a:off x="1828800" y="4953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12" name="Rectangle 311"/>
            <p:cNvSpPr/>
            <p:nvPr/>
          </p:nvSpPr>
          <p:spPr bwMode="auto">
            <a:xfrm>
              <a:off x="1905000" y="4953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13" name="Rectangle 312"/>
            <p:cNvSpPr/>
            <p:nvPr/>
          </p:nvSpPr>
          <p:spPr bwMode="auto">
            <a:xfrm>
              <a:off x="1981200" y="4953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14" name="Rectangle 313"/>
            <p:cNvSpPr/>
            <p:nvPr/>
          </p:nvSpPr>
          <p:spPr bwMode="auto">
            <a:xfrm>
              <a:off x="2057400" y="4953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15" name="Rectangle 314"/>
            <p:cNvSpPr/>
            <p:nvPr/>
          </p:nvSpPr>
          <p:spPr bwMode="auto">
            <a:xfrm>
              <a:off x="2133600" y="4953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16" name="Rectangle 315"/>
            <p:cNvSpPr/>
            <p:nvPr/>
          </p:nvSpPr>
          <p:spPr bwMode="auto">
            <a:xfrm>
              <a:off x="2209800" y="4953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17" name="Rectangle 316"/>
            <p:cNvSpPr/>
            <p:nvPr/>
          </p:nvSpPr>
          <p:spPr bwMode="auto">
            <a:xfrm>
              <a:off x="2286000" y="4953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18" name="Rectangle 317"/>
            <p:cNvSpPr/>
            <p:nvPr/>
          </p:nvSpPr>
          <p:spPr bwMode="auto">
            <a:xfrm>
              <a:off x="2362200" y="4953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19" name="Rectangle 318"/>
            <p:cNvSpPr/>
            <p:nvPr/>
          </p:nvSpPr>
          <p:spPr bwMode="auto">
            <a:xfrm>
              <a:off x="2438400" y="4953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20" name="Rectangle 319"/>
            <p:cNvSpPr/>
            <p:nvPr/>
          </p:nvSpPr>
          <p:spPr bwMode="auto">
            <a:xfrm>
              <a:off x="2514600" y="4953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21" name="Rectangle 320"/>
            <p:cNvSpPr/>
            <p:nvPr/>
          </p:nvSpPr>
          <p:spPr bwMode="auto">
            <a:xfrm>
              <a:off x="2590800" y="4953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22" name="Rectangle 321"/>
            <p:cNvSpPr/>
            <p:nvPr/>
          </p:nvSpPr>
          <p:spPr bwMode="auto">
            <a:xfrm>
              <a:off x="2667000" y="4953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23" name="Rectangle 322"/>
            <p:cNvSpPr/>
            <p:nvPr/>
          </p:nvSpPr>
          <p:spPr bwMode="auto">
            <a:xfrm>
              <a:off x="2743200" y="4953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24" name="Rectangle 323"/>
            <p:cNvSpPr/>
            <p:nvPr/>
          </p:nvSpPr>
          <p:spPr bwMode="auto">
            <a:xfrm>
              <a:off x="2819400" y="4953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25" name="Rectangle 324"/>
            <p:cNvSpPr/>
            <p:nvPr/>
          </p:nvSpPr>
          <p:spPr bwMode="auto">
            <a:xfrm>
              <a:off x="2895600" y="4953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26" name="Rectangle 325"/>
            <p:cNvSpPr/>
            <p:nvPr/>
          </p:nvSpPr>
          <p:spPr bwMode="auto">
            <a:xfrm>
              <a:off x="1752600" y="5029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27" name="Rectangle 326"/>
            <p:cNvSpPr/>
            <p:nvPr/>
          </p:nvSpPr>
          <p:spPr bwMode="auto">
            <a:xfrm>
              <a:off x="1828800" y="5029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28" name="Rectangle 327"/>
            <p:cNvSpPr/>
            <p:nvPr/>
          </p:nvSpPr>
          <p:spPr bwMode="auto">
            <a:xfrm>
              <a:off x="1905000" y="5029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29" name="Rectangle 328"/>
            <p:cNvSpPr/>
            <p:nvPr/>
          </p:nvSpPr>
          <p:spPr bwMode="auto">
            <a:xfrm>
              <a:off x="1981200" y="5029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30" name="Rectangle 329"/>
            <p:cNvSpPr/>
            <p:nvPr/>
          </p:nvSpPr>
          <p:spPr bwMode="auto">
            <a:xfrm>
              <a:off x="2057400" y="5029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31" name="Rectangle 330"/>
            <p:cNvSpPr/>
            <p:nvPr/>
          </p:nvSpPr>
          <p:spPr bwMode="auto">
            <a:xfrm>
              <a:off x="2133600" y="5029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32" name="Rectangle 331"/>
            <p:cNvSpPr/>
            <p:nvPr/>
          </p:nvSpPr>
          <p:spPr bwMode="auto">
            <a:xfrm>
              <a:off x="2209800" y="5029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33" name="Rectangle 332"/>
            <p:cNvSpPr/>
            <p:nvPr/>
          </p:nvSpPr>
          <p:spPr bwMode="auto">
            <a:xfrm>
              <a:off x="2286000" y="5029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34" name="Rectangle 333"/>
            <p:cNvSpPr/>
            <p:nvPr/>
          </p:nvSpPr>
          <p:spPr bwMode="auto">
            <a:xfrm>
              <a:off x="2362200" y="5029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35" name="Rectangle 334"/>
            <p:cNvSpPr/>
            <p:nvPr/>
          </p:nvSpPr>
          <p:spPr bwMode="auto">
            <a:xfrm>
              <a:off x="2438400" y="5029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36" name="Rectangle 335"/>
            <p:cNvSpPr/>
            <p:nvPr/>
          </p:nvSpPr>
          <p:spPr bwMode="auto">
            <a:xfrm>
              <a:off x="2514600" y="5029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37" name="Rectangle 336"/>
            <p:cNvSpPr/>
            <p:nvPr/>
          </p:nvSpPr>
          <p:spPr bwMode="auto">
            <a:xfrm>
              <a:off x="2590800" y="5029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38" name="Rectangle 337"/>
            <p:cNvSpPr/>
            <p:nvPr/>
          </p:nvSpPr>
          <p:spPr bwMode="auto">
            <a:xfrm>
              <a:off x="2667000" y="5029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39" name="Rectangle 338"/>
            <p:cNvSpPr/>
            <p:nvPr/>
          </p:nvSpPr>
          <p:spPr bwMode="auto">
            <a:xfrm>
              <a:off x="2743200" y="5029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40" name="Rectangle 339"/>
            <p:cNvSpPr/>
            <p:nvPr/>
          </p:nvSpPr>
          <p:spPr bwMode="auto">
            <a:xfrm>
              <a:off x="2819400" y="5029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41" name="Rectangle 340"/>
            <p:cNvSpPr/>
            <p:nvPr/>
          </p:nvSpPr>
          <p:spPr bwMode="auto">
            <a:xfrm>
              <a:off x="2895600" y="5029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42" name="Rectangle 341"/>
            <p:cNvSpPr/>
            <p:nvPr/>
          </p:nvSpPr>
          <p:spPr bwMode="auto">
            <a:xfrm>
              <a:off x="1752600" y="5105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43" name="Rectangle 342"/>
            <p:cNvSpPr/>
            <p:nvPr/>
          </p:nvSpPr>
          <p:spPr bwMode="auto">
            <a:xfrm>
              <a:off x="1828800" y="5105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44" name="Rectangle 343"/>
            <p:cNvSpPr/>
            <p:nvPr/>
          </p:nvSpPr>
          <p:spPr bwMode="auto">
            <a:xfrm>
              <a:off x="1905000" y="5105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45" name="Rectangle 344"/>
            <p:cNvSpPr/>
            <p:nvPr/>
          </p:nvSpPr>
          <p:spPr bwMode="auto">
            <a:xfrm>
              <a:off x="1981200" y="5105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46" name="Rectangle 345"/>
            <p:cNvSpPr/>
            <p:nvPr/>
          </p:nvSpPr>
          <p:spPr bwMode="auto">
            <a:xfrm>
              <a:off x="2057400" y="5105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47" name="Rectangle 346"/>
            <p:cNvSpPr/>
            <p:nvPr/>
          </p:nvSpPr>
          <p:spPr bwMode="auto">
            <a:xfrm>
              <a:off x="2133600" y="5105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48" name="Rectangle 347"/>
            <p:cNvSpPr/>
            <p:nvPr/>
          </p:nvSpPr>
          <p:spPr bwMode="auto">
            <a:xfrm>
              <a:off x="2209800" y="5105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49" name="Rectangle 348"/>
            <p:cNvSpPr/>
            <p:nvPr/>
          </p:nvSpPr>
          <p:spPr bwMode="auto">
            <a:xfrm>
              <a:off x="2286000" y="5105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50" name="Rectangle 349"/>
            <p:cNvSpPr/>
            <p:nvPr/>
          </p:nvSpPr>
          <p:spPr bwMode="auto">
            <a:xfrm>
              <a:off x="2362200" y="5105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51" name="Rectangle 350"/>
            <p:cNvSpPr/>
            <p:nvPr/>
          </p:nvSpPr>
          <p:spPr bwMode="auto">
            <a:xfrm>
              <a:off x="2438400" y="5105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52" name="Rectangle 351"/>
            <p:cNvSpPr/>
            <p:nvPr/>
          </p:nvSpPr>
          <p:spPr bwMode="auto">
            <a:xfrm>
              <a:off x="2514600" y="5105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53" name="Rectangle 352"/>
            <p:cNvSpPr/>
            <p:nvPr/>
          </p:nvSpPr>
          <p:spPr bwMode="auto">
            <a:xfrm>
              <a:off x="2590800" y="5105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54" name="Rectangle 353"/>
            <p:cNvSpPr/>
            <p:nvPr/>
          </p:nvSpPr>
          <p:spPr bwMode="auto">
            <a:xfrm>
              <a:off x="2667000" y="5105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55" name="Rectangle 354"/>
            <p:cNvSpPr/>
            <p:nvPr/>
          </p:nvSpPr>
          <p:spPr bwMode="auto">
            <a:xfrm>
              <a:off x="2743200" y="5105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56" name="Rectangle 355"/>
            <p:cNvSpPr/>
            <p:nvPr/>
          </p:nvSpPr>
          <p:spPr bwMode="auto">
            <a:xfrm>
              <a:off x="2819400" y="5105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57" name="Rectangle 356"/>
            <p:cNvSpPr/>
            <p:nvPr/>
          </p:nvSpPr>
          <p:spPr bwMode="auto">
            <a:xfrm>
              <a:off x="2895600" y="5105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58" name="Rectangle 357"/>
            <p:cNvSpPr/>
            <p:nvPr/>
          </p:nvSpPr>
          <p:spPr bwMode="auto">
            <a:xfrm>
              <a:off x="1752600" y="5181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59" name="Rectangle 358"/>
            <p:cNvSpPr/>
            <p:nvPr/>
          </p:nvSpPr>
          <p:spPr bwMode="auto">
            <a:xfrm>
              <a:off x="1828800" y="5181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60" name="Rectangle 359"/>
            <p:cNvSpPr/>
            <p:nvPr/>
          </p:nvSpPr>
          <p:spPr bwMode="auto">
            <a:xfrm>
              <a:off x="1905000" y="5181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61" name="Rectangle 360"/>
            <p:cNvSpPr/>
            <p:nvPr/>
          </p:nvSpPr>
          <p:spPr bwMode="auto">
            <a:xfrm>
              <a:off x="1981200" y="5181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62" name="Rectangle 361"/>
            <p:cNvSpPr/>
            <p:nvPr/>
          </p:nvSpPr>
          <p:spPr bwMode="auto">
            <a:xfrm>
              <a:off x="2057400" y="5181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63" name="Rectangle 362"/>
            <p:cNvSpPr/>
            <p:nvPr/>
          </p:nvSpPr>
          <p:spPr bwMode="auto">
            <a:xfrm>
              <a:off x="2133600" y="5181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64" name="Rectangle 363"/>
            <p:cNvSpPr/>
            <p:nvPr/>
          </p:nvSpPr>
          <p:spPr bwMode="auto">
            <a:xfrm>
              <a:off x="2209800" y="5181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65" name="Rectangle 364"/>
            <p:cNvSpPr/>
            <p:nvPr/>
          </p:nvSpPr>
          <p:spPr bwMode="auto">
            <a:xfrm>
              <a:off x="2286000" y="5181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66" name="Rectangle 365"/>
            <p:cNvSpPr/>
            <p:nvPr/>
          </p:nvSpPr>
          <p:spPr bwMode="auto">
            <a:xfrm>
              <a:off x="2362200" y="5181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67" name="Rectangle 366"/>
            <p:cNvSpPr/>
            <p:nvPr/>
          </p:nvSpPr>
          <p:spPr bwMode="auto">
            <a:xfrm>
              <a:off x="2438400" y="5181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68" name="Rectangle 367"/>
            <p:cNvSpPr/>
            <p:nvPr/>
          </p:nvSpPr>
          <p:spPr bwMode="auto">
            <a:xfrm>
              <a:off x="2514600" y="5181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69" name="Rectangle 368"/>
            <p:cNvSpPr/>
            <p:nvPr/>
          </p:nvSpPr>
          <p:spPr bwMode="auto">
            <a:xfrm>
              <a:off x="2590800" y="5181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70" name="Rectangle 369"/>
            <p:cNvSpPr/>
            <p:nvPr/>
          </p:nvSpPr>
          <p:spPr bwMode="auto">
            <a:xfrm>
              <a:off x="2667000" y="5181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71" name="Rectangle 370"/>
            <p:cNvSpPr/>
            <p:nvPr/>
          </p:nvSpPr>
          <p:spPr bwMode="auto">
            <a:xfrm>
              <a:off x="2743200" y="5181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72" name="Rectangle 371"/>
            <p:cNvSpPr/>
            <p:nvPr/>
          </p:nvSpPr>
          <p:spPr bwMode="auto">
            <a:xfrm>
              <a:off x="2819400" y="5181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73" name="Rectangle 372"/>
            <p:cNvSpPr/>
            <p:nvPr/>
          </p:nvSpPr>
          <p:spPr bwMode="auto">
            <a:xfrm>
              <a:off x="2895600" y="51816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74" name="Rectangle 373"/>
            <p:cNvSpPr/>
            <p:nvPr/>
          </p:nvSpPr>
          <p:spPr bwMode="auto">
            <a:xfrm>
              <a:off x="1752600" y="5257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75" name="Rectangle 374"/>
            <p:cNvSpPr/>
            <p:nvPr/>
          </p:nvSpPr>
          <p:spPr bwMode="auto">
            <a:xfrm>
              <a:off x="1828800" y="5257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76" name="Rectangle 375"/>
            <p:cNvSpPr/>
            <p:nvPr/>
          </p:nvSpPr>
          <p:spPr bwMode="auto">
            <a:xfrm>
              <a:off x="1905000" y="5257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77" name="Rectangle 376"/>
            <p:cNvSpPr/>
            <p:nvPr/>
          </p:nvSpPr>
          <p:spPr bwMode="auto">
            <a:xfrm>
              <a:off x="1981200" y="5257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78" name="Rectangle 377"/>
            <p:cNvSpPr/>
            <p:nvPr/>
          </p:nvSpPr>
          <p:spPr bwMode="auto">
            <a:xfrm>
              <a:off x="2057400" y="5257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79" name="Rectangle 378"/>
            <p:cNvSpPr/>
            <p:nvPr/>
          </p:nvSpPr>
          <p:spPr bwMode="auto">
            <a:xfrm>
              <a:off x="2133600" y="5257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80" name="Rectangle 379"/>
            <p:cNvSpPr/>
            <p:nvPr/>
          </p:nvSpPr>
          <p:spPr bwMode="auto">
            <a:xfrm>
              <a:off x="2209800" y="5257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81" name="Rectangle 380"/>
            <p:cNvSpPr/>
            <p:nvPr/>
          </p:nvSpPr>
          <p:spPr bwMode="auto">
            <a:xfrm>
              <a:off x="2286000" y="5257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82" name="Rectangle 381"/>
            <p:cNvSpPr/>
            <p:nvPr/>
          </p:nvSpPr>
          <p:spPr bwMode="auto">
            <a:xfrm>
              <a:off x="2362200" y="5257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83" name="Rectangle 382"/>
            <p:cNvSpPr/>
            <p:nvPr/>
          </p:nvSpPr>
          <p:spPr bwMode="auto">
            <a:xfrm>
              <a:off x="2438400" y="5257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84" name="Rectangle 383"/>
            <p:cNvSpPr/>
            <p:nvPr/>
          </p:nvSpPr>
          <p:spPr bwMode="auto">
            <a:xfrm>
              <a:off x="2514600" y="5257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85" name="Rectangle 384"/>
            <p:cNvSpPr/>
            <p:nvPr/>
          </p:nvSpPr>
          <p:spPr bwMode="auto">
            <a:xfrm>
              <a:off x="2590800" y="5257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86" name="Rectangle 385"/>
            <p:cNvSpPr/>
            <p:nvPr/>
          </p:nvSpPr>
          <p:spPr bwMode="auto">
            <a:xfrm>
              <a:off x="2667000" y="5257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87" name="Rectangle 386"/>
            <p:cNvSpPr/>
            <p:nvPr/>
          </p:nvSpPr>
          <p:spPr bwMode="auto">
            <a:xfrm>
              <a:off x="2743200" y="5257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88" name="Rectangle 387"/>
            <p:cNvSpPr/>
            <p:nvPr/>
          </p:nvSpPr>
          <p:spPr bwMode="auto">
            <a:xfrm>
              <a:off x="2819400" y="5257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89" name="Rectangle 388"/>
            <p:cNvSpPr/>
            <p:nvPr/>
          </p:nvSpPr>
          <p:spPr bwMode="auto">
            <a:xfrm>
              <a:off x="2895600" y="52578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90" name="Rectangle 389"/>
            <p:cNvSpPr/>
            <p:nvPr/>
          </p:nvSpPr>
          <p:spPr bwMode="auto">
            <a:xfrm>
              <a:off x="1752600" y="5334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91" name="Rectangle 390"/>
            <p:cNvSpPr/>
            <p:nvPr/>
          </p:nvSpPr>
          <p:spPr bwMode="auto">
            <a:xfrm>
              <a:off x="1828800" y="5334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92" name="Rectangle 391"/>
            <p:cNvSpPr/>
            <p:nvPr/>
          </p:nvSpPr>
          <p:spPr bwMode="auto">
            <a:xfrm>
              <a:off x="1905000" y="5334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93" name="Rectangle 392"/>
            <p:cNvSpPr/>
            <p:nvPr/>
          </p:nvSpPr>
          <p:spPr bwMode="auto">
            <a:xfrm>
              <a:off x="1981200" y="5334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94" name="Rectangle 393"/>
            <p:cNvSpPr/>
            <p:nvPr/>
          </p:nvSpPr>
          <p:spPr bwMode="auto">
            <a:xfrm>
              <a:off x="2057400" y="5334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95" name="Rectangle 394"/>
            <p:cNvSpPr/>
            <p:nvPr/>
          </p:nvSpPr>
          <p:spPr bwMode="auto">
            <a:xfrm>
              <a:off x="2133600" y="5334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96" name="Rectangle 395"/>
            <p:cNvSpPr/>
            <p:nvPr/>
          </p:nvSpPr>
          <p:spPr bwMode="auto">
            <a:xfrm>
              <a:off x="2209800" y="5334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97" name="Rectangle 396"/>
            <p:cNvSpPr/>
            <p:nvPr/>
          </p:nvSpPr>
          <p:spPr bwMode="auto">
            <a:xfrm>
              <a:off x="2286000" y="5334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98" name="Rectangle 397"/>
            <p:cNvSpPr/>
            <p:nvPr/>
          </p:nvSpPr>
          <p:spPr bwMode="auto">
            <a:xfrm>
              <a:off x="2362200" y="5334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99" name="Rectangle 398"/>
            <p:cNvSpPr/>
            <p:nvPr/>
          </p:nvSpPr>
          <p:spPr bwMode="auto">
            <a:xfrm>
              <a:off x="2438400" y="5334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00" name="Rectangle 399"/>
            <p:cNvSpPr/>
            <p:nvPr/>
          </p:nvSpPr>
          <p:spPr bwMode="auto">
            <a:xfrm>
              <a:off x="2514600" y="5334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01" name="Rectangle 400"/>
            <p:cNvSpPr/>
            <p:nvPr/>
          </p:nvSpPr>
          <p:spPr bwMode="auto">
            <a:xfrm>
              <a:off x="2590800" y="5334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02" name="Rectangle 401"/>
            <p:cNvSpPr/>
            <p:nvPr/>
          </p:nvSpPr>
          <p:spPr bwMode="auto">
            <a:xfrm>
              <a:off x="2667000" y="5334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03" name="Rectangle 402"/>
            <p:cNvSpPr/>
            <p:nvPr/>
          </p:nvSpPr>
          <p:spPr bwMode="auto">
            <a:xfrm>
              <a:off x="2743200" y="5334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04" name="Rectangle 403"/>
            <p:cNvSpPr/>
            <p:nvPr/>
          </p:nvSpPr>
          <p:spPr bwMode="auto">
            <a:xfrm>
              <a:off x="2819400" y="5334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05" name="Rectangle 404"/>
            <p:cNvSpPr/>
            <p:nvPr/>
          </p:nvSpPr>
          <p:spPr bwMode="auto">
            <a:xfrm>
              <a:off x="2895600" y="53340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06" name="Rectangle 405"/>
            <p:cNvSpPr/>
            <p:nvPr/>
          </p:nvSpPr>
          <p:spPr bwMode="auto">
            <a:xfrm>
              <a:off x="1752600" y="5410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07" name="Rectangle 406"/>
            <p:cNvSpPr/>
            <p:nvPr/>
          </p:nvSpPr>
          <p:spPr bwMode="auto">
            <a:xfrm>
              <a:off x="1828800" y="5410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08" name="Rectangle 407"/>
            <p:cNvSpPr/>
            <p:nvPr/>
          </p:nvSpPr>
          <p:spPr bwMode="auto">
            <a:xfrm>
              <a:off x="1905000" y="5410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09" name="Rectangle 408"/>
            <p:cNvSpPr/>
            <p:nvPr/>
          </p:nvSpPr>
          <p:spPr bwMode="auto">
            <a:xfrm>
              <a:off x="1981200" y="5410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10" name="Rectangle 409"/>
            <p:cNvSpPr/>
            <p:nvPr/>
          </p:nvSpPr>
          <p:spPr bwMode="auto">
            <a:xfrm>
              <a:off x="2057400" y="5410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11" name="Rectangle 410"/>
            <p:cNvSpPr/>
            <p:nvPr/>
          </p:nvSpPr>
          <p:spPr bwMode="auto">
            <a:xfrm>
              <a:off x="2133600" y="5410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12" name="Rectangle 411"/>
            <p:cNvSpPr/>
            <p:nvPr/>
          </p:nvSpPr>
          <p:spPr bwMode="auto">
            <a:xfrm>
              <a:off x="2209800" y="5410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13" name="Rectangle 412"/>
            <p:cNvSpPr/>
            <p:nvPr/>
          </p:nvSpPr>
          <p:spPr bwMode="auto">
            <a:xfrm>
              <a:off x="2286000" y="5410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14" name="Rectangle 413"/>
            <p:cNvSpPr/>
            <p:nvPr/>
          </p:nvSpPr>
          <p:spPr bwMode="auto">
            <a:xfrm>
              <a:off x="2362200" y="5410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15" name="Rectangle 414"/>
            <p:cNvSpPr/>
            <p:nvPr/>
          </p:nvSpPr>
          <p:spPr bwMode="auto">
            <a:xfrm>
              <a:off x="2438400" y="5410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16" name="Rectangle 415"/>
            <p:cNvSpPr/>
            <p:nvPr/>
          </p:nvSpPr>
          <p:spPr bwMode="auto">
            <a:xfrm>
              <a:off x="2514600" y="5410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17" name="Rectangle 416"/>
            <p:cNvSpPr/>
            <p:nvPr/>
          </p:nvSpPr>
          <p:spPr bwMode="auto">
            <a:xfrm>
              <a:off x="2590800" y="5410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18" name="Rectangle 417"/>
            <p:cNvSpPr/>
            <p:nvPr/>
          </p:nvSpPr>
          <p:spPr bwMode="auto">
            <a:xfrm>
              <a:off x="2667000" y="5410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19" name="Rectangle 418"/>
            <p:cNvSpPr/>
            <p:nvPr/>
          </p:nvSpPr>
          <p:spPr bwMode="auto">
            <a:xfrm>
              <a:off x="2743200" y="5410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20" name="Rectangle 419"/>
            <p:cNvSpPr/>
            <p:nvPr/>
          </p:nvSpPr>
          <p:spPr bwMode="auto">
            <a:xfrm>
              <a:off x="2819400" y="5410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21" name="Rectangle 420"/>
            <p:cNvSpPr/>
            <p:nvPr/>
          </p:nvSpPr>
          <p:spPr bwMode="auto">
            <a:xfrm>
              <a:off x="2895600" y="54102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22" name="Rectangle 421"/>
            <p:cNvSpPr/>
            <p:nvPr/>
          </p:nvSpPr>
          <p:spPr bwMode="auto">
            <a:xfrm>
              <a:off x="1752600" y="5486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23" name="Rectangle 422"/>
            <p:cNvSpPr/>
            <p:nvPr/>
          </p:nvSpPr>
          <p:spPr bwMode="auto">
            <a:xfrm>
              <a:off x="1828800" y="5486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24" name="Rectangle 423"/>
            <p:cNvSpPr/>
            <p:nvPr/>
          </p:nvSpPr>
          <p:spPr bwMode="auto">
            <a:xfrm>
              <a:off x="1905000" y="5486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25" name="Rectangle 424"/>
            <p:cNvSpPr/>
            <p:nvPr/>
          </p:nvSpPr>
          <p:spPr bwMode="auto">
            <a:xfrm>
              <a:off x="1981200" y="5486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26" name="Rectangle 425"/>
            <p:cNvSpPr/>
            <p:nvPr/>
          </p:nvSpPr>
          <p:spPr bwMode="auto">
            <a:xfrm>
              <a:off x="2057400" y="5486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27" name="Rectangle 426"/>
            <p:cNvSpPr/>
            <p:nvPr/>
          </p:nvSpPr>
          <p:spPr bwMode="auto">
            <a:xfrm>
              <a:off x="2133600" y="5486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28" name="Rectangle 427"/>
            <p:cNvSpPr/>
            <p:nvPr/>
          </p:nvSpPr>
          <p:spPr bwMode="auto">
            <a:xfrm>
              <a:off x="2209800" y="5486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29" name="Rectangle 428"/>
            <p:cNvSpPr/>
            <p:nvPr/>
          </p:nvSpPr>
          <p:spPr bwMode="auto">
            <a:xfrm>
              <a:off x="2286000" y="5486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30" name="Rectangle 429"/>
            <p:cNvSpPr/>
            <p:nvPr/>
          </p:nvSpPr>
          <p:spPr bwMode="auto">
            <a:xfrm>
              <a:off x="2362200" y="5486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31" name="Rectangle 430"/>
            <p:cNvSpPr/>
            <p:nvPr/>
          </p:nvSpPr>
          <p:spPr bwMode="auto">
            <a:xfrm>
              <a:off x="2438400" y="5486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32" name="Rectangle 431"/>
            <p:cNvSpPr/>
            <p:nvPr/>
          </p:nvSpPr>
          <p:spPr bwMode="auto">
            <a:xfrm>
              <a:off x="2514600" y="5486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33" name="Rectangle 432"/>
            <p:cNvSpPr/>
            <p:nvPr/>
          </p:nvSpPr>
          <p:spPr bwMode="auto">
            <a:xfrm>
              <a:off x="2590800" y="5486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34" name="Rectangle 433"/>
            <p:cNvSpPr/>
            <p:nvPr/>
          </p:nvSpPr>
          <p:spPr bwMode="auto">
            <a:xfrm>
              <a:off x="2667000" y="5486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35" name="Rectangle 434"/>
            <p:cNvSpPr/>
            <p:nvPr/>
          </p:nvSpPr>
          <p:spPr bwMode="auto">
            <a:xfrm>
              <a:off x="2743200" y="5486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36" name="Rectangle 435"/>
            <p:cNvSpPr/>
            <p:nvPr/>
          </p:nvSpPr>
          <p:spPr bwMode="auto">
            <a:xfrm>
              <a:off x="2819400" y="5486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37" name="Rectangle 436"/>
            <p:cNvSpPr/>
            <p:nvPr/>
          </p:nvSpPr>
          <p:spPr bwMode="auto">
            <a:xfrm>
              <a:off x="2895600" y="5486400"/>
              <a:ext cx="76200" cy="7620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grpSp>
      <p:cxnSp>
        <p:nvCxnSpPr>
          <p:cNvPr id="439" name="Straight Arrow Connector 438"/>
          <p:cNvCxnSpPr>
            <a:endCxn id="21" idx="3"/>
          </p:cNvCxnSpPr>
          <p:nvPr/>
        </p:nvCxnSpPr>
        <p:spPr bwMode="auto">
          <a:xfrm rot="10800000" flipV="1">
            <a:off x="3276600" y="3124200"/>
            <a:ext cx="990600" cy="38100"/>
          </a:xfrm>
          <a:prstGeom prst="straightConnector1">
            <a:avLst/>
          </a:prstGeom>
          <a:solidFill>
            <a:schemeClr val="accent1"/>
          </a:solidFill>
          <a:ln w="9525" cap="flat" cmpd="sng" algn="ctr">
            <a:solidFill>
              <a:schemeClr val="tx1"/>
            </a:solidFill>
            <a:prstDash val="solid"/>
            <a:miter lim="800000"/>
            <a:headEnd type="none" w="med" len="med"/>
            <a:tailEnd type="arrow"/>
          </a:ln>
          <a:effectLst/>
        </p:spPr>
      </p:cxnSp>
      <p:sp>
        <p:nvSpPr>
          <p:cNvPr id="440" name="TextBox 439"/>
          <p:cNvSpPr txBox="1"/>
          <p:nvPr/>
        </p:nvSpPr>
        <p:spPr>
          <a:xfrm>
            <a:off x="4343400" y="2895600"/>
            <a:ext cx="1125278" cy="461665"/>
          </a:xfrm>
          <a:prstGeom prst="rect">
            <a:avLst/>
          </a:prstGeom>
          <a:noFill/>
        </p:spPr>
        <p:txBody>
          <a:bodyPr wrap="none" rtlCol="0">
            <a:spAutoFit/>
          </a:bodyPr>
          <a:lstStyle/>
          <a:p>
            <a:r>
              <a:rPr lang="en-US" dirty="0" smtClean="0"/>
              <a:t>R, G, B</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t>JPEG Compression Process</a:t>
            </a:r>
          </a:p>
        </p:txBody>
      </p:sp>
      <p:graphicFrame>
        <p:nvGraphicFramePr>
          <p:cNvPr id="14340" name="Object 4"/>
          <p:cNvGraphicFramePr>
            <a:graphicFrameLocks noGrp="1" noChangeAspect="1"/>
          </p:cNvGraphicFramePr>
          <p:nvPr>
            <p:ph idx="1"/>
          </p:nvPr>
        </p:nvGraphicFramePr>
        <p:xfrm>
          <a:off x="838201" y="2362200"/>
          <a:ext cx="8305800" cy="1410211"/>
        </p:xfrm>
        <a:graphic>
          <a:graphicData uri="http://schemas.openxmlformats.org/presentationml/2006/ole">
            <mc:AlternateContent xmlns:mc="http://schemas.openxmlformats.org/markup-compatibility/2006">
              <mc:Choice xmlns:v="urn:schemas-microsoft-com:vml" Requires="v">
                <p:oleObj spid="_x0000_s98326" name="SmartDraw" r:id="rId3" imgW="7310520" imgH="722160" progId="">
                  <p:embed/>
                </p:oleObj>
              </mc:Choice>
              <mc:Fallback>
                <p:oleObj name="SmartDraw" r:id="rId3" imgW="7310520" imgH="72216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1" y="2362200"/>
                        <a:ext cx="8305800" cy="1410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5" name="Picture 5" descr="C:\images\homer\surprised.gif"/>
          <p:cNvPicPr>
            <a:picLocks noChangeAspect="1" noChangeArrowheads="1"/>
          </p:cNvPicPr>
          <p:nvPr/>
        </p:nvPicPr>
        <p:blipFill>
          <a:blip r:embed="rId5"/>
          <a:srcRect/>
          <a:stretch>
            <a:fillRect/>
          </a:stretch>
        </p:blipFill>
        <p:spPr bwMode="auto">
          <a:xfrm>
            <a:off x="990600" y="3810000"/>
            <a:ext cx="1814513" cy="2286000"/>
          </a:xfrm>
          <a:prstGeom prst="rect">
            <a:avLst/>
          </a:prstGeom>
          <a:noFill/>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bwMode="auto">
          <a:xfrm>
            <a:off x="2209800" y="2362200"/>
            <a:ext cx="1066800" cy="762000"/>
          </a:xfrm>
          <a:prstGeom prst="rect">
            <a:avLst/>
          </a:prstGeom>
          <a:solidFill>
            <a:srgbClr val="FF6767"/>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4338" name="Rectangle 2"/>
          <p:cNvSpPr>
            <a:spLocks noGrp="1" noChangeArrowheads="1"/>
          </p:cNvSpPr>
          <p:nvPr>
            <p:ph type="title"/>
          </p:nvPr>
        </p:nvSpPr>
        <p:spPr/>
        <p:txBody>
          <a:bodyPr/>
          <a:lstStyle/>
          <a:p>
            <a:r>
              <a:rPr lang="en-US"/>
              <a:t>JPEG Compression Process</a:t>
            </a:r>
          </a:p>
        </p:txBody>
      </p:sp>
      <p:graphicFrame>
        <p:nvGraphicFramePr>
          <p:cNvPr id="14340" name="Object 4"/>
          <p:cNvGraphicFramePr>
            <a:graphicFrameLocks noGrp="1" noChangeAspect="1"/>
          </p:cNvGraphicFramePr>
          <p:nvPr>
            <p:ph idx="1"/>
          </p:nvPr>
        </p:nvGraphicFramePr>
        <p:xfrm>
          <a:off x="838201" y="2362200"/>
          <a:ext cx="8305800" cy="1410211"/>
        </p:xfrm>
        <a:graphic>
          <a:graphicData uri="http://schemas.openxmlformats.org/presentationml/2006/ole">
            <mc:AlternateContent xmlns:mc="http://schemas.openxmlformats.org/markup-compatibility/2006">
              <mc:Choice xmlns:v="urn:schemas-microsoft-com:vml" Requires="v">
                <p:oleObj spid="_x0000_s99350" name="SmartDraw" r:id="rId3" imgW="7310520" imgH="722160" progId="">
                  <p:embed/>
                </p:oleObj>
              </mc:Choice>
              <mc:Fallback>
                <p:oleObj name="SmartDraw" r:id="rId3" imgW="7310520" imgH="72216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1" y="2362200"/>
                        <a:ext cx="8305800" cy="1410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5" name="Picture 5" descr="C:\images\homer\surprised.gif"/>
          <p:cNvPicPr>
            <a:picLocks noChangeAspect="1" noChangeArrowheads="1"/>
          </p:cNvPicPr>
          <p:nvPr/>
        </p:nvPicPr>
        <p:blipFill>
          <a:blip r:embed="rId5"/>
          <a:srcRect/>
          <a:stretch>
            <a:fillRect/>
          </a:stretch>
        </p:blipFill>
        <p:spPr bwMode="auto">
          <a:xfrm>
            <a:off x="990600" y="3810000"/>
            <a:ext cx="1814513" cy="2286000"/>
          </a:xfrm>
          <a:prstGeom prst="rect">
            <a:avLst/>
          </a:prstGeom>
          <a:noFill/>
        </p:spPr>
      </p:pic>
      <p:cxnSp>
        <p:nvCxnSpPr>
          <p:cNvPr id="7" name="Straight Connector 6"/>
          <p:cNvCxnSpPr/>
          <p:nvPr/>
        </p:nvCxnSpPr>
        <p:spPr bwMode="auto">
          <a:xfrm rot="5400000">
            <a:off x="228600" y="4953000"/>
            <a:ext cx="2286000" cy="1588"/>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8" name="Straight Connector 7"/>
          <p:cNvCxnSpPr/>
          <p:nvPr/>
        </p:nvCxnSpPr>
        <p:spPr bwMode="auto">
          <a:xfrm rot="5400000">
            <a:off x="532606" y="4952206"/>
            <a:ext cx="2286000" cy="1588"/>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9" name="Straight Connector 8"/>
          <p:cNvCxnSpPr/>
          <p:nvPr/>
        </p:nvCxnSpPr>
        <p:spPr bwMode="auto">
          <a:xfrm rot="5400000">
            <a:off x="837406" y="4952206"/>
            <a:ext cx="2286000" cy="1588"/>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10" name="Straight Connector 9"/>
          <p:cNvCxnSpPr/>
          <p:nvPr/>
        </p:nvCxnSpPr>
        <p:spPr bwMode="auto">
          <a:xfrm rot="5400000">
            <a:off x="1142206" y="4952206"/>
            <a:ext cx="2286000" cy="1588"/>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11" name="Straight Connector 10"/>
          <p:cNvCxnSpPr/>
          <p:nvPr/>
        </p:nvCxnSpPr>
        <p:spPr bwMode="auto">
          <a:xfrm rot="5400000">
            <a:off x="1447006" y="4952206"/>
            <a:ext cx="2286000" cy="1588"/>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12" name="Straight Connector 11"/>
          <p:cNvCxnSpPr/>
          <p:nvPr/>
        </p:nvCxnSpPr>
        <p:spPr bwMode="auto">
          <a:xfrm rot="5400000">
            <a:off x="1751806" y="4952206"/>
            <a:ext cx="2286000" cy="1588"/>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13" name="Straight Connector 12"/>
          <p:cNvCxnSpPr/>
          <p:nvPr/>
        </p:nvCxnSpPr>
        <p:spPr bwMode="auto">
          <a:xfrm rot="5400000">
            <a:off x="-75406" y="4952206"/>
            <a:ext cx="2286000" cy="1588"/>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15" name="Straight Connector 14"/>
          <p:cNvCxnSpPr/>
          <p:nvPr/>
        </p:nvCxnSpPr>
        <p:spPr bwMode="auto">
          <a:xfrm>
            <a:off x="1066800" y="3810000"/>
            <a:ext cx="1828800" cy="1588"/>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17" name="Straight Connector 16"/>
          <p:cNvCxnSpPr/>
          <p:nvPr/>
        </p:nvCxnSpPr>
        <p:spPr bwMode="auto">
          <a:xfrm>
            <a:off x="1066800" y="4114800"/>
            <a:ext cx="1828800" cy="1588"/>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18" name="Straight Connector 17"/>
          <p:cNvCxnSpPr/>
          <p:nvPr/>
        </p:nvCxnSpPr>
        <p:spPr bwMode="auto">
          <a:xfrm>
            <a:off x="1066800" y="4418012"/>
            <a:ext cx="1828800" cy="1588"/>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19" name="Straight Connector 18"/>
          <p:cNvCxnSpPr/>
          <p:nvPr/>
        </p:nvCxnSpPr>
        <p:spPr bwMode="auto">
          <a:xfrm>
            <a:off x="1066800" y="4722812"/>
            <a:ext cx="1828800" cy="1588"/>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20" name="Straight Connector 19"/>
          <p:cNvCxnSpPr/>
          <p:nvPr/>
        </p:nvCxnSpPr>
        <p:spPr bwMode="auto">
          <a:xfrm>
            <a:off x="1066800" y="5027612"/>
            <a:ext cx="1828800" cy="1588"/>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21" name="Straight Connector 20"/>
          <p:cNvCxnSpPr/>
          <p:nvPr/>
        </p:nvCxnSpPr>
        <p:spPr bwMode="auto">
          <a:xfrm>
            <a:off x="1066800" y="5332412"/>
            <a:ext cx="1828800" cy="1588"/>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22" name="Straight Connector 21"/>
          <p:cNvCxnSpPr/>
          <p:nvPr/>
        </p:nvCxnSpPr>
        <p:spPr bwMode="auto">
          <a:xfrm>
            <a:off x="1066800" y="5637212"/>
            <a:ext cx="1828800" cy="1588"/>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23" name="Straight Connector 22"/>
          <p:cNvCxnSpPr/>
          <p:nvPr/>
        </p:nvCxnSpPr>
        <p:spPr bwMode="auto">
          <a:xfrm>
            <a:off x="1066800" y="5867400"/>
            <a:ext cx="1828800" cy="1588"/>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24" name="Straight Connector 23"/>
          <p:cNvCxnSpPr/>
          <p:nvPr/>
        </p:nvCxnSpPr>
        <p:spPr bwMode="auto">
          <a:xfrm>
            <a:off x="1066800" y="6094412"/>
            <a:ext cx="1828800" cy="1588"/>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bwMode="auto">
          <a:xfrm>
            <a:off x="3581400" y="2362200"/>
            <a:ext cx="1066800" cy="762000"/>
          </a:xfrm>
          <a:prstGeom prst="rect">
            <a:avLst/>
          </a:prstGeom>
          <a:solidFill>
            <a:srgbClr val="FF6767"/>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4338" name="Rectangle 2"/>
          <p:cNvSpPr>
            <a:spLocks noGrp="1" noChangeArrowheads="1"/>
          </p:cNvSpPr>
          <p:nvPr>
            <p:ph type="title"/>
          </p:nvPr>
        </p:nvSpPr>
        <p:spPr/>
        <p:txBody>
          <a:bodyPr/>
          <a:lstStyle/>
          <a:p>
            <a:r>
              <a:rPr lang="en-US"/>
              <a:t>JPEG Compression Process</a:t>
            </a:r>
          </a:p>
        </p:txBody>
      </p:sp>
      <p:graphicFrame>
        <p:nvGraphicFramePr>
          <p:cNvPr id="117764" name="Object 4"/>
          <p:cNvGraphicFramePr>
            <a:graphicFrameLocks noChangeAspect="1"/>
          </p:cNvGraphicFramePr>
          <p:nvPr/>
        </p:nvGraphicFramePr>
        <p:xfrm>
          <a:off x="833438" y="2362200"/>
          <a:ext cx="8305800" cy="1409700"/>
        </p:xfrm>
        <a:graphic>
          <a:graphicData uri="http://schemas.openxmlformats.org/presentationml/2006/ole">
            <mc:AlternateContent xmlns:mc="http://schemas.openxmlformats.org/markup-compatibility/2006">
              <mc:Choice xmlns:v="urn:schemas-microsoft-com:vml" Requires="v">
                <p:oleObj spid="_x0000_s100374" name="SmartDraw" r:id="rId3" imgW="7310520" imgH="722160" progId="">
                  <p:embed/>
                </p:oleObj>
              </mc:Choice>
              <mc:Fallback>
                <p:oleObj name="SmartDraw" r:id="rId3" imgW="7310520" imgH="72216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438" y="2362200"/>
                        <a:ext cx="83058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28" name="Picture 27"/>
          <p:cNvPicPr>
            <a:picLocks noChangeAspect="1"/>
          </p:cNvPicPr>
          <p:nvPr/>
        </p:nvPicPr>
        <p:blipFill>
          <a:blip r:embed="rId5"/>
          <a:stretch>
            <a:fillRect/>
          </a:stretch>
        </p:blipFill>
        <p:spPr>
          <a:xfrm>
            <a:off x="2286000" y="3342515"/>
            <a:ext cx="3352800" cy="3363085"/>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a:t>
            </a:r>
            <a:endParaRPr lang="en-US" dirty="0"/>
          </a:p>
        </p:txBody>
      </p:sp>
      <p:sp>
        <p:nvSpPr>
          <p:cNvPr id="3" name="Content Placeholder 2"/>
          <p:cNvSpPr>
            <a:spLocks noGrp="1"/>
          </p:cNvSpPr>
          <p:nvPr>
            <p:ph idx="1"/>
          </p:nvPr>
        </p:nvSpPr>
        <p:spPr/>
        <p:txBody>
          <a:bodyPr/>
          <a:lstStyle/>
          <a:p>
            <a:r>
              <a:rPr lang="en-US" dirty="0" smtClean="0"/>
              <a:t>Exam #</a:t>
            </a:r>
            <a:r>
              <a:rPr lang="en-US" dirty="0" smtClean="0"/>
              <a:t>2 available</a:t>
            </a:r>
          </a:p>
          <a:p>
            <a:pPr lvl="1"/>
            <a:r>
              <a:rPr lang="en-US" dirty="0" smtClean="0"/>
              <a:t>Take by Sunday at 11:59pm</a:t>
            </a:r>
          </a:p>
          <a:p>
            <a:r>
              <a:rPr lang="en-US" dirty="0" smtClean="0"/>
              <a:t>No office hours on Friday</a:t>
            </a:r>
          </a:p>
          <a:p>
            <a:r>
              <a:rPr lang="en-US" dirty="0" smtClean="0"/>
              <a:t>Status reports</a:t>
            </a:r>
          </a:p>
          <a:p>
            <a:pPr lvl="1"/>
            <a:r>
              <a:rPr lang="en-US" dirty="0" smtClean="0"/>
              <a:t>Keep working on the project </a:t>
            </a:r>
            <a:r>
              <a:rPr lang="en-US" dirty="0" smtClean="0">
                <a:sym typeface="Wingdings"/>
              </a:rPr>
              <a:t></a:t>
            </a:r>
          </a:p>
          <a:p>
            <a:pPr lvl="1"/>
            <a:r>
              <a:rPr lang="en-US" dirty="0" smtClean="0">
                <a:sym typeface="Wingdings"/>
              </a:rPr>
              <a:t>Status report 2 due Monday</a:t>
            </a:r>
            <a:endParaRPr lang="en-US" dirty="0">
              <a:sym typeface="Wingdings"/>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JPEG Compression Process</a:t>
            </a:r>
            <a:endParaRPr lang="en-US" dirty="0"/>
          </a:p>
        </p:txBody>
      </p:sp>
      <p:sp>
        <p:nvSpPr>
          <p:cNvPr id="4" name="Rectangle 3"/>
          <p:cNvSpPr/>
          <p:nvPr/>
        </p:nvSpPr>
        <p:spPr bwMode="auto">
          <a:xfrm>
            <a:off x="4953000" y="2362200"/>
            <a:ext cx="1066800" cy="762000"/>
          </a:xfrm>
          <a:prstGeom prst="rect">
            <a:avLst/>
          </a:prstGeom>
          <a:solidFill>
            <a:srgbClr val="FF6767"/>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5" name="Rectangle 5"/>
          <p:cNvSpPr>
            <a:spLocks noChangeArrowheads="1"/>
          </p:cNvSpPr>
          <p:nvPr/>
        </p:nvSpPr>
        <p:spPr bwMode="auto">
          <a:xfrm>
            <a:off x="2057400" y="3962400"/>
            <a:ext cx="5486400" cy="1295400"/>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6" name="Text Box 4"/>
          <p:cNvSpPr txBox="1">
            <a:spLocks noChangeArrowheads="1"/>
          </p:cNvSpPr>
          <p:nvPr/>
        </p:nvSpPr>
        <p:spPr bwMode="auto">
          <a:xfrm>
            <a:off x="2133600" y="3962400"/>
            <a:ext cx="5410200" cy="1200328"/>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dirty="0" err="1"/>
              <a:t>Quantizer</a:t>
            </a:r>
            <a:r>
              <a:rPr lang="en-US" dirty="0"/>
              <a:t>: Weights the various spectral coefficients according to their importance, with respect to the human visual system. </a:t>
            </a:r>
          </a:p>
        </p:txBody>
      </p:sp>
      <p:graphicFrame>
        <p:nvGraphicFramePr>
          <p:cNvPr id="118786" name="Object 2"/>
          <p:cNvGraphicFramePr>
            <a:graphicFrameLocks noChangeAspect="1"/>
          </p:cNvGraphicFramePr>
          <p:nvPr/>
        </p:nvGraphicFramePr>
        <p:xfrm>
          <a:off x="833438" y="2362200"/>
          <a:ext cx="8305800" cy="1409700"/>
        </p:xfrm>
        <a:graphic>
          <a:graphicData uri="http://schemas.openxmlformats.org/presentationml/2006/ole">
            <mc:AlternateContent xmlns:mc="http://schemas.openxmlformats.org/markup-compatibility/2006">
              <mc:Choice xmlns:v="urn:schemas-microsoft-com:vml" Requires="v">
                <p:oleObj spid="_x0000_s101398" name="SmartDraw" r:id="rId3" imgW="7310520" imgH="722160" progId="">
                  <p:embed/>
                </p:oleObj>
              </mc:Choice>
              <mc:Fallback>
                <p:oleObj name="SmartDraw" r:id="rId3" imgW="7310520" imgH="72216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438" y="2362200"/>
                        <a:ext cx="83058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JPEG Compression</a:t>
            </a:r>
            <a:endParaRPr lang="en-US" dirty="0"/>
          </a:p>
        </p:txBody>
      </p:sp>
      <p:pic>
        <p:nvPicPr>
          <p:cNvPr id="6" name="Picture 20" descr="jpeg3"/>
          <p:cNvPicPr>
            <a:picLocks noChangeAspect="1" noChangeArrowheads="1"/>
          </p:cNvPicPr>
          <p:nvPr/>
        </p:nvPicPr>
        <p:blipFill>
          <a:blip r:embed="rId2"/>
          <a:srcRect/>
          <a:stretch>
            <a:fillRect/>
          </a:stretch>
        </p:blipFill>
        <p:spPr bwMode="auto">
          <a:xfrm>
            <a:off x="2743200" y="2622550"/>
            <a:ext cx="4114800" cy="3079750"/>
          </a:xfrm>
          <a:prstGeom prst="rect">
            <a:avLst/>
          </a:prstGeom>
          <a:noFill/>
        </p:spPr>
      </p:pic>
      <p:pic>
        <p:nvPicPr>
          <p:cNvPr id="7" name="Picture 12" descr="jpeg9"/>
          <p:cNvPicPr>
            <a:picLocks noChangeAspect="1" noChangeArrowheads="1"/>
          </p:cNvPicPr>
          <p:nvPr/>
        </p:nvPicPr>
        <p:blipFill>
          <a:blip r:embed="rId3"/>
          <a:srcRect l="16667"/>
          <a:stretch>
            <a:fillRect/>
          </a:stretch>
        </p:blipFill>
        <p:spPr bwMode="auto">
          <a:xfrm>
            <a:off x="6248400" y="2590800"/>
            <a:ext cx="3429000" cy="3079750"/>
          </a:xfrm>
          <a:prstGeom prst="rect">
            <a:avLst/>
          </a:prstGeom>
          <a:noFill/>
        </p:spPr>
      </p:pic>
      <p:pic>
        <p:nvPicPr>
          <p:cNvPr id="4" name="Picture 12" descr="jpeg0"/>
          <p:cNvPicPr>
            <a:picLocks noChangeAspect="1" noChangeArrowheads="1"/>
          </p:cNvPicPr>
          <p:nvPr/>
        </p:nvPicPr>
        <p:blipFill>
          <a:blip r:embed="rId4"/>
          <a:srcRect l="20370" r="18519"/>
          <a:stretch>
            <a:fillRect/>
          </a:stretch>
        </p:blipFill>
        <p:spPr bwMode="auto">
          <a:xfrm>
            <a:off x="838200" y="2622550"/>
            <a:ext cx="2514600" cy="307975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ChangeArrowheads="1"/>
          </p:cNvSpPr>
          <p:nvPr/>
        </p:nvSpPr>
        <p:spPr bwMode="auto">
          <a:xfrm>
            <a:off x="6019800" y="1066800"/>
            <a:ext cx="1981200" cy="5334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23556" name="TextBox 6"/>
          <p:cNvSpPr txBox="1">
            <a:spLocks noChangeArrowheads="1"/>
          </p:cNvSpPr>
          <p:nvPr/>
        </p:nvSpPr>
        <p:spPr bwMode="auto">
          <a:xfrm>
            <a:off x="685800" y="381000"/>
            <a:ext cx="7543800" cy="738188"/>
          </a:xfrm>
          <a:prstGeom prst="rect">
            <a:avLst/>
          </a:prstGeom>
          <a:noFill/>
          <a:ln w="9525">
            <a:noFill/>
            <a:miter lim="800000"/>
            <a:headEnd/>
            <a:tailEnd/>
          </a:ln>
        </p:spPr>
        <p:txBody>
          <a:bodyPr>
            <a:prstTxWarp prst="textNoShape">
              <a:avLst/>
            </a:prstTxWarp>
            <a:spAutoFit/>
          </a:bodyPr>
          <a:lstStyle/>
          <a:p>
            <a:pPr algn="ctr"/>
            <a:r>
              <a:rPr lang="en-US" sz="4200" dirty="0" smtClean="0"/>
              <a:t>Object Recognition</a:t>
            </a:r>
            <a:endParaRPr lang="en-US" sz="4200" b="1" i="1" dirty="0"/>
          </a:p>
        </p:txBody>
      </p:sp>
      <p:sp>
        <p:nvSpPr>
          <p:cNvPr id="23562" name="TextBox 13"/>
          <p:cNvSpPr txBox="1">
            <a:spLocks noChangeArrowheads="1"/>
          </p:cNvSpPr>
          <p:nvPr/>
        </p:nvSpPr>
        <p:spPr bwMode="auto">
          <a:xfrm>
            <a:off x="1752600" y="2057400"/>
            <a:ext cx="3352800" cy="369888"/>
          </a:xfrm>
          <a:prstGeom prst="rect">
            <a:avLst/>
          </a:prstGeom>
          <a:noFill/>
          <a:ln w="9525">
            <a:noFill/>
            <a:miter lim="800000"/>
            <a:headEnd/>
            <a:tailEnd/>
          </a:ln>
        </p:spPr>
        <p:txBody>
          <a:bodyPr>
            <a:prstTxWarp prst="textNoShape">
              <a:avLst/>
            </a:prstTxWarp>
            <a:spAutoFit/>
          </a:bodyPr>
          <a:lstStyle/>
          <a:p>
            <a:pPr algn="ctr"/>
            <a:r>
              <a:rPr lang="en-US" sz="1800" dirty="0">
                <a:solidFill>
                  <a:srgbClr val="0000FF"/>
                </a:solidFill>
                <a:latin typeface="Comic Sans MS" charset="0"/>
              </a:rPr>
              <a:t>What are these?</a:t>
            </a:r>
          </a:p>
        </p:txBody>
      </p:sp>
      <p:pic>
        <p:nvPicPr>
          <p:cNvPr id="23565" name="Picture 14"/>
          <p:cNvPicPr>
            <a:picLocks noChangeAspect="1" noChangeArrowheads="1"/>
          </p:cNvPicPr>
          <p:nvPr/>
        </p:nvPicPr>
        <p:blipFill>
          <a:blip r:embed="rId3"/>
          <a:srcRect l="5522" t="29524" r="3015" b="23465"/>
          <a:stretch>
            <a:fillRect/>
          </a:stretch>
        </p:blipFill>
        <p:spPr bwMode="auto">
          <a:xfrm>
            <a:off x="1066800" y="2438400"/>
            <a:ext cx="6934200" cy="25781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ChangeArrowheads="1"/>
          </p:cNvSpPr>
          <p:nvPr/>
        </p:nvSpPr>
        <p:spPr bwMode="auto">
          <a:xfrm>
            <a:off x="6019800" y="1066800"/>
            <a:ext cx="1981200" cy="5334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23556" name="TextBox 6"/>
          <p:cNvSpPr txBox="1">
            <a:spLocks noChangeArrowheads="1"/>
          </p:cNvSpPr>
          <p:nvPr/>
        </p:nvSpPr>
        <p:spPr bwMode="auto">
          <a:xfrm>
            <a:off x="685800" y="381000"/>
            <a:ext cx="7543800" cy="738188"/>
          </a:xfrm>
          <a:prstGeom prst="rect">
            <a:avLst/>
          </a:prstGeom>
          <a:noFill/>
          <a:ln w="9525">
            <a:noFill/>
            <a:miter lim="800000"/>
            <a:headEnd/>
            <a:tailEnd/>
          </a:ln>
        </p:spPr>
        <p:txBody>
          <a:bodyPr>
            <a:prstTxWarp prst="textNoShape">
              <a:avLst/>
            </a:prstTxWarp>
            <a:spAutoFit/>
          </a:bodyPr>
          <a:lstStyle/>
          <a:p>
            <a:pPr algn="ctr"/>
            <a:r>
              <a:rPr lang="en-US" sz="4200" dirty="0" smtClean="0"/>
              <a:t>Object Recognition</a:t>
            </a:r>
            <a:endParaRPr lang="en-US" sz="4200" b="1" i="1" dirty="0"/>
          </a:p>
        </p:txBody>
      </p:sp>
      <p:sp>
        <p:nvSpPr>
          <p:cNvPr id="23562" name="TextBox 13"/>
          <p:cNvSpPr txBox="1">
            <a:spLocks noChangeArrowheads="1"/>
          </p:cNvSpPr>
          <p:nvPr/>
        </p:nvSpPr>
        <p:spPr bwMode="auto">
          <a:xfrm>
            <a:off x="1752600" y="1872734"/>
            <a:ext cx="4876800" cy="369332"/>
          </a:xfrm>
          <a:prstGeom prst="rect">
            <a:avLst/>
          </a:prstGeom>
          <a:noFill/>
          <a:ln w="9525">
            <a:noFill/>
            <a:miter lim="800000"/>
            <a:headEnd/>
            <a:tailEnd/>
          </a:ln>
        </p:spPr>
        <p:txBody>
          <a:bodyPr wrap="square">
            <a:prstTxWarp prst="textNoShape">
              <a:avLst/>
            </a:prstTxWarp>
            <a:spAutoFit/>
          </a:bodyPr>
          <a:lstStyle/>
          <a:p>
            <a:pPr algn="ctr"/>
            <a:r>
              <a:rPr lang="en-US" sz="1800" dirty="0" smtClean="0">
                <a:solidFill>
                  <a:srgbClr val="0000FF"/>
                </a:solidFill>
                <a:latin typeface="Comic Sans MS" charset="0"/>
              </a:rPr>
              <a:t>Do you recognize these people?</a:t>
            </a:r>
            <a:endParaRPr lang="en-US" sz="1800" dirty="0">
              <a:solidFill>
                <a:srgbClr val="0000FF"/>
              </a:solidFill>
              <a:latin typeface="Comic Sans MS" charset="0"/>
            </a:endParaRPr>
          </a:p>
        </p:txBody>
      </p:sp>
      <p:pic>
        <p:nvPicPr>
          <p:cNvPr id="23565" name="Picture 14"/>
          <p:cNvPicPr>
            <a:picLocks noChangeAspect="1" noChangeArrowheads="1"/>
          </p:cNvPicPr>
          <p:nvPr/>
        </p:nvPicPr>
        <p:blipFill>
          <a:blip r:embed="rId3"/>
          <a:srcRect l="5522" t="29524" r="3015" b="23465"/>
          <a:stretch>
            <a:fillRect/>
          </a:stretch>
        </p:blipFill>
        <p:spPr bwMode="auto">
          <a:xfrm>
            <a:off x="1066800" y="2438400"/>
            <a:ext cx="6934200" cy="2578100"/>
          </a:xfrm>
          <a:prstGeom prst="rect">
            <a:avLst/>
          </a:prstGeom>
          <a:noFill/>
          <a:ln w="9525">
            <a:noFill/>
            <a:miter lim="800000"/>
            <a:headEnd/>
            <a:tailEnd/>
          </a:ln>
        </p:spPr>
      </p:pic>
      <p:pic>
        <p:nvPicPr>
          <p:cNvPr id="10" name="Picture 2"/>
          <p:cNvPicPr>
            <a:picLocks noChangeAspect="1" noChangeArrowheads="1"/>
          </p:cNvPicPr>
          <p:nvPr/>
        </p:nvPicPr>
        <p:blipFill>
          <a:blip r:embed="rId4"/>
          <a:srcRect l="4814" t="78168" r="3015" b="15634"/>
          <a:stretch>
            <a:fillRect/>
          </a:stretch>
        </p:blipFill>
        <p:spPr bwMode="auto">
          <a:xfrm>
            <a:off x="152400" y="6142038"/>
            <a:ext cx="8885238" cy="4318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descr="IMG_3534"/>
          <p:cNvPicPr>
            <a:picLocks noChangeAspect="1" noChangeArrowheads="1"/>
          </p:cNvPicPr>
          <p:nvPr/>
        </p:nvPicPr>
        <p:blipFill>
          <a:blip r:embed="rId3"/>
          <a:srcRect t="8163" b="17346"/>
          <a:stretch>
            <a:fillRect/>
          </a:stretch>
        </p:blipFill>
        <p:spPr bwMode="auto">
          <a:xfrm>
            <a:off x="1752600" y="685800"/>
            <a:ext cx="5772150" cy="6172200"/>
          </a:xfrm>
          <a:prstGeom prst="rect">
            <a:avLst/>
          </a:prstGeom>
          <a:noFill/>
          <a:ln w="9525">
            <a:noFill/>
            <a:miter lim="800000"/>
            <a:headEnd/>
            <a:tailEnd/>
          </a:ln>
        </p:spPr>
      </p:pic>
      <p:sp>
        <p:nvSpPr>
          <p:cNvPr id="28675" name="Text Box 2"/>
          <p:cNvSpPr txBox="1">
            <a:spLocks noChangeArrowheads="1"/>
          </p:cNvSpPr>
          <p:nvPr/>
        </p:nvSpPr>
        <p:spPr bwMode="auto">
          <a:xfrm>
            <a:off x="76200" y="0"/>
            <a:ext cx="8464550" cy="641350"/>
          </a:xfrm>
          <a:prstGeom prst="rect">
            <a:avLst/>
          </a:prstGeom>
          <a:noFill/>
          <a:ln w="9525">
            <a:noFill/>
            <a:miter lim="800000"/>
            <a:headEnd/>
            <a:tailEnd/>
          </a:ln>
        </p:spPr>
        <p:txBody>
          <a:bodyPr>
            <a:prstTxWarp prst="textNoShape">
              <a:avLst/>
            </a:prstTxWarp>
            <a:spAutoFit/>
          </a:bodyPr>
          <a:lstStyle/>
          <a:p>
            <a:r>
              <a:rPr lang="en-US" sz="3600" dirty="0" smtClean="0"/>
              <a:t>Different kinds of object recognition?</a:t>
            </a:r>
            <a:endParaRPr lang="en-US" sz="3600" dirty="0"/>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4"/>
          <p:cNvSpPr txBox="1">
            <a:spLocks noChangeArrowheads="1"/>
          </p:cNvSpPr>
          <p:nvPr/>
        </p:nvSpPr>
        <p:spPr bwMode="auto">
          <a:xfrm>
            <a:off x="152400" y="0"/>
            <a:ext cx="7007225" cy="646113"/>
          </a:xfrm>
          <a:prstGeom prst="rect">
            <a:avLst/>
          </a:prstGeom>
          <a:noFill/>
          <a:ln w="9525">
            <a:noFill/>
            <a:miter lim="800000"/>
            <a:headEnd/>
            <a:tailEnd/>
          </a:ln>
        </p:spPr>
        <p:txBody>
          <a:bodyPr wrap="none">
            <a:prstTxWarp prst="textNoShape">
              <a:avLst/>
            </a:prstTxWarp>
            <a:spAutoFit/>
          </a:bodyPr>
          <a:lstStyle/>
          <a:p>
            <a:r>
              <a:rPr lang="en-US" sz="3600" b="1" i="1"/>
              <a:t>Identification</a:t>
            </a:r>
            <a:r>
              <a:rPr lang="en-US" sz="3600"/>
              <a:t>: is that Potala Palace?</a:t>
            </a:r>
          </a:p>
        </p:txBody>
      </p:sp>
      <p:pic>
        <p:nvPicPr>
          <p:cNvPr id="29699" name="Picture 6" descr="IMG_3534"/>
          <p:cNvPicPr>
            <a:picLocks noChangeAspect="1" noChangeArrowheads="1"/>
          </p:cNvPicPr>
          <p:nvPr/>
        </p:nvPicPr>
        <p:blipFill>
          <a:blip r:embed="rId3"/>
          <a:srcRect t="8163" b="17346"/>
          <a:stretch>
            <a:fillRect/>
          </a:stretch>
        </p:blipFill>
        <p:spPr bwMode="auto">
          <a:xfrm>
            <a:off x="1752600" y="685800"/>
            <a:ext cx="5772150" cy="6172200"/>
          </a:xfrm>
          <a:prstGeom prst="rect">
            <a:avLst/>
          </a:prstGeom>
          <a:noFill/>
          <a:ln w="9525">
            <a:noFill/>
            <a:miter lim="800000"/>
            <a:headEnd/>
            <a:tailEnd/>
          </a:ln>
        </p:spPr>
      </p:pic>
      <p:sp>
        <p:nvSpPr>
          <p:cNvPr id="29700" name="Oval 7"/>
          <p:cNvSpPr>
            <a:spLocks noChangeArrowheads="1"/>
          </p:cNvSpPr>
          <p:nvPr/>
        </p:nvSpPr>
        <p:spPr bwMode="auto">
          <a:xfrm>
            <a:off x="2057400" y="1447800"/>
            <a:ext cx="4267200" cy="1600200"/>
          </a:xfrm>
          <a:prstGeom prst="ellipse">
            <a:avLst/>
          </a:prstGeom>
          <a:solidFill>
            <a:srgbClr val="FF99CC">
              <a:alpha val="34901"/>
            </a:srgbClr>
          </a:solidFill>
          <a:ln w="101600">
            <a:solidFill>
              <a:srgbClr val="FF00FF"/>
            </a:solidFill>
            <a:round/>
            <a:headEnd/>
            <a:tailEnd/>
          </a:ln>
        </p:spPr>
        <p:txBody>
          <a:bodyPr wrap="none" anchor="ct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152400" y="0"/>
            <a:ext cx="7277100" cy="646113"/>
          </a:xfrm>
          <a:prstGeom prst="rect">
            <a:avLst/>
          </a:prstGeom>
          <a:noFill/>
          <a:ln w="9525">
            <a:noFill/>
            <a:miter lim="800000"/>
            <a:headEnd/>
            <a:tailEnd/>
          </a:ln>
        </p:spPr>
        <p:txBody>
          <a:bodyPr wrap="none">
            <a:prstTxWarp prst="textNoShape">
              <a:avLst/>
            </a:prstTxWarp>
            <a:spAutoFit/>
          </a:bodyPr>
          <a:lstStyle/>
          <a:p>
            <a:r>
              <a:rPr lang="en-US" sz="3600" b="1" i="1"/>
              <a:t>Detection</a:t>
            </a:r>
            <a:r>
              <a:rPr lang="en-US" sz="3600"/>
              <a:t>: are there people (or faces)?</a:t>
            </a:r>
          </a:p>
        </p:txBody>
      </p:sp>
      <p:pic>
        <p:nvPicPr>
          <p:cNvPr id="30723" name="Picture 7" descr="IMG_3534"/>
          <p:cNvPicPr>
            <a:picLocks noChangeAspect="1" noChangeArrowheads="1"/>
          </p:cNvPicPr>
          <p:nvPr/>
        </p:nvPicPr>
        <p:blipFill>
          <a:blip r:embed="rId3"/>
          <a:srcRect t="8163" b="17346"/>
          <a:stretch>
            <a:fillRect/>
          </a:stretch>
        </p:blipFill>
        <p:spPr bwMode="auto">
          <a:xfrm>
            <a:off x="1752600" y="685800"/>
            <a:ext cx="5772150" cy="6172200"/>
          </a:xfrm>
          <a:prstGeom prst="rect">
            <a:avLst/>
          </a:prstGeom>
          <a:noFill/>
          <a:ln w="9525">
            <a:noFill/>
            <a:miter lim="800000"/>
            <a:headEnd/>
            <a:tailEnd/>
          </a:ln>
        </p:spPr>
      </p:pic>
      <p:sp>
        <p:nvSpPr>
          <p:cNvPr id="30724" name="Oval 9"/>
          <p:cNvSpPr>
            <a:spLocks noChangeArrowheads="1"/>
          </p:cNvSpPr>
          <p:nvPr/>
        </p:nvSpPr>
        <p:spPr bwMode="auto">
          <a:xfrm>
            <a:off x="2057400" y="5257800"/>
            <a:ext cx="1447800" cy="1600200"/>
          </a:xfrm>
          <a:prstGeom prst="ellipse">
            <a:avLst/>
          </a:prstGeom>
          <a:solidFill>
            <a:srgbClr val="FF99CC">
              <a:alpha val="34901"/>
            </a:srgbClr>
          </a:solidFill>
          <a:ln w="101600">
            <a:solidFill>
              <a:srgbClr val="FF00FF"/>
            </a:solidFill>
            <a:round/>
            <a:headEnd/>
            <a:tailEnd/>
          </a:ln>
        </p:spPr>
        <p:txBody>
          <a:bodyPr wrap="none" anchor="ctr">
            <a:prstTxWarp prst="textNoShape">
              <a:avLst/>
            </a:prstTxWarp>
          </a:bodyPr>
          <a:lstStyle/>
          <a:p>
            <a:endParaRPr lang="en-US"/>
          </a:p>
        </p:txBody>
      </p:sp>
      <p:sp>
        <p:nvSpPr>
          <p:cNvPr id="30725" name="Oval 10"/>
          <p:cNvSpPr>
            <a:spLocks noChangeArrowheads="1"/>
          </p:cNvSpPr>
          <p:nvPr/>
        </p:nvSpPr>
        <p:spPr bwMode="auto">
          <a:xfrm>
            <a:off x="3581400" y="5943600"/>
            <a:ext cx="1676400" cy="1066800"/>
          </a:xfrm>
          <a:prstGeom prst="ellipse">
            <a:avLst/>
          </a:prstGeom>
          <a:solidFill>
            <a:srgbClr val="FF99CC">
              <a:alpha val="34901"/>
            </a:srgbClr>
          </a:solidFill>
          <a:ln w="101600">
            <a:solidFill>
              <a:srgbClr val="FF00FF"/>
            </a:solidFill>
            <a:round/>
            <a:headEnd/>
            <a:tailEnd/>
          </a:ln>
        </p:spPr>
        <p:txBody>
          <a:bodyPr wrap="none" anchor="ct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5" descr="IMG_3534"/>
          <p:cNvPicPr>
            <a:picLocks noChangeAspect="1" noChangeArrowheads="1"/>
          </p:cNvPicPr>
          <p:nvPr/>
        </p:nvPicPr>
        <p:blipFill>
          <a:blip r:embed="rId3"/>
          <a:srcRect t="8163" b="17346"/>
          <a:stretch>
            <a:fillRect/>
          </a:stretch>
        </p:blipFill>
        <p:spPr bwMode="auto">
          <a:xfrm>
            <a:off x="1752600" y="685800"/>
            <a:ext cx="5772150" cy="6172200"/>
          </a:xfrm>
          <a:prstGeom prst="rect">
            <a:avLst/>
          </a:prstGeom>
          <a:noFill/>
          <a:ln w="9525">
            <a:noFill/>
            <a:miter lim="800000"/>
            <a:headEnd/>
            <a:tailEnd/>
          </a:ln>
        </p:spPr>
      </p:pic>
      <p:sp>
        <p:nvSpPr>
          <p:cNvPr id="31747" name="Text Box 3"/>
          <p:cNvSpPr txBox="1">
            <a:spLocks noChangeArrowheads="1"/>
          </p:cNvSpPr>
          <p:nvPr/>
        </p:nvSpPr>
        <p:spPr bwMode="auto">
          <a:xfrm>
            <a:off x="152400" y="0"/>
            <a:ext cx="6148388" cy="646113"/>
          </a:xfrm>
          <a:prstGeom prst="rect">
            <a:avLst/>
          </a:prstGeom>
          <a:noFill/>
          <a:ln w="9525">
            <a:noFill/>
            <a:miter lim="800000"/>
            <a:headEnd/>
            <a:tailEnd/>
          </a:ln>
        </p:spPr>
        <p:txBody>
          <a:bodyPr wrap="none">
            <a:prstTxWarp prst="textNoShape">
              <a:avLst/>
            </a:prstTxWarp>
            <a:spAutoFit/>
          </a:bodyPr>
          <a:lstStyle/>
          <a:p>
            <a:r>
              <a:rPr lang="en-US" sz="3600"/>
              <a:t>Object and scene </a:t>
            </a:r>
            <a:r>
              <a:rPr lang="en-US" sz="3600" b="1" i="1"/>
              <a:t>categorization</a:t>
            </a:r>
          </a:p>
        </p:txBody>
      </p:sp>
      <p:sp>
        <p:nvSpPr>
          <p:cNvPr id="31748" name="Text Box 4"/>
          <p:cNvSpPr txBox="1">
            <a:spLocks noChangeArrowheads="1"/>
          </p:cNvSpPr>
          <p:nvPr/>
        </p:nvSpPr>
        <p:spPr bwMode="auto">
          <a:xfrm>
            <a:off x="5334000" y="1219200"/>
            <a:ext cx="1981200" cy="519113"/>
          </a:xfrm>
          <a:prstGeom prst="rect">
            <a:avLst/>
          </a:prstGeom>
          <a:solidFill>
            <a:srgbClr val="D60093"/>
          </a:solidFill>
          <a:ln w="9525">
            <a:noFill/>
            <a:miter lim="800000"/>
            <a:headEnd/>
            <a:tailEnd/>
          </a:ln>
        </p:spPr>
        <p:txBody>
          <a:bodyPr>
            <a:prstTxWarp prst="textNoShape">
              <a:avLst/>
            </a:prstTxWarp>
            <a:spAutoFit/>
          </a:bodyPr>
          <a:lstStyle/>
          <a:p>
            <a:pPr algn="ctr">
              <a:spcBef>
                <a:spcPct val="50000"/>
              </a:spcBef>
            </a:pPr>
            <a:r>
              <a:rPr lang="en-US" sz="2800" b="1">
                <a:solidFill>
                  <a:srgbClr val="FFFF00"/>
                </a:solidFill>
              </a:rPr>
              <a:t>mountain</a:t>
            </a:r>
          </a:p>
        </p:txBody>
      </p:sp>
      <p:sp>
        <p:nvSpPr>
          <p:cNvPr id="31749" name="Text Box 5"/>
          <p:cNvSpPr txBox="1">
            <a:spLocks noChangeArrowheads="1"/>
          </p:cNvSpPr>
          <p:nvPr/>
        </p:nvSpPr>
        <p:spPr bwMode="auto">
          <a:xfrm>
            <a:off x="4953000" y="3276600"/>
            <a:ext cx="1828800" cy="519113"/>
          </a:xfrm>
          <a:prstGeom prst="rect">
            <a:avLst/>
          </a:prstGeom>
          <a:solidFill>
            <a:srgbClr val="D60093"/>
          </a:solidFill>
          <a:ln w="9525">
            <a:noFill/>
            <a:miter lim="800000"/>
            <a:headEnd/>
            <a:tailEnd/>
          </a:ln>
        </p:spPr>
        <p:txBody>
          <a:bodyPr>
            <a:prstTxWarp prst="textNoShape">
              <a:avLst/>
            </a:prstTxWarp>
            <a:spAutoFit/>
          </a:bodyPr>
          <a:lstStyle/>
          <a:p>
            <a:pPr algn="ctr">
              <a:spcBef>
                <a:spcPct val="50000"/>
              </a:spcBef>
            </a:pPr>
            <a:r>
              <a:rPr lang="en-US" sz="2800" b="1">
                <a:solidFill>
                  <a:srgbClr val="FFFF00"/>
                </a:solidFill>
              </a:rPr>
              <a:t>building</a:t>
            </a:r>
          </a:p>
        </p:txBody>
      </p:sp>
      <p:sp>
        <p:nvSpPr>
          <p:cNvPr id="31750" name="Text Box 6"/>
          <p:cNvSpPr txBox="1">
            <a:spLocks noChangeArrowheads="1"/>
          </p:cNvSpPr>
          <p:nvPr/>
        </p:nvSpPr>
        <p:spPr bwMode="auto">
          <a:xfrm>
            <a:off x="1905000" y="2667000"/>
            <a:ext cx="1143000" cy="519113"/>
          </a:xfrm>
          <a:prstGeom prst="rect">
            <a:avLst/>
          </a:prstGeom>
          <a:solidFill>
            <a:srgbClr val="D60093"/>
          </a:solidFill>
          <a:ln w="9525">
            <a:noFill/>
            <a:miter lim="800000"/>
            <a:headEnd/>
            <a:tailEnd/>
          </a:ln>
        </p:spPr>
        <p:txBody>
          <a:bodyPr>
            <a:prstTxWarp prst="textNoShape">
              <a:avLst/>
            </a:prstTxWarp>
            <a:spAutoFit/>
          </a:bodyPr>
          <a:lstStyle/>
          <a:p>
            <a:pPr algn="ctr">
              <a:spcBef>
                <a:spcPct val="50000"/>
              </a:spcBef>
            </a:pPr>
            <a:r>
              <a:rPr lang="en-US" sz="2800" b="1">
                <a:solidFill>
                  <a:srgbClr val="FFFF00"/>
                </a:solidFill>
              </a:rPr>
              <a:t>tree</a:t>
            </a:r>
          </a:p>
        </p:txBody>
      </p:sp>
      <p:sp>
        <p:nvSpPr>
          <p:cNvPr id="31751" name="Text Box 8"/>
          <p:cNvSpPr txBox="1">
            <a:spLocks noChangeArrowheads="1"/>
          </p:cNvSpPr>
          <p:nvPr/>
        </p:nvSpPr>
        <p:spPr bwMode="auto">
          <a:xfrm>
            <a:off x="2286000" y="3733800"/>
            <a:ext cx="1447800" cy="519113"/>
          </a:xfrm>
          <a:prstGeom prst="rect">
            <a:avLst/>
          </a:prstGeom>
          <a:solidFill>
            <a:srgbClr val="D60093"/>
          </a:solidFill>
          <a:ln w="9525">
            <a:noFill/>
            <a:miter lim="800000"/>
            <a:headEnd/>
            <a:tailEnd/>
          </a:ln>
        </p:spPr>
        <p:txBody>
          <a:bodyPr>
            <a:prstTxWarp prst="textNoShape">
              <a:avLst/>
            </a:prstTxWarp>
            <a:spAutoFit/>
          </a:bodyPr>
          <a:lstStyle/>
          <a:p>
            <a:pPr algn="ctr">
              <a:spcBef>
                <a:spcPct val="50000"/>
              </a:spcBef>
            </a:pPr>
            <a:r>
              <a:rPr lang="en-US" sz="2800" b="1">
                <a:solidFill>
                  <a:srgbClr val="FFFF00"/>
                </a:solidFill>
              </a:rPr>
              <a:t>banner</a:t>
            </a:r>
          </a:p>
        </p:txBody>
      </p:sp>
      <p:sp>
        <p:nvSpPr>
          <p:cNvPr id="31752" name="Text Box 9"/>
          <p:cNvSpPr txBox="1">
            <a:spLocks noChangeArrowheads="1"/>
          </p:cNvSpPr>
          <p:nvPr/>
        </p:nvSpPr>
        <p:spPr bwMode="auto">
          <a:xfrm>
            <a:off x="5638800" y="5638800"/>
            <a:ext cx="1524000" cy="519113"/>
          </a:xfrm>
          <a:prstGeom prst="rect">
            <a:avLst/>
          </a:prstGeom>
          <a:solidFill>
            <a:srgbClr val="D60093"/>
          </a:solidFill>
          <a:ln w="9525">
            <a:noFill/>
            <a:miter lim="800000"/>
            <a:headEnd/>
            <a:tailEnd/>
          </a:ln>
        </p:spPr>
        <p:txBody>
          <a:bodyPr>
            <a:prstTxWarp prst="textNoShape">
              <a:avLst/>
            </a:prstTxWarp>
            <a:spAutoFit/>
          </a:bodyPr>
          <a:lstStyle/>
          <a:p>
            <a:pPr algn="ctr">
              <a:spcBef>
                <a:spcPct val="50000"/>
              </a:spcBef>
            </a:pPr>
            <a:r>
              <a:rPr lang="en-US" sz="2800" b="1">
                <a:solidFill>
                  <a:srgbClr val="FFFF00"/>
                </a:solidFill>
              </a:rPr>
              <a:t>vendor</a:t>
            </a:r>
          </a:p>
        </p:txBody>
      </p:sp>
      <p:sp>
        <p:nvSpPr>
          <p:cNvPr id="31753" name="Text Box 10"/>
          <p:cNvSpPr txBox="1">
            <a:spLocks noChangeArrowheads="1"/>
          </p:cNvSpPr>
          <p:nvPr/>
        </p:nvSpPr>
        <p:spPr bwMode="auto">
          <a:xfrm>
            <a:off x="2743200" y="6096000"/>
            <a:ext cx="1905000" cy="519113"/>
          </a:xfrm>
          <a:prstGeom prst="rect">
            <a:avLst/>
          </a:prstGeom>
          <a:solidFill>
            <a:srgbClr val="D60093"/>
          </a:solidFill>
          <a:ln w="9525">
            <a:noFill/>
            <a:miter lim="800000"/>
            <a:headEnd/>
            <a:tailEnd/>
          </a:ln>
        </p:spPr>
        <p:txBody>
          <a:bodyPr>
            <a:prstTxWarp prst="textNoShape">
              <a:avLst/>
            </a:prstTxWarp>
            <a:spAutoFit/>
          </a:bodyPr>
          <a:lstStyle/>
          <a:p>
            <a:pPr algn="ctr">
              <a:spcBef>
                <a:spcPct val="50000"/>
              </a:spcBef>
            </a:pPr>
            <a:r>
              <a:rPr lang="en-US" sz="2800" b="1">
                <a:solidFill>
                  <a:srgbClr val="FFFF00"/>
                </a:solidFill>
              </a:rPr>
              <a:t>people</a:t>
            </a:r>
          </a:p>
        </p:txBody>
      </p:sp>
      <p:sp>
        <p:nvSpPr>
          <p:cNvPr id="31754" name="Text Box 13"/>
          <p:cNvSpPr txBox="1">
            <a:spLocks noChangeArrowheads="1"/>
          </p:cNvSpPr>
          <p:nvPr/>
        </p:nvSpPr>
        <p:spPr bwMode="auto">
          <a:xfrm>
            <a:off x="4648200" y="4648200"/>
            <a:ext cx="2133600" cy="461665"/>
          </a:xfrm>
          <a:prstGeom prst="rect">
            <a:avLst/>
          </a:prstGeom>
          <a:solidFill>
            <a:srgbClr val="D60093"/>
          </a:solidFill>
          <a:ln w="9525">
            <a:noFill/>
            <a:miter lim="800000"/>
            <a:headEnd/>
            <a:tailEnd/>
          </a:ln>
        </p:spPr>
        <p:txBody>
          <a:bodyPr>
            <a:prstTxWarp prst="textNoShape">
              <a:avLst/>
            </a:prstTxWarp>
            <a:spAutoFit/>
          </a:bodyPr>
          <a:lstStyle/>
          <a:p>
            <a:pPr algn="ctr">
              <a:spcBef>
                <a:spcPct val="50000"/>
              </a:spcBef>
            </a:pPr>
            <a:r>
              <a:rPr lang="en-US" sz="2400" b="1" dirty="0">
                <a:solidFill>
                  <a:srgbClr val="FFFF00"/>
                </a:solidFill>
              </a:rPr>
              <a:t>street lamp</a:t>
            </a: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4"/>
          <p:cNvSpPr txBox="1">
            <a:spLocks noChangeArrowheads="1"/>
          </p:cNvSpPr>
          <p:nvPr/>
        </p:nvSpPr>
        <p:spPr bwMode="auto">
          <a:xfrm>
            <a:off x="152400" y="0"/>
            <a:ext cx="5426075" cy="646113"/>
          </a:xfrm>
          <a:prstGeom prst="rect">
            <a:avLst/>
          </a:prstGeom>
          <a:noFill/>
          <a:ln w="9525">
            <a:noFill/>
            <a:miter lim="800000"/>
            <a:headEnd/>
            <a:tailEnd/>
          </a:ln>
        </p:spPr>
        <p:txBody>
          <a:bodyPr wrap="none">
            <a:prstTxWarp prst="textNoShape">
              <a:avLst/>
            </a:prstTxWarp>
            <a:spAutoFit/>
          </a:bodyPr>
          <a:lstStyle/>
          <a:p>
            <a:r>
              <a:rPr lang="en-US" sz="3600" b="1" i="1"/>
              <a:t>Verification</a:t>
            </a:r>
            <a:r>
              <a:rPr lang="en-US" sz="3600"/>
              <a:t>: is that a lamp?</a:t>
            </a:r>
          </a:p>
        </p:txBody>
      </p:sp>
      <p:pic>
        <p:nvPicPr>
          <p:cNvPr id="32771" name="Picture 6" descr="IMG_3534"/>
          <p:cNvPicPr>
            <a:picLocks noChangeAspect="1" noChangeArrowheads="1"/>
          </p:cNvPicPr>
          <p:nvPr/>
        </p:nvPicPr>
        <p:blipFill>
          <a:blip r:embed="rId3"/>
          <a:srcRect t="8163" b="17346"/>
          <a:stretch>
            <a:fillRect/>
          </a:stretch>
        </p:blipFill>
        <p:spPr bwMode="auto">
          <a:xfrm>
            <a:off x="1752600" y="685800"/>
            <a:ext cx="5772150" cy="6172200"/>
          </a:xfrm>
          <a:prstGeom prst="rect">
            <a:avLst/>
          </a:prstGeom>
          <a:noFill/>
          <a:ln w="9525">
            <a:noFill/>
            <a:miter lim="800000"/>
            <a:headEnd/>
            <a:tailEnd/>
          </a:ln>
        </p:spPr>
      </p:pic>
      <p:sp>
        <p:nvSpPr>
          <p:cNvPr id="32772" name="Oval 3"/>
          <p:cNvSpPr>
            <a:spLocks noChangeArrowheads="1"/>
          </p:cNvSpPr>
          <p:nvPr/>
        </p:nvSpPr>
        <p:spPr bwMode="auto">
          <a:xfrm>
            <a:off x="5867400" y="4038600"/>
            <a:ext cx="1447800" cy="2590800"/>
          </a:xfrm>
          <a:prstGeom prst="ellipse">
            <a:avLst/>
          </a:prstGeom>
          <a:solidFill>
            <a:srgbClr val="FF99CC">
              <a:alpha val="34901"/>
            </a:srgbClr>
          </a:solidFill>
          <a:ln w="101600">
            <a:solidFill>
              <a:srgbClr val="FF00FF"/>
            </a:solidFill>
            <a:round/>
            <a:headEnd/>
            <a:tailEnd/>
          </a:ln>
        </p:spPr>
        <p:txBody>
          <a:bodyPr wrap="none" anchor="ct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t>Recognition Question(s)</a:t>
            </a:r>
          </a:p>
        </p:txBody>
      </p:sp>
      <p:sp>
        <p:nvSpPr>
          <p:cNvPr id="33795" name="Rectangle 7"/>
          <p:cNvSpPr>
            <a:spLocks noChangeArrowheads="1"/>
          </p:cNvSpPr>
          <p:nvPr/>
        </p:nvSpPr>
        <p:spPr bwMode="auto">
          <a:xfrm>
            <a:off x="1066800" y="1524000"/>
            <a:ext cx="7772400" cy="3786188"/>
          </a:xfrm>
          <a:prstGeom prst="rect">
            <a:avLst/>
          </a:prstGeom>
          <a:noFill/>
          <a:ln w="9525">
            <a:noFill/>
            <a:miter lim="800000"/>
            <a:headEnd/>
            <a:tailEnd/>
          </a:ln>
        </p:spPr>
        <p:txBody>
          <a:bodyPr>
            <a:prstTxWarp prst="textNoShape">
              <a:avLst/>
            </a:prstTxWarp>
            <a:spAutoFit/>
          </a:bodyPr>
          <a:lstStyle/>
          <a:p>
            <a:endParaRPr lang="en-US"/>
          </a:p>
          <a:p>
            <a:r>
              <a:rPr lang="en-US">
                <a:solidFill>
                  <a:srgbClr val="0000FF"/>
                </a:solidFill>
              </a:rPr>
              <a:t>Identification:      </a:t>
            </a:r>
            <a:r>
              <a:rPr lang="en-US"/>
              <a:t>Where is </a:t>
            </a:r>
            <a:r>
              <a:rPr lang="en-US" i="1"/>
              <a:t>this</a:t>
            </a:r>
            <a:r>
              <a:rPr lang="en-US"/>
              <a:t> </a:t>
            </a:r>
            <a:r>
              <a:rPr lang="en-US" i="1"/>
              <a:t>particular</a:t>
            </a:r>
            <a:r>
              <a:rPr lang="en-US"/>
              <a:t> object?</a:t>
            </a:r>
          </a:p>
          <a:p>
            <a:endParaRPr lang="en-US">
              <a:solidFill>
                <a:srgbClr val="0000FF"/>
              </a:solidFill>
            </a:endParaRPr>
          </a:p>
          <a:p>
            <a:r>
              <a:rPr lang="en-US">
                <a:solidFill>
                  <a:srgbClr val="0000FF"/>
                </a:solidFill>
              </a:rPr>
              <a:t>Detection:             </a:t>
            </a:r>
            <a:r>
              <a:rPr lang="en-US"/>
              <a:t>Locate </a:t>
            </a:r>
            <a:r>
              <a:rPr lang="en-US" i="1"/>
              <a:t>all</a:t>
            </a:r>
            <a:r>
              <a:rPr lang="en-US"/>
              <a:t> instances of a given class</a:t>
            </a:r>
          </a:p>
          <a:p>
            <a:endParaRPr lang="en-US">
              <a:solidFill>
                <a:srgbClr val="0000FF"/>
              </a:solidFill>
            </a:endParaRPr>
          </a:p>
          <a:p>
            <a:r>
              <a:rPr lang="en-US">
                <a:solidFill>
                  <a:srgbClr val="0000FF"/>
                </a:solidFill>
              </a:rPr>
              <a:t>Content-based image retrieval:    </a:t>
            </a:r>
            <a:r>
              <a:rPr lang="en-US"/>
              <a:t> Find something similar</a:t>
            </a:r>
          </a:p>
          <a:p>
            <a:endParaRPr lang="en-US"/>
          </a:p>
          <a:p>
            <a:r>
              <a:rPr lang="en-US">
                <a:solidFill>
                  <a:srgbClr val="0000FF"/>
                </a:solidFill>
              </a:rPr>
              <a:t>Categorization:         </a:t>
            </a:r>
            <a:r>
              <a:rPr lang="en-US"/>
              <a:t>What </a:t>
            </a:r>
            <a:r>
              <a:rPr lang="en-US" i="1"/>
              <a:t>kind</a:t>
            </a:r>
            <a:r>
              <a:rPr lang="en-US"/>
              <a:t> of object(s) is(are) present?</a:t>
            </a:r>
          </a:p>
          <a:p>
            <a:endParaRPr lang="en-US"/>
          </a:p>
          <a:p>
            <a:r>
              <a:rPr lang="en-US">
                <a:solidFill>
                  <a:srgbClr val="0000FF"/>
                </a:solidFill>
              </a:rPr>
              <a:t>Verification:     </a:t>
            </a:r>
            <a:r>
              <a:rPr lang="en-US"/>
              <a:t>Is this what I think it is? </a:t>
            </a:r>
          </a:p>
        </p:txBody>
      </p:sp>
      <p:sp>
        <p:nvSpPr>
          <p:cNvPr id="33796" name="Rectangle 8"/>
          <p:cNvSpPr>
            <a:spLocks noChangeArrowheads="1"/>
          </p:cNvSpPr>
          <p:nvPr/>
        </p:nvSpPr>
        <p:spPr bwMode="auto">
          <a:xfrm>
            <a:off x="7391400" y="6324600"/>
            <a:ext cx="1460500" cy="276225"/>
          </a:xfrm>
          <a:prstGeom prst="rect">
            <a:avLst/>
          </a:prstGeom>
          <a:noFill/>
          <a:ln w="9525">
            <a:noFill/>
            <a:miter lim="800000"/>
            <a:headEnd/>
            <a:tailEnd/>
          </a:ln>
        </p:spPr>
        <p:txBody>
          <a:bodyPr wrap="none">
            <a:prstTxWarp prst="textNoShape">
              <a:avLst/>
            </a:prstTxWarp>
            <a:spAutoFit/>
          </a:bodyPr>
          <a:lstStyle/>
          <a:p>
            <a:pPr algn="r"/>
            <a:r>
              <a:rPr lang="en-US" sz="1200">
                <a:solidFill>
                  <a:srgbClr val="00B050"/>
                </a:solidFill>
              </a:rPr>
              <a:t>[Csurka </a:t>
            </a:r>
            <a:r>
              <a:rPr lang="en-US" sz="1200" i="1">
                <a:solidFill>
                  <a:srgbClr val="00B050"/>
                </a:solidFill>
              </a:rPr>
              <a:t>et al.</a:t>
            </a:r>
            <a:r>
              <a:rPr lang="en-US" sz="1200">
                <a:solidFill>
                  <a:srgbClr val="00B050"/>
                </a:solidFill>
              </a:rPr>
              <a:t> 2006]:</a:t>
            </a:r>
          </a:p>
        </p:txBody>
      </p:sp>
      <p:sp>
        <p:nvSpPr>
          <p:cNvPr id="33797" name="TextBox 9"/>
          <p:cNvSpPr txBox="1">
            <a:spLocks noChangeArrowheads="1"/>
          </p:cNvSpPr>
          <p:nvPr/>
        </p:nvSpPr>
        <p:spPr bwMode="auto">
          <a:xfrm>
            <a:off x="1752600" y="5715000"/>
            <a:ext cx="4648200" cy="830263"/>
          </a:xfrm>
          <a:prstGeom prst="rect">
            <a:avLst/>
          </a:prstGeom>
          <a:noFill/>
          <a:ln w="9525">
            <a:noFill/>
            <a:miter lim="800000"/>
            <a:headEnd/>
            <a:tailEnd/>
          </a:ln>
        </p:spPr>
        <p:txBody>
          <a:bodyPr>
            <a:prstTxWarp prst="textNoShape">
              <a:avLst/>
            </a:prstTxWarp>
            <a:spAutoFit/>
          </a:bodyPr>
          <a:lstStyle/>
          <a:p>
            <a:pPr algn="ctr"/>
            <a:r>
              <a:rPr lang="en-US">
                <a:solidFill>
                  <a:srgbClr val="00B050"/>
                </a:solidFill>
                <a:latin typeface="Comic Sans MS" charset="0"/>
              </a:rPr>
              <a:t>How might you arrange these, in order of difficulty?</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1143000" y="0"/>
            <a:ext cx="6934200" cy="701675"/>
          </a:xfrm>
          <a:prstGeom prst="rect">
            <a:avLst/>
          </a:prstGeom>
          <a:noFill/>
          <a:ln w="9525">
            <a:noFill/>
            <a:miter lim="800000"/>
            <a:headEnd/>
            <a:tailEnd/>
          </a:ln>
          <a:effectLst/>
        </p:spPr>
        <p:txBody>
          <a:bodyPr>
            <a:prstTxWarp prst="textNoShape">
              <a:avLst/>
            </a:prstTxWarp>
            <a:spAutoFit/>
          </a:bodyPr>
          <a:lstStyle/>
          <a:p>
            <a:r>
              <a:rPr lang="en-US" sz="4000" dirty="0"/>
              <a:t>Every picture tells a story…</a:t>
            </a:r>
          </a:p>
        </p:txBody>
      </p:sp>
      <p:sp>
        <p:nvSpPr>
          <p:cNvPr id="92163" name="Text Box 3"/>
          <p:cNvSpPr txBox="1">
            <a:spLocks noChangeArrowheads="1"/>
          </p:cNvSpPr>
          <p:nvPr/>
        </p:nvSpPr>
        <p:spPr bwMode="auto">
          <a:xfrm>
            <a:off x="1905000" y="5730056"/>
            <a:ext cx="5867400" cy="961289"/>
          </a:xfrm>
          <a:prstGeom prst="rect">
            <a:avLst/>
          </a:prstGeom>
          <a:noFill/>
          <a:ln w="9525">
            <a:noFill/>
            <a:miter lim="800000"/>
            <a:headEnd/>
            <a:tailEnd/>
          </a:ln>
          <a:effectLst/>
        </p:spPr>
        <p:txBody>
          <a:bodyPr wrap="square">
            <a:prstTxWarp prst="textNoShape">
              <a:avLst/>
            </a:prstTxWarp>
            <a:spAutoFit/>
          </a:bodyPr>
          <a:lstStyle/>
          <a:p>
            <a:pPr>
              <a:lnSpc>
                <a:spcPct val="90000"/>
              </a:lnSpc>
              <a:spcBef>
                <a:spcPct val="20000"/>
              </a:spcBef>
            </a:pPr>
            <a:r>
              <a:rPr lang="en-US" sz="2800" dirty="0" smtClean="0">
                <a:solidFill>
                  <a:srgbClr val="FF0000"/>
                </a:solidFill>
              </a:rPr>
              <a:t>What is going on in this picture?</a:t>
            </a:r>
          </a:p>
          <a:p>
            <a:pPr>
              <a:lnSpc>
                <a:spcPct val="90000"/>
              </a:lnSpc>
              <a:spcBef>
                <a:spcPct val="20000"/>
              </a:spcBef>
            </a:pPr>
            <a:r>
              <a:rPr lang="en-US" sz="2800" dirty="0" smtClean="0">
                <a:solidFill>
                  <a:srgbClr val="FF0000"/>
                </a:solidFill>
              </a:rPr>
              <a:t>How did you figure it out?</a:t>
            </a:r>
            <a:endParaRPr lang="en-US" dirty="0">
              <a:solidFill>
                <a:srgbClr val="FF0000"/>
              </a:solidFill>
            </a:endParaRPr>
          </a:p>
        </p:txBody>
      </p:sp>
      <p:pic>
        <p:nvPicPr>
          <p:cNvPr id="92164" name="Picture 4" descr="Picture 1"/>
          <p:cNvPicPr>
            <a:picLocks noChangeAspect="1" noChangeArrowheads="1"/>
          </p:cNvPicPr>
          <p:nvPr/>
        </p:nvPicPr>
        <p:blipFill>
          <a:blip r:embed="rId3"/>
          <a:srcRect/>
          <a:stretch>
            <a:fillRect/>
          </a:stretch>
        </p:blipFill>
        <p:spPr bwMode="auto">
          <a:xfrm>
            <a:off x="2590800" y="762000"/>
            <a:ext cx="3810000" cy="4954658"/>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a:t>Recognition Questions</a:t>
            </a:r>
          </a:p>
        </p:txBody>
      </p:sp>
      <p:sp>
        <p:nvSpPr>
          <p:cNvPr id="34819" name="Rectangle 7"/>
          <p:cNvSpPr>
            <a:spLocks noChangeArrowheads="1"/>
          </p:cNvSpPr>
          <p:nvPr/>
        </p:nvSpPr>
        <p:spPr bwMode="auto">
          <a:xfrm>
            <a:off x="1066800" y="1524000"/>
            <a:ext cx="7772400" cy="2862323"/>
          </a:xfrm>
          <a:prstGeom prst="rect">
            <a:avLst/>
          </a:prstGeom>
          <a:noFill/>
          <a:ln w="9525">
            <a:noFill/>
            <a:miter lim="800000"/>
            <a:headEnd/>
            <a:tailEnd/>
          </a:ln>
        </p:spPr>
        <p:txBody>
          <a:bodyPr>
            <a:prstTxWarp prst="textNoShape">
              <a:avLst/>
            </a:prstTxWarp>
            <a:spAutoFit/>
          </a:bodyPr>
          <a:lstStyle/>
          <a:p>
            <a:endParaRPr lang="en-US" dirty="0" smtClean="0"/>
          </a:p>
          <a:p>
            <a:r>
              <a:rPr lang="en-US" dirty="0" smtClean="0">
                <a:solidFill>
                  <a:srgbClr val="0000FF"/>
                </a:solidFill>
              </a:rPr>
              <a:t>Verification</a:t>
            </a:r>
            <a:r>
              <a:rPr lang="en-US" dirty="0">
                <a:solidFill>
                  <a:srgbClr val="0000FF"/>
                </a:solidFill>
              </a:rPr>
              <a:t>:     </a:t>
            </a:r>
            <a:r>
              <a:rPr lang="en-US" dirty="0"/>
              <a:t>Is this what I think it is? </a:t>
            </a:r>
          </a:p>
          <a:p>
            <a:pPr lvl="1"/>
            <a:endParaRPr lang="en-US" dirty="0"/>
          </a:p>
          <a:p>
            <a:r>
              <a:rPr lang="en-US" dirty="0">
                <a:solidFill>
                  <a:srgbClr val="0000FF"/>
                </a:solidFill>
              </a:rPr>
              <a:t>Identification:      </a:t>
            </a:r>
            <a:r>
              <a:rPr lang="en-US" dirty="0"/>
              <a:t>Where is </a:t>
            </a:r>
            <a:r>
              <a:rPr lang="en-US" i="1" dirty="0"/>
              <a:t>this</a:t>
            </a:r>
            <a:r>
              <a:rPr lang="en-US" dirty="0"/>
              <a:t> </a:t>
            </a:r>
            <a:r>
              <a:rPr lang="en-US" i="1" dirty="0"/>
              <a:t>particular</a:t>
            </a:r>
            <a:r>
              <a:rPr lang="en-US" dirty="0"/>
              <a:t> object?</a:t>
            </a:r>
            <a:endParaRPr lang="en-US" dirty="0" smtClean="0"/>
          </a:p>
          <a:p>
            <a:endParaRPr lang="en-US" dirty="0" smtClean="0"/>
          </a:p>
          <a:p>
            <a:r>
              <a:rPr lang="en-US" dirty="0" smtClean="0">
                <a:solidFill>
                  <a:srgbClr val="0000FF"/>
                </a:solidFill>
              </a:rPr>
              <a:t>Content-based image retrieval:    </a:t>
            </a:r>
            <a:r>
              <a:rPr lang="en-US" dirty="0" smtClean="0"/>
              <a:t> Find something similar</a:t>
            </a:r>
          </a:p>
          <a:p>
            <a:endParaRPr lang="en-US" dirty="0" smtClean="0"/>
          </a:p>
          <a:p>
            <a:r>
              <a:rPr lang="en-US" dirty="0">
                <a:solidFill>
                  <a:srgbClr val="0000FF"/>
                </a:solidFill>
              </a:rPr>
              <a:t>Detection:             </a:t>
            </a:r>
            <a:r>
              <a:rPr lang="en-US" dirty="0"/>
              <a:t>Locate </a:t>
            </a:r>
            <a:r>
              <a:rPr lang="en-US" i="1" dirty="0"/>
              <a:t>all</a:t>
            </a:r>
            <a:r>
              <a:rPr lang="en-US" dirty="0"/>
              <a:t> instances of a given class</a:t>
            </a:r>
          </a:p>
          <a:p>
            <a:endParaRPr lang="en-US" dirty="0"/>
          </a:p>
          <a:p>
            <a:r>
              <a:rPr lang="en-US" dirty="0">
                <a:solidFill>
                  <a:srgbClr val="0000FF"/>
                </a:solidFill>
              </a:rPr>
              <a:t>Categorization:         </a:t>
            </a:r>
            <a:r>
              <a:rPr lang="en-US" dirty="0"/>
              <a:t>What </a:t>
            </a:r>
            <a:r>
              <a:rPr lang="en-US" i="1" dirty="0"/>
              <a:t>kind</a:t>
            </a:r>
            <a:r>
              <a:rPr lang="en-US" dirty="0"/>
              <a:t> of </a:t>
            </a:r>
            <a:r>
              <a:rPr lang="en-US" dirty="0" err="1"/>
              <a:t>object(s</a:t>
            </a:r>
            <a:r>
              <a:rPr lang="en-US" dirty="0"/>
              <a:t>) </a:t>
            </a:r>
            <a:r>
              <a:rPr lang="en-US" dirty="0" err="1"/>
              <a:t>is(are</a:t>
            </a:r>
            <a:r>
              <a:rPr lang="en-US" dirty="0"/>
              <a:t>) present?</a:t>
            </a:r>
          </a:p>
        </p:txBody>
      </p:sp>
      <p:cxnSp>
        <p:nvCxnSpPr>
          <p:cNvPr id="6" name="Straight Arrow Connector 5"/>
          <p:cNvCxnSpPr/>
          <p:nvPr/>
        </p:nvCxnSpPr>
        <p:spPr>
          <a:xfrm rot="5400000">
            <a:off x="-1562099" y="3770312"/>
            <a:ext cx="4343400" cy="3175"/>
          </a:xfrm>
          <a:prstGeom prst="straightConnector1">
            <a:avLst/>
          </a:prstGeom>
          <a:ln w="28575">
            <a:solidFill>
              <a:srgbClr val="00B05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4821" name="TextBox 7"/>
          <p:cNvSpPr txBox="1">
            <a:spLocks noChangeArrowheads="1"/>
          </p:cNvSpPr>
          <p:nvPr/>
        </p:nvSpPr>
        <p:spPr bwMode="auto">
          <a:xfrm>
            <a:off x="838200" y="5791200"/>
            <a:ext cx="3124200" cy="276225"/>
          </a:xfrm>
          <a:prstGeom prst="rect">
            <a:avLst/>
          </a:prstGeom>
          <a:noFill/>
          <a:ln w="9525">
            <a:noFill/>
            <a:miter lim="800000"/>
            <a:headEnd/>
            <a:tailEnd/>
          </a:ln>
        </p:spPr>
        <p:txBody>
          <a:bodyPr>
            <a:prstTxWarp prst="textNoShape">
              <a:avLst/>
            </a:prstTxWarp>
            <a:spAutoFit/>
          </a:bodyPr>
          <a:lstStyle/>
          <a:p>
            <a:r>
              <a:rPr lang="en-US" sz="1200">
                <a:solidFill>
                  <a:srgbClr val="00B050"/>
                </a:solidFill>
                <a:latin typeface="Comic Sans MS" charset="0"/>
              </a:rPr>
              <a:t>More challenging</a:t>
            </a:r>
          </a:p>
        </p:txBody>
      </p:sp>
      <p:sp>
        <p:nvSpPr>
          <p:cNvPr id="34822" name="TextBox 8"/>
          <p:cNvSpPr txBox="1">
            <a:spLocks noChangeArrowheads="1"/>
          </p:cNvSpPr>
          <p:nvPr/>
        </p:nvSpPr>
        <p:spPr bwMode="auto">
          <a:xfrm>
            <a:off x="838200" y="1371600"/>
            <a:ext cx="3124200" cy="276225"/>
          </a:xfrm>
          <a:prstGeom prst="rect">
            <a:avLst/>
          </a:prstGeom>
          <a:noFill/>
          <a:ln w="9525">
            <a:noFill/>
            <a:miter lim="800000"/>
            <a:headEnd/>
            <a:tailEnd/>
          </a:ln>
        </p:spPr>
        <p:txBody>
          <a:bodyPr>
            <a:prstTxWarp prst="textNoShape">
              <a:avLst/>
            </a:prstTxWarp>
            <a:spAutoFit/>
          </a:bodyPr>
          <a:lstStyle/>
          <a:p>
            <a:r>
              <a:rPr lang="en-US" sz="1200">
                <a:solidFill>
                  <a:srgbClr val="00B050"/>
                </a:solidFill>
                <a:latin typeface="Comic Sans MS" charset="0"/>
              </a:rPr>
              <a:t>More accessible</a:t>
            </a:r>
          </a:p>
        </p:txBody>
      </p:sp>
      <p:sp>
        <p:nvSpPr>
          <p:cNvPr id="34823" name="TextBox 9"/>
          <p:cNvSpPr txBox="1">
            <a:spLocks noChangeArrowheads="1"/>
          </p:cNvSpPr>
          <p:nvPr/>
        </p:nvSpPr>
        <p:spPr bwMode="auto">
          <a:xfrm>
            <a:off x="3505200" y="5943600"/>
            <a:ext cx="4648200" cy="461963"/>
          </a:xfrm>
          <a:prstGeom prst="rect">
            <a:avLst/>
          </a:prstGeom>
          <a:noFill/>
          <a:ln w="9525">
            <a:noFill/>
            <a:miter lim="800000"/>
            <a:headEnd/>
            <a:tailEnd/>
          </a:ln>
        </p:spPr>
        <p:txBody>
          <a:bodyPr>
            <a:prstTxWarp prst="textNoShape">
              <a:avLst/>
            </a:prstTxWarp>
            <a:spAutoFit/>
          </a:bodyPr>
          <a:lstStyle/>
          <a:p>
            <a:pPr algn="ctr"/>
            <a:r>
              <a:rPr lang="en-US">
                <a:solidFill>
                  <a:srgbClr val="00B050"/>
                </a:solidFill>
                <a:latin typeface="Comic Sans MS" charset="0"/>
              </a:rPr>
              <a:t>Certainly arguable !</a:t>
            </a: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 face recognition</a:t>
            </a:r>
            <a:endParaRPr lang="en-US" dirty="0"/>
          </a:p>
        </p:txBody>
      </p:sp>
      <p:pic>
        <p:nvPicPr>
          <p:cNvPr id="4" name="Picture 3"/>
          <p:cNvPicPr>
            <a:picLocks noChangeAspect="1"/>
          </p:cNvPicPr>
          <p:nvPr/>
        </p:nvPicPr>
        <p:blipFill>
          <a:blip r:embed="rId2"/>
          <a:stretch>
            <a:fillRect/>
          </a:stretch>
        </p:blipFill>
        <p:spPr>
          <a:xfrm>
            <a:off x="1066800" y="1219200"/>
            <a:ext cx="6429563" cy="481474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dirty="0" smtClean="0"/>
              <a:t>Face recognition?</a:t>
            </a:r>
            <a:endParaRPr lang="en-US" dirty="0"/>
          </a:p>
        </p:txBody>
      </p:sp>
      <p:sp>
        <p:nvSpPr>
          <p:cNvPr id="34819" name="Rectangle 7"/>
          <p:cNvSpPr>
            <a:spLocks noChangeArrowheads="1"/>
          </p:cNvSpPr>
          <p:nvPr/>
        </p:nvSpPr>
        <p:spPr bwMode="auto">
          <a:xfrm>
            <a:off x="1066800" y="1524000"/>
            <a:ext cx="7772400" cy="2862323"/>
          </a:xfrm>
          <a:prstGeom prst="rect">
            <a:avLst/>
          </a:prstGeom>
          <a:noFill/>
          <a:ln w="9525">
            <a:noFill/>
            <a:miter lim="800000"/>
            <a:headEnd/>
            <a:tailEnd/>
          </a:ln>
        </p:spPr>
        <p:txBody>
          <a:bodyPr>
            <a:prstTxWarp prst="textNoShape">
              <a:avLst/>
            </a:prstTxWarp>
            <a:spAutoFit/>
          </a:bodyPr>
          <a:lstStyle/>
          <a:p>
            <a:endParaRPr lang="en-US" dirty="0" smtClean="0"/>
          </a:p>
          <a:p>
            <a:r>
              <a:rPr lang="en-US" dirty="0" smtClean="0">
                <a:solidFill>
                  <a:srgbClr val="0000FF"/>
                </a:solidFill>
              </a:rPr>
              <a:t>Verification</a:t>
            </a:r>
            <a:r>
              <a:rPr lang="en-US" dirty="0">
                <a:solidFill>
                  <a:srgbClr val="0000FF"/>
                </a:solidFill>
              </a:rPr>
              <a:t>:     </a:t>
            </a:r>
            <a:r>
              <a:rPr lang="en-US" dirty="0"/>
              <a:t>Is this what I think it is? </a:t>
            </a:r>
          </a:p>
          <a:p>
            <a:pPr lvl="1"/>
            <a:endParaRPr lang="en-US" dirty="0"/>
          </a:p>
          <a:p>
            <a:r>
              <a:rPr lang="en-US" dirty="0">
                <a:solidFill>
                  <a:srgbClr val="0000FF"/>
                </a:solidFill>
              </a:rPr>
              <a:t>Identification:      </a:t>
            </a:r>
            <a:r>
              <a:rPr lang="en-US" dirty="0"/>
              <a:t>Where is </a:t>
            </a:r>
            <a:r>
              <a:rPr lang="en-US" i="1" dirty="0"/>
              <a:t>this</a:t>
            </a:r>
            <a:r>
              <a:rPr lang="en-US" dirty="0"/>
              <a:t> </a:t>
            </a:r>
            <a:r>
              <a:rPr lang="en-US" i="1" dirty="0"/>
              <a:t>particular</a:t>
            </a:r>
            <a:r>
              <a:rPr lang="en-US" dirty="0"/>
              <a:t> object?</a:t>
            </a:r>
            <a:endParaRPr lang="en-US" dirty="0" smtClean="0"/>
          </a:p>
          <a:p>
            <a:endParaRPr lang="en-US" dirty="0" smtClean="0"/>
          </a:p>
          <a:p>
            <a:r>
              <a:rPr lang="en-US" dirty="0" smtClean="0">
                <a:solidFill>
                  <a:srgbClr val="0000FF"/>
                </a:solidFill>
              </a:rPr>
              <a:t>Content-based image retrieval:    </a:t>
            </a:r>
            <a:r>
              <a:rPr lang="en-US" dirty="0" smtClean="0"/>
              <a:t> Find something similar</a:t>
            </a:r>
          </a:p>
          <a:p>
            <a:endParaRPr lang="en-US" dirty="0" smtClean="0"/>
          </a:p>
          <a:p>
            <a:r>
              <a:rPr lang="en-US" dirty="0">
                <a:solidFill>
                  <a:srgbClr val="0000FF"/>
                </a:solidFill>
              </a:rPr>
              <a:t>Detection:             </a:t>
            </a:r>
            <a:r>
              <a:rPr lang="en-US" dirty="0"/>
              <a:t>Locate </a:t>
            </a:r>
            <a:r>
              <a:rPr lang="en-US" i="1" dirty="0"/>
              <a:t>all</a:t>
            </a:r>
            <a:r>
              <a:rPr lang="en-US" dirty="0"/>
              <a:t> instances of a given class</a:t>
            </a:r>
          </a:p>
          <a:p>
            <a:endParaRPr lang="en-US" dirty="0"/>
          </a:p>
          <a:p>
            <a:r>
              <a:rPr lang="en-US" dirty="0">
                <a:solidFill>
                  <a:srgbClr val="0000FF"/>
                </a:solidFill>
              </a:rPr>
              <a:t>Categorization:         </a:t>
            </a:r>
            <a:r>
              <a:rPr lang="en-US" dirty="0"/>
              <a:t>What </a:t>
            </a:r>
            <a:r>
              <a:rPr lang="en-US" i="1" dirty="0"/>
              <a:t>kind</a:t>
            </a:r>
            <a:r>
              <a:rPr lang="en-US" dirty="0"/>
              <a:t> of </a:t>
            </a:r>
            <a:r>
              <a:rPr lang="en-US" dirty="0" err="1"/>
              <a:t>object(s</a:t>
            </a:r>
            <a:r>
              <a:rPr lang="en-US" dirty="0"/>
              <a:t>) </a:t>
            </a:r>
            <a:r>
              <a:rPr lang="en-US" dirty="0" err="1"/>
              <a:t>is(are</a:t>
            </a:r>
            <a:r>
              <a:rPr lang="en-US" dirty="0"/>
              <a:t>) present?</a:t>
            </a: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dirty="0" smtClean="0"/>
              <a:t>Face recognition?</a:t>
            </a:r>
            <a:endParaRPr lang="en-US" dirty="0"/>
          </a:p>
        </p:txBody>
      </p:sp>
      <p:sp>
        <p:nvSpPr>
          <p:cNvPr id="34819" name="Rectangle 7"/>
          <p:cNvSpPr>
            <a:spLocks noChangeArrowheads="1"/>
          </p:cNvSpPr>
          <p:nvPr/>
        </p:nvSpPr>
        <p:spPr bwMode="auto">
          <a:xfrm>
            <a:off x="1066800" y="1524000"/>
            <a:ext cx="7772400" cy="2862323"/>
          </a:xfrm>
          <a:prstGeom prst="rect">
            <a:avLst/>
          </a:prstGeom>
          <a:noFill/>
          <a:ln w="9525">
            <a:noFill/>
            <a:miter lim="800000"/>
            <a:headEnd/>
            <a:tailEnd/>
          </a:ln>
        </p:spPr>
        <p:txBody>
          <a:bodyPr>
            <a:prstTxWarp prst="textNoShape">
              <a:avLst/>
            </a:prstTxWarp>
            <a:spAutoFit/>
          </a:bodyPr>
          <a:lstStyle/>
          <a:p>
            <a:endParaRPr lang="en-US" dirty="0" smtClean="0"/>
          </a:p>
          <a:p>
            <a:r>
              <a:rPr lang="en-US" dirty="0" smtClean="0">
                <a:solidFill>
                  <a:schemeClr val="bg1">
                    <a:lumMod val="75000"/>
                  </a:schemeClr>
                </a:solidFill>
              </a:rPr>
              <a:t>Verification</a:t>
            </a:r>
            <a:r>
              <a:rPr lang="en-US" dirty="0">
                <a:solidFill>
                  <a:schemeClr val="bg1">
                    <a:lumMod val="75000"/>
                  </a:schemeClr>
                </a:solidFill>
              </a:rPr>
              <a:t>:     Is this what I think it is? </a:t>
            </a:r>
          </a:p>
          <a:p>
            <a:pPr lvl="1"/>
            <a:endParaRPr lang="en-US" dirty="0"/>
          </a:p>
          <a:p>
            <a:r>
              <a:rPr lang="en-US" dirty="0">
                <a:solidFill>
                  <a:srgbClr val="0000FF"/>
                </a:solidFill>
              </a:rPr>
              <a:t>Identification:</a:t>
            </a:r>
            <a:r>
              <a:rPr lang="en-US" dirty="0"/>
              <a:t>      Where is </a:t>
            </a:r>
            <a:r>
              <a:rPr lang="en-US" i="1" dirty="0"/>
              <a:t>this</a:t>
            </a:r>
            <a:r>
              <a:rPr lang="en-US" dirty="0"/>
              <a:t> </a:t>
            </a:r>
            <a:r>
              <a:rPr lang="en-US" i="1" dirty="0"/>
              <a:t>particular</a:t>
            </a:r>
            <a:r>
              <a:rPr lang="en-US" dirty="0"/>
              <a:t> object?</a:t>
            </a:r>
            <a:endParaRPr lang="en-US" dirty="0" smtClean="0"/>
          </a:p>
          <a:p>
            <a:endParaRPr lang="en-US" dirty="0" smtClean="0">
              <a:solidFill>
                <a:srgbClr val="BFBFBF"/>
              </a:solidFill>
            </a:endParaRPr>
          </a:p>
          <a:p>
            <a:r>
              <a:rPr lang="en-US" dirty="0" smtClean="0">
                <a:solidFill>
                  <a:srgbClr val="BFBFBF"/>
                </a:solidFill>
              </a:rPr>
              <a:t>Content-based image retrieval:     Find something similar</a:t>
            </a:r>
          </a:p>
          <a:p>
            <a:endParaRPr lang="en-US" dirty="0" smtClean="0"/>
          </a:p>
          <a:p>
            <a:r>
              <a:rPr lang="en-US" dirty="0">
                <a:solidFill>
                  <a:srgbClr val="0000FF"/>
                </a:solidFill>
              </a:rPr>
              <a:t>Detection:             </a:t>
            </a:r>
            <a:r>
              <a:rPr lang="en-US" dirty="0"/>
              <a:t>Locate </a:t>
            </a:r>
            <a:r>
              <a:rPr lang="en-US" i="1" dirty="0"/>
              <a:t>all</a:t>
            </a:r>
            <a:r>
              <a:rPr lang="en-US" dirty="0"/>
              <a:t> instances of a given class</a:t>
            </a:r>
          </a:p>
          <a:p>
            <a:endParaRPr lang="en-US" dirty="0"/>
          </a:p>
          <a:p>
            <a:r>
              <a:rPr lang="en-US" dirty="0">
                <a:solidFill>
                  <a:schemeClr val="bg1">
                    <a:lumMod val="75000"/>
                  </a:schemeClr>
                </a:solidFill>
              </a:rPr>
              <a:t>Categorization:         What </a:t>
            </a:r>
            <a:r>
              <a:rPr lang="en-US" i="1" dirty="0">
                <a:solidFill>
                  <a:schemeClr val="bg1">
                    <a:lumMod val="75000"/>
                  </a:schemeClr>
                </a:solidFill>
              </a:rPr>
              <a:t>kind</a:t>
            </a:r>
            <a:r>
              <a:rPr lang="en-US" dirty="0">
                <a:solidFill>
                  <a:schemeClr val="bg1">
                    <a:lumMod val="75000"/>
                  </a:schemeClr>
                </a:solidFill>
              </a:rPr>
              <a:t> of </a:t>
            </a:r>
            <a:r>
              <a:rPr lang="en-US" dirty="0" err="1">
                <a:solidFill>
                  <a:schemeClr val="bg1">
                    <a:lumMod val="75000"/>
                  </a:schemeClr>
                </a:solidFill>
              </a:rPr>
              <a:t>object(s</a:t>
            </a:r>
            <a:r>
              <a:rPr lang="en-US" dirty="0">
                <a:solidFill>
                  <a:schemeClr val="bg1">
                    <a:lumMod val="75000"/>
                  </a:schemeClr>
                </a:solidFill>
              </a:rPr>
              <a:t>) </a:t>
            </a:r>
            <a:r>
              <a:rPr lang="en-US" dirty="0" err="1">
                <a:solidFill>
                  <a:schemeClr val="bg1">
                    <a:lumMod val="75000"/>
                  </a:schemeClr>
                </a:solidFill>
              </a:rPr>
              <a:t>is(are</a:t>
            </a:r>
            <a:r>
              <a:rPr lang="en-US" dirty="0">
                <a:solidFill>
                  <a:schemeClr val="bg1">
                    <a:lumMod val="75000"/>
                  </a:schemeClr>
                </a:solidFill>
              </a:rPr>
              <a:t>) present?</a:t>
            </a: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a:xfrm>
            <a:off x="685800" y="274638"/>
            <a:ext cx="8458200" cy="1143000"/>
          </a:xfrm>
        </p:spPr>
        <p:txBody>
          <a:bodyPr/>
          <a:lstStyle/>
          <a:p>
            <a:pPr eaLnBrk="1" hangingPunct="1"/>
            <a:r>
              <a:rPr lang="en-US" sz="3600" dirty="0" err="1"/>
              <a:t>Eigenfaces</a:t>
            </a:r>
            <a:r>
              <a:rPr lang="en-US" sz="3600" dirty="0"/>
              <a:t>:</a:t>
            </a:r>
            <a:r>
              <a:rPr lang="en-US" sz="3600" dirty="0" smtClean="0"/>
              <a:t> </a:t>
            </a:r>
            <a:r>
              <a:rPr lang="en-US" sz="3200" dirty="0" smtClean="0"/>
              <a:t>how do people do it?</a:t>
            </a:r>
            <a:endParaRPr lang="en-US" sz="3200" dirty="0"/>
          </a:p>
        </p:txBody>
      </p:sp>
      <p:sp>
        <p:nvSpPr>
          <p:cNvPr id="1029" name="Rectangle 11"/>
          <p:cNvSpPr>
            <a:spLocks noChangeArrowheads="1"/>
          </p:cNvSpPr>
          <p:nvPr/>
        </p:nvSpPr>
        <p:spPr bwMode="auto">
          <a:xfrm>
            <a:off x="2195513" y="4343400"/>
            <a:ext cx="4738687" cy="274638"/>
          </a:xfrm>
          <a:prstGeom prst="rect">
            <a:avLst/>
          </a:prstGeom>
          <a:noFill/>
          <a:ln w="9525">
            <a:noFill/>
            <a:miter lim="800000"/>
            <a:headEnd/>
            <a:tailEnd/>
          </a:ln>
        </p:spPr>
        <p:txBody>
          <a:bodyPr>
            <a:prstTxWarp prst="textNoShape">
              <a:avLst/>
            </a:prstTxWarp>
            <a:spAutoFit/>
          </a:bodyPr>
          <a:lstStyle/>
          <a:p>
            <a:pPr algn="ctr" eaLnBrk="0" hangingPunct="0"/>
            <a:r>
              <a:rPr lang="en-US" sz="1200">
                <a:latin typeface="Arial" charset="0"/>
              </a:rPr>
              <a:t>The “Margaret Thatcher Illusion”, by Peter Thompson</a:t>
            </a:r>
          </a:p>
        </p:txBody>
      </p:sp>
      <p:sp>
        <p:nvSpPr>
          <p:cNvPr id="8" name="Rectangle 3"/>
          <p:cNvSpPr txBox="1">
            <a:spLocks noChangeArrowheads="1"/>
          </p:cNvSpPr>
          <p:nvPr/>
        </p:nvSpPr>
        <p:spPr bwMode="auto">
          <a:xfrm>
            <a:off x="2590800" y="5638800"/>
            <a:ext cx="4572000" cy="1066800"/>
          </a:xfrm>
          <a:prstGeom prst="rect">
            <a:avLst/>
          </a:prstGeom>
          <a:noFill/>
          <a:ln w="9525">
            <a:noFill/>
            <a:miter lim="800000"/>
            <a:headEnd/>
            <a:tailEnd/>
          </a:ln>
        </p:spPr>
        <p:txBody>
          <a:bodyPr>
            <a:prstTxWarp prst="textNoShape">
              <a:avLst/>
            </a:prstTxWarp>
            <a:normAutofit/>
          </a:bodyPr>
          <a:lstStyle/>
          <a:p>
            <a:pPr marL="342900" indent="-342900">
              <a:spcBef>
                <a:spcPct val="20000"/>
              </a:spcBef>
              <a:buFont typeface="Arial" charset="0"/>
              <a:buNone/>
            </a:pPr>
            <a:r>
              <a:rPr lang="en-US"/>
              <a:t>Matthew Turk and Alex Pentland</a:t>
            </a:r>
          </a:p>
          <a:p>
            <a:pPr marL="342900" indent="-342900">
              <a:spcBef>
                <a:spcPct val="20000"/>
              </a:spcBef>
              <a:buFont typeface="Arial" charset="0"/>
              <a:buNone/>
            </a:pPr>
            <a:r>
              <a:rPr lang="en-US" i="1"/>
              <a:t>J. Cognitive Neuroscience, </a:t>
            </a:r>
            <a:r>
              <a:rPr lang="en-US"/>
              <a:t>1991</a:t>
            </a:r>
          </a:p>
        </p:txBody>
      </p:sp>
      <p:sp>
        <p:nvSpPr>
          <p:cNvPr id="1031" name="Rectangle 8"/>
          <p:cNvSpPr>
            <a:spLocks noChangeArrowheads="1"/>
          </p:cNvSpPr>
          <p:nvPr/>
        </p:nvSpPr>
        <p:spPr bwMode="auto">
          <a:xfrm>
            <a:off x="2895600" y="5105400"/>
            <a:ext cx="3606800" cy="461963"/>
          </a:xfrm>
          <a:prstGeom prst="rect">
            <a:avLst/>
          </a:prstGeom>
          <a:noFill/>
          <a:ln w="9525">
            <a:noFill/>
            <a:miter lim="800000"/>
            <a:headEnd/>
            <a:tailEnd/>
          </a:ln>
        </p:spPr>
        <p:txBody>
          <a:bodyPr wrap="none">
            <a:prstTxWarp prst="textNoShape">
              <a:avLst/>
            </a:prstTxWarp>
            <a:spAutoFit/>
          </a:bodyPr>
          <a:lstStyle/>
          <a:p>
            <a:pPr algn="ctr"/>
            <a:r>
              <a:rPr lang="en-US" b="1" i="1">
                <a:solidFill>
                  <a:srgbClr val="0000FF"/>
                </a:solidFill>
              </a:rPr>
              <a:t>Eigenfaces for recognition</a:t>
            </a:r>
          </a:p>
        </p:txBody>
      </p:sp>
      <p:pic>
        <p:nvPicPr>
          <p:cNvPr id="9" name="Picture 8"/>
          <p:cNvPicPr>
            <a:picLocks noChangeAspect="1"/>
          </p:cNvPicPr>
          <p:nvPr/>
        </p:nvPicPr>
        <p:blipFill>
          <a:blip r:embed="rId2"/>
          <a:stretch>
            <a:fillRect/>
          </a:stretch>
        </p:blipFill>
        <p:spPr>
          <a:xfrm>
            <a:off x="1981200" y="1752600"/>
            <a:ext cx="2413000" cy="2400300"/>
          </a:xfrm>
          <a:prstGeom prst="rect">
            <a:avLst/>
          </a:prstGeom>
        </p:spPr>
      </p:pic>
      <p:pic>
        <p:nvPicPr>
          <p:cNvPr id="10" name="Picture 9"/>
          <p:cNvPicPr>
            <a:picLocks noChangeAspect="1"/>
          </p:cNvPicPr>
          <p:nvPr/>
        </p:nvPicPr>
        <p:blipFill>
          <a:blip r:embed="rId3"/>
          <a:stretch>
            <a:fillRect/>
          </a:stretch>
        </p:blipFill>
        <p:spPr>
          <a:xfrm>
            <a:off x="4533900" y="1727200"/>
            <a:ext cx="2400300" cy="24257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a:xfrm>
            <a:off x="685800" y="274638"/>
            <a:ext cx="8458200" cy="1143000"/>
          </a:xfrm>
        </p:spPr>
        <p:txBody>
          <a:bodyPr/>
          <a:lstStyle/>
          <a:p>
            <a:pPr eaLnBrk="1" hangingPunct="1"/>
            <a:r>
              <a:rPr lang="en-US" sz="3600" dirty="0" err="1"/>
              <a:t>Eigenfaces</a:t>
            </a:r>
            <a:r>
              <a:rPr lang="en-US" sz="3600" dirty="0"/>
              <a:t>:</a:t>
            </a:r>
            <a:r>
              <a:rPr lang="en-US" sz="3600" dirty="0" smtClean="0"/>
              <a:t> </a:t>
            </a:r>
            <a:r>
              <a:rPr lang="en-US" sz="3200" dirty="0" smtClean="0"/>
              <a:t>how do people do it?</a:t>
            </a:r>
            <a:endParaRPr lang="en-US" sz="3200" dirty="0"/>
          </a:p>
        </p:txBody>
      </p:sp>
      <p:sp>
        <p:nvSpPr>
          <p:cNvPr id="1029" name="Rectangle 11"/>
          <p:cNvSpPr>
            <a:spLocks noChangeArrowheads="1"/>
          </p:cNvSpPr>
          <p:nvPr/>
        </p:nvSpPr>
        <p:spPr bwMode="auto">
          <a:xfrm>
            <a:off x="2195513" y="4343400"/>
            <a:ext cx="4738687" cy="274638"/>
          </a:xfrm>
          <a:prstGeom prst="rect">
            <a:avLst/>
          </a:prstGeom>
          <a:noFill/>
          <a:ln w="9525">
            <a:noFill/>
            <a:miter lim="800000"/>
            <a:headEnd/>
            <a:tailEnd/>
          </a:ln>
        </p:spPr>
        <p:txBody>
          <a:bodyPr>
            <a:prstTxWarp prst="textNoShape">
              <a:avLst/>
            </a:prstTxWarp>
            <a:spAutoFit/>
          </a:bodyPr>
          <a:lstStyle/>
          <a:p>
            <a:pPr algn="ctr" eaLnBrk="0" hangingPunct="0"/>
            <a:r>
              <a:rPr lang="en-US" sz="1200">
                <a:latin typeface="Arial" charset="0"/>
              </a:rPr>
              <a:t>The “Margaret Thatcher Illusion”, by Peter Thompson</a:t>
            </a:r>
          </a:p>
        </p:txBody>
      </p:sp>
      <p:sp>
        <p:nvSpPr>
          <p:cNvPr id="8" name="Rectangle 3"/>
          <p:cNvSpPr txBox="1">
            <a:spLocks noChangeArrowheads="1"/>
          </p:cNvSpPr>
          <p:nvPr/>
        </p:nvSpPr>
        <p:spPr bwMode="auto">
          <a:xfrm>
            <a:off x="2590800" y="5638800"/>
            <a:ext cx="4572000" cy="1066800"/>
          </a:xfrm>
          <a:prstGeom prst="rect">
            <a:avLst/>
          </a:prstGeom>
          <a:noFill/>
          <a:ln w="9525">
            <a:noFill/>
            <a:miter lim="800000"/>
            <a:headEnd/>
            <a:tailEnd/>
          </a:ln>
        </p:spPr>
        <p:txBody>
          <a:bodyPr>
            <a:prstTxWarp prst="textNoShape">
              <a:avLst/>
            </a:prstTxWarp>
            <a:normAutofit/>
          </a:bodyPr>
          <a:lstStyle/>
          <a:p>
            <a:pPr marL="342900" indent="-342900">
              <a:spcBef>
                <a:spcPct val="20000"/>
              </a:spcBef>
              <a:buFont typeface="Arial" charset="0"/>
              <a:buNone/>
            </a:pPr>
            <a:r>
              <a:rPr lang="en-US"/>
              <a:t>Matthew Turk and Alex Pentland</a:t>
            </a:r>
          </a:p>
          <a:p>
            <a:pPr marL="342900" indent="-342900">
              <a:spcBef>
                <a:spcPct val="20000"/>
              </a:spcBef>
              <a:buFont typeface="Arial" charset="0"/>
              <a:buNone/>
            </a:pPr>
            <a:r>
              <a:rPr lang="en-US" i="1"/>
              <a:t>J. Cognitive Neuroscience, </a:t>
            </a:r>
            <a:r>
              <a:rPr lang="en-US"/>
              <a:t>1991</a:t>
            </a:r>
          </a:p>
        </p:txBody>
      </p:sp>
      <p:sp>
        <p:nvSpPr>
          <p:cNvPr id="1031" name="Rectangle 8"/>
          <p:cNvSpPr>
            <a:spLocks noChangeArrowheads="1"/>
          </p:cNvSpPr>
          <p:nvPr/>
        </p:nvSpPr>
        <p:spPr bwMode="auto">
          <a:xfrm>
            <a:off x="2895600" y="5105400"/>
            <a:ext cx="3606800" cy="461963"/>
          </a:xfrm>
          <a:prstGeom prst="rect">
            <a:avLst/>
          </a:prstGeom>
          <a:noFill/>
          <a:ln w="9525">
            <a:noFill/>
            <a:miter lim="800000"/>
            <a:headEnd/>
            <a:tailEnd/>
          </a:ln>
        </p:spPr>
        <p:txBody>
          <a:bodyPr wrap="none">
            <a:prstTxWarp prst="textNoShape">
              <a:avLst/>
            </a:prstTxWarp>
            <a:spAutoFit/>
          </a:bodyPr>
          <a:lstStyle/>
          <a:p>
            <a:pPr algn="ctr"/>
            <a:r>
              <a:rPr lang="en-US" b="1" i="1">
                <a:solidFill>
                  <a:srgbClr val="0000FF"/>
                </a:solidFill>
              </a:rPr>
              <a:t>Eigenfaces for recognition</a:t>
            </a:r>
          </a:p>
        </p:txBody>
      </p:sp>
      <p:pic>
        <p:nvPicPr>
          <p:cNvPr id="9" name="Picture 8"/>
          <p:cNvPicPr>
            <a:picLocks noChangeAspect="1"/>
          </p:cNvPicPr>
          <p:nvPr/>
        </p:nvPicPr>
        <p:blipFill>
          <a:blip r:embed="rId2"/>
          <a:stretch>
            <a:fillRect/>
          </a:stretch>
        </p:blipFill>
        <p:spPr>
          <a:xfrm rot="10800000">
            <a:off x="1981200" y="1752600"/>
            <a:ext cx="2413000" cy="2400300"/>
          </a:xfrm>
          <a:prstGeom prst="rect">
            <a:avLst/>
          </a:prstGeom>
        </p:spPr>
      </p:pic>
      <p:pic>
        <p:nvPicPr>
          <p:cNvPr id="10" name="Picture 9"/>
          <p:cNvPicPr>
            <a:picLocks noChangeAspect="1"/>
          </p:cNvPicPr>
          <p:nvPr/>
        </p:nvPicPr>
        <p:blipFill>
          <a:blip r:embed="rId3"/>
          <a:stretch>
            <a:fillRect/>
          </a:stretch>
        </p:blipFill>
        <p:spPr>
          <a:xfrm rot="10800000">
            <a:off x="4533900" y="1727200"/>
            <a:ext cx="2400300" cy="24257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features</a:t>
            </a:r>
            <a:endParaRPr lang="en-US" dirty="0"/>
          </a:p>
        </p:txBody>
      </p:sp>
      <p:sp>
        <p:nvSpPr>
          <p:cNvPr id="4" name="Content Placeholder 3"/>
          <p:cNvSpPr>
            <a:spLocks noGrp="1"/>
          </p:cNvSpPr>
          <p:nvPr>
            <p:ph idx="1"/>
          </p:nvPr>
        </p:nvSpPr>
        <p:spPr>
          <a:xfrm>
            <a:off x="498474" y="1981200"/>
            <a:ext cx="8035926" cy="4144963"/>
          </a:xfrm>
        </p:spPr>
        <p:txBody>
          <a:bodyPr/>
          <a:lstStyle/>
          <a:p>
            <a:pPr marL="0" indent="0">
              <a:buNone/>
            </a:pPr>
            <a:r>
              <a:rPr lang="en-US" sz="2400" dirty="0" smtClean="0"/>
              <a:t>We’d like to represent an image as </a:t>
            </a:r>
            <a:r>
              <a:rPr lang="en-US" sz="2400" dirty="0" smtClean="0"/>
              <a:t>a vector </a:t>
            </a:r>
            <a:r>
              <a:rPr lang="en-US" sz="2400" dirty="0" smtClean="0"/>
              <a:t>of features</a:t>
            </a:r>
          </a:p>
          <a:p>
            <a:pPr lvl="1"/>
            <a:r>
              <a:rPr lang="en-US" sz="2200" dirty="0" smtClean="0"/>
              <a:t>good for machine learning </a:t>
            </a:r>
            <a:r>
              <a:rPr lang="en-US" sz="2200" dirty="0" smtClean="0"/>
              <a:t>techniques</a:t>
            </a:r>
            <a:endParaRPr lang="en-US" sz="2200" dirty="0" smtClean="0"/>
          </a:p>
          <a:p>
            <a:pPr lvl="1"/>
            <a:r>
              <a:rPr lang="en-US" sz="2200" dirty="0" smtClean="0"/>
              <a:t>distance/similarity measures</a:t>
            </a:r>
          </a:p>
          <a:p>
            <a:pPr lvl="1"/>
            <a:r>
              <a:rPr lang="en-US" sz="2200" dirty="0" smtClean="0"/>
              <a:t>etc.</a:t>
            </a:r>
            <a:endParaRPr lang="en-US" sz="2400" dirty="0" smtClean="0"/>
          </a:p>
          <a:p>
            <a:pPr marL="0" indent="0">
              <a:buNone/>
            </a:pPr>
            <a:r>
              <a:rPr lang="en-US" sz="2400" dirty="0" smtClean="0">
                <a:solidFill>
                  <a:srgbClr val="FF0000"/>
                </a:solidFill>
              </a:rPr>
              <a:t>What are possible features?</a:t>
            </a:r>
          </a:p>
          <a:p>
            <a:pPr>
              <a:buNone/>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a:t>Color</a:t>
            </a:r>
          </a:p>
        </p:txBody>
      </p:sp>
      <p:sp>
        <p:nvSpPr>
          <p:cNvPr id="56324" name="Text Box 4"/>
          <p:cNvSpPr txBox="1">
            <a:spLocks noChangeArrowheads="1"/>
          </p:cNvSpPr>
          <p:nvPr/>
        </p:nvSpPr>
        <p:spPr bwMode="auto">
          <a:xfrm>
            <a:off x="1143000" y="2362200"/>
            <a:ext cx="32004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Which is more similar?</a:t>
            </a:r>
          </a:p>
        </p:txBody>
      </p:sp>
      <p:sp>
        <p:nvSpPr>
          <p:cNvPr id="56325" name="Rectangle 5"/>
          <p:cNvSpPr>
            <a:spLocks noChangeArrowheads="1"/>
          </p:cNvSpPr>
          <p:nvPr/>
        </p:nvSpPr>
        <p:spPr bwMode="auto">
          <a:xfrm>
            <a:off x="1447800" y="2895600"/>
            <a:ext cx="685800" cy="609600"/>
          </a:xfrm>
          <a:prstGeom prst="rect">
            <a:avLst/>
          </a:prstGeom>
          <a:solidFill>
            <a:srgbClr val="FF0707"/>
          </a:solidFill>
          <a:ln w="9525">
            <a:solidFill>
              <a:schemeClr val="tx1"/>
            </a:solidFill>
            <a:miter lim="800000"/>
            <a:headEnd/>
            <a:tailEnd/>
          </a:ln>
          <a:effectLst/>
        </p:spPr>
        <p:txBody>
          <a:bodyPr wrap="none" anchor="ctr">
            <a:prstTxWarp prst="textNoShape">
              <a:avLst/>
            </a:prstTxWarp>
          </a:bodyPr>
          <a:lstStyle/>
          <a:p>
            <a:endParaRPr lang="en-US"/>
          </a:p>
        </p:txBody>
      </p:sp>
      <p:sp>
        <p:nvSpPr>
          <p:cNvPr id="56326" name="Rectangle 6"/>
          <p:cNvSpPr>
            <a:spLocks noChangeArrowheads="1"/>
          </p:cNvSpPr>
          <p:nvPr/>
        </p:nvSpPr>
        <p:spPr bwMode="auto">
          <a:xfrm>
            <a:off x="2438400" y="2895600"/>
            <a:ext cx="685800" cy="609600"/>
          </a:xfrm>
          <a:prstGeom prst="rect">
            <a:avLst/>
          </a:prstGeom>
          <a:solidFill>
            <a:srgbClr val="400EF8"/>
          </a:solidFill>
          <a:ln w="9525">
            <a:solidFill>
              <a:schemeClr val="tx1"/>
            </a:solidFill>
            <a:miter lim="800000"/>
            <a:headEnd/>
            <a:tailEnd/>
          </a:ln>
          <a:effectLst/>
        </p:spPr>
        <p:txBody>
          <a:bodyPr wrap="none" anchor="ctr">
            <a:prstTxWarp prst="textNoShape">
              <a:avLst/>
            </a:prstTxWarp>
          </a:bodyPr>
          <a:lstStyle/>
          <a:p>
            <a:endParaRPr lang="en-US"/>
          </a:p>
        </p:txBody>
      </p:sp>
      <p:sp>
        <p:nvSpPr>
          <p:cNvPr id="56327" name="Rectangle 7"/>
          <p:cNvSpPr>
            <a:spLocks noChangeArrowheads="1"/>
          </p:cNvSpPr>
          <p:nvPr/>
        </p:nvSpPr>
        <p:spPr bwMode="auto">
          <a:xfrm>
            <a:off x="5791200" y="2895600"/>
            <a:ext cx="685800" cy="609600"/>
          </a:xfrm>
          <a:prstGeom prst="rect">
            <a:avLst/>
          </a:prstGeom>
          <a:solidFill>
            <a:srgbClr val="FFB807"/>
          </a:solidFill>
          <a:ln w="9525">
            <a:solidFill>
              <a:schemeClr val="tx1"/>
            </a:solidFill>
            <a:miter lim="800000"/>
            <a:headEnd/>
            <a:tailEnd/>
          </a:ln>
          <a:effectLst/>
        </p:spPr>
        <p:txBody>
          <a:bodyPr wrap="none" anchor="ctr">
            <a:prstTxWarp prst="textNoShape">
              <a:avLst/>
            </a:prstTxWarp>
          </a:bodyPr>
          <a:lstStyle/>
          <a:p>
            <a:endParaRPr lang="en-US"/>
          </a:p>
        </p:txBody>
      </p:sp>
      <p:sp>
        <p:nvSpPr>
          <p:cNvPr id="56328" name="Rectangle 8"/>
          <p:cNvSpPr>
            <a:spLocks noChangeArrowheads="1"/>
          </p:cNvSpPr>
          <p:nvPr/>
        </p:nvSpPr>
        <p:spPr bwMode="auto">
          <a:xfrm>
            <a:off x="4876800" y="2895600"/>
            <a:ext cx="685800" cy="609600"/>
          </a:xfrm>
          <a:prstGeom prst="rect">
            <a:avLst/>
          </a:prstGeom>
          <a:solidFill>
            <a:srgbClr val="FF0707"/>
          </a:solidFill>
          <a:ln w="9525">
            <a:solidFill>
              <a:schemeClr val="tx1"/>
            </a:solidFill>
            <a:miter lim="800000"/>
            <a:headEnd/>
            <a:tailEnd/>
          </a:ln>
          <a:effectLst/>
        </p:spPr>
        <p:txBody>
          <a:bodyPr wrap="none" anchor="ctr">
            <a:prstTxWarp prst="textNoShape">
              <a:avLst/>
            </a:prstTxWarp>
          </a:bodyPr>
          <a:lstStyle/>
          <a:p>
            <a:endParaRPr lang="en-US"/>
          </a:p>
        </p:txBody>
      </p:sp>
      <p:sp>
        <p:nvSpPr>
          <p:cNvPr id="9" name="TextBox 8"/>
          <p:cNvSpPr txBox="1"/>
          <p:nvPr/>
        </p:nvSpPr>
        <p:spPr>
          <a:xfrm>
            <a:off x="685800" y="1600200"/>
            <a:ext cx="4419600" cy="400110"/>
          </a:xfrm>
          <a:prstGeom prst="rect">
            <a:avLst/>
          </a:prstGeom>
          <a:noFill/>
        </p:spPr>
        <p:txBody>
          <a:bodyPr wrap="square" rtlCol="0">
            <a:spAutoFit/>
          </a:bodyPr>
          <a:lstStyle/>
          <a:p>
            <a:r>
              <a:rPr lang="en-US" sz="2000" dirty="0" smtClean="0">
                <a:solidFill>
                  <a:srgbClr val="FF0000"/>
                </a:solidFill>
              </a:rPr>
              <a:t>How can we represent color?</a:t>
            </a:r>
            <a:endParaRPr lang="en-US" sz="20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t>L*a*b*</a:t>
            </a:r>
          </a:p>
        </p:txBody>
      </p:sp>
      <p:pic>
        <p:nvPicPr>
          <p:cNvPr id="55300" name="Picture 4" descr="C:\School\cs291\presentation1\Lab.bmp"/>
          <p:cNvPicPr>
            <a:picLocks noChangeAspect="1" noChangeArrowheads="1"/>
          </p:cNvPicPr>
          <p:nvPr/>
        </p:nvPicPr>
        <p:blipFill>
          <a:blip r:embed="rId3"/>
          <a:srcRect/>
          <a:stretch>
            <a:fillRect/>
          </a:stretch>
        </p:blipFill>
        <p:spPr bwMode="auto">
          <a:xfrm>
            <a:off x="4114800" y="2743200"/>
            <a:ext cx="4572000" cy="3521075"/>
          </a:xfrm>
          <a:prstGeom prst="rect">
            <a:avLst/>
          </a:prstGeom>
          <a:noFill/>
        </p:spPr>
      </p:pic>
      <p:sp>
        <p:nvSpPr>
          <p:cNvPr id="55301" name="Text Box 5"/>
          <p:cNvSpPr txBox="1">
            <a:spLocks noChangeArrowheads="1"/>
          </p:cNvSpPr>
          <p:nvPr/>
        </p:nvSpPr>
        <p:spPr bwMode="auto">
          <a:xfrm>
            <a:off x="838200" y="3200400"/>
            <a:ext cx="3200400" cy="19177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L – lightness (white to black)</a:t>
            </a:r>
          </a:p>
          <a:p>
            <a:pPr>
              <a:spcBef>
                <a:spcPct val="50000"/>
              </a:spcBef>
            </a:pPr>
            <a:r>
              <a:rPr lang="en-US"/>
              <a:t>a – red-greeness</a:t>
            </a:r>
          </a:p>
          <a:p>
            <a:pPr>
              <a:spcBef>
                <a:spcPct val="50000"/>
              </a:spcBef>
            </a:pPr>
            <a:r>
              <a:rPr lang="en-US"/>
              <a:t>b – yellowness-blueness</a:t>
            </a:r>
          </a:p>
        </p:txBody>
      </p:sp>
      <p:sp>
        <p:nvSpPr>
          <p:cNvPr id="5" name="Text Box 9"/>
          <p:cNvSpPr txBox="1">
            <a:spLocks noChangeArrowheads="1"/>
          </p:cNvSpPr>
          <p:nvPr/>
        </p:nvSpPr>
        <p:spPr bwMode="auto">
          <a:xfrm>
            <a:off x="304800" y="1371600"/>
            <a:ext cx="6858000" cy="646331"/>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dirty="0"/>
              <a:t>L*a*</a:t>
            </a:r>
            <a:r>
              <a:rPr lang="en-US" dirty="0" err="1"/>
              <a:t>b</a:t>
            </a:r>
            <a:r>
              <a:rPr lang="en-US" dirty="0"/>
              <a:t>* was designed to be uniform in that perceptual “closeness” corresponds to Euclidean distance in the space.</a:t>
            </a: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a:t>
            </a:r>
            <a:r>
              <a:rPr lang="en-US" dirty="0" err="1" smtClean="0"/>
              <a:t>b</a:t>
            </a:r>
            <a:r>
              <a:rPr lang="en-US" dirty="0" smtClean="0"/>
              <a:t>*</a:t>
            </a:r>
            <a:endParaRPr lang="en-US" dirty="0"/>
          </a:p>
        </p:txBody>
      </p:sp>
      <p:pic>
        <p:nvPicPr>
          <p:cNvPr id="3" name="Picture 2"/>
          <p:cNvPicPr>
            <a:picLocks noChangeAspect="1"/>
          </p:cNvPicPr>
          <p:nvPr/>
        </p:nvPicPr>
        <p:blipFill>
          <a:blip r:embed="rId2"/>
          <a:stretch>
            <a:fillRect/>
          </a:stretch>
        </p:blipFill>
        <p:spPr>
          <a:xfrm>
            <a:off x="2286000" y="1295400"/>
            <a:ext cx="4267200" cy="4248807"/>
          </a:xfrm>
          <a:prstGeom prst="rect">
            <a:avLst/>
          </a:prstGeom>
        </p:spPr>
      </p:pic>
      <p:sp>
        <p:nvSpPr>
          <p:cNvPr id="4" name="TextBox 3"/>
          <p:cNvSpPr txBox="1"/>
          <p:nvPr/>
        </p:nvSpPr>
        <p:spPr>
          <a:xfrm>
            <a:off x="685799" y="6096000"/>
            <a:ext cx="7368987" cy="461665"/>
          </a:xfrm>
          <a:prstGeom prst="rect">
            <a:avLst/>
          </a:prstGeom>
          <a:noFill/>
        </p:spPr>
        <p:txBody>
          <a:bodyPr wrap="square" rtlCol="0">
            <a:spAutoFit/>
          </a:bodyPr>
          <a:lstStyle/>
          <a:p>
            <a:r>
              <a:rPr lang="en-US" sz="2400" dirty="0" smtClean="0">
                <a:solidFill>
                  <a:srgbClr val="FF0000"/>
                </a:solidFill>
              </a:rPr>
              <a:t>Is color useful for face detection/verification?</a:t>
            </a:r>
            <a:endParaRPr lang="en-US" sz="24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Computer Vision</a:t>
            </a:r>
            <a:endParaRPr lang="en-US" dirty="0"/>
          </a:p>
        </p:txBody>
      </p:sp>
      <p:sp>
        <p:nvSpPr>
          <p:cNvPr id="6" name="Content Placeholder 5"/>
          <p:cNvSpPr>
            <a:spLocks noGrp="1"/>
          </p:cNvSpPr>
          <p:nvPr>
            <p:ph idx="1"/>
          </p:nvPr>
        </p:nvSpPr>
        <p:spPr>
          <a:xfrm>
            <a:off x="498475" y="1981200"/>
            <a:ext cx="6283326" cy="4144963"/>
          </a:xfrm>
        </p:spPr>
        <p:txBody>
          <a:bodyPr>
            <a:normAutofit/>
          </a:bodyPr>
          <a:lstStyle/>
          <a:p>
            <a:pPr marL="0" indent="0">
              <a:buNone/>
            </a:pPr>
            <a:r>
              <a:rPr lang="en-US" sz="2400" dirty="0" smtClean="0">
                <a:solidFill>
                  <a:srgbClr val="FF0000"/>
                </a:solidFill>
              </a:rPr>
              <a:t>What is computer vision?</a:t>
            </a:r>
            <a:endParaRPr lang="en-US" sz="2400" dirty="0" smtClean="0">
              <a:solidFill>
                <a:srgbClr val="FF0000"/>
              </a:solidFill>
            </a:endParaRPr>
          </a:p>
          <a:p>
            <a:endParaRPr lang="en-US" sz="2400" dirty="0">
              <a:solidFill>
                <a:srgbClr val="FF0000"/>
              </a:solidFill>
            </a:endParaRPr>
          </a:p>
        </p:txBody>
      </p:sp>
      <p:pic>
        <p:nvPicPr>
          <p:cNvPr id="7" name="Picture 4" descr="Picture 1"/>
          <p:cNvPicPr>
            <a:picLocks noChangeAspect="1" noChangeArrowheads="1"/>
          </p:cNvPicPr>
          <p:nvPr/>
        </p:nvPicPr>
        <p:blipFill>
          <a:blip r:embed="rId2"/>
          <a:srcRect/>
          <a:stretch>
            <a:fillRect/>
          </a:stretch>
        </p:blipFill>
        <p:spPr bwMode="auto">
          <a:xfrm>
            <a:off x="6781800" y="76200"/>
            <a:ext cx="2362200" cy="3071888"/>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a:t>Texture</a:t>
            </a:r>
          </a:p>
        </p:txBody>
      </p:sp>
      <p:pic>
        <p:nvPicPr>
          <p:cNvPr id="60420" name="Picture 4" descr="C:\School\cs291\presentation1\texture.jpg"/>
          <p:cNvPicPr>
            <a:picLocks noChangeAspect="1" noChangeArrowheads="1"/>
          </p:cNvPicPr>
          <p:nvPr/>
        </p:nvPicPr>
        <p:blipFill>
          <a:blip r:embed="rId2"/>
          <a:srcRect b="13637"/>
          <a:stretch>
            <a:fillRect/>
          </a:stretch>
        </p:blipFill>
        <p:spPr bwMode="auto">
          <a:xfrm>
            <a:off x="6858000" y="2362200"/>
            <a:ext cx="1385888" cy="1447800"/>
          </a:xfrm>
          <a:prstGeom prst="rect">
            <a:avLst/>
          </a:prstGeom>
          <a:noFill/>
        </p:spPr>
      </p:pic>
      <p:pic>
        <p:nvPicPr>
          <p:cNvPr id="60421" name="Picture 5" descr="C:\School\cs291\presentation1\texture2.jpg"/>
          <p:cNvPicPr>
            <a:picLocks noChangeAspect="1" noChangeArrowheads="1"/>
          </p:cNvPicPr>
          <p:nvPr/>
        </p:nvPicPr>
        <p:blipFill>
          <a:blip r:embed="rId3"/>
          <a:srcRect/>
          <a:stretch>
            <a:fillRect/>
          </a:stretch>
        </p:blipFill>
        <p:spPr bwMode="auto">
          <a:xfrm>
            <a:off x="6858000" y="5502275"/>
            <a:ext cx="1371600" cy="1355725"/>
          </a:xfrm>
          <a:prstGeom prst="rect">
            <a:avLst/>
          </a:prstGeom>
          <a:noFill/>
        </p:spPr>
      </p:pic>
      <p:pic>
        <p:nvPicPr>
          <p:cNvPr id="60422" name="Picture 6" descr="C:\School\cs291\presentation1\texture3.jpg"/>
          <p:cNvPicPr>
            <a:picLocks noChangeAspect="1" noChangeArrowheads="1"/>
          </p:cNvPicPr>
          <p:nvPr/>
        </p:nvPicPr>
        <p:blipFill>
          <a:blip r:embed="rId4"/>
          <a:srcRect/>
          <a:stretch>
            <a:fillRect/>
          </a:stretch>
        </p:blipFill>
        <p:spPr bwMode="auto">
          <a:xfrm>
            <a:off x="6629400" y="3962400"/>
            <a:ext cx="1844675" cy="1382713"/>
          </a:xfrm>
          <a:prstGeom prst="rect">
            <a:avLst/>
          </a:prstGeom>
          <a:noFill/>
        </p:spPr>
      </p:pic>
      <p:sp>
        <p:nvSpPr>
          <p:cNvPr id="11" name="TextBox 10"/>
          <p:cNvSpPr txBox="1"/>
          <p:nvPr/>
        </p:nvSpPr>
        <p:spPr>
          <a:xfrm>
            <a:off x="762000" y="3439180"/>
            <a:ext cx="5313023" cy="523220"/>
          </a:xfrm>
          <a:prstGeom prst="rect">
            <a:avLst/>
          </a:prstGeom>
          <a:noFill/>
        </p:spPr>
        <p:txBody>
          <a:bodyPr wrap="none" rtlCol="0">
            <a:spAutoFit/>
          </a:bodyPr>
          <a:lstStyle/>
          <a:p>
            <a:r>
              <a:rPr lang="en-US" sz="2800" dirty="0" smtClean="0">
                <a:solidFill>
                  <a:srgbClr val="FF0000"/>
                </a:solidFill>
              </a:rPr>
              <a:t>How is texture different than color?</a:t>
            </a:r>
            <a:endParaRPr lang="en-US" sz="28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a:t>Texture</a:t>
            </a:r>
          </a:p>
        </p:txBody>
      </p:sp>
      <p:sp>
        <p:nvSpPr>
          <p:cNvPr id="60419" name="Rectangle 3"/>
          <p:cNvSpPr>
            <a:spLocks noGrp="1" noChangeArrowheads="1"/>
          </p:cNvSpPr>
          <p:nvPr>
            <p:ph type="body" idx="1"/>
          </p:nvPr>
        </p:nvSpPr>
        <p:spPr>
          <a:xfrm>
            <a:off x="914400" y="2362200"/>
            <a:ext cx="5562600" cy="1905000"/>
          </a:xfrm>
        </p:spPr>
        <p:txBody>
          <a:bodyPr/>
          <a:lstStyle/>
          <a:p>
            <a:pPr marL="0" indent="0">
              <a:buNone/>
            </a:pPr>
            <a:r>
              <a:rPr lang="en-US" dirty="0"/>
              <a:t>Texture is not </a:t>
            </a:r>
            <a:r>
              <a:rPr lang="en-US" dirty="0" err="1"/>
              <a:t>pointwise</a:t>
            </a:r>
            <a:r>
              <a:rPr lang="en-US" dirty="0"/>
              <a:t> like color</a:t>
            </a:r>
          </a:p>
          <a:p>
            <a:pPr marL="0" indent="0">
              <a:buNone/>
            </a:pPr>
            <a:r>
              <a:rPr lang="en-US" dirty="0"/>
              <a:t>Texture involves a local neighborhood</a:t>
            </a:r>
            <a:endParaRPr lang="en-US" dirty="0" smtClean="0"/>
          </a:p>
          <a:p>
            <a:pPr>
              <a:buNone/>
            </a:pPr>
            <a:endParaRPr lang="en-US" dirty="0"/>
          </a:p>
        </p:txBody>
      </p:sp>
      <p:pic>
        <p:nvPicPr>
          <p:cNvPr id="60420" name="Picture 4" descr="C:\School\cs291\presentation1\texture.jpg"/>
          <p:cNvPicPr>
            <a:picLocks noChangeAspect="1" noChangeArrowheads="1"/>
          </p:cNvPicPr>
          <p:nvPr/>
        </p:nvPicPr>
        <p:blipFill>
          <a:blip r:embed="rId2"/>
          <a:srcRect b="13637"/>
          <a:stretch>
            <a:fillRect/>
          </a:stretch>
        </p:blipFill>
        <p:spPr bwMode="auto">
          <a:xfrm>
            <a:off x="6858000" y="2362200"/>
            <a:ext cx="1385888" cy="1447800"/>
          </a:xfrm>
          <a:prstGeom prst="rect">
            <a:avLst/>
          </a:prstGeom>
          <a:noFill/>
        </p:spPr>
      </p:pic>
      <p:pic>
        <p:nvPicPr>
          <p:cNvPr id="60421" name="Picture 5" descr="C:\School\cs291\presentation1\texture2.jpg"/>
          <p:cNvPicPr>
            <a:picLocks noChangeAspect="1" noChangeArrowheads="1"/>
          </p:cNvPicPr>
          <p:nvPr/>
        </p:nvPicPr>
        <p:blipFill>
          <a:blip r:embed="rId3"/>
          <a:srcRect/>
          <a:stretch>
            <a:fillRect/>
          </a:stretch>
        </p:blipFill>
        <p:spPr bwMode="auto">
          <a:xfrm>
            <a:off x="6858000" y="5502275"/>
            <a:ext cx="1371600" cy="1355725"/>
          </a:xfrm>
          <a:prstGeom prst="rect">
            <a:avLst/>
          </a:prstGeom>
          <a:noFill/>
        </p:spPr>
      </p:pic>
      <p:pic>
        <p:nvPicPr>
          <p:cNvPr id="60422" name="Picture 6" descr="C:\School\cs291\presentation1\texture3.jpg"/>
          <p:cNvPicPr>
            <a:picLocks noChangeAspect="1" noChangeArrowheads="1"/>
          </p:cNvPicPr>
          <p:nvPr/>
        </p:nvPicPr>
        <p:blipFill>
          <a:blip r:embed="rId4"/>
          <a:srcRect/>
          <a:stretch>
            <a:fillRect/>
          </a:stretch>
        </p:blipFill>
        <p:spPr bwMode="auto">
          <a:xfrm>
            <a:off x="6629400" y="3962400"/>
            <a:ext cx="1844675" cy="1382713"/>
          </a:xfrm>
          <a:prstGeom prst="rect">
            <a:avLst/>
          </a:prstGeom>
          <a:noFill/>
        </p:spPr>
      </p:pic>
      <p:sp>
        <p:nvSpPr>
          <p:cNvPr id="7" name="TextBox 6"/>
          <p:cNvSpPr txBox="1"/>
          <p:nvPr/>
        </p:nvSpPr>
        <p:spPr>
          <a:xfrm>
            <a:off x="990600" y="5410200"/>
            <a:ext cx="4897495" cy="523220"/>
          </a:xfrm>
          <a:prstGeom prst="rect">
            <a:avLst/>
          </a:prstGeom>
          <a:noFill/>
        </p:spPr>
        <p:txBody>
          <a:bodyPr wrap="none" rtlCol="0">
            <a:spAutoFit/>
          </a:bodyPr>
          <a:lstStyle/>
          <a:p>
            <a:r>
              <a:rPr lang="en-US" sz="2800" dirty="0" smtClean="0">
                <a:solidFill>
                  <a:srgbClr val="FF0000"/>
                </a:solidFill>
              </a:rPr>
              <a:t>How can we capture texture?</a:t>
            </a: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897467" y="2590800"/>
            <a:ext cx="1083733" cy="304800"/>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97087" y="103094"/>
            <a:ext cx="7556313" cy="1116106"/>
          </a:xfrm>
        </p:spPr>
        <p:txBody>
          <a:bodyPr/>
          <a:lstStyle/>
          <a:p>
            <a:r>
              <a:rPr lang="en-US" sz="3200" dirty="0" smtClean="0"/>
              <a:t>Local “response” to feature functions</a:t>
            </a:r>
            <a:endParaRPr lang="en-US" sz="3200" dirty="0"/>
          </a:p>
        </p:txBody>
      </p:sp>
      <p:sp>
        <p:nvSpPr>
          <p:cNvPr id="18" name="Content Placeholder 17"/>
          <p:cNvSpPr>
            <a:spLocks noGrp="1"/>
          </p:cNvSpPr>
          <p:nvPr>
            <p:ph idx="1"/>
          </p:nvPr>
        </p:nvSpPr>
        <p:spPr>
          <a:xfrm>
            <a:off x="597088" y="3856037"/>
            <a:ext cx="7457700" cy="2544763"/>
          </a:xfrm>
        </p:spPr>
        <p:txBody>
          <a:bodyPr>
            <a:normAutofit/>
          </a:bodyPr>
          <a:lstStyle/>
          <a:p>
            <a:pPr marL="0" indent="0">
              <a:buNone/>
            </a:pPr>
            <a:r>
              <a:rPr lang="en-US" dirty="0" smtClean="0"/>
              <a:t>A “feature” is a particular low-resolution image (intensities)</a:t>
            </a:r>
          </a:p>
          <a:p>
            <a:pPr marL="0" indent="0">
              <a:buNone/>
            </a:pPr>
            <a:r>
              <a:rPr lang="en-US" dirty="0" smtClean="0"/>
              <a:t>“convolution”</a:t>
            </a:r>
          </a:p>
          <a:p>
            <a:pPr lvl="1"/>
            <a:r>
              <a:rPr lang="en-US" dirty="0" smtClean="0"/>
              <a:t>matrix dot product</a:t>
            </a:r>
          </a:p>
          <a:p>
            <a:pPr lvl="1"/>
            <a:r>
              <a:rPr lang="en-US" dirty="0" smtClean="0"/>
              <a:t>image portions with similar intensities will have high values</a:t>
            </a:r>
          </a:p>
          <a:p>
            <a:pPr marL="0" indent="0">
              <a:buNone/>
            </a:pPr>
            <a:r>
              <a:rPr lang="en-US" dirty="0" smtClean="0"/>
              <a:t>Lots of possible features!</a:t>
            </a:r>
          </a:p>
        </p:txBody>
      </p:sp>
      <p:pic>
        <p:nvPicPr>
          <p:cNvPr id="4" name="Picture 3"/>
          <p:cNvPicPr>
            <a:picLocks noChangeAspect="1"/>
          </p:cNvPicPr>
          <p:nvPr/>
        </p:nvPicPr>
        <p:blipFill>
          <a:blip r:embed="rId2"/>
          <a:stretch>
            <a:fillRect/>
          </a:stretch>
        </p:blipFill>
        <p:spPr>
          <a:xfrm rot="10800000">
            <a:off x="4902200" y="1219201"/>
            <a:ext cx="2413000" cy="2400300"/>
          </a:xfrm>
          <a:prstGeom prst="rect">
            <a:avLst/>
          </a:prstGeom>
        </p:spPr>
      </p:pic>
      <p:sp>
        <p:nvSpPr>
          <p:cNvPr id="5" name="Rectangle 4"/>
          <p:cNvSpPr/>
          <p:nvPr/>
        </p:nvSpPr>
        <p:spPr>
          <a:xfrm>
            <a:off x="5318126" y="2419351"/>
            <a:ext cx="228600" cy="1524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6134100" y="2571751"/>
            <a:ext cx="228600" cy="1524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248400" y="2228852"/>
            <a:ext cx="228600" cy="1524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461126" y="2038351"/>
            <a:ext cx="228600" cy="1524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461126" y="1657351"/>
            <a:ext cx="228600" cy="1524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stretch>
            <a:fillRect/>
          </a:stretch>
        </p:blipFill>
        <p:spPr>
          <a:xfrm>
            <a:off x="897467" y="1295400"/>
            <a:ext cx="1083733" cy="609600"/>
          </a:xfrm>
          <a:prstGeom prst="rect">
            <a:avLst/>
          </a:prstGeom>
        </p:spPr>
      </p:pic>
      <p:pic>
        <p:nvPicPr>
          <p:cNvPr id="12" name="Picture 11"/>
          <p:cNvPicPr>
            <a:picLocks noChangeAspect="1"/>
          </p:cNvPicPr>
          <p:nvPr/>
        </p:nvPicPr>
        <p:blipFill>
          <a:blip r:embed="rId4"/>
          <a:stretch>
            <a:fillRect/>
          </a:stretch>
        </p:blipFill>
        <p:spPr>
          <a:xfrm>
            <a:off x="2573867" y="1219200"/>
            <a:ext cx="806450" cy="865459"/>
          </a:xfrm>
          <a:prstGeom prst="rect">
            <a:avLst/>
          </a:prstGeom>
        </p:spPr>
      </p:pic>
      <p:sp>
        <p:nvSpPr>
          <p:cNvPr id="13" name="Rectangle 12"/>
          <p:cNvSpPr/>
          <p:nvPr/>
        </p:nvSpPr>
        <p:spPr>
          <a:xfrm>
            <a:off x="897467" y="2286000"/>
            <a:ext cx="1083733" cy="990600"/>
          </a:xfrm>
          <a:prstGeom prst="rect">
            <a:avLst/>
          </a:prstGeom>
          <a:noFill/>
          <a:ln w="28575" cap="flat" cmpd="sng" algn="ctr">
            <a:solidFill>
              <a:schemeClr val="accent1">
                <a:shade val="95000"/>
                <a:satMod val="105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2573867" y="2286000"/>
            <a:ext cx="1083733" cy="990600"/>
          </a:xfrm>
          <a:prstGeom prst="rect">
            <a:avLst/>
          </a:prstGeom>
          <a:noFill/>
          <a:ln w="28575" cap="flat" cmpd="sng" algn="ctr">
            <a:solidFill>
              <a:schemeClr val="accent1">
                <a:shade val="95000"/>
                <a:satMod val="105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2927350" y="2286000"/>
            <a:ext cx="349250" cy="990600"/>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dirty="0" smtClean="0"/>
              <a:t>Example: Gabor </a:t>
            </a:r>
            <a:r>
              <a:rPr lang="en-US" dirty="0"/>
              <a:t>Filters</a:t>
            </a:r>
          </a:p>
        </p:txBody>
      </p:sp>
      <p:pic>
        <p:nvPicPr>
          <p:cNvPr id="62467" name="Picture 3" descr="C:\School\cs291\presentation1\gabor108.4.bmp"/>
          <p:cNvPicPr>
            <a:picLocks noChangeAspect="1" noChangeArrowheads="1"/>
          </p:cNvPicPr>
          <p:nvPr/>
        </p:nvPicPr>
        <p:blipFill>
          <a:blip r:embed="rId2"/>
          <a:srcRect/>
          <a:stretch>
            <a:fillRect/>
          </a:stretch>
        </p:blipFill>
        <p:spPr bwMode="auto">
          <a:xfrm>
            <a:off x="3429000" y="3276600"/>
            <a:ext cx="2362200" cy="2362200"/>
          </a:xfrm>
          <a:prstGeom prst="rect">
            <a:avLst/>
          </a:prstGeom>
          <a:noFill/>
        </p:spPr>
      </p:pic>
      <p:pic>
        <p:nvPicPr>
          <p:cNvPr id="62468" name="Picture 4" descr="C:\School\cs291\presentation1\gabor144.5.bmp"/>
          <p:cNvPicPr>
            <a:picLocks noChangeAspect="1" noChangeArrowheads="1"/>
          </p:cNvPicPr>
          <p:nvPr/>
        </p:nvPicPr>
        <p:blipFill>
          <a:blip r:embed="rId3"/>
          <a:srcRect/>
          <a:stretch>
            <a:fillRect/>
          </a:stretch>
        </p:blipFill>
        <p:spPr bwMode="auto">
          <a:xfrm>
            <a:off x="6096000" y="3276600"/>
            <a:ext cx="2362200" cy="2362200"/>
          </a:xfrm>
          <a:prstGeom prst="rect">
            <a:avLst/>
          </a:prstGeom>
          <a:noFill/>
        </p:spPr>
      </p:pic>
      <p:pic>
        <p:nvPicPr>
          <p:cNvPr id="62469" name="Picture 5" descr="C:\School\cs291\presentation1\gabor72.3.bmp"/>
          <p:cNvPicPr>
            <a:picLocks noChangeAspect="1" noChangeArrowheads="1"/>
          </p:cNvPicPr>
          <p:nvPr/>
        </p:nvPicPr>
        <p:blipFill>
          <a:blip r:embed="rId4"/>
          <a:srcRect/>
          <a:stretch>
            <a:fillRect/>
          </a:stretch>
        </p:blipFill>
        <p:spPr bwMode="auto">
          <a:xfrm>
            <a:off x="762000" y="3276600"/>
            <a:ext cx="2362200" cy="2362200"/>
          </a:xfrm>
          <a:prstGeom prst="rect">
            <a:avLst/>
          </a:prstGeom>
          <a:noFill/>
        </p:spPr>
      </p:pic>
      <p:sp>
        <p:nvSpPr>
          <p:cNvPr id="62471" name="Text Box 7"/>
          <p:cNvSpPr txBox="1">
            <a:spLocks noChangeArrowheads="1"/>
          </p:cNvSpPr>
          <p:nvPr/>
        </p:nvSpPr>
        <p:spPr bwMode="auto">
          <a:xfrm>
            <a:off x="3581400" y="5867400"/>
            <a:ext cx="21336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Scale: 4 at 108°</a:t>
            </a:r>
          </a:p>
        </p:txBody>
      </p:sp>
      <p:sp>
        <p:nvSpPr>
          <p:cNvPr id="62472" name="Text Box 8"/>
          <p:cNvSpPr txBox="1">
            <a:spLocks noChangeArrowheads="1"/>
          </p:cNvSpPr>
          <p:nvPr/>
        </p:nvSpPr>
        <p:spPr bwMode="auto">
          <a:xfrm>
            <a:off x="6248400" y="5867400"/>
            <a:ext cx="22098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Scale: 5 at 144°</a:t>
            </a:r>
          </a:p>
        </p:txBody>
      </p:sp>
      <p:sp>
        <p:nvSpPr>
          <p:cNvPr id="62473" name="Text Box 9"/>
          <p:cNvSpPr txBox="1">
            <a:spLocks noChangeArrowheads="1"/>
          </p:cNvSpPr>
          <p:nvPr/>
        </p:nvSpPr>
        <p:spPr bwMode="auto">
          <a:xfrm>
            <a:off x="838200" y="5867400"/>
            <a:ext cx="21336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Scale: 3 at 72°</a:t>
            </a:r>
          </a:p>
        </p:txBody>
      </p:sp>
      <p:sp>
        <p:nvSpPr>
          <p:cNvPr id="9" name="Rectangle 8"/>
          <p:cNvSpPr/>
          <p:nvPr/>
        </p:nvSpPr>
        <p:spPr>
          <a:xfrm>
            <a:off x="381000" y="1515070"/>
            <a:ext cx="6969126" cy="923330"/>
          </a:xfrm>
          <a:prstGeom prst="rect">
            <a:avLst/>
          </a:prstGeom>
        </p:spPr>
        <p:txBody>
          <a:bodyPr wrap="square">
            <a:spAutoFit/>
          </a:bodyPr>
          <a:lstStyle/>
          <a:p>
            <a:r>
              <a:rPr lang="en-US" dirty="0" smtClean="0"/>
              <a:t>Gabor filters are Gaussians modulated by sinusoids</a:t>
            </a:r>
          </a:p>
          <a:p>
            <a:endParaRPr lang="en-US" dirty="0" smtClean="0"/>
          </a:p>
          <a:p>
            <a:r>
              <a:rPr lang="en-US" dirty="0" smtClean="0"/>
              <a:t>They can be tuned in both the scale (size) and the orientation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Gabor filters</a:t>
            </a:r>
            <a:endParaRPr lang="en-US" dirty="0"/>
          </a:p>
        </p:txBody>
      </p:sp>
      <p:pic>
        <p:nvPicPr>
          <p:cNvPr id="3" name="Picture 2"/>
          <p:cNvPicPr>
            <a:picLocks noChangeAspect="1"/>
          </p:cNvPicPr>
          <p:nvPr/>
        </p:nvPicPr>
        <p:blipFill>
          <a:blip r:embed="rId2"/>
          <a:stretch>
            <a:fillRect/>
          </a:stretch>
        </p:blipFill>
        <p:spPr>
          <a:xfrm>
            <a:off x="1828800" y="2514600"/>
            <a:ext cx="5499100" cy="3835400"/>
          </a:xfrm>
          <a:prstGeom prst="rect">
            <a:avLst/>
          </a:prstGeom>
        </p:spPr>
      </p:pic>
      <p:sp>
        <p:nvSpPr>
          <p:cNvPr id="4" name="TextBox 3"/>
          <p:cNvSpPr txBox="1"/>
          <p:nvPr/>
        </p:nvSpPr>
        <p:spPr>
          <a:xfrm>
            <a:off x="1371600" y="6396335"/>
            <a:ext cx="6808174" cy="461665"/>
          </a:xfrm>
          <a:prstGeom prst="rect">
            <a:avLst/>
          </a:prstGeom>
          <a:noFill/>
        </p:spPr>
        <p:txBody>
          <a:bodyPr wrap="none" rtlCol="0">
            <a:spAutoFit/>
          </a:bodyPr>
          <a:lstStyle/>
          <a:p>
            <a:r>
              <a:rPr lang="en-US" dirty="0" smtClean="0">
                <a:solidFill>
                  <a:srgbClr val="FF0000"/>
                </a:solidFill>
              </a:rPr>
              <a:t>What would the response look like to a vertical filter?</a:t>
            </a:r>
            <a:endParaRPr lang="en-US"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Gabor filters</a:t>
            </a:r>
            <a:endParaRPr lang="en-US" dirty="0"/>
          </a:p>
        </p:txBody>
      </p:sp>
      <p:pic>
        <p:nvPicPr>
          <p:cNvPr id="3" name="Picture 2"/>
          <p:cNvPicPr>
            <a:picLocks noChangeAspect="1"/>
          </p:cNvPicPr>
          <p:nvPr/>
        </p:nvPicPr>
        <p:blipFill>
          <a:blip r:embed="rId2"/>
          <a:stretch>
            <a:fillRect/>
          </a:stretch>
        </p:blipFill>
        <p:spPr>
          <a:xfrm>
            <a:off x="304799" y="3200400"/>
            <a:ext cx="4260893" cy="2971800"/>
          </a:xfrm>
          <a:prstGeom prst="rect">
            <a:avLst/>
          </a:prstGeom>
        </p:spPr>
      </p:pic>
      <p:pic>
        <p:nvPicPr>
          <p:cNvPr id="5" name="Picture 4"/>
          <p:cNvPicPr>
            <a:picLocks noChangeAspect="1"/>
          </p:cNvPicPr>
          <p:nvPr/>
        </p:nvPicPr>
        <p:blipFill>
          <a:blip r:embed="rId3"/>
          <a:stretch>
            <a:fillRect/>
          </a:stretch>
        </p:blipFill>
        <p:spPr>
          <a:xfrm>
            <a:off x="4800600" y="3200400"/>
            <a:ext cx="4289298" cy="2971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ChangeArrowheads="1"/>
          </p:cNvSpPr>
          <p:nvPr/>
        </p:nvSpPr>
        <p:spPr bwMode="auto">
          <a:xfrm>
            <a:off x="6019800" y="1066800"/>
            <a:ext cx="1981200" cy="5334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37891" name="TextBox 6"/>
          <p:cNvSpPr txBox="1">
            <a:spLocks noChangeArrowheads="1"/>
          </p:cNvSpPr>
          <p:nvPr/>
        </p:nvSpPr>
        <p:spPr bwMode="auto">
          <a:xfrm>
            <a:off x="304800" y="381000"/>
            <a:ext cx="5257800" cy="738188"/>
          </a:xfrm>
          <a:prstGeom prst="rect">
            <a:avLst/>
          </a:prstGeom>
          <a:noFill/>
          <a:ln w="9525">
            <a:noFill/>
            <a:miter lim="800000"/>
            <a:headEnd/>
            <a:tailEnd/>
          </a:ln>
        </p:spPr>
        <p:txBody>
          <a:bodyPr>
            <a:prstTxWarp prst="textNoShape">
              <a:avLst/>
            </a:prstTxWarp>
            <a:spAutoFit/>
          </a:bodyPr>
          <a:lstStyle/>
          <a:p>
            <a:pPr algn="ctr"/>
            <a:r>
              <a:rPr lang="en-US" sz="4200" dirty="0" err="1"/>
              <a:t>Eigenfaces</a:t>
            </a:r>
            <a:endParaRPr lang="en-US" sz="4200" b="1" i="1" dirty="0"/>
          </a:p>
        </p:txBody>
      </p:sp>
      <p:sp>
        <p:nvSpPr>
          <p:cNvPr id="37892" name="TextBox 9"/>
          <p:cNvSpPr txBox="1">
            <a:spLocks noChangeArrowheads="1"/>
          </p:cNvSpPr>
          <p:nvPr/>
        </p:nvSpPr>
        <p:spPr bwMode="auto">
          <a:xfrm>
            <a:off x="457200" y="1706940"/>
            <a:ext cx="4724400" cy="1569660"/>
          </a:xfrm>
          <a:prstGeom prst="rect">
            <a:avLst/>
          </a:prstGeom>
          <a:noFill/>
          <a:ln w="9525">
            <a:noFill/>
            <a:miter lim="800000"/>
            <a:headEnd/>
            <a:tailEnd/>
          </a:ln>
        </p:spPr>
        <p:txBody>
          <a:bodyPr wrap="square">
            <a:prstTxWarp prst="textNoShape">
              <a:avLst/>
            </a:prstTxWarp>
            <a:spAutoFit/>
          </a:bodyPr>
          <a:lstStyle/>
          <a:p>
            <a:r>
              <a:rPr lang="en-US" sz="2400" dirty="0" smtClean="0">
                <a:solidFill>
                  <a:srgbClr val="0000FF"/>
                </a:solidFill>
                <a:latin typeface="Comic Sans MS" charset="0"/>
              </a:rPr>
              <a:t>Given a face, we can then calculate it’s response to a number of theses filters generating a feature vector</a:t>
            </a:r>
            <a:endParaRPr lang="en-US" sz="2400" dirty="0">
              <a:solidFill>
                <a:srgbClr val="0000FF"/>
              </a:solidFill>
              <a:latin typeface="Comic Sans MS" charset="0"/>
            </a:endParaRPr>
          </a:p>
        </p:txBody>
      </p:sp>
      <p:sp>
        <p:nvSpPr>
          <p:cNvPr id="37894" name="TextBox 13"/>
          <p:cNvSpPr txBox="1">
            <a:spLocks noChangeArrowheads="1"/>
          </p:cNvSpPr>
          <p:nvPr/>
        </p:nvSpPr>
        <p:spPr bwMode="auto">
          <a:xfrm>
            <a:off x="990600" y="4724400"/>
            <a:ext cx="4038600" cy="400110"/>
          </a:xfrm>
          <a:prstGeom prst="rect">
            <a:avLst/>
          </a:prstGeom>
          <a:noFill/>
          <a:ln w="9525">
            <a:noFill/>
            <a:miter lim="800000"/>
            <a:headEnd/>
            <a:tailEnd/>
          </a:ln>
        </p:spPr>
        <p:txBody>
          <a:bodyPr wrap="square">
            <a:prstTxWarp prst="textNoShape">
              <a:avLst/>
            </a:prstTxWarp>
            <a:spAutoFit/>
          </a:bodyPr>
          <a:lstStyle/>
          <a:p>
            <a:pPr algn="ctr"/>
            <a:r>
              <a:rPr lang="en-US" sz="2000" dirty="0">
                <a:solidFill>
                  <a:srgbClr val="FF0000"/>
                </a:solidFill>
                <a:latin typeface="Comic Sans MS" charset="0"/>
              </a:rPr>
              <a:t>First-thoughts for detection?</a:t>
            </a:r>
          </a:p>
        </p:txBody>
      </p:sp>
      <p:pic>
        <p:nvPicPr>
          <p:cNvPr id="37896" name="Picture 5"/>
          <p:cNvPicPr>
            <a:picLocks noChangeAspect="1" noChangeArrowheads="1"/>
          </p:cNvPicPr>
          <p:nvPr/>
        </p:nvPicPr>
        <p:blipFill>
          <a:blip r:embed="rId3"/>
          <a:srcRect/>
          <a:stretch>
            <a:fillRect/>
          </a:stretch>
        </p:blipFill>
        <p:spPr bwMode="auto">
          <a:xfrm>
            <a:off x="5791200" y="533400"/>
            <a:ext cx="2998788" cy="3028950"/>
          </a:xfrm>
          <a:prstGeom prst="rect">
            <a:avLst/>
          </a:prstGeom>
          <a:noFill/>
          <a:ln w="9525">
            <a:noFill/>
            <a:miter lim="800000"/>
            <a:headEnd/>
            <a:tailEnd/>
          </a:ln>
        </p:spPr>
      </p:pic>
      <p:pic>
        <p:nvPicPr>
          <p:cNvPr id="37897" name="Picture 15"/>
          <p:cNvPicPr>
            <a:picLocks noChangeAspect="1" noChangeArrowheads="1"/>
          </p:cNvPicPr>
          <p:nvPr/>
        </p:nvPicPr>
        <p:blipFill>
          <a:blip r:embed="rId4"/>
          <a:srcRect/>
          <a:stretch>
            <a:fillRect/>
          </a:stretch>
        </p:blipFill>
        <p:spPr bwMode="auto">
          <a:xfrm>
            <a:off x="5819775" y="4010025"/>
            <a:ext cx="2790825" cy="2466975"/>
          </a:xfrm>
          <a:prstGeom prst="rect">
            <a:avLst/>
          </a:prstGeom>
          <a:noFill/>
          <a:ln w="9525">
            <a:noFill/>
            <a:miter lim="800000"/>
            <a:headEnd/>
            <a:tailEnd/>
          </a:ln>
        </p:spPr>
      </p:pic>
      <p:sp>
        <p:nvSpPr>
          <p:cNvPr id="37898" name="TextBox 13"/>
          <p:cNvSpPr txBox="1">
            <a:spLocks noChangeArrowheads="1"/>
          </p:cNvSpPr>
          <p:nvPr/>
        </p:nvSpPr>
        <p:spPr bwMode="auto">
          <a:xfrm>
            <a:off x="735013" y="5192713"/>
            <a:ext cx="4446587" cy="400110"/>
          </a:xfrm>
          <a:prstGeom prst="rect">
            <a:avLst/>
          </a:prstGeom>
          <a:noFill/>
          <a:ln w="9525">
            <a:noFill/>
            <a:miter lim="800000"/>
            <a:headEnd/>
            <a:tailEnd/>
          </a:ln>
        </p:spPr>
        <p:txBody>
          <a:bodyPr wrap="square">
            <a:prstTxWarp prst="textNoShape">
              <a:avLst/>
            </a:prstTxWarp>
            <a:spAutoFit/>
          </a:bodyPr>
          <a:lstStyle/>
          <a:p>
            <a:pPr algn="ctr"/>
            <a:r>
              <a:rPr lang="en-US" sz="2000" dirty="0">
                <a:solidFill>
                  <a:srgbClr val="FF0000"/>
                </a:solidFill>
                <a:latin typeface="Comic Sans MS" charset="0"/>
              </a:rPr>
              <a:t>First-thoughts for identification?</a:t>
            </a:r>
          </a:p>
        </p:txBody>
      </p:sp>
      <p:sp>
        <p:nvSpPr>
          <p:cNvPr id="16" name="Down Arrow 15"/>
          <p:cNvSpPr/>
          <p:nvPr/>
        </p:nvSpPr>
        <p:spPr>
          <a:xfrm>
            <a:off x="7010400" y="3581400"/>
            <a:ext cx="4572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37900" name="TextBox 16"/>
          <p:cNvSpPr txBox="1">
            <a:spLocks noChangeArrowheads="1"/>
          </p:cNvSpPr>
          <p:nvPr/>
        </p:nvSpPr>
        <p:spPr bwMode="auto">
          <a:xfrm>
            <a:off x="5562600" y="6411913"/>
            <a:ext cx="3352800" cy="369887"/>
          </a:xfrm>
          <a:prstGeom prst="rect">
            <a:avLst/>
          </a:prstGeom>
          <a:solidFill>
            <a:schemeClr val="bg1"/>
          </a:solidFill>
          <a:ln w="9525">
            <a:noFill/>
            <a:miter lim="800000"/>
            <a:headEnd/>
            <a:tailEnd/>
          </a:ln>
        </p:spPr>
        <p:txBody>
          <a:bodyPr>
            <a:prstTxWarp prst="textNoShape">
              <a:avLst/>
            </a:prstTxWarp>
            <a:spAutoFit/>
          </a:bodyPr>
          <a:lstStyle/>
          <a:p>
            <a:pPr algn="ctr"/>
            <a:r>
              <a:rPr lang="en-US" sz="1800">
                <a:solidFill>
                  <a:srgbClr val="CC0000"/>
                </a:solidFill>
                <a:latin typeface="Comic Sans MS" charset="0"/>
              </a:rPr>
              <a:t>~10,000 dimensional space</a:t>
            </a:r>
          </a:p>
        </p:txBody>
      </p:sp>
      <p:sp>
        <p:nvSpPr>
          <p:cNvPr id="18" name="Rounded Rectangle 17"/>
          <p:cNvSpPr/>
          <p:nvPr/>
        </p:nvSpPr>
        <p:spPr>
          <a:xfrm>
            <a:off x="533400" y="4495800"/>
            <a:ext cx="4724400" cy="1371600"/>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sz="200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p:cNvSpPr>
            <a:spLocks noChangeArrowheads="1"/>
          </p:cNvSpPr>
          <p:nvPr/>
        </p:nvSpPr>
        <p:spPr bwMode="auto">
          <a:xfrm>
            <a:off x="6019800" y="1066800"/>
            <a:ext cx="1981200" cy="5334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38915" name="TextBox 6"/>
          <p:cNvSpPr txBox="1">
            <a:spLocks noChangeArrowheads="1"/>
          </p:cNvSpPr>
          <p:nvPr/>
        </p:nvSpPr>
        <p:spPr bwMode="auto">
          <a:xfrm>
            <a:off x="685800" y="381000"/>
            <a:ext cx="5410200" cy="738188"/>
          </a:xfrm>
          <a:prstGeom prst="rect">
            <a:avLst/>
          </a:prstGeom>
          <a:noFill/>
          <a:ln w="9525">
            <a:noFill/>
            <a:miter lim="800000"/>
            <a:headEnd/>
            <a:tailEnd/>
          </a:ln>
        </p:spPr>
        <p:txBody>
          <a:bodyPr>
            <a:prstTxWarp prst="textNoShape">
              <a:avLst/>
            </a:prstTxWarp>
            <a:spAutoFit/>
          </a:bodyPr>
          <a:lstStyle/>
          <a:p>
            <a:pPr algn="ctr"/>
            <a:r>
              <a:rPr lang="en-US" sz="4200"/>
              <a:t>Eigenfaces</a:t>
            </a:r>
            <a:endParaRPr lang="en-US" sz="4200" b="1" i="1"/>
          </a:p>
        </p:txBody>
      </p:sp>
      <p:sp>
        <p:nvSpPr>
          <p:cNvPr id="38917" name="TextBox 17"/>
          <p:cNvSpPr txBox="1">
            <a:spLocks noChangeArrowheads="1"/>
          </p:cNvSpPr>
          <p:nvPr/>
        </p:nvSpPr>
        <p:spPr bwMode="auto">
          <a:xfrm>
            <a:off x="609600" y="1905000"/>
            <a:ext cx="5181600" cy="830997"/>
          </a:xfrm>
          <a:prstGeom prst="rect">
            <a:avLst/>
          </a:prstGeom>
          <a:noFill/>
          <a:ln w="9525">
            <a:noFill/>
            <a:miter lim="800000"/>
            <a:headEnd/>
            <a:tailEnd/>
          </a:ln>
        </p:spPr>
        <p:txBody>
          <a:bodyPr>
            <a:prstTxWarp prst="textNoShape">
              <a:avLst/>
            </a:prstTxWarp>
            <a:spAutoFit/>
          </a:bodyPr>
          <a:lstStyle/>
          <a:p>
            <a:r>
              <a:rPr lang="en-US" sz="2400" b="1" i="1"/>
              <a:t>Idea:  </a:t>
            </a:r>
            <a:r>
              <a:rPr lang="en-US" sz="2400"/>
              <a:t>faces have distinctive appearance </a:t>
            </a:r>
            <a:endParaRPr lang="en-US" sz="2400" b="1" i="1"/>
          </a:p>
        </p:txBody>
      </p:sp>
      <p:sp>
        <p:nvSpPr>
          <p:cNvPr id="38918" name="TextBox 15"/>
          <p:cNvSpPr txBox="1">
            <a:spLocks noChangeArrowheads="1"/>
          </p:cNvSpPr>
          <p:nvPr/>
        </p:nvSpPr>
        <p:spPr bwMode="auto">
          <a:xfrm>
            <a:off x="457200" y="3119735"/>
            <a:ext cx="5181600" cy="461665"/>
          </a:xfrm>
          <a:prstGeom prst="rect">
            <a:avLst/>
          </a:prstGeom>
          <a:noFill/>
          <a:ln w="9525">
            <a:noFill/>
            <a:miter lim="800000"/>
            <a:headEnd/>
            <a:tailEnd/>
          </a:ln>
        </p:spPr>
        <p:txBody>
          <a:bodyPr>
            <a:prstTxWarp prst="textNoShape">
              <a:avLst/>
            </a:prstTxWarp>
            <a:spAutoFit/>
          </a:bodyPr>
          <a:lstStyle/>
          <a:p>
            <a:r>
              <a:rPr lang="en-US" sz="2400"/>
              <a:t>There is some </a:t>
            </a:r>
            <a:r>
              <a:rPr lang="en-US" sz="2400" b="1" i="1">
                <a:solidFill>
                  <a:srgbClr val="CC0000"/>
                </a:solidFill>
              </a:rPr>
              <a:t>intra-class</a:t>
            </a:r>
            <a:r>
              <a:rPr lang="en-US" sz="2400"/>
              <a:t> variation</a:t>
            </a:r>
            <a:endParaRPr lang="en-US" sz="2400" b="1" i="1"/>
          </a:p>
        </p:txBody>
      </p:sp>
      <p:sp>
        <p:nvSpPr>
          <p:cNvPr id="38919" name="TextBox 19"/>
          <p:cNvSpPr txBox="1">
            <a:spLocks noChangeArrowheads="1"/>
          </p:cNvSpPr>
          <p:nvPr/>
        </p:nvSpPr>
        <p:spPr bwMode="auto">
          <a:xfrm>
            <a:off x="609600" y="4038600"/>
            <a:ext cx="5181600" cy="830997"/>
          </a:xfrm>
          <a:prstGeom prst="rect">
            <a:avLst/>
          </a:prstGeom>
          <a:noFill/>
          <a:ln w="9525">
            <a:noFill/>
            <a:miter lim="800000"/>
            <a:headEnd/>
            <a:tailEnd/>
          </a:ln>
        </p:spPr>
        <p:txBody>
          <a:bodyPr>
            <a:prstTxWarp prst="textNoShape">
              <a:avLst/>
            </a:prstTxWarp>
            <a:spAutoFit/>
          </a:bodyPr>
          <a:lstStyle/>
          <a:p>
            <a:r>
              <a:rPr lang="en-US" sz="2400"/>
              <a:t>But nowhere </a:t>
            </a:r>
            <a:r>
              <a:rPr lang="en-US" sz="2400" b="1" i="1"/>
              <a:t>near </a:t>
            </a:r>
            <a:r>
              <a:rPr lang="en-US" sz="2400"/>
              <a:t>the </a:t>
            </a:r>
            <a:r>
              <a:rPr lang="en-US" sz="2400" b="1" i="1">
                <a:solidFill>
                  <a:srgbClr val="CC0000"/>
                </a:solidFill>
              </a:rPr>
              <a:t>inter-class </a:t>
            </a:r>
            <a:r>
              <a:rPr lang="en-US" sz="2400"/>
              <a:t>variation with “everything else”</a:t>
            </a:r>
            <a:endParaRPr lang="en-US" sz="2400" b="1" i="1"/>
          </a:p>
        </p:txBody>
      </p:sp>
      <p:sp>
        <p:nvSpPr>
          <p:cNvPr id="38921" name="TextBox 9"/>
          <p:cNvSpPr txBox="1">
            <a:spLocks noChangeArrowheads="1"/>
          </p:cNvSpPr>
          <p:nvPr/>
        </p:nvSpPr>
        <p:spPr bwMode="auto">
          <a:xfrm>
            <a:off x="5410200" y="1905000"/>
            <a:ext cx="3352800" cy="369888"/>
          </a:xfrm>
          <a:prstGeom prst="rect">
            <a:avLst/>
          </a:prstGeom>
          <a:noFill/>
          <a:ln w="9525">
            <a:noFill/>
            <a:miter lim="800000"/>
            <a:headEnd/>
            <a:tailEnd/>
          </a:ln>
        </p:spPr>
        <p:txBody>
          <a:bodyPr>
            <a:prstTxWarp prst="textNoShape">
              <a:avLst/>
            </a:prstTxWarp>
            <a:spAutoFit/>
          </a:bodyPr>
          <a:lstStyle/>
          <a:p>
            <a:pPr algn="r"/>
            <a:r>
              <a:rPr lang="en-US" sz="1800">
                <a:solidFill>
                  <a:srgbClr val="0000FF"/>
                </a:solidFill>
                <a:latin typeface="Comic Sans MS" charset="0"/>
              </a:rPr>
              <a:t>faces in orange</a:t>
            </a:r>
          </a:p>
        </p:txBody>
      </p:sp>
      <p:grpSp>
        <p:nvGrpSpPr>
          <p:cNvPr id="2" name="Group 4"/>
          <p:cNvGrpSpPr>
            <a:grpSpLocks/>
          </p:cNvGrpSpPr>
          <p:nvPr/>
        </p:nvGrpSpPr>
        <p:grpSpPr bwMode="auto">
          <a:xfrm>
            <a:off x="5715000" y="2514600"/>
            <a:ext cx="2819400" cy="2819400"/>
            <a:chOff x="2064" y="336"/>
            <a:chExt cx="2016" cy="2016"/>
          </a:xfrm>
        </p:grpSpPr>
        <p:sp>
          <p:nvSpPr>
            <p:cNvPr id="38974" name="Line 5"/>
            <p:cNvSpPr>
              <a:spLocks noChangeShapeType="1"/>
            </p:cNvSpPr>
            <p:nvPr/>
          </p:nvSpPr>
          <p:spPr bwMode="auto">
            <a:xfrm>
              <a:off x="2064" y="2352"/>
              <a:ext cx="2016" cy="0"/>
            </a:xfrm>
            <a:prstGeom prst="line">
              <a:avLst/>
            </a:prstGeom>
            <a:noFill/>
            <a:ln w="12700">
              <a:solidFill>
                <a:schemeClr val="tx1"/>
              </a:solidFill>
              <a:round/>
              <a:headEnd/>
              <a:tailEnd type="triangle" w="med" len="med"/>
            </a:ln>
          </p:spPr>
          <p:txBody>
            <a:bodyPr>
              <a:prstTxWarp prst="textNoShape">
                <a:avLst/>
              </a:prstTxWarp>
            </a:bodyPr>
            <a:lstStyle/>
            <a:p>
              <a:endParaRPr lang="en-US"/>
            </a:p>
          </p:txBody>
        </p:sp>
        <p:sp>
          <p:nvSpPr>
            <p:cNvPr id="38975" name="Line 6"/>
            <p:cNvSpPr>
              <a:spLocks noChangeShapeType="1"/>
            </p:cNvSpPr>
            <p:nvPr/>
          </p:nvSpPr>
          <p:spPr bwMode="auto">
            <a:xfrm rot="-5400000">
              <a:off x="1056" y="1344"/>
              <a:ext cx="2016" cy="0"/>
            </a:xfrm>
            <a:prstGeom prst="line">
              <a:avLst/>
            </a:prstGeom>
            <a:noFill/>
            <a:ln w="12700">
              <a:solidFill>
                <a:schemeClr val="tx1"/>
              </a:solidFill>
              <a:round/>
              <a:headEnd/>
              <a:tailEnd type="triangle" w="med" len="med"/>
            </a:ln>
          </p:spPr>
          <p:txBody>
            <a:bodyPr>
              <a:prstTxWarp prst="textNoShape">
                <a:avLst/>
              </a:prstTxWarp>
            </a:bodyPr>
            <a:lstStyle/>
            <a:p>
              <a:endParaRPr lang="en-US"/>
            </a:p>
          </p:txBody>
        </p:sp>
      </p:grpSp>
      <p:pic>
        <p:nvPicPr>
          <p:cNvPr id="38923" name="Picture 7" descr="Edittex"/>
          <p:cNvPicPr>
            <a:picLocks noChangeAspect="1" noChangeArrowheads="1"/>
          </p:cNvPicPr>
          <p:nvPr>
            <p:custDataLst>
              <p:tags r:id="rId1"/>
            </p:custDataLst>
          </p:nvPr>
        </p:nvPicPr>
        <p:blipFill>
          <a:blip r:embed="rId5"/>
          <a:srcRect/>
          <a:stretch>
            <a:fillRect/>
          </a:stretch>
        </p:blipFill>
        <p:spPr bwMode="auto">
          <a:xfrm>
            <a:off x="5413375" y="2667000"/>
            <a:ext cx="225425" cy="211138"/>
          </a:xfrm>
          <a:prstGeom prst="rect">
            <a:avLst/>
          </a:prstGeom>
          <a:noFill/>
          <a:ln w="9525">
            <a:noFill/>
            <a:miter lim="800000"/>
            <a:headEnd/>
            <a:tailEnd/>
          </a:ln>
        </p:spPr>
      </p:pic>
      <p:pic>
        <p:nvPicPr>
          <p:cNvPr id="38924" name="Picture 8" descr="Edittex"/>
          <p:cNvPicPr>
            <a:picLocks noChangeAspect="1" noChangeArrowheads="1"/>
          </p:cNvPicPr>
          <p:nvPr>
            <p:custDataLst>
              <p:tags r:id="rId2"/>
            </p:custDataLst>
          </p:nvPr>
        </p:nvPicPr>
        <p:blipFill>
          <a:blip r:embed="rId5"/>
          <a:srcRect/>
          <a:stretch>
            <a:fillRect/>
          </a:stretch>
        </p:blipFill>
        <p:spPr bwMode="auto">
          <a:xfrm>
            <a:off x="8318500" y="5424488"/>
            <a:ext cx="211138" cy="211137"/>
          </a:xfrm>
          <a:prstGeom prst="rect">
            <a:avLst/>
          </a:prstGeom>
          <a:noFill/>
          <a:ln w="9525">
            <a:noFill/>
            <a:miter lim="800000"/>
            <a:headEnd/>
            <a:tailEnd/>
          </a:ln>
        </p:spPr>
      </p:pic>
      <p:sp>
        <p:nvSpPr>
          <p:cNvPr id="38925" name="Oval 9"/>
          <p:cNvSpPr>
            <a:spLocks noChangeArrowheads="1"/>
          </p:cNvSpPr>
          <p:nvPr/>
        </p:nvSpPr>
        <p:spPr bwMode="auto">
          <a:xfrm>
            <a:off x="7699375" y="3352800"/>
            <a:ext cx="76200" cy="76200"/>
          </a:xfrm>
          <a:prstGeom prst="ellipse">
            <a:avLst/>
          </a:prstGeom>
          <a:solidFill>
            <a:srgbClr val="FFCC66"/>
          </a:solidFill>
          <a:ln w="12700">
            <a:solidFill>
              <a:schemeClr val="tx1"/>
            </a:solidFill>
            <a:round/>
            <a:headEnd/>
            <a:tailEnd/>
          </a:ln>
        </p:spPr>
        <p:txBody>
          <a:bodyPr wrap="none" anchor="ctr">
            <a:prstTxWarp prst="textNoShape">
              <a:avLst/>
            </a:prstTxWarp>
          </a:bodyPr>
          <a:lstStyle/>
          <a:p>
            <a:pPr eaLnBrk="0" hangingPunct="0"/>
            <a:endParaRPr lang="en-US"/>
          </a:p>
        </p:txBody>
      </p:sp>
      <p:sp>
        <p:nvSpPr>
          <p:cNvPr id="38926" name="Oval 10"/>
          <p:cNvSpPr>
            <a:spLocks noChangeArrowheads="1"/>
          </p:cNvSpPr>
          <p:nvPr/>
        </p:nvSpPr>
        <p:spPr bwMode="auto">
          <a:xfrm>
            <a:off x="6784975" y="4114800"/>
            <a:ext cx="76200" cy="76200"/>
          </a:xfrm>
          <a:prstGeom prst="ellipse">
            <a:avLst/>
          </a:prstGeom>
          <a:solidFill>
            <a:srgbClr val="FFCC66"/>
          </a:solidFill>
          <a:ln w="12700">
            <a:solidFill>
              <a:schemeClr val="tx1"/>
            </a:solidFill>
            <a:round/>
            <a:headEnd/>
            <a:tailEnd/>
          </a:ln>
        </p:spPr>
        <p:txBody>
          <a:bodyPr wrap="none" anchor="ctr">
            <a:prstTxWarp prst="textNoShape">
              <a:avLst/>
            </a:prstTxWarp>
          </a:bodyPr>
          <a:lstStyle/>
          <a:p>
            <a:pPr eaLnBrk="0" hangingPunct="0"/>
            <a:endParaRPr lang="en-US"/>
          </a:p>
        </p:txBody>
      </p:sp>
      <p:sp>
        <p:nvSpPr>
          <p:cNvPr id="38927" name="Oval 11"/>
          <p:cNvSpPr>
            <a:spLocks noChangeArrowheads="1"/>
          </p:cNvSpPr>
          <p:nvPr/>
        </p:nvSpPr>
        <p:spPr bwMode="auto">
          <a:xfrm>
            <a:off x="7165975" y="3886200"/>
            <a:ext cx="76200" cy="76200"/>
          </a:xfrm>
          <a:prstGeom prst="ellipse">
            <a:avLst/>
          </a:prstGeom>
          <a:solidFill>
            <a:srgbClr val="FFCC66"/>
          </a:solidFill>
          <a:ln w="12700">
            <a:solidFill>
              <a:schemeClr val="tx1"/>
            </a:solidFill>
            <a:round/>
            <a:headEnd/>
            <a:tailEnd/>
          </a:ln>
        </p:spPr>
        <p:txBody>
          <a:bodyPr wrap="none" anchor="ctr">
            <a:prstTxWarp prst="textNoShape">
              <a:avLst/>
            </a:prstTxWarp>
          </a:bodyPr>
          <a:lstStyle/>
          <a:p>
            <a:pPr eaLnBrk="0" hangingPunct="0"/>
            <a:endParaRPr lang="en-US"/>
          </a:p>
        </p:txBody>
      </p:sp>
      <p:sp>
        <p:nvSpPr>
          <p:cNvPr id="38928" name="Oval 12"/>
          <p:cNvSpPr>
            <a:spLocks noChangeArrowheads="1"/>
          </p:cNvSpPr>
          <p:nvPr/>
        </p:nvSpPr>
        <p:spPr bwMode="auto">
          <a:xfrm>
            <a:off x="7394575" y="3581400"/>
            <a:ext cx="76200" cy="76200"/>
          </a:xfrm>
          <a:prstGeom prst="ellipse">
            <a:avLst/>
          </a:prstGeom>
          <a:solidFill>
            <a:srgbClr val="FFCC66"/>
          </a:solidFill>
          <a:ln w="12700">
            <a:solidFill>
              <a:schemeClr val="tx1"/>
            </a:solidFill>
            <a:round/>
            <a:headEnd/>
            <a:tailEnd/>
          </a:ln>
        </p:spPr>
        <p:txBody>
          <a:bodyPr wrap="none" anchor="ctr">
            <a:prstTxWarp prst="textNoShape">
              <a:avLst/>
            </a:prstTxWarp>
          </a:bodyPr>
          <a:lstStyle/>
          <a:p>
            <a:pPr eaLnBrk="0" hangingPunct="0"/>
            <a:endParaRPr lang="en-US"/>
          </a:p>
        </p:txBody>
      </p:sp>
      <p:sp>
        <p:nvSpPr>
          <p:cNvPr id="38929" name="Oval 13"/>
          <p:cNvSpPr>
            <a:spLocks noChangeArrowheads="1"/>
          </p:cNvSpPr>
          <p:nvPr/>
        </p:nvSpPr>
        <p:spPr bwMode="auto">
          <a:xfrm>
            <a:off x="7013575" y="3733800"/>
            <a:ext cx="76200" cy="76200"/>
          </a:xfrm>
          <a:prstGeom prst="ellipse">
            <a:avLst/>
          </a:prstGeom>
          <a:solidFill>
            <a:srgbClr val="FFCC66"/>
          </a:solidFill>
          <a:ln w="12700">
            <a:solidFill>
              <a:schemeClr val="tx1"/>
            </a:solidFill>
            <a:round/>
            <a:headEnd/>
            <a:tailEnd/>
          </a:ln>
        </p:spPr>
        <p:txBody>
          <a:bodyPr wrap="none" anchor="ctr">
            <a:prstTxWarp prst="textNoShape">
              <a:avLst/>
            </a:prstTxWarp>
          </a:bodyPr>
          <a:lstStyle/>
          <a:p>
            <a:pPr eaLnBrk="0" hangingPunct="0"/>
            <a:endParaRPr lang="en-US"/>
          </a:p>
        </p:txBody>
      </p:sp>
      <p:sp>
        <p:nvSpPr>
          <p:cNvPr id="38930" name="Oval 14"/>
          <p:cNvSpPr>
            <a:spLocks noChangeArrowheads="1"/>
          </p:cNvSpPr>
          <p:nvPr/>
        </p:nvSpPr>
        <p:spPr bwMode="auto">
          <a:xfrm>
            <a:off x="7013575" y="3962400"/>
            <a:ext cx="76200" cy="76200"/>
          </a:xfrm>
          <a:prstGeom prst="ellipse">
            <a:avLst/>
          </a:prstGeom>
          <a:solidFill>
            <a:srgbClr val="FFCC66"/>
          </a:solidFill>
          <a:ln w="12700">
            <a:solidFill>
              <a:schemeClr val="tx1"/>
            </a:solidFill>
            <a:round/>
            <a:headEnd/>
            <a:tailEnd/>
          </a:ln>
        </p:spPr>
        <p:txBody>
          <a:bodyPr wrap="none" anchor="ctr">
            <a:prstTxWarp prst="textNoShape">
              <a:avLst/>
            </a:prstTxWarp>
          </a:bodyPr>
          <a:lstStyle/>
          <a:p>
            <a:pPr eaLnBrk="0" hangingPunct="0"/>
            <a:endParaRPr lang="en-US"/>
          </a:p>
        </p:txBody>
      </p:sp>
      <p:sp>
        <p:nvSpPr>
          <p:cNvPr id="38931" name="Oval 15"/>
          <p:cNvSpPr>
            <a:spLocks noChangeArrowheads="1"/>
          </p:cNvSpPr>
          <p:nvPr/>
        </p:nvSpPr>
        <p:spPr bwMode="auto">
          <a:xfrm>
            <a:off x="6784975" y="3962400"/>
            <a:ext cx="76200" cy="76200"/>
          </a:xfrm>
          <a:prstGeom prst="ellipse">
            <a:avLst/>
          </a:prstGeom>
          <a:solidFill>
            <a:srgbClr val="FFCC66"/>
          </a:solidFill>
          <a:ln w="12700">
            <a:solidFill>
              <a:schemeClr val="tx1"/>
            </a:solidFill>
            <a:round/>
            <a:headEnd/>
            <a:tailEnd/>
          </a:ln>
        </p:spPr>
        <p:txBody>
          <a:bodyPr wrap="none" anchor="ctr">
            <a:prstTxWarp prst="textNoShape">
              <a:avLst/>
            </a:prstTxWarp>
          </a:bodyPr>
          <a:lstStyle/>
          <a:p>
            <a:pPr eaLnBrk="0" hangingPunct="0"/>
            <a:endParaRPr lang="en-US"/>
          </a:p>
        </p:txBody>
      </p:sp>
      <p:sp>
        <p:nvSpPr>
          <p:cNvPr id="38932" name="Oval 16"/>
          <p:cNvSpPr>
            <a:spLocks noChangeArrowheads="1"/>
          </p:cNvSpPr>
          <p:nvPr/>
        </p:nvSpPr>
        <p:spPr bwMode="auto">
          <a:xfrm>
            <a:off x="7242175" y="3733800"/>
            <a:ext cx="76200" cy="76200"/>
          </a:xfrm>
          <a:prstGeom prst="ellipse">
            <a:avLst/>
          </a:prstGeom>
          <a:solidFill>
            <a:srgbClr val="FFCC66"/>
          </a:solidFill>
          <a:ln w="12700">
            <a:solidFill>
              <a:schemeClr val="tx1"/>
            </a:solidFill>
            <a:round/>
            <a:headEnd/>
            <a:tailEnd/>
          </a:ln>
        </p:spPr>
        <p:txBody>
          <a:bodyPr wrap="none" anchor="ctr">
            <a:prstTxWarp prst="textNoShape">
              <a:avLst/>
            </a:prstTxWarp>
          </a:bodyPr>
          <a:lstStyle/>
          <a:p>
            <a:pPr eaLnBrk="0" hangingPunct="0"/>
            <a:endParaRPr lang="en-US"/>
          </a:p>
        </p:txBody>
      </p:sp>
      <p:sp>
        <p:nvSpPr>
          <p:cNvPr id="38933" name="Oval 17"/>
          <p:cNvSpPr>
            <a:spLocks noChangeArrowheads="1"/>
          </p:cNvSpPr>
          <p:nvPr/>
        </p:nvSpPr>
        <p:spPr bwMode="auto">
          <a:xfrm>
            <a:off x="7470775" y="3429000"/>
            <a:ext cx="76200" cy="76200"/>
          </a:xfrm>
          <a:prstGeom prst="ellipse">
            <a:avLst/>
          </a:prstGeom>
          <a:solidFill>
            <a:srgbClr val="FFCC66"/>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38934" name="Oval 18"/>
          <p:cNvSpPr>
            <a:spLocks noChangeArrowheads="1"/>
          </p:cNvSpPr>
          <p:nvPr/>
        </p:nvSpPr>
        <p:spPr bwMode="auto">
          <a:xfrm>
            <a:off x="7546975" y="3505200"/>
            <a:ext cx="76200" cy="76200"/>
          </a:xfrm>
          <a:prstGeom prst="ellipse">
            <a:avLst/>
          </a:prstGeom>
          <a:solidFill>
            <a:srgbClr val="FFCC66"/>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38935" name="Oval 19"/>
          <p:cNvSpPr>
            <a:spLocks noChangeArrowheads="1"/>
          </p:cNvSpPr>
          <p:nvPr/>
        </p:nvSpPr>
        <p:spPr bwMode="auto">
          <a:xfrm>
            <a:off x="6327775" y="4572000"/>
            <a:ext cx="76200" cy="76200"/>
          </a:xfrm>
          <a:prstGeom prst="ellipse">
            <a:avLst/>
          </a:prstGeom>
          <a:solidFill>
            <a:srgbClr val="FFCC66"/>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38936" name="Oval 20"/>
          <p:cNvSpPr>
            <a:spLocks noChangeArrowheads="1"/>
          </p:cNvSpPr>
          <p:nvPr/>
        </p:nvSpPr>
        <p:spPr bwMode="auto">
          <a:xfrm>
            <a:off x="7165975" y="50292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38937" name="Oval 21"/>
          <p:cNvSpPr>
            <a:spLocks noChangeArrowheads="1"/>
          </p:cNvSpPr>
          <p:nvPr/>
        </p:nvSpPr>
        <p:spPr bwMode="auto">
          <a:xfrm>
            <a:off x="7394575" y="43434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38938" name="Oval 22"/>
          <p:cNvSpPr>
            <a:spLocks noChangeArrowheads="1"/>
          </p:cNvSpPr>
          <p:nvPr/>
        </p:nvSpPr>
        <p:spPr bwMode="auto">
          <a:xfrm>
            <a:off x="8004175" y="40386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38939" name="Oval 23"/>
          <p:cNvSpPr>
            <a:spLocks noChangeArrowheads="1"/>
          </p:cNvSpPr>
          <p:nvPr/>
        </p:nvSpPr>
        <p:spPr bwMode="auto">
          <a:xfrm>
            <a:off x="7318375" y="46482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38940" name="Oval 24"/>
          <p:cNvSpPr>
            <a:spLocks noChangeArrowheads="1"/>
          </p:cNvSpPr>
          <p:nvPr/>
        </p:nvSpPr>
        <p:spPr bwMode="auto">
          <a:xfrm>
            <a:off x="7089775" y="44958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38941" name="Oval 25"/>
          <p:cNvSpPr>
            <a:spLocks noChangeArrowheads="1"/>
          </p:cNvSpPr>
          <p:nvPr/>
        </p:nvSpPr>
        <p:spPr bwMode="auto">
          <a:xfrm>
            <a:off x="7470775" y="50292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38942" name="Oval 26"/>
          <p:cNvSpPr>
            <a:spLocks noChangeArrowheads="1"/>
          </p:cNvSpPr>
          <p:nvPr/>
        </p:nvSpPr>
        <p:spPr bwMode="auto">
          <a:xfrm>
            <a:off x="6708775" y="48768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38943" name="Oval 27"/>
          <p:cNvSpPr>
            <a:spLocks noChangeArrowheads="1"/>
          </p:cNvSpPr>
          <p:nvPr/>
        </p:nvSpPr>
        <p:spPr bwMode="auto">
          <a:xfrm>
            <a:off x="6327775" y="33528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38944" name="Oval 28"/>
          <p:cNvSpPr>
            <a:spLocks noChangeArrowheads="1"/>
          </p:cNvSpPr>
          <p:nvPr/>
        </p:nvSpPr>
        <p:spPr bwMode="auto">
          <a:xfrm>
            <a:off x="6251575" y="39624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38945" name="Oval 29"/>
          <p:cNvSpPr>
            <a:spLocks noChangeArrowheads="1"/>
          </p:cNvSpPr>
          <p:nvPr/>
        </p:nvSpPr>
        <p:spPr bwMode="auto">
          <a:xfrm>
            <a:off x="6175375" y="30480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38946" name="Oval 30"/>
          <p:cNvSpPr>
            <a:spLocks noChangeArrowheads="1"/>
          </p:cNvSpPr>
          <p:nvPr/>
        </p:nvSpPr>
        <p:spPr bwMode="auto">
          <a:xfrm>
            <a:off x="6937375" y="48006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38947" name="Oval 31"/>
          <p:cNvSpPr>
            <a:spLocks noChangeArrowheads="1"/>
          </p:cNvSpPr>
          <p:nvPr/>
        </p:nvSpPr>
        <p:spPr bwMode="auto">
          <a:xfrm>
            <a:off x="6632575" y="30480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38948" name="Oval 32"/>
          <p:cNvSpPr>
            <a:spLocks noChangeArrowheads="1"/>
          </p:cNvSpPr>
          <p:nvPr/>
        </p:nvSpPr>
        <p:spPr bwMode="auto">
          <a:xfrm>
            <a:off x="6022975" y="40386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38949" name="Oval 33"/>
          <p:cNvSpPr>
            <a:spLocks noChangeArrowheads="1"/>
          </p:cNvSpPr>
          <p:nvPr/>
        </p:nvSpPr>
        <p:spPr bwMode="auto">
          <a:xfrm>
            <a:off x="7165975" y="32004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38950" name="Oval 34"/>
          <p:cNvSpPr>
            <a:spLocks noChangeArrowheads="1"/>
          </p:cNvSpPr>
          <p:nvPr/>
        </p:nvSpPr>
        <p:spPr bwMode="auto">
          <a:xfrm>
            <a:off x="6556375" y="35052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38951" name="Oval 35"/>
          <p:cNvSpPr>
            <a:spLocks noChangeArrowheads="1"/>
          </p:cNvSpPr>
          <p:nvPr/>
        </p:nvSpPr>
        <p:spPr bwMode="auto">
          <a:xfrm>
            <a:off x="7546975" y="48768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38952" name="Oval 36"/>
          <p:cNvSpPr>
            <a:spLocks noChangeArrowheads="1"/>
          </p:cNvSpPr>
          <p:nvPr/>
        </p:nvSpPr>
        <p:spPr bwMode="auto">
          <a:xfrm>
            <a:off x="7546975" y="46482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38953" name="Oval 37"/>
          <p:cNvSpPr>
            <a:spLocks noChangeArrowheads="1"/>
          </p:cNvSpPr>
          <p:nvPr/>
        </p:nvSpPr>
        <p:spPr bwMode="auto">
          <a:xfrm>
            <a:off x="7775575" y="43434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38954" name="Oval 38"/>
          <p:cNvSpPr>
            <a:spLocks noChangeArrowheads="1"/>
          </p:cNvSpPr>
          <p:nvPr/>
        </p:nvSpPr>
        <p:spPr bwMode="auto">
          <a:xfrm>
            <a:off x="6784975" y="32766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38955" name="Oval 39"/>
          <p:cNvSpPr>
            <a:spLocks noChangeArrowheads="1"/>
          </p:cNvSpPr>
          <p:nvPr/>
        </p:nvSpPr>
        <p:spPr bwMode="auto">
          <a:xfrm>
            <a:off x="7318375" y="30480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38956" name="Oval 40"/>
          <p:cNvSpPr>
            <a:spLocks noChangeArrowheads="1"/>
          </p:cNvSpPr>
          <p:nvPr/>
        </p:nvSpPr>
        <p:spPr bwMode="auto">
          <a:xfrm>
            <a:off x="7927975" y="48768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38957" name="Oval 41"/>
          <p:cNvSpPr>
            <a:spLocks noChangeArrowheads="1"/>
          </p:cNvSpPr>
          <p:nvPr/>
        </p:nvSpPr>
        <p:spPr bwMode="auto">
          <a:xfrm>
            <a:off x="8004175" y="35814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38958" name="Oval 42"/>
          <p:cNvSpPr>
            <a:spLocks noChangeArrowheads="1"/>
          </p:cNvSpPr>
          <p:nvPr/>
        </p:nvSpPr>
        <p:spPr bwMode="auto">
          <a:xfrm>
            <a:off x="6937375" y="28956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38959" name="Oval 43"/>
          <p:cNvSpPr>
            <a:spLocks noChangeArrowheads="1"/>
          </p:cNvSpPr>
          <p:nvPr/>
        </p:nvSpPr>
        <p:spPr bwMode="auto">
          <a:xfrm>
            <a:off x="8004175" y="45720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38960" name="Oval 44"/>
          <p:cNvSpPr>
            <a:spLocks noChangeArrowheads="1"/>
          </p:cNvSpPr>
          <p:nvPr/>
        </p:nvSpPr>
        <p:spPr bwMode="auto">
          <a:xfrm>
            <a:off x="8156575" y="41910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38961" name="Oval 45"/>
          <p:cNvSpPr>
            <a:spLocks noChangeArrowheads="1"/>
          </p:cNvSpPr>
          <p:nvPr/>
        </p:nvSpPr>
        <p:spPr bwMode="auto">
          <a:xfrm>
            <a:off x="8156575" y="38862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38962" name="Oval 46"/>
          <p:cNvSpPr>
            <a:spLocks noChangeArrowheads="1"/>
          </p:cNvSpPr>
          <p:nvPr/>
        </p:nvSpPr>
        <p:spPr bwMode="auto">
          <a:xfrm>
            <a:off x="5946775" y="37338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sz="2400"/>
          </a:p>
        </p:txBody>
      </p:sp>
      <p:sp>
        <p:nvSpPr>
          <p:cNvPr id="38963" name="Oval 47"/>
          <p:cNvSpPr>
            <a:spLocks noChangeArrowheads="1"/>
          </p:cNvSpPr>
          <p:nvPr/>
        </p:nvSpPr>
        <p:spPr bwMode="auto">
          <a:xfrm>
            <a:off x="8232775" y="34290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38964" name="Oval 48"/>
          <p:cNvSpPr>
            <a:spLocks noChangeArrowheads="1"/>
          </p:cNvSpPr>
          <p:nvPr/>
        </p:nvSpPr>
        <p:spPr bwMode="auto">
          <a:xfrm>
            <a:off x="7546975" y="29718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38965" name="Oval 49"/>
          <p:cNvSpPr>
            <a:spLocks noChangeArrowheads="1"/>
          </p:cNvSpPr>
          <p:nvPr/>
        </p:nvSpPr>
        <p:spPr bwMode="auto">
          <a:xfrm>
            <a:off x="6251575" y="36576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38966" name="Oval 50"/>
          <p:cNvSpPr>
            <a:spLocks noChangeArrowheads="1"/>
          </p:cNvSpPr>
          <p:nvPr/>
        </p:nvSpPr>
        <p:spPr bwMode="auto">
          <a:xfrm>
            <a:off x="7623175" y="40386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38967" name="Oval 51"/>
          <p:cNvSpPr>
            <a:spLocks noChangeArrowheads="1"/>
          </p:cNvSpPr>
          <p:nvPr/>
        </p:nvSpPr>
        <p:spPr bwMode="auto">
          <a:xfrm>
            <a:off x="7927975" y="37338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38968" name="Oval 52"/>
          <p:cNvSpPr>
            <a:spLocks noChangeArrowheads="1"/>
          </p:cNvSpPr>
          <p:nvPr/>
        </p:nvSpPr>
        <p:spPr bwMode="auto">
          <a:xfrm>
            <a:off x="6556375" y="4495800"/>
            <a:ext cx="76200" cy="76200"/>
          </a:xfrm>
          <a:prstGeom prst="ellipse">
            <a:avLst/>
          </a:prstGeom>
          <a:solidFill>
            <a:srgbClr val="FFCC66"/>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38969" name="Oval 53"/>
          <p:cNvSpPr>
            <a:spLocks noChangeArrowheads="1"/>
          </p:cNvSpPr>
          <p:nvPr/>
        </p:nvSpPr>
        <p:spPr bwMode="auto">
          <a:xfrm>
            <a:off x="6632575" y="4267200"/>
            <a:ext cx="76200" cy="76200"/>
          </a:xfrm>
          <a:prstGeom prst="ellipse">
            <a:avLst/>
          </a:prstGeom>
          <a:solidFill>
            <a:srgbClr val="FFCC66"/>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38970" name="Oval 54"/>
          <p:cNvSpPr>
            <a:spLocks noChangeArrowheads="1"/>
          </p:cNvSpPr>
          <p:nvPr/>
        </p:nvSpPr>
        <p:spPr bwMode="auto">
          <a:xfrm>
            <a:off x="6403975" y="4343400"/>
            <a:ext cx="76200" cy="76200"/>
          </a:xfrm>
          <a:prstGeom prst="ellipse">
            <a:avLst/>
          </a:prstGeom>
          <a:solidFill>
            <a:srgbClr val="FFCC66"/>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38971" name="TextBox 9"/>
          <p:cNvSpPr txBox="1">
            <a:spLocks noChangeArrowheads="1"/>
          </p:cNvSpPr>
          <p:nvPr/>
        </p:nvSpPr>
        <p:spPr bwMode="auto">
          <a:xfrm>
            <a:off x="5638800" y="762000"/>
            <a:ext cx="2514600" cy="369888"/>
          </a:xfrm>
          <a:prstGeom prst="rect">
            <a:avLst/>
          </a:prstGeom>
          <a:noFill/>
          <a:ln w="9525">
            <a:noFill/>
            <a:miter lim="800000"/>
            <a:headEnd/>
            <a:tailEnd/>
          </a:ln>
        </p:spPr>
        <p:txBody>
          <a:bodyPr>
            <a:prstTxWarp prst="textNoShape">
              <a:avLst/>
            </a:prstTxWarp>
            <a:spAutoFit/>
          </a:bodyPr>
          <a:lstStyle/>
          <a:p>
            <a:r>
              <a:rPr lang="en-US" sz="1800">
                <a:solidFill>
                  <a:srgbClr val="0000FF"/>
                </a:solidFill>
                <a:latin typeface="Comic Sans MS" charset="0"/>
              </a:rPr>
              <a:t>non-faces in purple</a:t>
            </a:r>
          </a:p>
        </p:txBody>
      </p:sp>
      <p:cxnSp>
        <p:nvCxnSpPr>
          <p:cNvPr id="68" name="Straight Arrow Connector 67"/>
          <p:cNvCxnSpPr/>
          <p:nvPr/>
        </p:nvCxnSpPr>
        <p:spPr>
          <a:xfrm rot="5400000">
            <a:off x="5372101" y="2019300"/>
            <a:ext cx="1752600" cy="3175"/>
          </a:xfrm>
          <a:prstGeom prst="straightConnector1">
            <a:avLst/>
          </a:prstGeom>
          <a:ln w="19050">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rot="5400000">
            <a:off x="7429500" y="2628900"/>
            <a:ext cx="990600" cy="304800"/>
          </a:xfrm>
          <a:prstGeom prst="straightConnector1">
            <a:avLst/>
          </a:prstGeom>
          <a:ln w="19050">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ChangeArrowheads="1"/>
          </p:cNvSpPr>
          <p:nvPr/>
        </p:nvSpPr>
        <p:spPr bwMode="auto">
          <a:xfrm>
            <a:off x="6019800" y="1066800"/>
            <a:ext cx="1981200" cy="5334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39939" name="TextBox 6"/>
          <p:cNvSpPr txBox="1">
            <a:spLocks noChangeArrowheads="1"/>
          </p:cNvSpPr>
          <p:nvPr/>
        </p:nvSpPr>
        <p:spPr bwMode="auto">
          <a:xfrm>
            <a:off x="914400" y="304800"/>
            <a:ext cx="7162800" cy="646113"/>
          </a:xfrm>
          <a:prstGeom prst="rect">
            <a:avLst/>
          </a:prstGeom>
          <a:noFill/>
          <a:ln w="9525">
            <a:noFill/>
            <a:miter lim="800000"/>
            <a:headEnd/>
            <a:tailEnd/>
          </a:ln>
        </p:spPr>
        <p:txBody>
          <a:bodyPr>
            <a:prstTxWarp prst="textNoShape">
              <a:avLst/>
            </a:prstTxWarp>
            <a:spAutoFit/>
          </a:bodyPr>
          <a:lstStyle/>
          <a:p>
            <a:pPr algn="ctr"/>
            <a:r>
              <a:rPr lang="en-US" sz="3600"/>
              <a:t>Only a few dimensions needed</a:t>
            </a:r>
            <a:endParaRPr lang="en-US" sz="3600" b="1" i="1"/>
          </a:p>
        </p:txBody>
      </p:sp>
      <p:sp>
        <p:nvSpPr>
          <p:cNvPr id="39940" name="TextBox 9"/>
          <p:cNvSpPr txBox="1">
            <a:spLocks noChangeArrowheads="1"/>
          </p:cNvSpPr>
          <p:nvPr/>
        </p:nvSpPr>
        <p:spPr bwMode="auto">
          <a:xfrm>
            <a:off x="2895600" y="6248400"/>
            <a:ext cx="3352800" cy="369888"/>
          </a:xfrm>
          <a:prstGeom prst="rect">
            <a:avLst/>
          </a:prstGeom>
          <a:noFill/>
          <a:ln w="9525">
            <a:noFill/>
            <a:miter lim="800000"/>
            <a:headEnd/>
            <a:tailEnd/>
          </a:ln>
        </p:spPr>
        <p:txBody>
          <a:bodyPr>
            <a:prstTxWarp prst="textNoShape">
              <a:avLst/>
            </a:prstTxWarp>
            <a:spAutoFit/>
          </a:bodyPr>
          <a:lstStyle/>
          <a:p>
            <a:pPr algn="ctr"/>
            <a:r>
              <a:rPr lang="en-US" sz="1800">
                <a:solidFill>
                  <a:srgbClr val="FF0000"/>
                </a:solidFill>
                <a:latin typeface="Comic Sans MS" charset="0"/>
              </a:rPr>
              <a:t>but which ones?</a:t>
            </a:r>
          </a:p>
        </p:txBody>
      </p:sp>
      <p:pic>
        <p:nvPicPr>
          <p:cNvPr id="39941" name="Picture 13"/>
          <p:cNvPicPr>
            <a:picLocks noChangeAspect="1" noChangeArrowheads="1"/>
          </p:cNvPicPr>
          <p:nvPr/>
        </p:nvPicPr>
        <p:blipFill>
          <a:blip r:embed="rId3"/>
          <a:srcRect/>
          <a:stretch>
            <a:fillRect/>
          </a:stretch>
        </p:blipFill>
        <p:spPr bwMode="auto">
          <a:xfrm>
            <a:off x="4800600" y="1524000"/>
            <a:ext cx="3535363" cy="3124200"/>
          </a:xfrm>
          <a:prstGeom prst="rect">
            <a:avLst/>
          </a:prstGeom>
          <a:noFill/>
          <a:ln w="9525">
            <a:noFill/>
            <a:miter lim="800000"/>
            <a:headEnd/>
            <a:tailEnd/>
          </a:ln>
        </p:spPr>
      </p:pic>
      <p:pic>
        <p:nvPicPr>
          <p:cNvPr id="39942" name="Picture 14"/>
          <p:cNvPicPr>
            <a:picLocks noChangeAspect="1" noChangeArrowheads="1"/>
          </p:cNvPicPr>
          <p:nvPr/>
        </p:nvPicPr>
        <p:blipFill>
          <a:blip r:embed="rId4"/>
          <a:srcRect/>
          <a:stretch>
            <a:fillRect/>
          </a:stretch>
        </p:blipFill>
        <p:spPr bwMode="auto">
          <a:xfrm>
            <a:off x="609600" y="1524000"/>
            <a:ext cx="3535363" cy="3124200"/>
          </a:xfrm>
          <a:prstGeom prst="rect">
            <a:avLst/>
          </a:prstGeom>
          <a:noFill/>
          <a:ln w="9525">
            <a:noFill/>
            <a:miter lim="800000"/>
            <a:headEnd/>
            <a:tailEnd/>
          </a:ln>
        </p:spPr>
      </p:pic>
      <p:sp>
        <p:nvSpPr>
          <p:cNvPr id="39943" name="TextBox 9"/>
          <p:cNvSpPr txBox="1">
            <a:spLocks noChangeArrowheads="1"/>
          </p:cNvSpPr>
          <p:nvPr/>
        </p:nvSpPr>
        <p:spPr bwMode="auto">
          <a:xfrm>
            <a:off x="685800" y="4800600"/>
            <a:ext cx="3352800" cy="369888"/>
          </a:xfrm>
          <a:prstGeom prst="rect">
            <a:avLst/>
          </a:prstGeom>
          <a:noFill/>
          <a:ln w="9525">
            <a:noFill/>
            <a:miter lim="800000"/>
            <a:headEnd/>
            <a:tailEnd/>
          </a:ln>
        </p:spPr>
        <p:txBody>
          <a:bodyPr>
            <a:prstTxWarp prst="textNoShape">
              <a:avLst/>
            </a:prstTxWarp>
            <a:spAutoFit/>
          </a:bodyPr>
          <a:lstStyle/>
          <a:p>
            <a:pPr algn="ctr"/>
            <a:r>
              <a:rPr lang="en-US" sz="1800">
                <a:solidFill>
                  <a:srgbClr val="0000FF"/>
                </a:solidFill>
                <a:latin typeface="Comic Sans MS" charset="0"/>
              </a:rPr>
              <a:t>x-y projection</a:t>
            </a:r>
          </a:p>
        </p:txBody>
      </p:sp>
      <p:sp>
        <p:nvSpPr>
          <p:cNvPr id="39944" name="TextBox 9"/>
          <p:cNvSpPr txBox="1">
            <a:spLocks noChangeArrowheads="1"/>
          </p:cNvSpPr>
          <p:nvPr/>
        </p:nvSpPr>
        <p:spPr bwMode="auto">
          <a:xfrm>
            <a:off x="4876800" y="4800600"/>
            <a:ext cx="3352800" cy="369888"/>
          </a:xfrm>
          <a:prstGeom prst="rect">
            <a:avLst/>
          </a:prstGeom>
          <a:noFill/>
          <a:ln w="9525">
            <a:noFill/>
            <a:miter lim="800000"/>
            <a:headEnd/>
            <a:tailEnd/>
          </a:ln>
        </p:spPr>
        <p:txBody>
          <a:bodyPr>
            <a:prstTxWarp prst="textNoShape">
              <a:avLst/>
            </a:prstTxWarp>
            <a:spAutoFit/>
          </a:bodyPr>
          <a:lstStyle/>
          <a:p>
            <a:pPr algn="ctr"/>
            <a:r>
              <a:rPr lang="en-US" sz="1800">
                <a:solidFill>
                  <a:srgbClr val="0000FF"/>
                </a:solidFill>
                <a:latin typeface="Comic Sans MS" charset="0"/>
              </a:rPr>
              <a:t>x-z projection</a:t>
            </a:r>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p:cNvSpPr>
            <a:spLocks noChangeArrowheads="1"/>
          </p:cNvSpPr>
          <p:nvPr/>
        </p:nvSpPr>
        <p:spPr bwMode="auto">
          <a:xfrm>
            <a:off x="6019800" y="1066800"/>
            <a:ext cx="1981200" cy="5334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40963" name="TextBox 6"/>
          <p:cNvSpPr txBox="1">
            <a:spLocks noChangeArrowheads="1"/>
          </p:cNvSpPr>
          <p:nvPr/>
        </p:nvSpPr>
        <p:spPr bwMode="auto">
          <a:xfrm>
            <a:off x="914400" y="304800"/>
            <a:ext cx="7162800" cy="646113"/>
          </a:xfrm>
          <a:prstGeom prst="rect">
            <a:avLst/>
          </a:prstGeom>
          <a:noFill/>
          <a:ln w="9525">
            <a:noFill/>
            <a:miter lim="800000"/>
            <a:headEnd/>
            <a:tailEnd/>
          </a:ln>
        </p:spPr>
        <p:txBody>
          <a:bodyPr>
            <a:prstTxWarp prst="textNoShape">
              <a:avLst/>
            </a:prstTxWarp>
            <a:spAutoFit/>
          </a:bodyPr>
          <a:lstStyle/>
          <a:p>
            <a:pPr algn="ctr"/>
            <a:r>
              <a:rPr lang="en-US" sz="3600"/>
              <a:t>Only a few dimensions needed</a:t>
            </a:r>
            <a:endParaRPr lang="en-US" sz="3600" b="1" i="1"/>
          </a:p>
        </p:txBody>
      </p:sp>
      <p:sp>
        <p:nvSpPr>
          <p:cNvPr id="40964" name="TextBox 9"/>
          <p:cNvSpPr txBox="1">
            <a:spLocks noChangeArrowheads="1"/>
          </p:cNvSpPr>
          <p:nvPr/>
        </p:nvSpPr>
        <p:spPr bwMode="auto">
          <a:xfrm>
            <a:off x="2895600" y="6248400"/>
            <a:ext cx="3352800" cy="369888"/>
          </a:xfrm>
          <a:prstGeom prst="rect">
            <a:avLst/>
          </a:prstGeom>
          <a:noFill/>
          <a:ln w="9525">
            <a:noFill/>
            <a:miter lim="800000"/>
            <a:headEnd/>
            <a:tailEnd/>
          </a:ln>
        </p:spPr>
        <p:txBody>
          <a:bodyPr>
            <a:prstTxWarp prst="textNoShape">
              <a:avLst/>
            </a:prstTxWarp>
            <a:spAutoFit/>
          </a:bodyPr>
          <a:lstStyle/>
          <a:p>
            <a:pPr algn="ctr"/>
            <a:r>
              <a:rPr lang="en-US" sz="1800">
                <a:solidFill>
                  <a:srgbClr val="FF0000"/>
                </a:solidFill>
                <a:latin typeface="Comic Sans MS" charset="0"/>
              </a:rPr>
              <a:t>this is a promising view!</a:t>
            </a:r>
          </a:p>
        </p:txBody>
      </p:sp>
      <p:pic>
        <p:nvPicPr>
          <p:cNvPr id="40965" name="Picture 13"/>
          <p:cNvPicPr>
            <a:picLocks noChangeAspect="1" noChangeArrowheads="1"/>
          </p:cNvPicPr>
          <p:nvPr/>
        </p:nvPicPr>
        <p:blipFill>
          <a:blip r:embed="rId3"/>
          <a:srcRect/>
          <a:stretch>
            <a:fillRect/>
          </a:stretch>
        </p:blipFill>
        <p:spPr bwMode="auto">
          <a:xfrm>
            <a:off x="4800600" y="1524000"/>
            <a:ext cx="3535363" cy="3124200"/>
          </a:xfrm>
          <a:prstGeom prst="rect">
            <a:avLst/>
          </a:prstGeom>
          <a:noFill/>
          <a:ln w="9525">
            <a:noFill/>
            <a:miter lim="800000"/>
            <a:headEnd/>
            <a:tailEnd/>
          </a:ln>
        </p:spPr>
      </p:pic>
      <p:pic>
        <p:nvPicPr>
          <p:cNvPr id="40966" name="Picture 14"/>
          <p:cNvPicPr>
            <a:picLocks noChangeAspect="1" noChangeArrowheads="1"/>
          </p:cNvPicPr>
          <p:nvPr/>
        </p:nvPicPr>
        <p:blipFill>
          <a:blip r:embed="rId4"/>
          <a:srcRect/>
          <a:stretch>
            <a:fillRect/>
          </a:stretch>
        </p:blipFill>
        <p:spPr bwMode="auto">
          <a:xfrm>
            <a:off x="609600" y="1524000"/>
            <a:ext cx="3535363" cy="3124200"/>
          </a:xfrm>
          <a:prstGeom prst="rect">
            <a:avLst/>
          </a:prstGeom>
          <a:noFill/>
          <a:ln w="9525">
            <a:noFill/>
            <a:miter lim="800000"/>
            <a:headEnd/>
            <a:tailEnd/>
          </a:ln>
        </p:spPr>
      </p:pic>
      <p:sp>
        <p:nvSpPr>
          <p:cNvPr id="40967" name="TextBox 9"/>
          <p:cNvSpPr txBox="1">
            <a:spLocks noChangeArrowheads="1"/>
          </p:cNvSpPr>
          <p:nvPr/>
        </p:nvSpPr>
        <p:spPr bwMode="auto">
          <a:xfrm>
            <a:off x="685800" y="4800600"/>
            <a:ext cx="3352800" cy="369888"/>
          </a:xfrm>
          <a:prstGeom prst="rect">
            <a:avLst/>
          </a:prstGeom>
          <a:noFill/>
          <a:ln w="9525">
            <a:noFill/>
            <a:miter lim="800000"/>
            <a:headEnd/>
            <a:tailEnd/>
          </a:ln>
        </p:spPr>
        <p:txBody>
          <a:bodyPr>
            <a:prstTxWarp prst="textNoShape">
              <a:avLst/>
            </a:prstTxWarp>
            <a:spAutoFit/>
          </a:bodyPr>
          <a:lstStyle/>
          <a:p>
            <a:pPr algn="ctr"/>
            <a:r>
              <a:rPr lang="en-US" sz="1800">
                <a:solidFill>
                  <a:srgbClr val="0000FF"/>
                </a:solidFill>
                <a:latin typeface="Comic Sans MS" charset="0"/>
              </a:rPr>
              <a:t>x-y projection</a:t>
            </a:r>
          </a:p>
        </p:txBody>
      </p:sp>
      <p:sp>
        <p:nvSpPr>
          <p:cNvPr id="40968" name="TextBox 9"/>
          <p:cNvSpPr txBox="1">
            <a:spLocks noChangeArrowheads="1"/>
          </p:cNvSpPr>
          <p:nvPr/>
        </p:nvSpPr>
        <p:spPr bwMode="auto">
          <a:xfrm>
            <a:off x="4876800" y="4800600"/>
            <a:ext cx="3352800" cy="369888"/>
          </a:xfrm>
          <a:prstGeom prst="rect">
            <a:avLst/>
          </a:prstGeom>
          <a:noFill/>
          <a:ln w="9525">
            <a:noFill/>
            <a:miter lim="800000"/>
            <a:headEnd/>
            <a:tailEnd/>
          </a:ln>
        </p:spPr>
        <p:txBody>
          <a:bodyPr>
            <a:prstTxWarp prst="textNoShape">
              <a:avLst/>
            </a:prstTxWarp>
            <a:spAutoFit/>
          </a:bodyPr>
          <a:lstStyle/>
          <a:p>
            <a:pPr algn="ctr"/>
            <a:r>
              <a:rPr lang="en-US" sz="1800">
                <a:solidFill>
                  <a:srgbClr val="0000FF"/>
                </a:solidFill>
                <a:latin typeface="Comic Sans MS" charset="0"/>
              </a:rPr>
              <a:t>x-z projection</a:t>
            </a:r>
          </a:p>
        </p:txBody>
      </p:sp>
      <p:pic>
        <p:nvPicPr>
          <p:cNvPr id="40969" name="Picture 2"/>
          <p:cNvPicPr>
            <a:picLocks noChangeAspect="1" noChangeArrowheads="1"/>
          </p:cNvPicPr>
          <p:nvPr/>
        </p:nvPicPr>
        <p:blipFill>
          <a:blip r:embed="rId5"/>
          <a:srcRect l="22108" t="3172" r="22340" b="31715"/>
          <a:stretch>
            <a:fillRect/>
          </a:stretch>
        </p:blipFill>
        <p:spPr bwMode="auto">
          <a:xfrm>
            <a:off x="1828800" y="1295400"/>
            <a:ext cx="5418138" cy="47625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Computer Vision</a:t>
            </a:r>
            <a:endParaRPr lang="en-US" dirty="0"/>
          </a:p>
        </p:txBody>
      </p:sp>
      <p:sp>
        <p:nvSpPr>
          <p:cNvPr id="6" name="Content Placeholder 5"/>
          <p:cNvSpPr>
            <a:spLocks noGrp="1"/>
          </p:cNvSpPr>
          <p:nvPr>
            <p:ph idx="1"/>
          </p:nvPr>
        </p:nvSpPr>
        <p:spPr>
          <a:xfrm>
            <a:off x="498475" y="1981200"/>
            <a:ext cx="6283326" cy="4144963"/>
          </a:xfrm>
        </p:spPr>
        <p:txBody>
          <a:bodyPr>
            <a:normAutofit/>
          </a:bodyPr>
          <a:lstStyle/>
          <a:p>
            <a:pPr marL="0" indent="0">
              <a:buNone/>
            </a:pPr>
            <a:r>
              <a:rPr lang="en-US" sz="2400" dirty="0" smtClean="0"/>
              <a:t>the goal of computer vision is to write computer programs that can interpret images (and videos)</a:t>
            </a:r>
          </a:p>
          <a:p>
            <a:pPr marL="0" indent="0">
              <a:buNone/>
            </a:pPr>
            <a:endParaRPr lang="en-US" sz="2400" dirty="0" smtClean="0">
              <a:solidFill>
                <a:srgbClr val="FF0000"/>
              </a:solidFill>
            </a:endParaRPr>
          </a:p>
          <a:p>
            <a:pPr marL="0" indent="0">
              <a:buNone/>
            </a:pPr>
            <a:r>
              <a:rPr lang="en-US" sz="2400" dirty="0" smtClean="0">
                <a:solidFill>
                  <a:srgbClr val="FF0000"/>
                </a:solidFill>
              </a:rPr>
              <a:t>What </a:t>
            </a:r>
            <a:r>
              <a:rPr lang="en-US" sz="2400" dirty="0" smtClean="0">
                <a:solidFill>
                  <a:srgbClr val="FF0000"/>
                </a:solidFill>
              </a:rPr>
              <a:t>are some of the challenges?</a:t>
            </a:r>
          </a:p>
          <a:p>
            <a:endParaRPr lang="en-US" sz="2400" dirty="0" smtClean="0">
              <a:solidFill>
                <a:srgbClr val="FF0000"/>
              </a:solidFill>
            </a:endParaRPr>
          </a:p>
          <a:p>
            <a:pPr marL="0" indent="0">
              <a:buNone/>
            </a:pPr>
            <a:r>
              <a:rPr lang="en-US" sz="2400" dirty="0" smtClean="0">
                <a:solidFill>
                  <a:srgbClr val="FF0000"/>
                </a:solidFill>
              </a:rPr>
              <a:t>Applications?</a:t>
            </a:r>
          </a:p>
          <a:p>
            <a:endParaRPr lang="en-US" sz="2400" dirty="0"/>
          </a:p>
        </p:txBody>
      </p:sp>
      <p:pic>
        <p:nvPicPr>
          <p:cNvPr id="7" name="Picture 4" descr="Picture 1"/>
          <p:cNvPicPr>
            <a:picLocks noChangeAspect="1" noChangeArrowheads="1"/>
          </p:cNvPicPr>
          <p:nvPr/>
        </p:nvPicPr>
        <p:blipFill>
          <a:blip r:embed="rId2"/>
          <a:srcRect/>
          <a:stretch>
            <a:fillRect/>
          </a:stretch>
        </p:blipFill>
        <p:spPr bwMode="auto">
          <a:xfrm>
            <a:off x="6781800" y="76200"/>
            <a:ext cx="2362200" cy="3071888"/>
          </a:xfrm>
          <a:prstGeom prst="rect">
            <a:avLst/>
          </a:prstGeom>
          <a:noFill/>
        </p:spPr>
      </p:pic>
    </p:spTree>
    <p:extLst>
      <p:ext uri="{BB962C8B-B14F-4D97-AF65-F5344CB8AC3E}">
        <p14:creationId xmlns:p14="http://schemas.microsoft.com/office/powerpoint/2010/main" val="377161735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a projection</a:t>
            </a:r>
            <a:endParaRPr lang="en-US" dirty="0"/>
          </a:p>
        </p:txBody>
      </p:sp>
      <p:sp>
        <p:nvSpPr>
          <p:cNvPr id="3" name="Content Placeholder 2"/>
          <p:cNvSpPr>
            <a:spLocks noGrp="1"/>
          </p:cNvSpPr>
          <p:nvPr>
            <p:ph idx="1"/>
          </p:nvPr>
        </p:nvSpPr>
        <p:spPr/>
        <p:txBody>
          <a:bodyPr/>
          <a:lstStyle/>
          <a:p>
            <a:pPr marL="0" indent="0">
              <a:buNone/>
            </a:pPr>
            <a:r>
              <a:rPr lang="en-US" dirty="0" smtClean="0">
                <a:solidFill>
                  <a:srgbClr val="FF0000"/>
                </a:solidFill>
              </a:rPr>
              <a:t>We saw data projection when we were looking at machine learning techniques… where?</a:t>
            </a:r>
          </a:p>
          <a:p>
            <a:endParaRPr lang="en-US" dirty="0" smtClean="0">
              <a:solidFill>
                <a:srgbClr val="FF0000"/>
              </a:solidFill>
            </a:endParaRPr>
          </a:p>
          <a:p>
            <a:endParaRPr lang="en-US" dirty="0" smtClean="0">
              <a:solidFill>
                <a:srgbClr val="FF0000"/>
              </a:solidFill>
            </a:endParaRPr>
          </a:p>
          <a:p>
            <a:endParaRPr lang="en-US" dirty="0" smtClean="0">
              <a:solidFill>
                <a:srgbClr val="FF0000"/>
              </a:solidFill>
            </a:endParaRPr>
          </a:p>
          <a:p>
            <a:endParaRPr lang="en-US" dirty="0" smtClean="0">
              <a:solidFill>
                <a:srgbClr val="FF0000"/>
              </a:solidFill>
            </a:endParaRPr>
          </a:p>
          <a:p>
            <a:endParaRPr lang="en-US" dirty="0" smtClean="0">
              <a:solidFill>
                <a:srgbClr val="FF0000"/>
              </a:solidFill>
            </a:endParaRPr>
          </a:p>
          <a:p>
            <a:pPr marL="0" indent="0">
              <a:buNone/>
            </a:pPr>
            <a:r>
              <a:rPr lang="en-US" dirty="0" smtClean="0">
                <a:solidFill>
                  <a:srgbClr val="FF0000"/>
                </a:solidFill>
              </a:rPr>
              <a:t>How did we figure our the projection for clustering?</a:t>
            </a:r>
          </a:p>
        </p:txBody>
      </p:sp>
      <p:grpSp>
        <p:nvGrpSpPr>
          <p:cNvPr id="7" name="Group 6"/>
          <p:cNvGrpSpPr/>
          <p:nvPr/>
        </p:nvGrpSpPr>
        <p:grpSpPr>
          <a:xfrm>
            <a:off x="2590800" y="2819400"/>
            <a:ext cx="2667000" cy="2057400"/>
            <a:chOff x="2590800" y="2819400"/>
            <a:chExt cx="2667000" cy="2057400"/>
          </a:xfrm>
        </p:grpSpPr>
        <p:pic>
          <p:nvPicPr>
            <p:cNvPr id="4" name="Picture 3"/>
            <p:cNvPicPr>
              <a:picLocks noChangeAspect="1"/>
            </p:cNvPicPr>
            <p:nvPr/>
          </p:nvPicPr>
          <p:blipFill>
            <a:blip r:embed="rId2"/>
            <a:stretch>
              <a:fillRect/>
            </a:stretch>
          </p:blipFill>
          <p:spPr>
            <a:xfrm>
              <a:off x="2590800" y="2971800"/>
              <a:ext cx="2578100" cy="1905000"/>
            </a:xfrm>
            <a:prstGeom prst="rect">
              <a:avLst/>
            </a:prstGeom>
          </p:spPr>
        </p:pic>
        <p:cxnSp>
          <p:nvCxnSpPr>
            <p:cNvPr id="5" name="Straight Connector 4"/>
            <p:cNvCxnSpPr/>
            <p:nvPr/>
          </p:nvCxnSpPr>
          <p:spPr bwMode="auto">
            <a:xfrm flipV="1">
              <a:off x="2590800" y="3657600"/>
              <a:ext cx="2133600" cy="457200"/>
            </a:xfrm>
            <a:prstGeom prst="line">
              <a:avLst/>
            </a:prstGeom>
            <a:noFill/>
            <a:ln w="38100" cap="flat" cmpd="sng" algn="ctr">
              <a:solidFill>
                <a:srgbClr val="00E4A8"/>
              </a:solidFill>
              <a:prstDash val="solid"/>
              <a:miter lim="800000"/>
              <a:headEnd type="none" w="med" len="med"/>
              <a:tailEnd type="none" w="med" len="med"/>
            </a:ln>
            <a:effectLst/>
          </p:spPr>
        </p:cxnSp>
        <p:cxnSp>
          <p:nvCxnSpPr>
            <p:cNvPr id="6" name="Straight Connector 5"/>
            <p:cNvCxnSpPr/>
            <p:nvPr/>
          </p:nvCxnSpPr>
          <p:spPr bwMode="auto">
            <a:xfrm rot="5400000" flipH="1" flipV="1">
              <a:off x="3314700" y="2857500"/>
              <a:ext cx="1981200" cy="1905000"/>
            </a:xfrm>
            <a:prstGeom prst="line">
              <a:avLst/>
            </a:prstGeom>
            <a:noFill/>
            <a:ln w="38100" cap="flat" cmpd="sng" algn="ctr">
              <a:solidFill>
                <a:srgbClr val="00E4A8"/>
              </a:solidFill>
              <a:prstDash val="solid"/>
              <a:miter lim="800000"/>
              <a:headEnd type="none" w="med" len="med"/>
              <a:tailEnd type="none" w="med" len="med"/>
            </a:ln>
            <a:effectLst/>
          </p:spPr>
        </p:cxn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a:xfrm>
            <a:off x="457200" y="304800"/>
            <a:ext cx="7772400" cy="990600"/>
          </a:xfrm>
        </p:spPr>
        <p:txBody>
          <a:bodyPr/>
          <a:lstStyle/>
          <a:p>
            <a:pPr eaLnBrk="1" hangingPunct="1"/>
            <a:r>
              <a:rPr lang="en-US"/>
              <a:t>Dimensionality reduction</a:t>
            </a:r>
          </a:p>
        </p:txBody>
      </p:sp>
      <p:grpSp>
        <p:nvGrpSpPr>
          <p:cNvPr id="2" name="Group 4"/>
          <p:cNvGrpSpPr>
            <a:grpSpLocks/>
          </p:cNvGrpSpPr>
          <p:nvPr/>
        </p:nvGrpSpPr>
        <p:grpSpPr bwMode="auto">
          <a:xfrm>
            <a:off x="2438400" y="1752600"/>
            <a:ext cx="2819400" cy="2819400"/>
            <a:chOff x="2064" y="336"/>
            <a:chExt cx="2016" cy="2016"/>
          </a:xfrm>
        </p:grpSpPr>
        <p:sp>
          <p:nvSpPr>
            <p:cNvPr id="43063" name="Line 5"/>
            <p:cNvSpPr>
              <a:spLocks noChangeShapeType="1"/>
            </p:cNvSpPr>
            <p:nvPr/>
          </p:nvSpPr>
          <p:spPr bwMode="auto">
            <a:xfrm>
              <a:off x="2064" y="2352"/>
              <a:ext cx="2016" cy="0"/>
            </a:xfrm>
            <a:prstGeom prst="line">
              <a:avLst/>
            </a:prstGeom>
            <a:noFill/>
            <a:ln w="12700">
              <a:solidFill>
                <a:schemeClr val="tx1"/>
              </a:solidFill>
              <a:round/>
              <a:headEnd/>
              <a:tailEnd type="triangle" w="med" len="med"/>
            </a:ln>
          </p:spPr>
          <p:txBody>
            <a:bodyPr>
              <a:prstTxWarp prst="textNoShape">
                <a:avLst/>
              </a:prstTxWarp>
            </a:bodyPr>
            <a:lstStyle/>
            <a:p>
              <a:endParaRPr lang="en-US"/>
            </a:p>
          </p:txBody>
        </p:sp>
        <p:sp>
          <p:nvSpPr>
            <p:cNvPr id="43064" name="Line 6"/>
            <p:cNvSpPr>
              <a:spLocks noChangeShapeType="1"/>
            </p:cNvSpPr>
            <p:nvPr/>
          </p:nvSpPr>
          <p:spPr bwMode="auto">
            <a:xfrm rot="-5400000">
              <a:off x="1056" y="1344"/>
              <a:ext cx="2016" cy="0"/>
            </a:xfrm>
            <a:prstGeom prst="line">
              <a:avLst/>
            </a:prstGeom>
            <a:noFill/>
            <a:ln w="12700">
              <a:solidFill>
                <a:schemeClr val="tx1"/>
              </a:solidFill>
              <a:round/>
              <a:headEnd/>
              <a:tailEnd type="triangle" w="med" len="med"/>
            </a:ln>
          </p:spPr>
          <p:txBody>
            <a:bodyPr>
              <a:prstTxWarp prst="textNoShape">
                <a:avLst/>
              </a:prstTxWarp>
            </a:bodyPr>
            <a:lstStyle/>
            <a:p>
              <a:endParaRPr lang="en-US"/>
            </a:p>
          </p:txBody>
        </p:sp>
      </p:grpSp>
      <p:pic>
        <p:nvPicPr>
          <p:cNvPr id="43012" name="Picture 7" descr="Edittex"/>
          <p:cNvPicPr>
            <a:picLocks noChangeAspect="1" noChangeArrowheads="1"/>
          </p:cNvPicPr>
          <p:nvPr>
            <p:custDataLst>
              <p:tags r:id="rId1"/>
            </p:custDataLst>
          </p:nvPr>
        </p:nvPicPr>
        <p:blipFill>
          <a:blip r:embed="rId3"/>
          <a:srcRect/>
          <a:stretch>
            <a:fillRect/>
          </a:stretch>
        </p:blipFill>
        <p:spPr bwMode="auto">
          <a:xfrm>
            <a:off x="2136775" y="1905000"/>
            <a:ext cx="225425" cy="211138"/>
          </a:xfrm>
          <a:prstGeom prst="rect">
            <a:avLst/>
          </a:prstGeom>
          <a:noFill/>
          <a:ln w="9525">
            <a:noFill/>
            <a:miter lim="800000"/>
            <a:headEnd/>
            <a:tailEnd/>
          </a:ln>
        </p:spPr>
      </p:pic>
      <p:sp>
        <p:nvSpPr>
          <p:cNvPr id="43014" name="Oval 9"/>
          <p:cNvSpPr>
            <a:spLocks noChangeArrowheads="1"/>
          </p:cNvSpPr>
          <p:nvPr/>
        </p:nvSpPr>
        <p:spPr bwMode="auto">
          <a:xfrm>
            <a:off x="4422775" y="2590800"/>
            <a:ext cx="76200" cy="76200"/>
          </a:xfrm>
          <a:prstGeom prst="ellipse">
            <a:avLst/>
          </a:prstGeom>
          <a:solidFill>
            <a:srgbClr val="FFCC66"/>
          </a:solidFill>
          <a:ln w="12700">
            <a:solidFill>
              <a:schemeClr val="tx1"/>
            </a:solidFill>
            <a:round/>
            <a:headEnd/>
            <a:tailEnd/>
          </a:ln>
        </p:spPr>
        <p:txBody>
          <a:bodyPr wrap="none" anchor="ctr">
            <a:prstTxWarp prst="textNoShape">
              <a:avLst/>
            </a:prstTxWarp>
          </a:bodyPr>
          <a:lstStyle/>
          <a:p>
            <a:pPr eaLnBrk="0" hangingPunct="0"/>
            <a:endParaRPr lang="en-US"/>
          </a:p>
        </p:txBody>
      </p:sp>
      <p:sp>
        <p:nvSpPr>
          <p:cNvPr id="43015" name="Oval 10"/>
          <p:cNvSpPr>
            <a:spLocks noChangeArrowheads="1"/>
          </p:cNvSpPr>
          <p:nvPr/>
        </p:nvSpPr>
        <p:spPr bwMode="auto">
          <a:xfrm>
            <a:off x="3508375" y="3352800"/>
            <a:ext cx="76200" cy="76200"/>
          </a:xfrm>
          <a:prstGeom prst="ellipse">
            <a:avLst/>
          </a:prstGeom>
          <a:solidFill>
            <a:srgbClr val="FFCC66"/>
          </a:solidFill>
          <a:ln w="12700">
            <a:solidFill>
              <a:schemeClr val="tx1"/>
            </a:solidFill>
            <a:round/>
            <a:headEnd/>
            <a:tailEnd/>
          </a:ln>
        </p:spPr>
        <p:txBody>
          <a:bodyPr wrap="none" anchor="ctr">
            <a:prstTxWarp prst="textNoShape">
              <a:avLst/>
            </a:prstTxWarp>
          </a:bodyPr>
          <a:lstStyle/>
          <a:p>
            <a:pPr eaLnBrk="0" hangingPunct="0"/>
            <a:endParaRPr lang="en-US"/>
          </a:p>
        </p:txBody>
      </p:sp>
      <p:sp>
        <p:nvSpPr>
          <p:cNvPr id="43016" name="Oval 11"/>
          <p:cNvSpPr>
            <a:spLocks noChangeArrowheads="1"/>
          </p:cNvSpPr>
          <p:nvPr/>
        </p:nvSpPr>
        <p:spPr bwMode="auto">
          <a:xfrm>
            <a:off x="3889375" y="3124200"/>
            <a:ext cx="76200" cy="76200"/>
          </a:xfrm>
          <a:prstGeom prst="ellipse">
            <a:avLst/>
          </a:prstGeom>
          <a:solidFill>
            <a:srgbClr val="FFCC66"/>
          </a:solidFill>
          <a:ln w="12700">
            <a:solidFill>
              <a:schemeClr val="tx1"/>
            </a:solidFill>
            <a:round/>
            <a:headEnd/>
            <a:tailEnd/>
          </a:ln>
        </p:spPr>
        <p:txBody>
          <a:bodyPr wrap="none" anchor="ctr">
            <a:prstTxWarp prst="textNoShape">
              <a:avLst/>
            </a:prstTxWarp>
          </a:bodyPr>
          <a:lstStyle/>
          <a:p>
            <a:pPr eaLnBrk="0" hangingPunct="0"/>
            <a:endParaRPr lang="en-US"/>
          </a:p>
        </p:txBody>
      </p:sp>
      <p:sp>
        <p:nvSpPr>
          <p:cNvPr id="43017" name="Oval 12"/>
          <p:cNvSpPr>
            <a:spLocks noChangeArrowheads="1"/>
          </p:cNvSpPr>
          <p:nvPr/>
        </p:nvSpPr>
        <p:spPr bwMode="auto">
          <a:xfrm>
            <a:off x="4117975" y="2819400"/>
            <a:ext cx="76200" cy="76200"/>
          </a:xfrm>
          <a:prstGeom prst="ellipse">
            <a:avLst/>
          </a:prstGeom>
          <a:solidFill>
            <a:srgbClr val="FFCC66"/>
          </a:solidFill>
          <a:ln w="12700">
            <a:solidFill>
              <a:schemeClr val="tx1"/>
            </a:solidFill>
            <a:round/>
            <a:headEnd/>
            <a:tailEnd/>
          </a:ln>
        </p:spPr>
        <p:txBody>
          <a:bodyPr wrap="none" anchor="ctr">
            <a:prstTxWarp prst="textNoShape">
              <a:avLst/>
            </a:prstTxWarp>
          </a:bodyPr>
          <a:lstStyle/>
          <a:p>
            <a:pPr eaLnBrk="0" hangingPunct="0"/>
            <a:endParaRPr lang="en-US"/>
          </a:p>
        </p:txBody>
      </p:sp>
      <p:sp>
        <p:nvSpPr>
          <p:cNvPr id="43018" name="Oval 13"/>
          <p:cNvSpPr>
            <a:spLocks noChangeArrowheads="1"/>
          </p:cNvSpPr>
          <p:nvPr/>
        </p:nvSpPr>
        <p:spPr bwMode="auto">
          <a:xfrm>
            <a:off x="3736975" y="2971800"/>
            <a:ext cx="76200" cy="76200"/>
          </a:xfrm>
          <a:prstGeom prst="ellipse">
            <a:avLst/>
          </a:prstGeom>
          <a:solidFill>
            <a:srgbClr val="FFCC66"/>
          </a:solidFill>
          <a:ln w="12700">
            <a:solidFill>
              <a:schemeClr val="tx1"/>
            </a:solidFill>
            <a:round/>
            <a:headEnd/>
            <a:tailEnd/>
          </a:ln>
        </p:spPr>
        <p:txBody>
          <a:bodyPr wrap="none" anchor="ctr">
            <a:prstTxWarp prst="textNoShape">
              <a:avLst/>
            </a:prstTxWarp>
          </a:bodyPr>
          <a:lstStyle/>
          <a:p>
            <a:pPr eaLnBrk="0" hangingPunct="0"/>
            <a:endParaRPr lang="en-US"/>
          </a:p>
        </p:txBody>
      </p:sp>
      <p:sp>
        <p:nvSpPr>
          <p:cNvPr id="43019" name="Oval 14"/>
          <p:cNvSpPr>
            <a:spLocks noChangeArrowheads="1"/>
          </p:cNvSpPr>
          <p:nvPr/>
        </p:nvSpPr>
        <p:spPr bwMode="auto">
          <a:xfrm>
            <a:off x="3736975" y="3200400"/>
            <a:ext cx="76200" cy="76200"/>
          </a:xfrm>
          <a:prstGeom prst="ellipse">
            <a:avLst/>
          </a:prstGeom>
          <a:solidFill>
            <a:srgbClr val="FFCC66"/>
          </a:solidFill>
          <a:ln w="12700">
            <a:solidFill>
              <a:schemeClr val="tx1"/>
            </a:solidFill>
            <a:round/>
            <a:headEnd/>
            <a:tailEnd/>
          </a:ln>
        </p:spPr>
        <p:txBody>
          <a:bodyPr wrap="none" anchor="ctr">
            <a:prstTxWarp prst="textNoShape">
              <a:avLst/>
            </a:prstTxWarp>
          </a:bodyPr>
          <a:lstStyle/>
          <a:p>
            <a:pPr eaLnBrk="0" hangingPunct="0"/>
            <a:endParaRPr lang="en-US"/>
          </a:p>
        </p:txBody>
      </p:sp>
      <p:sp>
        <p:nvSpPr>
          <p:cNvPr id="43020" name="Oval 15"/>
          <p:cNvSpPr>
            <a:spLocks noChangeArrowheads="1"/>
          </p:cNvSpPr>
          <p:nvPr/>
        </p:nvSpPr>
        <p:spPr bwMode="auto">
          <a:xfrm>
            <a:off x="3508375" y="3200400"/>
            <a:ext cx="76200" cy="76200"/>
          </a:xfrm>
          <a:prstGeom prst="ellipse">
            <a:avLst/>
          </a:prstGeom>
          <a:solidFill>
            <a:srgbClr val="FFCC66"/>
          </a:solidFill>
          <a:ln w="12700">
            <a:solidFill>
              <a:schemeClr val="tx1"/>
            </a:solidFill>
            <a:round/>
            <a:headEnd/>
            <a:tailEnd/>
          </a:ln>
        </p:spPr>
        <p:txBody>
          <a:bodyPr wrap="none" anchor="ctr">
            <a:prstTxWarp prst="textNoShape">
              <a:avLst/>
            </a:prstTxWarp>
          </a:bodyPr>
          <a:lstStyle/>
          <a:p>
            <a:pPr eaLnBrk="0" hangingPunct="0"/>
            <a:endParaRPr lang="en-US"/>
          </a:p>
        </p:txBody>
      </p:sp>
      <p:sp>
        <p:nvSpPr>
          <p:cNvPr id="43021" name="Oval 16"/>
          <p:cNvSpPr>
            <a:spLocks noChangeArrowheads="1"/>
          </p:cNvSpPr>
          <p:nvPr/>
        </p:nvSpPr>
        <p:spPr bwMode="auto">
          <a:xfrm>
            <a:off x="3965575" y="2971800"/>
            <a:ext cx="76200" cy="76200"/>
          </a:xfrm>
          <a:prstGeom prst="ellipse">
            <a:avLst/>
          </a:prstGeom>
          <a:solidFill>
            <a:srgbClr val="FFCC66"/>
          </a:solidFill>
          <a:ln w="12700">
            <a:solidFill>
              <a:schemeClr val="tx1"/>
            </a:solidFill>
            <a:round/>
            <a:headEnd/>
            <a:tailEnd/>
          </a:ln>
        </p:spPr>
        <p:txBody>
          <a:bodyPr wrap="none" anchor="ctr">
            <a:prstTxWarp prst="textNoShape">
              <a:avLst/>
            </a:prstTxWarp>
          </a:bodyPr>
          <a:lstStyle/>
          <a:p>
            <a:pPr eaLnBrk="0" hangingPunct="0"/>
            <a:endParaRPr lang="en-US"/>
          </a:p>
        </p:txBody>
      </p:sp>
      <p:sp>
        <p:nvSpPr>
          <p:cNvPr id="43022" name="Oval 17"/>
          <p:cNvSpPr>
            <a:spLocks noChangeArrowheads="1"/>
          </p:cNvSpPr>
          <p:nvPr/>
        </p:nvSpPr>
        <p:spPr bwMode="auto">
          <a:xfrm>
            <a:off x="4194175" y="2667000"/>
            <a:ext cx="76200" cy="76200"/>
          </a:xfrm>
          <a:prstGeom prst="ellipse">
            <a:avLst/>
          </a:prstGeom>
          <a:solidFill>
            <a:srgbClr val="FFCC66"/>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43023" name="Oval 18"/>
          <p:cNvSpPr>
            <a:spLocks noChangeArrowheads="1"/>
          </p:cNvSpPr>
          <p:nvPr/>
        </p:nvSpPr>
        <p:spPr bwMode="auto">
          <a:xfrm>
            <a:off x="4270375" y="2743200"/>
            <a:ext cx="76200" cy="76200"/>
          </a:xfrm>
          <a:prstGeom prst="ellipse">
            <a:avLst/>
          </a:prstGeom>
          <a:solidFill>
            <a:srgbClr val="FFCC66"/>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43024" name="Oval 19"/>
          <p:cNvSpPr>
            <a:spLocks noChangeArrowheads="1"/>
          </p:cNvSpPr>
          <p:nvPr/>
        </p:nvSpPr>
        <p:spPr bwMode="auto">
          <a:xfrm>
            <a:off x="3051175" y="3810000"/>
            <a:ext cx="76200" cy="76200"/>
          </a:xfrm>
          <a:prstGeom prst="ellipse">
            <a:avLst/>
          </a:prstGeom>
          <a:solidFill>
            <a:srgbClr val="FFCC66"/>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43025" name="Oval 20"/>
          <p:cNvSpPr>
            <a:spLocks noChangeArrowheads="1"/>
          </p:cNvSpPr>
          <p:nvPr/>
        </p:nvSpPr>
        <p:spPr bwMode="auto">
          <a:xfrm>
            <a:off x="3889375" y="42672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43026" name="Oval 21"/>
          <p:cNvSpPr>
            <a:spLocks noChangeArrowheads="1"/>
          </p:cNvSpPr>
          <p:nvPr/>
        </p:nvSpPr>
        <p:spPr bwMode="auto">
          <a:xfrm>
            <a:off x="4117975" y="35814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43027" name="Oval 22"/>
          <p:cNvSpPr>
            <a:spLocks noChangeArrowheads="1"/>
          </p:cNvSpPr>
          <p:nvPr/>
        </p:nvSpPr>
        <p:spPr bwMode="auto">
          <a:xfrm>
            <a:off x="4727575" y="32766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43028" name="Oval 23"/>
          <p:cNvSpPr>
            <a:spLocks noChangeArrowheads="1"/>
          </p:cNvSpPr>
          <p:nvPr/>
        </p:nvSpPr>
        <p:spPr bwMode="auto">
          <a:xfrm>
            <a:off x="4041775" y="38862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43029" name="Oval 24"/>
          <p:cNvSpPr>
            <a:spLocks noChangeArrowheads="1"/>
          </p:cNvSpPr>
          <p:nvPr/>
        </p:nvSpPr>
        <p:spPr bwMode="auto">
          <a:xfrm>
            <a:off x="3813175" y="37338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43030" name="Oval 25"/>
          <p:cNvSpPr>
            <a:spLocks noChangeArrowheads="1"/>
          </p:cNvSpPr>
          <p:nvPr/>
        </p:nvSpPr>
        <p:spPr bwMode="auto">
          <a:xfrm>
            <a:off x="4194175" y="42672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43031" name="Oval 26"/>
          <p:cNvSpPr>
            <a:spLocks noChangeArrowheads="1"/>
          </p:cNvSpPr>
          <p:nvPr/>
        </p:nvSpPr>
        <p:spPr bwMode="auto">
          <a:xfrm>
            <a:off x="3432175" y="41148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43032" name="Oval 27"/>
          <p:cNvSpPr>
            <a:spLocks noChangeArrowheads="1"/>
          </p:cNvSpPr>
          <p:nvPr/>
        </p:nvSpPr>
        <p:spPr bwMode="auto">
          <a:xfrm>
            <a:off x="3051175" y="25908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43033" name="Oval 28"/>
          <p:cNvSpPr>
            <a:spLocks noChangeArrowheads="1"/>
          </p:cNvSpPr>
          <p:nvPr/>
        </p:nvSpPr>
        <p:spPr bwMode="auto">
          <a:xfrm>
            <a:off x="2974975" y="32004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43034" name="Oval 29"/>
          <p:cNvSpPr>
            <a:spLocks noChangeArrowheads="1"/>
          </p:cNvSpPr>
          <p:nvPr/>
        </p:nvSpPr>
        <p:spPr bwMode="auto">
          <a:xfrm>
            <a:off x="2898775" y="22860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43035" name="Oval 30"/>
          <p:cNvSpPr>
            <a:spLocks noChangeArrowheads="1"/>
          </p:cNvSpPr>
          <p:nvPr/>
        </p:nvSpPr>
        <p:spPr bwMode="auto">
          <a:xfrm>
            <a:off x="3660775" y="40386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43036" name="Oval 31"/>
          <p:cNvSpPr>
            <a:spLocks noChangeArrowheads="1"/>
          </p:cNvSpPr>
          <p:nvPr/>
        </p:nvSpPr>
        <p:spPr bwMode="auto">
          <a:xfrm>
            <a:off x="3355975" y="22860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43037" name="Oval 32"/>
          <p:cNvSpPr>
            <a:spLocks noChangeArrowheads="1"/>
          </p:cNvSpPr>
          <p:nvPr/>
        </p:nvSpPr>
        <p:spPr bwMode="auto">
          <a:xfrm>
            <a:off x="2746375" y="32766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43038" name="Oval 33"/>
          <p:cNvSpPr>
            <a:spLocks noChangeArrowheads="1"/>
          </p:cNvSpPr>
          <p:nvPr/>
        </p:nvSpPr>
        <p:spPr bwMode="auto">
          <a:xfrm>
            <a:off x="3889375" y="24384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43039" name="Oval 34"/>
          <p:cNvSpPr>
            <a:spLocks noChangeArrowheads="1"/>
          </p:cNvSpPr>
          <p:nvPr/>
        </p:nvSpPr>
        <p:spPr bwMode="auto">
          <a:xfrm>
            <a:off x="3279775" y="27432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43040" name="Oval 35"/>
          <p:cNvSpPr>
            <a:spLocks noChangeArrowheads="1"/>
          </p:cNvSpPr>
          <p:nvPr/>
        </p:nvSpPr>
        <p:spPr bwMode="auto">
          <a:xfrm>
            <a:off x="4270375" y="41148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43041" name="Oval 36"/>
          <p:cNvSpPr>
            <a:spLocks noChangeArrowheads="1"/>
          </p:cNvSpPr>
          <p:nvPr/>
        </p:nvSpPr>
        <p:spPr bwMode="auto">
          <a:xfrm>
            <a:off x="4270375" y="38862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43042" name="Oval 37"/>
          <p:cNvSpPr>
            <a:spLocks noChangeArrowheads="1"/>
          </p:cNvSpPr>
          <p:nvPr/>
        </p:nvSpPr>
        <p:spPr bwMode="auto">
          <a:xfrm>
            <a:off x="4498975" y="35814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43043" name="Oval 38"/>
          <p:cNvSpPr>
            <a:spLocks noChangeArrowheads="1"/>
          </p:cNvSpPr>
          <p:nvPr/>
        </p:nvSpPr>
        <p:spPr bwMode="auto">
          <a:xfrm>
            <a:off x="3508375" y="25146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43044" name="Oval 39"/>
          <p:cNvSpPr>
            <a:spLocks noChangeArrowheads="1"/>
          </p:cNvSpPr>
          <p:nvPr/>
        </p:nvSpPr>
        <p:spPr bwMode="auto">
          <a:xfrm>
            <a:off x="4041775" y="22860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43045" name="Oval 40"/>
          <p:cNvSpPr>
            <a:spLocks noChangeArrowheads="1"/>
          </p:cNvSpPr>
          <p:nvPr/>
        </p:nvSpPr>
        <p:spPr bwMode="auto">
          <a:xfrm>
            <a:off x="4651375" y="41148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43046" name="Oval 41"/>
          <p:cNvSpPr>
            <a:spLocks noChangeArrowheads="1"/>
          </p:cNvSpPr>
          <p:nvPr/>
        </p:nvSpPr>
        <p:spPr bwMode="auto">
          <a:xfrm>
            <a:off x="4727575" y="28194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43047" name="Oval 42"/>
          <p:cNvSpPr>
            <a:spLocks noChangeArrowheads="1"/>
          </p:cNvSpPr>
          <p:nvPr/>
        </p:nvSpPr>
        <p:spPr bwMode="auto">
          <a:xfrm>
            <a:off x="3660775" y="21336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43048" name="Oval 43"/>
          <p:cNvSpPr>
            <a:spLocks noChangeArrowheads="1"/>
          </p:cNvSpPr>
          <p:nvPr/>
        </p:nvSpPr>
        <p:spPr bwMode="auto">
          <a:xfrm>
            <a:off x="4727575" y="38100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43049" name="Oval 44"/>
          <p:cNvSpPr>
            <a:spLocks noChangeArrowheads="1"/>
          </p:cNvSpPr>
          <p:nvPr/>
        </p:nvSpPr>
        <p:spPr bwMode="auto">
          <a:xfrm>
            <a:off x="4879975" y="34290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43050" name="Oval 45"/>
          <p:cNvSpPr>
            <a:spLocks noChangeArrowheads="1"/>
          </p:cNvSpPr>
          <p:nvPr/>
        </p:nvSpPr>
        <p:spPr bwMode="auto">
          <a:xfrm>
            <a:off x="4879975" y="31242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43051" name="Oval 46"/>
          <p:cNvSpPr>
            <a:spLocks noChangeArrowheads="1"/>
          </p:cNvSpPr>
          <p:nvPr/>
        </p:nvSpPr>
        <p:spPr bwMode="auto">
          <a:xfrm>
            <a:off x="2670175" y="29718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43052" name="Oval 47"/>
          <p:cNvSpPr>
            <a:spLocks noChangeArrowheads="1"/>
          </p:cNvSpPr>
          <p:nvPr/>
        </p:nvSpPr>
        <p:spPr bwMode="auto">
          <a:xfrm>
            <a:off x="4956175" y="26670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43053" name="Oval 48"/>
          <p:cNvSpPr>
            <a:spLocks noChangeArrowheads="1"/>
          </p:cNvSpPr>
          <p:nvPr/>
        </p:nvSpPr>
        <p:spPr bwMode="auto">
          <a:xfrm>
            <a:off x="4270375" y="22098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43054" name="Oval 49"/>
          <p:cNvSpPr>
            <a:spLocks noChangeArrowheads="1"/>
          </p:cNvSpPr>
          <p:nvPr/>
        </p:nvSpPr>
        <p:spPr bwMode="auto">
          <a:xfrm>
            <a:off x="2974975" y="28956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43055" name="Oval 50"/>
          <p:cNvSpPr>
            <a:spLocks noChangeArrowheads="1"/>
          </p:cNvSpPr>
          <p:nvPr/>
        </p:nvSpPr>
        <p:spPr bwMode="auto">
          <a:xfrm>
            <a:off x="4346575" y="32766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43056" name="Oval 51"/>
          <p:cNvSpPr>
            <a:spLocks noChangeArrowheads="1"/>
          </p:cNvSpPr>
          <p:nvPr/>
        </p:nvSpPr>
        <p:spPr bwMode="auto">
          <a:xfrm>
            <a:off x="4651375" y="2971800"/>
            <a:ext cx="76200" cy="76200"/>
          </a:xfrm>
          <a:prstGeom prst="ellipse">
            <a:avLst/>
          </a:prstGeom>
          <a:solidFill>
            <a:schemeClr val="folHlink"/>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43057" name="Oval 52"/>
          <p:cNvSpPr>
            <a:spLocks noChangeArrowheads="1"/>
          </p:cNvSpPr>
          <p:nvPr/>
        </p:nvSpPr>
        <p:spPr bwMode="auto">
          <a:xfrm>
            <a:off x="3279775" y="3733800"/>
            <a:ext cx="76200" cy="76200"/>
          </a:xfrm>
          <a:prstGeom prst="ellipse">
            <a:avLst/>
          </a:prstGeom>
          <a:solidFill>
            <a:srgbClr val="FFCC66"/>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43058" name="Oval 53"/>
          <p:cNvSpPr>
            <a:spLocks noChangeArrowheads="1"/>
          </p:cNvSpPr>
          <p:nvPr/>
        </p:nvSpPr>
        <p:spPr bwMode="auto">
          <a:xfrm>
            <a:off x="3355975" y="3505200"/>
            <a:ext cx="76200" cy="76200"/>
          </a:xfrm>
          <a:prstGeom prst="ellipse">
            <a:avLst/>
          </a:prstGeom>
          <a:solidFill>
            <a:srgbClr val="FFCC66"/>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43059" name="Oval 54"/>
          <p:cNvSpPr>
            <a:spLocks noChangeArrowheads="1"/>
          </p:cNvSpPr>
          <p:nvPr/>
        </p:nvSpPr>
        <p:spPr bwMode="auto">
          <a:xfrm>
            <a:off x="3127375" y="3581400"/>
            <a:ext cx="76200" cy="76200"/>
          </a:xfrm>
          <a:prstGeom prst="ellipse">
            <a:avLst/>
          </a:prstGeom>
          <a:solidFill>
            <a:srgbClr val="FFCC66"/>
          </a:solidFill>
          <a:ln w="12700">
            <a:solidFill>
              <a:schemeClr val="tx1"/>
            </a:solidFill>
            <a:round/>
            <a:headEnd/>
            <a:tailEnd/>
          </a:ln>
        </p:spPr>
        <p:txBody>
          <a:bodyPr wrap="none" anchor="ctr">
            <a:prstTxWarp prst="textNoShape">
              <a:avLst/>
            </a:prstTxWarp>
          </a:bodyPr>
          <a:lstStyle/>
          <a:p>
            <a:pPr algn="ctr" eaLnBrk="0" hangingPunct="0"/>
            <a:endParaRPr lang="en-US"/>
          </a:p>
        </p:txBody>
      </p:sp>
      <p:sp>
        <p:nvSpPr>
          <p:cNvPr id="43061" name="TextBox 9"/>
          <p:cNvSpPr txBox="1">
            <a:spLocks noChangeArrowheads="1"/>
          </p:cNvSpPr>
          <p:nvPr/>
        </p:nvSpPr>
        <p:spPr bwMode="auto">
          <a:xfrm>
            <a:off x="2441575" y="5181600"/>
            <a:ext cx="3352800" cy="646113"/>
          </a:xfrm>
          <a:prstGeom prst="rect">
            <a:avLst/>
          </a:prstGeom>
          <a:noFill/>
          <a:ln w="9525">
            <a:noFill/>
            <a:miter lim="800000"/>
            <a:headEnd/>
            <a:tailEnd/>
          </a:ln>
        </p:spPr>
        <p:txBody>
          <a:bodyPr>
            <a:prstTxWarp prst="textNoShape">
              <a:avLst/>
            </a:prstTxWarp>
            <a:spAutoFit/>
          </a:bodyPr>
          <a:lstStyle/>
          <a:p>
            <a:pPr algn="ctr"/>
            <a:r>
              <a:rPr lang="en-US" sz="1800" dirty="0">
                <a:solidFill>
                  <a:srgbClr val="0000FF"/>
                </a:solidFill>
                <a:latin typeface="Comic Sans MS" charset="0"/>
              </a:rPr>
              <a:t>How can we find the data’s </a:t>
            </a:r>
            <a:r>
              <a:rPr lang="en-US" sz="1800" dirty="0">
                <a:solidFill>
                  <a:srgbClr val="CC0000"/>
                </a:solidFill>
                <a:latin typeface="Comic Sans MS" charset="0"/>
              </a:rPr>
              <a:t>natural</a:t>
            </a:r>
            <a:r>
              <a:rPr lang="en-US" sz="1800" dirty="0">
                <a:solidFill>
                  <a:srgbClr val="0000FF"/>
                </a:solidFill>
                <a:latin typeface="Comic Sans MS" charset="0"/>
              </a:rPr>
              <a:t> coordinate system?</a:t>
            </a: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533400" y="381000"/>
            <a:ext cx="7772400" cy="990600"/>
          </a:xfrm>
        </p:spPr>
        <p:txBody>
          <a:bodyPr/>
          <a:lstStyle/>
          <a:p>
            <a:pPr eaLnBrk="1" hangingPunct="1"/>
            <a:r>
              <a:rPr lang="en-US"/>
              <a:t>Principal component analysis</a:t>
            </a:r>
          </a:p>
        </p:txBody>
      </p:sp>
      <p:sp>
        <p:nvSpPr>
          <p:cNvPr id="45059" name="Rectangle 3"/>
          <p:cNvSpPr>
            <a:spLocks noGrp="1" noChangeArrowheads="1"/>
          </p:cNvSpPr>
          <p:nvPr>
            <p:ph type="body" idx="4294967295"/>
          </p:nvPr>
        </p:nvSpPr>
        <p:spPr>
          <a:xfrm>
            <a:off x="533400" y="1416086"/>
            <a:ext cx="7772400" cy="5289513"/>
          </a:xfrm>
        </p:spPr>
        <p:txBody>
          <a:bodyPr>
            <a:noAutofit/>
          </a:bodyPr>
          <a:lstStyle/>
          <a:p>
            <a:pPr marL="0" indent="0" eaLnBrk="1" hangingPunct="1">
              <a:buNone/>
            </a:pPr>
            <a:r>
              <a:rPr lang="en-US" sz="2400" dirty="0"/>
              <a:t>Suppose each data point is N-dimensional</a:t>
            </a:r>
          </a:p>
          <a:p>
            <a:pPr marL="228600" lvl="1" indent="0" eaLnBrk="1" hangingPunct="1">
              <a:buNone/>
            </a:pPr>
            <a:r>
              <a:rPr lang="en-US" sz="2000" dirty="0"/>
              <a:t>What directions maximize variance?</a:t>
            </a:r>
          </a:p>
          <a:p>
            <a:pPr lvl="1" eaLnBrk="1" hangingPunct="1"/>
            <a:endParaRPr lang="en-US" sz="2000" dirty="0" smtClean="0"/>
          </a:p>
          <a:p>
            <a:pPr lvl="1" eaLnBrk="1" hangingPunct="1"/>
            <a:endParaRPr lang="en-US" sz="2000" dirty="0" smtClean="0"/>
          </a:p>
          <a:p>
            <a:pPr lvl="1" eaLnBrk="1" hangingPunct="1"/>
            <a:endParaRPr lang="en-US" sz="2000" dirty="0" smtClean="0"/>
          </a:p>
          <a:p>
            <a:pPr marL="228600" lvl="1" indent="0" eaLnBrk="1" hangingPunct="1">
              <a:buNone/>
            </a:pPr>
            <a:r>
              <a:rPr lang="en-US" sz="2000" dirty="0"/>
              <a:t>Solution: the eigenvectors of the variance matrix </a:t>
            </a:r>
            <a:r>
              <a:rPr lang="en-US" sz="2000" b="1" dirty="0"/>
              <a:t>A</a:t>
            </a:r>
            <a:endParaRPr lang="en-US" sz="2000" dirty="0"/>
          </a:p>
          <a:p>
            <a:pPr lvl="2" eaLnBrk="1" hangingPunct="1"/>
            <a:r>
              <a:rPr lang="en-US" dirty="0"/>
              <a:t>eigenvector with largest </a:t>
            </a:r>
            <a:r>
              <a:rPr lang="en-US" dirty="0" err="1"/>
              <a:t>eigenvalue</a:t>
            </a:r>
            <a:r>
              <a:rPr lang="en-US" dirty="0"/>
              <a:t> captures the most variation among training vectors </a:t>
            </a:r>
            <a:r>
              <a:rPr lang="en-US" b="1" dirty="0" err="1"/>
              <a:t>x</a:t>
            </a:r>
            <a:endParaRPr lang="en-US" dirty="0"/>
          </a:p>
          <a:p>
            <a:pPr lvl="2" eaLnBrk="1" hangingPunct="1"/>
            <a:r>
              <a:rPr lang="en-US" dirty="0"/>
              <a:t>eigenvector with smallest </a:t>
            </a:r>
            <a:r>
              <a:rPr lang="en-US" dirty="0" err="1"/>
              <a:t>eigenvalue</a:t>
            </a:r>
            <a:r>
              <a:rPr lang="en-US" dirty="0"/>
              <a:t> has least variation</a:t>
            </a:r>
          </a:p>
          <a:p>
            <a:pPr marL="228600" lvl="1" indent="0" eaLnBrk="1" hangingPunct="1">
              <a:buNone/>
            </a:pPr>
            <a:endParaRPr lang="en-US" sz="2000" dirty="0" smtClean="0"/>
          </a:p>
          <a:p>
            <a:pPr marL="228600" lvl="1" indent="0" eaLnBrk="1" hangingPunct="1">
              <a:buNone/>
            </a:pPr>
            <a:r>
              <a:rPr lang="en-US" sz="2000" dirty="0" smtClean="0"/>
              <a:t>We  </a:t>
            </a:r>
            <a:r>
              <a:rPr lang="en-US" sz="2000" dirty="0"/>
              <a:t>can use only the top few eigenvectors</a:t>
            </a:r>
          </a:p>
          <a:p>
            <a:pPr lvl="2" eaLnBrk="1" hangingPunct="1"/>
            <a:r>
              <a:rPr lang="en-US" dirty="0"/>
              <a:t>corresponds to choosing a “linear subspace”</a:t>
            </a:r>
          </a:p>
          <a:p>
            <a:pPr lvl="3" eaLnBrk="1" hangingPunct="1"/>
            <a:r>
              <a:rPr lang="en-US" sz="1600" dirty="0"/>
              <a:t>represent points on a line, plane, or “hyper-plane”</a:t>
            </a:r>
          </a:p>
          <a:p>
            <a:pPr lvl="2" eaLnBrk="1" hangingPunct="1"/>
            <a:r>
              <a:rPr lang="en-US" dirty="0"/>
              <a:t>these eigenvectors are known as the </a:t>
            </a:r>
            <a:r>
              <a:rPr lang="en-US" b="1" i="1" dirty="0">
                <a:solidFill>
                  <a:srgbClr val="CC0000"/>
                </a:solidFill>
              </a:rPr>
              <a:t>principal components</a:t>
            </a:r>
          </a:p>
        </p:txBody>
      </p:sp>
      <p:pic>
        <p:nvPicPr>
          <p:cNvPr id="45060" name="Picture 7" descr="Edittex"/>
          <p:cNvPicPr>
            <a:picLocks noChangeAspect="1" noChangeArrowheads="1"/>
          </p:cNvPicPr>
          <p:nvPr>
            <p:custDataLst>
              <p:tags r:id="rId1"/>
            </p:custDataLst>
          </p:nvPr>
        </p:nvPicPr>
        <p:blipFill>
          <a:blip r:embed="rId3"/>
          <a:srcRect/>
          <a:stretch>
            <a:fillRect/>
          </a:stretch>
        </p:blipFill>
        <p:spPr bwMode="auto">
          <a:xfrm>
            <a:off x="2868613" y="2438400"/>
            <a:ext cx="4622800" cy="8255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533400" y="228600"/>
            <a:ext cx="7772400" cy="990600"/>
          </a:xfrm>
        </p:spPr>
        <p:txBody>
          <a:bodyPr/>
          <a:lstStyle/>
          <a:p>
            <a:pPr eaLnBrk="1" hangingPunct="1"/>
            <a:r>
              <a:rPr lang="en-US"/>
              <a:t>Eigenfaces: pictures!</a:t>
            </a:r>
          </a:p>
        </p:txBody>
      </p:sp>
      <p:pic>
        <p:nvPicPr>
          <p:cNvPr id="46087" name="Picture 4" descr="db_eigfacessmall"/>
          <p:cNvPicPr>
            <a:picLocks noChangeAspect="1" noChangeArrowheads="1"/>
          </p:cNvPicPr>
          <p:nvPr/>
        </p:nvPicPr>
        <p:blipFill rotWithShape="1">
          <a:blip r:embed="rId2"/>
          <a:srcRect r="74074" b="74878"/>
          <a:stretch/>
        </p:blipFill>
        <p:spPr bwMode="auto">
          <a:xfrm>
            <a:off x="3581400" y="2428748"/>
            <a:ext cx="1172526" cy="1110015"/>
          </a:xfrm>
          <a:prstGeom prst="rect">
            <a:avLst/>
          </a:prstGeom>
          <a:noFill/>
          <a:ln w="9525">
            <a:noFill/>
            <a:miter lim="800000"/>
            <a:headEnd/>
            <a:tailEnd/>
          </a:ln>
        </p:spPr>
      </p:pic>
      <p:sp>
        <p:nvSpPr>
          <p:cNvPr id="3" name="TextBox 2"/>
          <p:cNvSpPr txBox="1"/>
          <p:nvPr/>
        </p:nvSpPr>
        <p:spPr>
          <a:xfrm>
            <a:off x="1981200" y="4666637"/>
            <a:ext cx="5429942" cy="461665"/>
          </a:xfrm>
          <a:prstGeom prst="rect">
            <a:avLst/>
          </a:prstGeom>
          <a:noFill/>
        </p:spPr>
        <p:txBody>
          <a:bodyPr wrap="none" rtlCol="0">
            <a:spAutoFit/>
          </a:bodyPr>
          <a:lstStyle/>
          <a:p>
            <a:r>
              <a:rPr lang="en-US" sz="2400" dirty="0" smtClean="0">
                <a:solidFill>
                  <a:srgbClr val="FF0000"/>
                </a:solidFill>
              </a:rPr>
              <a:t>Does this look like anyone you know?</a:t>
            </a:r>
            <a:endParaRPr lang="en-US" sz="24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533400" y="228600"/>
            <a:ext cx="7772400" cy="990600"/>
          </a:xfrm>
        </p:spPr>
        <p:txBody>
          <a:bodyPr/>
          <a:lstStyle/>
          <a:p>
            <a:pPr eaLnBrk="1" hangingPunct="1"/>
            <a:r>
              <a:rPr lang="en-US"/>
              <a:t>Eigenfaces: pictures!</a:t>
            </a:r>
          </a:p>
        </p:txBody>
      </p:sp>
      <p:pic>
        <p:nvPicPr>
          <p:cNvPr id="46087" name="Picture 4" descr="db_eigfacessmall"/>
          <p:cNvPicPr>
            <a:picLocks noChangeAspect="1" noChangeArrowheads="1"/>
          </p:cNvPicPr>
          <p:nvPr/>
        </p:nvPicPr>
        <p:blipFill>
          <a:blip r:embed="rId2"/>
          <a:srcRect/>
          <a:stretch>
            <a:fillRect/>
          </a:stretch>
        </p:blipFill>
        <p:spPr bwMode="auto">
          <a:xfrm>
            <a:off x="1573401" y="1371600"/>
            <a:ext cx="4522599" cy="4419600"/>
          </a:xfrm>
          <a:prstGeom prst="rect">
            <a:avLst/>
          </a:prstGeom>
          <a:noFill/>
          <a:ln w="9525">
            <a:noFill/>
            <a:miter lim="800000"/>
            <a:headEnd/>
            <a:tailEnd/>
          </a:ln>
        </p:spPr>
      </p:pic>
      <p:sp>
        <p:nvSpPr>
          <p:cNvPr id="46085" name="TextBox 9"/>
          <p:cNvSpPr txBox="1">
            <a:spLocks noChangeArrowheads="1"/>
          </p:cNvSpPr>
          <p:nvPr/>
        </p:nvSpPr>
        <p:spPr bwMode="auto">
          <a:xfrm>
            <a:off x="1371600" y="6183312"/>
            <a:ext cx="4572000" cy="369888"/>
          </a:xfrm>
          <a:prstGeom prst="rect">
            <a:avLst/>
          </a:prstGeom>
          <a:noFill/>
          <a:ln w="9525">
            <a:noFill/>
            <a:miter lim="800000"/>
            <a:headEnd/>
            <a:tailEnd/>
          </a:ln>
        </p:spPr>
        <p:txBody>
          <a:bodyPr>
            <a:prstTxWarp prst="textNoShape">
              <a:avLst/>
            </a:prstTxWarp>
            <a:spAutoFit/>
          </a:bodyPr>
          <a:lstStyle/>
          <a:p>
            <a:pPr algn="ctr"/>
            <a:r>
              <a:rPr lang="en-US" sz="1800">
                <a:solidFill>
                  <a:srgbClr val="0000FF"/>
                </a:solidFill>
                <a:latin typeface="Comic Sans MS" charset="0"/>
              </a:rPr>
              <a:t>Eigenfaces   (plus the average face)</a:t>
            </a:r>
          </a:p>
        </p:txBody>
      </p:sp>
      <p:sp>
        <p:nvSpPr>
          <p:cNvPr id="46086" name="TextBox 9"/>
          <p:cNvSpPr txBox="1">
            <a:spLocks noChangeArrowheads="1"/>
          </p:cNvSpPr>
          <p:nvPr/>
        </p:nvSpPr>
        <p:spPr bwMode="auto">
          <a:xfrm>
            <a:off x="6324600" y="5192712"/>
            <a:ext cx="1981200" cy="646113"/>
          </a:xfrm>
          <a:prstGeom prst="rect">
            <a:avLst/>
          </a:prstGeom>
          <a:noFill/>
          <a:ln w="9525">
            <a:noFill/>
            <a:miter lim="800000"/>
            <a:headEnd/>
            <a:tailEnd/>
          </a:ln>
        </p:spPr>
        <p:txBody>
          <a:bodyPr>
            <a:prstTxWarp prst="textNoShape">
              <a:avLst/>
            </a:prstTxWarp>
            <a:spAutoFit/>
          </a:bodyPr>
          <a:lstStyle/>
          <a:p>
            <a:pPr algn="ctr"/>
            <a:r>
              <a:rPr lang="en-US" sz="1800">
                <a:latin typeface="Comic Sans MS" charset="0"/>
              </a:rPr>
              <a:t>What do each of these mean?</a:t>
            </a:r>
          </a:p>
        </p:txBody>
      </p:sp>
    </p:spTree>
    <p:extLst>
      <p:ext uri="{BB962C8B-B14F-4D97-AF65-F5344CB8AC3E}">
        <p14:creationId xmlns:p14="http://schemas.microsoft.com/office/powerpoint/2010/main" val="3347062891"/>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a:xfrm>
            <a:off x="609600" y="381000"/>
            <a:ext cx="7772400" cy="990600"/>
          </a:xfrm>
        </p:spPr>
        <p:txBody>
          <a:bodyPr/>
          <a:lstStyle/>
          <a:p>
            <a:pPr eaLnBrk="1" hangingPunct="1"/>
            <a:r>
              <a:rPr lang="en-US" sz="3600"/>
              <a:t>Projecting onto low-d eigenspace</a:t>
            </a:r>
          </a:p>
        </p:txBody>
      </p:sp>
      <p:sp>
        <p:nvSpPr>
          <p:cNvPr id="47107" name="Rectangle 3"/>
          <p:cNvSpPr>
            <a:spLocks noGrp="1" noChangeArrowheads="1"/>
          </p:cNvSpPr>
          <p:nvPr>
            <p:ph type="body" idx="4294967295"/>
          </p:nvPr>
        </p:nvSpPr>
        <p:spPr>
          <a:xfrm>
            <a:off x="0" y="1676400"/>
            <a:ext cx="7772400" cy="4343400"/>
          </a:xfrm>
        </p:spPr>
        <p:txBody>
          <a:bodyPr/>
          <a:lstStyle/>
          <a:p>
            <a:pPr marL="0" indent="0" eaLnBrk="1" hangingPunct="1">
              <a:buNone/>
            </a:pPr>
            <a:r>
              <a:rPr lang="en-US" sz="2400" dirty="0" smtClean="0"/>
              <a:t> The </a:t>
            </a:r>
            <a:r>
              <a:rPr lang="en-US" sz="2400" dirty="0" err="1"/>
              <a:t>eigenfaces</a:t>
            </a:r>
            <a:r>
              <a:rPr lang="en-US" sz="2400" dirty="0"/>
              <a:t> </a:t>
            </a:r>
            <a:r>
              <a:rPr lang="en-US" sz="2400" b="1" dirty="0"/>
              <a:t>v</a:t>
            </a:r>
            <a:r>
              <a:rPr lang="en-US" sz="2400" b="1" baseline="-25000" dirty="0"/>
              <a:t>1</a:t>
            </a:r>
            <a:r>
              <a:rPr lang="en-US" sz="2400" dirty="0"/>
              <a:t>, ..., </a:t>
            </a:r>
            <a:r>
              <a:rPr lang="en-US" sz="2400" b="1" dirty="0" err="1"/>
              <a:t>v</a:t>
            </a:r>
            <a:r>
              <a:rPr lang="en-US" sz="2400" b="1" baseline="-25000" dirty="0" err="1"/>
              <a:t>K</a:t>
            </a:r>
            <a:r>
              <a:rPr lang="en-US" sz="2400" dirty="0"/>
              <a:t> span the space of faces</a:t>
            </a:r>
          </a:p>
          <a:p>
            <a:pPr lvl="1" eaLnBrk="1" hangingPunct="1"/>
            <a:r>
              <a:rPr lang="en-US" sz="2000" dirty="0"/>
              <a:t>A face is converted to </a:t>
            </a:r>
            <a:r>
              <a:rPr lang="en-US" sz="2000" dirty="0" err="1"/>
              <a:t>eigenface</a:t>
            </a:r>
            <a:r>
              <a:rPr lang="en-US" sz="2000" dirty="0"/>
              <a:t> coordinates by</a:t>
            </a:r>
          </a:p>
        </p:txBody>
      </p:sp>
      <p:pic>
        <p:nvPicPr>
          <p:cNvPr id="47108" name="Picture 8" descr="Edittex"/>
          <p:cNvPicPr>
            <a:picLocks noChangeAspect="1" noChangeArrowheads="1"/>
          </p:cNvPicPr>
          <p:nvPr>
            <p:custDataLst>
              <p:tags r:id="rId1"/>
            </p:custDataLst>
          </p:nvPr>
        </p:nvPicPr>
        <p:blipFill>
          <a:blip r:embed="rId16"/>
          <a:srcRect/>
          <a:stretch>
            <a:fillRect/>
          </a:stretch>
        </p:blipFill>
        <p:spPr bwMode="auto">
          <a:xfrm>
            <a:off x="1668463" y="2549525"/>
            <a:ext cx="5570537" cy="250825"/>
          </a:xfrm>
          <a:prstGeom prst="rect">
            <a:avLst/>
          </a:prstGeom>
          <a:noFill/>
          <a:ln w="9525">
            <a:noFill/>
            <a:miter lim="800000"/>
            <a:headEnd/>
            <a:tailEnd/>
          </a:ln>
        </p:spPr>
      </p:pic>
      <p:grpSp>
        <p:nvGrpSpPr>
          <p:cNvPr id="2" name="Group 50"/>
          <p:cNvGrpSpPr>
            <a:grpSpLocks/>
          </p:cNvGrpSpPr>
          <p:nvPr/>
        </p:nvGrpSpPr>
        <p:grpSpPr bwMode="auto">
          <a:xfrm>
            <a:off x="228600" y="4043363"/>
            <a:ext cx="7189788" cy="1871662"/>
            <a:chOff x="144" y="2208"/>
            <a:chExt cx="4529" cy="1179"/>
          </a:xfrm>
        </p:grpSpPr>
        <p:pic>
          <p:nvPicPr>
            <p:cNvPr id="47121" name="Picture 9"/>
            <p:cNvPicPr>
              <a:picLocks noChangeAspect="1" noChangeArrowheads="1"/>
            </p:cNvPicPr>
            <p:nvPr/>
          </p:nvPicPr>
          <p:blipFill>
            <a:blip r:embed="rId17"/>
            <a:srcRect/>
            <a:stretch>
              <a:fillRect/>
            </a:stretch>
          </p:blipFill>
          <p:spPr bwMode="auto">
            <a:xfrm>
              <a:off x="1152" y="2324"/>
              <a:ext cx="3521" cy="852"/>
            </a:xfrm>
            <a:prstGeom prst="rect">
              <a:avLst/>
            </a:prstGeom>
            <a:noFill/>
            <a:ln w="9525">
              <a:noFill/>
              <a:miter lim="800000"/>
              <a:headEnd/>
              <a:tailEnd/>
            </a:ln>
          </p:spPr>
        </p:pic>
        <p:sp>
          <p:nvSpPr>
            <p:cNvPr id="47122" name="Line 12"/>
            <p:cNvSpPr>
              <a:spLocks noChangeShapeType="1"/>
            </p:cNvSpPr>
            <p:nvPr/>
          </p:nvSpPr>
          <p:spPr bwMode="auto">
            <a:xfrm>
              <a:off x="768" y="2727"/>
              <a:ext cx="295" cy="0"/>
            </a:xfrm>
            <a:prstGeom prst="line">
              <a:avLst/>
            </a:prstGeom>
            <a:noFill/>
            <a:ln w="19050">
              <a:solidFill>
                <a:schemeClr val="tx1"/>
              </a:solidFill>
              <a:round/>
              <a:headEnd/>
              <a:tailEnd type="triangle" w="med" len="med"/>
            </a:ln>
          </p:spPr>
          <p:txBody>
            <a:bodyPr wrap="none" anchor="ctr">
              <a:prstTxWarp prst="textNoShape">
                <a:avLst/>
              </a:prstTxWarp>
            </a:bodyPr>
            <a:lstStyle/>
            <a:p>
              <a:endParaRPr lang="en-US"/>
            </a:p>
          </p:txBody>
        </p:sp>
        <p:pic>
          <p:nvPicPr>
            <p:cNvPr id="47123" name="Picture 13"/>
            <p:cNvPicPr preferRelativeResize="0">
              <a:picLocks noChangeArrowheads="1"/>
            </p:cNvPicPr>
            <p:nvPr/>
          </p:nvPicPr>
          <p:blipFill>
            <a:blip r:embed="rId18"/>
            <a:srcRect l="37048" t="16777" r="27962" b="20271"/>
            <a:stretch>
              <a:fillRect/>
            </a:stretch>
          </p:blipFill>
          <p:spPr bwMode="auto">
            <a:xfrm>
              <a:off x="144" y="2208"/>
              <a:ext cx="527" cy="1001"/>
            </a:xfrm>
            <a:prstGeom prst="rect">
              <a:avLst/>
            </a:prstGeom>
            <a:noFill/>
            <a:ln w="9525">
              <a:noFill/>
              <a:miter lim="800000"/>
              <a:headEnd/>
              <a:tailEnd/>
            </a:ln>
          </p:spPr>
        </p:pic>
        <p:pic>
          <p:nvPicPr>
            <p:cNvPr id="47124" name="Picture 16" descr="Edittex"/>
            <p:cNvPicPr>
              <a:picLocks noChangeAspect="1" noChangeArrowheads="1"/>
            </p:cNvPicPr>
            <p:nvPr>
              <p:custDataLst>
                <p:tags r:id="rId6"/>
              </p:custDataLst>
            </p:nvPr>
          </p:nvPicPr>
          <p:blipFill>
            <a:blip r:embed="rId19"/>
            <a:srcRect/>
            <a:stretch>
              <a:fillRect/>
            </a:stretch>
          </p:blipFill>
          <p:spPr bwMode="auto">
            <a:xfrm>
              <a:off x="336" y="3278"/>
              <a:ext cx="121" cy="109"/>
            </a:xfrm>
            <a:prstGeom prst="rect">
              <a:avLst/>
            </a:prstGeom>
            <a:noFill/>
            <a:ln w="9525">
              <a:noFill/>
              <a:miter lim="800000"/>
              <a:headEnd/>
              <a:tailEnd/>
            </a:ln>
          </p:spPr>
        </p:pic>
        <p:pic>
          <p:nvPicPr>
            <p:cNvPr id="47125" name="Picture 20" descr="Edittex"/>
            <p:cNvPicPr>
              <a:picLocks noChangeAspect="1" noChangeArrowheads="1"/>
            </p:cNvPicPr>
            <p:nvPr>
              <p:custDataLst>
                <p:tags r:id="rId7"/>
              </p:custDataLst>
            </p:nvPr>
          </p:nvPicPr>
          <p:blipFill>
            <a:blip r:embed="rId19"/>
            <a:srcRect/>
            <a:stretch>
              <a:fillRect/>
            </a:stretch>
          </p:blipFill>
          <p:spPr bwMode="auto">
            <a:xfrm>
              <a:off x="1210" y="3249"/>
              <a:ext cx="326" cy="106"/>
            </a:xfrm>
            <a:prstGeom prst="rect">
              <a:avLst/>
            </a:prstGeom>
            <a:noFill/>
            <a:ln w="9525">
              <a:noFill/>
              <a:miter lim="800000"/>
              <a:headEnd/>
              <a:tailEnd/>
            </a:ln>
          </p:spPr>
        </p:pic>
        <p:pic>
          <p:nvPicPr>
            <p:cNvPr id="47126" name="Picture 28" descr="Edittex"/>
            <p:cNvPicPr>
              <a:picLocks noChangeAspect="1" noChangeArrowheads="1"/>
            </p:cNvPicPr>
            <p:nvPr>
              <p:custDataLst>
                <p:tags r:id="rId8"/>
              </p:custDataLst>
            </p:nvPr>
          </p:nvPicPr>
          <p:blipFill>
            <a:blip r:embed="rId19"/>
            <a:srcRect/>
            <a:stretch>
              <a:fillRect/>
            </a:stretch>
          </p:blipFill>
          <p:spPr bwMode="auto">
            <a:xfrm>
              <a:off x="1680" y="3249"/>
              <a:ext cx="326" cy="106"/>
            </a:xfrm>
            <a:prstGeom prst="rect">
              <a:avLst/>
            </a:prstGeom>
            <a:noFill/>
            <a:ln w="9525">
              <a:noFill/>
              <a:miter lim="800000"/>
              <a:headEnd/>
              <a:tailEnd/>
            </a:ln>
          </p:spPr>
        </p:pic>
        <p:pic>
          <p:nvPicPr>
            <p:cNvPr id="47127" name="Picture 29" descr="Edittex"/>
            <p:cNvPicPr>
              <a:picLocks noChangeAspect="1" noChangeArrowheads="1"/>
            </p:cNvPicPr>
            <p:nvPr>
              <p:custDataLst>
                <p:tags r:id="rId9"/>
              </p:custDataLst>
            </p:nvPr>
          </p:nvPicPr>
          <p:blipFill>
            <a:blip r:embed="rId19"/>
            <a:srcRect/>
            <a:stretch>
              <a:fillRect/>
            </a:stretch>
          </p:blipFill>
          <p:spPr bwMode="auto">
            <a:xfrm>
              <a:off x="2109" y="3249"/>
              <a:ext cx="326" cy="106"/>
            </a:xfrm>
            <a:prstGeom prst="rect">
              <a:avLst/>
            </a:prstGeom>
            <a:noFill/>
            <a:ln w="9525">
              <a:noFill/>
              <a:miter lim="800000"/>
              <a:headEnd/>
              <a:tailEnd/>
            </a:ln>
          </p:spPr>
        </p:pic>
        <p:pic>
          <p:nvPicPr>
            <p:cNvPr id="47128" name="Picture 30" descr="Edittex"/>
            <p:cNvPicPr>
              <a:picLocks noChangeAspect="1" noChangeArrowheads="1"/>
            </p:cNvPicPr>
            <p:nvPr>
              <p:custDataLst>
                <p:tags r:id="rId10"/>
              </p:custDataLst>
            </p:nvPr>
          </p:nvPicPr>
          <p:blipFill>
            <a:blip r:embed="rId19"/>
            <a:srcRect/>
            <a:stretch>
              <a:fillRect/>
            </a:stretch>
          </p:blipFill>
          <p:spPr bwMode="auto">
            <a:xfrm>
              <a:off x="2541" y="3249"/>
              <a:ext cx="326" cy="106"/>
            </a:xfrm>
            <a:prstGeom prst="rect">
              <a:avLst/>
            </a:prstGeom>
            <a:noFill/>
            <a:ln w="9525">
              <a:noFill/>
              <a:miter lim="800000"/>
              <a:headEnd/>
              <a:tailEnd/>
            </a:ln>
          </p:spPr>
        </p:pic>
        <p:pic>
          <p:nvPicPr>
            <p:cNvPr id="47129" name="Picture 31" descr="Edittex"/>
            <p:cNvPicPr>
              <a:picLocks noChangeAspect="1" noChangeArrowheads="1"/>
            </p:cNvPicPr>
            <p:nvPr>
              <p:custDataLst>
                <p:tags r:id="rId11"/>
              </p:custDataLst>
            </p:nvPr>
          </p:nvPicPr>
          <p:blipFill>
            <a:blip r:embed="rId19"/>
            <a:srcRect/>
            <a:stretch>
              <a:fillRect/>
            </a:stretch>
          </p:blipFill>
          <p:spPr bwMode="auto">
            <a:xfrm>
              <a:off x="2973" y="3249"/>
              <a:ext cx="326" cy="106"/>
            </a:xfrm>
            <a:prstGeom prst="rect">
              <a:avLst/>
            </a:prstGeom>
            <a:noFill/>
            <a:ln w="9525">
              <a:noFill/>
              <a:miter lim="800000"/>
              <a:headEnd/>
              <a:tailEnd/>
            </a:ln>
          </p:spPr>
        </p:pic>
        <p:pic>
          <p:nvPicPr>
            <p:cNvPr id="47130" name="Picture 32" descr="Edittex"/>
            <p:cNvPicPr>
              <a:picLocks noChangeAspect="1" noChangeArrowheads="1"/>
            </p:cNvPicPr>
            <p:nvPr>
              <p:custDataLst>
                <p:tags r:id="rId12"/>
              </p:custDataLst>
            </p:nvPr>
          </p:nvPicPr>
          <p:blipFill>
            <a:blip r:embed="rId19"/>
            <a:srcRect/>
            <a:stretch>
              <a:fillRect/>
            </a:stretch>
          </p:blipFill>
          <p:spPr bwMode="auto">
            <a:xfrm>
              <a:off x="3415" y="3249"/>
              <a:ext cx="326" cy="106"/>
            </a:xfrm>
            <a:prstGeom prst="rect">
              <a:avLst/>
            </a:prstGeom>
            <a:noFill/>
            <a:ln w="9525">
              <a:noFill/>
              <a:miter lim="800000"/>
              <a:headEnd/>
              <a:tailEnd/>
            </a:ln>
          </p:spPr>
        </p:pic>
        <p:pic>
          <p:nvPicPr>
            <p:cNvPr id="47131" name="Picture 33" descr="Edittex"/>
            <p:cNvPicPr>
              <a:picLocks noChangeAspect="1" noChangeArrowheads="1"/>
            </p:cNvPicPr>
            <p:nvPr>
              <p:custDataLst>
                <p:tags r:id="rId13"/>
              </p:custDataLst>
            </p:nvPr>
          </p:nvPicPr>
          <p:blipFill>
            <a:blip r:embed="rId19"/>
            <a:srcRect/>
            <a:stretch>
              <a:fillRect/>
            </a:stretch>
          </p:blipFill>
          <p:spPr bwMode="auto">
            <a:xfrm>
              <a:off x="3892" y="3249"/>
              <a:ext cx="333" cy="106"/>
            </a:xfrm>
            <a:prstGeom prst="rect">
              <a:avLst/>
            </a:prstGeom>
            <a:noFill/>
            <a:ln w="9525">
              <a:noFill/>
              <a:miter lim="800000"/>
              <a:headEnd/>
              <a:tailEnd/>
            </a:ln>
          </p:spPr>
        </p:pic>
        <p:pic>
          <p:nvPicPr>
            <p:cNvPr id="47132" name="Picture 34" descr="Edittex"/>
            <p:cNvPicPr>
              <a:picLocks noChangeAspect="1" noChangeArrowheads="1"/>
            </p:cNvPicPr>
            <p:nvPr>
              <p:custDataLst>
                <p:tags r:id="rId14"/>
              </p:custDataLst>
            </p:nvPr>
          </p:nvPicPr>
          <p:blipFill>
            <a:blip r:embed="rId19"/>
            <a:srcRect/>
            <a:stretch>
              <a:fillRect/>
            </a:stretch>
          </p:blipFill>
          <p:spPr bwMode="auto">
            <a:xfrm>
              <a:off x="4317" y="3249"/>
              <a:ext cx="326" cy="106"/>
            </a:xfrm>
            <a:prstGeom prst="rect">
              <a:avLst/>
            </a:prstGeom>
            <a:noFill/>
            <a:ln w="9525">
              <a:noFill/>
              <a:miter lim="800000"/>
              <a:headEnd/>
              <a:tailEnd/>
            </a:ln>
          </p:spPr>
        </p:pic>
      </p:grpSp>
      <p:sp>
        <p:nvSpPr>
          <p:cNvPr id="47110" name="AutoShape 38"/>
          <p:cNvSpPr>
            <a:spLocks/>
          </p:cNvSpPr>
          <p:nvPr/>
        </p:nvSpPr>
        <p:spPr bwMode="auto">
          <a:xfrm rot="-5400000">
            <a:off x="2895600" y="2320925"/>
            <a:ext cx="152400" cy="1219200"/>
          </a:xfrm>
          <a:prstGeom prst="leftBrace">
            <a:avLst>
              <a:gd name="adj1" fmla="val 66667"/>
              <a:gd name="adj2" fmla="val 50000"/>
            </a:avLst>
          </a:prstGeom>
          <a:noFill/>
          <a:ln w="19050">
            <a:solidFill>
              <a:schemeClr val="tx1"/>
            </a:solidFill>
            <a:round/>
            <a:headEnd/>
            <a:tailEnd/>
          </a:ln>
        </p:spPr>
        <p:txBody>
          <a:bodyPr vert="eaVert" wrap="none" anchor="ctr">
            <a:prstTxWarp prst="textNoShape">
              <a:avLst/>
            </a:prstTxWarp>
          </a:bodyPr>
          <a:lstStyle/>
          <a:p>
            <a:pPr eaLnBrk="0" hangingPunct="0"/>
            <a:endParaRPr lang="en-US"/>
          </a:p>
        </p:txBody>
      </p:sp>
      <p:pic>
        <p:nvPicPr>
          <p:cNvPr id="47111" name="Picture 40" descr="Edittex"/>
          <p:cNvPicPr>
            <a:picLocks noChangeAspect="1" noChangeArrowheads="1"/>
          </p:cNvPicPr>
          <p:nvPr>
            <p:custDataLst>
              <p:tags r:id="rId2"/>
            </p:custDataLst>
          </p:nvPr>
        </p:nvPicPr>
        <p:blipFill>
          <a:blip r:embed="rId20"/>
          <a:srcRect/>
          <a:stretch>
            <a:fillRect/>
          </a:stretch>
        </p:blipFill>
        <p:spPr bwMode="auto">
          <a:xfrm>
            <a:off x="2895600" y="3074988"/>
            <a:ext cx="320675" cy="225425"/>
          </a:xfrm>
          <a:prstGeom prst="rect">
            <a:avLst/>
          </a:prstGeom>
          <a:noFill/>
          <a:ln w="9525">
            <a:noFill/>
            <a:miter lim="800000"/>
            <a:headEnd/>
            <a:tailEnd/>
          </a:ln>
        </p:spPr>
      </p:pic>
      <p:sp>
        <p:nvSpPr>
          <p:cNvPr id="47112" name="AutoShape 41"/>
          <p:cNvSpPr>
            <a:spLocks/>
          </p:cNvSpPr>
          <p:nvPr/>
        </p:nvSpPr>
        <p:spPr bwMode="auto">
          <a:xfrm rot="-5400000">
            <a:off x="4419600" y="2320925"/>
            <a:ext cx="152400" cy="1219200"/>
          </a:xfrm>
          <a:prstGeom prst="leftBrace">
            <a:avLst>
              <a:gd name="adj1" fmla="val 66667"/>
              <a:gd name="adj2" fmla="val 50000"/>
            </a:avLst>
          </a:prstGeom>
          <a:noFill/>
          <a:ln w="19050">
            <a:solidFill>
              <a:schemeClr val="tx1"/>
            </a:solidFill>
            <a:round/>
            <a:headEnd/>
            <a:tailEnd/>
          </a:ln>
        </p:spPr>
        <p:txBody>
          <a:bodyPr vert="eaVert" wrap="none" anchor="ctr">
            <a:prstTxWarp prst="textNoShape">
              <a:avLst/>
            </a:prstTxWarp>
          </a:bodyPr>
          <a:lstStyle/>
          <a:p>
            <a:pPr eaLnBrk="0" hangingPunct="0"/>
            <a:endParaRPr lang="en-US"/>
          </a:p>
        </p:txBody>
      </p:sp>
      <p:sp>
        <p:nvSpPr>
          <p:cNvPr id="47113" name="AutoShape 43"/>
          <p:cNvSpPr>
            <a:spLocks/>
          </p:cNvSpPr>
          <p:nvPr/>
        </p:nvSpPr>
        <p:spPr bwMode="auto">
          <a:xfrm rot="-5400000">
            <a:off x="6400800" y="2320925"/>
            <a:ext cx="152400" cy="1219200"/>
          </a:xfrm>
          <a:prstGeom prst="leftBrace">
            <a:avLst>
              <a:gd name="adj1" fmla="val 66667"/>
              <a:gd name="adj2" fmla="val 50000"/>
            </a:avLst>
          </a:prstGeom>
          <a:noFill/>
          <a:ln w="19050">
            <a:solidFill>
              <a:schemeClr val="tx1"/>
            </a:solidFill>
            <a:round/>
            <a:headEnd/>
            <a:tailEnd/>
          </a:ln>
        </p:spPr>
        <p:txBody>
          <a:bodyPr vert="eaVert" wrap="none" anchor="ctr">
            <a:prstTxWarp prst="textNoShape">
              <a:avLst/>
            </a:prstTxWarp>
          </a:bodyPr>
          <a:lstStyle/>
          <a:p>
            <a:pPr eaLnBrk="0" hangingPunct="0"/>
            <a:endParaRPr lang="en-US"/>
          </a:p>
        </p:txBody>
      </p:sp>
      <p:pic>
        <p:nvPicPr>
          <p:cNvPr id="47114" name="Picture 45" descr="Edittex"/>
          <p:cNvPicPr>
            <a:picLocks noChangeAspect="1" noChangeArrowheads="1"/>
          </p:cNvPicPr>
          <p:nvPr>
            <p:custDataLst>
              <p:tags r:id="rId3"/>
            </p:custDataLst>
          </p:nvPr>
        </p:nvPicPr>
        <p:blipFill>
          <a:blip r:embed="rId21"/>
          <a:srcRect/>
          <a:stretch>
            <a:fillRect/>
          </a:stretch>
        </p:blipFill>
        <p:spPr bwMode="auto">
          <a:xfrm>
            <a:off x="4405313" y="3078163"/>
            <a:ext cx="334962" cy="223837"/>
          </a:xfrm>
          <a:prstGeom prst="rect">
            <a:avLst/>
          </a:prstGeom>
          <a:noFill/>
          <a:ln w="9525">
            <a:noFill/>
            <a:miter lim="800000"/>
            <a:headEnd/>
            <a:tailEnd/>
          </a:ln>
        </p:spPr>
      </p:pic>
      <p:pic>
        <p:nvPicPr>
          <p:cNvPr id="47115" name="Picture 46" descr="Edittex"/>
          <p:cNvPicPr>
            <a:picLocks noChangeAspect="1" noChangeArrowheads="1"/>
          </p:cNvPicPr>
          <p:nvPr>
            <p:custDataLst>
              <p:tags r:id="rId4"/>
            </p:custDataLst>
          </p:nvPr>
        </p:nvPicPr>
        <p:blipFill>
          <a:blip r:embed="rId22"/>
          <a:srcRect/>
          <a:stretch>
            <a:fillRect/>
          </a:stretch>
        </p:blipFill>
        <p:spPr bwMode="auto">
          <a:xfrm>
            <a:off x="6345238" y="3070225"/>
            <a:ext cx="417512" cy="239713"/>
          </a:xfrm>
          <a:prstGeom prst="rect">
            <a:avLst/>
          </a:prstGeom>
          <a:noFill/>
          <a:ln w="9525">
            <a:noFill/>
            <a:miter lim="800000"/>
            <a:headEnd/>
            <a:tailEnd/>
          </a:ln>
        </p:spPr>
      </p:pic>
      <p:grpSp>
        <p:nvGrpSpPr>
          <p:cNvPr id="3" name="Group 51"/>
          <p:cNvGrpSpPr>
            <a:grpSpLocks/>
          </p:cNvGrpSpPr>
          <p:nvPr/>
        </p:nvGrpSpPr>
        <p:grpSpPr bwMode="auto">
          <a:xfrm>
            <a:off x="6858000" y="3586163"/>
            <a:ext cx="2130425" cy="2044700"/>
            <a:chOff x="4320" y="1920"/>
            <a:chExt cx="1342" cy="1288"/>
          </a:xfrm>
        </p:grpSpPr>
        <p:pic>
          <p:nvPicPr>
            <p:cNvPr id="47118" name="Picture 10"/>
            <p:cNvPicPr>
              <a:picLocks noChangeAspect="1" noChangeArrowheads="1"/>
            </p:cNvPicPr>
            <p:nvPr/>
          </p:nvPicPr>
          <p:blipFill>
            <a:blip r:embed="rId23"/>
            <a:srcRect l="92639" t="19998" r="2151" b="52223"/>
            <a:stretch>
              <a:fillRect/>
            </a:stretch>
          </p:blipFill>
          <p:spPr bwMode="auto">
            <a:xfrm>
              <a:off x="5167" y="2208"/>
              <a:ext cx="495" cy="1000"/>
            </a:xfrm>
            <a:prstGeom prst="rect">
              <a:avLst/>
            </a:prstGeom>
            <a:noFill/>
            <a:ln w="9525">
              <a:noFill/>
              <a:miter lim="800000"/>
              <a:headEnd/>
              <a:tailEnd/>
            </a:ln>
          </p:spPr>
        </p:pic>
        <p:sp>
          <p:nvSpPr>
            <p:cNvPr id="47119" name="Line 11"/>
            <p:cNvSpPr>
              <a:spLocks noChangeShapeType="1"/>
            </p:cNvSpPr>
            <p:nvPr/>
          </p:nvSpPr>
          <p:spPr bwMode="auto">
            <a:xfrm>
              <a:off x="4793" y="2751"/>
              <a:ext cx="295" cy="0"/>
            </a:xfrm>
            <a:prstGeom prst="line">
              <a:avLst/>
            </a:prstGeom>
            <a:noFill/>
            <a:ln w="19050">
              <a:solidFill>
                <a:schemeClr val="tx1"/>
              </a:solidFill>
              <a:round/>
              <a:headEnd/>
              <a:tailEnd type="triangle" w="med" len="med"/>
            </a:ln>
          </p:spPr>
          <p:txBody>
            <a:bodyPr wrap="none" anchor="ctr">
              <a:prstTxWarp prst="textNoShape">
                <a:avLst/>
              </a:prstTxWarp>
            </a:bodyPr>
            <a:lstStyle/>
            <a:p>
              <a:endParaRPr lang="en-US"/>
            </a:p>
          </p:txBody>
        </p:sp>
        <p:sp>
          <p:nvSpPr>
            <p:cNvPr id="47120" name="Line 49"/>
            <p:cNvSpPr>
              <a:spLocks noChangeShapeType="1"/>
            </p:cNvSpPr>
            <p:nvPr/>
          </p:nvSpPr>
          <p:spPr bwMode="auto">
            <a:xfrm>
              <a:off x="4320" y="1920"/>
              <a:ext cx="768" cy="288"/>
            </a:xfrm>
            <a:prstGeom prst="line">
              <a:avLst/>
            </a:prstGeom>
            <a:noFill/>
            <a:ln w="12700">
              <a:solidFill>
                <a:schemeClr val="tx1"/>
              </a:solidFill>
              <a:round/>
              <a:headEnd/>
              <a:tailEnd type="triangle" w="med" len="med"/>
            </a:ln>
          </p:spPr>
          <p:txBody>
            <a:bodyPr>
              <a:prstTxWarp prst="textNoShape">
                <a:avLst/>
              </a:prstTxWarp>
            </a:bodyPr>
            <a:lstStyle/>
            <a:p>
              <a:endParaRPr lang="en-US"/>
            </a:p>
          </p:txBody>
        </p:sp>
      </p:grpSp>
      <p:pic>
        <p:nvPicPr>
          <p:cNvPr id="47117" name="Picture 52" descr="Edittex"/>
          <p:cNvPicPr>
            <a:picLocks noChangeAspect="1" noChangeArrowheads="1"/>
          </p:cNvPicPr>
          <p:nvPr>
            <p:custDataLst>
              <p:tags r:id="rId5"/>
            </p:custDataLst>
          </p:nvPr>
        </p:nvPicPr>
        <p:blipFill>
          <a:blip r:embed="rId24"/>
          <a:srcRect/>
          <a:stretch>
            <a:fillRect/>
          </a:stretch>
        </p:blipFill>
        <p:spPr bwMode="auto">
          <a:xfrm>
            <a:off x="1447800" y="3429000"/>
            <a:ext cx="5281613" cy="3143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533400" y="228600"/>
            <a:ext cx="7772400" cy="990600"/>
          </a:xfrm>
        </p:spPr>
        <p:txBody>
          <a:bodyPr/>
          <a:lstStyle/>
          <a:p>
            <a:pPr eaLnBrk="1" hangingPunct="1"/>
            <a:r>
              <a:rPr lang="en-US"/>
              <a:t>Eigenfaces: pictures!</a:t>
            </a:r>
          </a:p>
        </p:txBody>
      </p:sp>
      <p:sp>
        <p:nvSpPr>
          <p:cNvPr id="48132" name="TextBox 9"/>
          <p:cNvSpPr txBox="1">
            <a:spLocks noChangeArrowheads="1"/>
          </p:cNvSpPr>
          <p:nvPr/>
        </p:nvSpPr>
        <p:spPr bwMode="auto">
          <a:xfrm>
            <a:off x="990600" y="5791200"/>
            <a:ext cx="2743200" cy="646113"/>
          </a:xfrm>
          <a:prstGeom prst="rect">
            <a:avLst/>
          </a:prstGeom>
          <a:noFill/>
          <a:ln w="9525">
            <a:noFill/>
            <a:miter lim="800000"/>
            <a:headEnd/>
            <a:tailEnd/>
          </a:ln>
        </p:spPr>
        <p:txBody>
          <a:bodyPr>
            <a:prstTxWarp prst="textNoShape">
              <a:avLst/>
            </a:prstTxWarp>
            <a:spAutoFit/>
          </a:bodyPr>
          <a:lstStyle/>
          <a:p>
            <a:pPr algn="ctr"/>
            <a:r>
              <a:rPr lang="en-US" sz="1800">
                <a:solidFill>
                  <a:srgbClr val="0000FF"/>
                </a:solidFill>
                <a:latin typeface="Comic Sans MS" charset="0"/>
              </a:rPr>
              <a:t>Eigenfaces   (without the average face)</a:t>
            </a:r>
          </a:p>
        </p:txBody>
      </p:sp>
      <p:pic>
        <p:nvPicPr>
          <p:cNvPr id="48133" name="Picture 13"/>
          <p:cNvPicPr>
            <a:picLocks noChangeAspect="1" noChangeArrowheads="1"/>
          </p:cNvPicPr>
          <p:nvPr/>
        </p:nvPicPr>
        <p:blipFill>
          <a:blip r:embed="rId2"/>
          <a:srcRect/>
          <a:stretch>
            <a:fillRect/>
          </a:stretch>
        </p:blipFill>
        <p:spPr bwMode="auto">
          <a:xfrm>
            <a:off x="4546600" y="1828800"/>
            <a:ext cx="4368800" cy="3581400"/>
          </a:xfrm>
          <a:prstGeom prst="rect">
            <a:avLst/>
          </a:prstGeom>
          <a:noFill/>
          <a:ln w="9525">
            <a:noFill/>
            <a:miter lim="800000"/>
            <a:headEnd/>
            <a:tailEnd/>
          </a:ln>
        </p:spPr>
      </p:pic>
      <p:sp>
        <p:nvSpPr>
          <p:cNvPr id="48134" name="TextBox 9"/>
          <p:cNvSpPr txBox="1">
            <a:spLocks noChangeArrowheads="1"/>
          </p:cNvSpPr>
          <p:nvPr/>
        </p:nvSpPr>
        <p:spPr bwMode="auto">
          <a:xfrm>
            <a:off x="5334000" y="5638800"/>
            <a:ext cx="2743200" cy="646113"/>
          </a:xfrm>
          <a:prstGeom prst="rect">
            <a:avLst/>
          </a:prstGeom>
          <a:noFill/>
          <a:ln w="9525">
            <a:noFill/>
            <a:miter lim="800000"/>
            <a:headEnd/>
            <a:tailEnd/>
          </a:ln>
        </p:spPr>
        <p:txBody>
          <a:bodyPr>
            <a:prstTxWarp prst="textNoShape">
              <a:avLst/>
            </a:prstTxWarp>
            <a:spAutoFit/>
          </a:bodyPr>
          <a:lstStyle/>
          <a:p>
            <a:pPr algn="ctr"/>
            <a:r>
              <a:rPr lang="en-US" sz="1800">
                <a:solidFill>
                  <a:srgbClr val="0000FF"/>
                </a:solidFill>
                <a:latin typeface="Comic Sans MS" charset="0"/>
              </a:rPr>
              <a:t>Progressive reconstructions…</a:t>
            </a:r>
          </a:p>
        </p:txBody>
      </p:sp>
      <p:pic>
        <p:nvPicPr>
          <p:cNvPr id="48135" name="Picture 14"/>
          <p:cNvPicPr>
            <a:picLocks noChangeAspect="1" noChangeArrowheads="1"/>
          </p:cNvPicPr>
          <p:nvPr/>
        </p:nvPicPr>
        <p:blipFill>
          <a:blip r:embed="rId3"/>
          <a:srcRect/>
          <a:stretch>
            <a:fillRect/>
          </a:stretch>
        </p:blipFill>
        <p:spPr bwMode="auto">
          <a:xfrm>
            <a:off x="76200" y="1828800"/>
            <a:ext cx="4267200" cy="35814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a:xfrm>
            <a:off x="609600" y="304800"/>
            <a:ext cx="7772400" cy="990600"/>
          </a:xfrm>
        </p:spPr>
        <p:txBody>
          <a:bodyPr/>
          <a:lstStyle/>
          <a:p>
            <a:pPr eaLnBrk="1" hangingPunct="1"/>
            <a:r>
              <a:rPr lang="en-US"/>
              <a:t>How many dimensions?</a:t>
            </a:r>
          </a:p>
        </p:txBody>
      </p:sp>
      <p:sp>
        <p:nvSpPr>
          <p:cNvPr id="49155" name="Rectangle 17"/>
          <p:cNvSpPr>
            <a:spLocks noGrp="1" noChangeArrowheads="1"/>
          </p:cNvSpPr>
          <p:nvPr>
            <p:ph type="body" idx="4294967295"/>
          </p:nvPr>
        </p:nvSpPr>
        <p:spPr>
          <a:xfrm>
            <a:off x="685800" y="4572000"/>
            <a:ext cx="7772400" cy="2014538"/>
          </a:xfrm>
        </p:spPr>
        <p:txBody>
          <a:bodyPr>
            <a:normAutofit lnSpcReduction="10000"/>
          </a:bodyPr>
          <a:lstStyle/>
          <a:p>
            <a:pPr marL="0" indent="0" eaLnBrk="1" hangingPunct="1">
              <a:buNone/>
            </a:pPr>
            <a:r>
              <a:rPr lang="en-US" sz="2400" dirty="0">
                <a:solidFill>
                  <a:srgbClr val="FF0000"/>
                </a:solidFill>
              </a:rPr>
              <a:t>How many </a:t>
            </a:r>
            <a:r>
              <a:rPr lang="en-US" sz="2400" dirty="0" err="1">
                <a:solidFill>
                  <a:srgbClr val="FF0000"/>
                </a:solidFill>
              </a:rPr>
              <a:t>eigenfaces</a:t>
            </a:r>
            <a:r>
              <a:rPr lang="en-US" sz="2400" dirty="0">
                <a:solidFill>
                  <a:srgbClr val="FF0000"/>
                </a:solidFill>
              </a:rPr>
              <a:t> to use?</a:t>
            </a:r>
          </a:p>
          <a:p>
            <a:pPr marL="0" indent="0" eaLnBrk="1" hangingPunct="1">
              <a:buNone/>
            </a:pPr>
            <a:r>
              <a:rPr lang="en-US" sz="2400" dirty="0"/>
              <a:t>Look at the decay of the eigenvalues</a:t>
            </a:r>
          </a:p>
          <a:p>
            <a:pPr lvl="1" eaLnBrk="1" hangingPunct="1"/>
            <a:r>
              <a:rPr lang="en-US" sz="2000" dirty="0"/>
              <a:t>the eigenvalue tells you the amount of variance “in the direction” of that </a:t>
            </a:r>
            <a:r>
              <a:rPr lang="en-US" sz="2000" dirty="0" err="1"/>
              <a:t>eigenface</a:t>
            </a:r>
            <a:endParaRPr lang="en-US" sz="2000" dirty="0"/>
          </a:p>
          <a:p>
            <a:pPr lvl="1" eaLnBrk="1" hangingPunct="1"/>
            <a:r>
              <a:rPr lang="en-US" sz="2000" dirty="0"/>
              <a:t>ignore </a:t>
            </a:r>
            <a:r>
              <a:rPr lang="en-US" sz="2000" dirty="0" err="1"/>
              <a:t>eigenfaces</a:t>
            </a:r>
            <a:r>
              <a:rPr lang="en-US" sz="2000" dirty="0"/>
              <a:t> with low variance</a:t>
            </a:r>
          </a:p>
        </p:txBody>
      </p:sp>
      <p:grpSp>
        <p:nvGrpSpPr>
          <p:cNvPr id="2" name="Group 6"/>
          <p:cNvGrpSpPr>
            <a:grpSpLocks/>
          </p:cNvGrpSpPr>
          <p:nvPr/>
        </p:nvGrpSpPr>
        <p:grpSpPr bwMode="auto">
          <a:xfrm>
            <a:off x="2435225" y="1600200"/>
            <a:ext cx="3262313" cy="2549525"/>
            <a:chOff x="3194" y="922"/>
            <a:chExt cx="2055" cy="1606"/>
          </a:xfrm>
        </p:grpSpPr>
        <p:grpSp>
          <p:nvGrpSpPr>
            <p:cNvPr id="3" name="Group 7"/>
            <p:cNvGrpSpPr>
              <a:grpSpLocks/>
            </p:cNvGrpSpPr>
            <p:nvPr/>
          </p:nvGrpSpPr>
          <p:grpSpPr bwMode="auto">
            <a:xfrm>
              <a:off x="3194" y="922"/>
              <a:ext cx="1932" cy="1429"/>
              <a:chOff x="3194" y="922"/>
              <a:chExt cx="1932" cy="1429"/>
            </a:xfrm>
          </p:grpSpPr>
          <p:pic>
            <p:nvPicPr>
              <p:cNvPr id="49164" name="Picture 8" descr="baback1"/>
              <p:cNvPicPr>
                <a:picLocks noChangeAspect="1" noChangeArrowheads="1"/>
              </p:cNvPicPr>
              <p:nvPr/>
            </p:nvPicPr>
            <p:blipFill>
              <a:blip r:embed="rId3"/>
              <a:srcRect l="51051" b="7906"/>
              <a:stretch>
                <a:fillRect/>
              </a:stretch>
            </p:blipFill>
            <p:spPr bwMode="auto">
              <a:xfrm>
                <a:off x="3194" y="922"/>
                <a:ext cx="1932" cy="1429"/>
              </a:xfrm>
              <a:prstGeom prst="rect">
                <a:avLst/>
              </a:prstGeom>
              <a:noFill/>
              <a:ln w="9525">
                <a:noFill/>
                <a:miter lim="800000"/>
                <a:headEnd/>
                <a:tailEnd/>
              </a:ln>
            </p:spPr>
          </p:pic>
          <p:sp>
            <p:nvSpPr>
              <p:cNvPr id="49165" name="Rectangle 9"/>
              <p:cNvSpPr>
                <a:spLocks noChangeArrowheads="1"/>
              </p:cNvSpPr>
              <p:nvPr/>
            </p:nvSpPr>
            <p:spPr bwMode="auto">
              <a:xfrm>
                <a:off x="3824" y="1136"/>
                <a:ext cx="144" cy="152"/>
              </a:xfrm>
              <a:prstGeom prst="rect">
                <a:avLst/>
              </a:prstGeom>
              <a:solidFill>
                <a:schemeClr val="bg1"/>
              </a:solidFill>
              <a:ln w="12700">
                <a:solidFill>
                  <a:schemeClr val="bg1"/>
                </a:solidFill>
                <a:miter lim="800000"/>
                <a:headEnd/>
                <a:tailEnd/>
              </a:ln>
            </p:spPr>
            <p:txBody>
              <a:bodyPr wrap="none" lIns="90488" tIns="44450" rIns="90488" bIns="44450" anchor="ctr">
                <a:prstTxWarp prst="textNoShape">
                  <a:avLst/>
                </a:prstTxWarp>
              </a:bodyPr>
              <a:lstStyle/>
              <a:p>
                <a:pPr eaLnBrk="0" hangingPunct="0"/>
                <a:endParaRPr lang="en-US"/>
              </a:p>
            </p:txBody>
          </p:sp>
          <p:sp>
            <p:nvSpPr>
              <p:cNvPr id="49166" name="Rectangle 10"/>
              <p:cNvSpPr>
                <a:spLocks noChangeArrowheads="1"/>
              </p:cNvSpPr>
              <p:nvPr/>
            </p:nvSpPr>
            <p:spPr bwMode="auto">
              <a:xfrm>
                <a:off x="3440" y="1136"/>
                <a:ext cx="144" cy="152"/>
              </a:xfrm>
              <a:prstGeom prst="rect">
                <a:avLst/>
              </a:prstGeom>
              <a:solidFill>
                <a:schemeClr val="bg1"/>
              </a:solidFill>
              <a:ln w="12700">
                <a:solidFill>
                  <a:schemeClr val="bg1"/>
                </a:solidFill>
                <a:miter lim="800000"/>
                <a:headEnd/>
                <a:tailEnd/>
              </a:ln>
            </p:spPr>
            <p:txBody>
              <a:bodyPr wrap="none" lIns="90488" tIns="44450" rIns="90488" bIns="44450" anchor="ctr">
                <a:prstTxWarp prst="textNoShape">
                  <a:avLst/>
                </a:prstTxWarp>
              </a:bodyPr>
              <a:lstStyle/>
              <a:p>
                <a:pPr eaLnBrk="0" hangingPunct="0"/>
                <a:endParaRPr lang="en-US"/>
              </a:p>
            </p:txBody>
          </p:sp>
        </p:grpSp>
        <p:sp>
          <p:nvSpPr>
            <p:cNvPr id="49161" name="Text Box 11"/>
            <p:cNvSpPr txBox="1">
              <a:spLocks noChangeArrowheads="1"/>
            </p:cNvSpPr>
            <p:nvPr/>
          </p:nvSpPr>
          <p:spPr bwMode="auto">
            <a:xfrm>
              <a:off x="3583" y="2310"/>
              <a:ext cx="206" cy="218"/>
            </a:xfrm>
            <a:prstGeom prst="rect">
              <a:avLst/>
            </a:prstGeom>
            <a:noFill/>
            <a:ln w="12700">
              <a:noFill/>
              <a:miter lim="800000"/>
              <a:headEnd/>
              <a:tailEnd/>
            </a:ln>
          </p:spPr>
          <p:txBody>
            <a:bodyPr wrap="none" lIns="90488" tIns="44450" rIns="90488" bIns="44450">
              <a:prstTxWarp prst="textNoShape">
                <a:avLst/>
              </a:prstTxWarp>
              <a:spAutoFit/>
            </a:bodyPr>
            <a:lstStyle/>
            <a:p>
              <a:pPr eaLnBrk="0" hangingPunct="0">
                <a:lnSpc>
                  <a:spcPct val="105000"/>
                </a:lnSpc>
                <a:spcBef>
                  <a:spcPct val="20000"/>
                </a:spcBef>
                <a:spcAft>
                  <a:spcPct val="10000"/>
                </a:spcAft>
                <a:buSzPct val="120000"/>
              </a:pPr>
              <a:r>
                <a:rPr lang="en-US" sz="1600">
                  <a:solidFill>
                    <a:srgbClr val="000000"/>
                  </a:solidFill>
                </a:rPr>
                <a:t>K</a:t>
              </a:r>
            </a:p>
          </p:txBody>
        </p:sp>
        <p:sp>
          <p:nvSpPr>
            <p:cNvPr id="49162" name="Text Box 12"/>
            <p:cNvSpPr txBox="1">
              <a:spLocks noChangeArrowheads="1"/>
            </p:cNvSpPr>
            <p:nvPr/>
          </p:nvSpPr>
          <p:spPr bwMode="auto">
            <a:xfrm>
              <a:off x="4943" y="2310"/>
              <a:ext cx="306" cy="218"/>
            </a:xfrm>
            <a:prstGeom prst="rect">
              <a:avLst/>
            </a:prstGeom>
            <a:noFill/>
            <a:ln w="12700">
              <a:noFill/>
              <a:miter lim="800000"/>
              <a:headEnd/>
              <a:tailEnd/>
            </a:ln>
          </p:spPr>
          <p:txBody>
            <a:bodyPr wrap="none" lIns="90488" tIns="44450" rIns="90488" bIns="44450">
              <a:prstTxWarp prst="textNoShape">
                <a:avLst/>
              </a:prstTxWarp>
              <a:spAutoFit/>
            </a:bodyPr>
            <a:lstStyle/>
            <a:p>
              <a:pPr eaLnBrk="0" hangingPunct="0">
                <a:lnSpc>
                  <a:spcPct val="105000"/>
                </a:lnSpc>
                <a:spcBef>
                  <a:spcPct val="20000"/>
                </a:spcBef>
                <a:spcAft>
                  <a:spcPct val="10000"/>
                </a:spcAft>
                <a:buSzPct val="120000"/>
              </a:pPr>
              <a:r>
                <a:rPr lang="en-US" sz="1600" i="1">
                  <a:solidFill>
                    <a:srgbClr val="000000"/>
                  </a:solidFill>
                </a:rPr>
                <a:t>NM</a:t>
              </a:r>
            </a:p>
          </p:txBody>
        </p:sp>
        <p:sp>
          <p:nvSpPr>
            <p:cNvPr id="49163" name="Text Box 13"/>
            <p:cNvSpPr txBox="1">
              <a:spLocks noChangeArrowheads="1"/>
            </p:cNvSpPr>
            <p:nvPr/>
          </p:nvSpPr>
          <p:spPr bwMode="auto">
            <a:xfrm>
              <a:off x="3255" y="2310"/>
              <a:ext cx="286" cy="218"/>
            </a:xfrm>
            <a:prstGeom prst="rect">
              <a:avLst/>
            </a:prstGeom>
            <a:noFill/>
            <a:ln w="12700">
              <a:noFill/>
              <a:miter lim="800000"/>
              <a:headEnd/>
              <a:tailEnd/>
            </a:ln>
          </p:spPr>
          <p:txBody>
            <a:bodyPr wrap="none" lIns="90488" tIns="44450" rIns="90488" bIns="44450">
              <a:prstTxWarp prst="textNoShape">
                <a:avLst/>
              </a:prstTxWarp>
              <a:spAutoFit/>
            </a:bodyPr>
            <a:lstStyle/>
            <a:p>
              <a:pPr eaLnBrk="0" hangingPunct="0">
                <a:lnSpc>
                  <a:spcPct val="105000"/>
                </a:lnSpc>
                <a:spcBef>
                  <a:spcPct val="20000"/>
                </a:spcBef>
                <a:spcAft>
                  <a:spcPct val="10000"/>
                </a:spcAft>
                <a:buSzPct val="120000"/>
              </a:pPr>
              <a:r>
                <a:rPr lang="en-US" sz="1600" i="1">
                  <a:solidFill>
                    <a:srgbClr val="000000"/>
                  </a:solidFill>
                </a:rPr>
                <a:t>i </a:t>
              </a:r>
              <a:r>
                <a:rPr lang="en-US" sz="1600">
                  <a:solidFill>
                    <a:srgbClr val="000000"/>
                  </a:solidFill>
                </a:rPr>
                <a:t>= </a:t>
              </a:r>
            </a:p>
          </p:txBody>
        </p:sp>
      </p:grpSp>
      <p:sp>
        <p:nvSpPr>
          <p:cNvPr id="49157" name="Text Box 15"/>
          <p:cNvSpPr txBox="1">
            <a:spLocks noChangeArrowheads="1"/>
          </p:cNvSpPr>
          <p:nvPr/>
        </p:nvSpPr>
        <p:spPr bwMode="auto">
          <a:xfrm>
            <a:off x="1066800" y="2057400"/>
            <a:ext cx="1262063" cy="346075"/>
          </a:xfrm>
          <a:prstGeom prst="rect">
            <a:avLst/>
          </a:prstGeom>
          <a:noFill/>
          <a:ln w="12700">
            <a:noFill/>
            <a:miter lim="800000"/>
            <a:headEnd/>
            <a:tailEnd/>
          </a:ln>
        </p:spPr>
        <p:txBody>
          <a:bodyPr wrap="none" lIns="90488" tIns="44450" rIns="90488" bIns="44450">
            <a:prstTxWarp prst="textNoShape">
              <a:avLst/>
            </a:prstTxWarp>
            <a:spAutoFit/>
          </a:bodyPr>
          <a:lstStyle/>
          <a:p>
            <a:pPr eaLnBrk="0" hangingPunct="0">
              <a:lnSpc>
                <a:spcPct val="105000"/>
              </a:lnSpc>
              <a:spcBef>
                <a:spcPct val="20000"/>
              </a:spcBef>
              <a:spcAft>
                <a:spcPct val="10000"/>
              </a:spcAft>
              <a:buSzPct val="120000"/>
            </a:pPr>
            <a:r>
              <a:rPr lang="en-US" sz="1600">
                <a:solidFill>
                  <a:srgbClr val="000000"/>
                </a:solidFill>
                <a:latin typeface="Arial" charset="0"/>
              </a:rPr>
              <a:t>eigenvalues</a:t>
            </a:r>
          </a:p>
        </p:txBody>
      </p:sp>
      <p:pic>
        <p:nvPicPr>
          <p:cNvPr id="49158" name="Picture 18" descr="txp_fig"/>
          <p:cNvPicPr>
            <a:picLocks noChangeAspect="1" noChangeArrowheads="1"/>
          </p:cNvPicPr>
          <p:nvPr>
            <p:custDataLst>
              <p:tags r:id="rId1"/>
            </p:custDataLst>
          </p:nvPr>
        </p:nvPicPr>
        <p:blipFill>
          <a:blip r:embed="rId4">
            <a:clrChange>
              <a:clrFrom>
                <a:srgbClr val="FFFFFF"/>
              </a:clrFrom>
              <a:clrTo>
                <a:srgbClr val="FFFFFF">
                  <a:alpha val="0"/>
                </a:srgbClr>
              </a:clrTo>
            </a:clrChange>
          </a:blip>
          <a:srcRect/>
          <a:stretch>
            <a:fillRect/>
          </a:stretch>
        </p:blipFill>
        <p:spPr bwMode="auto">
          <a:xfrm>
            <a:off x="2316163" y="1828800"/>
            <a:ext cx="198437" cy="209550"/>
          </a:xfrm>
          <a:prstGeom prst="rect">
            <a:avLst/>
          </a:prstGeom>
          <a:noFill/>
          <a:ln w="9525">
            <a:noFill/>
            <a:miter lim="800000"/>
            <a:headEnd/>
            <a:tailEnd/>
          </a:ln>
        </p:spPr>
      </p:pic>
      <p:sp>
        <p:nvSpPr>
          <p:cNvPr id="49159" name="Rectangle 16"/>
          <p:cNvSpPr>
            <a:spLocks noChangeArrowheads="1"/>
          </p:cNvSpPr>
          <p:nvPr/>
        </p:nvSpPr>
        <p:spPr bwMode="auto">
          <a:xfrm>
            <a:off x="6629400" y="2362200"/>
            <a:ext cx="1448910" cy="369332"/>
          </a:xfrm>
          <a:prstGeom prst="rect">
            <a:avLst/>
          </a:prstGeom>
          <a:noFill/>
          <a:ln w="9525">
            <a:noFill/>
            <a:miter lim="800000"/>
            <a:headEnd/>
            <a:tailEnd/>
          </a:ln>
        </p:spPr>
        <p:txBody>
          <a:bodyPr wrap="none">
            <a:prstTxWarp prst="textNoShape">
              <a:avLst/>
            </a:prstTxWarp>
            <a:spAutoFit/>
          </a:bodyPr>
          <a:lstStyle/>
          <a:p>
            <a:r>
              <a:rPr lang="en-US" b="1" i="1" dirty="0" smtClean="0">
                <a:solidFill>
                  <a:srgbClr val="0000FF"/>
                </a:solidFill>
              </a:rPr>
              <a:t>The hope…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idx="4294967295"/>
          </p:nvPr>
        </p:nvSpPr>
        <p:spPr>
          <a:xfrm>
            <a:off x="609600" y="304800"/>
            <a:ext cx="7772400" cy="990600"/>
          </a:xfrm>
        </p:spPr>
        <p:txBody>
          <a:bodyPr/>
          <a:lstStyle/>
          <a:p>
            <a:pPr eaLnBrk="1" hangingPunct="1"/>
            <a:r>
              <a:rPr lang="en-US"/>
              <a:t>How many dimensions?</a:t>
            </a:r>
          </a:p>
        </p:txBody>
      </p:sp>
      <p:sp>
        <p:nvSpPr>
          <p:cNvPr id="50179" name="Rectangle 17"/>
          <p:cNvSpPr>
            <a:spLocks noGrp="1" noChangeArrowheads="1"/>
          </p:cNvSpPr>
          <p:nvPr>
            <p:ph type="body" idx="4294967295"/>
          </p:nvPr>
        </p:nvSpPr>
        <p:spPr>
          <a:xfrm>
            <a:off x="685800" y="5181600"/>
            <a:ext cx="7772400" cy="1404938"/>
          </a:xfrm>
        </p:spPr>
        <p:txBody>
          <a:bodyPr>
            <a:normAutofit fontScale="92500"/>
          </a:bodyPr>
          <a:lstStyle/>
          <a:p>
            <a:pPr marL="0" indent="0" eaLnBrk="1" hangingPunct="1">
              <a:buNone/>
            </a:pPr>
            <a:r>
              <a:rPr lang="en-US" sz="2400" dirty="0"/>
              <a:t>Total variance captured  vs. number of </a:t>
            </a:r>
            <a:r>
              <a:rPr lang="en-US" sz="2400" dirty="0" err="1"/>
              <a:t>eigenfaces</a:t>
            </a:r>
            <a:r>
              <a:rPr lang="en-US" sz="2400" dirty="0"/>
              <a:t> used</a:t>
            </a:r>
          </a:p>
          <a:p>
            <a:pPr lvl="1" eaLnBrk="1" hangingPunct="1"/>
            <a:r>
              <a:rPr lang="en-US" sz="2000" dirty="0">
                <a:solidFill>
                  <a:srgbClr val="00B050"/>
                </a:solidFill>
              </a:rPr>
              <a:t>K = 10 </a:t>
            </a:r>
            <a:r>
              <a:rPr lang="en-US" sz="2000" dirty="0"/>
              <a:t>captures about 36% of the variance</a:t>
            </a:r>
          </a:p>
          <a:p>
            <a:pPr lvl="1" eaLnBrk="1" hangingPunct="1"/>
            <a:r>
              <a:rPr lang="en-US" sz="2000" dirty="0">
                <a:solidFill>
                  <a:srgbClr val="CC0000"/>
                </a:solidFill>
              </a:rPr>
              <a:t>K = 25 </a:t>
            </a:r>
            <a:r>
              <a:rPr lang="en-US" sz="2000" dirty="0"/>
              <a:t>captures about 56%</a:t>
            </a:r>
          </a:p>
        </p:txBody>
      </p:sp>
      <p:sp>
        <p:nvSpPr>
          <p:cNvPr id="50180" name="Rectangle 16"/>
          <p:cNvSpPr>
            <a:spLocks noChangeArrowheads="1"/>
          </p:cNvSpPr>
          <p:nvPr/>
        </p:nvSpPr>
        <p:spPr bwMode="auto">
          <a:xfrm>
            <a:off x="6629400" y="2362200"/>
            <a:ext cx="1560513" cy="461963"/>
          </a:xfrm>
          <a:prstGeom prst="rect">
            <a:avLst/>
          </a:prstGeom>
          <a:noFill/>
          <a:ln w="9525">
            <a:noFill/>
            <a:miter lim="800000"/>
            <a:headEnd/>
            <a:tailEnd/>
          </a:ln>
        </p:spPr>
        <p:txBody>
          <a:bodyPr wrap="none">
            <a:prstTxWarp prst="textNoShape">
              <a:avLst/>
            </a:prstTxWarp>
            <a:spAutoFit/>
          </a:bodyPr>
          <a:lstStyle/>
          <a:p>
            <a:r>
              <a:rPr lang="en-US" b="1" i="1">
                <a:solidFill>
                  <a:srgbClr val="0000FF"/>
                </a:solidFill>
              </a:rPr>
              <a:t>In practice</a:t>
            </a:r>
            <a:endParaRPr lang="en-US"/>
          </a:p>
        </p:txBody>
      </p:sp>
      <p:pic>
        <p:nvPicPr>
          <p:cNvPr id="50181" name="Picture 2"/>
          <p:cNvPicPr>
            <a:picLocks noChangeAspect="1" noChangeArrowheads="1"/>
          </p:cNvPicPr>
          <p:nvPr/>
        </p:nvPicPr>
        <p:blipFill>
          <a:blip r:embed="rId2"/>
          <a:srcRect/>
          <a:stretch>
            <a:fillRect/>
          </a:stretch>
        </p:blipFill>
        <p:spPr bwMode="auto">
          <a:xfrm>
            <a:off x="1295400" y="1447800"/>
            <a:ext cx="4876800" cy="3657600"/>
          </a:xfrm>
          <a:prstGeom prst="rect">
            <a:avLst/>
          </a:prstGeom>
          <a:noFill/>
          <a:ln w="9525">
            <a:noFill/>
            <a:miter lim="800000"/>
            <a:headEnd/>
            <a:tailEnd/>
          </a:ln>
        </p:spPr>
      </p:pic>
      <p:cxnSp>
        <p:nvCxnSpPr>
          <p:cNvPr id="18" name="Straight Connector 17"/>
          <p:cNvCxnSpPr/>
          <p:nvPr/>
        </p:nvCxnSpPr>
        <p:spPr>
          <a:xfrm rot="5400000">
            <a:off x="457201" y="3200400"/>
            <a:ext cx="3505200" cy="3175"/>
          </a:xfrm>
          <a:prstGeom prst="line">
            <a:avLst/>
          </a:prstGeom>
          <a:ln w="15875">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989807" y="3199606"/>
            <a:ext cx="3505200" cy="1587"/>
          </a:xfrm>
          <a:prstGeom prst="line">
            <a:avLst/>
          </a:prstGeom>
          <a:ln w="15875">
            <a:solidFill>
              <a:srgbClr val="CC0000"/>
            </a:solidFill>
            <a:headEnd type="non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idx="4294967295"/>
          </p:nvPr>
        </p:nvSpPr>
        <p:spPr>
          <a:xfrm>
            <a:off x="533400" y="228600"/>
            <a:ext cx="7772400" cy="990600"/>
          </a:xfrm>
        </p:spPr>
        <p:txBody>
          <a:bodyPr/>
          <a:lstStyle/>
          <a:p>
            <a:pPr eaLnBrk="1" hangingPunct="1"/>
            <a:r>
              <a:rPr lang="en-US"/>
              <a:t>Eigenfaces: recognition (id)</a:t>
            </a:r>
          </a:p>
        </p:txBody>
      </p:sp>
      <p:sp>
        <p:nvSpPr>
          <p:cNvPr id="55299" name="TextBox 9"/>
          <p:cNvSpPr txBox="1">
            <a:spLocks noChangeArrowheads="1"/>
          </p:cNvSpPr>
          <p:nvPr/>
        </p:nvSpPr>
        <p:spPr bwMode="auto">
          <a:xfrm>
            <a:off x="3429000" y="5715000"/>
            <a:ext cx="2743200" cy="369888"/>
          </a:xfrm>
          <a:prstGeom prst="rect">
            <a:avLst/>
          </a:prstGeom>
          <a:noFill/>
          <a:ln w="9525">
            <a:noFill/>
            <a:miter lim="800000"/>
            <a:headEnd/>
            <a:tailEnd/>
          </a:ln>
        </p:spPr>
        <p:txBody>
          <a:bodyPr>
            <a:prstTxWarp prst="textNoShape">
              <a:avLst/>
            </a:prstTxWarp>
            <a:spAutoFit/>
          </a:bodyPr>
          <a:lstStyle/>
          <a:p>
            <a:pPr algn="ctr"/>
            <a:r>
              <a:rPr lang="en-US" sz="1800">
                <a:solidFill>
                  <a:srgbClr val="0000FF"/>
                </a:solidFill>
                <a:latin typeface="Comic Sans MS" charset="0"/>
              </a:rPr>
              <a:t>32 test cases</a:t>
            </a:r>
          </a:p>
        </p:txBody>
      </p:sp>
      <p:sp>
        <p:nvSpPr>
          <p:cNvPr id="55300" name="TextBox 9"/>
          <p:cNvSpPr txBox="1">
            <a:spLocks noChangeArrowheads="1"/>
          </p:cNvSpPr>
          <p:nvPr/>
        </p:nvSpPr>
        <p:spPr bwMode="auto">
          <a:xfrm>
            <a:off x="1752600" y="6019800"/>
            <a:ext cx="6172200" cy="369888"/>
          </a:xfrm>
          <a:prstGeom prst="rect">
            <a:avLst/>
          </a:prstGeom>
          <a:noFill/>
          <a:ln w="9525">
            <a:noFill/>
            <a:miter lim="800000"/>
            <a:headEnd/>
            <a:tailEnd/>
          </a:ln>
        </p:spPr>
        <p:txBody>
          <a:bodyPr>
            <a:prstTxWarp prst="textNoShape">
              <a:avLst/>
            </a:prstTxWarp>
            <a:spAutoFit/>
          </a:bodyPr>
          <a:lstStyle/>
          <a:p>
            <a:pPr algn="ctr"/>
            <a:r>
              <a:rPr lang="en-US" sz="1800">
                <a:solidFill>
                  <a:srgbClr val="0000FF"/>
                </a:solidFill>
                <a:latin typeface="Comic Sans MS" charset="0"/>
              </a:rPr>
              <a:t>Novel image on left; best-matching image on right</a:t>
            </a:r>
          </a:p>
        </p:txBody>
      </p:sp>
      <p:pic>
        <p:nvPicPr>
          <p:cNvPr id="55301" name="Picture 2"/>
          <p:cNvPicPr>
            <a:picLocks noChangeAspect="1" noChangeArrowheads="1"/>
          </p:cNvPicPr>
          <p:nvPr/>
        </p:nvPicPr>
        <p:blipFill>
          <a:blip r:embed="rId2"/>
          <a:srcRect/>
          <a:stretch>
            <a:fillRect/>
          </a:stretch>
        </p:blipFill>
        <p:spPr bwMode="auto">
          <a:xfrm>
            <a:off x="1752600" y="1295400"/>
            <a:ext cx="5588000" cy="4191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3" name="Picture 3" descr="asamples"/>
          <p:cNvPicPr>
            <a:picLocks noChangeAspect="1" noChangeArrowheads="1" noCrop="1"/>
          </p:cNvPicPr>
          <p:nvPr/>
        </p:nvPicPr>
        <p:blipFill>
          <a:blip r:embed="rId3"/>
          <a:srcRect/>
          <a:stretch>
            <a:fillRect/>
          </a:stretch>
        </p:blipFill>
        <p:spPr bwMode="auto">
          <a:xfrm>
            <a:off x="352425" y="1473200"/>
            <a:ext cx="3657600" cy="2286000"/>
          </a:xfrm>
          <a:prstGeom prst="rect">
            <a:avLst/>
          </a:prstGeom>
          <a:noFill/>
        </p:spPr>
      </p:pic>
      <p:sp>
        <p:nvSpPr>
          <p:cNvPr id="107524" name="Text Box 4"/>
          <p:cNvSpPr txBox="1">
            <a:spLocks noChangeArrowheads="1"/>
          </p:cNvSpPr>
          <p:nvPr/>
        </p:nvSpPr>
        <p:spPr bwMode="auto">
          <a:xfrm>
            <a:off x="447675" y="3825875"/>
            <a:ext cx="3470275" cy="336550"/>
          </a:xfrm>
          <a:prstGeom prst="rect">
            <a:avLst/>
          </a:prstGeom>
          <a:noFill/>
          <a:ln w="9525">
            <a:noFill/>
            <a:miter lim="800000"/>
            <a:headEnd/>
            <a:tailEnd/>
          </a:ln>
          <a:effectLst/>
        </p:spPr>
        <p:txBody>
          <a:bodyPr wrap="none">
            <a:prstTxWarp prst="textNoShape">
              <a:avLst/>
            </a:prstTxWarp>
            <a:spAutoFit/>
          </a:bodyPr>
          <a:lstStyle/>
          <a:p>
            <a:pPr>
              <a:spcBef>
                <a:spcPct val="0"/>
              </a:spcBef>
            </a:pPr>
            <a:r>
              <a:rPr lang="en-US" sz="1600">
                <a:latin typeface="Arial" charset="0"/>
              </a:rPr>
              <a:t>Long-term work on digits, AT&amp;T labs</a:t>
            </a:r>
          </a:p>
        </p:txBody>
      </p:sp>
      <p:pic>
        <p:nvPicPr>
          <p:cNvPr id="107526" name="Picture 6" descr="California_license_plate_ANPR"/>
          <p:cNvPicPr>
            <a:picLocks noChangeAspect="1" noChangeArrowheads="1"/>
          </p:cNvPicPr>
          <p:nvPr/>
        </p:nvPicPr>
        <p:blipFill>
          <a:blip r:embed="rId4"/>
          <a:srcRect/>
          <a:stretch>
            <a:fillRect/>
          </a:stretch>
        </p:blipFill>
        <p:spPr bwMode="auto">
          <a:xfrm>
            <a:off x="5410200" y="1600200"/>
            <a:ext cx="3581400" cy="2762250"/>
          </a:xfrm>
          <a:prstGeom prst="rect">
            <a:avLst/>
          </a:prstGeom>
          <a:noFill/>
        </p:spPr>
      </p:pic>
      <p:sp>
        <p:nvSpPr>
          <p:cNvPr id="107527" name="Text Box 7"/>
          <p:cNvSpPr txBox="1">
            <a:spLocks noChangeArrowheads="1"/>
          </p:cNvSpPr>
          <p:nvPr/>
        </p:nvSpPr>
        <p:spPr bwMode="auto">
          <a:xfrm>
            <a:off x="5576888" y="4729163"/>
            <a:ext cx="2127250" cy="336550"/>
          </a:xfrm>
          <a:prstGeom prst="rect">
            <a:avLst/>
          </a:prstGeom>
          <a:noFill/>
          <a:ln w="9525">
            <a:noFill/>
            <a:miter lim="800000"/>
            <a:headEnd/>
            <a:tailEnd/>
          </a:ln>
          <a:effectLst/>
        </p:spPr>
        <p:txBody>
          <a:bodyPr wrap="none">
            <a:prstTxWarp prst="textNoShape">
              <a:avLst/>
            </a:prstTxWarp>
            <a:spAutoFit/>
          </a:bodyPr>
          <a:lstStyle/>
          <a:p>
            <a:pPr>
              <a:spcBef>
                <a:spcPct val="0"/>
              </a:spcBef>
            </a:pPr>
            <a:r>
              <a:rPr lang="en-US" sz="1600">
                <a:latin typeface="Arial" charset="0"/>
              </a:rPr>
              <a:t>License plate readers</a:t>
            </a:r>
          </a:p>
        </p:txBody>
      </p:sp>
      <p:sp>
        <p:nvSpPr>
          <p:cNvPr id="107530" name="Text Box 10"/>
          <p:cNvSpPr txBox="1">
            <a:spLocks noChangeArrowheads="1"/>
          </p:cNvSpPr>
          <p:nvPr/>
        </p:nvSpPr>
        <p:spPr bwMode="auto">
          <a:xfrm>
            <a:off x="1219200" y="420688"/>
            <a:ext cx="6700838" cy="762000"/>
          </a:xfrm>
          <a:prstGeom prst="rect">
            <a:avLst/>
          </a:prstGeom>
          <a:noFill/>
          <a:ln w="19050">
            <a:noFill/>
            <a:miter lim="800000"/>
            <a:headEnd/>
            <a:tailEnd/>
          </a:ln>
          <a:effectLst/>
        </p:spPr>
        <p:txBody>
          <a:bodyPr wrap="none" anchor="ctr">
            <a:prstTxWarp prst="textNoShape">
              <a:avLst/>
            </a:prstTxWarp>
            <a:spAutoFit/>
          </a:bodyPr>
          <a:lstStyle/>
          <a:p>
            <a:r>
              <a:rPr lang="en-US" sz="4400">
                <a:solidFill>
                  <a:schemeClr val="tx2"/>
                </a:solidFill>
                <a:latin typeface="Times" charset="0"/>
              </a:rPr>
              <a:t>Optical character recognition</a:t>
            </a:r>
          </a:p>
        </p:txBody>
      </p:sp>
      <p:sp>
        <p:nvSpPr>
          <p:cNvPr id="107531" name="Text Box 11"/>
          <p:cNvSpPr txBox="1">
            <a:spLocks noChangeArrowheads="1"/>
          </p:cNvSpPr>
          <p:nvPr/>
        </p:nvSpPr>
        <p:spPr bwMode="auto">
          <a:xfrm>
            <a:off x="4243388" y="1874043"/>
            <a:ext cx="869950" cy="366713"/>
          </a:xfrm>
          <a:prstGeom prst="rect">
            <a:avLst/>
          </a:prstGeom>
          <a:noFill/>
          <a:ln w="19050">
            <a:noFill/>
            <a:miter lim="800000"/>
            <a:headEnd/>
            <a:tailEnd/>
          </a:ln>
          <a:effectLst/>
        </p:spPr>
        <p:txBody>
          <a:bodyPr wrap="none" anchor="ctr">
            <a:prstTxWarp prst="textNoShape">
              <a:avLst/>
            </a:prstTxWarp>
            <a:spAutoFit/>
          </a:bodyPr>
          <a:lstStyle/>
          <a:p>
            <a:r>
              <a:rPr lang="en-US" sz="1800" dirty="0" err="1">
                <a:solidFill>
                  <a:srgbClr val="0E02E1"/>
                </a:solidFill>
              </a:rPr>
              <a:t>deskew</a:t>
            </a:r>
            <a:endParaRPr lang="en-US" dirty="0"/>
          </a:p>
        </p:txBody>
      </p:sp>
      <p:pic>
        <p:nvPicPr>
          <p:cNvPr id="107532" name="Picture 12" descr="California_license_plate_blur"/>
          <p:cNvPicPr>
            <a:picLocks noChangeAspect="1" noChangeArrowheads="1"/>
          </p:cNvPicPr>
          <p:nvPr/>
        </p:nvPicPr>
        <p:blipFill>
          <a:blip r:embed="rId5"/>
          <a:srcRect/>
          <a:stretch>
            <a:fillRect/>
          </a:stretch>
        </p:blipFill>
        <p:spPr bwMode="auto">
          <a:xfrm>
            <a:off x="4638675" y="5613400"/>
            <a:ext cx="4154488" cy="952500"/>
          </a:xfrm>
          <a:prstGeom prst="rect">
            <a:avLst/>
          </a:prstGeom>
          <a:noFill/>
        </p:spPr>
      </p:pic>
      <p:sp>
        <p:nvSpPr>
          <p:cNvPr id="107533" name="Text Box 13"/>
          <p:cNvSpPr txBox="1">
            <a:spLocks noChangeArrowheads="1"/>
          </p:cNvSpPr>
          <p:nvPr/>
        </p:nvSpPr>
        <p:spPr bwMode="auto">
          <a:xfrm>
            <a:off x="4191000" y="2833688"/>
            <a:ext cx="920750" cy="366712"/>
          </a:xfrm>
          <a:prstGeom prst="rect">
            <a:avLst/>
          </a:prstGeom>
          <a:noFill/>
          <a:ln w="19050">
            <a:noFill/>
            <a:miter lim="800000"/>
            <a:headEnd/>
            <a:tailEnd/>
          </a:ln>
          <a:effectLst/>
        </p:spPr>
        <p:txBody>
          <a:bodyPr wrap="none" anchor="ctr">
            <a:prstTxWarp prst="textNoShape">
              <a:avLst/>
            </a:prstTxWarp>
            <a:spAutoFit/>
          </a:bodyPr>
          <a:lstStyle/>
          <a:p>
            <a:r>
              <a:rPr lang="en-US" sz="1800" dirty="0" err="1">
                <a:solidFill>
                  <a:srgbClr val="0E02E1"/>
                </a:solidFill>
              </a:rPr>
              <a:t>binarize</a:t>
            </a:r>
            <a:endParaRPr lang="en-US" dirty="0"/>
          </a:p>
        </p:txBody>
      </p:sp>
      <p:sp>
        <p:nvSpPr>
          <p:cNvPr id="107534" name="Text Box 14"/>
          <p:cNvSpPr txBox="1">
            <a:spLocks noChangeArrowheads="1"/>
          </p:cNvSpPr>
          <p:nvPr/>
        </p:nvSpPr>
        <p:spPr bwMode="auto">
          <a:xfrm>
            <a:off x="4121150" y="3759200"/>
            <a:ext cx="946150" cy="366713"/>
          </a:xfrm>
          <a:prstGeom prst="rect">
            <a:avLst/>
          </a:prstGeom>
          <a:noFill/>
          <a:ln w="19050">
            <a:noFill/>
            <a:miter lim="800000"/>
            <a:headEnd/>
            <a:tailEnd/>
          </a:ln>
          <a:effectLst/>
        </p:spPr>
        <p:txBody>
          <a:bodyPr wrap="none" anchor="ctr">
            <a:prstTxWarp prst="textNoShape">
              <a:avLst/>
            </a:prstTxWarp>
            <a:spAutoFit/>
          </a:bodyPr>
          <a:lstStyle/>
          <a:p>
            <a:r>
              <a:rPr lang="en-US" sz="1800" dirty="0">
                <a:solidFill>
                  <a:srgbClr val="0E02E1"/>
                </a:solidFill>
              </a:rPr>
              <a:t>segment</a:t>
            </a:r>
            <a:endParaRPr lang="en-US" dirty="0"/>
          </a:p>
        </p:txBody>
      </p:sp>
      <p:sp>
        <p:nvSpPr>
          <p:cNvPr id="107536" name="Line 16"/>
          <p:cNvSpPr>
            <a:spLocks noChangeShapeType="1"/>
          </p:cNvSpPr>
          <p:nvPr/>
        </p:nvSpPr>
        <p:spPr bwMode="auto">
          <a:xfrm flipH="1" flipV="1">
            <a:off x="3917950" y="4162425"/>
            <a:ext cx="1390649" cy="200025"/>
          </a:xfrm>
          <a:prstGeom prst="line">
            <a:avLst/>
          </a:prstGeom>
          <a:noFill/>
          <a:ln w="19050">
            <a:solidFill>
              <a:srgbClr val="0E02E1"/>
            </a:solidFill>
            <a:round/>
            <a:headEnd/>
            <a:tailEnd type="triangle" w="med" len="med"/>
          </a:ln>
          <a:effectLst/>
        </p:spPr>
        <p:txBody>
          <a:bodyPr wrap="square" anchor="ctr">
            <a:prstTxWarp prst="textNoShape">
              <a:avLst/>
            </a:prstTxWarp>
            <a:spAutoFit/>
          </a:bodyPr>
          <a:lstStyle/>
          <a:p>
            <a:endParaRPr lang="en-US"/>
          </a:p>
        </p:txBody>
      </p:sp>
      <p:sp>
        <p:nvSpPr>
          <p:cNvPr id="107537" name="Text Box 17"/>
          <p:cNvSpPr txBox="1">
            <a:spLocks noChangeArrowheads="1"/>
          </p:cNvSpPr>
          <p:nvPr/>
        </p:nvSpPr>
        <p:spPr bwMode="auto">
          <a:xfrm>
            <a:off x="3706813" y="4362451"/>
            <a:ext cx="1073150" cy="366712"/>
          </a:xfrm>
          <a:prstGeom prst="rect">
            <a:avLst/>
          </a:prstGeom>
          <a:noFill/>
          <a:ln w="19050">
            <a:noFill/>
            <a:miter lim="800000"/>
            <a:headEnd/>
            <a:tailEnd/>
          </a:ln>
          <a:effectLst/>
        </p:spPr>
        <p:txBody>
          <a:bodyPr wrap="none" anchor="ctr">
            <a:prstTxWarp prst="textNoShape">
              <a:avLst/>
            </a:prstTxWarp>
            <a:spAutoFit/>
          </a:bodyPr>
          <a:lstStyle/>
          <a:p>
            <a:r>
              <a:rPr lang="en-US" sz="1800" dirty="0">
                <a:solidFill>
                  <a:srgbClr val="0E02E1"/>
                </a:solidFill>
              </a:rPr>
              <a:t>recognize</a:t>
            </a:r>
            <a:endParaRPr lang="en-US" dirty="0"/>
          </a:p>
        </p:txBody>
      </p:sp>
      <p:sp>
        <p:nvSpPr>
          <p:cNvPr id="107538" name="Text Box 18"/>
          <p:cNvSpPr txBox="1">
            <a:spLocks noChangeArrowheads="1"/>
          </p:cNvSpPr>
          <p:nvPr/>
        </p:nvSpPr>
        <p:spPr bwMode="auto">
          <a:xfrm>
            <a:off x="5308600" y="5172075"/>
            <a:ext cx="2860675" cy="336550"/>
          </a:xfrm>
          <a:prstGeom prst="rect">
            <a:avLst/>
          </a:prstGeom>
          <a:noFill/>
          <a:ln w="9525">
            <a:noFill/>
            <a:miter lim="800000"/>
            <a:headEnd/>
            <a:tailEnd/>
          </a:ln>
          <a:effectLst/>
        </p:spPr>
        <p:txBody>
          <a:bodyPr wrap="none">
            <a:prstTxWarp prst="textNoShape">
              <a:avLst/>
            </a:prstTxWarp>
            <a:spAutoFit/>
          </a:bodyPr>
          <a:lstStyle/>
          <a:p>
            <a:pPr>
              <a:spcBef>
                <a:spcPct val="0"/>
              </a:spcBef>
            </a:pPr>
            <a:r>
              <a:rPr lang="en-US" sz="1600">
                <a:latin typeface="Arial" charset="0"/>
              </a:rPr>
              <a:t>and ways to get around them!</a:t>
            </a:r>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a:xfrm>
            <a:off x="533400" y="228600"/>
            <a:ext cx="7772400" cy="990600"/>
          </a:xfrm>
        </p:spPr>
        <p:txBody>
          <a:bodyPr/>
          <a:lstStyle/>
          <a:p>
            <a:pPr eaLnBrk="1" hangingPunct="1"/>
            <a:r>
              <a:rPr lang="en-US"/>
              <a:t>Eigenfaces: recognition (id)</a:t>
            </a:r>
          </a:p>
        </p:txBody>
      </p:sp>
      <p:sp>
        <p:nvSpPr>
          <p:cNvPr id="56323" name="TextBox 9"/>
          <p:cNvSpPr txBox="1">
            <a:spLocks noChangeArrowheads="1"/>
          </p:cNvSpPr>
          <p:nvPr/>
        </p:nvSpPr>
        <p:spPr bwMode="auto">
          <a:xfrm>
            <a:off x="304800" y="2209800"/>
            <a:ext cx="1905000" cy="923925"/>
          </a:xfrm>
          <a:prstGeom prst="rect">
            <a:avLst/>
          </a:prstGeom>
          <a:noFill/>
          <a:ln w="9525">
            <a:noFill/>
            <a:miter lim="800000"/>
            <a:headEnd/>
            <a:tailEnd/>
          </a:ln>
        </p:spPr>
        <p:txBody>
          <a:bodyPr>
            <a:prstTxWarp prst="textNoShape">
              <a:avLst/>
            </a:prstTxWarp>
            <a:spAutoFit/>
          </a:bodyPr>
          <a:lstStyle/>
          <a:p>
            <a:pPr algn="ctr"/>
            <a:r>
              <a:rPr lang="en-US" sz="1800">
                <a:solidFill>
                  <a:srgbClr val="0000FF"/>
                </a:solidFill>
                <a:latin typeface="Comic Sans MS" charset="0"/>
              </a:rPr>
              <a:t>Different lighting conditions</a:t>
            </a:r>
          </a:p>
        </p:txBody>
      </p:sp>
      <p:sp>
        <p:nvSpPr>
          <p:cNvPr id="56324" name="TextBox 9"/>
          <p:cNvSpPr txBox="1">
            <a:spLocks noChangeArrowheads="1"/>
          </p:cNvSpPr>
          <p:nvPr/>
        </p:nvSpPr>
        <p:spPr bwMode="auto">
          <a:xfrm>
            <a:off x="381000" y="4419600"/>
            <a:ext cx="1905000" cy="646113"/>
          </a:xfrm>
          <a:prstGeom prst="rect">
            <a:avLst/>
          </a:prstGeom>
          <a:noFill/>
          <a:ln w="9525">
            <a:noFill/>
            <a:miter lim="800000"/>
            <a:headEnd/>
            <a:tailEnd/>
          </a:ln>
        </p:spPr>
        <p:txBody>
          <a:bodyPr>
            <a:prstTxWarp prst="textNoShape">
              <a:avLst/>
            </a:prstTxWarp>
            <a:spAutoFit/>
          </a:bodyPr>
          <a:lstStyle/>
          <a:p>
            <a:pPr algn="ctr"/>
            <a:r>
              <a:rPr lang="en-US" sz="1800">
                <a:solidFill>
                  <a:srgbClr val="0000FF"/>
                </a:solidFill>
                <a:latin typeface="Comic Sans MS" charset="0"/>
              </a:rPr>
              <a:t>Different facial expressions</a:t>
            </a:r>
          </a:p>
        </p:txBody>
      </p:sp>
      <p:sp>
        <p:nvSpPr>
          <p:cNvPr id="56325" name="TextBox 9"/>
          <p:cNvSpPr txBox="1">
            <a:spLocks noChangeArrowheads="1"/>
          </p:cNvSpPr>
          <p:nvPr/>
        </p:nvSpPr>
        <p:spPr bwMode="auto">
          <a:xfrm>
            <a:off x="1371600" y="6335713"/>
            <a:ext cx="7162800" cy="369887"/>
          </a:xfrm>
          <a:prstGeom prst="rect">
            <a:avLst/>
          </a:prstGeom>
          <a:noFill/>
          <a:ln w="9525">
            <a:noFill/>
            <a:miter lim="800000"/>
            <a:headEnd/>
            <a:tailEnd/>
          </a:ln>
        </p:spPr>
        <p:txBody>
          <a:bodyPr>
            <a:prstTxWarp prst="textNoShape">
              <a:avLst/>
            </a:prstTxWarp>
            <a:spAutoFit/>
          </a:bodyPr>
          <a:lstStyle/>
          <a:p>
            <a:pPr algn="ctr"/>
            <a:r>
              <a:rPr lang="en-US" sz="1800">
                <a:solidFill>
                  <a:srgbClr val="7030A0"/>
                </a:solidFill>
                <a:latin typeface="Comic Sans MS" charset="0"/>
              </a:rPr>
              <a:t>On which set do you think eigenfaces will perform better?</a:t>
            </a:r>
          </a:p>
        </p:txBody>
      </p:sp>
      <p:pic>
        <p:nvPicPr>
          <p:cNvPr id="56326" name="Picture 3"/>
          <p:cNvPicPr>
            <a:picLocks noChangeAspect="1" noChangeArrowheads="1"/>
          </p:cNvPicPr>
          <p:nvPr/>
        </p:nvPicPr>
        <p:blipFill>
          <a:blip r:embed="rId2"/>
          <a:srcRect r="75781" b="83333"/>
          <a:stretch>
            <a:fillRect/>
          </a:stretch>
        </p:blipFill>
        <p:spPr bwMode="auto">
          <a:xfrm>
            <a:off x="2743200" y="3962400"/>
            <a:ext cx="5118100" cy="1981200"/>
          </a:xfrm>
          <a:prstGeom prst="rect">
            <a:avLst/>
          </a:prstGeom>
          <a:noFill/>
          <a:ln w="9525">
            <a:noFill/>
            <a:miter lim="800000"/>
            <a:headEnd/>
            <a:tailEnd/>
          </a:ln>
        </p:spPr>
      </p:pic>
      <p:pic>
        <p:nvPicPr>
          <p:cNvPr id="56327" name="Picture 2"/>
          <p:cNvPicPr>
            <a:picLocks noChangeAspect="1" noChangeArrowheads="1"/>
          </p:cNvPicPr>
          <p:nvPr/>
        </p:nvPicPr>
        <p:blipFill>
          <a:blip r:embed="rId3"/>
          <a:srcRect l="25909" r="50111" b="75423"/>
          <a:stretch>
            <a:fillRect/>
          </a:stretch>
        </p:blipFill>
        <p:spPr bwMode="auto">
          <a:xfrm>
            <a:off x="2895600" y="1524000"/>
            <a:ext cx="4956175" cy="1905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a:xfrm>
            <a:off x="533400" y="228600"/>
            <a:ext cx="7772400" cy="990600"/>
          </a:xfrm>
        </p:spPr>
        <p:txBody>
          <a:bodyPr/>
          <a:lstStyle/>
          <a:p>
            <a:pPr eaLnBrk="1" hangingPunct="1"/>
            <a:r>
              <a:rPr lang="en-US"/>
              <a:t>Eigenfaces: recognition (id)</a:t>
            </a:r>
          </a:p>
        </p:txBody>
      </p:sp>
      <p:sp>
        <p:nvSpPr>
          <p:cNvPr id="57347" name="TextBox 9"/>
          <p:cNvSpPr txBox="1">
            <a:spLocks noChangeArrowheads="1"/>
          </p:cNvSpPr>
          <p:nvPr/>
        </p:nvSpPr>
        <p:spPr bwMode="auto">
          <a:xfrm>
            <a:off x="304800" y="2209800"/>
            <a:ext cx="1905000" cy="923925"/>
          </a:xfrm>
          <a:prstGeom prst="rect">
            <a:avLst/>
          </a:prstGeom>
          <a:noFill/>
          <a:ln w="9525">
            <a:noFill/>
            <a:miter lim="800000"/>
            <a:headEnd/>
            <a:tailEnd/>
          </a:ln>
        </p:spPr>
        <p:txBody>
          <a:bodyPr>
            <a:prstTxWarp prst="textNoShape">
              <a:avLst/>
            </a:prstTxWarp>
            <a:spAutoFit/>
          </a:bodyPr>
          <a:lstStyle/>
          <a:p>
            <a:pPr algn="ctr"/>
            <a:r>
              <a:rPr lang="en-US" sz="1800">
                <a:solidFill>
                  <a:srgbClr val="0000FF"/>
                </a:solidFill>
                <a:latin typeface="Comic Sans MS" charset="0"/>
              </a:rPr>
              <a:t>Different lighting conditions</a:t>
            </a:r>
          </a:p>
        </p:txBody>
      </p:sp>
      <p:sp>
        <p:nvSpPr>
          <p:cNvPr id="57348" name="TextBox 9"/>
          <p:cNvSpPr txBox="1">
            <a:spLocks noChangeArrowheads="1"/>
          </p:cNvSpPr>
          <p:nvPr/>
        </p:nvSpPr>
        <p:spPr bwMode="auto">
          <a:xfrm>
            <a:off x="381000" y="4419600"/>
            <a:ext cx="1905000" cy="646113"/>
          </a:xfrm>
          <a:prstGeom prst="rect">
            <a:avLst/>
          </a:prstGeom>
          <a:noFill/>
          <a:ln w="9525">
            <a:noFill/>
            <a:miter lim="800000"/>
            <a:headEnd/>
            <a:tailEnd/>
          </a:ln>
        </p:spPr>
        <p:txBody>
          <a:bodyPr>
            <a:prstTxWarp prst="textNoShape">
              <a:avLst/>
            </a:prstTxWarp>
            <a:spAutoFit/>
          </a:bodyPr>
          <a:lstStyle/>
          <a:p>
            <a:pPr algn="ctr"/>
            <a:r>
              <a:rPr lang="en-US" sz="1800">
                <a:solidFill>
                  <a:srgbClr val="0000FF"/>
                </a:solidFill>
                <a:latin typeface="Comic Sans MS" charset="0"/>
              </a:rPr>
              <a:t>Different facial expressions</a:t>
            </a:r>
          </a:p>
        </p:txBody>
      </p:sp>
      <p:sp>
        <p:nvSpPr>
          <p:cNvPr id="57349" name="TextBox 9"/>
          <p:cNvSpPr txBox="1">
            <a:spLocks noChangeArrowheads="1"/>
          </p:cNvSpPr>
          <p:nvPr/>
        </p:nvSpPr>
        <p:spPr bwMode="auto">
          <a:xfrm>
            <a:off x="1371600" y="6335713"/>
            <a:ext cx="7162800" cy="369887"/>
          </a:xfrm>
          <a:prstGeom prst="rect">
            <a:avLst/>
          </a:prstGeom>
          <a:noFill/>
          <a:ln w="9525">
            <a:noFill/>
            <a:miter lim="800000"/>
            <a:headEnd/>
            <a:tailEnd/>
          </a:ln>
        </p:spPr>
        <p:txBody>
          <a:bodyPr>
            <a:prstTxWarp prst="textNoShape">
              <a:avLst/>
            </a:prstTxWarp>
            <a:spAutoFit/>
          </a:bodyPr>
          <a:lstStyle/>
          <a:p>
            <a:pPr algn="ctr"/>
            <a:r>
              <a:rPr lang="en-US" sz="1800">
                <a:solidFill>
                  <a:srgbClr val="7030A0"/>
                </a:solidFill>
                <a:latin typeface="Comic Sans MS" charset="0"/>
              </a:rPr>
              <a:t>9/16 for lighting changes … 23/26 for expression changes</a:t>
            </a:r>
          </a:p>
        </p:txBody>
      </p:sp>
      <p:pic>
        <p:nvPicPr>
          <p:cNvPr id="57350" name="Picture 3"/>
          <p:cNvPicPr>
            <a:picLocks noChangeAspect="1" noChangeArrowheads="1"/>
          </p:cNvPicPr>
          <p:nvPr/>
        </p:nvPicPr>
        <p:blipFill>
          <a:blip r:embed="rId2"/>
          <a:srcRect/>
          <a:stretch>
            <a:fillRect/>
          </a:stretch>
        </p:blipFill>
        <p:spPr bwMode="auto">
          <a:xfrm>
            <a:off x="3124200" y="3505200"/>
            <a:ext cx="4876800" cy="2743200"/>
          </a:xfrm>
          <a:prstGeom prst="rect">
            <a:avLst/>
          </a:prstGeom>
          <a:noFill/>
          <a:ln w="9525">
            <a:noFill/>
            <a:miter lim="800000"/>
            <a:headEnd/>
            <a:tailEnd/>
          </a:ln>
        </p:spPr>
      </p:pic>
      <p:pic>
        <p:nvPicPr>
          <p:cNvPr id="57351" name="Picture 2"/>
          <p:cNvPicPr>
            <a:picLocks noChangeAspect="1" noChangeArrowheads="1"/>
          </p:cNvPicPr>
          <p:nvPr/>
        </p:nvPicPr>
        <p:blipFill>
          <a:blip r:embed="rId3"/>
          <a:srcRect/>
          <a:stretch>
            <a:fillRect/>
          </a:stretch>
        </p:blipFill>
        <p:spPr bwMode="auto">
          <a:xfrm>
            <a:off x="2590800" y="1143000"/>
            <a:ext cx="6096000" cy="2286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a:xfrm>
            <a:off x="533400" y="228600"/>
            <a:ext cx="7772400" cy="990600"/>
          </a:xfrm>
        </p:spPr>
        <p:txBody>
          <a:bodyPr/>
          <a:lstStyle/>
          <a:p>
            <a:pPr eaLnBrk="1" hangingPunct="1"/>
            <a:r>
              <a:rPr lang="en-US"/>
              <a:t>Eigenfaces: detection</a:t>
            </a:r>
          </a:p>
        </p:txBody>
      </p:sp>
      <p:sp>
        <p:nvSpPr>
          <p:cNvPr id="51203" name="TextBox 9"/>
          <p:cNvSpPr txBox="1">
            <a:spLocks noChangeArrowheads="1"/>
          </p:cNvSpPr>
          <p:nvPr/>
        </p:nvSpPr>
        <p:spPr bwMode="auto">
          <a:xfrm>
            <a:off x="1752600" y="5221069"/>
            <a:ext cx="5181600" cy="400110"/>
          </a:xfrm>
          <a:prstGeom prst="rect">
            <a:avLst/>
          </a:prstGeom>
          <a:noFill/>
          <a:ln w="9525">
            <a:noFill/>
            <a:miter lim="800000"/>
            <a:headEnd/>
            <a:tailEnd/>
          </a:ln>
        </p:spPr>
        <p:txBody>
          <a:bodyPr wrap="square">
            <a:prstTxWarp prst="textNoShape">
              <a:avLst/>
            </a:prstTxWarp>
            <a:spAutoFit/>
          </a:bodyPr>
          <a:lstStyle/>
          <a:p>
            <a:pPr algn="ctr"/>
            <a:r>
              <a:rPr lang="en-US" sz="2000" dirty="0" smtClean="0">
                <a:solidFill>
                  <a:srgbClr val="FF0000"/>
                </a:solidFill>
                <a:latin typeface="Comic Sans MS" charset="0"/>
              </a:rPr>
              <a:t>How can we do this using </a:t>
            </a:r>
            <a:r>
              <a:rPr lang="en-US" sz="2000" dirty="0" err="1" smtClean="0">
                <a:solidFill>
                  <a:srgbClr val="FF0000"/>
                </a:solidFill>
                <a:latin typeface="Comic Sans MS" charset="0"/>
              </a:rPr>
              <a:t>eigenfaces</a:t>
            </a:r>
            <a:r>
              <a:rPr lang="en-US" sz="2000" dirty="0" smtClean="0">
                <a:solidFill>
                  <a:srgbClr val="FF0000"/>
                </a:solidFill>
                <a:latin typeface="Comic Sans MS" charset="0"/>
              </a:rPr>
              <a:t>?</a:t>
            </a:r>
            <a:endParaRPr lang="en-US" sz="2000" dirty="0">
              <a:solidFill>
                <a:srgbClr val="FF0000"/>
              </a:solidFill>
              <a:latin typeface="Comic Sans MS" charset="0"/>
            </a:endParaRPr>
          </a:p>
        </p:txBody>
      </p:sp>
      <p:pic>
        <p:nvPicPr>
          <p:cNvPr id="6" name="Picture 2"/>
          <p:cNvPicPr>
            <a:picLocks noChangeAspect="1" noChangeArrowheads="1"/>
          </p:cNvPicPr>
          <p:nvPr/>
        </p:nvPicPr>
        <p:blipFill>
          <a:blip r:embed="rId2"/>
          <a:srcRect t="14285"/>
          <a:stretch>
            <a:fillRect/>
          </a:stretch>
        </p:blipFill>
        <p:spPr bwMode="auto">
          <a:xfrm>
            <a:off x="1752600" y="1219200"/>
            <a:ext cx="4978400" cy="32004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a:xfrm>
            <a:off x="533400" y="228600"/>
            <a:ext cx="7772400" cy="990600"/>
          </a:xfrm>
        </p:spPr>
        <p:txBody>
          <a:bodyPr/>
          <a:lstStyle/>
          <a:p>
            <a:pPr eaLnBrk="1" hangingPunct="1"/>
            <a:r>
              <a:rPr lang="en-US"/>
              <a:t>Eigenfaces: detection</a:t>
            </a:r>
          </a:p>
        </p:txBody>
      </p:sp>
      <p:sp>
        <p:nvSpPr>
          <p:cNvPr id="51203" name="TextBox 9"/>
          <p:cNvSpPr txBox="1">
            <a:spLocks noChangeArrowheads="1"/>
          </p:cNvSpPr>
          <p:nvPr/>
        </p:nvSpPr>
        <p:spPr bwMode="auto">
          <a:xfrm>
            <a:off x="2590800" y="5867400"/>
            <a:ext cx="3886200" cy="369888"/>
          </a:xfrm>
          <a:prstGeom prst="rect">
            <a:avLst/>
          </a:prstGeom>
          <a:noFill/>
          <a:ln w="9525">
            <a:noFill/>
            <a:miter lim="800000"/>
            <a:headEnd/>
            <a:tailEnd/>
          </a:ln>
        </p:spPr>
        <p:txBody>
          <a:bodyPr>
            <a:prstTxWarp prst="textNoShape">
              <a:avLst/>
            </a:prstTxWarp>
            <a:spAutoFit/>
          </a:bodyPr>
          <a:lstStyle/>
          <a:p>
            <a:pPr algn="ctr"/>
            <a:r>
              <a:rPr lang="en-US" sz="1800">
                <a:solidFill>
                  <a:srgbClr val="0000FF"/>
                </a:solidFill>
                <a:latin typeface="Comic Sans MS" charset="0"/>
              </a:rPr>
              <a:t>Difficult to avoid false positives…</a:t>
            </a:r>
          </a:p>
        </p:txBody>
      </p:sp>
      <p:pic>
        <p:nvPicPr>
          <p:cNvPr id="51204" name="Picture 3"/>
          <p:cNvPicPr>
            <a:picLocks noChangeAspect="1" noChangeArrowheads="1"/>
          </p:cNvPicPr>
          <p:nvPr/>
        </p:nvPicPr>
        <p:blipFill>
          <a:blip r:embed="rId2"/>
          <a:srcRect/>
          <a:stretch>
            <a:fillRect/>
          </a:stretch>
        </p:blipFill>
        <p:spPr bwMode="auto">
          <a:xfrm>
            <a:off x="1485900" y="1447800"/>
            <a:ext cx="5753100" cy="4314825"/>
          </a:xfrm>
          <a:prstGeom prst="rect">
            <a:avLst/>
          </a:prstGeom>
          <a:noFill/>
          <a:ln w="9525">
            <a:noFill/>
            <a:miter lim="800000"/>
            <a:headEnd/>
            <a:tailEnd/>
          </a:ln>
        </p:spPr>
      </p:pic>
      <p:sp>
        <p:nvSpPr>
          <p:cNvPr id="51205" name="TextBox 9"/>
          <p:cNvSpPr txBox="1">
            <a:spLocks noChangeArrowheads="1"/>
          </p:cNvSpPr>
          <p:nvPr/>
        </p:nvSpPr>
        <p:spPr bwMode="auto">
          <a:xfrm>
            <a:off x="2590800" y="6248400"/>
            <a:ext cx="3886200" cy="369888"/>
          </a:xfrm>
          <a:prstGeom prst="rect">
            <a:avLst/>
          </a:prstGeom>
          <a:noFill/>
          <a:ln w="9525">
            <a:noFill/>
            <a:miter lim="800000"/>
            <a:headEnd/>
            <a:tailEnd/>
          </a:ln>
        </p:spPr>
        <p:txBody>
          <a:bodyPr>
            <a:prstTxWarp prst="textNoShape">
              <a:avLst/>
            </a:prstTxWarp>
            <a:spAutoFit/>
          </a:bodyPr>
          <a:lstStyle/>
          <a:p>
            <a:pPr algn="ctr"/>
            <a:r>
              <a:rPr lang="en-US" sz="1800">
                <a:solidFill>
                  <a:srgbClr val="0000FF"/>
                </a:solidFill>
                <a:latin typeface="Comic Sans MS" charset="0"/>
              </a:rPr>
              <a:t>Top 4</a:t>
            </a:r>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533400" y="228600"/>
            <a:ext cx="7772400" cy="990600"/>
          </a:xfrm>
        </p:spPr>
        <p:txBody>
          <a:bodyPr/>
          <a:lstStyle/>
          <a:p>
            <a:pPr eaLnBrk="1" hangingPunct="1"/>
            <a:r>
              <a:rPr lang="en-US"/>
              <a:t>Eigenfaces: detection</a:t>
            </a:r>
          </a:p>
        </p:txBody>
      </p:sp>
      <p:sp>
        <p:nvSpPr>
          <p:cNvPr id="52227" name="TextBox 9"/>
          <p:cNvSpPr txBox="1">
            <a:spLocks noChangeArrowheads="1"/>
          </p:cNvSpPr>
          <p:nvPr/>
        </p:nvSpPr>
        <p:spPr bwMode="auto">
          <a:xfrm>
            <a:off x="2590800" y="5867400"/>
            <a:ext cx="3886200" cy="369888"/>
          </a:xfrm>
          <a:prstGeom prst="rect">
            <a:avLst/>
          </a:prstGeom>
          <a:noFill/>
          <a:ln w="9525">
            <a:noFill/>
            <a:miter lim="800000"/>
            <a:headEnd/>
            <a:tailEnd/>
          </a:ln>
        </p:spPr>
        <p:txBody>
          <a:bodyPr>
            <a:prstTxWarp prst="textNoShape">
              <a:avLst/>
            </a:prstTxWarp>
            <a:spAutoFit/>
          </a:bodyPr>
          <a:lstStyle/>
          <a:p>
            <a:pPr algn="ctr"/>
            <a:r>
              <a:rPr lang="en-US" sz="1800">
                <a:solidFill>
                  <a:srgbClr val="0000FF"/>
                </a:solidFill>
                <a:latin typeface="Comic Sans MS" charset="0"/>
              </a:rPr>
              <a:t>Difficult to avoid false positives…</a:t>
            </a:r>
          </a:p>
        </p:txBody>
      </p:sp>
      <p:sp>
        <p:nvSpPr>
          <p:cNvPr id="52228" name="TextBox 9"/>
          <p:cNvSpPr txBox="1">
            <a:spLocks noChangeArrowheads="1"/>
          </p:cNvSpPr>
          <p:nvPr/>
        </p:nvSpPr>
        <p:spPr bwMode="auto">
          <a:xfrm>
            <a:off x="2590800" y="6248400"/>
            <a:ext cx="3886200" cy="369888"/>
          </a:xfrm>
          <a:prstGeom prst="rect">
            <a:avLst/>
          </a:prstGeom>
          <a:noFill/>
          <a:ln w="9525">
            <a:noFill/>
            <a:miter lim="800000"/>
            <a:headEnd/>
            <a:tailEnd/>
          </a:ln>
        </p:spPr>
        <p:txBody>
          <a:bodyPr>
            <a:prstTxWarp prst="textNoShape">
              <a:avLst/>
            </a:prstTxWarp>
            <a:spAutoFit/>
          </a:bodyPr>
          <a:lstStyle/>
          <a:p>
            <a:pPr algn="ctr"/>
            <a:r>
              <a:rPr lang="en-US" sz="1800">
                <a:solidFill>
                  <a:srgbClr val="0000FF"/>
                </a:solidFill>
                <a:latin typeface="Comic Sans MS" charset="0"/>
              </a:rPr>
              <a:t>Top 3</a:t>
            </a:r>
          </a:p>
        </p:txBody>
      </p:sp>
      <p:pic>
        <p:nvPicPr>
          <p:cNvPr id="52229" name="Picture 2"/>
          <p:cNvPicPr>
            <a:picLocks noChangeAspect="1" noChangeArrowheads="1"/>
          </p:cNvPicPr>
          <p:nvPr/>
        </p:nvPicPr>
        <p:blipFill>
          <a:blip r:embed="rId2"/>
          <a:srcRect t="14285"/>
          <a:stretch>
            <a:fillRect/>
          </a:stretch>
        </p:blipFill>
        <p:spPr bwMode="auto">
          <a:xfrm>
            <a:off x="381000" y="2286000"/>
            <a:ext cx="4978400" cy="3200400"/>
          </a:xfrm>
          <a:prstGeom prst="rect">
            <a:avLst/>
          </a:prstGeom>
          <a:noFill/>
          <a:ln w="9525">
            <a:noFill/>
            <a:miter lim="800000"/>
            <a:headEnd/>
            <a:tailEnd/>
          </a:ln>
        </p:spPr>
      </p:pic>
      <p:pic>
        <p:nvPicPr>
          <p:cNvPr id="52230" name="Picture 3"/>
          <p:cNvPicPr>
            <a:picLocks noChangeAspect="1" noChangeArrowheads="1"/>
          </p:cNvPicPr>
          <p:nvPr/>
        </p:nvPicPr>
        <p:blipFill>
          <a:blip r:embed="rId3"/>
          <a:srcRect/>
          <a:stretch>
            <a:fillRect/>
          </a:stretch>
        </p:blipFill>
        <p:spPr bwMode="auto">
          <a:xfrm>
            <a:off x="5486400" y="2667000"/>
            <a:ext cx="3454400" cy="25908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idx="4294967295"/>
          </p:nvPr>
        </p:nvSpPr>
        <p:spPr>
          <a:xfrm>
            <a:off x="533400" y="228600"/>
            <a:ext cx="7772400" cy="990600"/>
          </a:xfrm>
        </p:spPr>
        <p:txBody>
          <a:bodyPr/>
          <a:lstStyle/>
          <a:p>
            <a:pPr eaLnBrk="1" hangingPunct="1"/>
            <a:r>
              <a:rPr lang="en-US"/>
              <a:t>Eigenfaces: detection</a:t>
            </a:r>
          </a:p>
        </p:txBody>
      </p:sp>
      <p:sp>
        <p:nvSpPr>
          <p:cNvPr id="53251" name="TextBox 9"/>
          <p:cNvSpPr txBox="1">
            <a:spLocks noChangeArrowheads="1"/>
          </p:cNvSpPr>
          <p:nvPr/>
        </p:nvSpPr>
        <p:spPr bwMode="auto">
          <a:xfrm>
            <a:off x="2590800" y="6248400"/>
            <a:ext cx="3886200" cy="369888"/>
          </a:xfrm>
          <a:prstGeom prst="rect">
            <a:avLst/>
          </a:prstGeom>
          <a:noFill/>
          <a:ln w="9525">
            <a:noFill/>
            <a:miter lim="800000"/>
            <a:headEnd/>
            <a:tailEnd/>
          </a:ln>
        </p:spPr>
        <p:txBody>
          <a:bodyPr>
            <a:prstTxWarp prst="textNoShape">
              <a:avLst/>
            </a:prstTxWarp>
            <a:spAutoFit/>
          </a:bodyPr>
          <a:lstStyle/>
          <a:p>
            <a:pPr algn="ctr"/>
            <a:r>
              <a:rPr lang="en-US" sz="1800">
                <a:solidFill>
                  <a:srgbClr val="0000FF"/>
                </a:solidFill>
                <a:latin typeface="Comic Sans MS" charset="0"/>
              </a:rPr>
              <a:t>Top few</a:t>
            </a:r>
          </a:p>
        </p:txBody>
      </p:sp>
      <p:pic>
        <p:nvPicPr>
          <p:cNvPr id="53252" name="Picture 2"/>
          <p:cNvPicPr>
            <a:picLocks noChangeAspect="1" noChangeArrowheads="1"/>
          </p:cNvPicPr>
          <p:nvPr/>
        </p:nvPicPr>
        <p:blipFill>
          <a:blip r:embed="rId2"/>
          <a:srcRect/>
          <a:stretch>
            <a:fillRect/>
          </a:stretch>
        </p:blipFill>
        <p:spPr bwMode="auto">
          <a:xfrm>
            <a:off x="1524000" y="1600200"/>
            <a:ext cx="5892800" cy="44196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533400" y="228600"/>
            <a:ext cx="7772400" cy="990600"/>
          </a:xfrm>
        </p:spPr>
        <p:txBody>
          <a:bodyPr/>
          <a:lstStyle/>
          <a:p>
            <a:pPr eaLnBrk="1" hangingPunct="1"/>
            <a:r>
              <a:rPr lang="en-US"/>
              <a:t>Receiver-operating curve</a:t>
            </a:r>
          </a:p>
        </p:txBody>
      </p:sp>
      <p:pic>
        <p:nvPicPr>
          <p:cNvPr id="54275" name="Picture 4"/>
          <p:cNvPicPr>
            <a:picLocks noChangeAspect="1" noChangeArrowheads="1"/>
          </p:cNvPicPr>
          <p:nvPr/>
        </p:nvPicPr>
        <p:blipFill>
          <a:blip r:embed="rId2"/>
          <a:srcRect/>
          <a:stretch>
            <a:fillRect/>
          </a:stretch>
        </p:blipFill>
        <p:spPr bwMode="auto">
          <a:xfrm>
            <a:off x="457200" y="1143000"/>
            <a:ext cx="5486400" cy="5486400"/>
          </a:xfrm>
          <a:prstGeom prst="rect">
            <a:avLst/>
          </a:prstGeom>
          <a:noFill/>
          <a:ln w="9525">
            <a:noFill/>
            <a:miter lim="800000"/>
            <a:headEnd/>
            <a:tailEnd/>
          </a:ln>
        </p:spPr>
      </p:pic>
      <p:sp>
        <p:nvSpPr>
          <p:cNvPr id="54276" name="Rectangle 7"/>
          <p:cNvSpPr>
            <a:spLocks noChangeArrowheads="1"/>
          </p:cNvSpPr>
          <p:nvPr/>
        </p:nvSpPr>
        <p:spPr bwMode="auto">
          <a:xfrm>
            <a:off x="5943600" y="1828800"/>
            <a:ext cx="2819400" cy="1200150"/>
          </a:xfrm>
          <a:prstGeom prst="rect">
            <a:avLst/>
          </a:prstGeom>
          <a:noFill/>
          <a:ln w="9525">
            <a:noFill/>
            <a:miter lim="800000"/>
            <a:headEnd/>
            <a:tailEnd/>
          </a:ln>
        </p:spPr>
        <p:txBody>
          <a:bodyPr>
            <a:prstTxWarp prst="textNoShape">
              <a:avLst/>
            </a:prstTxWarp>
            <a:spAutoFit/>
          </a:bodyPr>
          <a:lstStyle/>
          <a:p>
            <a:r>
              <a:rPr lang="en-US">
                <a:solidFill>
                  <a:srgbClr val="0000FF"/>
                </a:solidFill>
                <a:latin typeface="Comic Sans MS" charset="0"/>
              </a:rPr>
              <a:t>shows true positive vs. false positive rate</a:t>
            </a:r>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a:xfrm>
            <a:off x="533400" y="228600"/>
            <a:ext cx="7772400" cy="990600"/>
          </a:xfrm>
        </p:spPr>
        <p:txBody>
          <a:bodyPr/>
          <a:lstStyle/>
          <a:p>
            <a:pPr eaLnBrk="1" hangingPunct="1"/>
            <a:r>
              <a:rPr lang="en-US"/>
              <a:t>What’s wrong with detection?</a:t>
            </a:r>
          </a:p>
        </p:txBody>
      </p:sp>
      <p:sp>
        <p:nvSpPr>
          <p:cNvPr id="59395" name="TextBox 9"/>
          <p:cNvSpPr txBox="1">
            <a:spLocks noChangeArrowheads="1"/>
          </p:cNvSpPr>
          <p:nvPr/>
        </p:nvSpPr>
        <p:spPr bwMode="auto">
          <a:xfrm>
            <a:off x="914400" y="5105400"/>
            <a:ext cx="7162800" cy="369888"/>
          </a:xfrm>
          <a:prstGeom prst="rect">
            <a:avLst/>
          </a:prstGeom>
          <a:noFill/>
          <a:ln w="9525">
            <a:noFill/>
            <a:miter lim="800000"/>
            <a:headEnd/>
            <a:tailEnd/>
          </a:ln>
        </p:spPr>
        <p:txBody>
          <a:bodyPr>
            <a:prstTxWarp prst="textNoShape">
              <a:avLst/>
            </a:prstTxWarp>
            <a:spAutoFit/>
          </a:bodyPr>
          <a:lstStyle/>
          <a:p>
            <a:pPr algn="ctr"/>
            <a:r>
              <a:rPr lang="en-US" sz="1800" dirty="0">
                <a:solidFill>
                  <a:srgbClr val="FF0000"/>
                </a:solidFill>
                <a:latin typeface="Comic Sans MS" charset="0"/>
              </a:rPr>
              <a:t>How do we improve this?</a:t>
            </a:r>
          </a:p>
        </p:txBody>
      </p:sp>
      <p:pic>
        <p:nvPicPr>
          <p:cNvPr id="59396" name="Picture 2"/>
          <p:cNvPicPr>
            <a:picLocks noChangeAspect="1" noChangeArrowheads="1"/>
          </p:cNvPicPr>
          <p:nvPr/>
        </p:nvPicPr>
        <p:blipFill>
          <a:blip r:embed="rId2"/>
          <a:srcRect/>
          <a:stretch>
            <a:fillRect/>
          </a:stretch>
        </p:blipFill>
        <p:spPr bwMode="auto">
          <a:xfrm>
            <a:off x="1143000" y="1752600"/>
            <a:ext cx="6342063" cy="2514600"/>
          </a:xfrm>
          <a:prstGeom prst="rect">
            <a:avLst/>
          </a:prstGeom>
          <a:noFill/>
          <a:ln w="9525">
            <a:noFill/>
            <a:miter lim="800000"/>
            <a:headEnd/>
            <a:tailEnd/>
          </a:ln>
        </p:spPr>
      </p:pic>
      <p:sp>
        <p:nvSpPr>
          <p:cNvPr id="59397" name="TextBox 9"/>
          <p:cNvSpPr txBox="1">
            <a:spLocks noChangeArrowheads="1"/>
          </p:cNvSpPr>
          <p:nvPr/>
        </p:nvSpPr>
        <p:spPr bwMode="auto">
          <a:xfrm>
            <a:off x="1905000" y="4495800"/>
            <a:ext cx="5181600" cy="369888"/>
          </a:xfrm>
          <a:prstGeom prst="rect">
            <a:avLst/>
          </a:prstGeom>
          <a:noFill/>
          <a:ln w="9525">
            <a:noFill/>
            <a:miter lim="800000"/>
            <a:headEnd/>
            <a:tailEnd/>
          </a:ln>
        </p:spPr>
        <p:txBody>
          <a:bodyPr>
            <a:prstTxWarp prst="textNoShape">
              <a:avLst/>
            </a:prstTxWarp>
            <a:spAutoFit/>
          </a:bodyPr>
          <a:lstStyle/>
          <a:p>
            <a:pPr algn="ctr"/>
            <a:r>
              <a:rPr lang="en-US" sz="1800">
                <a:solidFill>
                  <a:srgbClr val="0000FF"/>
                </a:solidFill>
                <a:latin typeface="Comic Sans MS" charset="0"/>
              </a:rPr>
              <a:t>each top image, projected onto eigenspace</a:t>
            </a:r>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a:xfrm>
            <a:off x="533400" y="228600"/>
            <a:ext cx="7772400" cy="990600"/>
          </a:xfrm>
        </p:spPr>
        <p:txBody>
          <a:bodyPr/>
          <a:lstStyle/>
          <a:p>
            <a:pPr eaLnBrk="1" hangingPunct="1"/>
            <a:r>
              <a:rPr lang="en-US"/>
              <a:t>What’s wrong with detection?</a:t>
            </a:r>
          </a:p>
        </p:txBody>
      </p:sp>
      <p:sp>
        <p:nvSpPr>
          <p:cNvPr id="59395" name="TextBox 9"/>
          <p:cNvSpPr txBox="1">
            <a:spLocks noChangeArrowheads="1"/>
          </p:cNvSpPr>
          <p:nvPr/>
        </p:nvSpPr>
        <p:spPr bwMode="auto">
          <a:xfrm>
            <a:off x="914400" y="5105400"/>
            <a:ext cx="7162800" cy="923330"/>
          </a:xfrm>
          <a:prstGeom prst="rect">
            <a:avLst/>
          </a:prstGeom>
          <a:noFill/>
          <a:ln w="9525">
            <a:noFill/>
            <a:miter lim="800000"/>
            <a:headEnd/>
            <a:tailEnd/>
          </a:ln>
        </p:spPr>
        <p:txBody>
          <a:bodyPr>
            <a:prstTxWarp prst="textNoShape">
              <a:avLst/>
            </a:prstTxWarp>
            <a:spAutoFit/>
          </a:bodyPr>
          <a:lstStyle/>
          <a:p>
            <a:r>
              <a:rPr lang="en-US" dirty="0" smtClean="0">
                <a:solidFill>
                  <a:srgbClr val="7030A0"/>
                </a:solidFill>
                <a:latin typeface="Comic Sans MS" charset="0"/>
              </a:rPr>
              <a:t>Reasonable once we have an </a:t>
            </a:r>
            <a:r>
              <a:rPr lang="en-US" dirty="0" smtClean="0">
                <a:solidFill>
                  <a:srgbClr val="7030A0"/>
                </a:solidFill>
                <a:latin typeface="Comic Sans MS" charset="0"/>
              </a:rPr>
              <a:t>image of a </a:t>
            </a:r>
            <a:r>
              <a:rPr lang="en-US" dirty="0" smtClean="0">
                <a:solidFill>
                  <a:srgbClr val="7030A0"/>
                </a:solidFill>
                <a:latin typeface="Comic Sans MS" charset="0"/>
              </a:rPr>
              <a:t>face (recognition)</a:t>
            </a:r>
          </a:p>
          <a:p>
            <a:endParaRPr lang="en-US" sz="1800" dirty="0" smtClean="0">
              <a:solidFill>
                <a:srgbClr val="7030A0"/>
              </a:solidFill>
              <a:latin typeface="Comic Sans MS" charset="0"/>
            </a:endParaRPr>
          </a:p>
          <a:p>
            <a:r>
              <a:rPr lang="en-US" dirty="0" smtClean="0">
                <a:solidFill>
                  <a:srgbClr val="7030A0"/>
                </a:solidFill>
                <a:latin typeface="Comic Sans MS" charset="0"/>
              </a:rPr>
              <a:t>Not so good at finding faces (detection)</a:t>
            </a:r>
            <a:endParaRPr lang="en-US" sz="1800" dirty="0">
              <a:solidFill>
                <a:srgbClr val="7030A0"/>
              </a:solidFill>
              <a:latin typeface="Comic Sans MS" charset="0"/>
            </a:endParaRPr>
          </a:p>
        </p:txBody>
      </p:sp>
      <p:pic>
        <p:nvPicPr>
          <p:cNvPr id="59396" name="Picture 2"/>
          <p:cNvPicPr>
            <a:picLocks noChangeAspect="1" noChangeArrowheads="1"/>
          </p:cNvPicPr>
          <p:nvPr/>
        </p:nvPicPr>
        <p:blipFill>
          <a:blip r:embed="rId2"/>
          <a:srcRect/>
          <a:stretch>
            <a:fillRect/>
          </a:stretch>
        </p:blipFill>
        <p:spPr bwMode="auto">
          <a:xfrm>
            <a:off x="1143000" y="1752600"/>
            <a:ext cx="6342063" cy="2514600"/>
          </a:xfrm>
          <a:prstGeom prst="rect">
            <a:avLst/>
          </a:prstGeom>
          <a:noFill/>
          <a:ln w="9525">
            <a:noFill/>
            <a:miter lim="800000"/>
            <a:headEnd/>
            <a:tailEnd/>
          </a:ln>
        </p:spPr>
      </p:pic>
      <p:sp>
        <p:nvSpPr>
          <p:cNvPr id="59397" name="TextBox 9"/>
          <p:cNvSpPr txBox="1">
            <a:spLocks noChangeArrowheads="1"/>
          </p:cNvSpPr>
          <p:nvPr/>
        </p:nvSpPr>
        <p:spPr bwMode="auto">
          <a:xfrm>
            <a:off x="1905000" y="4495800"/>
            <a:ext cx="5181600" cy="369888"/>
          </a:xfrm>
          <a:prstGeom prst="rect">
            <a:avLst/>
          </a:prstGeom>
          <a:noFill/>
          <a:ln w="9525">
            <a:noFill/>
            <a:miter lim="800000"/>
            <a:headEnd/>
            <a:tailEnd/>
          </a:ln>
        </p:spPr>
        <p:txBody>
          <a:bodyPr>
            <a:prstTxWarp prst="textNoShape">
              <a:avLst/>
            </a:prstTxWarp>
            <a:spAutoFit/>
          </a:bodyPr>
          <a:lstStyle/>
          <a:p>
            <a:pPr algn="ctr"/>
            <a:r>
              <a:rPr lang="en-US" sz="1800">
                <a:solidFill>
                  <a:srgbClr val="0000FF"/>
                </a:solidFill>
                <a:latin typeface="Comic Sans MS" charset="0"/>
              </a:rPr>
              <a:t>each top image, projected onto </a:t>
            </a:r>
            <a:r>
              <a:rPr lang="en-US" sz="1800" dirty="0" err="1">
                <a:solidFill>
                  <a:srgbClr val="0000FF"/>
                </a:solidFill>
                <a:latin typeface="Comic Sans MS" charset="0"/>
              </a:rPr>
              <a:t>eigenspace</a:t>
            </a:r>
            <a:endParaRPr lang="en-US" sz="1800" dirty="0">
              <a:solidFill>
                <a:srgbClr val="0000FF"/>
              </a:solidFill>
              <a:latin typeface="Comic Sans MS" charset="0"/>
            </a:endParaRPr>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4"/>
          <p:cNvSpPr>
            <a:spLocks noGrp="1" noChangeArrowheads="1"/>
          </p:cNvSpPr>
          <p:nvPr>
            <p:ph type="title"/>
          </p:nvPr>
        </p:nvSpPr>
        <p:spPr/>
        <p:txBody>
          <a:bodyPr/>
          <a:lstStyle/>
          <a:p>
            <a:pPr eaLnBrk="1" hangingPunct="1"/>
            <a:r>
              <a:rPr lang="en-US" b="1" i="1" dirty="0"/>
              <a:t>What </a:t>
            </a:r>
            <a:r>
              <a:rPr lang="en-US" i="1" dirty="0" smtClean="0"/>
              <a:t>parts are important?</a:t>
            </a:r>
            <a:endParaRPr lang="en-US" dirty="0"/>
          </a:p>
        </p:txBody>
      </p:sp>
      <p:sp>
        <p:nvSpPr>
          <p:cNvPr id="6" name="Content Placeholder 5"/>
          <p:cNvSpPr>
            <a:spLocks noGrp="1"/>
          </p:cNvSpPr>
          <p:nvPr>
            <p:ph idx="1"/>
          </p:nvPr>
        </p:nvSpPr>
        <p:spPr/>
        <p:txBody>
          <a:bodyPr/>
          <a:lstStyle/>
          <a:p>
            <a:endParaRPr lang="en-US"/>
          </a:p>
        </p:txBody>
      </p:sp>
      <p:pic>
        <p:nvPicPr>
          <p:cNvPr id="62467" name="Picture 4"/>
          <p:cNvPicPr>
            <a:picLocks noChangeAspect="1" noChangeArrowheads="1"/>
          </p:cNvPicPr>
          <p:nvPr/>
        </p:nvPicPr>
        <p:blipFill>
          <a:blip r:embed="rId2"/>
          <a:srcRect l="12920" t="31197" r="71693" b="21434"/>
          <a:stretch>
            <a:fillRect/>
          </a:stretch>
        </p:blipFill>
        <p:spPr bwMode="auto">
          <a:xfrm>
            <a:off x="533400" y="1447800"/>
            <a:ext cx="2057400" cy="4581525"/>
          </a:xfrm>
          <a:prstGeom prst="rect">
            <a:avLst/>
          </a:prstGeom>
          <a:noFill/>
          <a:ln w="9525">
            <a:noFill/>
            <a:miter lim="800000"/>
            <a:headEnd/>
            <a:tailEnd/>
          </a:ln>
        </p:spPr>
      </p:pic>
      <p:sp>
        <p:nvSpPr>
          <p:cNvPr id="62468" name="Rectangle 5"/>
          <p:cNvSpPr>
            <a:spLocks noChangeArrowheads="1"/>
          </p:cNvSpPr>
          <p:nvPr/>
        </p:nvSpPr>
        <p:spPr bwMode="auto">
          <a:xfrm>
            <a:off x="1752600" y="6019800"/>
            <a:ext cx="5257800" cy="461963"/>
          </a:xfrm>
          <a:prstGeom prst="rect">
            <a:avLst/>
          </a:prstGeom>
          <a:noFill/>
          <a:ln w="9525">
            <a:noFill/>
            <a:miter lim="800000"/>
            <a:headEnd/>
            <a:tailEnd/>
          </a:ln>
        </p:spPr>
        <p:txBody>
          <a:bodyPr>
            <a:prstTxWarp prst="textNoShape">
              <a:avLst/>
            </a:prstTxWarp>
            <a:spAutoFit/>
          </a:bodyPr>
          <a:lstStyle/>
          <a:p>
            <a:pPr algn="ctr"/>
            <a:r>
              <a:rPr lang="en-US" b="1" i="1">
                <a:solidFill>
                  <a:srgbClr val="0000FF"/>
                </a:solidFill>
              </a:rPr>
              <a:t>who are these two people?</a:t>
            </a:r>
            <a:endParaRPr lang="en-US"/>
          </a:p>
        </p:txBody>
      </p:sp>
      <p:sp>
        <p:nvSpPr>
          <p:cNvPr id="62469" name="Rectangle 6"/>
          <p:cNvSpPr>
            <a:spLocks noChangeArrowheads="1"/>
          </p:cNvSpPr>
          <p:nvPr/>
        </p:nvSpPr>
        <p:spPr bwMode="auto">
          <a:xfrm>
            <a:off x="5715000" y="3429000"/>
            <a:ext cx="2205038" cy="461963"/>
          </a:xfrm>
          <a:prstGeom prst="rect">
            <a:avLst/>
          </a:prstGeom>
          <a:noFill/>
          <a:ln w="9525">
            <a:noFill/>
            <a:miter lim="800000"/>
            <a:headEnd/>
            <a:tailEnd/>
          </a:ln>
        </p:spPr>
        <p:txBody>
          <a:bodyPr wrap="none">
            <a:prstTxWarp prst="textNoShape">
              <a:avLst/>
            </a:prstTxWarp>
            <a:spAutoFit/>
          </a:bodyPr>
          <a:lstStyle/>
          <a:p>
            <a:r>
              <a:rPr lang="en-US" b="1" i="1">
                <a:solidFill>
                  <a:schemeClr val="accent2"/>
                </a:solidFill>
              </a:rPr>
              <a:t>what’s missing?</a:t>
            </a:r>
            <a:endParaRPr lang="en-US">
              <a:solidFill>
                <a:schemeClr val="accent2"/>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60" name="Picture 4" descr="first-down-line"/>
          <p:cNvPicPr>
            <a:picLocks noChangeAspect="1" noChangeArrowheads="1"/>
          </p:cNvPicPr>
          <p:nvPr/>
        </p:nvPicPr>
        <p:blipFill>
          <a:blip r:embed="rId3"/>
          <a:srcRect/>
          <a:stretch>
            <a:fillRect/>
          </a:stretch>
        </p:blipFill>
        <p:spPr bwMode="auto">
          <a:xfrm>
            <a:off x="4800600" y="1295400"/>
            <a:ext cx="3810000" cy="2857500"/>
          </a:xfrm>
          <a:prstGeom prst="rect">
            <a:avLst/>
          </a:prstGeom>
          <a:noFill/>
        </p:spPr>
      </p:pic>
      <p:sp>
        <p:nvSpPr>
          <p:cNvPr id="121861" name="Text Box 5"/>
          <p:cNvSpPr txBox="1">
            <a:spLocks noChangeArrowheads="1"/>
          </p:cNvSpPr>
          <p:nvPr/>
        </p:nvSpPr>
        <p:spPr bwMode="auto">
          <a:xfrm>
            <a:off x="6088063" y="4241800"/>
            <a:ext cx="1189037" cy="336550"/>
          </a:xfrm>
          <a:prstGeom prst="rect">
            <a:avLst/>
          </a:prstGeom>
          <a:noFill/>
          <a:ln w="9525">
            <a:noFill/>
            <a:miter lim="800000"/>
            <a:headEnd/>
            <a:tailEnd/>
          </a:ln>
          <a:effectLst/>
        </p:spPr>
        <p:txBody>
          <a:bodyPr wrap="none">
            <a:prstTxWarp prst="textNoShape">
              <a:avLst/>
            </a:prstTxWarp>
            <a:spAutoFit/>
          </a:bodyPr>
          <a:lstStyle/>
          <a:p>
            <a:pPr eaLnBrk="1" hangingPunct="1">
              <a:spcBef>
                <a:spcPct val="0"/>
              </a:spcBef>
            </a:pPr>
            <a:r>
              <a:rPr lang="en-US" sz="1600" i="1">
                <a:latin typeface="Arial" charset="0"/>
              </a:rPr>
              <a:t>Sportvision</a:t>
            </a:r>
            <a:endParaRPr lang="en-US" sz="1600">
              <a:latin typeface="Arial" charset="0"/>
            </a:endParaRPr>
          </a:p>
        </p:txBody>
      </p:sp>
      <p:sp>
        <p:nvSpPr>
          <p:cNvPr id="121863" name="Text Box 7"/>
          <p:cNvSpPr txBox="1">
            <a:spLocks noChangeArrowheads="1"/>
          </p:cNvSpPr>
          <p:nvPr/>
        </p:nvSpPr>
        <p:spPr bwMode="auto">
          <a:xfrm>
            <a:off x="3814763" y="255588"/>
            <a:ext cx="1612900" cy="762000"/>
          </a:xfrm>
          <a:prstGeom prst="rect">
            <a:avLst/>
          </a:prstGeom>
          <a:noFill/>
          <a:ln w="19050">
            <a:noFill/>
            <a:miter lim="800000"/>
            <a:headEnd/>
            <a:tailEnd/>
          </a:ln>
          <a:effectLst/>
        </p:spPr>
        <p:txBody>
          <a:bodyPr wrap="none" anchor="ctr">
            <a:prstTxWarp prst="textNoShape">
              <a:avLst/>
            </a:prstTxWarp>
            <a:spAutoFit/>
          </a:bodyPr>
          <a:lstStyle/>
          <a:p>
            <a:r>
              <a:rPr lang="en-US" sz="4400">
                <a:solidFill>
                  <a:schemeClr val="tx2"/>
                </a:solidFill>
              </a:rPr>
              <a:t>Sports</a:t>
            </a:r>
          </a:p>
        </p:txBody>
      </p:sp>
      <p:pic>
        <p:nvPicPr>
          <p:cNvPr id="121864" name="Picture 8" descr="hawkeye02[4]"/>
          <p:cNvPicPr>
            <a:picLocks noChangeAspect="1" noChangeArrowheads="1"/>
          </p:cNvPicPr>
          <p:nvPr/>
        </p:nvPicPr>
        <p:blipFill>
          <a:blip r:embed="rId4"/>
          <a:srcRect/>
          <a:stretch>
            <a:fillRect/>
          </a:stretch>
        </p:blipFill>
        <p:spPr bwMode="auto">
          <a:xfrm>
            <a:off x="381000" y="1447800"/>
            <a:ext cx="4038600" cy="2309813"/>
          </a:xfrm>
          <a:prstGeom prst="rect">
            <a:avLst/>
          </a:prstGeom>
          <a:noFill/>
        </p:spPr>
      </p:pic>
      <p:sp>
        <p:nvSpPr>
          <p:cNvPr id="121865" name="Text Box 9"/>
          <p:cNvSpPr txBox="1">
            <a:spLocks noChangeArrowheads="1"/>
          </p:cNvSpPr>
          <p:nvPr/>
        </p:nvSpPr>
        <p:spPr bwMode="auto">
          <a:xfrm>
            <a:off x="914400" y="1447800"/>
            <a:ext cx="2770188" cy="336550"/>
          </a:xfrm>
          <a:prstGeom prst="rect">
            <a:avLst/>
          </a:prstGeom>
          <a:noFill/>
          <a:ln w="9525">
            <a:noFill/>
            <a:miter lim="800000"/>
            <a:headEnd/>
            <a:tailEnd/>
          </a:ln>
          <a:effectLst/>
        </p:spPr>
        <p:txBody>
          <a:bodyPr wrap="none">
            <a:prstTxWarp prst="textNoShape">
              <a:avLst/>
            </a:prstTxWarp>
            <a:spAutoFit/>
          </a:bodyPr>
          <a:lstStyle/>
          <a:p>
            <a:pPr eaLnBrk="1" hangingPunct="1">
              <a:spcBef>
                <a:spcPct val="0"/>
              </a:spcBef>
            </a:pPr>
            <a:r>
              <a:rPr lang="en-US" sz="1600" i="1">
                <a:solidFill>
                  <a:schemeClr val="bg1"/>
                </a:solidFill>
                <a:latin typeface="Arial" charset="0"/>
              </a:rPr>
              <a:t>HawkEye: </a:t>
            </a:r>
            <a:r>
              <a:rPr lang="en-US" sz="1600">
                <a:solidFill>
                  <a:schemeClr val="bg1"/>
                </a:solidFill>
                <a:latin typeface="Arial" charset="0"/>
              </a:rPr>
              <a:t>Federer vs. Nadal</a:t>
            </a:r>
          </a:p>
        </p:txBody>
      </p:sp>
      <p:sp>
        <p:nvSpPr>
          <p:cNvPr id="121866" name="Text Box 10"/>
          <p:cNvSpPr txBox="1">
            <a:spLocks noChangeArrowheads="1"/>
          </p:cNvSpPr>
          <p:nvPr/>
        </p:nvSpPr>
        <p:spPr bwMode="auto">
          <a:xfrm>
            <a:off x="2209800" y="5378450"/>
            <a:ext cx="5791200" cy="830997"/>
          </a:xfrm>
          <a:prstGeom prst="rect">
            <a:avLst/>
          </a:prstGeom>
          <a:noFill/>
          <a:ln w="19050">
            <a:noFill/>
            <a:miter lim="800000"/>
            <a:headEnd/>
            <a:tailEnd/>
          </a:ln>
          <a:effectLst/>
        </p:spPr>
        <p:txBody>
          <a:bodyPr wrap="square" anchor="ctr">
            <a:prstTxWarp prst="textNoShape">
              <a:avLst/>
            </a:prstTxWarp>
            <a:spAutoFit/>
          </a:bodyPr>
          <a:lstStyle/>
          <a:p>
            <a:r>
              <a:rPr lang="en-US" sz="2400" dirty="0">
                <a:solidFill>
                  <a:srgbClr val="FF0000"/>
                </a:solidFill>
              </a:rPr>
              <a:t>What are some of the problems that these two systems need to handle?</a:t>
            </a:r>
          </a:p>
        </p:txBody>
      </p:sp>
      <p:sp>
        <p:nvSpPr>
          <p:cNvPr id="121870" name="Rectangle 14"/>
          <p:cNvSpPr>
            <a:spLocks noChangeArrowheads="1"/>
          </p:cNvSpPr>
          <p:nvPr/>
        </p:nvSpPr>
        <p:spPr bwMode="auto">
          <a:xfrm>
            <a:off x="669925" y="3932238"/>
            <a:ext cx="3433763" cy="1189037"/>
          </a:xfrm>
          <a:prstGeom prst="rect">
            <a:avLst/>
          </a:prstGeom>
          <a:noFill/>
          <a:ln w="19050">
            <a:noFill/>
            <a:miter lim="800000"/>
            <a:headEnd/>
            <a:tailEnd/>
          </a:ln>
          <a:effectLst/>
        </p:spPr>
        <p:txBody>
          <a:bodyPr anchor="ctr">
            <a:prstTxWarp prst="textNoShape">
              <a:avLst/>
            </a:prstTxWarp>
            <a:spAutoFit/>
          </a:bodyPr>
          <a:lstStyle/>
          <a:p>
            <a:r>
              <a:rPr lang="en-US" sz="1200" i="1">
                <a:solidFill>
                  <a:srgbClr val="333333"/>
                </a:solidFill>
                <a:latin typeface="Arial" charset="0"/>
              </a:rPr>
              <a:t>[machines vs. humans]</a:t>
            </a:r>
          </a:p>
          <a:p>
            <a:r>
              <a:rPr lang="en-US" sz="1200" i="1">
                <a:solidFill>
                  <a:srgbClr val="333333"/>
                </a:solidFill>
                <a:latin typeface="Arial" charset="0"/>
              </a:rPr>
              <a:t>“The balls moving so fast these days that sometimes its impossible for anyone to see, even a trained official.</a:t>
            </a:r>
          </a:p>
          <a:p>
            <a:r>
              <a:rPr lang="en-US" sz="1200" i="1">
                <a:solidFill>
                  <a:srgbClr val="333333"/>
                </a:solidFill>
                <a:latin typeface="Arial" charset="0"/>
              </a:rPr>
              <a:t>	- James Blake</a:t>
            </a:r>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4"/>
          <p:cNvSpPr>
            <a:spLocks noGrp="1" noChangeArrowheads="1"/>
          </p:cNvSpPr>
          <p:nvPr>
            <p:ph type="title"/>
          </p:nvPr>
        </p:nvSpPr>
        <p:spPr/>
        <p:txBody>
          <a:bodyPr/>
          <a:lstStyle/>
          <a:p>
            <a:pPr eaLnBrk="1" hangingPunct="1"/>
            <a:r>
              <a:rPr lang="en-US" b="1" i="1" dirty="0"/>
              <a:t>What </a:t>
            </a:r>
            <a:r>
              <a:rPr lang="en-US" i="1" dirty="0" smtClean="0"/>
              <a:t>parts are important?</a:t>
            </a:r>
            <a:endParaRPr lang="en-US" dirty="0"/>
          </a:p>
        </p:txBody>
      </p:sp>
      <p:sp>
        <p:nvSpPr>
          <p:cNvPr id="6" name="Content Placeholder 5"/>
          <p:cNvSpPr>
            <a:spLocks noGrp="1"/>
          </p:cNvSpPr>
          <p:nvPr>
            <p:ph idx="1"/>
          </p:nvPr>
        </p:nvSpPr>
        <p:spPr/>
        <p:txBody>
          <a:bodyPr/>
          <a:lstStyle/>
          <a:p>
            <a:endParaRPr lang="en-US"/>
          </a:p>
        </p:txBody>
      </p:sp>
      <p:pic>
        <p:nvPicPr>
          <p:cNvPr id="63491" name="Picture 4"/>
          <p:cNvPicPr>
            <a:picLocks noChangeAspect="1" noChangeArrowheads="1"/>
          </p:cNvPicPr>
          <p:nvPr/>
        </p:nvPicPr>
        <p:blipFill>
          <a:blip r:embed="rId2"/>
          <a:srcRect l="12920" t="31197" r="57446" b="21434"/>
          <a:stretch>
            <a:fillRect/>
          </a:stretch>
        </p:blipFill>
        <p:spPr bwMode="auto">
          <a:xfrm>
            <a:off x="533400" y="1447800"/>
            <a:ext cx="3962400" cy="4581525"/>
          </a:xfrm>
          <a:prstGeom prst="rect">
            <a:avLst/>
          </a:prstGeom>
          <a:noFill/>
          <a:ln w="9525">
            <a:noFill/>
            <a:miter lim="800000"/>
            <a:headEnd/>
            <a:tailEnd/>
          </a:ln>
        </p:spPr>
      </p:pic>
      <p:sp>
        <p:nvSpPr>
          <p:cNvPr id="63492" name="Rectangle 5"/>
          <p:cNvSpPr>
            <a:spLocks noChangeArrowheads="1"/>
          </p:cNvSpPr>
          <p:nvPr/>
        </p:nvSpPr>
        <p:spPr bwMode="auto">
          <a:xfrm>
            <a:off x="1752600" y="6019800"/>
            <a:ext cx="5257800" cy="461963"/>
          </a:xfrm>
          <a:prstGeom prst="rect">
            <a:avLst/>
          </a:prstGeom>
          <a:noFill/>
          <a:ln w="9525">
            <a:noFill/>
            <a:miter lim="800000"/>
            <a:headEnd/>
            <a:tailEnd/>
          </a:ln>
        </p:spPr>
        <p:txBody>
          <a:bodyPr>
            <a:prstTxWarp prst="textNoShape">
              <a:avLst/>
            </a:prstTxWarp>
            <a:spAutoFit/>
          </a:bodyPr>
          <a:lstStyle/>
          <a:p>
            <a:pPr algn="ctr"/>
            <a:r>
              <a:rPr lang="en-US" b="1" i="1">
                <a:solidFill>
                  <a:srgbClr val="0000FF"/>
                </a:solidFill>
              </a:rPr>
              <a:t>who are these two people?</a:t>
            </a:r>
            <a:endParaRPr lang="en-US"/>
          </a:p>
        </p:txBody>
      </p:sp>
      <p:sp>
        <p:nvSpPr>
          <p:cNvPr id="63493" name="Rectangle 4"/>
          <p:cNvSpPr>
            <a:spLocks noChangeArrowheads="1"/>
          </p:cNvSpPr>
          <p:nvPr/>
        </p:nvSpPr>
        <p:spPr bwMode="auto">
          <a:xfrm>
            <a:off x="5715000" y="3429000"/>
            <a:ext cx="2363788" cy="461963"/>
          </a:xfrm>
          <a:prstGeom prst="rect">
            <a:avLst/>
          </a:prstGeom>
          <a:noFill/>
          <a:ln w="9525">
            <a:noFill/>
            <a:miter lim="800000"/>
            <a:headEnd/>
            <a:tailEnd/>
          </a:ln>
        </p:spPr>
        <p:txBody>
          <a:bodyPr wrap="none">
            <a:prstTxWarp prst="textNoShape">
              <a:avLst/>
            </a:prstTxWarp>
            <a:spAutoFit/>
          </a:bodyPr>
          <a:lstStyle/>
          <a:p>
            <a:r>
              <a:rPr lang="en-US" b="1" i="1">
                <a:solidFill>
                  <a:schemeClr val="accent2"/>
                </a:solidFill>
              </a:rPr>
              <a:t>eyes vs. eyebrows</a:t>
            </a:r>
            <a:endParaRPr lang="en-US">
              <a:solidFill>
                <a:schemeClr val="accent2"/>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4"/>
          <p:cNvSpPr>
            <a:spLocks noGrp="1" noChangeArrowheads="1"/>
          </p:cNvSpPr>
          <p:nvPr>
            <p:ph type="title"/>
          </p:nvPr>
        </p:nvSpPr>
        <p:spPr/>
        <p:txBody>
          <a:bodyPr/>
          <a:lstStyle/>
          <a:p>
            <a:pPr eaLnBrk="1" hangingPunct="1"/>
            <a:r>
              <a:rPr lang="en-US" b="1" i="1" dirty="0"/>
              <a:t>What </a:t>
            </a:r>
            <a:r>
              <a:rPr lang="en-US" i="1" dirty="0" smtClean="0"/>
              <a:t>parts parts are important?</a:t>
            </a:r>
            <a:endParaRPr lang="en-US" dirty="0"/>
          </a:p>
        </p:txBody>
      </p:sp>
      <p:sp>
        <p:nvSpPr>
          <p:cNvPr id="7" name="Content Placeholder 6"/>
          <p:cNvSpPr>
            <a:spLocks noGrp="1"/>
          </p:cNvSpPr>
          <p:nvPr>
            <p:ph idx="1"/>
          </p:nvPr>
        </p:nvSpPr>
        <p:spPr/>
        <p:txBody>
          <a:bodyPr/>
          <a:lstStyle/>
          <a:p>
            <a:endParaRPr lang="en-US"/>
          </a:p>
        </p:txBody>
      </p:sp>
      <p:pic>
        <p:nvPicPr>
          <p:cNvPr id="64515" name="Picture 4"/>
          <p:cNvPicPr>
            <a:picLocks noChangeAspect="1" noChangeArrowheads="1"/>
          </p:cNvPicPr>
          <p:nvPr/>
        </p:nvPicPr>
        <p:blipFill>
          <a:blip r:embed="rId2"/>
          <a:srcRect l="12920" t="31197" r="41490" b="21434"/>
          <a:stretch>
            <a:fillRect/>
          </a:stretch>
        </p:blipFill>
        <p:spPr bwMode="auto">
          <a:xfrm>
            <a:off x="533400" y="1447800"/>
            <a:ext cx="6096000" cy="4581525"/>
          </a:xfrm>
          <a:prstGeom prst="rect">
            <a:avLst/>
          </a:prstGeom>
          <a:noFill/>
          <a:ln w="9525">
            <a:noFill/>
            <a:miter lim="800000"/>
            <a:headEnd/>
            <a:tailEnd/>
          </a:ln>
        </p:spPr>
      </p:pic>
      <p:sp>
        <p:nvSpPr>
          <p:cNvPr id="64516" name="Rectangle 5"/>
          <p:cNvSpPr>
            <a:spLocks noChangeArrowheads="1"/>
          </p:cNvSpPr>
          <p:nvPr/>
        </p:nvSpPr>
        <p:spPr bwMode="auto">
          <a:xfrm>
            <a:off x="1752600" y="6019800"/>
            <a:ext cx="5257800" cy="461963"/>
          </a:xfrm>
          <a:prstGeom prst="rect">
            <a:avLst/>
          </a:prstGeom>
          <a:noFill/>
          <a:ln w="9525">
            <a:noFill/>
            <a:miter lim="800000"/>
            <a:headEnd/>
            <a:tailEnd/>
          </a:ln>
        </p:spPr>
        <p:txBody>
          <a:bodyPr>
            <a:prstTxWarp prst="textNoShape">
              <a:avLst/>
            </a:prstTxWarp>
            <a:spAutoFit/>
          </a:bodyPr>
          <a:lstStyle/>
          <a:p>
            <a:pPr algn="ctr"/>
            <a:r>
              <a:rPr lang="en-US" b="1" i="1">
                <a:solidFill>
                  <a:srgbClr val="0000FF"/>
                </a:solidFill>
              </a:rPr>
              <a:t>who are these two people?</a:t>
            </a:r>
            <a:endParaRPr lang="en-US"/>
          </a:p>
        </p:txBody>
      </p:sp>
      <p:sp>
        <p:nvSpPr>
          <p:cNvPr id="64517" name="Rectangle 4"/>
          <p:cNvSpPr>
            <a:spLocks noChangeArrowheads="1"/>
          </p:cNvSpPr>
          <p:nvPr/>
        </p:nvSpPr>
        <p:spPr bwMode="auto">
          <a:xfrm>
            <a:off x="6705600" y="2514600"/>
            <a:ext cx="971550" cy="461963"/>
          </a:xfrm>
          <a:prstGeom prst="rect">
            <a:avLst/>
          </a:prstGeom>
          <a:noFill/>
          <a:ln w="9525">
            <a:noFill/>
            <a:miter lim="800000"/>
            <a:headEnd/>
            <a:tailEnd/>
          </a:ln>
        </p:spPr>
        <p:txBody>
          <a:bodyPr wrap="none">
            <a:prstTxWarp prst="textNoShape">
              <a:avLst/>
            </a:prstTxWarp>
            <a:spAutoFit/>
          </a:bodyPr>
          <a:lstStyle/>
          <a:p>
            <a:r>
              <a:rPr lang="en-US" b="1" i="1">
                <a:solidFill>
                  <a:srgbClr val="0000FF"/>
                </a:solidFill>
              </a:rPr>
              <a:t>Nixon</a:t>
            </a:r>
            <a:endParaRPr lang="en-US"/>
          </a:p>
        </p:txBody>
      </p:sp>
      <p:sp>
        <p:nvSpPr>
          <p:cNvPr id="64518" name="Rectangle 6"/>
          <p:cNvSpPr>
            <a:spLocks noChangeArrowheads="1"/>
          </p:cNvSpPr>
          <p:nvPr/>
        </p:nvSpPr>
        <p:spPr bwMode="auto">
          <a:xfrm>
            <a:off x="6629400" y="4419600"/>
            <a:ext cx="2006600" cy="461963"/>
          </a:xfrm>
          <a:prstGeom prst="rect">
            <a:avLst/>
          </a:prstGeom>
          <a:noFill/>
          <a:ln w="9525">
            <a:noFill/>
            <a:miter lim="800000"/>
            <a:headEnd/>
            <a:tailEnd/>
          </a:ln>
        </p:spPr>
        <p:txBody>
          <a:bodyPr wrap="none">
            <a:prstTxWarp prst="textNoShape">
              <a:avLst/>
            </a:prstTxWarp>
            <a:spAutoFit/>
          </a:bodyPr>
          <a:lstStyle/>
          <a:p>
            <a:r>
              <a:rPr lang="en-US" b="1" i="1">
                <a:solidFill>
                  <a:srgbClr val="0000FF"/>
                </a:solidFill>
              </a:rPr>
              <a:t>Winona Ryder</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45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p:bldP spid="64518"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4"/>
          <p:cNvSpPr>
            <a:spLocks noGrp="1" noChangeArrowheads="1"/>
          </p:cNvSpPr>
          <p:nvPr>
            <p:ph type="title"/>
          </p:nvPr>
        </p:nvSpPr>
        <p:spPr/>
        <p:txBody>
          <a:bodyPr/>
          <a:lstStyle/>
          <a:p>
            <a:pPr eaLnBrk="1" hangingPunct="1"/>
            <a:r>
              <a:rPr lang="en-US" b="1" i="1"/>
              <a:t>Robust</a:t>
            </a:r>
            <a:r>
              <a:rPr lang="en-US"/>
              <a:t> real-time face detection</a:t>
            </a:r>
          </a:p>
        </p:txBody>
      </p:sp>
      <p:sp>
        <p:nvSpPr>
          <p:cNvPr id="545797" name="Rectangle 5"/>
          <p:cNvSpPr>
            <a:spLocks noGrp="1" noChangeArrowheads="1"/>
          </p:cNvSpPr>
          <p:nvPr>
            <p:ph idx="1"/>
          </p:nvPr>
        </p:nvSpPr>
        <p:spPr/>
        <p:txBody>
          <a:bodyPr>
            <a:normAutofit/>
          </a:bodyPr>
          <a:lstStyle/>
          <a:p>
            <a:pPr marL="0" indent="0" eaLnBrk="1" hangingPunct="1">
              <a:buNone/>
            </a:pPr>
            <a:r>
              <a:rPr lang="en-US" sz="2800" dirty="0">
                <a:solidFill>
                  <a:srgbClr val="898989"/>
                </a:solidFill>
              </a:rPr>
              <a:t>Paul A. Viola and Michael J. </a:t>
            </a:r>
            <a:r>
              <a:rPr lang="en-US" sz="2800" dirty="0" smtClean="0">
                <a:solidFill>
                  <a:srgbClr val="898989"/>
                </a:solidFill>
              </a:rPr>
              <a:t>Jones</a:t>
            </a:r>
            <a:br>
              <a:rPr lang="en-US" sz="2800" dirty="0" smtClean="0">
                <a:solidFill>
                  <a:srgbClr val="898989"/>
                </a:solidFill>
              </a:rPr>
            </a:br>
            <a:r>
              <a:rPr lang="en-US" sz="2800" i="1" dirty="0" smtClean="0">
                <a:solidFill>
                  <a:srgbClr val="898989"/>
                </a:solidFill>
              </a:rPr>
              <a:t>Intl</a:t>
            </a:r>
            <a:r>
              <a:rPr lang="en-US" sz="2800" i="1" dirty="0">
                <a:solidFill>
                  <a:srgbClr val="898989"/>
                </a:solidFill>
              </a:rPr>
              <a:t>. J. Computer </a:t>
            </a:r>
            <a:r>
              <a:rPr lang="en-US" sz="2800" i="1" dirty="0" smtClean="0">
                <a:solidFill>
                  <a:srgbClr val="898989"/>
                </a:solidFill>
              </a:rPr>
              <a:t>Vision. </a:t>
            </a:r>
            <a:r>
              <a:rPr lang="en-US" sz="2800" dirty="0" smtClean="0">
                <a:solidFill>
                  <a:srgbClr val="898989"/>
                </a:solidFill>
              </a:rPr>
              <a:t>57</a:t>
            </a:r>
            <a:r>
              <a:rPr lang="en-US" sz="2800" dirty="0">
                <a:solidFill>
                  <a:srgbClr val="898989"/>
                </a:solidFill>
              </a:rPr>
              <a:t>(2), 137–154, 2004</a:t>
            </a:r>
          </a:p>
        </p:txBody>
      </p:sp>
      <p:sp>
        <p:nvSpPr>
          <p:cNvPr id="65540" name="Rectangle 4"/>
          <p:cNvSpPr>
            <a:spLocks noChangeArrowheads="1"/>
          </p:cNvSpPr>
          <p:nvPr/>
        </p:nvSpPr>
        <p:spPr bwMode="auto">
          <a:xfrm>
            <a:off x="1981200" y="3962400"/>
            <a:ext cx="5611813" cy="461963"/>
          </a:xfrm>
          <a:prstGeom prst="rect">
            <a:avLst/>
          </a:prstGeom>
          <a:noFill/>
          <a:ln w="9525">
            <a:noFill/>
            <a:miter lim="800000"/>
            <a:headEnd/>
            <a:tailEnd/>
          </a:ln>
        </p:spPr>
        <p:txBody>
          <a:bodyPr wrap="none">
            <a:prstTxWarp prst="textNoShape">
              <a:avLst/>
            </a:prstTxWarp>
            <a:spAutoFit/>
          </a:bodyPr>
          <a:lstStyle/>
          <a:p>
            <a:r>
              <a:rPr lang="en-US" b="1" i="1">
                <a:solidFill>
                  <a:srgbClr val="0000FF"/>
                </a:solidFill>
              </a:rPr>
              <a:t>Learn which “parts” are most important…</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98474" y="484094"/>
            <a:ext cx="7556313" cy="811306"/>
          </a:xfrm>
        </p:spPr>
        <p:txBody>
          <a:bodyPr/>
          <a:lstStyle/>
          <a:p>
            <a:pPr eaLnBrk="1" hangingPunct="1"/>
            <a:r>
              <a:rPr lang="en-US" dirty="0"/>
              <a:t>Image features</a:t>
            </a:r>
          </a:p>
        </p:txBody>
      </p:sp>
      <p:sp>
        <p:nvSpPr>
          <p:cNvPr id="69635" name="Rectangle 3"/>
          <p:cNvSpPr>
            <a:spLocks noGrp="1" noChangeArrowheads="1"/>
          </p:cNvSpPr>
          <p:nvPr>
            <p:ph idx="1"/>
          </p:nvPr>
        </p:nvSpPr>
        <p:spPr>
          <a:xfrm>
            <a:off x="498474" y="1265237"/>
            <a:ext cx="7556313" cy="4144963"/>
          </a:xfrm>
        </p:spPr>
        <p:txBody>
          <a:bodyPr/>
          <a:lstStyle/>
          <a:p>
            <a:pPr marL="0" indent="0" eaLnBrk="1" hangingPunct="1">
              <a:buNone/>
            </a:pPr>
            <a:r>
              <a:rPr lang="en-US" sz="2400" dirty="0"/>
              <a:t>“</a:t>
            </a:r>
            <a:r>
              <a:rPr lang="en-US" sz="2400" dirty="0" smtClean="0"/>
              <a:t>Rectangle/box </a:t>
            </a:r>
            <a:r>
              <a:rPr lang="en-US" sz="2400" dirty="0"/>
              <a:t>filters”</a:t>
            </a:r>
          </a:p>
          <a:p>
            <a:pPr lvl="1" eaLnBrk="1" hangingPunct="1"/>
            <a:r>
              <a:rPr lang="en-US" sz="2000" dirty="0"/>
              <a:t>Similar to </a:t>
            </a:r>
            <a:r>
              <a:rPr lang="en-US" sz="2000" dirty="0" err="1"/>
              <a:t>Haar</a:t>
            </a:r>
            <a:r>
              <a:rPr lang="en-US" sz="2000" dirty="0"/>
              <a:t> wavelets </a:t>
            </a:r>
          </a:p>
          <a:p>
            <a:pPr marL="0" indent="0" eaLnBrk="1" hangingPunct="1">
              <a:buNone/>
            </a:pPr>
            <a:r>
              <a:rPr lang="en-US" sz="2400" b="1" i="1" dirty="0"/>
              <a:t>Differences</a:t>
            </a:r>
            <a:r>
              <a:rPr lang="en-US" sz="2400" dirty="0"/>
              <a:t> between </a:t>
            </a:r>
            <a:br>
              <a:rPr lang="en-US" sz="2400" dirty="0"/>
            </a:br>
            <a:r>
              <a:rPr lang="en-US" sz="2400" dirty="0"/>
              <a:t>sums of pixels in</a:t>
            </a:r>
            <a:br>
              <a:rPr lang="en-US" sz="2400" dirty="0"/>
            </a:br>
            <a:r>
              <a:rPr lang="en-US" sz="2400" dirty="0"/>
              <a:t>adjacent rectangles</a:t>
            </a:r>
          </a:p>
          <a:p>
            <a:pPr marL="0" indent="0" eaLnBrk="1" hangingPunct="1">
              <a:buNone/>
            </a:pPr>
            <a:r>
              <a:rPr lang="en-US" sz="2400" dirty="0"/>
              <a:t>Simple </a:t>
            </a:r>
            <a:r>
              <a:rPr lang="en-US" sz="2400" dirty="0" err="1"/>
              <a:t>thresholding</a:t>
            </a:r>
            <a:endParaRPr lang="en-US" sz="2400" dirty="0"/>
          </a:p>
        </p:txBody>
      </p:sp>
      <p:pic>
        <p:nvPicPr>
          <p:cNvPr id="69636" name="Picture 4"/>
          <p:cNvPicPr>
            <a:picLocks noChangeAspect="1" noChangeArrowheads="1"/>
          </p:cNvPicPr>
          <p:nvPr/>
        </p:nvPicPr>
        <p:blipFill>
          <a:blip r:embed="rId2"/>
          <a:srcRect/>
          <a:stretch>
            <a:fillRect/>
          </a:stretch>
        </p:blipFill>
        <p:spPr bwMode="auto">
          <a:xfrm>
            <a:off x="533400" y="4611687"/>
            <a:ext cx="3200400" cy="1073150"/>
          </a:xfrm>
          <a:prstGeom prst="rect">
            <a:avLst/>
          </a:prstGeom>
          <a:noFill/>
          <a:ln w="9525">
            <a:noFill/>
            <a:miter lim="800000"/>
            <a:headEnd/>
            <a:tailEnd/>
          </a:ln>
        </p:spPr>
      </p:pic>
      <p:pic>
        <p:nvPicPr>
          <p:cNvPr id="69637" name="Picture 5"/>
          <p:cNvPicPr>
            <a:picLocks noChangeAspect="1" noChangeArrowheads="1"/>
          </p:cNvPicPr>
          <p:nvPr/>
        </p:nvPicPr>
        <p:blipFill>
          <a:blip r:embed="rId3"/>
          <a:srcRect/>
          <a:stretch>
            <a:fillRect/>
          </a:stretch>
        </p:blipFill>
        <p:spPr bwMode="auto">
          <a:xfrm>
            <a:off x="4114800" y="1966913"/>
            <a:ext cx="4343400" cy="3109912"/>
          </a:xfrm>
          <a:prstGeom prst="rect">
            <a:avLst/>
          </a:prstGeom>
          <a:noFill/>
          <a:ln w="9525">
            <a:noFill/>
            <a:miter lim="800000"/>
            <a:headEnd/>
            <a:tailEnd/>
          </a:ln>
        </p:spPr>
      </p:pic>
      <p:sp>
        <p:nvSpPr>
          <p:cNvPr id="69638" name="Rectangle 10"/>
          <p:cNvSpPr>
            <a:spLocks noChangeArrowheads="1"/>
          </p:cNvSpPr>
          <p:nvPr/>
        </p:nvSpPr>
        <p:spPr bwMode="auto">
          <a:xfrm>
            <a:off x="3810000" y="5257800"/>
            <a:ext cx="4981575" cy="646113"/>
          </a:xfrm>
          <a:prstGeom prst="rect">
            <a:avLst/>
          </a:prstGeom>
          <a:noFill/>
          <a:ln w="9525">
            <a:noFill/>
            <a:miter lim="800000"/>
            <a:headEnd/>
            <a:tailEnd/>
          </a:ln>
        </p:spPr>
        <p:txBody>
          <a:bodyPr wrap="none">
            <a:prstTxWarp prst="textNoShape">
              <a:avLst/>
            </a:prstTxWarp>
            <a:spAutoFit/>
          </a:bodyPr>
          <a:lstStyle/>
          <a:p>
            <a:pPr algn="ctr"/>
            <a:r>
              <a:rPr lang="en-US" sz="1800">
                <a:solidFill>
                  <a:srgbClr val="0000FF"/>
                </a:solidFill>
                <a:latin typeface="Comic Sans MS" charset="0"/>
              </a:rPr>
              <a:t>gray regions are subtracted (after summing)</a:t>
            </a:r>
          </a:p>
          <a:p>
            <a:pPr algn="ctr"/>
            <a:r>
              <a:rPr lang="en-US" sz="1800">
                <a:solidFill>
                  <a:srgbClr val="0000FF"/>
                </a:solidFill>
                <a:latin typeface="Comic Sans MS" charset="0"/>
              </a:rPr>
              <a:t>white regions are added (after summing)</a:t>
            </a:r>
          </a:p>
        </p:txBody>
      </p:sp>
      <p:sp>
        <p:nvSpPr>
          <p:cNvPr id="69639" name="Rectangle 11"/>
          <p:cNvSpPr>
            <a:spLocks noChangeArrowheads="1"/>
          </p:cNvSpPr>
          <p:nvPr/>
        </p:nvSpPr>
        <p:spPr bwMode="auto">
          <a:xfrm>
            <a:off x="4343400" y="3200400"/>
            <a:ext cx="885825" cy="369888"/>
          </a:xfrm>
          <a:prstGeom prst="rect">
            <a:avLst/>
          </a:prstGeom>
          <a:noFill/>
          <a:ln w="9525">
            <a:noFill/>
            <a:miter lim="800000"/>
            <a:headEnd/>
            <a:tailEnd/>
          </a:ln>
        </p:spPr>
        <p:txBody>
          <a:bodyPr wrap="none">
            <a:prstTxWarp prst="textNoShape">
              <a:avLst/>
            </a:prstTxWarp>
            <a:spAutoFit/>
          </a:bodyPr>
          <a:lstStyle/>
          <a:p>
            <a:pPr algn="ctr"/>
            <a:r>
              <a:rPr lang="en-US" sz="1800">
                <a:solidFill>
                  <a:srgbClr val="0000FF"/>
                </a:solidFill>
                <a:latin typeface="Comic Sans MS" charset="0"/>
              </a:rPr>
              <a:t>24x24</a:t>
            </a:r>
          </a:p>
        </p:txBody>
      </p:sp>
      <p:sp>
        <p:nvSpPr>
          <p:cNvPr id="69640" name="Rectangle 12"/>
          <p:cNvSpPr>
            <a:spLocks noChangeArrowheads="1"/>
          </p:cNvSpPr>
          <p:nvPr/>
        </p:nvSpPr>
        <p:spPr bwMode="auto">
          <a:xfrm>
            <a:off x="838200" y="5602287"/>
            <a:ext cx="2438400" cy="646113"/>
          </a:xfrm>
          <a:prstGeom prst="rect">
            <a:avLst/>
          </a:prstGeom>
          <a:noFill/>
          <a:ln w="9525">
            <a:noFill/>
            <a:miter lim="800000"/>
            <a:headEnd/>
            <a:tailEnd/>
          </a:ln>
        </p:spPr>
        <p:txBody>
          <a:bodyPr>
            <a:prstTxWarp prst="textNoShape">
              <a:avLst/>
            </a:prstTxWarp>
            <a:spAutoFit/>
          </a:bodyPr>
          <a:lstStyle/>
          <a:p>
            <a:pPr algn="ctr"/>
            <a:r>
              <a:rPr lang="en-US" sz="1800">
                <a:solidFill>
                  <a:srgbClr val="CC0000"/>
                </a:solidFill>
                <a:latin typeface="Comic Sans MS" charset="0"/>
              </a:rPr>
              <a:t>each box filter is present or absent</a:t>
            </a:r>
          </a:p>
        </p:txBody>
      </p:sp>
      <p:sp>
        <p:nvSpPr>
          <p:cNvPr id="69641" name="Rectangle 8"/>
          <p:cNvSpPr>
            <a:spLocks noChangeArrowheads="1"/>
          </p:cNvSpPr>
          <p:nvPr/>
        </p:nvSpPr>
        <p:spPr bwMode="auto">
          <a:xfrm>
            <a:off x="5791200" y="1535113"/>
            <a:ext cx="2252663" cy="369887"/>
          </a:xfrm>
          <a:prstGeom prst="rect">
            <a:avLst/>
          </a:prstGeom>
          <a:noFill/>
          <a:ln w="9525">
            <a:noFill/>
            <a:miter lim="800000"/>
            <a:headEnd/>
            <a:tailEnd/>
          </a:ln>
        </p:spPr>
        <p:txBody>
          <a:bodyPr wrap="none">
            <a:prstTxWarp prst="textNoShape">
              <a:avLst/>
            </a:prstTxWarp>
            <a:spAutoFit/>
          </a:bodyPr>
          <a:lstStyle/>
          <a:p>
            <a:pPr algn="ctr"/>
            <a:r>
              <a:rPr lang="en-US" sz="1800" dirty="0">
                <a:solidFill>
                  <a:srgbClr val="00B050"/>
                </a:solidFill>
                <a:latin typeface="Comic Sans MS" charset="0"/>
              </a:rPr>
              <a:t>face ~ simple parts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dirty="0"/>
              <a:t>Huge library of filters</a:t>
            </a:r>
          </a:p>
        </p:txBody>
      </p:sp>
      <p:pic>
        <p:nvPicPr>
          <p:cNvPr id="70659" name="Picture 4"/>
          <p:cNvPicPr>
            <a:picLocks noChangeAspect="1" noChangeArrowheads="1"/>
          </p:cNvPicPr>
          <p:nvPr/>
        </p:nvPicPr>
        <p:blipFill>
          <a:blip r:embed="rId2"/>
          <a:srcRect/>
          <a:stretch>
            <a:fillRect/>
          </a:stretch>
        </p:blipFill>
        <p:spPr bwMode="auto">
          <a:xfrm>
            <a:off x="1479550" y="1900238"/>
            <a:ext cx="6184900" cy="3814762"/>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US"/>
              <a:t>Constructing the classifier</a:t>
            </a:r>
          </a:p>
        </p:txBody>
      </p:sp>
      <p:sp>
        <p:nvSpPr>
          <p:cNvPr id="567299" name="Rectangle 3"/>
          <p:cNvSpPr>
            <a:spLocks noGrp="1" noChangeArrowheads="1"/>
          </p:cNvSpPr>
          <p:nvPr>
            <p:ph idx="1"/>
          </p:nvPr>
        </p:nvSpPr>
        <p:spPr>
          <a:xfrm>
            <a:off x="685800" y="1600200"/>
            <a:ext cx="8077200" cy="4495800"/>
          </a:xfrm>
        </p:spPr>
        <p:txBody>
          <a:bodyPr>
            <a:normAutofit fontScale="92500"/>
          </a:bodyPr>
          <a:lstStyle/>
          <a:p>
            <a:pPr marL="0" indent="0" eaLnBrk="1" hangingPunct="1">
              <a:lnSpc>
                <a:spcPct val="80000"/>
              </a:lnSpc>
              <a:buNone/>
            </a:pPr>
            <a:r>
              <a:rPr lang="en-US" sz="3000" b="1" i="1" dirty="0">
                <a:solidFill>
                  <a:srgbClr val="0000FF"/>
                </a:solidFill>
              </a:rPr>
              <a:t>For each round of boosting:  </a:t>
            </a:r>
            <a:r>
              <a:rPr lang="en-US" sz="3000" b="1" i="1" dirty="0">
                <a:solidFill>
                  <a:srgbClr val="FF0000"/>
                </a:solidFill>
              </a:rPr>
              <a:t>(</a:t>
            </a:r>
            <a:r>
              <a:rPr lang="en-US" sz="3000" b="1" i="1" dirty="0" err="1">
                <a:solidFill>
                  <a:srgbClr val="FF0000"/>
                </a:solidFill>
              </a:rPr>
              <a:t>AdaBoost</a:t>
            </a:r>
            <a:r>
              <a:rPr lang="en-US" sz="3000" b="1" i="1" dirty="0">
                <a:solidFill>
                  <a:srgbClr val="FF0000"/>
                </a:solidFill>
              </a:rPr>
              <a:t>)</a:t>
            </a:r>
          </a:p>
          <a:p>
            <a:pPr eaLnBrk="1" hangingPunct="1">
              <a:lnSpc>
                <a:spcPct val="80000"/>
              </a:lnSpc>
              <a:buFontTx/>
              <a:buChar char="•"/>
            </a:pPr>
            <a:r>
              <a:rPr lang="en-US" sz="3000" dirty="0"/>
              <a:t>Evaluate each rectangle filter on each example</a:t>
            </a:r>
          </a:p>
          <a:p>
            <a:pPr eaLnBrk="1" hangingPunct="1">
              <a:lnSpc>
                <a:spcPct val="80000"/>
              </a:lnSpc>
              <a:buFontTx/>
              <a:buChar char="•"/>
            </a:pPr>
            <a:r>
              <a:rPr lang="en-US" sz="3000" dirty="0"/>
              <a:t>Sort examples by filter values</a:t>
            </a:r>
          </a:p>
          <a:p>
            <a:pPr eaLnBrk="1" hangingPunct="1">
              <a:lnSpc>
                <a:spcPct val="80000"/>
              </a:lnSpc>
              <a:buFontTx/>
              <a:buChar char="•"/>
            </a:pPr>
            <a:r>
              <a:rPr lang="en-US" sz="3000" dirty="0"/>
              <a:t>Select best threshold for each filter (min error)</a:t>
            </a:r>
          </a:p>
          <a:p>
            <a:pPr lvl="1" eaLnBrk="1" hangingPunct="1">
              <a:lnSpc>
                <a:spcPct val="80000"/>
              </a:lnSpc>
            </a:pPr>
            <a:r>
              <a:rPr lang="en-US" sz="2600" dirty="0"/>
              <a:t>Use sorting to quickly scan for optimal threshold</a:t>
            </a:r>
          </a:p>
          <a:p>
            <a:pPr eaLnBrk="1" hangingPunct="1">
              <a:lnSpc>
                <a:spcPct val="80000"/>
              </a:lnSpc>
              <a:buFontTx/>
              <a:buChar char="•"/>
            </a:pPr>
            <a:r>
              <a:rPr lang="en-US" sz="3000" dirty="0"/>
              <a:t>Select best filter/threshold combination</a:t>
            </a:r>
            <a:endParaRPr lang="en-US" sz="3000" dirty="0" smtClean="0"/>
          </a:p>
          <a:p>
            <a:pPr eaLnBrk="1" hangingPunct="1">
              <a:lnSpc>
                <a:spcPct val="80000"/>
              </a:lnSpc>
              <a:buFontTx/>
              <a:buChar char="•"/>
            </a:pPr>
            <a:r>
              <a:rPr lang="en-US" sz="3000" dirty="0" smtClean="0"/>
              <a:t>Reweight </a:t>
            </a:r>
            <a:r>
              <a:rPr lang="en-US" sz="3000" dirty="0"/>
              <a:t>examples</a:t>
            </a:r>
          </a:p>
          <a:p>
            <a:pPr lvl="1" eaLnBrk="1" hangingPunct="1">
              <a:lnSpc>
                <a:spcPct val="80000"/>
              </a:lnSpc>
            </a:pPr>
            <a:r>
              <a:rPr lang="en-US" sz="2600" dirty="0"/>
              <a:t>(There are many tricks to make this more efficient.)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en-US"/>
              <a:t>Characteristics of algorithm</a:t>
            </a:r>
          </a:p>
        </p:txBody>
      </p:sp>
      <p:sp>
        <p:nvSpPr>
          <p:cNvPr id="74755" name="Rectangle 3"/>
          <p:cNvSpPr>
            <a:spLocks noGrp="1" noChangeArrowheads="1"/>
          </p:cNvSpPr>
          <p:nvPr>
            <p:ph idx="1"/>
          </p:nvPr>
        </p:nvSpPr>
        <p:spPr/>
        <p:txBody>
          <a:bodyPr>
            <a:normAutofit/>
          </a:bodyPr>
          <a:lstStyle/>
          <a:p>
            <a:pPr marL="0" indent="0" eaLnBrk="1" hangingPunct="1">
              <a:buNone/>
            </a:pPr>
            <a:r>
              <a:rPr lang="en-US" sz="2400" dirty="0"/>
              <a:t>Feature set (…is huge about 16M features)</a:t>
            </a:r>
          </a:p>
          <a:p>
            <a:pPr marL="0" indent="0" eaLnBrk="1" hangingPunct="1">
              <a:buNone/>
            </a:pPr>
            <a:r>
              <a:rPr lang="en-US" sz="2400" dirty="0"/>
              <a:t>Efficient feature selection using </a:t>
            </a:r>
            <a:r>
              <a:rPr lang="en-US" sz="2400" dirty="0" err="1" smtClean="0"/>
              <a:t>AdaBoost</a:t>
            </a:r>
            <a:endParaRPr lang="en-US" sz="2400" dirty="0" smtClean="0"/>
          </a:p>
          <a:p>
            <a:pPr eaLnBrk="1" hangingPunct="1">
              <a:buFontTx/>
              <a:buChar char="•"/>
            </a:pPr>
            <a:endParaRPr lang="en-US" sz="2400" dirty="0" smtClean="0"/>
          </a:p>
          <a:p>
            <a:pPr marL="0" indent="0" eaLnBrk="1" hangingPunct="1">
              <a:buNone/>
            </a:pPr>
            <a:r>
              <a:rPr lang="en-US" sz="2400" dirty="0"/>
              <a:t>New image </a:t>
            </a:r>
            <a:r>
              <a:rPr lang="en-US" sz="2400" dirty="0" smtClean="0"/>
              <a:t>representation</a:t>
            </a:r>
          </a:p>
          <a:p>
            <a:pPr marL="0" indent="0" eaLnBrk="1" hangingPunct="1">
              <a:buNone/>
            </a:pPr>
            <a:r>
              <a:rPr lang="en-US" sz="2400" dirty="0"/>
              <a:t>Cascaded Classifier</a:t>
            </a:r>
            <a:r>
              <a:rPr lang="en-US" sz="2400" dirty="0" smtClean="0"/>
              <a:t> combining simple weak classifiers for </a:t>
            </a:r>
            <a:r>
              <a:rPr lang="en-US" sz="2400" dirty="0"/>
              <a:t>rapid </a:t>
            </a:r>
            <a:r>
              <a:rPr lang="en-US" sz="2400" dirty="0" smtClean="0"/>
              <a:t>detection</a:t>
            </a:r>
          </a:p>
          <a:p>
            <a:pPr eaLnBrk="1" hangingPunct="1">
              <a:buFont typeface="Wingdings" charset="2"/>
              <a:buChar char="Ø"/>
            </a:pPr>
            <a:r>
              <a:rPr lang="en-US" sz="2400" dirty="0"/>
              <a:t>Fastest known face detector for gray scale images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idx="4294967295"/>
          </p:nvPr>
        </p:nvSpPr>
        <p:spPr>
          <a:xfrm>
            <a:off x="609600" y="228600"/>
            <a:ext cx="7772400" cy="990600"/>
          </a:xfrm>
        </p:spPr>
        <p:txBody>
          <a:bodyPr/>
          <a:lstStyle/>
          <a:p>
            <a:pPr eaLnBrk="1" hangingPunct="1"/>
            <a:r>
              <a:rPr lang="en-US"/>
              <a:t>Viola and Jones: Results</a:t>
            </a:r>
          </a:p>
        </p:txBody>
      </p:sp>
      <p:pic>
        <p:nvPicPr>
          <p:cNvPr id="76803" name="Picture 4"/>
          <p:cNvPicPr>
            <a:picLocks noChangeAspect="1" noChangeArrowheads="1"/>
          </p:cNvPicPr>
          <p:nvPr/>
        </p:nvPicPr>
        <p:blipFill>
          <a:blip r:embed="rId2"/>
          <a:srcRect/>
          <a:stretch>
            <a:fillRect/>
          </a:stretch>
        </p:blipFill>
        <p:spPr bwMode="auto">
          <a:xfrm>
            <a:off x="990600" y="1371600"/>
            <a:ext cx="6781800" cy="4973638"/>
          </a:xfrm>
          <a:prstGeom prst="rect">
            <a:avLst/>
          </a:prstGeom>
          <a:noFill/>
          <a:ln w="9525">
            <a:noFill/>
            <a:miter lim="800000"/>
            <a:headEnd/>
            <a:tailEnd/>
          </a:ln>
        </p:spPr>
      </p:pic>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990600" y="228600"/>
            <a:ext cx="6934200" cy="1143000"/>
          </a:xfrm>
        </p:spPr>
        <p:txBody>
          <a:bodyPr/>
          <a:lstStyle/>
          <a:p>
            <a:pPr eaLnBrk="1" hangingPunct="1"/>
            <a:r>
              <a:rPr lang="en-US">
                <a:solidFill>
                  <a:srgbClr val="0000FF"/>
                </a:solidFill>
              </a:rPr>
              <a:t>First two filters</a:t>
            </a:r>
          </a:p>
        </p:txBody>
      </p:sp>
      <p:sp>
        <p:nvSpPr>
          <p:cNvPr id="10" name="Rectangle 14"/>
          <p:cNvSpPr txBox="1">
            <a:spLocks noChangeArrowheads="1"/>
          </p:cNvSpPr>
          <p:nvPr/>
        </p:nvSpPr>
        <p:spPr>
          <a:xfrm>
            <a:off x="457200" y="4343400"/>
            <a:ext cx="8305800" cy="2286000"/>
          </a:xfrm>
          <a:prstGeom prst="rect">
            <a:avLst/>
          </a:prstGeom>
        </p:spPr>
        <p:txBody>
          <a:bodyPr>
            <a:prstTxWarp prst="textNoShape">
              <a:avLst/>
            </a:prstTxWarp>
          </a:bodyPr>
          <a:lstStyle/>
          <a:p>
            <a:pPr eaLnBrk="0" hangingPunct="0">
              <a:spcBef>
                <a:spcPct val="20000"/>
              </a:spcBef>
            </a:pPr>
            <a:r>
              <a:rPr lang="en-US" dirty="0"/>
              <a:t>The whole cascade:</a:t>
            </a:r>
          </a:p>
          <a:p>
            <a:pPr marL="742950" lvl="1" indent="-285750" eaLnBrk="0" hangingPunct="0">
              <a:spcBef>
                <a:spcPct val="20000"/>
              </a:spcBef>
              <a:buFont typeface="Arial" charset="0"/>
              <a:buChar char="–"/>
            </a:pPr>
            <a:r>
              <a:rPr lang="en-US" sz="2000" dirty="0"/>
              <a:t>38 stages</a:t>
            </a:r>
          </a:p>
          <a:p>
            <a:pPr marL="742950" lvl="1" indent="-285750" eaLnBrk="0" hangingPunct="0">
              <a:spcBef>
                <a:spcPct val="20000"/>
              </a:spcBef>
              <a:buFont typeface="Arial" charset="0"/>
              <a:buChar char="–"/>
            </a:pPr>
            <a:r>
              <a:rPr lang="en-US" sz="2000" dirty="0"/>
              <a:t>6000 features in total</a:t>
            </a:r>
          </a:p>
          <a:p>
            <a:pPr marL="742950" lvl="1" indent="-285750" eaLnBrk="0" hangingPunct="0">
              <a:spcBef>
                <a:spcPct val="20000"/>
              </a:spcBef>
              <a:buFont typeface="Arial" charset="0"/>
              <a:buChar char="–"/>
            </a:pPr>
            <a:r>
              <a:rPr lang="en-US" sz="2000" dirty="0"/>
              <a:t>On dataset with 507 faces and 75 millions sub-windows, faces are detected using 10 feature evaluations on average.</a:t>
            </a:r>
          </a:p>
          <a:p>
            <a:pPr marL="742950" lvl="1" indent="-285750" eaLnBrk="0" hangingPunct="0">
              <a:spcBef>
                <a:spcPct val="20000"/>
              </a:spcBef>
              <a:buFont typeface="Arial" charset="0"/>
              <a:buChar char="–"/>
            </a:pPr>
            <a:r>
              <a:rPr lang="en-US" sz="2000" dirty="0"/>
              <a:t>On average, 10 feature </a:t>
            </a:r>
            <a:r>
              <a:rPr lang="en-US" sz="2000" dirty="0" err="1"/>
              <a:t>evals</a:t>
            </a:r>
            <a:r>
              <a:rPr lang="en-US" sz="2000" dirty="0"/>
              <a:t>/sub-window</a:t>
            </a:r>
          </a:p>
        </p:txBody>
      </p:sp>
      <p:grpSp>
        <p:nvGrpSpPr>
          <p:cNvPr id="2" name="Group 11"/>
          <p:cNvGrpSpPr>
            <a:grpSpLocks/>
          </p:cNvGrpSpPr>
          <p:nvPr/>
        </p:nvGrpSpPr>
        <p:grpSpPr bwMode="auto">
          <a:xfrm>
            <a:off x="533400" y="1600200"/>
            <a:ext cx="8293100" cy="3371850"/>
            <a:chOff x="528" y="1104"/>
            <a:chExt cx="5224" cy="2124"/>
          </a:xfrm>
        </p:grpSpPr>
        <p:pic>
          <p:nvPicPr>
            <p:cNvPr id="77829" name="Picture 9"/>
            <p:cNvPicPr>
              <a:picLocks noChangeAspect="1" noChangeArrowheads="1"/>
            </p:cNvPicPr>
            <p:nvPr/>
          </p:nvPicPr>
          <p:blipFill>
            <a:blip r:embed="rId2"/>
            <a:srcRect/>
            <a:stretch>
              <a:fillRect/>
            </a:stretch>
          </p:blipFill>
          <p:spPr bwMode="auto">
            <a:xfrm>
              <a:off x="2928" y="1488"/>
              <a:ext cx="2824" cy="1740"/>
            </a:xfrm>
            <a:prstGeom prst="rect">
              <a:avLst/>
            </a:prstGeom>
            <a:noFill/>
            <a:ln w="9525">
              <a:noFill/>
              <a:miter lim="800000"/>
              <a:headEnd/>
              <a:tailEnd/>
            </a:ln>
          </p:spPr>
        </p:pic>
        <p:sp>
          <p:nvSpPr>
            <p:cNvPr id="77830" name="Rectangle 10"/>
            <p:cNvSpPr>
              <a:spLocks noChangeArrowheads="1"/>
            </p:cNvSpPr>
            <p:nvPr/>
          </p:nvSpPr>
          <p:spPr bwMode="auto">
            <a:xfrm>
              <a:off x="528" y="1104"/>
              <a:ext cx="2496" cy="1440"/>
            </a:xfrm>
            <a:prstGeom prst="rect">
              <a:avLst/>
            </a:prstGeom>
            <a:noFill/>
            <a:ln w="9525">
              <a:noFill/>
              <a:miter lim="800000"/>
              <a:headEnd/>
              <a:tailEnd/>
            </a:ln>
          </p:spPr>
          <p:txBody>
            <a:bodyPr>
              <a:prstTxWarp prst="textNoShape">
                <a:avLst/>
              </a:prstTxWarp>
            </a:bodyPr>
            <a:lstStyle/>
            <a:p>
              <a:pPr>
                <a:lnSpc>
                  <a:spcPct val="90000"/>
                </a:lnSpc>
                <a:spcBef>
                  <a:spcPct val="20000"/>
                </a:spcBef>
              </a:pPr>
              <a:r>
                <a:rPr lang="en-US" sz="3200" dirty="0"/>
                <a:t>First classifier:</a:t>
              </a:r>
            </a:p>
            <a:p>
              <a:pPr marL="742950" lvl="1" indent="-285750">
                <a:lnSpc>
                  <a:spcPct val="90000"/>
                </a:lnSpc>
                <a:spcBef>
                  <a:spcPct val="20000"/>
                </a:spcBef>
                <a:buFontTx/>
                <a:buChar char="–"/>
              </a:pPr>
              <a:r>
                <a:rPr lang="en-US" sz="2800" dirty="0"/>
                <a:t>2 features</a:t>
              </a:r>
            </a:p>
            <a:p>
              <a:pPr marL="742950" lvl="1" indent="-285750">
                <a:lnSpc>
                  <a:spcPct val="90000"/>
                </a:lnSpc>
                <a:spcBef>
                  <a:spcPct val="20000"/>
                </a:spcBef>
                <a:buFontTx/>
                <a:buChar char="–"/>
              </a:pPr>
              <a:r>
                <a:rPr lang="en-US" sz="2800" dirty="0"/>
                <a:t>100% detection</a:t>
              </a:r>
            </a:p>
            <a:p>
              <a:pPr marL="742950" lvl="1" indent="-285750">
                <a:lnSpc>
                  <a:spcPct val="90000"/>
                </a:lnSpc>
                <a:spcBef>
                  <a:spcPct val="20000"/>
                </a:spcBef>
                <a:buFontTx/>
                <a:buChar char="–"/>
              </a:pPr>
              <a:r>
                <a:rPr lang="en-US" sz="2800" dirty="0"/>
                <a:t>40% false detection</a:t>
              </a: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6019800" y="2057400"/>
            <a:ext cx="2895600" cy="1143000"/>
          </a:xfrm>
        </p:spPr>
        <p:txBody>
          <a:bodyPr/>
          <a:lstStyle/>
          <a:p>
            <a:pPr eaLnBrk="1" hangingPunct="1"/>
            <a:r>
              <a:rPr lang="en-US" sz="3200" dirty="0"/>
              <a:t>Robustness…</a:t>
            </a:r>
          </a:p>
        </p:txBody>
      </p:sp>
      <p:pic>
        <p:nvPicPr>
          <p:cNvPr id="78851" name="Picture 2"/>
          <p:cNvPicPr>
            <a:picLocks noChangeAspect="1" noChangeArrowheads="1"/>
          </p:cNvPicPr>
          <p:nvPr/>
        </p:nvPicPr>
        <p:blipFill>
          <a:blip r:embed="rId2"/>
          <a:srcRect l="25606" t="32828" r="22762" b="9435"/>
          <a:stretch>
            <a:fillRect/>
          </a:stretch>
        </p:blipFill>
        <p:spPr bwMode="auto">
          <a:xfrm>
            <a:off x="152400" y="381000"/>
            <a:ext cx="5830888" cy="4724400"/>
          </a:xfrm>
          <a:prstGeom prst="rect">
            <a:avLst/>
          </a:prstGeom>
          <a:noFill/>
          <a:ln w="9525">
            <a:noFill/>
            <a:miter lim="800000"/>
            <a:headEnd/>
            <a:tailEnd/>
          </a:ln>
        </p:spPr>
      </p:pic>
      <p:sp>
        <p:nvSpPr>
          <p:cNvPr id="78852" name="Rectangle 3"/>
          <p:cNvSpPr>
            <a:spLocks noChangeArrowheads="1"/>
          </p:cNvSpPr>
          <p:nvPr/>
        </p:nvSpPr>
        <p:spPr bwMode="auto">
          <a:xfrm>
            <a:off x="609600" y="5334000"/>
            <a:ext cx="8229600" cy="461963"/>
          </a:xfrm>
          <a:prstGeom prst="rect">
            <a:avLst/>
          </a:prstGeom>
          <a:noFill/>
          <a:ln w="9525">
            <a:noFill/>
            <a:miter lim="800000"/>
            <a:headEnd/>
            <a:tailEnd/>
          </a:ln>
        </p:spPr>
        <p:txBody>
          <a:bodyPr>
            <a:prstTxWarp prst="textNoShape">
              <a:avLst/>
            </a:prstTxWarp>
            <a:spAutoFit/>
          </a:bodyPr>
          <a:lstStyle/>
          <a:p>
            <a:r>
              <a:rPr lang="en-US">
                <a:solidFill>
                  <a:srgbClr val="0000FF"/>
                </a:solidFill>
                <a:latin typeface="Comic Sans MS" charset="0"/>
              </a:rPr>
              <a:t>Receiver – operating curve for best 200 features</a:t>
            </a:r>
          </a:p>
        </p:txBody>
      </p:sp>
      <p:sp>
        <p:nvSpPr>
          <p:cNvPr id="78853" name="Rectangle 4"/>
          <p:cNvSpPr>
            <a:spLocks noChangeArrowheads="1"/>
          </p:cNvSpPr>
          <p:nvPr/>
        </p:nvSpPr>
        <p:spPr bwMode="auto">
          <a:xfrm>
            <a:off x="609600" y="5862638"/>
            <a:ext cx="8229600" cy="461962"/>
          </a:xfrm>
          <a:prstGeom prst="rect">
            <a:avLst/>
          </a:prstGeom>
          <a:noFill/>
          <a:ln w="9525">
            <a:noFill/>
            <a:miter lim="800000"/>
            <a:headEnd/>
            <a:tailEnd/>
          </a:ln>
        </p:spPr>
        <p:txBody>
          <a:bodyPr>
            <a:prstTxWarp prst="textNoShape">
              <a:avLst/>
            </a:prstTxWarp>
            <a:spAutoFit/>
          </a:bodyPr>
          <a:lstStyle/>
          <a:p>
            <a:r>
              <a:rPr lang="en-US">
                <a:solidFill>
                  <a:srgbClr val="0000FF"/>
                </a:solidFill>
                <a:latin typeface="Comic Sans MS" charset="0"/>
              </a:rPr>
              <a:t>shows true positive vs. false positive rate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7208838" y="0"/>
            <a:ext cx="1935162" cy="2870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722" name="Text Box 2"/>
          <p:cNvSpPr txBox="1">
            <a:spLocks noChangeArrowheads="1"/>
          </p:cNvSpPr>
          <p:nvPr/>
        </p:nvSpPr>
        <p:spPr bwMode="auto">
          <a:xfrm>
            <a:off x="7778750" y="4352925"/>
            <a:ext cx="1189038" cy="336550"/>
          </a:xfrm>
          <a:prstGeom prst="rect">
            <a:avLst/>
          </a:prstGeom>
          <a:noFill/>
          <a:ln w="9525">
            <a:noFill/>
            <a:miter lim="800000"/>
            <a:headEnd/>
            <a:tailEnd/>
          </a:ln>
          <a:effectLst/>
        </p:spPr>
        <p:txBody>
          <a:bodyPr wrap="none">
            <a:prstTxWarp prst="textNoShape">
              <a:avLst/>
            </a:prstTxWarp>
            <a:spAutoFit/>
          </a:bodyPr>
          <a:lstStyle/>
          <a:p>
            <a:pPr eaLnBrk="1" hangingPunct="1">
              <a:spcBef>
                <a:spcPct val="0"/>
              </a:spcBef>
            </a:pPr>
            <a:r>
              <a:rPr lang="en-US" sz="1600" i="1">
                <a:latin typeface="Arial" charset="0"/>
              </a:rPr>
              <a:t>Sportvision</a:t>
            </a:r>
            <a:endParaRPr lang="en-US" sz="1600">
              <a:latin typeface="Arial" charset="0"/>
            </a:endParaRPr>
          </a:p>
        </p:txBody>
      </p:sp>
      <p:sp>
        <p:nvSpPr>
          <p:cNvPr id="158723" name="Text Box 3"/>
          <p:cNvSpPr txBox="1">
            <a:spLocks noChangeArrowheads="1"/>
          </p:cNvSpPr>
          <p:nvPr/>
        </p:nvSpPr>
        <p:spPr bwMode="auto">
          <a:xfrm>
            <a:off x="7278688" y="390525"/>
            <a:ext cx="2093912" cy="915988"/>
          </a:xfrm>
          <a:prstGeom prst="rect">
            <a:avLst/>
          </a:prstGeom>
          <a:noFill/>
          <a:ln w="19050">
            <a:noFill/>
            <a:miter lim="800000"/>
            <a:headEnd/>
            <a:tailEnd/>
          </a:ln>
          <a:effectLst/>
        </p:spPr>
        <p:txBody>
          <a:bodyPr anchor="ctr">
            <a:prstTxWarp prst="textNoShape">
              <a:avLst/>
            </a:prstTxWarp>
            <a:spAutoFit/>
          </a:bodyPr>
          <a:lstStyle/>
          <a:p>
            <a:r>
              <a:rPr lang="en-US" sz="1800" dirty="0">
                <a:solidFill>
                  <a:srgbClr val="0E02E1"/>
                </a:solidFill>
              </a:rPr>
              <a:t>high-resolution encoders on the cameras</a:t>
            </a:r>
          </a:p>
        </p:txBody>
      </p:sp>
      <p:pic>
        <p:nvPicPr>
          <p:cNvPr id="158724" name="Picture 4" descr="Picture 1"/>
          <p:cNvPicPr>
            <a:picLocks noChangeAspect="1" noChangeArrowheads="1"/>
          </p:cNvPicPr>
          <p:nvPr/>
        </p:nvPicPr>
        <p:blipFill>
          <a:blip r:embed="rId3"/>
          <a:srcRect/>
          <a:stretch>
            <a:fillRect/>
          </a:stretch>
        </p:blipFill>
        <p:spPr bwMode="auto">
          <a:xfrm>
            <a:off x="152400" y="152400"/>
            <a:ext cx="7010400" cy="4854575"/>
          </a:xfrm>
          <a:prstGeom prst="rect">
            <a:avLst/>
          </a:prstGeom>
          <a:noFill/>
        </p:spPr>
      </p:pic>
      <p:pic>
        <p:nvPicPr>
          <p:cNvPr id="158725" name="Picture 5" descr="first-down-line"/>
          <p:cNvPicPr>
            <a:picLocks noChangeAspect="1" noChangeArrowheads="1"/>
          </p:cNvPicPr>
          <p:nvPr/>
        </p:nvPicPr>
        <p:blipFill>
          <a:blip r:embed="rId4"/>
          <a:srcRect/>
          <a:stretch>
            <a:fillRect/>
          </a:stretch>
        </p:blipFill>
        <p:spPr bwMode="auto">
          <a:xfrm>
            <a:off x="6400800" y="4724400"/>
            <a:ext cx="2590800" cy="1943100"/>
          </a:xfrm>
          <a:prstGeom prst="rect">
            <a:avLst/>
          </a:prstGeom>
          <a:noFill/>
        </p:spPr>
      </p:pic>
      <p:sp>
        <p:nvSpPr>
          <p:cNvPr id="158726" name="Text Box 6"/>
          <p:cNvSpPr txBox="1">
            <a:spLocks noChangeArrowheads="1"/>
          </p:cNvSpPr>
          <p:nvPr/>
        </p:nvSpPr>
        <p:spPr bwMode="auto">
          <a:xfrm>
            <a:off x="7146925" y="1717675"/>
            <a:ext cx="1665288" cy="641350"/>
          </a:xfrm>
          <a:prstGeom prst="rect">
            <a:avLst/>
          </a:prstGeom>
          <a:noFill/>
          <a:ln w="19050">
            <a:noFill/>
            <a:miter lim="800000"/>
            <a:headEnd/>
            <a:tailEnd/>
          </a:ln>
          <a:effectLst/>
        </p:spPr>
        <p:txBody>
          <a:bodyPr anchor="ctr">
            <a:prstTxWarp prst="textNoShape">
              <a:avLst/>
            </a:prstTxWarp>
            <a:spAutoFit/>
          </a:bodyPr>
          <a:lstStyle/>
          <a:p>
            <a:r>
              <a:rPr lang="en-US" sz="1800" dirty="0">
                <a:solidFill>
                  <a:srgbClr val="0E02E1"/>
                </a:solidFill>
              </a:rPr>
              <a:t>detailed field model ~ crest!</a:t>
            </a:r>
          </a:p>
        </p:txBody>
      </p:sp>
      <p:sp>
        <p:nvSpPr>
          <p:cNvPr id="158727" name="Text Box 7"/>
          <p:cNvSpPr txBox="1">
            <a:spLocks noChangeArrowheads="1"/>
          </p:cNvSpPr>
          <p:nvPr/>
        </p:nvSpPr>
        <p:spPr bwMode="auto">
          <a:xfrm>
            <a:off x="7188200" y="2870200"/>
            <a:ext cx="1665288" cy="641350"/>
          </a:xfrm>
          <a:prstGeom prst="rect">
            <a:avLst/>
          </a:prstGeom>
          <a:noFill/>
          <a:ln w="19050">
            <a:noFill/>
            <a:miter lim="800000"/>
            <a:headEnd/>
            <a:tailEnd/>
          </a:ln>
          <a:effectLst/>
        </p:spPr>
        <p:txBody>
          <a:bodyPr anchor="ctr">
            <a:prstTxWarp prst="textNoShape">
              <a:avLst/>
            </a:prstTxWarp>
            <a:spAutoFit/>
          </a:bodyPr>
          <a:lstStyle/>
          <a:p>
            <a:r>
              <a:rPr lang="en-US" sz="1800">
                <a:solidFill>
                  <a:srgbClr val="0E02E1"/>
                </a:solidFill>
              </a:rPr>
              <a:t>color palettes: </a:t>
            </a:r>
            <a:r>
              <a:rPr lang="en-US" sz="1800" b="1" i="1">
                <a:solidFill>
                  <a:srgbClr val="0E02E1"/>
                </a:solidFill>
              </a:rPr>
              <a:t>in</a:t>
            </a:r>
            <a:r>
              <a:rPr lang="en-US" sz="1800">
                <a:solidFill>
                  <a:srgbClr val="0E02E1"/>
                </a:solidFill>
              </a:rPr>
              <a:t> and </a:t>
            </a:r>
            <a:r>
              <a:rPr lang="en-US" sz="1800" b="1" i="1">
                <a:solidFill>
                  <a:srgbClr val="0E02E1"/>
                </a:solidFill>
              </a:rPr>
              <a:t>out</a:t>
            </a:r>
            <a:endParaRPr lang="en-US" sz="1800">
              <a:solidFill>
                <a:srgbClr val="0E02E1"/>
              </a:solidFill>
            </a:endParaRPr>
          </a:p>
        </p:txBody>
      </p:sp>
      <p:sp>
        <p:nvSpPr>
          <p:cNvPr id="158728" name="Text Box 8"/>
          <p:cNvSpPr txBox="1">
            <a:spLocks noChangeArrowheads="1"/>
          </p:cNvSpPr>
          <p:nvPr/>
        </p:nvSpPr>
        <p:spPr bwMode="auto">
          <a:xfrm>
            <a:off x="3813175" y="4989513"/>
            <a:ext cx="1990725" cy="641350"/>
          </a:xfrm>
          <a:prstGeom prst="rect">
            <a:avLst/>
          </a:prstGeom>
          <a:noFill/>
          <a:ln w="19050">
            <a:noFill/>
            <a:miter lim="800000"/>
            <a:headEnd/>
            <a:tailEnd/>
          </a:ln>
          <a:effectLst/>
        </p:spPr>
        <p:txBody>
          <a:bodyPr anchor="ctr">
            <a:prstTxWarp prst="textNoShape">
              <a:avLst/>
            </a:prstTxWarp>
            <a:spAutoFit/>
          </a:bodyPr>
          <a:lstStyle/>
          <a:p>
            <a:r>
              <a:rPr lang="en-US" sz="1800">
                <a:solidFill>
                  <a:srgbClr val="0E02E1"/>
                </a:solidFill>
              </a:rPr>
              <a:t>slight delay in the network feed</a:t>
            </a:r>
          </a:p>
        </p:txBody>
      </p:sp>
      <p:sp>
        <p:nvSpPr>
          <p:cNvPr id="158729" name="Line 9"/>
          <p:cNvSpPr>
            <a:spLocks noChangeShapeType="1"/>
          </p:cNvSpPr>
          <p:nvPr/>
        </p:nvSpPr>
        <p:spPr bwMode="auto">
          <a:xfrm flipH="1" flipV="1">
            <a:off x="3595688" y="4694238"/>
            <a:ext cx="282575" cy="461962"/>
          </a:xfrm>
          <a:prstGeom prst="line">
            <a:avLst/>
          </a:prstGeom>
          <a:noFill/>
          <a:ln w="19050">
            <a:solidFill>
              <a:srgbClr val="0E02E1"/>
            </a:solidFill>
            <a:round/>
            <a:headEnd/>
            <a:tailEnd type="triangle" w="med" len="med"/>
          </a:ln>
          <a:effectLst/>
        </p:spPr>
        <p:txBody>
          <a:bodyPr wrap="none" anchor="ctr">
            <a:prstTxWarp prst="textNoShape">
              <a:avLst/>
            </a:prstTxWarp>
            <a:spAutoFit/>
          </a:bodyPr>
          <a:lstStyle/>
          <a:p>
            <a:endParaRPr lang="en-US"/>
          </a:p>
        </p:txBody>
      </p:sp>
      <p:sp>
        <p:nvSpPr>
          <p:cNvPr id="158730" name="Line 10"/>
          <p:cNvSpPr>
            <a:spLocks noChangeShapeType="1"/>
          </p:cNvSpPr>
          <p:nvPr/>
        </p:nvSpPr>
        <p:spPr bwMode="auto">
          <a:xfrm flipH="1">
            <a:off x="6854825" y="3200400"/>
            <a:ext cx="460375" cy="660400"/>
          </a:xfrm>
          <a:prstGeom prst="line">
            <a:avLst/>
          </a:prstGeom>
          <a:noFill/>
          <a:ln w="19050">
            <a:solidFill>
              <a:srgbClr val="0E02E1"/>
            </a:solidFill>
            <a:round/>
            <a:headEnd/>
            <a:tailEnd type="triangle" w="med" len="med"/>
          </a:ln>
          <a:effectLst/>
        </p:spPr>
        <p:txBody>
          <a:bodyPr anchor="ctr">
            <a:prstTxWarp prst="textNoShape">
              <a:avLst/>
            </a:prstTxWarp>
            <a:spAutoFit/>
          </a:bodyPr>
          <a:lstStyle/>
          <a:p>
            <a:endParaRPr lang="en-US"/>
          </a:p>
        </p:txBody>
      </p:sp>
      <p:sp>
        <p:nvSpPr>
          <p:cNvPr id="158731" name="Line 11"/>
          <p:cNvSpPr>
            <a:spLocks noChangeShapeType="1"/>
          </p:cNvSpPr>
          <p:nvPr/>
        </p:nvSpPr>
        <p:spPr bwMode="auto">
          <a:xfrm flipH="1">
            <a:off x="6869113" y="2374900"/>
            <a:ext cx="460375" cy="660400"/>
          </a:xfrm>
          <a:prstGeom prst="line">
            <a:avLst/>
          </a:prstGeom>
          <a:noFill/>
          <a:ln w="19050">
            <a:solidFill>
              <a:srgbClr val="0E02E1"/>
            </a:solidFill>
            <a:round/>
            <a:headEnd/>
            <a:tailEnd type="triangle" w="med" len="med"/>
          </a:ln>
          <a:effectLst/>
        </p:spPr>
        <p:txBody>
          <a:bodyPr anchor="ctr">
            <a:prstTxWarp prst="textNoShape">
              <a:avLst/>
            </a:prstTxWarp>
            <a:spAutoFit/>
          </a:bodyPr>
          <a:lstStyle/>
          <a:p>
            <a:endParaRPr lang="en-US"/>
          </a:p>
        </p:txBody>
      </p:sp>
      <p:sp>
        <p:nvSpPr>
          <p:cNvPr id="158732" name="Line 12"/>
          <p:cNvSpPr>
            <a:spLocks noChangeShapeType="1"/>
          </p:cNvSpPr>
          <p:nvPr/>
        </p:nvSpPr>
        <p:spPr bwMode="auto">
          <a:xfrm flipH="1" flipV="1">
            <a:off x="6850063" y="1042988"/>
            <a:ext cx="552450" cy="677862"/>
          </a:xfrm>
          <a:prstGeom prst="line">
            <a:avLst/>
          </a:prstGeom>
          <a:noFill/>
          <a:ln w="19050">
            <a:solidFill>
              <a:srgbClr val="0E02E1"/>
            </a:solidFill>
            <a:round/>
            <a:headEnd/>
            <a:tailEnd type="triangle" w="med" len="med"/>
          </a:ln>
          <a:effectLst/>
        </p:spPr>
        <p:txBody>
          <a:bodyPr anchor="ctr">
            <a:prstTxWarp prst="textNoShape">
              <a:avLst/>
            </a:prstTxWarp>
            <a:spAutoFit/>
          </a:bodyPr>
          <a:lstStyle/>
          <a:p>
            <a:endParaRPr lang="en-US"/>
          </a:p>
        </p:txBody>
      </p:sp>
      <p:sp>
        <p:nvSpPr>
          <p:cNvPr id="158733" name="Line 13"/>
          <p:cNvSpPr>
            <a:spLocks noChangeShapeType="1"/>
          </p:cNvSpPr>
          <p:nvPr/>
        </p:nvSpPr>
        <p:spPr bwMode="auto">
          <a:xfrm flipH="1">
            <a:off x="6959600" y="1049338"/>
            <a:ext cx="406400" cy="514350"/>
          </a:xfrm>
          <a:prstGeom prst="line">
            <a:avLst/>
          </a:prstGeom>
          <a:noFill/>
          <a:ln w="19050">
            <a:solidFill>
              <a:srgbClr val="0E02E1"/>
            </a:solidFill>
            <a:round/>
            <a:headEnd/>
            <a:tailEnd type="triangle" w="med" len="med"/>
          </a:ln>
          <a:effectLst/>
        </p:spPr>
        <p:txBody>
          <a:bodyPr anchor="ctr">
            <a:prstTxWarp prst="textNoShape">
              <a:avLst/>
            </a:prstTxWarp>
            <a:spAutoFit/>
          </a:bodyPr>
          <a:lstStyle/>
          <a:p>
            <a:endParaRPr lang="en-US"/>
          </a:p>
        </p:txBody>
      </p:sp>
      <p:sp>
        <p:nvSpPr>
          <p:cNvPr id="158734" name="Line 14"/>
          <p:cNvSpPr>
            <a:spLocks noChangeShapeType="1"/>
          </p:cNvSpPr>
          <p:nvPr/>
        </p:nvSpPr>
        <p:spPr bwMode="auto">
          <a:xfrm flipH="1" flipV="1">
            <a:off x="6881813" y="506413"/>
            <a:ext cx="327025" cy="68262"/>
          </a:xfrm>
          <a:prstGeom prst="line">
            <a:avLst/>
          </a:prstGeom>
          <a:noFill/>
          <a:ln w="19050">
            <a:solidFill>
              <a:srgbClr val="0E02E1"/>
            </a:solidFill>
            <a:round/>
            <a:headEnd/>
            <a:tailEnd type="triangle" w="med" len="med"/>
          </a:ln>
          <a:effectLst/>
        </p:spPr>
        <p:txBody>
          <a:bodyPr anchor="ctr">
            <a:prstTxWarp prst="textNoShape">
              <a:avLst/>
            </a:prstTxWarp>
            <a:spAutoFit/>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a:t>Summary (Viola-Jones)</a:t>
            </a:r>
          </a:p>
        </p:txBody>
      </p:sp>
      <p:sp>
        <p:nvSpPr>
          <p:cNvPr id="84995" name="Rectangle 3"/>
          <p:cNvSpPr>
            <a:spLocks noGrp="1" noChangeArrowheads="1"/>
          </p:cNvSpPr>
          <p:nvPr>
            <p:ph idx="1"/>
          </p:nvPr>
        </p:nvSpPr>
        <p:spPr/>
        <p:txBody>
          <a:bodyPr/>
          <a:lstStyle/>
          <a:p>
            <a:pPr marL="0" indent="0" eaLnBrk="1" hangingPunct="1">
              <a:buNone/>
            </a:pPr>
            <a:r>
              <a:rPr lang="en-US" dirty="0"/>
              <a:t>Fastest known face detector for gray images</a:t>
            </a:r>
          </a:p>
          <a:p>
            <a:pPr marL="0" indent="0" eaLnBrk="1" hangingPunct="1">
              <a:buNone/>
            </a:pPr>
            <a:r>
              <a:rPr lang="en-US" dirty="0"/>
              <a:t>Three contributions with broad applicability:</a:t>
            </a:r>
          </a:p>
          <a:p>
            <a:pPr lvl="1" eaLnBrk="1" hangingPunct="1">
              <a:buFont typeface="Wingdings" charset="2"/>
              <a:buChar char="v"/>
            </a:pPr>
            <a:r>
              <a:rPr lang="en-US" dirty="0"/>
              <a:t>Cascaded classifier yields rapid classification</a:t>
            </a:r>
          </a:p>
          <a:p>
            <a:pPr lvl="1" eaLnBrk="1" hangingPunct="1">
              <a:buFont typeface="Wingdings" charset="2"/>
              <a:buChar char="v"/>
            </a:pPr>
            <a:r>
              <a:rPr lang="en-US" dirty="0" err="1"/>
              <a:t>AdaBoost</a:t>
            </a:r>
            <a:r>
              <a:rPr lang="en-US" dirty="0"/>
              <a:t> as an extremely efficient feature selector</a:t>
            </a:r>
          </a:p>
          <a:p>
            <a:pPr lvl="1" eaLnBrk="1" hangingPunct="1">
              <a:buFont typeface="Wingdings" charset="2"/>
              <a:buChar char="v"/>
            </a:pPr>
            <a:r>
              <a:rPr lang="en-US" dirty="0"/>
              <a:t>Rectangle Features + Integral Image can be used for rapid image analysis</a:t>
            </a:r>
          </a:p>
        </p:txBody>
      </p:sp>
      <p:sp>
        <p:nvSpPr>
          <p:cNvPr id="84996" name="Rectangle 3"/>
          <p:cNvSpPr>
            <a:spLocks noChangeArrowheads="1"/>
          </p:cNvSpPr>
          <p:nvPr/>
        </p:nvSpPr>
        <p:spPr bwMode="auto">
          <a:xfrm>
            <a:off x="2133600" y="5410200"/>
            <a:ext cx="4910138" cy="461963"/>
          </a:xfrm>
          <a:prstGeom prst="rect">
            <a:avLst/>
          </a:prstGeom>
          <a:noFill/>
          <a:ln w="9525">
            <a:noFill/>
            <a:miter lim="800000"/>
            <a:headEnd/>
            <a:tailEnd/>
          </a:ln>
        </p:spPr>
        <p:txBody>
          <a:bodyPr wrap="none">
            <a:prstTxWarp prst="textNoShape">
              <a:avLst/>
            </a:prstTxWarp>
            <a:spAutoFit/>
          </a:bodyPr>
          <a:lstStyle/>
          <a:p>
            <a:r>
              <a:rPr lang="en-US" b="1" i="1">
                <a:solidFill>
                  <a:srgbClr val="FF0000"/>
                </a:solidFill>
              </a:rPr>
              <a:t>But, there are better ones out there…</a:t>
            </a:r>
            <a:endParaRPr lang="en-US" b="1" i="1">
              <a:solidFill>
                <a:srgbClr val="0000FF"/>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p:cNvPicPr>
            <a:picLocks noChangeAspect="1" noChangeArrowheads="1"/>
          </p:cNvPicPr>
          <p:nvPr/>
        </p:nvPicPr>
        <p:blipFill>
          <a:blip r:embed="rId2"/>
          <a:srcRect l="39549" t="41296" r="22446" b="4897"/>
          <a:stretch>
            <a:fillRect/>
          </a:stretch>
        </p:blipFill>
        <p:spPr bwMode="auto">
          <a:xfrm>
            <a:off x="4343400" y="3962400"/>
            <a:ext cx="2286000" cy="2590800"/>
          </a:xfrm>
          <a:prstGeom prst="rect">
            <a:avLst/>
          </a:prstGeom>
          <a:noFill/>
          <a:ln w="9525">
            <a:noFill/>
            <a:miter lim="800000"/>
            <a:headEnd/>
            <a:tailEnd/>
          </a:ln>
        </p:spPr>
      </p:pic>
      <p:pic>
        <p:nvPicPr>
          <p:cNvPr id="86019" name="Picture 5"/>
          <p:cNvPicPr>
            <a:picLocks noChangeAspect="1" noChangeArrowheads="1"/>
          </p:cNvPicPr>
          <p:nvPr/>
        </p:nvPicPr>
        <p:blipFill>
          <a:blip r:embed="rId3"/>
          <a:srcRect l="29097" t="38130" r="11995" b="9644"/>
          <a:stretch>
            <a:fillRect/>
          </a:stretch>
        </p:blipFill>
        <p:spPr bwMode="auto">
          <a:xfrm>
            <a:off x="4724400" y="914400"/>
            <a:ext cx="4038600" cy="2870200"/>
          </a:xfrm>
          <a:prstGeom prst="rect">
            <a:avLst/>
          </a:prstGeom>
          <a:noFill/>
          <a:ln w="9525">
            <a:noFill/>
            <a:miter lim="800000"/>
            <a:headEnd/>
            <a:tailEnd/>
          </a:ln>
        </p:spPr>
      </p:pic>
      <p:pic>
        <p:nvPicPr>
          <p:cNvPr id="86020" name="Picture 6"/>
          <p:cNvPicPr>
            <a:picLocks noChangeAspect="1" noChangeArrowheads="1"/>
          </p:cNvPicPr>
          <p:nvPr/>
        </p:nvPicPr>
        <p:blipFill>
          <a:blip r:embed="rId4"/>
          <a:srcRect t="5693"/>
          <a:stretch>
            <a:fillRect/>
          </a:stretch>
        </p:blipFill>
        <p:spPr bwMode="auto">
          <a:xfrm>
            <a:off x="381000" y="914400"/>
            <a:ext cx="4114800" cy="2919413"/>
          </a:xfrm>
          <a:prstGeom prst="rect">
            <a:avLst/>
          </a:prstGeom>
          <a:noFill/>
          <a:ln w="9525">
            <a:noFill/>
            <a:miter lim="800000"/>
            <a:headEnd/>
            <a:tailEnd/>
          </a:ln>
        </p:spPr>
      </p:pic>
      <p:pic>
        <p:nvPicPr>
          <p:cNvPr id="86021" name="Picture 7"/>
          <p:cNvPicPr>
            <a:picLocks noChangeAspect="1" noChangeArrowheads="1"/>
          </p:cNvPicPr>
          <p:nvPr/>
        </p:nvPicPr>
        <p:blipFill>
          <a:blip r:embed="rId5"/>
          <a:srcRect t="22728" r="1826"/>
          <a:stretch>
            <a:fillRect/>
          </a:stretch>
        </p:blipFill>
        <p:spPr bwMode="auto">
          <a:xfrm>
            <a:off x="1905000" y="3962400"/>
            <a:ext cx="2133600" cy="2590800"/>
          </a:xfrm>
          <a:prstGeom prst="rect">
            <a:avLst/>
          </a:prstGeom>
          <a:noFill/>
          <a:ln w="9525">
            <a:noFill/>
            <a:miter lim="800000"/>
            <a:headEnd/>
            <a:tailEnd/>
          </a:ln>
        </p:spPr>
      </p:pic>
      <p:sp>
        <p:nvSpPr>
          <p:cNvPr id="86022" name="Text Box 8"/>
          <p:cNvSpPr txBox="1">
            <a:spLocks noChangeArrowheads="1"/>
          </p:cNvSpPr>
          <p:nvPr/>
        </p:nvSpPr>
        <p:spPr bwMode="auto">
          <a:xfrm>
            <a:off x="6858000" y="4038600"/>
            <a:ext cx="1943100" cy="830263"/>
          </a:xfrm>
          <a:prstGeom prst="rect">
            <a:avLst/>
          </a:prstGeom>
          <a:noFill/>
          <a:ln w="9525">
            <a:noFill/>
            <a:miter lim="800000"/>
            <a:headEnd/>
            <a:tailEnd/>
          </a:ln>
        </p:spPr>
        <p:txBody>
          <a:bodyPr wrap="none">
            <a:prstTxWarp prst="textNoShape">
              <a:avLst/>
            </a:prstTxWarp>
            <a:spAutoFit/>
          </a:bodyPr>
          <a:lstStyle/>
          <a:p>
            <a:pPr algn="ctr"/>
            <a:r>
              <a:rPr lang="en-US"/>
              <a:t>Schneiderman</a:t>
            </a:r>
            <a:br>
              <a:rPr lang="en-US"/>
            </a:br>
            <a:r>
              <a:rPr lang="en-US"/>
              <a:t>Kanade</a:t>
            </a:r>
          </a:p>
        </p:txBody>
      </p:sp>
      <p:sp>
        <p:nvSpPr>
          <p:cNvPr id="86023" name="Text Box 9"/>
          <p:cNvSpPr txBox="1">
            <a:spLocks noChangeArrowheads="1"/>
          </p:cNvSpPr>
          <p:nvPr/>
        </p:nvSpPr>
        <p:spPr bwMode="auto">
          <a:xfrm>
            <a:off x="381000" y="4038600"/>
            <a:ext cx="1241425" cy="830263"/>
          </a:xfrm>
          <a:prstGeom prst="rect">
            <a:avLst/>
          </a:prstGeom>
          <a:noFill/>
          <a:ln w="9525">
            <a:noFill/>
            <a:miter lim="800000"/>
            <a:headEnd/>
            <a:tailEnd/>
          </a:ln>
        </p:spPr>
        <p:txBody>
          <a:bodyPr wrap="none">
            <a:prstTxWarp prst="textNoShape">
              <a:avLst/>
            </a:prstTxWarp>
            <a:spAutoFit/>
          </a:bodyPr>
          <a:lstStyle/>
          <a:p>
            <a:pPr algn="ctr"/>
            <a:r>
              <a:rPr lang="en-US"/>
              <a:t>Viola &amp; </a:t>
            </a:r>
            <a:br>
              <a:rPr lang="en-US"/>
            </a:br>
            <a:r>
              <a:rPr lang="en-US"/>
              <a:t>Jones</a:t>
            </a:r>
          </a:p>
        </p:txBody>
      </p:sp>
      <p:sp>
        <p:nvSpPr>
          <p:cNvPr id="86024" name="Text Box 8"/>
          <p:cNvSpPr txBox="1">
            <a:spLocks noChangeArrowheads="1"/>
          </p:cNvSpPr>
          <p:nvPr/>
        </p:nvSpPr>
        <p:spPr bwMode="auto">
          <a:xfrm>
            <a:off x="1066800" y="228600"/>
            <a:ext cx="6858000" cy="461963"/>
          </a:xfrm>
          <a:prstGeom prst="rect">
            <a:avLst/>
          </a:prstGeom>
          <a:noFill/>
          <a:ln w="9525">
            <a:noFill/>
            <a:miter lim="800000"/>
            <a:headEnd/>
            <a:tailEnd/>
          </a:ln>
        </p:spPr>
        <p:txBody>
          <a:bodyPr>
            <a:prstTxWarp prst="textNoShape">
              <a:avLst/>
            </a:prstTxWarp>
            <a:spAutoFit/>
          </a:bodyPr>
          <a:lstStyle/>
          <a:p>
            <a:pPr algn="ctr"/>
            <a:r>
              <a:rPr lang="en-US" b="1" i="1"/>
              <a:t>Other algorithms are available…</a:t>
            </a:r>
          </a:p>
        </p:txBody>
      </p:sp>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57200" y="274638"/>
            <a:ext cx="8077200" cy="792162"/>
          </a:xfrm>
        </p:spPr>
        <p:txBody>
          <a:bodyPr/>
          <a:lstStyle/>
          <a:p>
            <a:r>
              <a:rPr lang="en-US"/>
              <a:t>Happy face!</a:t>
            </a:r>
          </a:p>
        </p:txBody>
      </p:sp>
      <p:pic>
        <p:nvPicPr>
          <p:cNvPr id="89091" name="Picture 4"/>
          <p:cNvPicPr>
            <a:picLocks noChangeAspect="1" noChangeArrowheads="1"/>
          </p:cNvPicPr>
          <p:nvPr/>
        </p:nvPicPr>
        <p:blipFill>
          <a:blip r:embed="rId3"/>
          <a:srcRect/>
          <a:stretch>
            <a:fillRect/>
          </a:stretch>
        </p:blipFill>
        <p:spPr bwMode="auto">
          <a:xfrm>
            <a:off x="1219200" y="1371600"/>
            <a:ext cx="6629400" cy="49720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G&#10;\]&#10;\end{document}&#10;"/>
  <p:tag name="EXTERNALNAME" val="Edittex"/>
  <p:tag name="BLEND" val="False"/>
  <p:tag name="TRANSPARENT" val="False"/>
  <p:tag name="BITMAPFORMAT" val="bmpmono"/>
  <p:tag name="DEBUGINTERACTIVE" val="True"/>
  <p:tag name="ORIGWIDTH" val="59.375"/>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f x&#10;\]&#10;\end{document}&#10;"/>
  <p:tag name="EXTERNALNAME" val="Edittex"/>
  <p:tag name="BLEND" val="False"/>
  <p:tag name="TRANSPARENT" val="False"/>
  <p:tag name="BITMAPFORMAT" val="bmpmono"/>
  <p:tag name="DEBUGINTERACTIVE" val="True"/>
  <p:tag name="ORIGWIDTH" val="45"/>
</p:tagLst>
</file>

<file path=ppt/tags/tag1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a_1 \bf v_1&#10;\]&#10;\end{document}&#10;"/>
  <p:tag name="EXTERNALNAME" val="Edittex"/>
  <p:tag name="BLEND" val="False"/>
  <p:tag name="TRANSPARENT" val="False"/>
  <p:tag name="BITMAPFORMAT" val="bmpmono"/>
  <p:tag name="DEBUGINTERACTIVE" val="True"/>
  <p:tag name="ORIGWIDTH" val="161.125"/>
</p:tagLst>
</file>

<file path=ppt/tags/tag1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a_2 \bf v_2&#10;\]&#10;\end{document}&#10;"/>
  <p:tag name="EXTERNALNAME" val="Edittex"/>
  <p:tag name="BLEND" val="False"/>
  <p:tag name="TRANSPARENT" val="False"/>
  <p:tag name="BITMAPFORMAT" val="bmpmono"/>
  <p:tag name="DEBUGINTERACTIVE" val="True"/>
  <p:tag name="ORIGWIDTH" val="161.125"/>
</p:tagLst>
</file>

<file path=ppt/tags/tag1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a_3 \bf v_3&#10;\]&#10;\end{document}&#10;"/>
  <p:tag name="EXTERNALNAME" val="Edittex"/>
  <p:tag name="BLEND" val="False"/>
  <p:tag name="TRANSPARENT" val="False"/>
  <p:tag name="BITMAPFORMAT" val="bmpmono"/>
  <p:tag name="DEBUGINTERACTIVE" val="True"/>
  <p:tag name="ORIGWIDTH" val="161.125"/>
</p:tagLst>
</file>

<file path=ppt/tags/tag1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a_4 \bf v_4&#10;\]&#10;\end{document}&#10;"/>
  <p:tag name="EXTERNALNAME" val="Edittex"/>
  <p:tag name="BLEND" val="False"/>
  <p:tag name="TRANSPARENT" val="False"/>
  <p:tag name="BITMAPFORMAT" val="bmpmono"/>
  <p:tag name="DEBUGINTERACTIVE" val="True"/>
  <p:tag name="ORIGWIDTH" val="161.125"/>
</p:tagLst>
</file>

<file path=ppt/tags/tag1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a_5 \bf v_5&#10;\]&#10;\end{document}&#10;"/>
  <p:tag name="EXTERNALNAME" val="Edittex"/>
  <p:tag name="BLEND" val="False"/>
  <p:tag name="TRANSPARENT" val="False"/>
  <p:tag name="BITMAPFORMAT" val="bmpmono"/>
  <p:tag name="DEBUGINTERACTIVE" val="True"/>
  <p:tag name="ORIGWIDTH" val="161.125"/>
</p:tagLst>
</file>

<file path=ppt/tags/tag1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a_6 \bf v_6&#10;\]&#10;\end{document}&#10;"/>
  <p:tag name="EXTERNALNAME" val="Edittex"/>
  <p:tag name="BLEND" val="False"/>
  <p:tag name="TRANSPARENT" val="False"/>
  <p:tag name="BITMAPFORMAT" val="bmpmono"/>
  <p:tag name="DEBUGINTERACTIVE" val="True"/>
  <p:tag name="ORIGWIDTH" val="161.125"/>
</p:tagLst>
</file>

<file path=ppt/tags/tag1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a_7 \bf v_7&#10;\]&#10;\end{document}&#10;"/>
  <p:tag name="EXTERNALNAME" val="Edittex"/>
  <p:tag name="BLEND" val="False"/>
  <p:tag name="TRANSPARENT" val="False"/>
  <p:tag name="BITMAPFORMAT" val="bmpmono"/>
  <p:tag name="DEBUGINTERACTIVE" val="True"/>
  <p:tag name="ORIGWIDTH" val="164.75"/>
</p:tagLst>
</file>

<file path=ppt/tags/tag1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a_8 \bf v_8&#10;\]&#10;\end{document}&#10;"/>
  <p:tag name="EXTERNALNAME" val="Edittex"/>
  <p:tag name="BLEND" val="False"/>
  <p:tag name="TRANSPARENT" val="False"/>
  <p:tag name="BITMAPFORMAT" val="bmpmono"/>
  <p:tag name="DEBUGINTERACTIVE" val="True"/>
  <p:tag name="ORIGWIDTH" val="161.125"/>
</p:tagLst>
</file>

<file path=ppt/tags/tag19.xml><?xml version="1.0" encoding="utf-8"?>
<p:tagLst xmlns:a="http://schemas.openxmlformats.org/drawingml/2006/main" xmlns:r="http://schemas.openxmlformats.org/officeDocument/2006/relationships" xmlns:p="http://schemas.openxmlformats.org/presentationml/2006/main">
  <p:tag name="SOURCE" val="\documentclass{slides}&#10;\pagestyle{empty}&#10;\begin{document}&#10;\begin{eqnarray}&#10;\lambda_i&#10;\nonumber &#10;\end{eqnarray}&#10;\end{document}&#10;"/>
  <p:tag name="EXTERNALNAME" val="txp_fig"/>
  <p:tag name="BLEND" val="False"/>
  <p:tag name="TRANSPARENT" val="True"/>
  <p:tag name="KEEPFILES" val="False"/>
  <p:tag name="DEBUGPAUSE" val="False"/>
  <p:tag name="RESOLUTION" val="1200"/>
  <p:tag name="TIMEOUT" val="(none)"/>
  <p:tag name="BOXWIDTH" val="348"/>
  <p:tag name="BOXHEIGHT" val="557"/>
  <p:tag name="BOXFONT" val="10"/>
  <p:tag name="BOXWRAP" val="False"/>
  <p:tag name="WORKAROUNDTRANSPARENCYBUG" val="False"/>
  <p:tag name="BITMAPFORMAT" val="pngmono"/>
  <p:tag name="DEBUGINTERACTIVE" val="True"/>
  <p:tag name="ORIGWIDTH" val="18"/>
  <p:tag name="PICTUREFILESIZE" val="1479"/>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R&#10;\]&#10;\end{document}&#10;"/>
  <p:tag name="EXTERNALNAME" val="Edittex"/>
  <p:tag name="BLEND" val="False"/>
  <p:tag name="TRANSPARENT" val="False"/>
  <p:tag name="BITMAPFORMAT" val="bmpmono"/>
  <p:tag name="DEBUGINTERACTIVE" val="True"/>
  <p:tag name="ORIGWIDTH" val="55.75"/>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G&#10;\]&#10;\end{document}&#10;"/>
  <p:tag name="EXTERNALNAME" val="Edittex"/>
  <p:tag name="BLEND" val="False"/>
  <p:tag name="TRANSPARENT" val="False"/>
  <p:tag name="BITMAPFORMAT" val="bmpmono"/>
  <p:tag name="DEBUGINTERACTIVE" val="True"/>
  <p:tag name="ORIGWIDTH" val="59.375"/>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var({\bf v}) &amp; = &amp; \bf \sum_x \|(x - \overline{\bf x})^T \cdot v\| \\&#10;&amp; = &amp; \bf v^T A v~~\mbox{where}~A = \sum_x (x - \overline{\bf x}) (x - \overline{\bf x})^T&#10;\end{eqnarray*}&#10;\end{document}&#10;"/>
  <p:tag name="EXTERNALNAME" val="Edittex"/>
  <p:tag name="BLEND" val="False"/>
  <p:tag name="TRANSPARENT" val="False"/>
  <p:tag name="BITMAPFORMAT" val="bmpmono"/>
  <p:tag name="DEBUGINTERACTIVE" val="True"/>
  <p:tag name="ORIGWIDTH" val="1803.625"/>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f x \rightarrow \left(&#10;(x - \overline{\bf x}) \cdot v_1, ~(x - \overline{\bf x}) \cdot v_2, \ldots, ~(x - \overline{\bf x}) \cdot v_K  \right)&#10;\]&#10;\end{document}&#10;"/>
  <p:tag name="EXTERNALNAME" val="Edittex"/>
  <p:tag name="BLEND" val="False"/>
  <p:tag name="TRANSPARENT" val="False"/>
  <p:tag name="BITMAPFORMAT" val="bmpmono"/>
  <p:tag name="DEBUGINTERACTIVE" val="True"/>
  <p:tag name="ORIGWIDTH" val="1732.5"/>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a_1&#10;\]&#10;\end{document}&#10;"/>
  <p:tag name="EXTERNALNAME" val="Edittex"/>
  <p:tag name="BLEND" val="False"/>
  <p:tag name="TRANSPARENT" val="False"/>
  <p:tag name="BITMAPFORMAT" val="bmp16m"/>
  <p:tag name="DEBUGINTERACTIVE" val="True"/>
  <p:tag name="ORIGWIDTH" val="74.75"/>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a_2&#10;\]&#10;\end{document}&#10;"/>
  <p:tag name="EXTERNALNAME" val="Edittex"/>
  <p:tag name="BLEND" val="False"/>
  <p:tag name="TRANSPARENT" val="False"/>
  <p:tag name="BITMAPFORMAT" val="bmp16m"/>
  <p:tag name="DEBUGINTERACTIVE" val="True"/>
  <p:tag name="ORIGWIDTH" val="78.25"/>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a_K&#10;\]&#10;\end{document}&#10;"/>
  <p:tag name="EXTERNALNAME" val="Edittex"/>
  <p:tag name="BLEND" val="False"/>
  <p:tag name="TRANSPARENT" val="False"/>
  <p:tag name="BITMAPFORMAT" val="bmp16m"/>
  <p:tag name="DEBUGINTERACTIVE" val="True"/>
  <p:tag name="ORIGWIDTH" val="97.25"/>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f x} \approx \overline{\bf x} +&#10;a_1 {\bf v_1} +  a_2 {\bf v_2} + \ldots + a_K {\bf v_K}&#10;\]&#10;\end{document}&#10;"/>
  <p:tag name="EXTERNALNAME" val="Edittex"/>
  <p:tag name="BLEND" val="False"/>
  <p:tag name="TRANSPARENT" val="False"/>
  <p:tag name="BITMAPFORMAT" val="bmpmono"/>
  <p:tag name="DEBUGINTERACTIVE" val="True"/>
  <p:tag name="ORIGWIDTH" val="1255.5"/>
</p:tagLst>
</file>

<file path=ppt/theme/theme1.xml><?xml version="1.0" encoding="utf-8"?>
<a:theme xmlns:a="http://schemas.openxmlformats.org/drawingml/2006/main" name="Advantag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Advantage">
      <a:majorFont>
        <a:latin typeface="Rockwell"/>
        <a:ea typeface=""/>
        <a:cs typeface=""/>
        <a:font script="Jpan" typeface="ＭＳ ゴシック"/>
      </a:majorFont>
      <a:minorFont>
        <a:latin typeface="Rockwell"/>
        <a:ea typeface=""/>
        <a:cs typeface=""/>
        <a:font script="Jpan" typeface="ＭＳ ゴシック"/>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Advantage.thmx</Template>
  <TotalTime>1096</TotalTime>
  <Words>2342</Words>
  <Application>Microsoft Macintosh PowerPoint</Application>
  <PresentationFormat>On-screen Show (4:3)</PresentationFormat>
  <Paragraphs>441</Paragraphs>
  <Slides>92</Slides>
  <Notes>26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92</vt:i4>
      </vt:variant>
    </vt:vector>
  </HeadingPairs>
  <TitlesOfParts>
    <vt:vector size="94" baseType="lpstr">
      <vt:lpstr>Advantage</vt:lpstr>
      <vt:lpstr>SmartDraw</vt:lpstr>
      <vt:lpstr>PowerPoint Presentation</vt:lpstr>
      <vt:lpstr>Computer Vision</vt:lpstr>
      <vt:lpstr>Admin</vt:lpstr>
      <vt:lpstr>PowerPoint Presentation</vt:lpstr>
      <vt:lpstr>Computer Vision</vt:lpstr>
      <vt:lpstr>Computer Vision</vt:lpstr>
      <vt:lpstr>PowerPoint Presentation</vt:lpstr>
      <vt:lpstr>PowerPoint Presentation</vt:lpstr>
      <vt:lpstr>PowerPoint Presentation</vt:lpstr>
      <vt:lpstr>Challenges</vt:lpstr>
      <vt:lpstr>Medical imaging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Exploration in hostile environments (OK, robots!)</vt:lpstr>
      <vt:lpstr>PowerPoint Presentation</vt:lpstr>
      <vt:lpstr>PowerPoint Presentation</vt:lpstr>
      <vt:lpstr>How is an image represented?</vt:lpstr>
      <vt:lpstr>How is an image represented?</vt:lpstr>
      <vt:lpstr>Image file formats</vt:lpstr>
      <vt:lpstr>Bitmap</vt:lpstr>
      <vt:lpstr>JPEG Compression Process</vt:lpstr>
      <vt:lpstr>JPEG Compression Process</vt:lpstr>
      <vt:lpstr>JPEG Compression Process</vt:lpstr>
      <vt:lpstr>JPEG Compression Process</vt:lpstr>
      <vt:lpstr>JPEG Compression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Recognition Question(s)</vt:lpstr>
      <vt:lpstr>Recognition Questions</vt:lpstr>
      <vt:lpstr>Today: face recognition</vt:lpstr>
      <vt:lpstr>Face recognition?</vt:lpstr>
      <vt:lpstr>Face recognition?</vt:lpstr>
      <vt:lpstr>Eigenfaces: how do people do it?</vt:lpstr>
      <vt:lpstr>Eigenfaces: how do people do it?</vt:lpstr>
      <vt:lpstr>Image features</vt:lpstr>
      <vt:lpstr>Color</vt:lpstr>
      <vt:lpstr>L*a*b*</vt:lpstr>
      <vt:lpstr>L*a*b*</vt:lpstr>
      <vt:lpstr>Texture</vt:lpstr>
      <vt:lpstr>Texture</vt:lpstr>
      <vt:lpstr>Local “response” to feature functions</vt:lpstr>
      <vt:lpstr>Example: Gabor Filters</vt:lpstr>
      <vt:lpstr>Gabor filters</vt:lpstr>
      <vt:lpstr>Gabor filters</vt:lpstr>
      <vt:lpstr>PowerPoint Presentation</vt:lpstr>
      <vt:lpstr>PowerPoint Presentation</vt:lpstr>
      <vt:lpstr>PowerPoint Presentation</vt:lpstr>
      <vt:lpstr>PowerPoint Presentation</vt:lpstr>
      <vt:lpstr>Learning a projection</vt:lpstr>
      <vt:lpstr>Dimensionality reduction</vt:lpstr>
      <vt:lpstr>Principal component analysis</vt:lpstr>
      <vt:lpstr>Eigenfaces: pictures!</vt:lpstr>
      <vt:lpstr>Eigenfaces: pictures!</vt:lpstr>
      <vt:lpstr>Projecting onto low-d eigenspace</vt:lpstr>
      <vt:lpstr>Eigenfaces: pictures!</vt:lpstr>
      <vt:lpstr>How many dimensions?</vt:lpstr>
      <vt:lpstr>How many dimensions?</vt:lpstr>
      <vt:lpstr>Eigenfaces: recognition (id)</vt:lpstr>
      <vt:lpstr>Eigenfaces: recognition (id)</vt:lpstr>
      <vt:lpstr>Eigenfaces: recognition (id)</vt:lpstr>
      <vt:lpstr>Eigenfaces: detection</vt:lpstr>
      <vt:lpstr>Eigenfaces: detection</vt:lpstr>
      <vt:lpstr>Eigenfaces: detection</vt:lpstr>
      <vt:lpstr>Eigenfaces: detection</vt:lpstr>
      <vt:lpstr>Receiver-operating curve</vt:lpstr>
      <vt:lpstr>What’s wrong with detection?</vt:lpstr>
      <vt:lpstr>What’s wrong with detection?</vt:lpstr>
      <vt:lpstr>What parts are important?</vt:lpstr>
      <vt:lpstr>What parts are important?</vt:lpstr>
      <vt:lpstr>What parts parts are important?</vt:lpstr>
      <vt:lpstr>Robust real-time face detection</vt:lpstr>
      <vt:lpstr>Image features</vt:lpstr>
      <vt:lpstr>Huge library of filters</vt:lpstr>
      <vt:lpstr>Constructing the classifier</vt:lpstr>
      <vt:lpstr>Characteristics of algorithm</vt:lpstr>
      <vt:lpstr>Viola and Jones: Results</vt:lpstr>
      <vt:lpstr>First two filters</vt:lpstr>
      <vt:lpstr>Robustness…</vt:lpstr>
      <vt:lpstr>Summary (Viola-Jones)</vt:lpstr>
      <vt:lpstr>PowerPoint Presentation</vt:lpstr>
      <vt:lpstr>Happy face!</vt:lpstr>
    </vt:vector>
  </TitlesOfParts>
  <Company>Pomona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Natural Language Processing 2</dc:title>
  <dc:creator>Dave Kauchak</dc:creator>
  <cp:lastModifiedBy>David Kauchak</cp:lastModifiedBy>
  <cp:revision>111</cp:revision>
  <cp:lastPrinted>2013-05-02T21:06:20Z</cp:lastPrinted>
  <dcterms:created xsi:type="dcterms:W3CDTF">2010-11-22T23:32:43Z</dcterms:created>
  <dcterms:modified xsi:type="dcterms:W3CDTF">2013-05-02T21:06:23Z</dcterms:modified>
</cp:coreProperties>
</file>