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6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7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8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9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0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11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2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notesSlides/notesSlide13.xml" ContentType="application/vnd.openxmlformats-officedocument.presentationml.notesSlide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notesSlides/notesSlide14.xml" ContentType="application/vnd.openxmlformats-officedocument.presentationml.notesSlide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15.xml" ContentType="application/vnd.openxmlformats-officedocument.presentationml.notesSlide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sldIdLst>
    <p:sldId id="332" r:id="rId2"/>
    <p:sldId id="256" r:id="rId3"/>
    <p:sldId id="331" r:id="rId4"/>
    <p:sldId id="257" r:id="rId5"/>
    <p:sldId id="261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333" r:id="rId18"/>
    <p:sldId id="271" r:id="rId19"/>
    <p:sldId id="272" r:id="rId20"/>
    <p:sldId id="273" r:id="rId21"/>
    <p:sldId id="274" r:id="rId22"/>
    <p:sldId id="279" r:id="rId23"/>
    <p:sldId id="325" r:id="rId24"/>
    <p:sldId id="280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5" r:id="rId34"/>
    <p:sldId id="296" r:id="rId35"/>
    <p:sldId id="297" r:id="rId36"/>
    <p:sldId id="299" r:id="rId37"/>
    <p:sldId id="300" r:id="rId38"/>
    <p:sldId id="301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34" r:id="rId47"/>
    <p:sldId id="335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7" r:id="rId57"/>
    <p:sldId id="328" r:id="rId58"/>
    <p:sldId id="329" r:id="rId59"/>
    <p:sldId id="336" r:id="rId60"/>
    <p:sldId id="330" r:id="rId61"/>
    <p:sldId id="324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18" autoAdjust="0"/>
  </p:normalViewPr>
  <p:slideViewPr>
    <p:cSldViewPr snapToObjects="1">
      <p:cViewPr varScale="1">
        <p:scale>
          <a:sx n="84" d="100"/>
          <a:sy n="84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E1C93-A1D0-BB49-812F-5E1F5269AC72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C40C5-2997-214D-853F-621890854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Relationship Id="rId3" Type="http://schemas.openxmlformats.org/officeDocument/2006/relationships/hyperlink" Target="http://en.wikipedia.org/wiki/Iteration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Joseph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Engelberger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been called the father of robotics. The American engineer and entrepreneur helped create the first industrial robot. In 1966, he appeared on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Tonight Show with Johnny Carson along with a robot that served a beer, sunk a putt and led the band. </a:t>
            </a:r>
            <a:r>
              <a: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Asked to define a robot, he once said, "I can't define a robot, but I know one when I see one."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C40C5-2997-214D-853F-621890854C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Video!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C38A9-D1EF-4245-B89C-29768DBC03A3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Sphex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wasps drop a paralyzed insect near the opening of the nest. Before taking provisions into the nest, the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Sphex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inspects the nest, leaving the prey outside. During the inspection, an experimenter can move the prey a few inches away from the opening. When the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Sphex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emerges from the nest ready to drag in the prey, it finds the prey missing. The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Sphex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quickly locates the moved prey, but now its behavioral "program" has been reset. After dragging the prey back to the opening of the nest, once again the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Sphex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compelled to inspect the nest, so the prey is again dropped and left outside during another stereotypical inspection of the nest. This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iteration can be repeated again and again, with the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Sphex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never seeming to notice what is going on, never able to escape from its programmed sequence of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C40C5-2997-214D-853F-621890854CD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1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BEAM == Biology, Electronics, Aesthetics, and Mechanics</a:t>
            </a:r>
          </a:p>
          <a:p>
            <a:r>
              <a:rPr lang="en-US">
                <a:latin typeface="Arial" pitchFamily="-106" charset="0"/>
              </a:rPr>
              <a:t>http://people.cs.uchicago.edu/~wiseman/vehicles/</a:t>
            </a:r>
          </a:p>
          <a:p>
            <a:endParaRPr lang="en-US">
              <a:latin typeface="Times" pitchFamily="-106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12A72-A9D2-864F-AFBE-2B890A9BA1C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Crucial assumption: that the robot KNOWS the potential field</a:t>
            </a:r>
          </a:p>
          <a:p>
            <a:r>
              <a:rPr lang="en-US">
                <a:latin typeface="Times" pitchFamily="-106" charset="0"/>
              </a:rPr>
              <a:t>sensor networks or significant sensing challenge!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1708D-A6F0-314C-A5A7-D77EB122C17F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5 or 6 vector fields here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B5A6F-683D-834B-8EE7-889E92F94664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red == observer we want to avoid</a:t>
            </a:r>
          </a:p>
          <a:p>
            <a:r>
              <a:rPr lang="en-US">
                <a:latin typeface="Times" pitchFamily="-106" charset="0"/>
              </a:rPr>
              <a:t>yellow == goal</a:t>
            </a:r>
          </a:p>
          <a:p>
            <a:r>
              <a:rPr lang="en-US">
                <a:latin typeface="Times" pitchFamily="-106" charset="0"/>
              </a:rPr>
              <a:t>blue == robot</a:t>
            </a:r>
          </a:p>
          <a:p>
            <a:r>
              <a:rPr lang="en-US">
                <a:latin typeface="Times" pitchFamily="-106" charset="0"/>
              </a:rPr>
              <a:t>obstacles cast "unobservable shadows"</a:t>
            </a:r>
          </a:p>
          <a:p>
            <a:r>
              <a:rPr lang="en-US">
                <a:latin typeface="Times" pitchFamily="-106" charset="0"/>
              </a:rPr>
              <a:t>show Lec2/usc_pfields_exp1_r1.mov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62843-D203-8544-A36C-F8BFE4E549FB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B2C0D-5F62-F243-93AE-A928B1DC0619}" type="slidenum">
              <a:rPr lang="en-US"/>
              <a:pPr/>
              <a:t>11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protectors and terminators</a:t>
            </a:r>
          </a:p>
          <a:p>
            <a:r>
              <a:rPr lang="en-US">
                <a:latin typeface="Times" pitchFamily="-106" charset="0"/>
              </a:rPr>
              <a:t>as well as _ex_terminators…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D1A94-0D48-9042-8BF7-6EAD4FCD5CBC}" type="slidenum">
              <a:rPr lang="en-US"/>
              <a:pPr/>
              <a:t>12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exterminate all humans sound &lt;- mac iTunes</a:t>
            </a:r>
          </a:p>
          <a:p>
            <a:r>
              <a:rPr lang="en-US">
                <a:latin typeface="Times" pitchFamily="-106" charset="0"/>
              </a:rPr>
              <a:t>robots: need to be freed from their work! RUR </a:t>
            </a:r>
          </a:p>
          <a:p>
            <a:endParaRPr lang="en-US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" pitchFamily="-106" charset="0"/>
              </a:rPr>
              <a:t>STRIPS planning</a:t>
            </a:r>
          </a:p>
          <a:p>
            <a:r>
              <a:rPr lang="en-US" dirty="0">
                <a:latin typeface="Times" pitchFamily="-106" charset="0"/>
              </a:rPr>
              <a:t>explicit representation of high-level environmental states…</a:t>
            </a:r>
          </a:p>
          <a:p>
            <a:r>
              <a:rPr lang="en-US" dirty="0">
                <a:latin typeface="Times" pitchFamily="-106" charset="0"/>
              </a:rPr>
              <a:t>  -- low-level engineering of actuation and control had to be improved</a:t>
            </a:r>
          </a:p>
          <a:p>
            <a:r>
              <a:rPr lang="en-US" dirty="0">
                <a:latin typeface="Times" pitchFamily="-106" charset="0"/>
              </a:rPr>
              <a:t>  - -algorithms for reasoning about the robot's environment had to be improved</a:t>
            </a:r>
          </a:p>
          <a:p>
            <a:r>
              <a:rPr lang="en-US" dirty="0">
                <a:latin typeface="Times" pitchFamily="-106" charset="0"/>
              </a:rPr>
              <a:t>VIDEO!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84AEC-2203-A84A-896D-56AA7DDCA9F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The field moved slowly, mostly because computation moved slowly!</a:t>
            </a:r>
          </a:p>
          <a:p>
            <a:endParaRPr lang="en-US">
              <a:latin typeface="Times" pitchFamily="-106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ED5BD-8FA7-1B4D-B250-AB7C5366824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pitchFamily="-106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B9C50-C1E9-2041-B4FC-88DEDF4AC0D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picture of Rodney Brooks – his paper!!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CBE7D-B1E5-B24D-BBEF-78CF7197C84A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historically, this has come full circle!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6A4B7-D25D-7242-BA90-01048CF3B27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6" charset="0"/>
              </a:rPr>
              <a:t>Shakey video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8100B-4807-CB4B-9A1B-874694B7D07C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7011003-250B-7442-ADC2-7266984F7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BCAF8F-CCE4-D144-9DAD-49BC37F384C1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C2C1CC9-A66F-064C-A9DE-6CEAB0CEA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tags" Target="../tags/tag47.xml"/><Relationship Id="rId13" Type="http://schemas.openxmlformats.org/officeDocument/2006/relationships/tags" Target="../tags/tag48.xml"/><Relationship Id="rId14" Type="http://schemas.openxmlformats.org/officeDocument/2006/relationships/tags" Target="../tags/tag49.xml"/><Relationship Id="rId15" Type="http://schemas.openxmlformats.org/officeDocument/2006/relationships/tags" Target="../tags/tag50.xml"/><Relationship Id="rId16" Type="http://schemas.openxmlformats.org/officeDocument/2006/relationships/tags" Target="../tags/tag51.xml"/><Relationship Id="rId17" Type="http://schemas.openxmlformats.org/officeDocument/2006/relationships/tags" Target="../tags/tag52.xml"/><Relationship Id="rId18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20" Type="http://schemas.openxmlformats.org/officeDocument/2006/relationships/tags" Target="../tags/tag72.xml"/><Relationship Id="rId21" Type="http://schemas.openxmlformats.org/officeDocument/2006/relationships/tags" Target="../tags/tag73.xml"/><Relationship Id="rId22" Type="http://schemas.openxmlformats.org/officeDocument/2006/relationships/tags" Target="../tags/tag74.xml"/><Relationship Id="rId23" Type="http://schemas.openxmlformats.org/officeDocument/2006/relationships/tags" Target="../tags/tag75.xml"/><Relationship Id="rId24" Type="http://schemas.openxmlformats.org/officeDocument/2006/relationships/slideLayout" Target="../slideLayouts/slideLayout12.xml"/><Relationship Id="rId25" Type="http://schemas.openxmlformats.org/officeDocument/2006/relationships/notesSlide" Target="../notesSlides/notesSlide2.xml"/><Relationship Id="rId26" Type="http://schemas.openxmlformats.org/officeDocument/2006/relationships/image" Target="../media/image21.jpeg"/><Relationship Id="rId27" Type="http://schemas.openxmlformats.org/officeDocument/2006/relationships/image" Target="../media/image22.jpeg"/><Relationship Id="rId28" Type="http://schemas.openxmlformats.org/officeDocument/2006/relationships/image" Target="../media/image23.jpeg"/><Relationship Id="rId29" Type="http://schemas.openxmlformats.org/officeDocument/2006/relationships/image" Target="../media/image24.jpeg"/><Relationship Id="rId30" Type="http://schemas.openxmlformats.org/officeDocument/2006/relationships/image" Target="../media/image25.jpeg"/><Relationship Id="rId31" Type="http://schemas.openxmlformats.org/officeDocument/2006/relationships/image" Target="../media/image26.jpeg"/><Relationship Id="rId32" Type="http://schemas.openxmlformats.org/officeDocument/2006/relationships/image" Target="../media/image27.jpeg"/><Relationship Id="rId10" Type="http://schemas.openxmlformats.org/officeDocument/2006/relationships/tags" Target="../tags/tag62.xml"/><Relationship Id="rId11" Type="http://schemas.openxmlformats.org/officeDocument/2006/relationships/tags" Target="../tags/tag63.xml"/><Relationship Id="rId12" Type="http://schemas.openxmlformats.org/officeDocument/2006/relationships/tags" Target="../tags/tag64.xml"/><Relationship Id="rId13" Type="http://schemas.openxmlformats.org/officeDocument/2006/relationships/tags" Target="../tags/tag65.xml"/><Relationship Id="rId14" Type="http://schemas.openxmlformats.org/officeDocument/2006/relationships/tags" Target="../tags/tag66.xml"/><Relationship Id="rId15" Type="http://schemas.openxmlformats.org/officeDocument/2006/relationships/tags" Target="../tags/tag67.xml"/><Relationship Id="rId16" Type="http://schemas.openxmlformats.org/officeDocument/2006/relationships/tags" Target="../tags/tag68.xml"/><Relationship Id="rId17" Type="http://schemas.openxmlformats.org/officeDocument/2006/relationships/tags" Target="../tags/tag69.xml"/><Relationship Id="rId18" Type="http://schemas.openxmlformats.org/officeDocument/2006/relationships/tags" Target="../tags/tag70.xml"/><Relationship Id="rId19" Type="http://schemas.openxmlformats.org/officeDocument/2006/relationships/tags" Target="../tags/tag71.xml"/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tags" Target="../tags/tag58.xml"/><Relationship Id="rId7" Type="http://schemas.openxmlformats.org/officeDocument/2006/relationships/tags" Target="../tags/tag59.xml"/><Relationship Id="rId8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95.xml"/><Relationship Id="rId21" Type="http://schemas.openxmlformats.org/officeDocument/2006/relationships/tags" Target="../tags/tag96.xml"/><Relationship Id="rId22" Type="http://schemas.openxmlformats.org/officeDocument/2006/relationships/tags" Target="../tags/tag97.xml"/><Relationship Id="rId23" Type="http://schemas.openxmlformats.org/officeDocument/2006/relationships/tags" Target="../tags/tag98.xml"/><Relationship Id="rId24" Type="http://schemas.openxmlformats.org/officeDocument/2006/relationships/tags" Target="../tags/tag99.xml"/><Relationship Id="rId25" Type="http://schemas.openxmlformats.org/officeDocument/2006/relationships/tags" Target="../tags/tag100.xml"/><Relationship Id="rId26" Type="http://schemas.openxmlformats.org/officeDocument/2006/relationships/tags" Target="../tags/tag101.xml"/><Relationship Id="rId27" Type="http://schemas.openxmlformats.org/officeDocument/2006/relationships/tags" Target="../tags/tag102.xml"/><Relationship Id="rId28" Type="http://schemas.openxmlformats.org/officeDocument/2006/relationships/slideLayout" Target="../slideLayouts/slideLayout12.xml"/><Relationship Id="rId29" Type="http://schemas.openxmlformats.org/officeDocument/2006/relationships/notesSlide" Target="../notesSlides/notesSlide3.xml"/><Relationship Id="rId1" Type="http://schemas.openxmlformats.org/officeDocument/2006/relationships/tags" Target="../tags/tag76.xml"/><Relationship Id="rId2" Type="http://schemas.openxmlformats.org/officeDocument/2006/relationships/tags" Target="../tags/tag77.xml"/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30" Type="http://schemas.openxmlformats.org/officeDocument/2006/relationships/image" Target="../media/image21.jpeg"/><Relationship Id="rId31" Type="http://schemas.openxmlformats.org/officeDocument/2006/relationships/image" Target="../media/image22.jpeg"/><Relationship Id="rId32" Type="http://schemas.openxmlformats.org/officeDocument/2006/relationships/image" Target="../media/image23.jpeg"/><Relationship Id="rId9" Type="http://schemas.openxmlformats.org/officeDocument/2006/relationships/tags" Target="../tags/tag84.xml"/><Relationship Id="rId6" Type="http://schemas.openxmlformats.org/officeDocument/2006/relationships/tags" Target="../tags/tag81.xml"/><Relationship Id="rId7" Type="http://schemas.openxmlformats.org/officeDocument/2006/relationships/tags" Target="../tags/tag82.xml"/><Relationship Id="rId8" Type="http://schemas.openxmlformats.org/officeDocument/2006/relationships/tags" Target="../tags/tag83.xml"/><Relationship Id="rId33" Type="http://schemas.openxmlformats.org/officeDocument/2006/relationships/image" Target="../media/image24.jpeg"/><Relationship Id="rId34" Type="http://schemas.openxmlformats.org/officeDocument/2006/relationships/image" Target="../media/image26.jpeg"/><Relationship Id="rId35" Type="http://schemas.openxmlformats.org/officeDocument/2006/relationships/image" Target="../media/image27.jpeg"/><Relationship Id="rId10" Type="http://schemas.openxmlformats.org/officeDocument/2006/relationships/tags" Target="../tags/tag85.xml"/><Relationship Id="rId11" Type="http://schemas.openxmlformats.org/officeDocument/2006/relationships/tags" Target="../tags/tag86.xml"/><Relationship Id="rId12" Type="http://schemas.openxmlformats.org/officeDocument/2006/relationships/tags" Target="../tags/tag87.xml"/><Relationship Id="rId13" Type="http://schemas.openxmlformats.org/officeDocument/2006/relationships/tags" Target="../tags/tag88.xml"/><Relationship Id="rId14" Type="http://schemas.openxmlformats.org/officeDocument/2006/relationships/tags" Target="../tags/tag89.xml"/><Relationship Id="rId15" Type="http://schemas.openxmlformats.org/officeDocument/2006/relationships/tags" Target="../tags/tag90.xml"/><Relationship Id="rId16" Type="http://schemas.openxmlformats.org/officeDocument/2006/relationships/tags" Target="../tags/tag91.xml"/><Relationship Id="rId17" Type="http://schemas.openxmlformats.org/officeDocument/2006/relationships/tags" Target="../tags/tag92.xml"/><Relationship Id="rId18" Type="http://schemas.openxmlformats.org/officeDocument/2006/relationships/tags" Target="../tags/tag93.xml"/><Relationship Id="rId19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tags" Target="../tags/tag113.xml"/><Relationship Id="rId12" Type="http://schemas.openxmlformats.org/officeDocument/2006/relationships/tags" Target="../tags/tag114.xml"/><Relationship Id="rId13" Type="http://schemas.openxmlformats.org/officeDocument/2006/relationships/tags" Target="../tags/tag115.xml"/><Relationship Id="rId14" Type="http://schemas.openxmlformats.org/officeDocument/2006/relationships/tags" Target="../tags/tag116.xml"/><Relationship Id="rId15" Type="http://schemas.openxmlformats.org/officeDocument/2006/relationships/tags" Target="../tags/tag117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103.xml"/><Relationship Id="rId2" Type="http://schemas.openxmlformats.org/officeDocument/2006/relationships/tags" Target="../tags/tag104.xml"/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tags" Target="../tags/tag108.xml"/><Relationship Id="rId7" Type="http://schemas.openxmlformats.org/officeDocument/2006/relationships/tags" Target="../tags/tag109.xml"/><Relationship Id="rId8" Type="http://schemas.openxmlformats.org/officeDocument/2006/relationships/tags" Target="../tags/tag110.xml"/><Relationship Id="rId9" Type="http://schemas.openxmlformats.org/officeDocument/2006/relationships/tags" Target="../tags/tag111.xml"/><Relationship Id="rId10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tags" Target="../tags/tag128.xml"/><Relationship Id="rId12" Type="http://schemas.openxmlformats.org/officeDocument/2006/relationships/tags" Target="../tags/tag129.xml"/><Relationship Id="rId13" Type="http://schemas.openxmlformats.org/officeDocument/2006/relationships/tags" Target="../tags/tag130.xml"/><Relationship Id="rId14" Type="http://schemas.openxmlformats.org/officeDocument/2006/relationships/tags" Target="../tags/tag131.xml"/><Relationship Id="rId15" Type="http://schemas.openxmlformats.org/officeDocument/2006/relationships/slideLayout" Target="../slideLayouts/slideLayout12.xml"/><Relationship Id="rId16" Type="http://schemas.openxmlformats.org/officeDocument/2006/relationships/image" Target="../media/image28.jpeg"/><Relationship Id="rId17" Type="http://schemas.openxmlformats.org/officeDocument/2006/relationships/image" Target="../media/image29.jpeg"/><Relationship Id="rId18" Type="http://schemas.openxmlformats.org/officeDocument/2006/relationships/image" Target="../media/image30.jpeg"/><Relationship Id="rId1" Type="http://schemas.openxmlformats.org/officeDocument/2006/relationships/tags" Target="../tags/tag118.xml"/><Relationship Id="rId2" Type="http://schemas.openxmlformats.org/officeDocument/2006/relationships/tags" Target="../tags/tag119.xml"/><Relationship Id="rId3" Type="http://schemas.openxmlformats.org/officeDocument/2006/relationships/tags" Target="../tags/tag120.xml"/><Relationship Id="rId4" Type="http://schemas.openxmlformats.org/officeDocument/2006/relationships/tags" Target="../tags/tag121.xml"/><Relationship Id="rId5" Type="http://schemas.openxmlformats.org/officeDocument/2006/relationships/tags" Target="../tags/tag122.xml"/><Relationship Id="rId6" Type="http://schemas.openxmlformats.org/officeDocument/2006/relationships/tags" Target="../tags/tag123.xml"/><Relationship Id="rId7" Type="http://schemas.openxmlformats.org/officeDocument/2006/relationships/tags" Target="../tags/tag124.xml"/><Relationship Id="rId8" Type="http://schemas.openxmlformats.org/officeDocument/2006/relationships/tags" Target="../tags/tag125.xml"/><Relationship Id="rId9" Type="http://schemas.openxmlformats.org/officeDocument/2006/relationships/tags" Target="../tags/tag126.xml"/><Relationship Id="rId10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tags" Target="../tags/tag151.xml"/><Relationship Id="rId21" Type="http://schemas.openxmlformats.org/officeDocument/2006/relationships/tags" Target="../tags/tag152.xml"/><Relationship Id="rId22" Type="http://schemas.openxmlformats.org/officeDocument/2006/relationships/tags" Target="../tags/tag153.xml"/><Relationship Id="rId23" Type="http://schemas.openxmlformats.org/officeDocument/2006/relationships/tags" Target="../tags/tag154.xml"/><Relationship Id="rId24" Type="http://schemas.openxmlformats.org/officeDocument/2006/relationships/tags" Target="../tags/tag155.xml"/><Relationship Id="rId25" Type="http://schemas.openxmlformats.org/officeDocument/2006/relationships/tags" Target="../tags/tag156.xml"/><Relationship Id="rId26" Type="http://schemas.openxmlformats.org/officeDocument/2006/relationships/tags" Target="../tags/tag157.xml"/><Relationship Id="rId27" Type="http://schemas.openxmlformats.org/officeDocument/2006/relationships/tags" Target="../tags/tag158.xml"/><Relationship Id="rId28" Type="http://schemas.openxmlformats.org/officeDocument/2006/relationships/tags" Target="../tags/tag159.xml"/><Relationship Id="rId29" Type="http://schemas.openxmlformats.org/officeDocument/2006/relationships/tags" Target="../tags/tag160.xml"/><Relationship Id="rId1" Type="http://schemas.openxmlformats.org/officeDocument/2006/relationships/tags" Target="../tags/tag132.xml"/><Relationship Id="rId2" Type="http://schemas.openxmlformats.org/officeDocument/2006/relationships/tags" Target="../tags/tag133.xml"/><Relationship Id="rId3" Type="http://schemas.openxmlformats.org/officeDocument/2006/relationships/tags" Target="../tags/tag134.xml"/><Relationship Id="rId4" Type="http://schemas.openxmlformats.org/officeDocument/2006/relationships/tags" Target="../tags/tag135.xml"/><Relationship Id="rId5" Type="http://schemas.openxmlformats.org/officeDocument/2006/relationships/tags" Target="../tags/tag136.xml"/><Relationship Id="rId30" Type="http://schemas.openxmlformats.org/officeDocument/2006/relationships/tags" Target="../tags/tag161.xml"/><Relationship Id="rId31" Type="http://schemas.openxmlformats.org/officeDocument/2006/relationships/tags" Target="../tags/tag162.xml"/><Relationship Id="rId32" Type="http://schemas.openxmlformats.org/officeDocument/2006/relationships/tags" Target="../tags/tag163.xml"/><Relationship Id="rId9" Type="http://schemas.openxmlformats.org/officeDocument/2006/relationships/tags" Target="../tags/tag140.xml"/><Relationship Id="rId6" Type="http://schemas.openxmlformats.org/officeDocument/2006/relationships/tags" Target="../tags/tag137.xml"/><Relationship Id="rId7" Type="http://schemas.openxmlformats.org/officeDocument/2006/relationships/tags" Target="../tags/tag138.xml"/><Relationship Id="rId8" Type="http://schemas.openxmlformats.org/officeDocument/2006/relationships/tags" Target="../tags/tag139.xml"/><Relationship Id="rId33" Type="http://schemas.openxmlformats.org/officeDocument/2006/relationships/tags" Target="../tags/tag164.xml"/><Relationship Id="rId34" Type="http://schemas.openxmlformats.org/officeDocument/2006/relationships/tags" Target="../tags/tag165.xml"/><Relationship Id="rId35" Type="http://schemas.openxmlformats.org/officeDocument/2006/relationships/tags" Target="../tags/tag166.xml"/><Relationship Id="rId36" Type="http://schemas.openxmlformats.org/officeDocument/2006/relationships/tags" Target="../tags/tag167.xml"/><Relationship Id="rId10" Type="http://schemas.openxmlformats.org/officeDocument/2006/relationships/tags" Target="../tags/tag141.xml"/><Relationship Id="rId11" Type="http://schemas.openxmlformats.org/officeDocument/2006/relationships/tags" Target="../tags/tag142.xml"/><Relationship Id="rId12" Type="http://schemas.openxmlformats.org/officeDocument/2006/relationships/tags" Target="../tags/tag143.xml"/><Relationship Id="rId13" Type="http://schemas.openxmlformats.org/officeDocument/2006/relationships/tags" Target="../tags/tag144.xml"/><Relationship Id="rId14" Type="http://schemas.openxmlformats.org/officeDocument/2006/relationships/tags" Target="../tags/tag145.xml"/><Relationship Id="rId15" Type="http://schemas.openxmlformats.org/officeDocument/2006/relationships/tags" Target="../tags/tag146.xml"/><Relationship Id="rId16" Type="http://schemas.openxmlformats.org/officeDocument/2006/relationships/tags" Target="../tags/tag147.xml"/><Relationship Id="rId17" Type="http://schemas.openxmlformats.org/officeDocument/2006/relationships/tags" Target="../tags/tag148.xml"/><Relationship Id="rId18" Type="http://schemas.openxmlformats.org/officeDocument/2006/relationships/tags" Target="../tags/tag149.xml"/><Relationship Id="rId19" Type="http://schemas.openxmlformats.org/officeDocument/2006/relationships/tags" Target="../tags/tag150.xml"/><Relationship Id="rId37" Type="http://schemas.openxmlformats.org/officeDocument/2006/relationships/tags" Target="../tags/tag168.xml"/><Relationship Id="rId38" Type="http://schemas.openxmlformats.org/officeDocument/2006/relationships/slideLayout" Target="../slideLayouts/slideLayout12.xml"/><Relationship Id="rId3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20" Type="http://schemas.openxmlformats.org/officeDocument/2006/relationships/tags" Target="../tags/tag188.xml"/><Relationship Id="rId21" Type="http://schemas.openxmlformats.org/officeDocument/2006/relationships/tags" Target="../tags/tag189.xml"/><Relationship Id="rId22" Type="http://schemas.openxmlformats.org/officeDocument/2006/relationships/tags" Target="../tags/tag190.xml"/><Relationship Id="rId23" Type="http://schemas.openxmlformats.org/officeDocument/2006/relationships/tags" Target="../tags/tag191.xml"/><Relationship Id="rId24" Type="http://schemas.openxmlformats.org/officeDocument/2006/relationships/slideLayout" Target="../slideLayouts/slideLayout12.xml"/><Relationship Id="rId25" Type="http://schemas.openxmlformats.org/officeDocument/2006/relationships/notesSlide" Target="../notesSlides/notesSlide4.xml"/><Relationship Id="rId10" Type="http://schemas.openxmlformats.org/officeDocument/2006/relationships/tags" Target="../tags/tag178.xml"/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tags" Target="../tags/tag183.xml"/><Relationship Id="rId16" Type="http://schemas.openxmlformats.org/officeDocument/2006/relationships/tags" Target="../tags/tag184.xml"/><Relationship Id="rId17" Type="http://schemas.openxmlformats.org/officeDocument/2006/relationships/tags" Target="../tags/tag185.xml"/><Relationship Id="rId18" Type="http://schemas.openxmlformats.org/officeDocument/2006/relationships/tags" Target="../tags/tag186.xml"/><Relationship Id="rId19" Type="http://schemas.openxmlformats.org/officeDocument/2006/relationships/tags" Target="../tags/tag187.xml"/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Xdn6ynwpiI" TargetMode="Externa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20" Type="http://schemas.openxmlformats.org/officeDocument/2006/relationships/tags" Target="../tags/tag211.xml"/><Relationship Id="rId21" Type="http://schemas.openxmlformats.org/officeDocument/2006/relationships/tags" Target="../tags/tag212.xml"/><Relationship Id="rId22" Type="http://schemas.openxmlformats.org/officeDocument/2006/relationships/tags" Target="../tags/tag213.xml"/><Relationship Id="rId23" Type="http://schemas.openxmlformats.org/officeDocument/2006/relationships/tags" Target="../tags/tag214.xml"/><Relationship Id="rId24" Type="http://schemas.openxmlformats.org/officeDocument/2006/relationships/tags" Target="../tags/tag215.xml"/><Relationship Id="rId25" Type="http://schemas.openxmlformats.org/officeDocument/2006/relationships/tags" Target="../tags/tag216.xml"/><Relationship Id="rId26" Type="http://schemas.openxmlformats.org/officeDocument/2006/relationships/tags" Target="../tags/tag217.xml"/><Relationship Id="rId27" Type="http://schemas.openxmlformats.org/officeDocument/2006/relationships/tags" Target="../tags/tag218.xml"/><Relationship Id="rId28" Type="http://schemas.openxmlformats.org/officeDocument/2006/relationships/slideLayout" Target="../slideLayouts/slideLayout12.xml"/><Relationship Id="rId29" Type="http://schemas.openxmlformats.org/officeDocument/2006/relationships/notesSlide" Target="../notesSlides/notesSlide5.xml"/><Relationship Id="rId30" Type="http://schemas.openxmlformats.org/officeDocument/2006/relationships/image" Target="../media/image18.jpeg"/><Relationship Id="rId31" Type="http://schemas.openxmlformats.org/officeDocument/2006/relationships/image" Target="../media/image31.jpeg"/><Relationship Id="rId10" Type="http://schemas.openxmlformats.org/officeDocument/2006/relationships/tags" Target="../tags/tag201.xml"/><Relationship Id="rId11" Type="http://schemas.openxmlformats.org/officeDocument/2006/relationships/tags" Target="../tags/tag202.xml"/><Relationship Id="rId12" Type="http://schemas.openxmlformats.org/officeDocument/2006/relationships/tags" Target="../tags/tag203.xml"/><Relationship Id="rId13" Type="http://schemas.openxmlformats.org/officeDocument/2006/relationships/tags" Target="../tags/tag204.xml"/><Relationship Id="rId14" Type="http://schemas.openxmlformats.org/officeDocument/2006/relationships/tags" Target="../tags/tag205.xml"/><Relationship Id="rId15" Type="http://schemas.openxmlformats.org/officeDocument/2006/relationships/tags" Target="../tags/tag206.xml"/><Relationship Id="rId16" Type="http://schemas.openxmlformats.org/officeDocument/2006/relationships/tags" Target="../tags/tag207.xml"/><Relationship Id="rId17" Type="http://schemas.openxmlformats.org/officeDocument/2006/relationships/tags" Target="../tags/tag208.xml"/><Relationship Id="rId18" Type="http://schemas.openxmlformats.org/officeDocument/2006/relationships/tags" Target="../tags/tag209.xml"/><Relationship Id="rId19" Type="http://schemas.openxmlformats.org/officeDocument/2006/relationships/tags" Target="../tags/tag210.xml"/><Relationship Id="rId1" Type="http://schemas.openxmlformats.org/officeDocument/2006/relationships/tags" Target="../tags/tag192.xml"/><Relationship Id="rId2" Type="http://schemas.openxmlformats.org/officeDocument/2006/relationships/tags" Target="../tags/tag193.xml"/><Relationship Id="rId3" Type="http://schemas.openxmlformats.org/officeDocument/2006/relationships/tags" Target="../tags/tag194.xml"/><Relationship Id="rId4" Type="http://schemas.openxmlformats.org/officeDocument/2006/relationships/tags" Target="../tags/tag195.xml"/><Relationship Id="rId5" Type="http://schemas.openxmlformats.org/officeDocument/2006/relationships/tags" Target="../tags/tag196.xml"/><Relationship Id="rId6" Type="http://schemas.openxmlformats.org/officeDocument/2006/relationships/tags" Target="../tags/tag197.xml"/><Relationship Id="rId7" Type="http://schemas.openxmlformats.org/officeDocument/2006/relationships/tags" Target="../tags/tag198.xml"/><Relationship Id="rId8" Type="http://schemas.openxmlformats.org/officeDocument/2006/relationships/tags" Target="../tags/tag1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32.jpeg"/><Relationship Id="rId1" Type="http://schemas.openxmlformats.org/officeDocument/2006/relationships/tags" Target="../tags/tag219.xml"/><Relationship Id="rId2" Type="http://schemas.openxmlformats.org/officeDocument/2006/relationships/tags" Target="../tags/tag2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4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1" Type="http://schemas.openxmlformats.org/officeDocument/2006/relationships/tags" Target="../tags/tag222.xml"/><Relationship Id="rId2" Type="http://schemas.openxmlformats.org/officeDocument/2006/relationships/tags" Target="../tags/tag223.xml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tags" Target="../tags/tag244.xml"/><Relationship Id="rId21" Type="http://schemas.openxmlformats.org/officeDocument/2006/relationships/tags" Target="../tags/tag245.xml"/><Relationship Id="rId22" Type="http://schemas.openxmlformats.org/officeDocument/2006/relationships/tags" Target="../tags/tag246.xml"/><Relationship Id="rId23" Type="http://schemas.openxmlformats.org/officeDocument/2006/relationships/tags" Target="../tags/tag247.xml"/><Relationship Id="rId24" Type="http://schemas.openxmlformats.org/officeDocument/2006/relationships/tags" Target="../tags/tag248.xml"/><Relationship Id="rId25" Type="http://schemas.openxmlformats.org/officeDocument/2006/relationships/tags" Target="../tags/tag249.xml"/><Relationship Id="rId26" Type="http://schemas.openxmlformats.org/officeDocument/2006/relationships/tags" Target="../tags/tag250.xml"/><Relationship Id="rId27" Type="http://schemas.openxmlformats.org/officeDocument/2006/relationships/tags" Target="../tags/tag251.xml"/><Relationship Id="rId28" Type="http://schemas.openxmlformats.org/officeDocument/2006/relationships/tags" Target="../tags/tag252.xml"/><Relationship Id="rId29" Type="http://schemas.openxmlformats.org/officeDocument/2006/relationships/tags" Target="../tags/tag253.xml"/><Relationship Id="rId1" Type="http://schemas.openxmlformats.org/officeDocument/2006/relationships/tags" Target="../tags/tag225.xml"/><Relationship Id="rId2" Type="http://schemas.openxmlformats.org/officeDocument/2006/relationships/tags" Target="../tags/tag226.xml"/><Relationship Id="rId3" Type="http://schemas.openxmlformats.org/officeDocument/2006/relationships/tags" Target="../tags/tag227.xml"/><Relationship Id="rId4" Type="http://schemas.openxmlformats.org/officeDocument/2006/relationships/tags" Target="../tags/tag228.xml"/><Relationship Id="rId5" Type="http://schemas.openxmlformats.org/officeDocument/2006/relationships/tags" Target="../tags/tag229.xml"/><Relationship Id="rId30" Type="http://schemas.openxmlformats.org/officeDocument/2006/relationships/tags" Target="../tags/tag254.xml"/><Relationship Id="rId31" Type="http://schemas.openxmlformats.org/officeDocument/2006/relationships/tags" Target="../tags/tag255.xml"/><Relationship Id="rId32" Type="http://schemas.openxmlformats.org/officeDocument/2006/relationships/tags" Target="../tags/tag256.xml"/><Relationship Id="rId9" Type="http://schemas.openxmlformats.org/officeDocument/2006/relationships/tags" Target="../tags/tag233.xml"/><Relationship Id="rId6" Type="http://schemas.openxmlformats.org/officeDocument/2006/relationships/tags" Target="../tags/tag230.xml"/><Relationship Id="rId7" Type="http://schemas.openxmlformats.org/officeDocument/2006/relationships/tags" Target="../tags/tag231.xml"/><Relationship Id="rId8" Type="http://schemas.openxmlformats.org/officeDocument/2006/relationships/tags" Target="../tags/tag232.xml"/><Relationship Id="rId33" Type="http://schemas.openxmlformats.org/officeDocument/2006/relationships/tags" Target="../tags/tag257.xml"/><Relationship Id="rId34" Type="http://schemas.openxmlformats.org/officeDocument/2006/relationships/slideLayout" Target="../slideLayouts/slideLayout12.xml"/><Relationship Id="rId35" Type="http://schemas.openxmlformats.org/officeDocument/2006/relationships/notesSlide" Target="../notesSlides/notesSlide7.xml"/><Relationship Id="rId36" Type="http://schemas.openxmlformats.org/officeDocument/2006/relationships/image" Target="../media/image16.jpeg"/><Relationship Id="rId10" Type="http://schemas.openxmlformats.org/officeDocument/2006/relationships/tags" Target="../tags/tag234.xml"/><Relationship Id="rId11" Type="http://schemas.openxmlformats.org/officeDocument/2006/relationships/tags" Target="../tags/tag235.xml"/><Relationship Id="rId12" Type="http://schemas.openxmlformats.org/officeDocument/2006/relationships/tags" Target="../tags/tag236.xml"/><Relationship Id="rId13" Type="http://schemas.openxmlformats.org/officeDocument/2006/relationships/tags" Target="../tags/tag237.xml"/><Relationship Id="rId14" Type="http://schemas.openxmlformats.org/officeDocument/2006/relationships/tags" Target="../tags/tag238.xml"/><Relationship Id="rId15" Type="http://schemas.openxmlformats.org/officeDocument/2006/relationships/tags" Target="../tags/tag239.xml"/><Relationship Id="rId16" Type="http://schemas.openxmlformats.org/officeDocument/2006/relationships/tags" Target="../tags/tag240.xml"/><Relationship Id="rId17" Type="http://schemas.openxmlformats.org/officeDocument/2006/relationships/tags" Target="../tags/tag241.xml"/><Relationship Id="rId18" Type="http://schemas.openxmlformats.org/officeDocument/2006/relationships/tags" Target="../tags/tag242.xml"/><Relationship Id="rId19" Type="http://schemas.openxmlformats.org/officeDocument/2006/relationships/tags" Target="../tags/tag243.xml"/><Relationship Id="rId37" Type="http://schemas.openxmlformats.org/officeDocument/2006/relationships/image" Target="../media/image34.jpeg"/><Relationship Id="rId38" Type="http://schemas.openxmlformats.org/officeDocument/2006/relationships/image" Target="../media/image35.jpeg"/><Relationship Id="rId3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4" Type="http://schemas.openxmlformats.org/officeDocument/2006/relationships/tags" Target="../tags/tag261.xml"/><Relationship Id="rId5" Type="http://schemas.openxmlformats.org/officeDocument/2006/relationships/tags" Target="../tags/tag262.xml"/><Relationship Id="rId6" Type="http://schemas.openxmlformats.org/officeDocument/2006/relationships/tags" Target="../tags/tag263.xml"/><Relationship Id="rId7" Type="http://schemas.openxmlformats.org/officeDocument/2006/relationships/tags" Target="../tags/tag264.xml"/><Relationship Id="rId8" Type="http://schemas.openxmlformats.org/officeDocument/2006/relationships/tags" Target="../tags/tag265.xml"/><Relationship Id="rId9" Type="http://schemas.openxmlformats.org/officeDocument/2006/relationships/tags" Target="../tags/tag266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58.xml"/><Relationship Id="rId2" Type="http://schemas.openxmlformats.org/officeDocument/2006/relationships/tags" Target="../tags/tag25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20" Type="http://schemas.openxmlformats.org/officeDocument/2006/relationships/tags" Target="../tags/tag286.xml"/><Relationship Id="rId21" Type="http://schemas.openxmlformats.org/officeDocument/2006/relationships/tags" Target="../tags/tag287.xml"/><Relationship Id="rId22" Type="http://schemas.openxmlformats.org/officeDocument/2006/relationships/tags" Target="../tags/tag288.xml"/><Relationship Id="rId23" Type="http://schemas.openxmlformats.org/officeDocument/2006/relationships/tags" Target="../tags/tag289.xml"/><Relationship Id="rId24" Type="http://schemas.openxmlformats.org/officeDocument/2006/relationships/tags" Target="../tags/tag290.xml"/><Relationship Id="rId25" Type="http://schemas.openxmlformats.org/officeDocument/2006/relationships/tags" Target="../tags/tag291.xml"/><Relationship Id="rId26" Type="http://schemas.openxmlformats.org/officeDocument/2006/relationships/tags" Target="../tags/tag292.xml"/><Relationship Id="rId27" Type="http://schemas.openxmlformats.org/officeDocument/2006/relationships/tags" Target="../tags/tag293.xml"/><Relationship Id="rId28" Type="http://schemas.openxmlformats.org/officeDocument/2006/relationships/tags" Target="../tags/tag294.xml"/><Relationship Id="rId29" Type="http://schemas.openxmlformats.org/officeDocument/2006/relationships/tags" Target="../tags/tag295.xml"/><Relationship Id="rId30" Type="http://schemas.openxmlformats.org/officeDocument/2006/relationships/slideLayout" Target="../slideLayouts/slideLayout12.xml"/><Relationship Id="rId31" Type="http://schemas.openxmlformats.org/officeDocument/2006/relationships/notesSlide" Target="../notesSlides/notesSlide8.xml"/><Relationship Id="rId10" Type="http://schemas.openxmlformats.org/officeDocument/2006/relationships/tags" Target="../tags/tag276.xml"/><Relationship Id="rId11" Type="http://schemas.openxmlformats.org/officeDocument/2006/relationships/tags" Target="../tags/tag277.xml"/><Relationship Id="rId12" Type="http://schemas.openxmlformats.org/officeDocument/2006/relationships/tags" Target="../tags/tag278.xml"/><Relationship Id="rId13" Type="http://schemas.openxmlformats.org/officeDocument/2006/relationships/tags" Target="../tags/tag279.xml"/><Relationship Id="rId14" Type="http://schemas.openxmlformats.org/officeDocument/2006/relationships/tags" Target="../tags/tag280.xml"/><Relationship Id="rId15" Type="http://schemas.openxmlformats.org/officeDocument/2006/relationships/tags" Target="../tags/tag281.xml"/><Relationship Id="rId16" Type="http://schemas.openxmlformats.org/officeDocument/2006/relationships/tags" Target="../tags/tag282.xml"/><Relationship Id="rId17" Type="http://schemas.openxmlformats.org/officeDocument/2006/relationships/tags" Target="../tags/tag283.xml"/><Relationship Id="rId18" Type="http://schemas.openxmlformats.org/officeDocument/2006/relationships/tags" Target="../tags/tag284.xml"/><Relationship Id="rId19" Type="http://schemas.openxmlformats.org/officeDocument/2006/relationships/tags" Target="../tags/tag285.xml"/><Relationship Id="rId1" Type="http://schemas.openxmlformats.org/officeDocument/2006/relationships/tags" Target="../tags/tag267.xml"/><Relationship Id="rId2" Type="http://schemas.openxmlformats.org/officeDocument/2006/relationships/tags" Target="../tags/tag268.xml"/><Relationship Id="rId3" Type="http://schemas.openxmlformats.org/officeDocument/2006/relationships/tags" Target="../tags/tag269.xml"/><Relationship Id="rId4" Type="http://schemas.openxmlformats.org/officeDocument/2006/relationships/tags" Target="../tags/tag270.xml"/><Relationship Id="rId5" Type="http://schemas.openxmlformats.org/officeDocument/2006/relationships/tags" Target="../tags/tag271.xml"/><Relationship Id="rId6" Type="http://schemas.openxmlformats.org/officeDocument/2006/relationships/tags" Target="../tags/tag272.xml"/><Relationship Id="rId7" Type="http://schemas.openxmlformats.org/officeDocument/2006/relationships/tags" Target="../tags/tag273.xml"/><Relationship Id="rId8" Type="http://schemas.openxmlformats.org/officeDocument/2006/relationships/tags" Target="../tags/tag274.xml"/></Relationships>
</file>

<file path=ppt/slides/_rels/slide2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8.jpeg"/><Relationship Id="rId47" Type="http://schemas.openxmlformats.org/officeDocument/2006/relationships/image" Target="../media/image17.jpeg"/><Relationship Id="rId48" Type="http://schemas.openxmlformats.org/officeDocument/2006/relationships/hyperlink" Target="file:///C:\ZachOld\Zach\Robotics\Lec2\MarsRover\mer_rovernav_240.mov" TargetMode="External"/><Relationship Id="rId49" Type="http://schemas.openxmlformats.org/officeDocument/2006/relationships/image" Target="../media/image37.jpeg"/><Relationship Id="rId20" Type="http://schemas.openxmlformats.org/officeDocument/2006/relationships/tags" Target="../tags/tag315.xml"/><Relationship Id="rId21" Type="http://schemas.openxmlformats.org/officeDocument/2006/relationships/tags" Target="../tags/tag316.xml"/><Relationship Id="rId22" Type="http://schemas.openxmlformats.org/officeDocument/2006/relationships/tags" Target="../tags/tag317.xml"/><Relationship Id="rId23" Type="http://schemas.openxmlformats.org/officeDocument/2006/relationships/tags" Target="../tags/tag318.xml"/><Relationship Id="rId24" Type="http://schemas.openxmlformats.org/officeDocument/2006/relationships/tags" Target="../tags/tag319.xml"/><Relationship Id="rId25" Type="http://schemas.openxmlformats.org/officeDocument/2006/relationships/tags" Target="../tags/tag320.xml"/><Relationship Id="rId26" Type="http://schemas.openxmlformats.org/officeDocument/2006/relationships/tags" Target="../tags/tag321.xml"/><Relationship Id="rId27" Type="http://schemas.openxmlformats.org/officeDocument/2006/relationships/tags" Target="../tags/tag322.xml"/><Relationship Id="rId28" Type="http://schemas.openxmlformats.org/officeDocument/2006/relationships/tags" Target="../tags/tag323.xml"/><Relationship Id="rId29" Type="http://schemas.openxmlformats.org/officeDocument/2006/relationships/tags" Target="../tags/tag324.xml"/><Relationship Id="rId1" Type="http://schemas.openxmlformats.org/officeDocument/2006/relationships/tags" Target="../tags/tag296.xml"/><Relationship Id="rId2" Type="http://schemas.openxmlformats.org/officeDocument/2006/relationships/tags" Target="../tags/tag297.xml"/><Relationship Id="rId3" Type="http://schemas.openxmlformats.org/officeDocument/2006/relationships/tags" Target="../tags/tag298.xml"/><Relationship Id="rId4" Type="http://schemas.openxmlformats.org/officeDocument/2006/relationships/tags" Target="../tags/tag299.xml"/><Relationship Id="rId5" Type="http://schemas.openxmlformats.org/officeDocument/2006/relationships/tags" Target="../tags/tag300.xml"/><Relationship Id="rId30" Type="http://schemas.openxmlformats.org/officeDocument/2006/relationships/tags" Target="../tags/tag325.xml"/><Relationship Id="rId31" Type="http://schemas.openxmlformats.org/officeDocument/2006/relationships/tags" Target="../tags/tag326.xml"/><Relationship Id="rId32" Type="http://schemas.openxmlformats.org/officeDocument/2006/relationships/tags" Target="../tags/tag327.xml"/><Relationship Id="rId9" Type="http://schemas.openxmlformats.org/officeDocument/2006/relationships/tags" Target="../tags/tag304.xml"/><Relationship Id="rId6" Type="http://schemas.openxmlformats.org/officeDocument/2006/relationships/tags" Target="../tags/tag301.xml"/><Relationship Id="rId7" Type="http://schemas.openxmlformats.org/officeDocument/2006/relationships/tags" Target="../tags/tag302.xml"/><Relationship Id="rId8" Type="http://schemas.openxmlformats.org/officeDocument/2006/relationships/tags" Target="../tags/tag303.xml"/><Relationship Id="rId33" Type="http://schemas.openxmlformats.org/officeDocument/2006/relationships/tags" Target="../tags/tag328.xml"/><Relationship Id="rId34" Type="http://schemas.openxmlformats.org/officeDocument/2006/relationships/tags" Target="../tags/tag329.xml"/><Relationship Id="rId35" Type="http://schemas.openxmlformats.org/officeDocument/2006/relationships/tags" Target="../tags/tag330.xml"/><Relationship Id="rId36" Type="http://schemas.openxmlformats.org/officeDocument/2006/relationships/tags" Target="../tags/tag331.xml"/><Relationship Id="rId10" Type="http://schemas.openxmlformats.org/officeDocument/2006/relationships/tags" Target="../tags/tag305.xml"/><Relationship Id="rId11" Type="http://schemas.openxmlformats.org/officeDocument/2006/relationships/tags" Target="../tags/tag306.xml"/><Relationship Id="rId12" Type="http://schemas.openxmlformats.org/officeDocument/2006/relationships/tags" Target="../tags/tag307.xml"/><Relationship Id="rId13" Type="http://schemas.openxmlformats.org/officeDocument/2006/relationships/tags" Target="../tags/tag308.xml"/><Relationship Id="rId14" Type="http://schemas.openxmlformats.org/officeDocument/2006/relationships/tags" Target="../tags/tag309.xml"/><Relationship Id="rId15" Type="http://schemas.openxmlformats.org/officeDocument/2006/relationships/tags" Target="../tags/tag310.xml"/><Relationship Id="rId16" Type="http://schemas.openxmlformats.org/officeDocument/2006/relationships/tags" Target="../tags/tag311.xml"/><Relationship Id="rId17" Type="http://schemas.openxmlformats.org/officeDocument/2006/relationships/tags" Target="../tags/tag312.xml"/><Relationship Id="rId18" Type="http://schemas.openxmlformats.org/officeDocument/2006/relationships/tags" Target="../tags/tag313.xml"/><Relationship Id="rId19" Type="http://schemas.openxmlformats.org/officeDocument/2006/relationships/tags" Target="../tags/tag314.xml"/><Relationship Id="rId37" Type="http://schemas.openxmlformats.org/officeDocument/2006/relationships/tags" Target="../tags/tag332.xml"/><Relationship Id="rId38" Type="http://schemas.openxmlformats.org/officeDocument/2006/relationships/tags" Target="../tags/tag333.xml"/><Relationship Id="rId39" Type="http://schemas.openxmlformats.org/officeDocument/2006/relationships/tags" Target="../tags/tag334.xml"/><Relationship Id="rId40" Type="http://schemas.openxmlformats.org/officeDocument/2006/relationships/tags" Target="../tags/tag335.xml"/><Relationship Id="rId41" Type="http://schemas.openxmlformats.org/officeDocument/2006/relationships/tags" Target="../tags/tag336.xml"/><Relationship Id="rId42" Type="http://schemas.openxmlformats.org/officeDocument/2006/relationships/tags" Target="../tags/tag337.xml"/><Relationship Id="rId43" Type="http://schemas.openxmlformats.org/officeDocument/2006/relationships/tags" Target="../tags/tag338.xml"/><Relationship Id="rId44" Type="http://schemas.openxmlformats.org/officeDocument/2006/relationships/slideLayout" Target="../slideLayouts/slideLayout12.xml"/><Relationship Id="rId45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notesSlide" Target="../notesSlides/notesSlide10.xml"/><Relationship Id="rId13" Type="http://schemas.openxmlformats.org/officeDocument/2006/relationships/hyperlink" Target="file:///C:\ZachOld\Zach\Robotics\Lec2\MarsRover\mer_rovernav_240.mov" TargetMode="External"/><Relationship Id="rId14" Type="http://schemas.openxmlformats.org/officeDocument/2006/relationships/image" Target="../media/image38.jpeg"/><Relationship Id="rId15" Type="http://schemas.openxmlformats.org/officeDocument/2006/relationships/image" Target="../media/image39.png"/><Relationship Id="rId1" Type="http://schemas.openxmlformats.org/officeDocument/2006/relationships/tags" Target="../tags/tag339.xml"/><Relationship Id="rId2" Type="http://schemas.openxmlformats.org/officeDocument/2006/relationships/tags" Target="../tags/tag340.xml"/><Relationship Id="rId3" Type="http://schemas.openxmlformats.org/officeDocument/2006/relationships/tags" Target="../tags/tag341.xml"/><Relationship Id="rId4" Type="http://schemas.openxmlformats.org/officeDocument/2006/relationships/tags" Target="../tags/tag342.xml"/><Relationship Id="rId5" Type="http://schemas.openxmlformats.org/officeDocument/2006/relationships/tags" Target="../tags/tag343.xml"/><Relationship Id="rId6" Type="http://schemas.openxmlformats.org/officeDocument/2006/relationships/tags" Target="../tags/tag344.xml"/><Relationship Id="rId7" Type="http://schemas.openxmlformats.org/officeDocument/2006/relationships/tags" Target="../tags/tag345.xml"/><Relationship Id="rId8" Type="http://schemas.openxmlformats.org/officeDocument/2006/relationships/tags" Target="../tags/tag346.xml"/><Relationship Id="rId9" Type="http://schemas.openxmlformats.org/officeDocument/2006/relationships/tags" Target="../tags/tag347.xml"/><Relationship Id="rId10" Type="http://schemas.openxmlformats.org/officeDocument/2006/relationships/tags" Target="../tags/tag348.xml"/></Relationships>
</file>

<file path=ppt/slides/_rels/slide28.xml.rels><?xml version="1.0" encoding="UTF-8" standalone="yes"?>
<Relationships xmlns="http://schemas.openxmlformats.org/package/2006/relationships"><Relationship Id="rId20" Type="http://schemas.openxmlformats.org/officeDocument/2006/relationships/tags" Target="../tags/tag368.xml"/><Relationship Id="rId21" Type="http://schemas.openxmlformats.org/officeDocument/2006/relationships/tags" Target="../tags/tag369.xml"/><Relationship Id="rId22" Type="http://schemas.openxmlformats.org/officeDocument/2006/relationships/tags" Target="../tags/tag370.xml"/><Relationship Id="rId23" Type="http://schemas.openxmlformats.org/officeDocument/2006/relationships/tags" Target="../tags/tag371.xml"/><Relationship Id="rId24" Type="http://schemas.openxmlformats.org/officeDocument/2006/relationships/tags" Target="../tags/tag372.xml"/><Relationship Id="rId25" Type="http://schemas.openxmlformats.org/officeDocument/2006/relationships/tags" Target="../tags/tag373.xml"/><Relationship Id="rId26" Type="http://schemas.openxmlformats.org/officeDocument/2006/relationships/tags" Target="../tags/tag374.xml"/><Relationship Id="rId27" Type="http://schemas.openxmlformats.org/officeDocument/2006/relationships/tags" Target="../tags/tag375.xml"/><Relationship Id="rId28" Type="http://schemas.openxmlformats.org/officeDocument/2006/relationships/tags" Target="../tags/tag376.xml"/><Relationship Id="rId29" Type="http://schemas.openxmlformats.org/officeDocument/2006/relationships/tags" Target="../tags/tag377.xml"/><Relationship Id="rId1" Type="http://schemas.openxmlformats.org/officeDocument/2006/relationships/tags" Target="../tags/tag349.xml"/><Relationship Id="rId2" Type="http://schemas.openxmlformats.org/officeDocument/2006/relationships/tags" Target="../tags/tag350.xml"/><Relationship Id="rId3" Type="http://schemas.openxmlformats.org/officeDocument/2006/relationships/tags" Target="../tags/tag351.xml"/><Relationship Id="rId4" Type="http://schemas.openxmlformats.org/officeDocument/2006/relationships/tags" Target="../tags/tag352.xml"/><Relationship Id="rId5" Type="http://schemas.openxmlformats.org/officeDocument/2006/relationships/tags" Target="../tags/tag353.xml"/><Relationship Id="rId30" Type="http://schemas.openxmlformats.org/officeDocument/2006/relationships/tags" Target="../tags/tag378.xml"/><Relationship Id="rId31" Type="http://schemas.openxmlformats.org/officeDocument/2006/relationships/tags" Target="../tags/tag379.xml"/><Relationship Id="rId32" Type="http://schemas.openxmlformats.org/officeDocument/2006/relationships/tags" Target="../tags/tag380.xml"/><Relationship Id="rId9" Type="http://schemas.openxmlformats.org/officeDocument/2006/relationships/tags" Target="../tags/tag357.xml"/><Relationship Id="rId6" Type="http://schemas.openxmlformats.org/officeDocument/2006/relationships/tags" Target="../tags/tag354.xml"/><Relationship Id="rId7" Type="http://schemas.openxmlformats.org/officeDocument/2006/relationships/tags" Target="../tags/tag355.xml"/><Relationship Id="rId8" Type="http://schemas.openxmlformats.org/officeDocument/2006/relationships/tags" Target="../tags/tag356.xml"/><Relationship Id="rId33" Type="http://schemas.openxmlformats.org/officeDocument/2006/relationships/tags" Target="../tags/tag381.xml"/><Relationship Id="rId34" Type="http://schemas.openxmlformats.org/officeDocument/2006/relationships/tags" Target="../tags/tag382.xml"/><Relationship Id="rId35" Type="http://schemas.openxmlformats.org/officeDocument/2006/relationships/tags" Target="../tags/tag383.xml"/><Relationship Id="rId36" Type="http://schemas.openxmlformats.org/officeDocument/2006/relationships/tags" Target="../tags/tag384.xml"/><Relationship Id="rId10" Type="http://schemas.openxmlformats.org/officeDocument/2006/relationships/tags" Target="../tags/tag358.xml"/><Relationship Id="rId11" Type="http://schemas.openxmlformats.org/officeDocument/2006/relationships/tags" Target="../tags/tag359.xml"/><Relationship Id="rId12" Type="http://schemas.openxmlformats.org/officeDocument/2006/relationships/tags" Target="../tags/tag360.xml"/><Relationship Id="rId13" Type="http://schemas.openxmlformats.org/officeDocument/2006/relationships/tags" Target="../tags/tag361.xml"/><Relationship Id="rId14" Type="http://schemas.openxmlformats.org/officeDocument/2006/relationships/tags" Target="../tags/tag362.xml"/><Relationship Id="rId15" Type="http://schemas.openxmlformats.org/officeDocument/2006/relationships/tags" Target="../tags/tag363.xml"/><Relationship Id="rId16" Type="http://schemas.openxmlformats.org/officeDocument/2006/relationships/tags" Target="../tags/tag364.xml"/><Relationship Id="rId17" Type="http://schemas.openxmlformats.org/officeDocument/2006/relationships/tags" Target="../tags/tag365.xml"/><Relationship Id="rId18" Type="http://schemas.openxmlformats.org/officeDocument/2006/relationships/tags" Target="../tags/tag366.xml"/><Relationship Id="rId19" Type="http://schemas.openxmlformats.org/officeDocument/2006/relationships/tags" Target="../tags/tag367.xml"/><Relationship Id="rId37" Type="http://schemas.openxmlformats.org/officeDocument/2006/relationships/tags" Target="../tags/tag385.xml"/><Relationship Id="rId38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20" Type="http://schemas.openxmlformats.org/officeDocument/2006/relationships/tags" Target="../tags/tag405.xml"/><Relationship Id="rId21" Type="http://schemas.openxmlformats.org/officeDocument/2006/relationships/slideLayout" Target="../slideLayouts/slideLayout12.xml"/><Relationship Id="rId22" Type="http://schemas.openxmlformats.org/officeDocument/2006/relationships/notesSlide" Target="../notesSlides/notesSlide11.xml"/><Relationship Id="rId23" Type="http://schemas.openxmlformats.org/officeDocument/2006/relationships/image" Target="../media/image40.jpeg"/><Relationship Id="rId24" Type="http://schemas.openxmlformats.org/officeDocument/2006/relationships/image" Target="../media/image41.jpeg"/><Relationship Id="rId10" Type="http://schemas.openxmlformats.org/officeDocument/2006/relationships/tags" Target="../tags/tag395.xml"/><Relationship Id="rId11" Type="http://schemas.openxmlformats.org/officeDocument/2006/relationships/tags" Target="../tags/tag396.xml"/><Relationship Id="rId12" Type="http://schemas.openxmlformats.org/officeDocument/2006/relationships/tags" Target="../tags/tag397.xml"/><Relationship Id="rId13" Type="http://schemas.openxmlformats.org/officeDocument/2006/relationships/tags" Target="../tags/tag398.xml"/><Relationship Id="rId14" Type="http://schemas.openxmlformats.org/officeDocument/2006/relationships/tags" Target="../tags/tag399.xml"/><Relationship Id="rId15" Type="http://schemas.openxmlformats.org/officeDocument/2006/relationships/tags" Target="../tags/tag400.xml"/><Relationship Id="rId16" Type="http://schemas.openxmlformats.org/officeDocument/2006/relationships/tags" Target="../tags/tag401.xml"/><Relationship Id="rId17" Type="http://schemas.openxmlformats.org/officeDocument/2006/relationships/tags" Target="../tags/tag402.xml"/><Relationship Id="rId18" Type="http://schemas.openxmlformats.org/officeDocument/2006/relationships/tags" Target="../tags/tag403.xml"/><Relationship Id="rId19" Type="http://schemas.openxmlformats.org/officeDocument/2006/relationships/tags" Target="../tags/tag404.xml"/><Relationship Id="rId1" Type="http://schemas.openxmlformats.org/officeDocument/2006/relationships/tags" Target="../tags/tag386.xml"/><Relationship Id="rId2" Type="http://schemas.openxmlformats.org/officeDocument/2006/relationships/tags" Target="../tags/tag387.xml"/><Relationship Id="rId3" Type="http://schemas.openxmlformats.org/officeDocument/2006/relationships/tags" Target="../tags/tag388.xml"/><Relationship Id="rId4" Type="http://schemas.openxmlformats.org/officeDocument/2006/relationships/tags" Target="../tags/tag389.xml"/><Relationship Id="rId5" Type="http://schemas.openxmlformats.org/officeDocument/2006/relationships/tags" Target="../tags/tag390.xml"/><Relationship Id="rId6" Type="http://schemas.openxmlformats.org/officeDocument/2006/relationships/tags" Target="../tags/tag391.xml"/><Relationship Id="rId7" Type="http://schemas.openxmlformats.org/officeDocument/2006/relationships/tags" Target="../tags/tag392.xml"/><Relationship Id="rId8" Type="http://schemas.openxmlformats.org/officeDocument/2006/relationships/tags" Target="../tags/tag3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20" Type="http://schemas.openxmlformats.org/officeDocument/2006/relationships/tags" Target="../tags/tag425.xml"/><Relationship Id="rId21" Type="http://schemas.openxmlformats.org/officeDocument/2006/relationships/tags" Target="../tags/tag426.xml"/><Relationship Id="rId22" Type="http://schemas.openxmlformats.org/officeDocument/2006/relationships/tags" Target="../tags/tag427.xml"/><Relationship Id="rId23" Type="http://schemas.openxmlformats.org/officeDocument/2006/relationships/tags" Target="../tags/tag428.xml"/><Relationship Id="rId24" Type="http://schemas.openxmlformats.org/officeDocument/2006/relationships/tags" Target="../tags/tag429.xml"/><Relationship Id="rId25" Type="http://schemas.openxmlformats.org/officeDocument/2006/relationships/tags" Target="../tags/tag430.xml"/><Relationship Id="rId26" Type="http://schemas.openxmlformats.org/officeDocument/2006/relationships/tags" Target="../tags/tag431.xml"/><Relationship Id="rId27" Type="http://schemas.openxmlformats.org/officeDocument/2006/relationships/slideLayout" Target="../slideLayouts/slideLayout12.xml"/><Relationship Id="rId28" Type="http://schemas.openxmlformats.org/officeDocument/2006/relationships/notesSlide" Target="../notesSlides/notesSlide12.xml"/><Relationship Id="rId29" Type="http://schemas.openxmlformats.org/officeDocument/2006/relationships/image" Target="../media/image28.jpeg"/><Relationship Id="rId30" Type="http://schemas.openxmlformats.org/officeDocument/2006/relationships/image" Target="../media/image30.jpeg"/><Relationship Id="rId31" Type="http://schemas.openxmlformats.org/officeDocument/2006/relationships/hyperlink" Target="http://people.cs.uchicago.edu/~wiseman/vehicles/" TargetMode="External"/><Relationship Id="rId32" Type="http://schemas.openxmlformats.org/officeDocument/2006/relationships/image" Target="../media/image42.png"/><Relationship Id="rId10" Type="http://schemas.openxmlformats.org/officeDocument/2006/relationships/tags" Target="../tags/tag415.xml"/><Relationship Id="rId11" Type="http://schemas.openxmlformats.org/officeDocument/2006/relationships/tags" Target="../tags/tag416.xml"/><Relationship Id="rId12" Type="http://schemas.openxmlformats.org/officeDocument/2006/relationships/tags" Target="../tags/tag417.xml"/><Relationship Id="rId13" Type="http://schemas.openxmlformats.org/officeDocument/2006/relationships/tags" Target="../tags/tag418.xml"/><Relationship Id="rId14" Type="http://schemas.openxmlformats.org/officeDocument/2006/relationships/tags" Target="../tags/tag419.xml"/><Relationship Id="rId15" Type="http://schemas.openxmlformats.org/officeDocument/2006/relationships/tags" Target="../tags/tag420.xml"/><Relationship Id="rId16" Type="http://schemas.openxmlformats.org/officeDocument/2006/relationships/tags" Target="../tags/tag421.xml"/><Relationship Id="rId17" Type="http://schemas.openxmlformats.org/officeDocument/2006/relationships/tags" Target="../tags/tag422.xml"/><Relationship Id="rId18" Type="http://schemas.openxmlformats.org/officeDocument/2006/relationships/tags" Target="../tags/tag423.xml"/><Relationship Id="rId19" Type="http://schemas.openxmlformats.org/officeDocument/2006/relationships/tags" Target="../tags/tag424.xml"/><Relationship Id="rId1" Type="http://schemas.openxmlformats.org/officeDocument/2006/relationships/tags" Target="../tags/tag406.xml"/><Relationship Id="rId2" Type="http://schemas.openxmlformats.org/officeDocument/2006/relationships/tags" Target="../tags/tag407.xml"/><Relationship Id="rId3" Type="http://schemas.openxmlformats.org/officeDocument/2006/relationships/tags" Target="../tags/tag408.xml"/><Relationship Id="rId4" Type="http://schemas.openxmlformats.org/officeDocument/2006/relationships/tags" Target="../tags/tag409.xml"/><Relationship Id="rId5" Type="http://schemas.openxmlformats.org/officeDocument/2006/relationships/tags" Target="../tags/tag410.xml"/><Relationship Id="rId6" Type="http://schemas.openxmlformats.org/officeDocument/2006/relationships/tags" Target="../tags/tag411.xml"/><Relationship Id="rId7" Type="http://schemas.openxmlformats.org/officeDocument/2006/relationships/tags" Target="../tags/tag412.xml"/><Relationship Id="rId8" Type="http://schemas.openxmlformats.org/officeDocument/2006/relationships/tags" Target="../tags/tag413.xml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tags" Target="../tags/tag451.xml"/><Relationship Id="rId21" Type="http://schemas.openxmlformats.org/officeDocument/2006/relationships/tags" Target="../tags/tag452.xml"/><Relationship Id="rId22" Type="http://schemas.openxmlformats.org/officeDocument/2006/relationships/tags" Target="../tags/tag453.xml"/><Relationship Id="rId23" Type="http://schemas.openxmlformats.org/officeDocument/2006/relationships/tags" Target="../tags/tag454.xml"/><Relationship Id="rId24" Type="http://schemas.openxmlformats.org/officeDocument/2006/relationships/tags" Target="../tags/tag455.xml"/><Relationship Id="rId25" Type="http://schemas.openxmlformats.org/officeDocument/2006/relationships/tags" Target="../tags/tag456.xml"/><Relationship Id="rId26" Type="http://schemas.openxmlformats.org/officeDocument/2006/relationships/tags" Target="../tags/tag457.xml"/><Relationship Id="rId27" Type="http://schemas.openxmlformats.org/officeDocument/2006/relationships/tags" Target="../tags/tag458.xml"/><Relationship Id="rId28" Type="http://schemas.openxmlformats.org/officeDocument/2006/relationships/tags" Target="../tags/tag459.xml"/><Relationship Id="rId29" Type="http://schemas.openxmlformats.org/officeDocument/2006/relationships/tags" Target="../tags/tag460.xml"/><Relationship Id="rId1" Type="http://schemas.openxmlformats.org/officeDocument/2006/relationships/tags" Target="../tags/tag432.xml"/><Relationship Id="rId2" Type="http://schemas.openxmlformats.org/officeDocument/2006/relationships/tags" Target="../tags/tag433.xml"/><Relationship Id="rId3" Type="http://schemas.openxmlformats.org/officeDocument/2006/relationships/tags" Target="../tags/tag434.xml"/><Relationship Id="rId4" Type="http://schemas.openxmlformats.org/officeDocument/2006/relationships/tags" Target="../tags/tag435.xml"/><Relationship Id="rId5" Type="http://schemas.openxmlformats.org/officeDocument/2006/relationships/tags" Target="../tags/tag436.xml"/><Relationship Id="rId30" Type="http://schemas.openxmlformats.org/officeDocument/2006/relationships/tags" Target="../tags/tag461.xml"/><Relationship Id="rId31" Type="http://schemas.openxmlformats.org/officeDocument/2006/relationships/tags" Target="../tags/tag462.xml"/><Relationship Id="rId32" Type="http://schemas.openxmlformats.org/officeDocument/2006/relationships/tags" Target="../tags/tag463.xml"/><Relationship Id="rId9" Type="http://schemas.openxmlformats.org/officeDocument/2006/relationships/tags" Target="../tags/tag440.xml"/><Relationship Id="rId6" Type="http://schemas.openxmlformats.org/officeDocument/2006/relationships/tags" Target="../tags/tag437.xml"/><Relationship Id="rId7" Type="http://schemas.openxmlformats.org/officeDocument/2006/relationships/tags" Target="../tags/tag438.xml"/><Relationship Id="rId8" Type="http://schemas.openxmlformats.org/officeDocument/2006/relationships/tags" Target="../tags/tag439.xml"/><Relationship Id="rId33" Type="http://schemas.openxmlformats.org/officeDocument/2006/relationships/tags" Target="../tags/tag464.xml"/><Relationship Id="rId34" Type="http://schemas.openxmlformats.org/officeDocument/2006/relationships/tags" Target="../tags/tag465.xml"/><Relationship Id="rId35" Type="http://schemas.openxmlformats.org/officeDocument/2006/relationships/tags" Target="../tags/tag466.xml"/><Relationship Id="rId36" Type="http://schemas.openxmlformats.org/officeDocument/2006/relationships/tags" Target="../tags/tag467.xml"/><Relationship Id="rId10" Type="http://schemas.openxmlformats.org/officeDocument/2006/relationships/tags" Target="../tags/tag441.xml"/><Relationship Id="rId11" Type="http://schemas.openxmlformats.org/officeDocument/2006/relationships/tags" Target="../tags/tag442.xml"/><Relationship Id="rId12" Type="http://schemas.openxmlformats.org/officeDocument/2006/relationships/tags" Target="../tags/tag443.xml"/><Relationship Id="rId13" Type="http://schemas.openxmlformats.org/officeDocument/2006/relationships/tags" Target="../tags/tag444.xml"/><Relationship Id="rId14" Type="http://schemas.openxmlformats.org/officeDocument/2006/relationships/tags" Target="../tags/tag445.xml"/><Relationship Id="rId15" Type="http://schemas.openxmlformats.org/officeDocument/2006/relationships/tags" Target="../tags/tag446.xml"/><Relationship Id="rId16" Type="http://schemas.openxmlformats.org/officeDocument/2006/relationships/tags" Target="../tags/tag447.xml"/><Relationship Id="rId17" Type="http://schemas.openxmlformats.org/officeDocument/2006/relationships/tags" Target="../tags/tag448.xml"/><Relationship Id="rId18" Type="http://schemas.openxmlformats.org/officeDocument/2006/relationships/tags" Target="../tags/tag449.xml"/><Relationship Id="rId19" Type="http://schemas.openxmlformats.org/officeDocument/2006/relationships/tags" Target="../tags/tag450.xml"/><Relationship Id="rId37" Type="http://schemas.openxmlformats.org/officeDocument/2006/relationships/tags" Target="../tags/tag468.xml"/><Relationship Id="rId38" Type="http://schemas.openxmlformats.org/officeDocument/2006/relationships/tags" Target="../tags/tag469.xml"/><Relationship Id="rId39" Type="http://schemas.openxmlformats.org/officeDocument/2006/relationships/tags" Target="../tags/tag470.xml"/><Relationship Id="rId40" Type="http://schemas.openxmlformats.org/officeDocument/2006/relationships/tags" Target="../tags/tag471.xml"/><Relationship Id="rId41" Type="http://schemas.openxmlformats.org/officeDocument/2006/relationships/tags" Target="../tags/tag472.xml"/><Relationship Id="rId42" Type="http://schemas.openxmlformats.org/officeDocument/2006/relationships/tags" Target="../tags/tag473.xml"/><Relationship Id="rId43" Type="http://schemas.openxmlformats.org/officeDocument/2006/relationships/tags" Target="../tags/tag474.xml"/><Relationship Id="rId4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tags" Target="../tags/tag494.xml"/><Relationship Id="rId21" Type="http://schemas.openxmlformats.org/officeDocument/2006/relationships/tags" Target="../tags/tag495.xml"/><Relationship Id="rId22" Type="http://schemas.openxmlformats.org/officeDocument/2006/relationships/tags" Target="../tags/tag496.xml"/><Relationship Id="rId23" Type="http://schemas.openxmlformats.org/officeDocument/2006/relationships/tags" Target="../tags/tag497.xml"/><Relationship Id="rId24" Type="http://schemas.openxmlformats.org/officeDocument/2006/relationships/tags" Target="../tags/tag498.xml"/><Relationship Id="rId25" Type="http://schemas.openxmlformats.org/officeDocument/2006/relationships/tags" Target="../tags/tag499.xml"/><Relationship Id="rId26" Type="http://schemas.openxmlformats.org/officeDocument/2006/relationships/tags" Target="../tags/tag500.xml"/><Relationship Id="rId27" Type="http://schemas.openxmlformats.org/officeDocument/2006/relationships/tags" Target="../tags/tag501.xml"/><Relationship Id="rId28" Type="http://schemas.openxmlformats.org/officeDocument/2006/relationships/tags" Target="../tags/tag502.xml"/><Relationship Id="rId29" Type="http://schemas.openxmlformats.org/officeDocument/2006/relationships/tags" Target="../tags/tag503.xml"/><Relationship Id="rId1" Type="http://schemas.openxmlformats.org/officeDocument/2006/relationships/tags" Target="../tags/tag475.xml"/><Relationship Id="rId2" Type="http://schemas.openxmlformats.org/officeDocument/2006/relationships/tags" Target="../tags/tag476.xml"/><Relationship Id="rId3" Type="http://schemas.openxmlformats.org/officeDocument/2006/relationships/tags" Target="../tags/tag477.xml"/><Relationship Id="rId4" Type="http://schemas.openxmlformats.org/officeDocument/2006/relationships/tags" Target="../tags/tag478.xml"/><Relationship Id="rId5" Type="http://schemas.openxmlformats.org/officeDocument/2006/relationships/tags" Target="../tags/tag479.xml"/><Relationship Id="rId30" Type="http://schemas.openxmlformats.org/officeDocument/2006/relationships/tags" Target="../tags/tag504.xml"/><Relationship Id="rId31" Type="http://schemas.openxmlformats.org/officeDocument/2006/relationships/tags" Target="../tags/tag505.xml"/><Relationship Id="rId32" Type="http://schemas.openxmlformats.org/officeDocument/2006/relationships/tags" Target="../tags/tag506.xml"/><Relationship Id="rId9" Type="http://schemas.openxmlformats.org/officeDocument/2006/relationships/tags" Target="../tags/tag483.xml"/><Relationship Id="rId6" Type="http://schemas.openxmlformats.org/officeDocument/2006/relationships/tags" Target="../tags/tag480.xml"/><Relationship Id="rId7" Type="http://schemas.openxmlformats.org/officeDocument/2006/relationships/tags" Target="../tags/tag481.xml"/><Relationship Id="rId8" Type="http://schemas.openxmlformats.org/officeDocument/2006/relationships/tags" Target="../tags/tag482.xml"/><Relationship Id="rId33" Type="http://schemas.openxmlformats.org/officeDocument/2006/relationships/tags" Target="../tags/tag507.xml"/><Relationship Id="rId34" Type="http://schemas.openxmlformats.org/officeDocument/2006/relationships/tags" Target="../tags/tag508.xml"/><Relationship Id="rId35" Type="http://schemas.openxmlformats.org/officeDocument/2006/relationships/tags" Target="../tags/tag509.xml"/><Relationship Id="rId36" Type="http://schemas.openxmlformats.org/officeDocument/2006/relationships/tags" Target="../tags/tag510.xml"/><Relationship Id="rId10" Type="http://schemas.openxmlformats.org/officeDocument/2006/relationships/tags" Target="../tags/tag484.xml"/><Relationship Id="rId11" Type="http://schemas.openxmlformats.org/officeDocument/2006/relationships/tags" Target="../tags/tag485.xml"/><Relationship Id="rId12" Type="http://schemas.openxmlformats.org/officeDocument/2006/relationships/tags" Target="../tags/tag486.xml"/><Relationship Id="rId13" Type="http://schemas.openxmlformats.org/officeDocument/2006/relationships/tags" Target="../tags/tag487.xml"/><Relationship Id="rId14" Type="http://schemas.openxmlformats.org/officeDocument/2006/relationships/tags" Target="../tags/tag488.xml"/><Relationship Id="rId15" Type="http://schemas.openxmlformats.org/officeDocument/2006/relationships/tags" Target="../tags/tag489.xml"/><Relationship Id="rId16" Type="http://schemas.openxmlformats.org/officeDocument/2006/relationships/tags" Target="../tags/tag490.xml"/><Relationship Id="rId17" Type="http://schemas.openxmlformats.org/officeDocument/2006/relationships/tags" Target="../tags/tag491.xml"/><Relationship Id="rId18" Type="http://schemas.openxmlformats.org/officeDocument/2006/relationships/tags" Target="../tags/tag492.xml"/><Relationship Id="rId19" Type="http://schemas.openxmlformats.org/officeDocument/2006/relationships/tags" Target="../tags/tag493.xml"/><Relationship Id="rId37" Type="http://schemas.openxmlformats.org/officeDocument/2006/relationships/tags" Target="../tags/tag511.xml"/><Relationship Id="rId38" Type="http://schemas.openxmlformats.org/officeDocument/2006/relationships/tags" Target="../tags/tag512.xml"/><Relationship Id="rId39" Type="http://schemas.openxmlformats.org/officeDocument/2006/relationships/tags" Target="../tags/tag513.xml"/><Relationship Id="rId40" Type="http://schemas.openxmlformats.org/officeDocument/2006/relationships/tags" Target="../tags/tag514.xml"/><Relationship Id="rId41" Type="http://schemas.openxmlformats.org/officeDocument/2006/relationships/slideLayout" Target="../slideLayouts/slideLayout12.xml"/><Relationship Id="rId4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4" Type="http://schemas.openxmlformats.org/officeDocument/2006/relationships/tags" Target="../tags/tag518.xml"/><Relationship Id="rId5" Type="http://schemas.openxmlformats.org/officeDocument/2006/relationships/tags" Target="../tags/tag519.xml"/><Relationship Id="rId6" Type="http://schemas.openxmlformats.org/officeDocument/2006/relationships/tags" Target="../tags/tag520.xml"/><Relationship Id="rId7" Type="http://schemas.openxmlformats.org/officeDocument/2006/relationships/tags" Target="../tags/tag521.xml"/><Relationship Id="rId8" Type="http://schemas.openxmlformats.org/officeDocument/2006/relationships/tags" Target="../tags/tag522.xml"/><Relationship Id="rId9" Type="http://schemas.openxmlformats.org/officeDocument/2006/relationships/slideLayout" Target="../slideLayouts/slideLayout12.xml"/><Relationship Id="rId10" Type="http://schemas.openxmlformats.org/officeDocument/2006/relationships/image" Target="../media/image43.png"/><Relationship Id="rId1" Type="http://schemas.openxmlformats.org/officeDocument/2006/relationships/tags" Target="../tags/tag515.xml"/><Relationship Id="rId2" Type="http://schemas.openxmlformats.org/officeDocument/2006/relationships/tags" Target="../tags/tag5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4" Type="http://schemas.openxmlformats.org/officeDocument/2006/relationships/tags" Target="../tags/tag526.xml"/><Relationship Id="rId5" Type="http://schemas.openxmlformats.org/officeDocument/2006/relationships/tags" Target="../tags/tag527.xml"/><Relationship Id="rId6" Type="http://schemas.openxmlformats.org/officeDocument/2006/relationships/tags" Target="../tags/tag528.xml"/><Relationship Id="rId7" Type="http://schemas.openxmlformats.org/officeDocument/2006/relationships/tags" Target="../tags/tag529.xml"/><Relationship Id="rId8" Type="http://schemas.openxmlformats.org/officeDocument/2006/relationships/tags" Target="../tags/tag530.xml"/><Relationship Id="rId9" Type="http://schemas.openxmlformats.org/officeDocument/2006/relationships/slideLayout" Target="../slideLayouts/slideLayout12.xml"/><Relationship Id="rId10" Type="http://schemas.openxmlformats.org/officeDocument/2006/relationships/image" Target="../media/image43.png"/><Relationship Id="rId1" Type="http://schemas.openxmlformats.org/officeDocument/2006/relationships/tags" Target="../tags/tag523.xml"/><Relationship Id="rId2" Type="http://schemas.openxmlformats.org/officeDocument/2006/relationships/tags" Target="../tags/tag524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539.xml"/><Relationship Id="rId20" Type="http://schemas.openxmlformats.org/officeDocument/2006/relationships/tags" Target="../tags/tag550.xml"/><Relationship Id="rId21" Type="http://schemas.openxmlformats.org/officeDocument/2006/relationships/slideLayout" Target="../slideLayouts/slideLayout12.xml"/><Relationship Id="rId22" Type="http://schemas.openxmlformats.org/officeDocument/2006/relationships/image" Target="../media/image43.png"/><Relationship Id="rId10" Type="http://schemas.openxmlformats.org/officeDocument/2006/relationships/tags" Target="../tags/tag540.xml"/><Relationship Id="rId11" Type="http://schemas.openxmlformats.org/officeDocument/2006/relationships/tags" Target="../tags/tag541.xml"/><Relationship Id="rId12" Type="http://schemas.openxmlformats.org/officeDocument/2006/relationships/tags" Target="../tags/tag542.xml"/><Relationship Id="rId13" Type="http://schemas.openxmlformats.org/officeDocument/2006/relationships/tags" Target="../tags/tag543.xml"/><Relationship Id="rId14" Type="http://schemas.openxmlformats.org/officeDocument/2006/relationships/tags" Target="../tags/tag544.xml"/><Relationship Id="rId15" Type="http://schemas.openxmlformats.org/officeDocument/2006/relationships/tags" Target="../tags/tag545.xml"/><Relationship Id="rId16" Type="http://schemas.openxmlformats.org/officeDocument/2006/relationships/tags" Target="../tags/tag546.xml"/><Relationship Id="rId17" Type="http://schemas.openxmlformats.org/officeDocument/2006/relationships/tags" Target="../tags/tag547.xml"/><Relationship Id="rId18" Type="http://schemas.openxmlformats.org/officeDocument/2006/relationships/tags" Target="../tags/tag548.xml"/><Relationship Id="rId19" Type="http://schemas.openxmlformats.org/officeDocument/2006/relationships/tags" Target="../tags/tag549.xml"/><Relationship Id="rId1" Type="http://schemas.openxmlformats.org/officeDocument/2006/relationships/tags" Target="../tags/tag531.xml"/><Relationship Id="rId2" Type="http://schemas.openxmlformats.org/officeDocument/2006/relationships/tags" Target="../tags/tag532.xml"/><Relationship Id="rId3" Type="http://schemas.openxmlformats.org/officeDocument/2006/relationships/tags" Target="../tags/tag533.xml"/><Relationship Id="rId4" Type="http://schemas.openxmlformats.org/officeDocument/2006/relationships/tags" Target="../tags/tag534.xml"/><Relationship Id="rId5" Type="http://schemas.openxmlformats.org/officeDocument/2006/relationships/tags" Target="../tags/tag535.xml"/><Relationship Id="rId6" Type="http://schemas.openxmlformats.org/officeDocument/2006/relationships/tags" Target="../tags/tag536.xml"/><Relationship Id="rId7" Type="http://schemas.openxmlformats.org/officeDocument/2006/relationships/tags" Target="../tags/tag537.xml"/><Relationship Id="rId8" Type="http://schemas.openxmlformats.org/officeDocument/2006/relationships/tags" Target="../tags/tag538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jpeg"/><Relationship Id="rId13" Type="http://schemas.openxmlformats.org/officeDocument/2006/relationships/hyperlink" Target="http://www.youtube.com/watch?v=YtNKuwiVYm0" TargetMode="External"/><Relationship Id="rId1" Type="http://schemas.openxmlformats.org/officeDocument/2006/relationships/tags" Target="../tags/tag551.xml"/><Relationship Id="rId2" Type="http://schemas.openxmlformats.org/officeDocument/2006/relationships/tags" Target="../tags/tag552.xml"/><Relationship Id="rId3" Type="http://schemas.openxmlformats.org/officeDocument/2006/relationships/tags" Target="../tags/tag553.xml"/><Relationship Id="rId4" Type="http://schemas.openxmlformats.org/officeDocument/2006/relationships/tags" Target="../tags/tag554.xml"/><Relationship Id="rId5" Type="http://schemas.openxmlformats.org/officeDocument/2006/relationships/tags" Target="../tags/tag555.xml"/><Relationship Id="rId6" Type="http://schemas.openxmlformats.org/officeDocument/2006/relationships/tags" Target="../tags/tag556.xml"/><Relationship Id="rId7" Type="http://schemas.openxmlformats.org/officeDocument/2006/relationships/tags" Target="../tags/tag557.xml"/><Relationship Id="rId8" Type="http://schemas.openxmlformats.org/officeDocument/2006/relationships/tags" Target="../tags/tag558.xml"/><Relationship Id="rId9" Type="http://schemas.openxmlformats.org/officeDocument/2006/relationships/tags" Target="../tags/tag559.xml"/><Relationship Id="rId10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tags" Target="../tags/tag570.xml"/><Relationship Id="rId12" Type="http://schemas.openxmlformats.org/officeDocument/2006/relationships/tags" Target="../tags/tag571.xml"/><Relationship Id="rId13" Type="http://schemas.openxmlformats.org/officeDocument/2006/relationships/tags" Target="../tags/tag572.xml"/><Relationship Id="rId14" Type="http://schemas.openxmlformats.org/officeDocument/2006/relationships/slideLayout" Target="../slideLayouts/slideLayout12.xml"/><Relationship Id="rId15" Type="http://schemas.openxmlformats.org/officeDocument/2006/relationships/image" Target="../media/image46.png"/><Relationship Id="rId1" Type="http://schemas.openxmlformats.org/officeDocument/2006/relationships/tags" Target="../tags/tag560.xml"/><Relationship Id="rId2" Type="http://schemas.openxmlformats.org/officeDocument/2006/relationships/tags" Target="../tags/tag561.xml"/><Relationship Id="rId3" Type="http://schemas.openxmlformats.org/officeDocument/2006/relationships/tags" Target="../tags/tag562.xml"/><Relationship Id="rId4" Type="http://schemas.openxmlformats.org/officeDocument/2006/relationships/tags" Target="../tags/tag563.xml"/><Relationship Id="rId5" Type="http://schemas.openxmlformats.org/officeDocument/2006/relationships/tags" Target="../tags/tag564.xml"/><Relationship Id="rId6" Type="http://schemas.openxmlformats.org/officeDocument/2006/relationships/tags" Target="../tags/tag565.xml"/><Relationship Id="rId7" Type="http://schemas.openxmlformats.org/officeDocument/2006/relationships/tags" Target="../tags/tag566.xml"/><Relationship Id="rId8" Type="http://schemas.openxmlformats.org/officeDocument/2006/relationships/tags" Target="../tags/tag567.xml"/><Relationship Id="rId9" Type="http://schemas.openxmlformats.org/officeDocument/2006/relationships/tags" Target="../tags/tag568.xml"/><Relationship Id="rId10" Type="http://schemas.openxmlformats.org/officeDocument/2006/relationships/tags" Target="../tags/tag5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75.xml"/><Relationship Id="rId4" Type="http://schemas.openxmlformats.org/officeDocument/2006/relationships/tags" Target="../tags/tag576.xml"/><Relationship Id="rId5" Type="http://schemas.openxmlformats.org/officeDocument/2006/relationships/tags" Target="../tags/tag577.xml"/><Relationship Id="rId6" Type="http://schemas.openxmlformats.org/officeDocument/2006/relationships/tags" Target="../tags/tag578.xml"/><Relationship Id="rId7" Type="http://schemas.openxmlformats.org/officeDocument/2006/relationships/tags" Target="../tags/tag579.xml"/><Relationship Id="rId8" Type="http://schemas.openxmlformats.org/officeDocument/2006/relationships/tags" Target="../tags/tag580.xml"/><Relationship Id="rId9" Type="http://schemas.openxmlformats.org/officeDocument/2006/relationships/slideLayout" Target="../slideLayouts/slideLayout12.xml"/><Relationship Id="rId10" Type="http://schemas.openxmlformats.org/officeDocument/2006/relationships/hyperlink" Target="file:///C:\ZachOld\Zach\Robotics\genghis-short2.mov" TargetMode="External"/><Relationship Id="rId11" Type="http://schemas.openxmlformats.org/officeDocument/2006/relationships/image" Target="../media/image16.jpeg"/><Relationship Id="rId1" Type="http://schemas.openxmlformats.org/officeDocument/2006/relationships/tags" Target="../tags/tag573.xml"/><Relationship Id="rId2" Type="http://schemas.openxmlformats.org/officeDocument/2006/relationships/tags" Target="../tags/tag574.xml"/></Relationships>
</file>

<file path=ppt/slides/_rels/slide39.xml.rels><?xml version="1.0" encoding="UTF-8" standalone="yes"?>
<Relationships xmlns="http://schemas.openxmlformats.org/package/2006/relationships"><Relationship Id="rId20" Type="http://schemas.openxmlformats.org/officeDocument/2006/relationships/tags" Target="../tags/tag600.xml"/><Relationship Id="rId21" Type="http://schemas.openxmlformats.org/officeDocument/2006/relationships/tags" Target="../tags/tag601.xml"/><Relationship Id="rId22" Type="http://schemas.openxmlformats.org/officeDocument/2006/relationships/tags" Target="../tags/tag602.xml"/><Relationship Id="rId23" Type="http://schemas.openxmlformats.org/officeDocument/2006/relationships/tags" Target="../tags/tag603.xml"/><Relationship Id="rId24" Type="http://schemas.openxmlformats.org/officeDocument/2006/relationships/tags" Target="../tags/tag604.xml"/><Relationship Id="rId25" Type="http://schemas.openxmlformats.org/officeDocument/2006/relationships/tags" Target="../tags/tag605.xml"/><Relationship Id="rId26" Type="http://schemas.openxmlformats.org/officeDocument/2006/relationships/tags" Target="../tags/tag606.xml"/><Relationship Id="rId27" Type="http://schemas.openxmlformats.org/officeDocument/2006/relationships/tags" Target="../tags/tag607.xml"/><Relationship Id="rId28" Type="http://schemas.openxmlformats.org/officeDocument/2006/relationships/tags" Target="../tags/tag608.xml"/><Relationship Id="rId29" Type="http://schemas.openxmlformats.org/officeDocument/2006/relationships/tags" Target="../tags/tag609.xml"/><Relationship Id="rId1" Type="http://schemas.openxmlformats.org/officeDocument/2006/relationships/tags" Target="../tags/tag581.xml"/><Relationship Id="rId2" Type="http://schemas.openxmlformats.org/officeDocument/2006/relationships/tags" Target="../tags/tag582.xml"/><Relationship Id="rId3" Type="http://schemas.openxmlformats.org/officeDocument/2006/relationships/tags" Target="../tags/tag583.xml"/><Relationship Id="rId4" Type="http://schemas.openxmlformats.org/officeDocument/2006/relationships/tags" Target="../tags/tag584.xml"/><Relationship Id="rId5" Type="http://schemas.openxmlformats.org/officeDocument/2006/relationships/tags" Target="../tags/tag585.xml"/><Relationship Id="rId30" Type="http://schemas.openxmlformats.org/officeDocument/2006/relationships/tags" Target="../tags/tag610.xml"/><Relationship Id="rId31" Type="http://schemas.openxmlformats.org/officeDocument/2006/relationships/tags" Target="../tags/tag611.xml"/><Relationship Id="rId32" Type="http://schemas.openxmlformats.org/officeDocument/2006/relationships/tags" Target="../tags/tag612.xml"/><Relationship Id="rId9" Type="http://schemas.openxmlformats.org/officeDocument/2006/relationships/tags" Target="../tags/tag589.xml"/><Relationship Id="rId6" Type="http://schemas.openxmlformats.org/officeDocument/2006/relationships/tags" Target="../tags/tag586.xml"/><Relationship Id="rId7" Type="http://schemas.openxmlformats.org/officeDocument/2006/relationships/tags" Target="../tags/tag587.xml"/><Relationship Id="rId8" Type="http://schemas.openxmlformats.org/officeDocument/2006/relationships/tags" Target="../tags/tag588.xml"/><Relationship Id="rId33" Type="http://schemas.openxmlformats.org/officeDocument/2006/relationships/tags" Target="../tags/tag613.xml"/><Relationship Id="rId34" Type="http://schemas.openxmlformats.org/officeDocument/2006/relationships/tags" Target="../tags/tag614.xml"/><Relationship Id="rId35" Type="http://schemas.openxmlformats.org/officeDocument/2006/relationships/tags" Target="../tags/tag615.xml"/><Relationship Id="rId36" Type="http://schemas.openxmlformats.org/officeDocument/2006/relationships/tags" Target="../tags/tag616.xml"/><Relationship Id="rId10" Type="http://schemas.openxmlformats.org/officeDocument/2006/relationships/tags" Target="../tags/tag590.xml"/><Relationship Id="rId11" Type="http://schemas.openxmlformats.org/officeDocument/2006/relationships/tags" Target="../tags/tag591.xml"/><Relationship Id="rId12" Type="http://schemas.openxmlformats.org/officeDocument/2006/relationships/tags" Target="../tags/tag592.xml"/><Relationship Id="rId13" Type="http://schemas.openxmlformats.org/officeDocument/2006/relationships/tags" Target="../tags/tag593.xml"/><Relationship Id="rId14" Type="http://schemas.openxmlformats.org/officeDocument/2006/relationships/tags" Target="../tags/tag594.xml"/><Relationship Id="rId15" Type="http://schemas.openxmlformats.org/officeDocument/2006/relationships/tags" Target="../tags/tag595.xml"/><Relationship Id="rId16" Type="http://schemas.openxmlformats.org/officeDocument/2006/relationships/tags" Target="../tags/tag596.xml"/><Relationship Id="rId17" Type="http://schemas.openxmlformats.org/officeDocument/2006/relationships/tags" Target="../tags/tag597.xml"/><Relationship Id="rId18" Type="http://schemas.openxmlformats.org/officeDocument/2006/relationships/tags" Target="../tags/tag598.xml"/><Relationship Id="rId19" Type="http://schemas.openxmlformats.org/officeDocument/2006/relationships/tags" Target="../tags/tag599.xml"/><Relationship Id="rId37" Type="http://schemas.openxmlformats.org/officeDocument/2006/relationships/tags" Target="../tags/tag617.xml"/><Relationship Id="rId38" Type="http://schemas.openxmlformats.org/officeDocument/2006/relationships/tags" Target="../tags/tag618.xml"/><Relationship Id="rId39" Type="http://schemas.openxmlformats.org/officeDocument/2006/relationships/tags" Target="../tags/tag619.xml"/><Relationship Id="rId40" Type="http://schemas.openxmlformats.org/officeDocument/2006/relationships/tags" Target="../tags/tag620.xml"/><Relationship Id="rId41" Type="http://schemas.openxmlformats.org/officeDocument/2006/relationships/tags" Target="../tags/tag621.xml"/><Relationship Id="rId42" Type="http://schemas.openxmlformats.org/officeDocument/2006/relationships/tags" Target="../tags/tag622.xml"/><Relationship Id="rId43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25.xml"/><Relationship Id="rId4" Type="http://schemas.openxmlformats.org/officeDocument/2006/relationships/tags" Target="../tags/tag626.xml"/><Relationship Id="rId5" Type="http://schemas.openxmlformats.org/officeDocument/2006/relationships/tags" Target="../tags/tag627.xml"/><Relationship Id="rId6" Type="http://schemas.openxmlformats.org/officeDocument/2006/relationships/tags" Target="../tags/tag628.xml"/><Relationship Id="rId7" Type="http://schemas.openxmlformats.org/officeDocument/2006/relationships/tags" Target="../tags/tag629.xml"/><Relationship Id="rId8" Type="http://schemas.openxmlformats.org/officeDocument/2006/relationships/tags" Target="../tags/tag630.xml"/><Relationship Id="rId9" Type="http://schemas.openxmlformats.org/officeDocument/2006/relationships/tags" Target="../tags/tag631.xml"/><Relationship Id="rId10" Type="http://schemas.openxmlformats.org/officeDocument/2006/relationships/slideLayout" Target="../slideLayouts/slideLayout12.xml"/><Relationship Id="rId11" Type="http://schemas.openxmlformats.org/officeDocument/2006/relationships/image" Target="../media/image47.jpeg"/><Relationship Id="rId1" Type="http://schemas.openxmlformats.org/officeDocument/2006/relationships/tags" Target="../tags/tag623.xml"/><Relationship Id="rId2" Type="http://schemas.openxmlformats.org/officeDocument/2006/relationships/tags" Target="../tags/tag624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tags" Target="../tags/tag642.xml"/><Relationship Id="rId12" Type="http://schemas.openxmlformats.org/officeDocument/2006/relationships/tags" Target="../tags/tag643.xml"/><Relationship Id="rId13" Type="http://schemas.openxmlformats.org/officeDocument/2006/relationships/tags" Target="../tags/tag644.xml"/><Relationship Id="rId14" Type="http://schemas.openxmlformats.org/officeDocument/2006/relationships/slideLayout" Target="../slideLayouts/slideLayout12.xml"/><Relationship Id="rId15" Type="http://schemas.openxmlformats.org/officeDocument/2006/relationships/image" Target="../media/image48.jpeg"/><Relationship Id="rId16" Type="http://schemas.openxmlformats.org/officeDocument/2006/relationships/image" Target="../media/image49.jpeg"/><Relationship Id="rId1" Type="http://schemas.openxmlformats.org/officeDocument/2006/relationships/tags" Target="../tags/tag632.xml"/><Relationship Id="rId2" Type="http://schemas.openxmlformats.org/officeDocument/2006/relationships/tags" Target="../tags/tag633.xml"/><Relationship Id="rId3" Type="http://schemas.openxmlformats.org/officeDocument/2006/relationships/tags" Target="../tags/tag634.xml"/><Relationship Id="rId4" Type="http://schemas.openxmlformats.org/officeDocument/2006/relationships/tags" Target="../tags/tag635.xml"/><Relationship Id="rId5" Type="http://schemas.openxmlformats.org/officeDocument/2006/relationships/tags" Target="../tags/tag636.xml"/><Relationship Id="rId6" Type="http://schemas.openxmlformats.org/officeDocument/2006/relationships/tags" Target="../tags/tag637.xml"/><Relationship Id="rId7" Type="http://schemas.openxmlformats.org/officeDocument/2006/relationships/tags" Target="../tags/tag638.xml"/><Relationship Id="rId8" Type="http://schemas.openxmlformats.org/officeDocument/2006/relationships/tags" Target="../tags/tag639.xml"/><Relationship Id="rId9" Type="http://schemas.openxmlformats.org/officeDocument/2006/relationships/tags" Target="../tags/tag640.xml"/><Relationship Id="rId10" Type="http://schemas.openxmlformats.org/officeDocument/2006/relationships/tags" Target="../tags/tag641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" Type="http://schemas.openxmlformats.org/officeDocument/2006/relationships/tags" Target="../tags/tag645.xml"/><Relationship Id="rId2" Type="http://schemas.openxmlformats.org/officeDocument/2006/relationships/tags" Target="../tags/tag646.xml"/><Relationship Id="rId3" Type="http://schemas.openxmlformats.org/officeDocument/2006/relationships/tags" Target="../tags/tag647.xml"/><Relationship Id="rId4" Type="http://schemas.openxmlformats.org/officeDocument/2006/relationships/tags" Target="../tags/tag648.xml"/><Relationship Id="rId5" Type="http://schemas.openxmlformats.org/officeDocument/2006/relationships/tags" Target="../tags/tag649.xml"/><Relationship Id="rId6" Type="http://schemas.openxmlformats.org/officeDocument/2006/relationships/tags" Target="../tags/tag650.xml"/><Relationship Id="rId7" Type="http://schemas.openxmlformats.org/officeDocument/2006/relationships/tags" Target="../tags/tag651.xml"/><Relationship Id="rId8" Type="http://schemas.openxmlformats.org/officeDocument/2006/relationships/tags" Target="../tags/tag652.xml"/><Relationship Id="rId9" Type="http://schemas.openxmlformats.org/officeDocument/2006/relationships/tags" Target="../tags/tag653.xml"/><Relationship Id="rId10" Type="http://schemas.openxmlformats.org/officeDocument/2006/relationships/tags" Target="../tags/tag654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tags" Target="../tags/tag665.xml"/><Relationship Id="rId12" Type="http://schemas.openxmlformats.org/officeDocument/2006/relationships/tags" Target="../tags/tag666.xml"/><Relationship Id="rId13" Type="http://schemas.openxmlformats.org/officeDocument/2006/relationships/slideLayout" Target="../slideLayouts/slideLayout12.xml"/><Relationship Id="rId14" Type="http://schemas.openxmlformats.org/officeDocument/2006/relationships/notesSlide" Target="../notesSlides/notesSlide13.xml"/><Relationship Id="rId15" Type="http://schemas.openxmlformats.org/officeDocument/2006/relationships/image" Target="../media/image51.jpeg"/><Relationship Id="rId16" Type="http://schemas.openxmlformats.org/officeDocument/2006/relationships/image" Target="../media/image52.png"/><Relationship Id="rId1" Type="http://schemas.openxmlformats.org/officeDocument/2006/relationships/tags" Target="../tags/tag655.xml"/><Relationship Id="rId2" Type="http://schemas.openxmlformats.org/officeDocument/2006/relationships/tags" Target="../tags/tag656.xml"/><Relationship Id="rId3" Type="http://schemas.openxmlformats.org/officeDocument/2006/relationships/tags" Target="../tags/tag657.xml"/><Relationship Id="rId4" Type="http://schemas.openxmlformats.org/officeDocument/2006/relationships/tags" Target="../tags/tag658.xml"/><Relationship Id="rId5" Type="http://schemas.openxmlformats.org/officeDocument/2006/relationships/tags" Target="../tags/tag659.xml"/><Relationship Id="rId6" Type="http://schemas.openxmlformats.org/officeDocument/2006/relationships/tags" Target="../tags/tag660.xml"/><Relationship Id="rId7" Type="http://schemas.openxmlformats.org/officeDocument/2006/relationships/tags" Target="../tags/tag661.xml"/><Relationship Id="rId8" Type="http://schemas.openxmlformats.org/officeDocument/2006/relationships/tags" Target="../tags/tag662.xml"/><Relationship Id="rId9" Type="http://schemas.openxmlformats.org/officeDocument/2006/relationships/tags" Target="../tags/tag663.xml"/><Relationship Id="rId10" Type="http://schemas.openxmlformats.org/officeDocument/2006/relationships/tags" Target="../tags/tag66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4" Type="http://schemas.openxmlformats.org/officeDocument/2006/relationships/tags" Target="../tags/tag670.xml"/><Relationship Id="rId5" Type="http://schemas.openxmlformats.org/officeDocument/2006/relationships/tags" Target="../tags/tag671.xml"/><Relationship Id="rId6" Type="http://schemas.openxmlformats.org/officeDocument/2006/relationships/tags" Target="../tags/tag672.xml"/><Relationship Id="rId7" Type="http://schemas.openxmlformats.org/officeDocument/2006/relationships/tags" Target="../tags/tag673.xml"/><Relationship Id="rId8" Type="http://schemas.openxmlformats.org/officeDocument/2006/relationships/tags" Target="../tags/tag674.xml"/><Relationship Id="rId9" Type="http://schemas.openxmlformats.org/officeDocument/2006/relationships/slideLayout" Target="../slideLayouts/slideLayout12.xml"/><Relationship Id="rId10" Type="http://schemas.openxmlformats.org/officeDocument/2006/relationships/image" Target="../media/image53.jpeg"/><Relationship Id="rId11" Type="http://schemas.openxmlformats.org/officeDocument/2006/relationships/image" Target="../media/image54.jpeg"/><Relationship Id="rId1" Type="http://schemas.openxmlformats.org/officeDocument/2006/relationships/tags" Target="../tags/tag667.xml"/><Relationship Id="rId2" Type="http://schemas.openxmlformats.org/officeDocument/2006/relationships/tags" Target="../tags/tag668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4.xml"/><Relationship Id="rId12" Type="http://schemas.openxmlformats.org/officeDocument/2006/relationships/image" Target="../media/image55.jpeg"/><Relationship Id="rId1" Type="http://schemas.openxmlformats.org/officeDocument/2006/relationships/tags" Target="../tags/tag675.xml"/><Relationship Id="rId2" Type="http://schemas.openxmlformats.org/officeDocument/2006/relationships/tags" Target="../tags/tag676.xml"/><Relationship Id="rId3" Type="http://schemas.openxmlformats.org/officeDocument/2006/relationships/tags" Target="../tags/tag677.xml"/><Relationship Id="rId4" Type="http://schemas.openxmlformats.org/officeDocument/2006/relationships/tags" Target="../tags/tag678.xml"/><Relationship Id="rId5" Type="http://schemas.openxmlformats.org/officeDocument/2006/relationships/tags" Target="../tags/tag679.xml"/><Relationship Id="rId6" Type="http://schemas.openxmlformats.org/officeDocument/2006/relationships/tags" Target="../tags/tag680.xml"/><Relationship Id="rId7" Type="http://schemas.openxmlformats.org/officeDocument/2006/relationships/tags" Target="../tags/tag681.xml"/><Relationship Id="rId8" Type="http://schemas.openxmlformats.org/officeDocument/2006/relationships/tags" Target="../tags/tag682.xml"/><Relationship Id="rId9" Type="http://schemas.openxmlformats.org/officeDocument/2006/relationships/tags" Target="../tags/tag683.xml"/><Relationship Id="rId10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86.xml"/><Relationship Id="rId4" Type="http://schemas.openxmlformats.org/officeDocument/2006/relationships/tags" Target="../tags/tag687.xml"/><Relationship Id="rId5" Type="http://schemas.openxmlformats.org/officeDocument/2006/relationships/tags" Target="../tags/tag688.xml"/><Relationship Id="rId6" Type="http://schemas.openxmlformats.org/officeDocument/2006/relationships/tags" Target="../tags/tag689.xml"/><Relationship Id="rId7" Type="http://schemas.openxmlformats.org/officeDocument/2006/relationships/tags" Target="../tags/tag690.xml"/><Relationship Id="rId8" Type="http://schemas.openxmlformats.org/officeDocument/2006/relationships/tags" Target="../tags/tag691.xml"/><Relationship Id="rId9" Type="http://schemas.openxmlformats.org/officeDocument/2006/relationships/slideLayout" Target="../slideLayouts/slideLayout12.xml"/><Relationship Id="rId10" Type="http://schemas.openxmlformats.org/officeDocument/2006/relationships/image" Target="../media/image56.jpeg"/><Relationship Id="rId1" Type="http://schemas.openxmlformats.org/officeDocument/2006/relationships/tags" Target="../tags/tag684.xml"/><Relationship Id="rId2" Type="http://schemas.openxmlformats.org/officeDocument/2006/relationships/tags" Target="../tags/tag685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image" Target="../media/image56.jpeg"/><Relationship Id="rId1" Type="http://schemas.openxmlformats.org/officeDocument/2006/relationships/tags" Target="../tags/tag692.xml"/><Relationship Id="rId2" Type="http://schemas.openxmlformats.org/officeDocument/2006/relationships/tags" Target="../tags/tag693.xml"/><Relationship Id="rId3" Type="http://schemas.openxmlformats.org/officeDocument/2006/relationships/tags" Target="../tags/tag694.xml"/><Relationship Id="rId4" Type="http://schemas.openxmlformats.org/officeDocument/2006/relationships/tags" Target="../tags/tag695.xml"/><Relationship Id="rId5" Type="http://schemas.openxmlformats.org/officeDocument/2006/relationships/tags" Target="../tags/tag696.xml"/><Relationship Id="rId6" Type="http://schemas.openxmlformats.org/officeDocument/2006/relationships/tags" Target="../tags/tag697.xml"/><Relationship Id="rId7" Type="http://schemas.openxmlformats.org/officeDocument/2006/relationships/tags" Target="../tags/tag698.xml"/><Relationship Id="rId8" Type="http://schemas.openxmlformats.org/officeDocument/2006/relationships/tags" Target="../tags/tag699.xml"/><Relationship Id="rId9" Type="http://schemas.openxmlformats.org/officeDocument/2006/relationships/tags" Target="../tags/tag700.xml"/><Relationship Id="rId10" Type="http://schemas.openxmlformats.org/officeDocument/2006/relationships/tags" Target="../tags/tag701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jpeg"/><Relationship Id="rId12" Type="http://schemas.openxmlformats.org/officeDocument/2006/relationships/image" Target="../media/image57.jpeg"/><Relationship Id="rId1" Type="http://schemas.openxmlformats.org/officeDocument/2006/relationships/tags" Target="../tags/tag702.xml"/><Relationship Id="rId2" Type="http://schemas.openxmlformats.org/officeDocument/2006/relationships/tags" Target="../tags/tag703.xml"/><Relationship Id="rId3" Type="http://schemas.openxmlformats.org/officeDocument/2006/relationships/tags" Target="../tags/tag704.xml"/><Relationship Id="rId4" Type="http://schemas.openxmlformats.org/officeDocument/2006/relationships/tags" Target="../tags/tag705.xml"/><Relationship Id="rId5" Type="http://schemas.openxmlformats.org/officeDocument/2006/relationships/tags" Target="../tags/tag706.xml"/><Relationship Id="rId6" Type="http://schemas.openxmlformats.org/officeDocument/2006/relationships/tags" Target="../tags/tag707.xml"/><Relationship Id="rId7" Type="http://schemas.openxmlformats.org/officeDocument/2006/relationships/tags" Target="../tags/tag708.xml"/><Relationship Id="rId8" Type="http://schemas.openxmlformats.org/officeDocument/2006/relationships/tags" Target="../tags/tag709.xml"/><Relationship Id="rId9" Type="http://schemas.openxmlformats.org/officeDocument/2006/relationships/tags" Target="../tags/tag710.xml"/><Relationship Id="rId10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13.xml"/><Relationship Id="rId4" Type="http://schemas.openxmlformats.org/officeDocument/2006/relationships/tags" Target="../tags/tag714.xml"/><Relationship Id="rId5" Type="http://schemas.openxmlformats.org/officeDocument/2006/relationships/tags" Target="../tags/tag715.xml"/><Relationship Id="rId6" Type="http://schemas.openxmlformats.org/officeDocument/2006/relationships/tags" Target="../tags/tag716.xml"/><Relationship Id="rId7" Type="http://schemas.openxmlformats.org/officeDocument/2006/relationships/slideLayout" Target="../slideLayouts/slideLayout12.xml"/><Relationship Id="rId8" Type="http://schemas.openxmlformats.org/officeDocument/2006/relationships/image" Target="../media/image58.jpeg"/><Relationship Id="rId1" Type="http://schemas.openxmlformats.org/officeDocument/2006/relationships/tags" Target="../tags/tag711.xml"/><Relationship Id="rId2" Type="http://schemas.openxmlformats.org/officeDocument/2006/relationships/tags" Target="../tags/tag7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4" Type="http://schemas.openxmlformats.org/officeDocument/2006/relationships/tags" Target="../tags/tag720.xml"/><Relationship Id="rId5" Type="http://schemas.openxmlformats.org/officeDocument/2006/relationships/tags" Target="../tags/tag721.xml"/><Relationship Id="rId6" Type="http://schemas.openxmlformats.org/officeDocument/2006/relationships/tags" Target="../tags/tag722.xml"/><Relationship Id="rId7" Type="http://schemas.openxmlformats.org/officeDocument/2006/relationships/tags" Target="../tags/tag723.xml"/><Relationship Id="rId8" Type="http://schemas.openxmlformats.org/officeDocument/2006/relationships/tags" Target="../tags/tag724.xml"/><Relationship Id="rId9" Type="http://schemas.openxmlformats.org/officeDocument/2006/relationships/slideLayout" Target="../slideLayouts/slideLayout12.xml"/><Relationship Id="rId10" Type="http://schemas.openxmlformats.org/officeDocument/2006/relationships/image" Target="../media/image59.jpeg"/><Relationship Id="rId11" Type="http://schemas.openxmlformats.org/officeDocument/2006/relationships/image" Target="../media/image58.jpeg"/><Relationship Id="rId1" Type="http://schemas.openxmlformats.org/officeDocument/2006/relationships/tags" Target="../tags/tag717.xml"/><Relationship Id="rId2" Type="http://schemas.openxmlformats.org/officeDocument/2006/relationships/tags" Target="../tags/tag7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727.xml"/><Relationship Id="rId4" Type="http://schemas.openxmlformats.org/officeDocument/2006/relationships/tags" Target="../tags/tag728.xml"/><Relationship Id="rId5" Type="http://schemas.openxmlformats.org/officeDocument/2006/relationships/tags" Target="../tags/tag729.xml"/><Relationship Id="rId6" Type="http://schemas.openxmlformats.org/officeDocument/2006/relationships/tags" Target="../tags/tag730.xml"/><Relationship Id="rId7" Type="http://schemas.openxmlformats.org/officeDocument/2006/relationships/tags" Target="../tags/tag731.xml"/><Relationship Id="rId8" Type="http://schemas.openxmlformats.org/officeDocument/2006/relationships/slideLayout" Target="../slideLayouts/slideLayout12.xml"/><Relationship Id="rId9" Type="http://schemas.openxmlformats.org/officeDocument/2006/relationships/image" Target="../media/image60.jpeg"/><Relationship Id="rId10" Type="http://schemas.openxmlformats.org/officeDocument/2006/relationships/image" Target="../media/image61.jpeg"/><Relationship Id="rId1" Type="http://schemas.openxmlformats.org/officeDocument/2006/relationships/tags" Target="../tags/tag725.xml"/><Relationship Id="rId2" Type="http://schemas.openxmlformats.org/officeDocument/2006/relationships/tags" Target="../tags/tag7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4" Type="http://schemas.openxmlformats.org/officeDocument/2006/relationships/tags" Target="../tags/tag735.xml"/><Relationship Id="rId5" Type="http://schemas.openxmlformats.org/officeDocument/2006/relationships/tags" Target="../tags/tag736.xml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15.xml"/><Relationship Id="rId8" Type="http://schemas.openxmlformats.org/officeDocument/2006/relationships/image" Target="../media/image62.png"/><Relationship Id="rId1" Type="http://schemas.openxmlformats.org/officeDocument/2006/relationships/tags" Target="../tags/tag732.xml"/><Relationship Id="rId2" Type="http://schemas.openxmlformats.org/officeDocument/2006/relationships/tags" Target="../tags/tag733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jpeg"/><Relationship Id="rId1" Type="http://schemas.openxmlformats.org/officeDocument/2006/relationships/tags" Target="../tags/tag737.xml"/><Relationship Id="rId2" Type="http://schemas.openxmlformats.org/officeDocument/2006/relationships/tags" Target="../tags/tag738.xml"/><Relationship Id="rId3" Type="http://schemas.openxmlformats.org/officeDocument/2006/relationships/tags" Target="../tags/tag739.xml"/><Relationship Id="rId4" Type="http://schemas.openxmlformats.org/officeDocument/2006/relationships/tags" Target="../tags/tag740.xml"/><Relationship Id="rId5" Type="http://schemas.openxmlformats.org/officeDocument/2006/relationships/tags" Target="../tags/tag741.xml"/><Relationship Id="rId6" Type="http://schemas.openxmlformats.org/officeDocument/2006/relationships/tags" Target="../tags/tag742.xml"/><Relationship Id="rId7" Type="http://schemas.openxmlformats.org/officeDocument/2006/relationships/tags" Target="../tags/tag743.xml"/><Relationship Id="rId8" Type="http://schemas.openxmlformats.org/officeDocument/2006/relationships/tags" Target="../tags/tag744.xml"/><Relationship Id="rId9" Type="http://schemas.openxmlformats.org/officeDocument/2006/relationships/tags" Target="../tags/tag745.xml"/><Relationship Id="rId10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3.png"/><Relationship Id="rId13" Type="http://schemas.openxmlformats.org/officeDocument/2006/relationships/image" Target="../media/image64.jpeg"/><Relationship Id="rId1" Type="http://schemas.openxmlformats.org/officeDocument/2006/relationships/tags" Target="../tags/tag746.xml"/><Relationship Id="rId2" Type="http://schemas.openxmlformats.org/officeDocument/2006/relationships/tags" Target="../tags/tag747.xml"/><Relationship Id="rId3" Type="http://schemas.openxmlformats.org/officeDocument/2006/relationships/tags" Target="../tags/tag748.xml"/><Relationship Id="rId4" Type="http://schemas.openxmlformats.org/officeDocument/2006/relationships/tags" Target="../tags/tag749.xml"/><Relationship Id="rId5" Type="http://schemas.openxmlformats.org/officeDocument/2006/relationships/tags" Target="../tags/tag750.xml"/><Relationship Id="rId6" Type="http://schemas.openxmlformats.org/officeDocument/2006/relationships/tags" Target="../tags/tag751.xml"/><Relationship Id="rId7" Type="http://schemas.openxmlformats.org/officeDocument/2006/relationships/tags" Target="../tags/tag752.xml"/><Relationship Id="rId8" Type="http://schemas.openxmlformats.org/officeDocument/2006/relationships/tags" Target="../tags/tag753.xml"/><Relationship Id="rId9" Type="http://schemas.openxmlformats.org/officeDocument/2006/relationships/tags" Target="../tags/tag754.xml"/><Relationship Id="rId10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4" Type="http://schemas.openxmlformats.org/officeDocument/2006/relationships/tags" Target="../tags/tag758.xml"/><Relationship Id="rId5" Type="http://schemas.openxmlformats.org/officeDocument/2006/relationships/tags" Target="../tags/tag759.xml"/><Relationship Id="rId6" Type="http://schemas.openxmlformats.org/officeDocument/2006/relationships/tags" Target="../tags/tag760.xml"/><Relationship Id="rId7" Type="http://schemas.openxmlformats.org/officeDocument/2006/relationships/tags" Target="../tags/tag761.xml"/><Relationship Id="rId8" Type="http://schemas.openxmlformats.org/officeDocument/2006/relationships/slideLayout" Target="../slideLayouts/slideLayout12.xml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" Type="http://schemas.openxmlformats.org/officeDocument/2006/relationships/tags" Target="../tags/tag755.xml"/><Relationship Id="rId2" Type="http://schemas.openxmlformats.org/officeDocument/2006/relationships/tags" Target="../tags/tag75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0.png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9" Type="http://schemas.openxmlformats.org/officeDocument/2006/relationships/tags" Target="../tags/tag9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37" Type="http://schemas.openxmlformats.org/officeDocument/2006/relationships/image" Target="../media/image11.png"/><Relationship Id="rId38" Type="http://schemas.openxmlformats.org/officeDocument/2006/relationships/image" Target="../media/image12.jpeg"/><Relationship Id="rId39" Type="http://schemas.openxmlformats.org/officeDocument/2006/relationships/image" Target="../media/image13.jpeg"/><Relationship Id="rId40" Type="http://schemas.openxmlformats.org/officeDocument/2006/relationships/image" Target="../media/image14.jpeg"/><Relationship Id="rId41" Type="http://schemas.openxmlformats.org/officeDocument/2006/relationships/image" Target="../media/image15.jpeg"/><Relationship Id="rId42" Type="http://schemas.openxmlformats.org/officeDocument/2006/relationships/image" Target="../media/image16.jpeg"/><Relationship Id="rId43" Type="http://schemas.openxmlformats.org/officeDocument/2006/relationships/image" Target="../media/image17.jpeg"/><Relationship Id="rId44" Type="http://schemas.openxmlformats.org/officeDocument/2006/relationships/image" Target="../media/image18.jpeg"/><Relationship Id="rId45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04800"/>
            <a:ext cx="8115300" cy="4610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3050" y="5594866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=3EeJCln5KYg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ea typeface="Arial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5617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5618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2560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timeline?</a:t>
            </a:r>
          </a:p>
        </p:txBody>
      </p:sp>
      <p:sp>
        <p:nvSpPr>
          <p:cNvPr id="2560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6248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25607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954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1921</a:t>
            </a:r>
          </a:p>
        </p:txBody>
      </p:sp>
      <p:sp>
        <p:nvSpPr>
          <p:cNvPr id="25609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42225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85025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2421</a:t>
            </a:r>
          </a:p>
        </p:txBody>
      </p:sp>
      <p:sp>
        <p:nvSpPr>
          <p:cNvPr id="25611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4102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2150</a:t>
            </a:r>
          </a:p>
        </p:txBody>
      </p:sp>
      <p:sp>
        <p:nvSpPr>
          <p:cNvPr id="2561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57563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00363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2020</a:t>
            </a:r>
          </a:p>
        </p:txBody>
      </p:sp>
      <p:sp>
        <p:nvSpPr>
          <p:cNvPr id="25615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00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1950</a:t>
            </a:r>
          </a:p>
        </p:txBody>
      </p:sp>
      <p:sp>
        <p:nvSpPr>
          <p:cNvPr id="25616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49463" y="614838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6647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  <p:sp>
          <p:nvSpPr>
            <p:cNvPr id="26648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</p:grpSp>
      <p:sp>
        <p:nvSpPr>
          <p:cNvPr id="2662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228600"/>
            <a:ext cx="6629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Fictional </a:t>
            </a: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timeline</a:t>
            </a:r>
          </a:p>
        </p:txBody>
      </p:sp>
      <p:sp>
        <p:nvSpPr>
          <p:cNvPr id="2662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6248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4648200" y="2057400"/>
            <a:ext cx="1790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/>
          <a:srcRect l="4875" t="3333" r="4521" b="13889"/>
          <a:stretch>
            <a:fillRect/>
          </a:stretch>
        </p:blipFill>
        <p:spPr bwMode="auto">
          <a:xfrm>
            <a:off x="2613025" y="3657600"/>
            <a:ext cx="16224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954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1921</a:t>
            </a:r>
          </a:p>
        </p:txBody>
      </p:sp>
      <p:sp>
        <p:nvSpPr>
          <p:cNvPr id="2663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42225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85025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2421</a:t>
            </a:r>
          </a:p>
        </p:txBody>
      </p:sp>
      <p:sp>
        <p:nvSpPr>
          <p:cNvPr id="2663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102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530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2150</a:t>
            </a:r>
          </a:p>
        </p:txBody>
      </p:sp>
      <p:pic>
        <p:nvPicPr>
          <p:cNvPr id="26639" name="Picture 1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358775" y="2590800"/>
            <a:ext cx="1851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357563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00363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2020</a:t>
            </a:r>
          </a:p>
        </p:txBody>
      </p:sp>
      <p:pic>
        <p:nvPicPr>
          <p:cNvPr id="26642" name="Picture 22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/>
          <a:srcRect l="19154" t="19133"/>
          <a:stretch>
            <a:fillRect/>
          </a:stretch>
        </p:blipFill>
        <p:spPr bwMode="auto">
          <a:xfrm>
            <a:off x="6735763" y="3257550"/>
            <a:ext cx="19764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0"/>
          <a:srcRect l="27730" t="18207" r="9241"/>
          <a:stretch>
            <a:fillRect/>
          </a:stretch>
        </p:blipFill>
        <p:spPr bwMode="auto">
          <a:xfrm>
            <a:off x="7721600" y="4857750"/>
            <a:ext cx="1193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13716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Put </a:t>
            </a:r>
            <a:r>
              <a:rPr lang="en-US" sz="18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these robots in chronological order?</a:t>
            </a:r>
          </a:p>
        </p:txBody>
      </p:sp>
      <p:pic>
        <p:nvPicPr>
          <p:cNvPr id="26645" name="Picture 28" descr="r2d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/>
          <a:srcRect/>
          <a:stretch>
            <a:fillRect/>
          </a:stretch>
        </p:blipFill>
        <p:spPr bwMode="auto">
          <a:xfrm>
            <a:off x="7121525" y="1489075"/>
            <a:ext cx="11382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9" descr="photo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2"/>
          <a:srcRect l="3645" r="4688"/>
          <a:stretch>
            <a:fillRect/>
          </a:stretch>
        </p:blipFill>
        <p:spPr bwMode="auto">
          <a:xfrm>
            <a:off x="2438400" y="2066925"/>
            <a:ext cx="1981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ea typeface="Arial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209800" y="1066800"/>
            <a:ext cx="6542088" cy="188913"/>
            <a:chOff x="295" y="1311"/>
            <a:chExt cx="5177" cy="114"/>
          </a:xfrm>
        </p:grpSpPr>
        <p:sp>
          <p:nvSpPr>
            <p:cNvPr id="27675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7676" name="Rectangle 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276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9075" y="18415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Fictional </a:t>
            </a:r>
            <a:r>
              <a:rPr lang="en-US" sz="4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timeline</a:t>
            </a:r>
          </a:p>
        </p:txBody>
      </p:sp>
      <p:sp>
        <p:nvSpPr>
          <p:cNvPr id="2765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6248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pic>
        <p:nvPicPr>
          <p:cNvPr id="27655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685800" y="3048000"/>
            <a:ext cx="135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/>
          <a:srcRect l="4875" t="3333" r="4521" b="13889"/>
          <a:stretch>
            <a:fillRect/>
          </a:stretch>
        </p:blipFill>
        <p:spPr bwMode="auto">
          <a:xfrm>
            <a:off x="6858000" y="34290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954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1921</a:t>
            </a:r>
          </a:p>
        </p:txBody>
      </p:sp>
      <p:sp>
        <p:nvSpPr>
          <p:cNvPr id="2765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42225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85025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2421</a:t>
            </a:r>
          </a:p>
        </p:txBody>
      </p:sp>
      <p:sp>
        <p:nvSpPr>
          <p:cNvPr id="2766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102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530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2150</a:t>
            </a:r>
          </a:p>
        </p:txBody>
      </p:sp>
      <p:pic>
        <p:nvPicPr>
          <p:cNvPr id="27663" name="Picture 1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/>
          <a:srcRect/>
          <a:stretch>
            <a:fillRect/>
          </a:stretch>
        </p:blipFill>
        <p:spPr bwMode="auto">
          <a:xfrm>
            <a:off x="4937125" y="3124200"/>
            <a:ext cx="1692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357563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00363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2020</a:t>
            </a:r>
          </a:p>
        </p:txBody>
      </p:sp>
      <p:pic>
        <p:nvPicPr>
          <p:cNvPr id="27666" name="Picture 2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/>
          <a:srcRect l="19154" t="19133"/>
          <a:stretch>
            <a:fillRect/>
          </a:stretch>
        </p:blipFill>
        <p:spPr bwMode="auto">
          <a:xfrm>
            <a:off x="2747963" y="1600200"/>
            <a:ext cx="19764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00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1950</a:t>
            </a:r>
          </a:p>
        </p:txBody>
      </p:sp>
      <p:sp>
        <p:nvSpPr>
          <p:cNvPr id="2766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0" y="5715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u="sng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I, Robot</a:t>
            </a:r>
            <a:endParaRPr lang="en-US" sz="1800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2766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049463" y="614838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70" name="Picture 28" descr="r2d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4"/>
          <a:srcRect/>
          <a:stretch>
            <a:fillRect/>
          </a:stretch>
        </p:blipFill>
        <p:spPr bwMode="auto">
          <a:xfrm>
            <a:off x="685800" y="0"/>
            <a:ext cx="1463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9" descr="photo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5"/>
          <a:srcRect l="3645" r="4688"/>
          <a:stretch>
            <a:fillRect/>
          </a:stretch>
        </p:blipFill>
        <p:spPr bwMode="auto">
          <a:xfrm>
            <a:off x="2254250" y="4054475"/>
            <a:ext cx="1981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2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7700" y="24145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Karl Capek</a:t>
            </a:r>
          </a:p>
        </p:txBody>
      </p:sp>
      <p:sp>
        <p:nvSpPr>
          <p:cNvPr id="27673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6700" y="2773363"/>
            <a:ext cx="2247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u="sng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Rossum’s Universal Robots</a:t>
            </a:r>
          </a:p>
        </p:txBody>
      </p:sp>
      <p:sp>
        <p:nvSpPr>
          <p:cNvPr id="27674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62200" y="572928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Asimov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pSp>
        <p:nvGrpSpPr>
          <p:cNvPr id="2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9711" name="Rectangle 10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  <p:sp>
          <p:nvSpPr>
            <p:cNvPr id="29712" name="Rectangle 10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</p:grpSp>
      <p:sp>
        <p:nvSpPr>
          <p:cNvPr id="2970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Real</a:t>
            </a: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robot timeline</a:t>
            </a:r>
          </a:p>
        </p:txBody>
      </p:sp>
      <p:sp>
        <p:nvSpPr>
          <p:cNvPr id="29701" name="Line 103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6248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29703" name="Line 103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764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Text Box 10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9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1951</a:t>
            </a:r>
          </a:p>
        </p:txBody>
      </p:sp>
      <p:sp>
        <p:nvSpPr>
          <p:cNvPr id="29705" name="Line 10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576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Text Box 10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04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1968</a:t>
            </a:r>
          </a:p>
        </p:txBody>
      </p:sp>
      <p:sp>
        <p:nvSpPr>
          <p:cNvPr id="29707" name="Line 104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876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Text Box 10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1976</a:t>
            </a:r>
          </a:p>
        </p:txBody>
      </p:sp>
      <p:sp>
        <p:nvSpPr>
          <p:cNvPr id="29709" name="Line 10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Text Box 10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626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1985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30734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  <p:sp>
          <p:nvSpPr>
            <p:cNvPr id="30735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</p:grpSp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Real</a:t>
            </a: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robot timeline</a:t>
            </a:r>
          </a:p>
        </p:txBody>
      </p:sp>
      <p:sp>
        <p:nvSpPr>
          <p:cNvPr id="3072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6248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307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764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9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1951</a:t>
            </a:r>
          </a:p>
        </p:txBody>
      </p:sp>
      <p:pic>
        <p:nvPicPr>
          <p:cNvPr id="30729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/>
          <a:srcRect l="2277" t="2441" r="2527" b="6465"/>
          <a:stretch>
            <a:fillRect/>
          </a:stretch>
        </p:blipFill>
        <p:spPr bwMode="auto">
          <a:xfrm>
            <a:off x="595313" y="4343400"/>
            <a:ext cx="20716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57200" y="1970088"/>
            <a:ext cx="23749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200400" y="1752600"/>
            <a:ext cx="51069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8000" y="1346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Tortoise “Elsie”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00600" y="5791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by Neurophysiologist Grey Walter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7400" y="636905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http://www.frc.ri.cmu.edu/~hpm/talks/revo.slides/1950.html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31781" name="Rectangl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2" name="Rectangle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Shakey</a:t>
            </a:r>
          </a:p>
        </p:txBody>
      </p:sp>
      <p:sp>
        <p:nvSpPr>
          <p:cNvPr id="317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1447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Nils Nilsson @  Stanford Research Inst.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/>
          <a:srcRect/>
          <a:stretch>
            <a:fillRect/>
          </a:stretch>
        </p:blipFill>
        <p:spPr bwMode="auto">
          <a:xfrm>
            <a:off x="457200" y="1524000"/>
            <a:ext cx="3181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066800" y="62484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7663" y="5676900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3175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576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004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1968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19050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first “general-purpose” mobile platform</a:t>
            </a:r>
          </a:p>
        </p:txBody>
      </p:sp>
      <p:sp>
        <p:nvSpPr>
          <p:cNvPr id="31757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2667000"/>
            <a:ext cx="4191000" cy="3124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3200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41910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343400" y="3886200"/>
            <a:ext cx="381000" cy="665163"/>
            <a:chOff x="3984" y="2989"/>
            <a:chExt cx="240" cy="419"/>
          </a:xfrm>
        </p:grpSpPr>
        <p:sp>
          <p:nvSpPr>
            <p:cNvPr id="31777" name="Freeform 19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990" y="2989"/>
              <a:ext cx="205" cy="245"/>
            </a:xfrm>
            <a:custGeom>
              <a:avLst/>
              <a:gdLst>
                <a:gd name="T0" fmla="*/ 0 w 205"/>
                <a:gd name="T1" fmla="*/ 3 h 245"/>
                <a:gd name="T2" fmla="*/ 205 w 205"/>
                <a:gd name="T3" fmla="*/ 0 h 245"/>
                <a:gd name="T4" fmla="*/ 156 w 205"/>
                <a:gd name="T5" fmla="*/ 141 h 245"/>
                <a:gd name="T6" fmla="*/ 156 w 205"/>
                <a:gd name="T7" fmla="*/ 245 h 245"/>
                <a:gd name="T8" fmla="*/ 71 w 205"/>
                <a:gd name="T9" fmla="*/ 238 h 245"/>
                <a:gd name="T10" fmla="*/ 71 w 205"/>
                <a:gd name="T11" fmla="*/ 129 h 245"/>
                <a:gd name="T12" fmla="*/ 0 w 205"/>
                <a:gd name="T13" fmla="*/ 3 h 2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245"/>
                <a:gd name="T23" fmla="*/ 205 w 205"/>
                <a:gd name="T24" fmla="*/ 245 h 2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245">
                  <a:moveTo>
                    <a:pt x="0" y="3"/>
                  </a:moveTo>
                  <a:lnTo>
                    <a:pt x="205" y="0"/>
                  </a:lnTo>
                  <a:lnTo>
                    <a:pt x="156" y="141"/>
                  </a:lnTo>
                  <a:lnTo>
                    <a:pt x="156" y="245"/>
                  </a:lnTo>
                  <a:lnTo>
                    <a:pt x="71" y="238"/>
                  </a:lnTo>
                  <a:lnTo>
                    <a:pt x="71" y="12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Rectangle 2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984" y="3168"/>
              <a:ext cx="240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9" name="Oval 2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02" y="3312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0" name="Oval 2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110" y="3312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61" name="Rectangle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429000"/>
            <a:ext cx="304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4572000"/>
            <a:ext cx="457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81800" y="3429000"/>
            <a:ext cx="304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Rectangle 2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05600" y="4572000"/>
            <a:ext cx="457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91000" y="2667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Living Room (L)</a:t>
            </a:r>
          </a:p>
        </p:txBody>
      </p:sp>
      <p:sp>
        <p:nvSpPr>
          <p:cNvPr id="3176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15125" y="4600575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rem</a:t>
            </a:r>
          </a:p>
        </p:txBody>
      </p:sp>
      <p:sp>
        <p:nvSpPr>
          <p:cNvPr id="31767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53225" y="3429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sp</a:t>
            </a:r>
          </a:p>
        </p:txBody>
      </p:sp>
      <p:sp>
        <p:nvSpPr>
          <p:cNvPr id="31768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39000" y="2667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Kitchen (K)</a:t>
            </a:r>
          </a:p>
        </p:txBody>
      </p:sp>
      <p:sp>
        <p:nvSpPr>
          <p:cNvPr id="31769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54546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Bedroom (B)</a:t>
            </a:r>
          </a:p>
        </p:txBody>
      </p:sp>
      <p:grpSp>
        <p:nvGrpSpPr>
          <p:cNvPr id="4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5334000" y="3505200"/>
            <a:ext cx="457200" cy="560388"/>
            <a:chOff x="3792" y="2383"/>
            <a:chExt cx="288" cy="353"/>
          </a:xfrm>
        </p:grpSpPr>
        <p:sp>
          <p:nvSpPr>
            <p:cNvPr id="31773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827" y="2526"/>
              <a:ext cx="192" cy="16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4" name="Line 3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3862" y="2383"/>
              <a:ext cx="28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5" name="Line 3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972" y="2386"/>
              <a:ext cx="28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6" name="AutoShape 3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792" y="2448"/>
              <a:ext cx="288" cy="288"/>
            </a:xfrm>
            <a:prstGeom prst="cube">
              <a:avLst>
                <a:gd name="adj" fmla="val 111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71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52925" y="41338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sh</a:t>
            </a:r>
          </a:p>
        </p:txBody>
      </p:sp>
      <p:sp>
        <p:nvSpPr>
          <p:cNvPr id="31772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91150" y="403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tv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38800" y="1524000"/>
            <a:ext cx="3398838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16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16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Go</a:t>
            </a:r>
            <a:r>
              <a:rPr lang="en-US" sz="1800" dirty="0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(</a:t>
            </a:r>
            <a:r>
              <a:rPr lang="en-US" sz="1800" dirty="0" err="1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from,to</a:t>
            </a:r>
            <a:r>
              <a:rPr lang="en-US" sz="1800" dirty="0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</a:t>
            </a:r>
            <a:endParaRPr lang="en-US" sz="16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Preconditions:   At(</a:t>
            </a: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sh,from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Postconditions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 At(</a:t>
            </a: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sh,to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Push</a:t>
            </a:r>
            <a:r>
              <a:rPr lang="en-US" sz="1800" dirty="0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(</a:t>
            </a:r>
            <a:r>
              <a:rPr lang="en-US" sz="1800" dirty="0" err="1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obj,fr,to</a:t>
            </a:r>
            <a:r>
              <a:rPr lang="en-US" sz="1800" dirty="0">
                <a:solidFill>
                  <a:srgbClr val="1000E6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 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Preconditions:   At(</a:t>
            </a: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sh,fr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 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 At(</a:t>
            </a: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obj,fr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Postconditions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 At(</a:t>
            </a: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sh,to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 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 At(</a:t>
            </a:r>
            <a:r>
              <a:rPr lang="en-US" sz="16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obj,to</a:t>
            </a:r>
            <a:r>
              <a:rPr lang="en-US" sz="16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32792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228600"/>
            <a:ext cx="7781925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Robotics's </a:t>
            </a:r>
            <a:r>
              <a:rPr lang="en-US" sz="420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Shakey</a:t>
            </a:r>
            <a:r>
              <a:rPr lang="en-US" sz="42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start</a:t>
            </a:r>
          </a:p>
        </p:txBody>
      </p:sp>
      <p:sp>
        <p:nvSpPr>
          <p:cNvPr id="327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14478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START</a:t>
            </a:r>
          </a:p>
        </p:txBody>
      </p:sp>
      <p:sp>
        <p:nvSpPr>
          <p:cNvPr id="327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6324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GOAL</a:t>
            </a:r>
          </a:p>
        </p:txBody>
      </p:sp>
      <p:sp>
        <p:nvSpPr>
          <p:cNvPr id="3277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16764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/>
              <a:t>ACTIONS</a:t>
            </a:r>
            <a:endParaRPr lang="en-US" sz="1600"/>
          </a:p>
        </p:txBody>
      </p:sp>
      <p:sp>
        <p:nvSpPr>
          <p:cNvPr id="32776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85800" y="2362200"/>
            <a:ext cx="1752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057400" y="2365375"/>
            <a:ext cx="463550" cy="987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667000" y="2362200"/>
            <a:ext cx="1600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2667000"/>
            <a:ext cx="914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Go(L,B)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9200" y="3124200"/>
            <a:ext cx="914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Go(L,K)</a:t>
            </a:r>
          </a:p>
        </p:txBody>
      </p:sp>
      <p:sp>
        <p:nvSpPr>
          <p:cNvPr id="3278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1905000"/>
            <a:ext cx="3962400" cy="3460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At(sh,L)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At(sp,K)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At(rem,B)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At(tv,L) </a:t>
            </a:r>
          </a:p>
        </p:txBody>
      </p:sp>
      <p:sp>
        <p:nvSpPr>
          <p:cNvPr id="3278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05200" y="2667000"/>
            <a:ext cx="1371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Push(tv,L,B)</a:t>
            </a:r>
          </a:p>
        </p:txBody>
      </p:sp>
      <p:sp>
        <p:nvSpPr>
          <p:cNvPr id="3278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00325" y="2343150"/>
            <a:ext cx="295275" cy="1009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67025" y="3209925"/>
            <a:ext cx="1371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Push(tv,L,K)</a:t>
            </a:r>
          </a:p>
        </p:txBody>
      </p:sp>
      <p:sp>
        <p:nvSpPr>
          <p:cNvPr id="3278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3581400"/>
            <a:ext cx="2057400" cy="5905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At(sh,K)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At(sp,K)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At(rem,B)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At(tv,K) </a:t>
            </a:r>
          </a:p>
        </p:txBody>
      </p:sp>
      <p:sp>
        <p:nvSpPr>
          <p:cNvPr id="3278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295400" y="4267200"/>
            <a:ext cx="1752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667000" y="4270375"/>
            <a:ext cx="463550" cy="987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76600" y="4267200"/>
            <a:ext cx="1600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209925" y="4248150"/>
            <a:ext cx="295275" cy="1009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5943600"/>
            <a:ext cx="3962400" cy="346075"/>
          </a:xfrm>
          <a:prstGeom prst="rect">
            <a:avLst/>
          </a:prstGeom>
          <a:noFill/>
          <a:ln w="9525">
            <a:solidFill>
              <a:srgbClr val="02C32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At(sh,L)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At(sp,L)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At(rem,L) 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  <a:sym typeface="Symbol" pitchFamily="-106" charset="2"/>
              </a:rPr>
              <a:t></a:t>
            </a: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At(tv,L)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Shakey</a:t>
            </a:r>
            <a:r>
              <a:rPr lang="en-US" dirty="0" smtClean="0"/>
              <a:t> in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qXdn6ynwpiI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33819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  <p:sp>
          <p:nvSpPr>
            <p:cNvPr id="33820" name="Rectangle 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</p:grpSp>
      <p:sp>
        <p:nvSpPr>
          <p:cNvPr id="3379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Stanford Cart:   </a:t>
            </a:r>
            <a:r>
              <a:rPr lang="en-US" sz="4400" b="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SPA</a:t>
            </a:r>
            <a:endParaRPr lang="en-US" sz="4400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Hans Moravec @ SAIL</a:t>
            </a:r>
          </a:p>
        </p:txBody>
      </p:sp>
      <p:pic>
        <p:nvPicPr>
          <p:cNvPr id="33798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838200" y="3200400"/>
            <a:ext cx="33972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/>
          <a:srcRect/>
          <a:stretch>
            <a:fillRect/>
          </a:stretch>
        </p:blipFill>
        <p:spPr bwMode="auto">
          <a:xfrm>
            <a:off x="4648200" y="3200400"/>
            <a:ext cx="38100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66800" y="62484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3380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7663" y="5676900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33803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876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1976</a:t>
            </a:r>
          </a:p>
        </p:txBody>
      </p:sp>
      <p:sp>
        <p:nvSpPr>
          <p:cNvPr id="33805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5400000">
            <a:off x="4000500" y="19256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990099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</a:t>
            </a:r>
            <a:r>
              <a:rPr lang="en-US" b="0">
                <a:latin typeface="Arial" pitchFamily="-106" charset="0"/>
                <a:ea typeface="Arial" pitchFamily="-106" charset="0"/>
                <a:cs typeface="Arial" pitchFamily="-106" charset="0"/>
              </a:rPr>
              <a:t>ENSING</a:t>
            </a:r>
          </a:p>
        </p:txBody>
      </p:sp>
      <p:sp>
        <p:nvSpPr>
          <p:cNvPr id="33806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5400000">
            <a:off x="7581900" y="17986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990099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</a:t>
            </a:r>
            <a:r>
              <a:rPr lang="en-US" b="0">
                <a:latin typeface="Arial" pitchFamily="-106" charset="0"/>
                <a:ea typeface="Arial" pitchFamily="-106" charset="0"/>
                <a:cs typeface="Arial" pitchFamily="-106" charset="0"/>
              </a:rPr>
              <a:t>CTING</a:t>
            </a:r>
          </a:p>
        </p:txBody>
      </p:sp>
      <p:sp>
        <p:nvSpPr>
          <p:cNvPr id="3380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2484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8580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4676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5400000">
            <a:off x="4564857" y="199628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" pitchFamily="-106" charset="0"/>
                <a:ea typeface="Arial" pitchFamily="-106" charset="0"/>
                <a:cs typeface="Arial" pitchFamily="-106" charset="0"/>
              </a:rPr>
              <a:t>perception</a:t>
            </a:r>
          </a:p>
        </p:txBody>
      </p:sp>
      <p:sp>
        <p:nvSpPr>
          <p:cNvPr id="33812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5006976" y="2027237"/>
            <a:ext cx="182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" pitchFamily="-106" charset="0"/>
                <a:ea typeface="Arial" pitchFamily="-106" charset="0"/>
                <a:cs typeface="Arial" pitchFamily="-106" charset="0"/>
              </a:rPr>
              <a:t>world modeling</a:t>
            </a:r>
          </a:p>
        </p:txBody>
      </p:sp>
      <p:sp>
        <p:nvSpPr>
          <p:cNvPr id="33813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400000">
            <a:off x="5768975" y="19415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990099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</a:t>
            </a:r>
            <a:r>
              <a:rPr lang="en-US" sz="1800" b="0">
                <a:latin typeface="Arial" pitchFamily="-106" charset="0"/>
                <a:ea typeface="Arial" pitchFamily="-106" charset="0"/>
                <a:cs typeface="Arial" pitchFamily="-106" charset="0"/>
              </a:rPr>
              <a:t>lanning</a:t>
            </a:r>
          </a:p>
        </p:txBody>
      </p:sp>
      <p:sp>
        <p:nvSpPr>
          <p:cNvPr id="33814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6292850" y="2003425"/>
            <a:ext cx="175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" pitchFamily="-106" charset="0"/>
                <a:ea typeface="Arial" pitchFamily="-106" charset="0"/>
                <a:cs typeface="Arial" pitchFamily="-106" charset="0"/>
              </a:rPr>
              <a:t>task execution</a:t>
            </a:r>
          </a:p>
        </p:txBody>
      </p:sp>
      <p:sp>
        <p:nvSpPr>
          <p:cNvPr id="33815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6865937" y="2012951"/>
            <a:ext cx="175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" pitchFamily="-106" charset="0"/>
                <a:ea typeface="Arial" pitchFamily="-106" charset="0"/>
                <a:cs typeface="Arial" pitchFamily="-106" charset="0"/>
              </a:rPr>
              <a:t>motor control</a:t>
            </a:r>
          </a:p>
        </p:txBody>
      </p:sp>
      <p:sp>
        <p:nvSpPr>
          <p:cNvPr id="33816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43000" y="19050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“functional” task decomposition</a:t>
            </a:r>
          </a:p>
        </p:txBody>
      </p:sp>
      <p:sp>
        <p:nvSpPr>
          <p:cNvPr id="33817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14788" y="2081213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44563" y="2163763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“horizontal” subtasks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/>
          </a:p>
        </p:txBody>
      </p:sp>
      <p:sp>
        <p:nvSpPr>
          <p:cNvPr id="3481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0700" y="762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Cartland (outdoors)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66800" y="915988"/>
            <a:ext cx="70104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CS311, Spring 2013</a:t>
            </a:r>
            <a:endParaRPr lang="en-US" dirty="0" smtClean="0"/>
          </a:p>
          <a:p>
            <a:r>
              <a:rPr lang="en-US" dirty="0" smtClean="0"/>
              <a:t>David Kauchak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631115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Some material adapted from slides from Zach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Dodds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/>
          </a:p>
        </p:txBody>
      </p:sp>
      <p:sp>
        <p:nvSpPr>
          <p:cNvPr id="358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0700" y="1143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/>
              <a:t>Cartland (indoors)</a:t>
            </a:r>
          </a:p>
        </p:txBody>
      </p:sp>
      <p:pic>
        <p:nvPicPr>
          <p:cNvPr id="35844" name="Picture 4" descr="Take5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5800" y="990600"/>
            <a:ext cx="78486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3689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8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6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“Robot Insects”</a:t>
            </a:r>
          </a:p>
        </p:txBody>
      </p:sp>
      <p:sp>
        <p:nvSpPr>
          <p:cNvPr id="3686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Rodney Brooks @ MIT</a:t>
            </a:r>
          </a:p>
        </p:txBody>
      </p:sp>
      <p:sp>
        <p:nvSpPr>
          <p:cNvPr id="36870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066800" y="62484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7663" y="5676900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36873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19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26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1985</a:t>
            </a:r>
          </a:p>
        </p:txBody>
      </p:sp>
      <p:pic>
        <p:nvPicPr>
          <p:cNvPr id="3687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/>
          <a:srcRect/>
          <a:stretch>
            <a:fillRect/>
          </a:stretch>
        </p:blipFill>
        <p:spPr bwMode="auto">
          <a:xfrm>
            <a:off x="1644650" y="2438400"/>
            <a:ext cx="2667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381000" y="4171950"/>
            <a:ext cx="2514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/>
          <a:srcRect/>
          <a:stretch>
            <a:fillRect/>
          </a:stretch>
        </p:blipFill>
        <p:spPr bwMode="auto">
          <a:xfrm>
            <a:off x="2971800" y="4171950"/>
            <a:ext cx="25146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2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/>
          <a:srcRect/>
          <a:stretch>
            <a:fillRect/>
          </a:stretch>
        </p:blipFill>
        <p:spPr bwMode="auto">
          <a:xfrm>
            <a:off x="6096000" y="4191000"/>
            <a:ext cx="22161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Line 2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86400" y="3352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6400" y="2971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Line 2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2590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Line 2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86400" y="2209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2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486400" y="1828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1200" y="3352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avoid objects</a:t>
            </a:r>
          </a:p>
        </p:txBody>
      </p:sp>
      <p:sp>
        <p:nvSpPr>
          <p:cNvPr id="36885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91200" y="2971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wander</a:t>
            </a:r>
          </a:p>
        </p:txBody>
      </p:sp>
      <p:sp>
        <p:nvSpPr>
          <p:cNvPr id="36886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91200" y="2590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explore</a:t>
            </a:r>
          </a:p>
        </p:txBody>
      </p:sp>
      <p:sp>
        <p:nvSpPr>
          <p:cNvPr id="36887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91200" y="2209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build maps</a:t>
            </a:r>
          </a:p>
        </p:txBody>
      </p:sp>
      <p:sp>
        <p:nvSpPr>
          <p:cNvPr id="36888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791200" y="1828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identify objects</a:t>
            </a:r>
          </a:p>
        </p:txBody>
      </p:sp>
      <p:sp>
        <p:nvSpPr>
          <p:cNvPr id="36889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86400" y="1447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planning and reasoning</a:t>
            </a:r>
          </a:p>
        </p:txBody>
      </p:sp>
      <p:sp>
        <p:nvSpPr>
          <p:cNvPr id="36890" name="Text Box 3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-5400000">
            <a:off x="4305300" y="23241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Skia" pitchFamily="-106" charset="0"/>
              </a:rPr>
              <a:t>SENSING</a:t>
            </a:r>
          </a:p>
        </p:txBody>
      </p:sp>
      <p:sp>
        <p:nvSpPr>
          <p:cNvPr id="36891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-5400000">
            <a:off x="7810500" y="2244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Skia" pitchFamily="-106" charset="0"/>
              </a:rPr>
              <a:t>ACTING</a:t>
            </a:r>
          </a:p>
        </p:txBody>
      </p:sp>
      <p:sp>
        <p:nvSpPr>
          <p:cNvPr id="36892" name="Freeform 37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133975" y="3302000"/>
            <a:ext cx="604838" cy="269875"/>
          </a:xfrm>
          <a:custGeom>
            <a:avLst/>
            <a:gdLst>
              <a:gd name="T0" fmla="*/ 2147483647 w 381"/>
              <a:gd name="T1" fmla="*/ 0 h 170"/>
              <a:gd name="T2" fmla="*/ 2147483647 w 381"/>
              <a:gd name="T3" fmla="*/ 2147483647 h 170"/>
              <a:gd name="T4" fmla="*/ 2147483647 w 381"/>
              <a:gd name="T5" fmla="*/ 2147483647 h 170"/>
              <a:gd name="T6" fmla="*/ 2147483647 w 381"/>
              <a:gd name="T7" fmla="*/ 2147483647 h 170"/>
              <a:gd name="T8" fmla="*/ 2147483647 w 381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"/>
              <a:gd name="T16" fmla="*/ 0 h 170"/>
              <a:gd name="T17" fmla="*/ 381 w 38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" h="170">
                <a:moveTo>
                  <a:pt x="11" y="0"/>
                </a:moveTo>
                <a:cubicBezTo>
                  <a:pt x="8" y="20"/>
                  <a:pt x="0" y="54"/>
                  <a:pt x="11" y="75"/>
                </a:cubicBezTo>
                <a:cubicBezTo>
                  <a:pt x="14" y="82"/>
                  <a:pt x="24" y="84"/>
                  <a:pt x="31" y="90"/>
                </a:cubicBezTo>
                <a:cubicBezTo>
                  <a:pt x="39" y="97"/>
                  <a:pt x="68" y="130"/>
                  <a:pt x="81" y="135"/>
                </a:cubicBezTo>
                <a:cubicBezTo>
                  <a:pt x="174" y="170"/>
                  <a:pt x="280" y="145"/>
                  <a:pt x="381" y="1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3" name="Freeform 3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810500" y="3286125"/>
            <a:ext cx="738188" cy="292100"/>
          </a:xfrm>
          <a:custGeom>
            <a:avLst/>
            <a:gdLst>
              <a:gd name="T0" fmla="*/ 0 w 465"/>
              <a:gd name="T1" fmla="*/ 2147483647 h 184"/>
              <a:gd name="T2" fmla="*/ 2147483647 w 465"/>
              <a:gd name="T3" fmla="*/ 2147483647 h 184"/>
              <a:gd name="T4" fmla="*/ 2147483647 w 465"/>
              <a:gd name="T5" fmla="*/ 2147483647 h 184"/>
              <a:gd name="T6" fmla="*/ 2147483647 w 465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465"/>
              <a:gd name="T13" fmla="*/ 0 h 184"/>
              <a:gd name="T14" fmla="*/ 465 w 465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5" h="184">
                <a:moveTo>
                  <a:pt x="0" y="170"/>
                </a:moveTo>
                <a:cubicBezTo>
                  <a:pt x="132" y="174"/>
                  <a:pt x="231" y="184"/>
                  <a:pt x="370" y="155"/>
                </a:cubicBezTo>
                <a:cubicBezTo>
                  <a:pt x="395" y="149"/>
                  <a:pt x="410" y="118"/>
                  <a:pt x="435" y="110"/>
                </a:cubicBezTo>
                <a:cubicBezTo>
                  <a:pt x="457" y="75"/>
                  <a:pt x="465" y="41"/>
                  <a:pt x="465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4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00" y="17526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“behavioral” task decomposition</a:t>
            </a:r>
          </a:p>
        </p:txBody>
      </p:sp>
      <p:sp>
        <p:nvSpPr>
          <p:cNvPr id="36895" name="Line 4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22725" y="1930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6" name="Text Box 2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96938" y="19812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“vertical” subtasks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384792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are the challenges?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How do these relate to AI?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70037"/>
            <a:ext cx="7556313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planning</a:t>
            </a:r>
          </a:p>
          <a:p>
            <a:pPr marL="0" indent="0">
              <a:buNone/>
            </a:pPr>
            <a:r>
              <a:rPr lang="en-US" dirty="0" smtClean="0"/>
              <a:t>Game playing</a:t>
            </a:r>
          </a:p>
          <a:p>
            <a:pPr marL="0" indent="0">
              <a:buNone/>
            </a:pPr>
            <a:r>
              <a:rPr lang="en-US" dirty="0" err="1" smtClean="0"/>
              <a:t>CSPs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Bayesian</a:t>
            </a:r>
          </a:p>
          <a:p>
            <a:pPr marL="0" indent="0">
              <a:buNone/>
            </a:pPr>
            <a:r>
              <a:rPr lang="en-US" dirty="0" err="1" smtClean="0"/>
              <a:t>HMMs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neural nets</a:t>
            </a:r>
          </a:p>
          <a:p>
            <a:pPr marL="0" indent="0">
              <a:buNone/>
            </a:pPr>
            <a:r>
              <a:rPr lang="en-US" dirty="0" smtClean="0"/>
              <a:t>Knowledge representation</a:t>
            </a:r>
          </a:p>
          <a:p>
            <a:pPr marL="0" indent="0">
              <a:buNone/>
            </a:pPr>
            <a:r>
              <a:rPr lang="en-US" dirty="0" smtClean="0"/>
              <a:t>Natural Language processing</a:t>
            </a:r>
          </a:p>
          <a:p>
            <a:pPr marL="0" indent="0">
              <a:buNone/>
            </a:pPr>
            <a:r>
              <a:rPr lang="en-US" dirty="0" smtClean="0"/>
              <a:t>Computer vision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2297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2298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1229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8763"/>
            <a:ext cx="8001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 much</a:t>
            </a: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of the world do we need to represent internally ?</a:t>
            </a:r>
          </a:p>
          <a:p>
            <a:pPr>
              <a:spcBef>
                <a:spcPct val="50000"/>
              </a:spcBef>
            </a:pPr>
            <a:endParaRPr lang="en-US" sz="24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</a:t>
            </a: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should we internalize the world ?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	</a:t>
            </a:r>
            <a:r>
              <a:rPr lang="en-US" sz="240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what outputs </a:t>
            </a: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can we effect ?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	</a:t>
            </a:r>
            <a:r>
              <a:rPr lang="en-US" sz="240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what inputs </a:t>
            </a: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do we have ?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	</a:t>
            </a:r>
            <a:r>
              <a:rPr lang="en-US" sz="240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what algorithms</a:t>
            </a: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connect the two ?</a:t>
            </a:r>
          </a:p>
          <a:p>
            <a:pPr>
              <a:spcBef>
                <a:spcPct val="50000"/>
              </a:spcBef>
            </a:pPr>
            <a:endParaRPr lang="en-US" sz="24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</a:t>
            </a:r>
            <a:r>
              <a:rPr lang="en-US" sz="240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</a:t>
            </a:r>
            <a:r>
              <a:rPr lang="en-US" sz="2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do we use this “internal world” effectively 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28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Autonomy/behavior</a:t>
            </a:r>
            <a:endParaRPr lang="en-US" sz="3600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7800" y="2057400"/>
            <a:ext cx="3505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Robot Architecture</a:t>
            </a:r>
            <a:endParaRPr lang="en-US" sz="2800" b="0">
              <a:solidFill>
                <a:schemeClr val="accent2"/>
              </a:solidFill>
              <a:ea typeface="Arial" pitchFamily="-106" charset="0"/>
            </a:endParaRPr>
          </a:p>
        </p:txBody>
      </p:sp>
      <p:sp>
        <p:nvSpPr>
          <p:cNvPr id="1229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843463" y="1971675"/>
            <a:ext cx="617537" cy="331788"/>
          </a:xfrm>
          <a:custGeom>
            <a:avLst/>
            <a:gdLst>
              <a:gd name="T0" fmla="*/ 0 w 389"/>
              <a:gd name="T1" fmla="*/ 2147483647 h 209"/>
              <a:gd name="T2" fmla="*/ 2147483647 w 389"/>
              <a:gd name="T3" fmla="*/ 2147483647 h 209"/>
              <a:gd name="T4" fmla="*/ 2147483647 w 389"/>
              <a:gd name="T5" fmla="*/ 2147483647 h 209"/>
              <a:gd name="T6" fmla="*/ 2147483647 w 389"/>
              <a:gd name="T7" fmla="*/ 2147483647 h 209"/>
              <a:gd name="T8" fmla="*/ 2147483647 w 389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9"/>
              <a:gd name="T16" fmla="*/ 0 h 209"/>
              <a:gd name="T17" fmla="*/ 389 w 389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9" h="209">
                <a:moveTo>
                  <a:pt x="0" y="1"/>
                </a:moveTo>
                <a:cubicBezTo>
                  <a:pt x="14" y="2"/>
                  <a:pt x="28" y="0"/>
                  <a:pt x="42" y="6"/>
                </a:cubicBezTo>
                <a:cubicBezTo>
                  <a:pt x="78" y="20"/>
                  <a:pt x="24" y="117"/>
                  <a:pt x="10" y="139"/>
                </a:cubicBezTo>
                <a:cubicBezTo>
                  <a:pt x="29" y="189"/>
                  <a:pt x="127" y="175"/>
                  <a:pt x="160" y="177"/>
                </a:cubicBezTo>
                <a:cubicBezTo>
                  <a:pt x="239" y="192"/>
                  <a:pt x="307" y="209"/>
                  <a:pt x="389" y="209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427663" y="2568575"/>
            <a:ext cx="466725" cy="284163"/>
          </a:xfrm>
          <a:custGeom>
            <a:avLst/>
            <a:gdLst>
              <a:gd name="T0" fmla="*/ 0 w 294"/>
              <a:gd name="T1" fmla="*/ 2147483647 h 179"/>
              <a:gd name="T2" fmla="*/ 2147483647 w 294"/>
              <a:gd name="T3" fmla="*/ 2147483647 h 179"/>
              <a:gd name="T4" fmla="*/ 2147483647 w 294"/>
              <a:gd name="T5" fmla="*/ 2147483647 h 179"/>
              <a:gd name="T6" fmla="*/ 2147483647 w 294"/>
              <a:gd name="T7" fmla="*/ 2147483647 h 179"/>
              <a:gd name="T8" fmla="*/ 2147483647 w 294"/>
              <a:gd name="T9" fmla="*/ 2147483647 h 179"/>
              <a:gd name="T10" fmla="*/ 2147483647 w 294"/>
              <a:gd name="T11" fmla="*/ 2147483647 h 179"/>
              <a:gd name="T12" fmla="*/ 2147483647 w 294"/>
              <a:gd name="T13" fmla="*/ 2147483647 h 179"/>
              <a:gd name="T14" fmla="*/ 2147483647 w 294"/>
              <a:gd name="T15" fmla="*/ 2147483647 h 1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"/>
              <a:gd name="T25" fmla="*/ 0 h 179"/>
              <a:gd name="T26" fmla="*/ 294 w 294"/>
              <a:gd name="T27" fmla="*/ 179 h 1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" h="179">
                <a:moveTo>
                  <a:pt x="0" y="179"/>
                </a:moveTo>
                <a:cubicBezTo>
                  <a:pt x="52" y="174"/>
                  <a:pt x="58" y="172"/>
                  <a:pt x="101" y="158"/>
                </a:cubicBezTo>
                <a:cubicBezTo>
                  <a:pt x="113" y="153"/>
                  <a:pt x="138" y="147"/>
                  <a:pt x="138" y="147"/>
                </a:cubicBezTo>
                <a:cubicBezTo>
                  <a:pt x="161" y="132"/>
                  <a:pt x="181" y="125"/>
                  <a:pt x="202" y="105"/>
                </a:cubicBezTo>
                <a:cubicBezTo>
                  <a:pt x="207" y="89"/>
                  <a:pt x="202" y="62"/>
                  <a:pt x="218" y="57"/>
                </a:cubicBezTo>
                <a:cubicBezTo>
                  <a:pt x="235" y="50"/>
                  <a:pt x="266" y="30"/>
                  <a:pt x="266" y="30"/>
                </a:cubicBezTo>
                <a:cubicBezTo>
                  <a:pt x="269" y="24"/>
                  <a:pt x="271" y="17"/>
                  <a:pt x="277" y="14"/>
                </a:cubicBezTo>
                <a:cubicBezTo>
                  <a:pt x="294" y="0"/>
                  <a:pt x="293" y="17"/>
                  <a:pt x="293" y="3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089650" y="2624138"/>
            <a:ext cx="1243013" cy="2905125"/>
          </a:xfrm>
          <a:custGeom>
            <a:avLst/>
            <a:gdLst>
              <a:gd name="T0" fmla="*/ 2147483647 w 783"/>
              <a:gd name="T1" fmla="*/ 2147483647 h 1830"/>
              <a:gd name="T2" fmla="*/ 2147483647 w 783"/>
              <a:gd name="T3" fmla="*/ 2147483647 h 1830"/>
              <a:gd name="T4" fmla="*/ 2147483647 w 783"/>
              <a:gd name="T5" fmla="*/ 2147483647 h 1830"/>
              <a:gd name="T6" fmla="*/ 2147483647 w 783"/>
              <a:gd name="T7" fmla="*/ 2147483647 h 1830"/>
              <a:gd name="T8" fmla="*/ 2147483647 w 783"/>
              <a:gd name="T9" fmla="*/ 2147483647 h 1830"/>
              <a:gd name="T10" fmla="*/ 2147483647 w 783"/>
              <a:gd name="T11" fmla="*/ 2147483647 h 1830"/>
              <a:gd name="T12" fmla="*/ 2147483647 w 783"/>
              <a:gd name="T13" fmla="*/ 2147483647 h 1830"/>
              <a:gd name="T14" fmla="*/ 2147483647 w 783"/>
              <a:gd name="T15" fmla="*/ 2147483647 h 1830"/>
              <a:gd name="T16" fmla="*/ 2147483647 w 783"/>
              <a:gd name="T17" fmla="*/ 2147483647 h 1830"/>
              <a:gd name="T18" fmla="*/ 2147483647 w 783"/>
              <a:gd name="T19" fmla="*/ 2147483647 h 1830"/>
              <a:gd name="T20" fmla="*/ 2147483647 w 783"/>
              <a:gd name="T21" fmla="*/ 2147483647 h 1830"/>
              <a:gd name="T22" fmla="*/ 2147483647 w 783"/>
              <a:gd name="T23" fmla="*/ 2147483647 h 1830"/>
              <a:gd name="T24" fmla="*/ 2147483647 w 783"/>
              <a:gd name="T25" fmla="*/ 2147483647 h 1830"/>
              <a:gd name="T26" fmla="*/ 2147483647 w 783"/>
              <a:gd name="T27" fmla="*/ 2147483647 h 1830"/>
              <a:gd name="T28" fmla="*/ 2147483647 w 783"/>
              <a:gd name="T29" fmla="*/ 2147483647 h 1830"/>
              <a:gd name="T30" fmla="*/ 2147483647 w 783"/>
              <a:gd name="T31" fmla="*/ 2147483647 h 1830"/>
              <a:gd name="T32" fmla="*/ 2147483647 w 783"/>
              <a:gd name="T33" fmla="*/ 2147483647 h 1830"/>
              <a:gd name="T34" fmla="*/ 2147483647 w 783"/>
              <a:gd name="T35" fmla="*/ 2147483647 h 1830"/>
              <a:gd name="T36" fmla="*/ 2147483647 w 783"/>
              <a:gd name="T37" fmla="*/ 0 h 18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83"/>
              <a:gd name="T58" fmla="*/ 0 h 1830"/>
              <a:gd name="T59" fmla="*/ 783 w 783"/>
              <a:gd name="T60" fmla="*/ 1830 h 18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83" h="1830">
                <a:moveTo>
                  <a:pt x="436" y="1830"/>
                </a:moveTo>
                <a:cubicBezTo>
                  <a:pt x="461" y="1825"/>
                  <a:pt x="488" y="1825"/>
                  <a:pt x="511" y="1814"/>
                </a:cubicBezTo>
                <a:cubicBezTo>
                  <a:pt x="577" y="1780"/>
                  <a:pt x="619" y="1726"/>
                  <a:pt x="671" y="1675"/>
                </a:cubicBezTo>
                <a:cubicBezTo>
                  <a:pt x="697" y="1618"/>
                  <a:pt x="661" y="1692"/>
                  <a:pt x="697" y="1632"/>
                </a:cubicBezTo>
                <a:cubicBezTo>
                  <a:pt x="705" y="1618"/>
                  <a:pt x="719" y="1590"/>
                  <a:pt x="719" y="1590"/>
                </a:cubicBezTo>
                <a:cubicBezTo>
                  <a:pt x="724" y="1564"/>
                  <a:pt x="728" y="1543"/>
                  <a:pt x="740" y="1520"/>
                </a:cubicBezTo>
                <a:cubicBezTo>
                  <a:pt x="750" y="1475"/>
                  <a:pt x="763" y="1432"/>
                  <a:pt x="772" y="1387"/>
                </a:cubicBezTo>
                <a:cubicBezTo>
                  <a:pt x="775" y="1367"/>
                  <a:pt x="783" y="1328"/>
                  <a:pt x="783" y="1328"/>
                </a:cubicBezTo>
                <a:cubicBezTo>
                  <a:pt x="781" y="1280"/>
                  <a:pt x="780" y="1231"/>
                  <a:pt x="777" y="1184"/>
                </a:cubicBezTo>
                <a:cubicBezTo>
                  <a:pt x="771" y="1101"/>
                  <a:pt x="721" y="1020"/>
                  <a:pt x="676" y="955"/>
                </a:cubicBezTo>
                <a:cubicBezTo>
                  <a:pt x="660" y="932"/>
                  <a:pt x="650" y="911"/>
                  <a:pt x="628" y="896"/>
                </a:cubicBezTo>
                <a:cubicBezTo>
                  <a:pt x="592" y="844"/>
                  <a:pt x="531" y="817"/>
                  <a:pt x="484" y="779"/>
                </a:cubicBezTo>
                <a:cubicBezTo>
                  <a:pt x="448" y="750"/>
                  <a:pt x="413" y="713"/>
                  <a:pt x="372" y="694"/>
                </a:cubicBezTo>
                <a:cubicBezTo>
                  <a:pt x="340" y="660"/>
                  <a:pt x="297" y="640"/>
                  <a:pt x="265" y="608"/>
                </a:cubicBezTo>
                <a:cubicBezTo>
                  <a:pt x="216" y="559"/>
                  <a:pt x="164" y="512"/>
                  <a:pt x="121" y="459"/>
                </a:cubicBezTo>
                <a:cubicBezTo>
                  <a:pt x="96" y="428"/>
                  <a:pt x="80" y="393"/>
                  <a:pt x="57" y="363"/>
                </a:cubicBezTo>
                <a:cubicBezTo>
                  <a:pt x="51" y="329"/>
                  <a:pt x="39" y="295"/>
                  <a:pt x="20" y="267"/>
                </a:cubicBezTo>
                <a:cubicBezTo>
                  <a:pt x="0" y="187"/>
                  <a:pt x="11" y="237"/>
                  <a:pt x="20" y="59"/>
                </a:cubicBezTo>
                <a:cubicBezTo>
                  <a:pt x="21" y="36"/>
                  <a:pt x="36" y="24"/>
                  <a:pt x="3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Architecture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4366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4367" name="Rectangl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71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 much</a:t>
            </a:r>
            <a:r>
              <a:rPr lang="en-US" b="0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/ </a:t>
            </a: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</a:t>
            </a: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do we represent the world internally ?</a:t>
            </a:r>
          </a:p>
        </p:txBody>
      </p:sp>
      <p:sp>
        <p:nvSpPr>
          <p:cNvPr id="1434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863" y="4589463"/>
            <a:ext cx="335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Task-specific</a:t>
            </a:r>
          </a:p>
        </p:txBody>
      </p:sp>
      <p:sp>
        <p:nvSpPr>
          <p:cNvPr id="143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863" y="3233738"/>
            <a:ext cx="335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Not at all</a:t>
            </a:r>
          </a:p>
        </p:txBody>
      </p:sp>
      <p:sp>
        <p:nvSpPr>
          <p:cNvPr id="1434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19812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As much as possible!</a:t>
            </a:r>
          </a:p>
        </p:txBody>
      </p:sp>
      <p:sp>
        <p:nvSpPr>
          <p:cNvPr id="1434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9600" y="1981200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886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Reactive paradigm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2590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SPA paradigm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600" y="51196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Behavior-based architecture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6863" y="57404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As much as </a:t>
            </a:r>
            <a:r>
              <a:rPr lang="en-US" b="0" i="1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possible</a:t>
            </a: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.</a:t>
            </a:r>
          </a:p>
        </p:txBody>
      </p:sp>
      <p:sp>
        <p:nvSpPr>
          <p:cNvPr id="14349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0600" y="62626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Hybrid approaches</a:t>
            </a:r>
          </a:p>
        </p:txBody>
      </p:sp>
      <p:grpSp>
        <p:nvGrpSpPr>
          <p:cNvPr id="3" name="Group 1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343400" y="2301875"/>
            <a:ext cx="914400" cy="457200"/>
            <a:chOff x="2832" y="1720"/>
            <a:chExt cx="576" cy="288"/>
          </a:xfrm>
        </p:grpSpPr>
        <p:sp>
          <p:nvSpPr>
            <p:cNvPr id="14364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4365" name="Text Box 2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715000" y="2301875"/>
            <a:ext cx="914400" cy="457200"/>
            <a:chOff x="3504" y="1720"/>
            <a:chExt cx="576" cy="288"/>
          </a:xfrm>
        </p:grpSpPr>
        <p:sp>
          <p:nvSpPr>
            <p:cNvPr id="14362" name="Rectangle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04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4363" name="Text Box 2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81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plan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086600" y="2301875"/>
            <a:ext cx="914400" cy="457200"/>
            <a:chOff x="4176" y="1720"/>
            <a:chExt cx="576" cy="288"/>
          </a:xfrm>
        </p:grpSpPr>
        <p:sp>
          <p:nvSpPr>
            <p:cNvPr id="14360" name="Rectangle 2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4361" name="Text Box 2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sp>
        <p:nvSpPr>
          <p:cNvPr id="14353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79463" y="3243263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79463" y="4459288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5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79463" y="560705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Line 4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299075" y="2530475"/>
            <a:ext cx="388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Line 4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670675" y="2530475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Freeform 49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987800" y="2513013"/>
            <a:ext cx="4318000" cy="365125"/>
          </a:xfrm>
          <a:custGeom>
            <a:avLst/>
            <a:gdLst>
              <a:gd name="T0" fmla="*/ 2147483647 w 2720"/>
              <a:gd name="T1" fmla="*/ 2147483647 h 230"/>
              <a:gd name="T2" fmla="*/ 2147483647 w 2720"/>
              <a:gd name="T3" fmla="*/ 2147483647 h 230"/>
              <a:gd name="T4" fmla="*/ 2147483647 w 2720"/>
              <a:gd name="T5" fmla="*/ 2147483647 h 230"/>
              <a:gd name="T6" fmla="*/ 0 w 2720"/>
              <a:gd name="T7" fmla="*/ 2147483647 h 230"/>
              <a:gd name="T8" fmla="*/ 0 w 2720"/>
              <a:gd name="T9" fmla="*/ 0 h 230"/>
              <a:gd name="T10" fmla="*/ 2147483647 w 2720"/>
              <a:gd name="T11" fmla="*/ 0 h 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0"/>
              <a:gd name="T19" fmla="*/ 0 h 230"/>
              <a:gd name="T20" fmla="*/ 2720 w 2720"/>
              <a:gd name="T21" fmla="*/ 230 h 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0" h="230">
                <a:moveTo>
                  <a:pt x="2555" y="6"/>
                </a:moveTo>
                <a:lnTo>
                  <a:pt x="2720" y="6"/>
                </a:lnTo>
                <a:lnTo>
                  <a:pt x="2720" y="230"/>
                </a:lnTo>
                <a:lnTo>
                  <a:pt x="0" y="230"/>
                </a:lnTo>
                <a:lnTo>
                  <a:pt x="0" y="0"/>
                </a:lnTo>
                <a:lnTo>
                  <a:pt x="20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Rectangle 30"/>
          <p:cNvSpPr>
            <a:spLocks noChangeArrowheads="1"/>
          </p:cNvSpPr>
          <p:nvPr/>
        </p:nvSpPr>
        <p:spPr bwMode="auto">
          <a:xfrm>
            <a:off x="8053388" y="6397625"/>
            <a:ext cx="855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history…</a:t>
            </a:r>
            <a:endParaRPr lang="en-US" sz="1400">
              <a:ea typeface="Arial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ea typeface="Arial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5403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5404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153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Sense - Plan - Act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/>
          <a:srcRect t="21249" r="26917"/>
          <a:stretch>
            <a:fillRect/>
          </a:stretch>
        </p:blipFill>
        <p:spPr bwMode="auto">
          <a:xfrm>
            <a:off x="4130675" y="4202113"/>
            <a:ext cx="20256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066800" y="62484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7663" y="5676900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15369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876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96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1976</a:t>
            </a:r>
          </a:p>
        </p:txBody>
      </p:sp>
      <p:sp>
        <p:nvSpPr>
          <p:cNvPr id="153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5400000">
            <a:off x="3848100" y="2030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Skia" pitchFamily="-106" charset="0"/>
                <a:ea typeface="Arial" pitchFamily="-106" charset="0"/>
              </a:rPr>
              <a:t>SENSING</a:t>
            </a:r>
          </a:p>
        </p:txBody>
      </p:sp>
      <p:sp>
        <p:nvSpPr>
          <p:cNvPr id="1537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-5400000">
            <a:off x="7429500" y="2030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Skia" pitchFamily="-106" charset="0"/>
                <a:ea typeface="Arial" pitchFamily="-106" charset="0"/>
              </a:rPr>
              <a:t>ACTING</a:t>
            </a:r>
          </a:p>
        </p:txBody>
      </p:sp>
      <p:sp>
        <p:nvSpPr>
          <p:cNvPr id="15373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6400" y="142081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42081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705600" y="142081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315200" y="142081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5400000">
            <a:off x="4412457" y="2075656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perception</a:t>
            </a:r>
          </a:p>
        </p:txBody>
      </p:sp>
      <p:sp>
        <p:nvSpPr>
          <p:cNvPr id="15378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-5400000">
            <a:off x="4854576" y="2074862"/>
            <a:ext cx="182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world modeling</a:t>
            </a:r>
          </a:p>
        </p:txBody>
      </p:sp>
      <p:sp>
        <p:nvSpPr>
          <p:cNvPr id="1537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5400000">
            <a:off x="5577682" y="2067718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planning</a:t>
            </a:r>
          </a:p>
        </p:txBody>
      </p:sp>
      <p:sp>
        <p:nvSpPr>
          <p:cNvPr id="1538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6140451" y="2074862"/>
            <a:ext cx="175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task execution</a:t>
            </a:r>
          </a:p>
        </p:txBody>
      </p:sp>
      <p:sp>
        <p:nvSpPr>
          <p:cNvPr id="15381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400000">
            <a:off x="6713538" y="2074863"/>
            <a:ext cx="175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motor control</a:t>
            </a:r>
          </a:p>
        </p:txBody>
      </p:sp>
      <p:grpSp>
        <p:nvGrpSpPr>
          <p:cNvPr id="3" name="Group 28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4648200" y="3309938"/>
            <a:ext cx="914400" cy="457200"/>
            <a:chOff x="2832" y="1720"/>
            <a:chExt cx="576" cy="288"/>
          </a:xfrm>
        </p:grpSpPr>
        <p:sp>
          <p:nvSpPr>
            <p:cNvPr id="15401" name="Rectangle 2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5402" name="Text Box 30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6019800" y="3309938"/>
            <a:ext cx="914400" cy="457200"/>
            <a:chOff x="3504" y="1720"/>
            <a:chExt cx="576" cy="288"/>
          </a:xfrm>
        </p:grpSpPr>
        <p:sp>
          <p:nvSpPr>
            <p:cNvPr id="15399" name="Rectangle 3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504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5400" name="Text Box 33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581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plan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391400" y="3309938"/>
            <a:ext cx="914400" cy="457200"/>
            <a:chOff x="4176" y="1720"/>
            <a:chExt cx="576" cy="288"/>
          </a:xfrm>
        </p:grpSpPr>
        <p:sp>
          <p:nvSpPr>
            <p:cNvPr id="15397" name="Rectangle 3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539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sp>
        <p:nvSpPr>
          <p:cNvPr id="15385" name="Line 3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603875" y="3538538"/>
            <a:ext cx="388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Line 3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975475" y="3538538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Freeform 39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292600" y="3521075"/>
            <a:ext cx="4318000" cy="365125"/>
          </a:xfrm>
          <a:custGeom>
            <a:avLst/>
            <a:gdLst>
              <a:gd name="T0" fmla="*/ 2147483647 w 2720"/>
              <a:gd name="T1" fmla="*/ 2147483647 h 230"/>
              <a:gd name="T2" fmla="*/ 2147483647 w 2720"/>
              <a:gd name="T3" fmla="*/ 2147483647 h 230"/>
              <a:gd name="T4" fmla="*/ 2147483647 w 2720"/>
              <a:gd name="T5" fmla="*/ 2147483647 h 230"/>
              <a:gd name="T6" fmla="*/ 0 w 2720"/>
              <a:gd name="T7" fmla="*/ 2147483647 h 230"/>
              <a:gd name="T8" fmla="*/ 0 w 2720"/>
              <a:gd name="T9" fmla="*/ 0 h 230"/>
              <a:gd name="T10" fmla="*/ 2147483647 w 2720"/>
              <a:gd name="T11" fmla="*/ 0 h 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0"/>
              <a:gd name="T19" fmla="*/ 0 h 230"/>
              <a:gd name="T20" fmla="*/ 2720 w 2720"/>
              <a:gd name="T21" fmla="*/ 230 h 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0" h="230">
                <a:moveTo>
                  <a:pt x="2555" y="6"/>
                </a:moveTo>
                <a:lnTo>
                  <a:pt x="2720" y="6"/>
                </a:lnTo>
                <a:lnTo>
                  <a:pt x="2720" y="230"/>
                </a:lnTo>
                <a:lnTo>
                  <a:pt x="0" y="230"/>
                </a:lnTo>
                <a:lnTo>
                  <a:pt x="0" y="0"/>
                </a:lnTo>
                <a:lnTo>
                  <a:pt x="20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8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43400" y="5845175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  <a:latin typeface="Comic Sans MS" pitchFamily="-106" charset="0"/>
                <a:ea typeface="Arial" pitchFamily="-106" charset="0"/>
              </a:rPr>
              <a:t>Stanford Cart</a:t>
            </a:r>
          </a:p>
        </p:txBody>
      </p:sp>
      <p:sp>
        <p:nvSpPr>
          <p:cNvPr id="15389" name="Text Box 4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43000" y="1524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  <a:latin typeface="Comic Sans MS" pitchFamily="-106" charset="0"/>
                <a:ea typeface="Arial" pitchFamily="-106" charset="0"/>
              </a:rPr>
              <a:t>Shakey</a:t>
            </a:r>
          </a:p>
        </p:txBody>
      </p:sp>
      <p:pic>
        <p:nvPicPr>
          <p:cNvPr id="15390" name="Picture 42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7"/>
          <a:srcRect/>
          <a:stretch>
            <a:fillRect/>
          </a:stretch>
        </p:blipFill>
        <p:spPr bwMode="auto">
          <a:xfrm>
            <a:off x="457200" y="1981200"/>
            <a:ext cx="2897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1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862138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404938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1968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62800" y="5867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  <a:latin typeface="Comic Sans MS" pitchFamily="-106" charset="0"/>
                <a:ea typeface="Arial" pitchFamily="-106" charset="0"/>
              </a:rPr>
              <a:t>MERs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6324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… - 2009 </a:t>
            </a:r>
          </a:p>
        </p:txBody>
      </p:sp>
      <p:sp>
        <p:nvSpPr>
          <p:cNvPr id="15395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924800" y="6118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96" name="Picture 49" descr="rover1_detail_500">
            <a:hlinkClick r:id="rId48" action="ppaction://program"/>
          </p:cNvPr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9"/>
          <a:srcRect/>
          <a:stretch>
            <a:fillRect/>
          </a:stretch>
        </p:blipFill>
        <p:spPr bwMode="auto">
          <a:xfrm>
            <a:off x="6629400" y="4110038"/>
            <a:ext cx="20574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ea typeface="Arial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639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6395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1638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33500" y="2286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Mars Exploration Rovers</a:t>
            </a:r>
          </a:p>
        </p:txBody>
      </p:sp>
      <p:pic>
        <p:nvPicPr>
          <p:cNvPr id="16389" name="Picture 44" descr="rover1_detail_500">
            <a:hlinkClick r:id="rId13" action="ppaction://program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65100" y="1308100"/>
            <a:ext cx="64008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81800" y="16764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Sense – Plan – Act "deliberative" architecture</a:t>
            </a:r>
          </a:p>
        </p:txBody>
      </p:sp>
      <p:sp>
        <p:nvSpPr>
          <p:cNvPr id="16391" name="Text Box 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3794125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Mars Science Lab</a:t>
            </a:r>
          </a:p>
        </p:txBody>
      </p:sp>
      <p:sp>
        <p:nvSpPr>
          <p:cNvPr id="16392" name="Text Box 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00" y="58801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2011 </a:t>
            </a:r>
            <a:r>
              <a:rPr lang="en-US" sz="1600" b="0">
                <a:solidFill>
                  <a:schemeClr val="accent2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- lasers, lifebio, and maybe nuclear-powered</a:t>
            </a:r>
          </a:p>
        </p:txBody>
      </p:sp>
      <p:pic>
        <p:nvPicPr>
          <p:cNvPr id="16393" name="Picture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/>
          <a:srcRect l="51808" t="61520" r="30113" b="20560"/>
          <a:stretch>
            <a:fillRect/>
          </a:stretch>
        </p:blipFill>
        <p:spPr bwMode="auto">
          <a:xfrm>
            <a:off x="6680200" y="4176713"/>
            <a:ext cx="23622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Architecture</a:t>
            </a:r>
          </a:p>
        </p:txBody>
      </p:sp>
      <p:grpSp>
        <p:nvGrpSpPr>
          <p:cNvPr id="2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7445" name="Rectangle 10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7446" name="Rectangle 10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17412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71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 much</a:t>
            </a:r>
            <a:r>
              <a:rPr lang="en-US" b="0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/ </a:t>
            </a: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</a:t>
            </a: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do we represent the world internally ?</a:t>
            </a:r>
          </a:p>
        </p:txBody>
      </p:sp>
      <p:sp>
        <p:nvSpPr>
          <p:cNvPr id="17413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863" y="44196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Task-specific</a:t>
            </a:r>
          </a:p>
        </p:txBody>
      </p:sp>
      <p:sp>
        <p:nvSpPr>
          <p:cNvPr id="17414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863" y="3233738"/>
            <a:ext cx="335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Not at all</a:t>
            </a:r>
          </a:p>
        </p:txBody>
      </p:sp>
      <p:sp>
        <p:nvSpPr>
          <p:cNvPr id="17415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19812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As much as possible!</a:t>
            </a:r>
          </a:p>
        </p:txBody>
      </p:sp>
      <p:sp>
        <p:nvSpPr>
          <p:cNvPr id="17416" name="Line 10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9600" y="1981200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886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Reactive paradigm</a:t>
            </a:r>
          </a:p>
        </p:txBody>
      </p:sp>
      <p:sp>
        <p:nvSpPr>
          <p:cNvPr id="17418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2590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SPA paradigm</a:t>
            </a:r>
          </a:p>
        </p:txBody>
      </p:sp>
      <p:sp>
        <p:nvSpPr>
          <p:cNvPr id="17419" name="Text Box 10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600" y="4949825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Behavior-based architecture</a:t>
            </a:r>
          </a:p>
        </p:txBody>
      </p:sp>
      <p:sp>
        <p:nvSpPr>
          <p:cNvPr id="17420" name="Text Box 10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6863" y="57404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As much as </a:t>
            </a:r>
            <a:r>
              <a:rPr lang="en-US" b="0" i="1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possible</a:t>
            </a: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.</a:t>
            </a:r>
          </a:p>
        </p:txBody>
      </p:sp>
      <p:sp>
        <p:nvSpPr>
          <p:cNvPr id="17421" name="Text Box 104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0600" y="62626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Hybrid approaches</a:t>
            </a:r>
          </a:p>
        </p:txBody>
      </p:sp>
      <p:grpSp>
        <p:nvGrpSpPr>
          <p:cNvPr id="3" name="Group 104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343400" y="2301875"/>
            <a:ext cx="914400" cy="457200"/>
            <a:chOff x="2832" y="1720"/>
            <a:chExt cx="576" cy="288"/>
          </a:xfrm>
        </p:grpSpPr>
        <p:sp>
          <p:nvSpPr>
            <p:cNvPr id="17443" name="Rectangle 104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7444" name="Text Box 104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4" name="Group 104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715000" y="2301875"/>
            <a:ext cx="914400" cy="457200"/>
            <a:chOff x="3504" y="1720"/>
            <a:chExt cx="576" cy="288"/>
          </a:xfrm>
        </p:grpSpPr>
        <p:sp>
          <p:nvSpPr>
            <p:cNvPr id="17441" name="Rectangle 104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04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7442" name="Text Box 104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81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plan</a:t>
              </a:r>
            </a:p>
          </p:txBody>
        </p:sp>
      </p:grpSp>
      <p:grpSp>
        <p:nvGrpSpPr>
          <p:cNvPr id="5" name="Group 104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086600" y="2301875"/>
            <a:ext cx="914400" cy="457200"/>
            <a:chOff x="4176" y="1720"/>
            <a:chExt cx="576" cy="288"/>
          </a:xfrm>
        </p:grpSpPr>
        <p:sp>
          <p:nvSpPr>
            <p:cNvPr id="17439" name="Rectangle 104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7440" name="Text Box 105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grpSp>
        <p:nvGrpSpPr>
          <p:cNvPr id="6" name="Group 105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876800" y="3597275"/>
            <a:ext cx="914400" cy="457200"/>
            <a:chOff x="2832" y="1720"/>
            <a:chExt cx="576" cy="288"/>
          </a:xfrm>
        </p:grpSpPr>
        <p:sp>
          <p:nvSpPr>
            <p:cNvPr id="17437" name="Rectangle 105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7438" name="Text Box 105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7" name="Group 105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553200" y="3597275"/>
            <a:ext cx="914400" cy="457200"/>
            <a:chOff x="4176" y="1720"/>
            <a:chExt cx="576" cy="288"/>
          </a:xfrm>
        </p:grpSpPr>
        <p:sp>
          <p:nvSpPr>
            <p:cNvPr id="17435" name="Rectangle 105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7436" name="Text Box 105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sp>
        <p:nvSpPr>
          <p:cNvPr id="17427" name="Line 106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79463" y="3243263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106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79463" y="4459288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107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79463" y="560705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107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299075" y="2530475"/>
            <a:ext cx="388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Line 107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670675" y="2530475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Freeform 1073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987800" y="2513013"/>
            <a:ext cx="4318000" cy="365125"/>
          </a:xfrm>
          <a:custGeom>
            <a:avLst/>
            <a:gdLst>
              <a:gd name="T0" fmla="*/ 2147483647 w 2720"/>
              <a:gd name="T1" fmla="*/ 2147483647 h 230"/>
              <a:gd name="T2" fmla="*/ 2147483647 w 2720"/>
              <a:gd name="T3" fmla="*/ 2147483647 h 230"/>
              <a:gd name="T4" fmla="*/ 2147483647 w 2720"/>
              <a:gd name="T5" fmla="*/ 2147483647 h 230"/>
              <a:gd name="T6" fmla="*/ 0 w 2720"/>
              <a:gd name="T7" fmla="*/ 2147483647 h 230"/>
              <a:gd name="T8" fmla="*/ 0 w 2720"/>
              <a:gd name="T9" fmla="*/ 0 h 230"/>
              <a:gd name="T10" fmla="*/ 2147483647 w 2720"/>
              <a:gd name="T11" fmla="*/ 0 h 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0"/>
              <a:gd name="T19" fmla="*/ 0 h 230"/>
              <a:gd name="T20" fmla="*/ 2720 w 2720"/>
              <a:gd name="T21" fmla="*/ 230 h 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0" h="230">
                <a:moveTo>
                  <a:pt x="2555" y="6"/>
                </a:moveTo>
                <a:lnTo>
                  <a:pt x="2720" y="6"/>
                </a:lnTo>
                <a:lnTo>
                  <a:pt x="2720" y="230"/>
                </a:lnTo>
                <a:lnTo>
                  <a:pt x="0" y="230"/>
                </a:lnTo>
                <a:lnTo>
                  <a:pt x="0" y="0"/>
                </a:lnTo>
                <a:lnTo>
                  <a:pt x="20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107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42000" y="3825875"/>
            <a:ext cx="642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Text Box 108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0" y="4114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latin typeface="Comic Sans MS" pitchFamily="-106" charset="0"/>
                <a:ea typeface="Arial" pitchFamily="-106" charset="0"/>
              </a:rPr>
              <a:t>stimulus - response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ea typeface="Arial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8452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8453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1843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Biological Inspiration</a:t>
            </a:r>
          </a:p>
        </p:txBody>
      </p:sp>
      <p:sp>
        <p:nvSpPr>
          <p:cNvPr id="1843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Ethology</a:t>
            </a: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</a:t>
            </a:r>
            <a:r>
              <a:rPr lang="en-US" sz="20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describing animal behavior</a:t>
            </a:r>
            <a:endParaRPr lang="en-US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18438" name="Rectangle 3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1600" y="4006850"/>
            <a:ext cx="191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6600"/>
                </a:solidFill>
                <a:ea typeface="Arial" pitchFamily="-106" charset="0"/>
              </a:rPr>
              <a:t>Getting to the ocean?</a:t>
            </a:r>
          </a:p>
        </p:txBody>
      </p:sp>
      <p:sp>
        <p:nvSpPr>
          <p:cNvPr id="18439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1125" y="4556125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AI reasoning systems abstract too much away: </a:t>
            </a:r>
            <a:r>
              <a:rPr lang="en-US" sz="2000" b="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frame problem</a:t>
            </a:r>
            <a:endParaRPr lang="en-US" sz="2000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pSp>
        <p:nvGrpSpPr>
          <p:cNvPr id="3" name="Group 3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352800" y="5562600"/>
            <a:ext cx="914400" cy="457200"/>
            <a:chOff x="2832" y="1720"/>
            <a:chExt cx="576" cy="288"/>
          </a:xfrm>
        </p:grpSpPr>
        <p:sp>
          <p:nvSpPr>
            <p:cNvPr id="18450" name="Rectangle 3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8451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029200" y="5562600"/>
            <a:ext cx="914400" cy="457200"/>
            <a:chOff x="4176" y="1720"/>
            <a:chExt cx="576" cy="288"/>
          </a:xfrm>
        </p:grpSpPr>
        <p:sp>
          <p:nvSpPr>
            <p:cNvPr id="18448" name="Rectangle 4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8449" name="Text Box 4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sp>
        <p:nvSpPr>
          <p:cNvPr id="18442" name="Line 4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318000" y="5791200"/>
            <a:ext cx="642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3" name="Picture 43" descr="hatch_sm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1066800" y="1981200"/>
            <a:ext cx="2667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4" descr="015-12-GreatGoldenDiggerWas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5334000" y="1981200"/>
            <a:ext cx="29718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6096000"/>
            <a:ext cx="8001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Decision-making is based only on current sensor inputs.</a:t>
            </a:r>
          </a:p>
        </p:txBody>
      </p:sp>
      <p:sp>
        <p:nvSpPr>
          <p:cNvPr id="18446" name="Rectangle 4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4919663"/>
            <a:ext cx="6477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urier New" pitchFamily="-106" charset="0"/>
                <a:ea typeface="Arial" pitchFamily="-106" charset="0"/>
              </a:rPr>
              <a:t> “The world is its own best model”</a:t>
            </a:r>
          </a:p>
        </p:txBody>
      </p:sp>
      <p:sp>
        <p:nvSpPr>
          <p:cNvPr id="18447" name="Rectangle 4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76800" y="400685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006600"/>
                </a:solidFill>
                <a:ea typeface="Arial" pitchFamily="-106" charset="0"/>
              </a:rPr>
              <a:t>Digger wasps’ nest-building sequence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 smtClean="0"/>
              <a:t>5 graded</a:t>
            </a:r>
          </a:p>
          <a:p>
            <a:r>
              <a:rPr lang="en-US" dirty="0" smtClean="0"/>
              <a:t>Exam #2 </a:t>
            </a:r>
            <a:r>
              <a:rPr lang="en-US" dirty="0" smtClean="0"/>
              <a:t>available later today</a:t>
            </a:r>
          </a:p>
          <a:p>
            <a:pPr lvl="1"/>
            <a:r>
              <a:rPr lang="en-US" dirty="0" smtClean="0"/>
              <a:t>To be done by Sunday at midnight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ea typeface="Arial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053" name="Rectangle 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1054" name="Rectangle 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102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2300" y="1651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Analog reactive robots</a:t>
            </a:r>
          </a:p>
        </p:txBody>
      </p:sp>
      <p:sp>
        <p:nvSpPr>
          <p:cNvPr id="1030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6248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1032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764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9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1951</a:t>
            </a:r>
          </a:p>
        </p:txBody>
      </p:sp>
      <p:pic>
        <p:nvPicPr>
          <p:cNvPr id="1034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/>
          <a:srcRect l="2277" t="2441" r="2527" b="6465"/>
          <a:stretch>
            <a:fillRect/>
          </a:stretch>
        </p:blipFill>
        <p:spPr bwMode="auto">
          <a:xfrm>
            <a:off x="595313" y="4343400"/>
            <a:ext cx="20716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381000" y="2098675"/>
            <a:ext cx="2590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1371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“Tortoise”</a:t>
            </a:r>
          </a:p>
        </p:txBody>
      </p:sp>
      <p:sp>
        <p:nvSpPr>
          <p:cNvPr id="1037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76450" y="141605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Gray Walter</a:t>
            </a:r>
          </a:p>
        </p:txBody>
      </p:sp>
      <p:sp>
        <p:nvSpPr>
          <p:cNvPr id="1038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86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1984</a:t>
            </a:r>
          </a:p>
        </p:txBody>
      </p:sp>
      <p:sp>
        <p:nvSpPr>
          <p:cNvPr id="1039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343400" y="612298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3700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“BEAM”</a:t>
            </a:r>
          </a:p>
        </p:txBody>
      </p:sp>
      <p:sp>
        <p:nvSpPr>
          <p:cNvPr id="1041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0250" y="141605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Mark Tilden</a:t>
            </a:r>
          </a:p>
        </p:txBody>
      </p:sp>
      <p:sp>
        <p:nvSpPr>
          <p:cNvPr id="1042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29718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pitchFamily="-106" charset="0"/>
                <a:ea typeface="Arial" pitchFamily="-106" charset="0"/>
              </a:rPr>
              <a:t>“light-headed”  behavior</a:t>
            </a:r>
          </a:p>
        </p:txBody>
      </p:sp>
      <p:sp>
        <p:nvSpPr>
          <p:cNvPr id="1043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86713" y="6477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6600"/>
                </a:solidFill>
                <a:latin typeface="Comic Sans MS" pitchFamily="-106" charset="0"/>
                <a:ea typeface="Arial" pitchFamily="-106" charset="0"/>
              </a:rPr>
              <a:t>stateless...</a:t>
            </a:r>
          </a:p>
        </p:txBody>
      </p:sp>
      <p:sp>
        <p:nvSpPr>
          <p:cNvPr id="1044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14700" y="3733800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b="0" dirty="0">
                <a:latin typeface="Arial" pitchFamily="-106" charset="0"/>
                <a:ea typeface="Arial" pitchFamily="-106" charset="0"/>
                <a:hlinkClick r:id="rId31"/>
              </a:rPr>
              <a:t>http://people.cs.uchicago.edu/~wiseman/vehicles</a:t>
            </a:r>
            <a:r>
              <a:rPr lang="en-US" sz="900" b="0" dirty="0" smtClean="0">
                <a:latin typeface="Arial" pitchFamily="-106" charset="0"/>
                <a:ea typeface="Arial" pitchFamily="-106" charset="0"/>
                <a:hlinkClick r:id="rId31"/>
              </a:rPr>
              <a:t>/</a:t>
            </a:r>
            <a:endParaRPr lang="en-US" sz="900" b="0" dirty="0" smtClean="0">
              <a:latin typeface="Arial" pitchFamily="-106" charset="0"/>
              <a:ea typeface="Arial" pitchFamily="-106" charset="0"/>
            </a:endParaRPr>
          </a:p>
          <a:p>
            <a:endParaRPr lang="en-US" sz="900" b="0" dirty="0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1045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294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1989-</a:t>
            </a:r>
          </a:p>
        </p:txBody>
      </p:sp>
      <p:sp>
        <p:nvSpPr>
          <p:cNvPr id="1046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010400" y="612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92500" y="1416050"/>
            <a:ext cx="222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Valentino Braitenberg</a:t>
            </a:r>
          </a:p>
        </p:txBody>
      </p:sp>
      <p:sp>
        <p:nvSpPr>
          <p:cNvPr id="1048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00800" y="496887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Arial" pitchFamily="-106" charset="0"/>
                <a:ea typeface="Arial" pitchFamily="-106" charset="0"/>
              </a:rPr>
              <a:t>robot made from Playstation pieces…!</a:t>
            </a:r>
          </a:p>
        </p:txBody>
      </p:sp>
      <p:sp>
        <p:nvSpPr>
          <p:cNvPr id="1049" name="Rectangle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48400" y="4713288"/>
            <a:ext cx="276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http://haroldsbeambugs.solarbotics.net/mercury.htm</a:t>
            </a:r>
          </a:p>
        </p:txBody>
      </p:sp>
      <p:sp>
        <p:nvSpPr>
          <p:cNvPr id="1050" name="Text Box 3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15000" y="16764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commercial products…</a:t>
            </a:r>
          </a:p>
        </p:txBody>
      </p:sp>
      <p:pic>
        <p:nvPicPr>
          <p:cNvPr id="1051" name="Picture 36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324600" y="2667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59263" y="4160838"/>
            <a:ext cx="95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0"/>
              </a:cxn>
            </a:cxnLst>
            <a:rect l="0" t="0" r="r" b="b"/>
            <a:pathLst>
              <a:path w="26" h="1" extrusionOk="0">
                <a:moveTo>
                  <a:pt x="0" y="0"/>
                </a:moveTo>
                <a:cubicBezTo>
                  <a:pt x="8" y="0"/>
                  <a:pt x="17" y="0"/>
                  <a:pt x="25" y="0"/>
                </a:cubicBezTo>
              </a:path>
            </a:pathLst>
          </a:custGeom>
          <a:noFill/>
          <a:ln w="19050" cap="rnd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Architecture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0523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0524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2048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71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 much</a:t>
            </a:r>
            <a:r>
              <a:rPr lang="en-US" b="0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/ </a:t>
            </a: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</a:t>
            </a: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do we represent the world internally ?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863" y="44196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Task-specific</a:t>
            </a:r>
          </a:p>
        </p:txBody>
      </p:sp>
      <p:sp>
        <p:nvSpPr>
          <p:cNvPr id="2048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863" y="3233738"/>
            <a:ext cx="335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Not at all</a:t>
            </a:r>
          </a:p>
        </p:txBody>
      </p:sp>
      <p:sp>
        <p:nvSpPr>
          <p:cNvPr id="2048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19812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As much as possible!</a:t>
            </a:r>
          </a:p>
        </p:txBody>
      </p:sp>
      <p:sp>
        <p:nvSpPr>
          <p:cNvPr id="2048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9600" y="1981200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886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Reactive paradigm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2590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SPA paradigm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46538" y="4816475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 paradigm</a:t>
            </a:r>
          </a:p>
        </p:txBody>
      </p:sp>
      <p:sp>
        <p:nvSpPr>
          <p:cNvPr id="2049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46538" y="5097463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Potential Fields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4916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990099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Behavior-based architecture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6863" y="57404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As much as </a:t>
            </a:r>
            <a:r>
              <a:rPr lang="en-US" b="0" i="1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possible</a:t>
            </a:r>
            <a:r>
              <a:rPr lang="en-US" b="0">
                <a:solidFill>
                  <a:schemeClr val="accent2"/>
                </a:solidFill>
                <a:latin typeface="Comic Sans MS" pitchFamily="-106" charset="0"/>
                <a:ea typeface="Arial" pitchFamily="-106" charset="0"/>
              </a:rPr>
              <a:t>.</a:t>
            </a:r>
          </a:p>
        </p:txBody>
      </p:sp>
      <p:sp>
        <p:nvSpPr>
          <p:cNvPr id="2049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0600" y="62626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Hybrid approaches</a:t>
            </a:r>
          </a:p>
        </p:txBody>
      </p:sp>
      <p:grpSp>
        <p:nvGrpSpPr>
          <p:cNvPr id="3" name="Group 1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343400" y="2301875"/>
            <a:ext cx="914400" cy="457200"/>
            <a:chOff x="2832" y="1720"/>
            <a:chExt cx="576" cy="288"/>
          </a:xfrm>
        </p:grpSpPr>
        <p:sp>
          <p:nvSpPr>
            <p:cNvPr id="20521" name="Rectangle 1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0522" name="Text Box 20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715000" y="2301875"/>
            <a:ext cx="914400" cy="457200"/>
            <a:chOff x="3504" y="1720"/>
            <a:chExt cx="576" cy="288"/>
          </a:xfrm>
        </p:grpSpPr>
        <p:sp>
          <p:nvSpPr>
            <p:cNvPr id="20519" name="Rectangle 2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504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0520" name="Text Box 23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581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plan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086600" y="2301875"/>
            <a:ext cx="914400" cy="457200"/>
            <a:chOff x="4176" y="1720"/>
            <a:chExt cx="576" cy="288"/>
          </a:xfrm>
        </p:grpSpPr>
        <p:sp>
          <p:nvSpPr>
            <p:cNvPr id="20517" name="Rectangle 2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0518" name="Text Box 2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876800" y="3597275"/>
            <a:ext cx="914400" cy="457200"/>
            <a:chOff x="2832" y="1720"/>
            <a:chExt cx="576" cy="288"/>
          </a:xfrm>
        </p:grpSpPr>
        <p:sp>
          <p:nvSpPr>
            <p:cNvPr id="20515" name="Rectangle 2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0516" name="Text Box 2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6553200" y="3597275"/>
            <a:ext cx="914400" cy="457200"/>
            <a:chOff x="4176" y="1720"/>
            <a:chExt cx="576" cy="288"/>
          </a:xfrm>
        </p:grpSpPr>
        <p:sp>
          <p:nvSpPr>
            <p:cNvPr id="20513" name="Rectangle 3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0514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sp>
        <p:nvSpPr>
          <p:cNvPr id="20501" name="Rectangle 3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05600" y="4822825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6600"/>
                </a:solidFill>
                <a:latin typeface="Comic Sans MS" pitchFamily="-106" charset="0"/>
                <a:ea typeface="Arial" pitchFamily="-106" charset="0"/>
              </a:rPr>
              <a:t>different ways of composing behaviors</a:t>
            </a:r>
          </a:p>
        </p:txBody>
      </p:sp>
      <p:sp>
        <p:nvSpPr>
          <p:cNvPr id="20502" name="AutoShape 3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630988" y="4805363"/>
            <a:ext cx="142875" cy="635000"/>
          </a:xfrm>
          <a:prstGeom prst="rightBrace">
            <a:avLst>
              <a:gd name="adj1" fmla="val 37037"/>
              <a:gd name="adj2" fmla="val 50000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pitchFamily="-106" charset="0"/>
            </a:endParaRPr>
          </a:p>
        </p:txBody>
      </p:sp>
      <p:sp>
        <p:nvSpPr>
          <p:cNvPr id="20503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79463" y="3243263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4" name="Line 4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79463" y="4459288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5" name="Line 4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79463" y="560705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Line 4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299075" y="2530475"/>
            <a:ext cx="388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7" name="Line 4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670675" y="2530475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8" name="Freeform 49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987800" y="2513013"/>
            <a:ext cx="4318000" cy="365125"/>
          </a:xfrm>
          <a:custGeom>
            <a:avLst/>
            <a:gdLst>
              <a:gd name="T0" fmla="*/ 2147483647 w 2720"/>
              <a:gd name="T1" fmla="*/ 2147483647 h 230"/>
              <a:gd name="T2" fmla="*/ 2147483647 w 2720"/>
              <a:gd name="T3" fmla="*/ 2147483647 h 230"/>
              <a:gd name="T4" fmla="*/ 2147483647 w 2720"/>
              <a:gd name="T5" fmla="*/ 2147483647 h 230"/>
              <a:gd name="T6" fmla="*/ 0 w 2720"/>
              <a:gd name="T7" fmla="*/ 2147483647 h 230"/>
              <a:gd name="T8" fmla="*/ 0 w 2720"/>
              <a:gd name="T9" fmla="*/ 0 h 230"/>
              <a:gd name="T10" fmla="*/ 2147483647 w 2720"/>
              <a:gd name="T11" fmla="*/ 0 h 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0"/>
              <a:gd name="T19" fmla="*/ 0 h 230"/>
              <a:gd name="T20" fmla="*/ 2720 w 2720"/>
              <a:gd name="T21" fmla="*/ 230 h 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0" h="230">
                <a:moveTo>
                  <a:pt x="2555" y="6"/>
                </a:moveTo>
                <a:lnTo>
                  <a:pt x="2720" y="6"/>
                </a:lnTo>
                <a:lnTo>
                  <a:pt x="2720" y="230"/>
                </a:lnTo>
                <a:lnTo>
                  <a:pt x="0" y="230"/>
                </a:lnTo>
                <a:lnTo>
                  <a:pt x="0" y="0"/>
                </a:lnTo>
                <a:lnTo>
                  <a:pt x="20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9" name="Line 5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842000" y="3825875"/>
            <a:ext cx="642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0" name="Line 5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725863" y="4995863"/>
            <a:ext cx="381000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1" name="Line 5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725863" y="5156200"/>
            <a:ext cx="381000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2" name="Text Box 5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495800" y="4114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latin typeface="Comic Sans MS" pitchFamily="-106" charset="0"/>
                <a:ea typeface="Arial" pitchFamily="-106" charset="0"/>
              </a:rPr>
              <a:t>stimulus – response == "behavior"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>
              <a:ea typeface="Arial" pitchFamily="-106" charset="0"/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1544" name="Rectangle 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1545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sp>
        <p:nvSpPr>
          <p:cNvPr id="2150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066800" y="62484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7663" y="5676900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...</a:t>
            </a:r>
          </a:p>
        </p:txBody>
      </p:sp>
      <p:sp>
        <p:nvSpPr>
          <p:cNvPr id="21511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019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1985</a:t>
            </a:r>
          </a:p>
        </p:txBody>
      </p:sp>
      <p:pic>
        <p:nvPicPr>
          <p:cNvPr id="21513" name="Picture 1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/>
          <a:srcRect/>
          <a:stretch>
            <a:fillRect/>
          </a:stretch>
        </p:blipFill>
        <p:spPr bwMode="auto">
          <a:xfrm>
            <a:off x="5105400" y="4267200"/>
            <a:ext cx="2667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95400" y="5638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95400" y="5257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400" y="4876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95400" y="4495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295400" y="4114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00200" y="5638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avoid objects</a:t>
            </a:r>
          </a:p>
        </p:txBody>
      </p:sp>
      <p:sp>
        <p:nvSpPr>
          <p:cNvPr id="21520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00200" y="5257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wander</a:t>
            </a:r>
          </a:p>
        </p:txBody>
      </p:sp>
      <p:sp>
        <p:nvSpPr>
          <p:cNvPr id="21521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0200" y="487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explore</a:t>
            </a:r>
          </a:p>
        </p:txBody>
      </p:sp>
      <p:sp>
        <p:nvSpPr>
          <p:cNvPr id="21522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00200" y="4495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build maps</a:t>
            </a:r>
          </a:p>
        </p:txBody>
      </p:sp>
      <p:sp>
        <p:nvSpPr>
          <p:cNvPr id="21523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00200" y="4114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identify objects</a:t>
            </a:r>
          </a:p>
        </p:txBody>
      </p:sp>
      <p:sp>
        <p:nvSpPr>
          <p:cNvPr id="21524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95400" y="3733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  <a:ea typeface="Arial" pitchFamily="-106" charset="0"/>
              </a:rPr>
              <a:t>planning and reasoning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400000">
            <a:off x="114300" y="46101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Skia" pitchFamily="-106" charset="0"/>
                <a:ea typeface="Arial" pitchFamily="-106" charset="0"/>
              </a:rPr>
              <a:t>SENSING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3619500" y="45148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Skia" pitchFamily="-106" charset="0"/>
                <a:ea typeface="Arial" pitchFamily="-106" charset="0"/>
              </a:rPr>
              <a:t>ACTING</a:t>
            </a:r>
          </a:p>
        </p:txBody>
      </p:sp>
      <p:sp>
        <p:nvSpPr>
          <p:cNvPr id="21527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942975" y="5588000"/>
            <a:ext cx="604838" cy="269875"/>
          </a:xfrm>
          <a:custGeom>
            <a:avLst/>
            <a:gdLst>
              <a:gd name="T0" fmla="*/ 2147483647 w 381"/>
              <a:gd name="T1" fmla="*/ 0 h 170"/>
              <a:gd name="T2" fmla="*/ 2147483647 w 381"/>
              <a:gd name="T3" fmla="*/ 2147483647 h 170"/>
              <a:gd name="T4" fmla="*/ 2147483647 w 381"/>
              <a:gd name="T5" fmla="*/ 2147483647 h 170"/>
              <a:gd name="T6" fmla="*/ 2147483647 w 381"/>
              <a:gd name="T7" fmla="*/ 2147483647 h 170"/>
              <a:gd name="T8" fmla="*/ 2147483647 w 381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"/>
              <a:gd name="T16" fmla="*/ 0 h 170"/>
              <a:gd name="T17" fmla="*/ 381 w 38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" h="170">
                <a:moveTo>
                  <a:pt x="11" y="0"/>
                </a:moveTo>
                <a:cubicBezTo>
                  <a:pt x="8" y="20"/>
                  <a:pt x="0" y="54"/>
                  <a:pt x="11" y="75"/>
                </a:cubicBezTo>
                <a:cubicBezTo>
                  <a:pt x="14" y="82"/>
                  <a:pt x="24" y="84"/>
                  <a:pt x="31" y="90"/>
                </a:cubicBezTo>
                <a:cubicBezTo>
                  <a:pt x="39" y="97"/>
                  <a:pt x="68" y="130"/>
                  <a:pt x="81" y="135"/>
                </a:cubicBezTo>
                <a:cubicBezTo>
                  <a:pt x="174" y="170"/>
                  <a:pt x="280" y="145"/>
                  <a:pt x="381" y="1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619500" y="5572125"/>
            <a:ext cx="738188" cy="292100"/>
          </a:xfrm>
          <a:custGeom>
            <a:avLst/>
            <a:gdLst>
              <a:gd name="T0" fmla="*/ 0 w 465"/>
              <a:gd name="T1" fmla="*/ 2147483647 h 184"/>
              <a:gd name="T2" fmla="*/ 2147483647 w 465"/>
              <a:gd name="T3" fmla="*/ 2147483647 h 184"/>
              <a:gd name="T4" fmla="*/ 2147483647 w 465"/>
              <a:gd name="T5" fmla="*/ 2147483647 h 184"/>
              <a:gd name="T6" fmla="*/ 2147483647 w 465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465"/>
              <a:gd name="T13" fmla="*/ 0 h 184"/>
              <a:gd name="T14" fmla="*/ 465 w 465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5" h="184">
                <a:moveTo>
                  <a:pt x="0" y="170"/>
                </a:moveTo>
                <a:cubicBezTo>
                  <a:pt x="132" y="174"/>
                  <a:pt x="231" y="184"/>
                  <a:pt x="370" y="155"/>
                </a:cubicBezTo>
                <a:cubicBezTo>
                  <a:pt x="395" y="149"/>
                  <a:pt x="410" y="118"/>
                  <a:pt x="435" y="110"/>
                </a:cubicBezTo>
                <a:cubicBezTo>
                  <a:pt x="457" y="75"/>
                  <a:pt x="465" y="41"/>
                  <a:pt x="465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40663" y="5570538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  <a:latin typeface="Comic Sans MS" pitchFamily="-106" charset="0"/>
                <a:ea typeface="Arial" pitchFamily="-106" charset="0"/>
              </a:rPr>
              <a:t>Genghis</a:t>
            </a:r>
          </a:p>
        </p:txBody>
      </p:sp>
      <p:sp>
        <p:nvSpPr>
          <p:cNvPr id="21530" name="Text Box 4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400" y="2286000"/>
            <a:ext cx="4173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chemeClr val="accent2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“Vertical” </a:t>
            </a:r>
            <a:r>
              <a:rPr lang="en-US" sz="2800" b="0" i="1">
                <a:solidFill>
                  <a:schemeClr val="accent2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task decomposition</a:t>
            </a:r>
            <a:endParaRPr lang="en-US" sz="2800" b="0">
              <a:solidFill>
                <a:schemeClr val="accent2"/>
              </a:solidFill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pSp>
        <p:nvGrpSpPr>
          <p:cNvPr id="3" name="Group 50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488113" y="1447800"/>
            <a:ext cx="914400" cy="457200"/>
            <a:chOff x="2832" y="1720"/>
            <a:chExt cx="576" cy="288"/>
          </a:xfrm>
        </p:grpSpPr>
        <p:sp>
          <p:nvSpPr>
            <p:cNvPr id="21542" name="Rectangle 5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1543" name="Text Box 5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sense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924800" y="1447800"/>
            <a:ext cx="914400" cy="457200"/>
            <a:chOff x="4176" y="1720"/>
            <a:chExt cx="576" cy="288"/>
          </a:xfrm>
        </p:grpSpPr>
        <p:sp>
          <p:nvSpPr>
            <p:cNvPr id="21540" name="Rectangle 5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21541" name="Text Box 5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  <a:ea typeface="Arial" pitchFamily="-106" charset="0"/>
                </a:rPr>
                <a:t>act</a:t>
              </a:r>
            </a:p>
          </p:txBody>
        </p:sp>
      </p:grpSp>
      <p:sp>
        <p:nvSpPr>
          <p:cNvPr id="21533" name="Line 5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453313" y="1676400"/>
            <a:ext cx="40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4" name="Rectangle 5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063875"/>
            <a:ext cx="274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6600"/>
                </a:solidFill>
                <a:latin typeface="Comic Sans MS" pitchFamily="-106" charset="0"/>
                <a:ea typeface="Arial" pitchFamily="-106" charset="0"/>
              </a:rPr>
              <a:t>little explicit deliberation except through system state</a:t>
            </a:r>
          </a:p>
        </p:txBody>
      </p:sp>
      <p:sp>
        <p:nvSpPr>
          <p:cNvPr id="21535" name="Text Box 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Behavior-based control</a:t>
            </a:r>
          </a:p>
        </p:txBody>
      </p:sp>
      <p:sp>
        <p:nvSpPr>
          <p:cNvPr id="21536" name="Text Box 4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04800" y="144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Behavior</a:t>
            </a:r>
            <a:endParaRPr lang="en-US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21537" name="Rectangle 4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828800" y="13557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 direct mapping of sensory inputs to a pattern of task-specific motor actions</a:t>
            </a:r>
          </a:p>
        </p:txBody>
      </p:sp>
      <p:sp>
        <p:nvSpPr>
          <p:cNvPr id="21538" name="Rectangle 5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50088" y="2019300"/>
            <a:ext cx="119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extinguish</a:t>
            </a:r>
          </a:p>
          <a:p>
            <a:pPr algn="ctr"/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approach</a:t>
            </a:r>
          </a:p>
          <a:p>
            <a:pPr algn="ctr"/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wander</a:t>
            </a:r>
          </a:p>
        </p:txBody>
      </p:sp>
      <p:sp>
        <p:nvSpPr>
          <p:cNvPr id="21539" name="Line 5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382000" y="2514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6632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2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</a:t>
            </a:r>
            <a:r>
              <a:rPr lang="en-US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</a:t>
            </a:r>
            <a:r>
              <a:rPr lang="en-US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builds intelligence incrementally in layers</a:t>
            </a:r>
          </a:p>
        </p:txBody>
      </p:sp>
      <p:sp>
        <p:nvSpPr>
          <p:cNvPr id="2662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5010150"/>
            <a:ext cx="1447800" cy="5365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runaway behavior</a:t>
            </a:r>
          </a:p>
        </p:txBody>
      </p:sp>
      <p:pic>
        <p:nvPicPr>
          <p:cNvPr id="26630" name="Picture 8" descr="layer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90600" y="3048000"/>
            <a:ext cx="561975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54850" y="3276600"/>
            <a:ext cx="1676400" cy="32385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wander behavior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7656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Where </a:t>
            </a:r>
            <a:r>
              <a:rPr lang="en-US" b="0" dirty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would a light-seeking behavior/layer connect?</a:t>
            </a:r>
          </a:p>
        </p:txBody>
      </p:sp>
      <p:sp>
        <p:nvSpPr>
          <p:cNvPr id="276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5010150"/>
            <a:ext cx="1447800" cy="5365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runaway behavior</a:t>
            </a:r>
          </a:p>
        </p:txBody>
      </p:sp>
      <p:pic>
        <p:nvPicPr>
          <p:cNvPr id="27654" name="Picture 8" descr="layer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90600" y="3048000"/>
            <a:ext cx="561975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54850" y="3276600"/>
            <a:ext cx="1676400" cy="32385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wander behavior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8692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7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Where </a:t>
            </a:r>
            <a:r>
              <a:rPr lang="en-US" b="0" dirty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would a light-seeking behavior/layer connect?</a:t>
            </a:r>
          </a:p>
        </p:txBody>
      </p:sp>
      <p:sp>
        <p:nvSpPr>
          <p:cNvPr id="2867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5010150"/>
            <a:ext cx="1447800" cy="5365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runaway behavior</a:t>
            </a:r>
          </a:p>
        </p:txBody>
      </p:sp>
      <p:pic>
        <p:nvPicPr>
          <p:cNvPr id="28678" name="Picture 8" descr="layer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990600" y="3048000"/>
            <a:ext cx="561975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54850" y="3276600"/>
            <a:ext cx="1676400" cy="32385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wander behavior</a:t>
            </a:r>
          </a:p>
        </p:txBody>
      </p:sp>
      <p:sp>
        <p:nvSpPr>
          <p:cNvPr id="28680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13088" y="3025775"/>
            <a:ext cx="381000" cy="403225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2868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133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90600" y="2895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216535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Arial" pitchFamily="-106" charset="0"/>
              </a:rPr>
              <a:t>Closest Light</a:t>
            </a:r>
          </a:p>
        </p:txBody>
      </p:sp>
      <p:sp>
        <p:nvSpPr>
          <p:cNvPr id="28684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971800" y="2438400"/>
            <a:ext cx="315913" cy="533400"/>
          </a:xfrm>
          <a:custGeom>
            <a:avLst/>
            <a:gdLst>
              <a:gd name="T0" fmla="*/ 0 w 144"/>
              <a:gd name="T1" fmla="*/ 0 h 336"/>
              <a:gd name="T2" fmla="*/ 2147483647 w 144"/>
              <a:gd name="T3" fmla="*/ 0 h 336"/>
              <a:gd name="T4" fmla="*/ 2147483647 w 144"/>
              <a:gd name="T5" fmla="*/ 2147483647 h 336"/>
              <a:gd name="T6" fmla="*/ 0 60000 65536"/>
              <a:gd name="T7" fmla="*/ 0 60000 65536"/>
              <a:gd name="T8" fmla="*/ 0 60000 65536"/>
              <a:gd name="T9" fmla="*/ 0 w 144"/>
              <a:gd name="T10" fmla="*/ 0 h 336"/>
              <a:gd name="T11" fmla="*/ 144 w 1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36">
                <a:moveTo>
                  <a:pt x="0" y="0"/>
                </a:moveTo>
                <a:lnTo>
                  <a:pt x="144" y="0"/>
                </a:lnTo>
                <a:lnTo>
                  <a:pt x="144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Rectangle 17" descr="Wide upward diagonal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2133600"/>
            <a:ext cx="990600" cy="533400"/>
          </a:xfrm>
          <a:prstGeom prst="rect">
            <a:avLst/>
          </a:prstGeom>
          <a:pattFill prst="wd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22860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C0000"/>
                </a:solidFill>
                <a:latin typeface="Arial" pitchFamily="-106" charset="0"/>
              </a:rPr>
              <a:t>LIGHT</a:t>
            </a:r>
          </a:p>
        </p:txBody>
      </p:sp>
      <p:sp>
        <p:nvSpPr>
          <p:cNvPr id="28687" name="Rectangle 19" descr="Wide upward diagonal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5613" y="3067050"/>
            <a:ext cx="990600" cy="533400"/>
          </a:xfrm>
          <a:prstGeom prst="rect">
            <a:avLst/>
          </a:prstGeom>
          <a:pattFill prst="wd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7375" y="3211513"/>
            <a:ext cx="735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C0000"/>
                </a:solidFill>
                <a:latin typeface="Arial" pitchFamily="-106" charset="0"/>
              </a:rPr>
              <a:t>SONAR</a:t>
            </a:r>
          </a:p>
        </p:txBody>
      </p:sp>
      <p:sp>
        <p:nvSpPr>
          <p:cNvPr id="2868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447800" y="335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81863" y="2190750"/>
            <a:ext cx="1176337" cy="32385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phototaxis</a:t>
            </a:r>
          </a:p>
        </p:txBody>
      </p:sp>
      <p:sp>
        <p:nvSpPr>
          <p:cNvPr id="28691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447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8000" y="2667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 - Limits</a:t>
            </a:r>
          </a:p>
        </p:txBody>
      </p:sp>
      <p:pic>
        <p:nvPicPr>
          <p:cNvPr id="30723" name="Picture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8750" y="2940050"/>
            <a:ext cx="88963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60642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Success of behavior-based systems depends on how well-tuned they are to their environment. This is a huge strength, but it's also a weakness …</a:t>
            </a:r>
          </a:p>
        </p:txBody>
      </p:sp>
      <p:pic>
        <p:nvPicPr>
          <p:cNvPr id="30725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562600" y="44450"/>
            <a:ext cx="3352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9100" y="2209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-106" charset="0"/>
              </a:rPr>
              <a:t>Herbert, a soda-can-collecting robot</a:t>
            </a:r>
          </a:p>
        </p:txBody>
      </p:sp>
      <p:sp>
        <p:nvSpPr>
          <p:cNvPr id="30727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371600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 dirty="0">
                <a:latin typeface="Comic Sans MS" pitchFamily="-106" charset="0"/>
              </a:rPr>
              <a:t>Reaching</a:t>
            </a:r>
            <a:r>
              <a:rPr lang="en-US" sz="1400" dirty="0">
                <a:latin typeface="Comic Sans MS" pitchFamily="-106" charset="0"/>
              </a:rPr>
              <a:t> the end of the </a:t>
            </a:r>
            <a:r>
              <a:rPr lang="en-US" sz="1400" dirty="0" err="1">
                <a:latin typeface="Comic Sans MS" pitchFamily="-106" charset="0"/>
              </a:rPr>
              <a:t>subsumption</a:t>
            </a:r>
            <a:r>
              <a:rPr lang="en-US" sz="1400" dirty="0">
                <a:latin typeface="Comic Sans MS" pitchFamily="-106" charset="0"/>
              </a:rPr>
              <a:t> architecture and purely reactive approaches.</a:t>
            </a:r>
          </a:p>
        </p:txBody>
      </p:sp>
      <p:grpSp>
        <p:nvGrpSpPr>
          <p:cNvPr id="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3400" y="1066800"/>
            <a:ext cx="4238625" cy="176213"/>
            <a:chOff x="295" y="1311"/>
            <a:chExt cx="5177" cy="114"/>
          </a:xfrm>
        </p:grpSpPr>
        <p:sp>
          <p:nvSpPr>
            <p:cNvPr id="30729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0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91000" y="2463224"/>
            <a:ext cx="8458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3"/>
              </a:rPr>
              <a:t>http://www.youtube.com/watch?v=</a:t>
            </a:r>
            <a:r>
              <a:rPr lang="en-US" sz="1600" dirty="0" smtClean="0">
                <a:hlinkClick r:id="rId13"/>
              </a:rPr>
              <a:t>YtNKuwiVYm0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31757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8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152400"/>
            <a:ext cx="6477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 </a:t>
            </a:r>
            <a:r>
              <a:rPr lang="en-US" sz="420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limits</a:t>
            </a:r>
            <a:r>
              <a:rPr lang="en-US" sz="42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Genghis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 r="6000"/>
          <a:stretch>
            <a:fillRect/>
          </a:stretch>
        </p:blipFill>
        <p:spPr bwMode="auto">
          <a:xfrm>
            <a:off x="228600" y="1204913"/>
            <a:ext cx="71628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467600" y="4724400"/>
            <a:ext cx="152400" cy="18288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34300" y="52578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runaway behavior</a:t>
            </a:r>
          </a:p>
        </p:txBody>
      </p:sp>
      <p:sp>
        <p:nvSpPr>
          <p:cNvPr id="31752" name="AutoShap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467600" y="3770313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34300" y="37338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wander behavior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34300" y="2057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navigate behavior</a:t>
            </a:r>
          </a:p>
        </p:txBody>
      </p:sp>
      <p:sp>
        <p:nvSpPr>
          <p:cNvPr id="31755" name="AutoShap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467600" y="1600200"/>
            <a:ext cx="152400" cy="19812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6400800"/>
            <a:ext cx="1219200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FSM / DFA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12725"/>
            <a:ext cx="5257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Unwieldy!</a:t>
            </a:r>
          </a:p>
        </p:txBody>
      </p:sp>
      <p:sp>
        <p:nvSpPr>
          <p:cNvPr id="3277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Larger example -- Genghis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1981200"/>
            <a:ext cx="71628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1)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Standing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by tuning the parameters of two behaviors: </a:t>
            </a:r>
            <a:r>
              <a:rPr lang="en-US" sz="2000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/>
            </a:r>
            <a:br>
              <a:rPr lang="en-US" sz="2000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</a:br>
            <a:r>
              <a:rPr lang="en-US" sz="2000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the 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leg “swing” and the leg “lift”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2)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Simple walking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one leg at a time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3)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Force Balancing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via incorporated force sensors on the legs</a:t>
            </a:r>
            <a:endParaRPr lang="en-US" sz="2000" b="0" i="1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4)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Obstacle traversal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the legs should lift much higher if need be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5)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Anticipation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uses touch sensors (whiskers) to detect obstacles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6)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Pitch stabilization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uses an inclinometer to stabilize fore/aft pitch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7)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Prowling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uses infrared sensors to start walking when a human 	approaches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8) </a:t>
            </a:r>
            <a:r>
              <a:rPr lang="en-US" sz="2000" b="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Steering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: uses the difference in two IR/range sensors to follow</a:t>
            </a:r>
          </a:p>
        </p:txBody>
      </p:sp>
      <p:pic>
        <p:nvPicPr>
          <p:cNvPr id="32773" name="Picture 5">
            <a:hlinkClick r:id="rId10" action="ppaction://program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304800"/>
            <a:ext cx="2133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6324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57 modules </a:t>
            </a:r>
            <a:r>
              <a:rPr lang="en-US" b="0">
                <a:solidFill>
                  <a:srgbClr val="0000FF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wired</a:t>
            </a: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together !</a:t>
            </a:r>
          </a:p>
        </p:txBody>
      </p:sp>
      <p:grpSp>
        <p:nvGrpSpPr>
          <p:cNvPr id="2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33400" y="1066800"/>
            <a:ext cx="5791200" cy="180975"/>
            <a:chOff x="295" y="1311"/>
            <a:chExt cx="5177" cy="114"/>
          </a:xfrm>
        </p:grpSpPr>
        <p:sp>
          <p:nvSpPr>
            <p:cNvPr id="32776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Architecture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37930" name="Rectangle 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1" name="Rectangle 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71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 much</a:t>
            </a:r>
            <a:r>
              <a:rPr lang="en-US" b="0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/ </a:t>
            </a:r>
            <a:r>
              <a:rPr lang="en-US">
                <a:solidFill>
                  <a:srgbClr val="0066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</a:t>
            </a: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do we represent the world internally ?</a:t>
            </a:r>
          </a:p>
        </p:txBody>
      </p:sp>
      <p:sp>
        <p:nvSpPr>
          <p:cNvPr id="378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863" y="44196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</a:rPr>
              <a:t>Task-specific</a:t>
            </a:r>
          </a:p>
        </p:txBody>
      </p:sp>
      <p:sp>
        <p:nvSpPr>
          <p:cNvPr id="3789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863" y="3233738"/>
            <a:ext cx="335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</a:rPr>
              <a:t>Not at all</a:t>
            </a:r>
          </a:p>
        </p:txBody>
      </p:sp>
      <p:sp>
        <p:nvSpPr>
          <p:cNvPr id="3789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19812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</a:rPr>
              <a:t>As much as possible!</a:t>
            </a:r>
          </a:p>
        </p:txBody>
      </p:sp>
      <p:sp>
        <p:nvSpPr>
          <p:cNvPr id="37896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9600" y="1981200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886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Reactive paradigm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2590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SPA paradigm</a:t>
            </a:r>
          </a:p>
        </p:txBody>
      </p:sp>
      <p:sp>
        <p:nvSpPr>
          <p:cNvPr id="3789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57650" y="4811713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Subsumption paradigm</a:t>
            </a:r>
          </a:p>
        </p:txBody>
      </p:sp>
      <p:sp>
        <p:nvSpPr>
          <p:cNvPr id="3790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59238" y="50942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Potential Fields</a:t>
            </a:r>
          </a:p>
        </p:txBody>
      </p:sp>
      <p:sp>
        <p:nvSpPr>
          <p:cNvPr id="3790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0600" y="4949825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Behavior-based architecture</a:t>
            </a:r>
          </a:p>
        </p:txBody>
      </p:sp>
      <p:sp>
        <p:nvSpPr>
          <p:cNvPr id="3790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6863" y="5740400"/>
            <a:ext cx="335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Comic Sans MS" pitchFamily="-106" charset="0"/>
              </a:rPr>
              <a:t>As much as </a:t>
            </a:r>
            <a:r>
              <a:rPr lang="en-US" b="0" i="1">
                <a:solidFill>
                  <a:schemeClr val="accent2"/>
                </a:solidFill>
                <a:latin typeface="Comic Sans MS" pitchFamily="-106" charset="0"/>
              </a:rPr>
              <a:t>possible</a:t>
            </a:r>
            <a:r>
              <a:rPr lang="en-US" b="0">
                <a:solidFill>
                  <a:schemeClr val="accent2"/>
                </a:solidFill>
                <a:latin typeface="Comic Sans MS" pitchFamily="-106" charset="0"/>
              </a:rPr>
              <a:t>.</a:t>
            </a:r>
          </a:p>
        </p:txBody>
      </p:sp>
      <p:sp>
        <p:nvSpPr>
          <p:cNvPr id="3790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0600" y="62626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Hybrid approaches</a:t>
            </a:r>
          </a:p>
        </p:txBody>
      </p:sp>
      <p:grpSp>
        <p:nvGrpSpPr>
          <p:cNvPr id="3" name="Group 1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343400" y="2301875"/>
            <a:ext cx="914400" cy="457200"/>
            <a:chOff x="2832" y="1720"/>
            <a:chExt cx="576" cy="288"/>
          </a:xfrm>
        </p:grpSpPr>
        <p:sp>
          <p:nvSpPr>
            <p:cNvPr id="37928" name="Rectangle 1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9" name="Text Box 2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</a:rPr>
                <a:t>sense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715000" y="2301875"/>
            <a:ext cx="914400" cy="457200"/>
            <a:chOff x="3504" y="1720"/>
            <a:chExt cx="576" cy="288"/>
          </a:xfrm>
        </p:grpSpPr>
        <p:sp>
          <p:nvSpPr>
            <p:cNvPr id="37926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04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7" name="Text Box 2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581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</a:rPr>
                <a:t>plan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086600" y="2301875"/>
            <a:ext cx="914400" cy="457200"/>
            <a:chOff x="4176" y="1720"/>
            <a:chExt cx="576" cy="288"/>
          </a:xfrm>
        </p:grpSpPr>
        <p:sp>
          <p:nvSpPr>
            <p:cNvPr id="37924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Text Box 2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</a:rPr>
                <a:t>act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876800" y="3597275"/>
            <a:ext cx="914400" cy="457200"/>
            <a:chOff x="2832" y="1720"/>
            <a:chExt cx="576" cy="288"/>
          </a:xfrm>
        </p:grpSpPr>
        <p:sp>
          <p:nvSpPr>
            <p:cNvPr id="37922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</a:rPr>
                <a:t>sense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6553200" y="3597275"/>
            <a:ext cx="914400" cy="457200"/>
            <a:chOff x="4176" y="1720"/>
            <a:chExt cx="576" cy="288"/>
          </a:xfrm>
        </p:grpSpPr>
        <p:sp>
          <p:nvSpPr>
            <p:cNvPr id="37920" name="Rectangle 3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1" name="Text Box 3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6600"/>
                  </a:solidFill>
                  <a:latin typeface="Comic Sans MS" pitchFamily="-106" charset="0"/>
                </a:rPr>
                <a:t>act</a:t>
              </a:r>
            </a:p>
          </p:txBody>
        </p:sp>
      </p:grpSp>
      <p:sp>
        <p:nvSpPr>
          <p:cNvPr id="37909" name="Rectangle 3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29400" y="4822825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different ways of composing behaviors</a:t>
            </a:r>
          </a:p>
        </p:txBody>
      </p:sp>
      <p:sp>
        <p:nvSpPr>
          <p:cNvPr id="37910" name="AutoShape 3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554788" y="4805363"/>
            <a:ext cx="142875" cy="635000"/>
          </a:xfrm>
          <a:prstGeom prst="rightBrace">
            <a:avLst>
              <a:gd name="adj1" fmla="val 37037"/>
              <a:gd name="adj2" fmla="val 50000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79463" y="3243263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4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79463" y="4459288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3" name="Line 4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79463" y="560705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4" name="Line 4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299075" y="2530475"/>
            <a:ext cx="388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5" name="Line 4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670675" y="2530475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6" name="Freeform 49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987800" y="2513013"/>
            <a:ext cx="4318000" cy="365125"/>
          </a:xfrm>
          <a:custGeom>
            <a:avLst/>
            <a:gdLst>
              <a:gd name="T0" fmla="*/ 2147483647 w 2720"/>
              <a:gd name="T1" fmla="*/ 2147483647 h 230"/>
              <a:gd name="T2" fmla="*/ 2147483647 w 2720"/>
              <a:gd name="T3" fmla="*/ 2147483647 h 230"/>
              <a:gd name="T4" fmla="*/ 2147483647 w 2720"/>
              <a:gd name="T5" fmla="*/ 2147483647 h 230"/>
              <a:gd name="T6" fmla="*/ 0 w 2720"/>
              <a:gd name="T7" fmla="*/ 2147483647 h 230"/>
              <a:gd name="T8" fmla="*/ 0 w 2720"/>
              <a:gd name="T9" fmla="*/ 0 h 230"/>
              <a:gd name="T10" fmla="*/ 2147483647 w 2720"/>
              <a:gd name="T11" fmla="*/ 0 h 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0"/>
              <a:gd name="T19" fmla="*/ 0 h 230"/>
              <a:gd name="T20" fmla="*/ 2720 w 2720"/>
              <a:gd name="T21" fmla="*/ 230 h 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0" h="230">
                <a:moveTo>
                  <a:pt x="2555" y="6"/>
                </a:moveTo>
                <a:lnTo>
                  <a:pt x="2720" y="6"/>
                </a:lnTo>
                <a:lnTo>
                  <a:pt x="2720" y="230"/>
                </a:lnTo>
                <a:lnTo>
                  <a:pt x="0" y="230"/>
                </a:lnTo>
                <a:lnTo>
                  <a:pt x="0" y="0"/>
                </a:lnTo>
                <a:lnTo>
                  <a:pt x="20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7" name="Line 5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842000" y="3825875"/>
            <a:ext cx="642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8" name="Line 5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725863" y="4995863"/>
            <a:ext cx="381000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9" name="Line 5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725863" y="5156200"/>
            <a:ext cx="381000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robot?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1066800"/>
            <a:ext cx="8597900" cy="5181600"/>
            <a:chOff x="304800" y="1066800"/>
            <a:chExt cx="8597900" cy="518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1066800"/>
              <a:ext cx="3721100" cy="5181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4800" y="2209800"/>
              <a:ext cx="44958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"I can't define a robot, but I know one when I see one.”</a:t>
              </a:r>
            </a:p>
            <a:p>
              <a:r>
                <a:rPr lang="en-US" sz="2400" dirty="0" smtClean="0"/>
                <a:t>--Joseph </a:t>
              </a:r>
              <a:r>
                <a:rPr lang="en-US" sz="2400" dirty="0" err="1" smtClean="0"/>
                <a:t>Engelberger</a:t>
              </a:r>
              <a:r>
                <a:rPr lang="en-US" sz="2400" dirty="0" smtClean="0"/>
                <a:t> (1966)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5172670"/>
              <a:ext cx="4648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Justice Potter Stewart wrote in </a:t>
              </a:r>
              <a:r>
                <a:rPr lang="en-US" dirty="0" err="1" smtClean="0"/>
                <a:t>Jacobellis</a:t>
              </a:r>
              <a:r>
                <a:rPr lang="en-US" dirty="0" smtClean="0"/>
                <a:t> </a:t>
              </a:r>
              <a:r>
                <a:rPr lang="en-US" dirty="0" err="1" smtClean="0"/>
                <a:t>v</a:t>
              </a:r>
              <a:r>
                <a:rPr lang="en-US" dirty="0" smtClean="0"/>
                <a:t>. Ohio (1964), "I can't define pornography, but I know it when I see it."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Potential Fields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7969250" cy="184150"/>
            <a:chOff x="295" y="1311"/>
            <a:chExt cx="5177" cy="114"/>
          </a:xfrm>
        </p:grpSpPr>
        <p:sp>
          <p:nvSpPr>
            <p:cNvPr id="38921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2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16" name="Rectangle 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417638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Potential </a:t>
            </a:r>
            <a:r>
              <a:rPr lang="en-US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fields</a:t>
            </a:r>
            <a:r>
              <a:rPr lang="en-US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compose simple behaviors by </a:t>
            </a:r>
            <a:r>
              <a:rPr lang="en-US" b="0" i="1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adding</a:t>
            </a:r>
            <a:r>
              <a:rPr lang="en-US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</a:t>
            </a:r>
            <a:r>
              <a:rPr lang="en-US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the </a:t>
            </a:r>
            <a:r>
              <a:rPr lang="en-US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outputs that each</a:t>
            </a:r>
            <a:r>
              <a:rPr lang="en-US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sensor/input sends the robot</a:t>
            </a:r>
            <a:endParaRPr lang="en-US" b="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38917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00700" y="6124575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  <a:latin typeface="Comic Sans MS" pitchFamily="-106" charset="0"/>
              </a:rPr>
              <a:t>Ron Arkin @ Georgia Tech</a:t>
            </a:r>
          </a:p>
        </p:txBody>
      </p:sp>
      <p:pic>
        <p:nvPicPr>
          <p:cNvPr id="38918" name="Picture 31" descr="arkin-pet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8600" y="3048000"/>
            <a:ext cx="53340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91200" y="30480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 </a:t>
            </a:r>
            <a:r>
              <a:rPr lang="en-US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sequencing process (FSM/DFA) updates the potential fields and/or decides which ones to run next…</a:t>
            </a:r>
          </a:p>
        </p:txBody>
      </p:sp>
      <p:sp>
        <p:nvSpPr>
          <p:cNvPr id="38920" name="Rectangle 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184400"/>
            <a:ext cx="546816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Individual </a:t>
            </a:r>
            <a:r>
              <a:rPr lang="en-US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potential fields (motor schemas) contain state</a:t>
            </a:r>
            <a:r>
              <a:rPr lang="en-US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Motor Schemas / Potential Fields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39949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0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940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lum contrast="24000"/>
          </a:blip>
          <a:srcRect b="879"/>
          <a:stretch>
            <a:fillRect/>
          </a:stretch>
        </p:blipFill>
        <p:spPr bwMode="auto">
          <a:xfrm>
            <a:off x="304800" y="1779588"/>
            <a:ext cx="4286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3313" y="3767138"/>
            <a:ext cx="193675" cy="1936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lum contrast="18000"/>
          </a:blip>
          <a:srcRect b="3612"/>
          <a:stretch>
            <a:fillRect/>
          </a:stretch>
        </p:blipFill>
        <p:spPr bwMode="auto">
          <a:xfrm>
            <a:off x="4572000" y="1752600"/>
            <a:ext cx="42243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45438" y="5124450"/>
            <a:ext cx="100012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5867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" pitchFamily="-106" charset="0"/>
              </a:rPr>
              <a:t>goal-seeking  </a:t>
            </a:r>
            <a:r>
              <a:rPr lang="en-US" sz="1800" b="0" u="sng">
                <a:latin typeface="Arial" pitchFamily="-106" charset="0"/>
              </a:rPr>
              <a:t>schema</a:t>
            </a:r>
            <a:endParaRPr lang="en-US" sz="1800" b="0">
              <a:latin typeface="Arial" pitchFamily="-106" charset="0"/>
            </a:endParaRPr>
          </a:p>
        </p:txBody>
      </p:sp>
      <p:sp>
        <p:nvSpPr>
          <p:cNvPr id="39945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5867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" pitchFamily="-106" charset="0"/>
              </a:rPr>
              <a:t>obstacle-avoiding  </a:t>
            </a:r>
            <a:r>
              <a:rPr lang="en-US" sz="1800" b="0" u="sng">
                <a:latin typeface="Arial" pitchFamily="-106" charset="0"/>
              </a:rPr>
              <a:t>schema</a:t>
            </a:r>
            <a:endParaRPr lang="en-US" sz="1800" b="0">
              <a:latin typeface="Arial" pitchFamily="-106" charset="0"/>
            </a:endParaRPr>
          </a:p>
        </p:txBody>
      </p:sp>
      <p:sp>
        <p:nvSpPr>
          <p:cNvPr id="399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62484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6600"/>
                </a:solidFill>
                <a:latin typeface="Comic Sans MS" pitchFamily="-106" charset="0"/>
              </a:rPr>
              <a:t>note that the complete environmental vector fields are only for visualization!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Direct mapping from the environment to a control signal</a:t>
            </a:r>
          </a:p>
        </p:txBody>
      </p:sp>
      <p:sp>
        <p:nvSpPr>
          <p:cNvPr id="39948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0000" y="6477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0">
                <a:solidFill>
                  <a:schemeClr val="accent2"/>
                </a:solidFill>
                <a:latin typeface="Comic Sans MS" pitchFamily="-106" charset="0"/>
              </a:rPr>
              <a:t>combine?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Behavior Summer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40970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1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964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lum contrast="12000"/>
          </a:blip>
          <a:srcRect/>
          <a:stretch>
            <a:fillRect/>
          </a:stretch>
        </p:blipFill>
        <p:spPr bwMode="auto">
          <a:xfrm>
            <a:off x="4724400" y="2446338"/>
            <a:ext cx="41148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lum contrast="12000"/>
          </a:blip>
          <a:srcRect b="1529"/>
          <a:stretch>
            <a:fillRect/>
          </a:stretch>
        </p:blipFill>
        <p:spPr bwMode="auto">
          <a:xfrm>
            <a:off x="304800" y="1447800"/>
            <a:ext cx="41878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5715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vector sum of the avoid and goal motor schemas</a:t>
            </a:r>
          </a:p>
        </p:txBody>
      </p:sp>
      <p:sp>
        <p:nvSpPr>
          <p:cNvPr id="40967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16002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path taken by a robot controlled by the resulting field</a:t>
            </a:r>
          </a:p>
        </p:txBody>
      </p:sp>
      <p:sp>
        <p:nvSpPr>
          <p:cNvPr id="40968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93938" y="3421063"/>
            <a:ext cx="193675" cy="1936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Oval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4732338"/>
            <a:ext cx="100013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Implementation details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41996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  <p:sp>
          <p:nvSpPr>
            <p:cNvPr id="41997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106" charset="0"/>
              </a:endParaRPr>
            </a:p>
          </p:txBody>
        </p:sp>
      </p:grpSp>
      <p:pic>
        <p:nvPicPr>
          <p:cNvPr id="4198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lum contrast="12000"/>
          </a:blip>
          <a:srcRect b="1529"/>
          <a:stretch>
            <a:fillRect/>
          </a:stretch>
        </p:blipFill>
        <p:spPr bwMode="auto">
          <a:xfrm>
            <a:off x="304800" y="1447800"/>
            <a:ext cx="41878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535613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solidFill>
                  <a:schemeClr val="accent2"/>
                </a:solidFill>
                <a:latin typeface="Arial" pitchFamily="-106" charset="0"/>
                <a:ea typeface="Arial" pitchFamily="-106" charset="0"/>
              </a:rPr>
              <a:t>the extent to which potential field force drops off with distance…</a:t>
            </a:r>
          </a:p>
        </p:txBody>
      </p:sp>
      <p:sp>
        <p:nvSpPr>
          <p:cNvPr id="41990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93938" y="3421063"/>
            <a:ext cx="193675" cy="1936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pitchFamily="-106" charset="0"/>
            </a:endParaRPr>
          </a:p>
        </p:txBody>
      </p:sp>
      <p:sp>
        <p:nvSpPr>
          <p:cNvPr id="41991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4732338"/>
            <a:ext cx="100013" cy="920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pitchFamily="-106" charset="0"/>
            </a:endParaRPr>
          </a:p>
        </p:txBody>
      </p:sp>
      <p:pic>
        <p:nvPicPr>
          <p:cNvPr id="41992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lum bright="10000" contrast="6000"/>
          </a:blip>
          <a:srcRect/>
          <a:stretch>
            <a:fillRect/>
          </a:stretch>
        </p:blipFill>
        <p:spPr bwMode="auto">
          <a:xfrm>
            <a:off x="4648200" y="1524000"/>
            <a:ext cx="3919538" cy="4546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1993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148138" y="2132013"/>
            <a:ext cx="731837" cy="192087"/>
          </a:xfrm>
          <a:custGeom>
            <a:avLst/>
            <a:gdLst>
              <a:gd name="T0" fmla="*/ 0 w 461"/>
              <a:gd name="T1" fmla="*/ 2147483647 h 121"/>
              <a:gd name="T2" fmla="*/ 2147483647 w 461"/>
              <a:gd name="T3" fmla="*/ 0 h 121"/>
              <a:gd name="T4" fmla="*/ 0 60000 65536"/>
              <a:gd name="T5" fmla="*/ 0 60000 65536"/>
              <a:gd name="T6" fmla="*/ 0 w 461"/>
              <a:gd name="T7" fmla="*/ 0 h 121"/>
              <a:gd name="T8" fmla="*/ 461 w 461"/>
              <a:gd name="T9" fmla="*/ 121 h 1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" h="121">
                <a:moveTo>
                  <a:pt x="0" y="121"/>
                </a:moveTo>
                <a:cubicBezTo>
                  <a:pt x="187" y="30"/>
                  <a:pt x="256" y="0"/>
                  <a:pt x="461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62484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0" dirty="0">
                <a:solidFill>
                  <a:srgbClr val="FF0000"/>
                </a:solidFill>
                <a:latin typeface="Comic Sans MS" pitchFamily="-106" charset="0"/>
                <a:ea typeface="Arial" pitchFamily="-106" charset="0"/>
              </a:rPr>
              <a:t>corridor-following schema(s)?</a:t>
            </a:r>
          </a:p>
        </p:txBody>
      </p:sp>
      <p:sp>
        <p:nvSpPr>
          <p:cNvPr id="41995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61722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FF0000"/>
                </a:solidFill>
                <a:latin typeface="Comic Sans MS" pitchFamily="-106" charset="0"/>
                <a:ea typeface="Arial" pitchFamily="-106" charset="0"/>
              </a:rPr>
              <a:t>what crucial assumption is being made here?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968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Additional behavior primitives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43016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7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12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6019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go! schema</a:t>
            </a:r>
          </a:p>
        </p:txBody>
      </p:sp>
      <p:sp>
        <p:nvSpPr>
          <p:cNvPr id="43013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6019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corridor-centering schema</a:t>
            </a:r>
          </a:p>
        </p:txBody>
      </p:sp>
      <p:pic>
        <p:nvPicPr>
          <p:cNvPr id="43014" name="Picture 1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lum contrast="18000"/>
          </a:blip>
          <a:srcRect/>
          <a:stretch>
            <a:fillRect/>
          </a:stretch>
        </p:blipFill>
        <p:spPr bwMode="auto">
          <a:xfrm>
            <a:off x="304800" y="1905000"/>
            <a:ext cx="407828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lum contrast="18000"/>
          </a:blip>
          <a:srcRect b="980"/>
          <a:stretch>
            <a:fillRect/>
          </a:stretch>
        </p:blipFill>
        <p:spPr bwMode="auto">
          <a:xfrm>
            <a:off x="4757738" y="1911350"/>
            <a:ext cx="400526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 more complex task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44041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2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3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Direct mapping from the environment to a control signal</a:t>
            </a:r>
          </a:p>
        </p:txBody>
      </p:sp>
      <p:sp>
        <p:nvSpPr>
          <p:cNvPr id="4403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9150" y="6019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larger composite task</a:t>
            </a:r>
          </a:p>
        </p:txBody>
      </p:sp>
      <p:pic>
        <p:nvPicPr>
          <p:cNvPr id="44038" name="Picture 1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lum contrast="12000"/>
          </a:blip>
          <a:srcRect/>
          <a:stretch>
            <a:fillRect/>
          </a:stretch>
        </p:blipFill>
        <p:spPr bwMode="auto">
          <a:xfrm>
            <a:off x="590550" y="1981200"/>
            <a:ext cx="3905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22098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FF0000"/>
                </a:solidFill>
                <a:latin typeface="Skia" pitchFamily="-106" charset="0"/>
              </a:rPr>
              <a:t>How many individual fields are summed in this task?</a:t>
            </a:r>
          </a:p>
        </p:txBody>
      </p:sp>
      <p:sp>
        <p:nvSpPr>
          <p:cNvPr id="44040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52720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chemeClr val="accent2"/>
                </a:solidFill>
                <a:latin typeface="Skia" pitchFamily="-106" charset="0"/>
              </a:rPr>
              <a:t>Not necessarily all at one time!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Local minima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45064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5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 potential-field-based system can get stuck!</a:t>
            </a:r>
          </a:p>
        </p:txBody>
      </p:sp>
      <p:sp>
        <p:nvSpPr>
          <p:cNvPr id="4506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6019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latin typeface="Skia" pitchFamily="-106" charset="0"/>
              </a:rPr>
              <a:t>the problem</a:t>
            </a:r>
          </a:p>
        </p:txBody>
      </p:sp>
      <p:sp>
        <p:nvSpPr>
          <p:cNvPr id="4506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45720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0000"/>
                </a:solidFill>
                <a:latin typeface="Skia" pitchFamily="-106" charset="0"/>
              </a:rPr>
              <a:t>a solution?</a:t>
            </a:r>
          </a:p>
        </p:txBody>
      </p:sp>
      <p:pic>
        <p:nvPicPr>
          <p:cNvPr id="45063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lum contrast="18000"/>
          </a:blip>
          <a:srcRect/>
          <a:stretch>
            <a:fillRect/>
          </a:stretch>
        </p:blipFill>
        <p:spPr bwMode="auto">
          <a:xfrm>
            <a:off x="236538" y="1828800"/>
            <a:ext cx="4170362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46743" y="3235298"/>
            <a:ext cx="313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happen if a robot came in in the middle on the left?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Local minima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4506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5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 potential-field-based system can get stuck!</a:t>
            </a:r>
          </a:p>
        </p:txBody>
      </p:sp>
      <p:sp>
        <p:nvSpPr>
          <p:cNvPr id="4506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6019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latin typeface="Skia" pitchFamily="-106" charset="0"/>
              </a:rPr>
              <a:t>the problem</a:t>
            </a:r>
          </a:p>
        </p:txBody>
      </p:sp>
      <p:pic>
        <p:nvPicPr>
          <p:cNvPr id="45063" name="Picture 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lum contrast="18000"/>
          </a:blip>
          <a:srcRect/>
          <a:stretch>
            <a:fillRect/>
          </a:stretch>
        </p:blipFill>
        <p:spPr bwMode="auto">
          <a:xfrm>
            <a:off x="236538" y="1828800"/>
            <a:ext cx="4170362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676400"/>
            <a:ext cx="434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Why is the “local minimum” problem, as illustrated to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left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not</a:t>
            </a:r>
            <a:r>
              <a:rPr lang="en-US" sz="2000" b="0" dirty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likely to actually cause a robot to get stuck in practice?</a:t>
            </a: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3276600"/>
            <a:ext cx="3921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robots 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controlled by summing goal/obstacle potential fields </a:t>
            </a:r>
            <a:r>
              <a:rPr lang="en-US" sz="2000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can 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get stuck in practice -- </a:t>
            </a:r>
            <a:r>
              <a:rPr lang="en-US" sz="200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draw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an example of an environment with both </a:t>
            </a:r>
            <a:r>
              <a:rPr lang="en-US" sz="20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obstacle(s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 and </a:t>
            </a:r>
            <a:r>
              <a:rPr lang="en-US" sz="2000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goals(s</a:t>
            </a: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) in which getting stuck might actually occur.</a:t>
            </a: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6300" y="5511968"/>
            <a:ext cx="3578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Suggest how a robot might overcome the problem of getting stuck in such cases…</a:t>
            </a:r>
          </a:p>
        </p:txBody>
      </p:sp>
    </p:spTree>
    <p:extLst>
      <p:ext uri="{BB962C8B-B14F-4D97-AF65-F5344CB8AC3E}">
        <p14:creationId xmlns:p14="http://schemas.microsoft.com/office/powerpoint/2010/main" val="194332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Local minima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471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0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 potential-field-based system can get stuck!</a:t>
            </a:r>
          </a:p>
        </p:txBody>
      </p:sp>
      <p:sp>
        <p:nvSpPr>
          <p:cNvPr id="4710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6019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the problem</a:t>
            </a:r>
          </a:p>
        </p:txBody>
      </p:sp>
      <p:sp>
        <p:nvSpPr>
          <p:cNvPr id="471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60340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Skia" pitchFamily="-106" charset="0"/>
              </a:rPr>
              <a:t>a solution</a:t>
            </a:r>
          </a:p>
        </p:txBody>
      </p:sp>
      <p:pic>
        <p:nvPicPr>
          <p:cNvPr id="47111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lum contrast="18000"/>
          </a:blip>
          <a:srcRect/>
          <a:stretch>
            <a:fillRect/>
          </a:stretch>
        </p:blipFill>
        <p:spPr bwMode="auto">
          <a:xfrm>
            <a:off x="236538" y="1828800"/>
            <a:ext cx="4170362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lum contrast="18000"/>
          </a:blip>
          <a:srcRect b="1343"/>
          <a:stretch>
            <a:fillRect/>
          </a:stretch>
        </p:blipFill>
        <p:spPr bwMode="auto">
          <a:xfrm>
            <a:off x="4724400" y="1828800"/>
            <a:ext cx="41148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Bigger deadends...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48134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 to get out of larger wells ?</a:t>
            </a:r>
          </a:p>
        </p:txBody>
      </p:sp>
      <p:pic>
        <p:nvPicPr>
          <p:cNvPr id="4813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lum contrast="18000"/>
          </a:blip>
          <a:srcRect t="1151" b="960"/>
          <a:stretch>
            <a:fillRect/>
          </a:stretch>
        </p:blipFill>
        <p:spPr bwMode="auto">
          <a:xfrm>
            <a:off x="381000" y="1876425"/>
            <a:ext cx="420687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3810000" cy="914400"/>
          </a:xfrm>
          <a:noFill/>
        </p:spPr>
        <p:txBody>
          <a:bodyPr/>
          <a:lstStyle/>
          <a:p>
            <a:r>
              <a:rPr lang="en-US"/>
              <a:t>Robot Defined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5715000" cy="23622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ea typeface="Times New Roman" pitchFamily="-65" charset="0"/>
                <a:cs typeface="Times New Roman" pitchFamily="-65" charset="0"/>
              </a:rPr>
              <a:t>Word robot was coined by a Czech novelist </a:t>
            </a:r>
            <a:r>
              <a:rPr lang="en-US" dirty="0" err="1">
                <a:ea typeface="Times New Roman" pitchFamily="-65" charset="0"/>
                <a:cs typeface="Times New Roman" pitchFamily="-65" charset="0"/>
              </a:rPr>
              <a:t>Karel</a:t>
            </a:r>
            <a:r>
              <a:rPr lang="en-US" dirty="0">
                <a:ea typeface="Times New Roman" pitchFamily="-65" charset="0"/>
                <a:cs typeface="Times New Roman" pitchFamily="-65" charset="0"/>
              </a:rPr>
              <a:t> Capek in a 1920 play titled </a:t>
            </a:r>
            <a:r>
              <a:rPr lang="en-US" dirty="0" err="1">
                <a:ea typeface="Times New Roman" pitchFamily="-65" charset="0"/>
                <a:cs typeface="Times New Roman" pitchFamily="-65" charset="0"/>
              </a:rPr>
              <a:t>Rossum’s</a:t>
            </a:r>
            <a:r>
              <a:rPr lang="en-US" dirty="0">
                <a:ea typeface="Times New Roman" pitchFamily="-65" charset="0"/>
                <a:cs typeface="Times New Roman" pitchFamily="-65" charset="0"/>
              </a:rPr>
              <a:t> Universal Robots (RUR)</a:t>
            </a:r>
          </a:p>
          <a:p>
            <a:pPr marL="0" indent="0" algn="just">
              <a:buNone/>
            </a:pPr>
            <a:r>
              <a:rPr lang="en-US" dirty="0" err="1">
                <a:ea typeface="Times New Roman" pitchFamily="-65" charset="0"/>
                <a:cs typeface="Times New Roman" pitchFamily="-65" charset="0"/>
              </a:rPr>
              <a:t>Robota</a:t>
            </a:r>
            <a:r>
              <a:rPr lang="en-US" dirty="0">
                <a:ea typeface="Times New Roman" pitchFamily="-65" charset="0"/>
                <a:cs typeface="Times New Roman" pitchFamily="-65" charset="0"/>
              </a:rPr>
              <a:t> in Czech is a word for worker or servant </a:t>
            </a:r>
            <a:endParaRPr lang="en-US" sz="16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3400" y="3886200"/>
            <a:ext cx="8382000" cy="200824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</a:pPr>
            <a:r>
              <a:rPr lang="en-US" sz="2800" dirty="0" smtClean="0">
                <a:ea typeface="Times New Roman" pitchFamily="-65" charset="0"/>
                <a:cs typeface="Times New Roman" pitchFamily="-65" charset="0"/>
              </a:rPr>
              <a:t>Definition of robot:</a:t>
            </a:r>
            <a:endParaRPr lang="en-US" i="1" dirty="0" smtClean="0">
              <a:solidFill>
                <a:srgbClr val="FF7C80"/>
              </a:solidFill>
              <a:ea typeface="Times New Roman" pitchFamily="-65" charset="0"/>
              <a:cs typeface="Times New Roman" pitchFamily="-65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dirty="0" smtClean="0">
                <a:ea typeface="Times New Roman" pitchFamily="-65" charset="0"/>
                <a:cs typeface="Times New Roman" pitchFamily="-65" charset="0"/>
              </a:rPr>
              <a:t>Any machine made by one our members: Robot Institute of America </a:t>
            </a:r>
            <a:r>
              <a:rPr lang="en-US" b="1" dirty="0" smtClean="0">
                <a:ea typeface="Times New Roman" pitchFamily="-65" charset="0"/>
                <a:cs typeface="Times New Roman" pitchFamily="-65" charset="0"/>
                <a:sym typeface="Wingdings" pitchFamily="-65" charset="2"/>
              </a:rPr>
              <a:t></a:t>
            </a:r>
            <a:endParaRPr lang="en-US" b="1" dirty="0" smtClean="0">
              <a:ea typeface="Times New Roman" pitchFamily="-65" charset="0"/>
              <a:cs typeface="Times New Roman" pitchFamily="-65" charset="0"/>
            </a:endParaRPr>
          </a:p>
          <a:p>
            <a:pPr lvl="1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dirty="0" smtClean="0">
                <a:ea typeface="Times New Roman" pitchFamily="-65" charset="0"/>
                <a:cs typeface="Times New Roman" pitchFamily="-65" charset="0"/>
              </a:rPr>
              <a:t>A robot is a </a:t>
            </a:r>
            <a:r>
              <a:rPr lang="en-US" u="sng" dirty="0" smtClean="0">
                <a:solidFill>
                  <a:srgbClr val="FF0066"/>
                </a:solidFill>
                <a:ea typeface="Times New Roman" pitchFamily="-65" charset="0"/>
                <a:cs typeface="Times New Roman" pitchFamily="-65" charset="0"/>
              </a:rPr>
              <a:t>reprogrammable,</a:t>
            </a:r>
            <a:r>
              <a:rPr lang="en-US" dirty="0" smtClean="0">
                <a:ea typeface="Times New Roman" pitchFamily="-65" charset="0"/>
                <a:cs typeface="Times New Roman" pitchFamily="-65" charset="0"/>
              </a:rPr>
              <a:t> </a:t>
            </a:r>
            <a:r>
              <a:rPr lang="en-US" u="sng" dirty="0" smtClean="0">
                <a:solidFill>
                  <a:srgbClr val="FF0066"/>
                </a:solidFill>
                <a:ea typeface="Times New Roman" pitchFamily="-65" charset="0"/>
                <a:cs typeface="Times New Roman" pitchFamily="-65" charset="0"/>
              </a:rPr>
              <a:t>multifunctional</a:t>
            </a:r>
            <a:r>
              <a:rPr lang="en-US" dirty="0" smtClean="0">
                <a:ea typeface="Times New Roman" pitchFamily="-65" charset="0"/>
                <a:cs typeface="Times New Roman" pitchFamily="-65" charset="0"/>
              </a:rPr>
              <a:t> manipulator designed to move material, parts, tools or specialized devices through variable programmed motions for the performance of a variety of tasks: Robot Institute of America, 1979</a:t>
            </a:r>
            <a:endParaRPr lang="en-US" i="1" dirty="0">
              <a:solidFill>
                <a:srgbClr val="FF7C80"/>
              </a:solidFill>
              <a:ea typeface="Times New Roman" pitchFamily="-65" charset="0"/>
              <a:cs typeface="Times New Roman" pitchFamily="-65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1219200"/>
            <a:ext cx="2057400" cy="2667000"/>
            <a:chOff x="3072" y="1152"/>
            <a:chExt cx="1296" cy="1680"/>
          </a:xfrm>
        </p:grpSpPr>
        <p:pic>
          <p:nvPicPr>
            <p:cNvPr id="10246" name="Picture 6" descr="http://capek.misto.cz/pics/capek_up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3072" y="1152"/>
              <a:ext cx="1200" cy="533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0247" name="Picture 7" descr="http://capek.misto.cz/pics/capek_down.jpg"/>
            <p:cNvPicPr>
              <a:picLocks noChangeAspect="1" noChangeArrowheads="1"/>
            </p:cNvPicPr>
            <p:nvPr/>
          </p:nvPicPr>
          <p:blipFill>
            <a:blip r:embed="rId4" r:link="rId3"/>
            <a:srcRect/>
            <a:stretch>
              <a:fillRect/>
            </a:stretch>
          </p:blipFill>
          <p:spPr bwMode="auto">
            <a:xfrm>
              <a:off x="3072" y="1680"/>
              <a:ext cx="1200" cy="844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072" y="2496"/>
              <a:ext cx="1296" cy="3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-65" charset="2"/>
                <a:buNone/>
              </a:pPr>
              <a:r>
                <a:rPr lang="en-US"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en-US">
                  <a:solidFill>
                    <a:schemeClr val="bg1"/>
                  </a:solidFill>
                  <a:ea typeface="Times New Roman" pitchFamily="-65" charset="0"/>
                  <a:cs typeface="Times New Roman" pitchFamily="-65" charset="0"/>
                </a:rPr>
                <a:t>Karel Capek</a:t>
              </a:r>
              <a:r>
                <a:rPr lang="en-US">
                  <a:ea typeface="Times New Roman" pitchFamily="-65" charset="0"/>
                  <a:cs typeface="Times New Roman" pitchFamily="-65" charset="0"/>
                </a:rPr>
                <a:t> 	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Bigger deadends...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4916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1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15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uses memory of where the robot has been</a:t>
            </a:r>
          </a:p>
        </p:txBody>
      </p:sp>
      <p:pic>
        <p:nvPicPr>
          <p:cNvPr id="4915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lum contrast="18000"/>
          </a:blip>
          <a:srcRect t="769" b="2121"/>
          <a:stretch>
            <a:fillRect/>
          </a:stretch>
        </p:blipFill>
        <p:spPr bwMode="auto">
          <a:xfrm>
            <a:off x="4800600" y="1884363"/>
            <a:ext cx="4097338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lum contrast="18000"/>
          </a:blip>
          <a:srcRect t="1151" b="960"/>
          <a:stretch>
            <a:fillRect/>
          </a:stretch>
        </p:blipFill>
        <p:spPr bwMode="auto">
          <a:xfrm>
            <a:off x="365125" y="1876425"/>
            <a:ext cx="420687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6096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past-avoiding motor schema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Another example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50183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4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Keeping away from past locations...</a:t>
            </a:r>
          </a:p>
        </p:txBody>
      </p:sp>
      <p:pic>
        <p:nvPicPr>
          <p:cNvPr id="50181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lum contrast="12000"/>
          </a:blip>
          <a:srcRect t="1151" b="768"/>
          <a:stretch>
            <a:fillRect/>
          </a:stretch>
        </p:blipFill>
        <p:spPr bwMode="auto">
          <a:xfrm>
            <a:off x="4724400" y="1889125"/>
            <a:ext cx="41513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lum contrast="12000"/>
          </a:blip>
          <a:srcRect b="14409"/>
          <a:stretch>
            <a:fillRect/>
          </a:stretch>
        </p:blipFill>
        <p:spPr bwMode="auto">
          <a:xfrm>
            <a:off x="381000" y="1828800"/>
            <a:ext cx="42703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Pfields in Practice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5120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9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0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Steathy</a:t>
            </a:r>
            <a:r>
              <a:rPr lang="en-US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navigation @ USC </a:t>
            </a:r>
            <a:r>
              <a:rPr lang="en-US" sz="1400" b="0" dirty="0">
                <a:latin typeface="Comic Sans MS" pitchFamily="-106" charset="0"/>
                <a:ea typeface="Times New Roman" pitchFamily="-106" charset="0"/>
                <a:cs typeface="Times New Roman" pitchFamily="-106" charset="0"/>
              </a:rPr>
              <a:t>(</a:t>
            </a:r>
            <a:r>
              <a:rPr lang="en-US" sz="1400" b="0" dirty="0">
                <a:latin typeface="Comic Sans MS" pitchFamily="-106" charset="0"/>
              </a:rPr>
              <a:t>Ashley </a:t>
            </a:r>
            <a:r>
              <a:rPr lang="en-US" sz="1400" b="0" dirty="0" err="1">
                <a:latin typeface="Comic Sans MS" pitchFamily="-106" charset="0"/>
              </a:rPr>
              <a:t>Tews</a:t>
            </a:r>
            <a:r>
              <a:rPr lang="en-US" sz="1400" b="0" dirty="0">
                <a:latin typeface="Comic Sans MS" pitchFamily="-106" charset="0"/>
              </a:rPr>
              <a:t>, </a:t>
            </a:r>
            <a:r>
              <a:rPr lang="en-US" sz="1400" b="0" dirty="0" err="1">
                <a:latin typeface="Comic Sans MS" pitchFamily="-106" charset="0"/>
              </a:rPr>
              <a:t>Gaurav</a:t>
            </a:r>
            <a:r>
              <a:rPr lang="en-US" sz="1400" b="0" dirty="0">
                <a:latin typeface="Comic Sans MS" pitchFamily="-106" charset="0"/>
              </a:rPr>
              <a:t> S. </a:t>
            </a:r>
            <a:r>
              <a:rPr lang="en-US" sz="1400" b="0" dirty="0" err="1">
                <a:latin typeface="Comic Sans MS" pitchFamily="-106" charset="0"/>
              </a:rPr>
              <a:t>Sukhatme</a:t>
            </a:r>
            <a:r>
              <a:rPr lang="en-US" sz="1400" b="0" dirty="0">
                <a:latin typeface="Comic Sans MS" pitchFamily="-106" charset="0"/>
              </a:rPr>
              <a:t>, and </a:t>
            </a:r>
            <a:r>
              <a:rPr lang="en-US" sz="1400" b="0" dirty="0" err="1">
                <a:latin typeface="Comic Sans MS" pitchFamily="-106" charset="0"/>
              </a:rPr>
              <a:t>Maja</a:t>
            </a:r>
            <a:r>
              <a:rPr lang="en-US" sz="1400" b="0" dirty="0">
                <a:latin typeface="Comic Sans MS" pitchFamily="-106" charset="0"/>
              </a:rPr>
              <a:t> J. </a:t>
            </a:r>
            <a:r>
              <a:rPr lang="en-US" sz="1400" b="0" dirty="0" err="1">
                <a:latin typeface="Comic Sans MS" pitchFamily="-106" charset="0"/>
              </a:rPr>
              <a:t>Mataric</a:t>
            </a:r>
            <a:r>
              <a:rPr lang="en-US" sz="1400" b="0" dirty="0">
                <a:latin typeface="Comic Sans MS" pitchFamily="-106" charset="0"/>
              </a:rPr>
              <a:t>)</a:t>
            </a:r>
            <a:endParaRPr lang="en-US" sz="1400" b="0" dirty="0">
              <a:latin typeface="Comic Sans MS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pic>
        <p:nvPicPr>
          <p:cNvPr id="51205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905000"/>
            <a:ext cx="8239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2"/>
          <p:cNvSpPr>
            <a:spLocks noChangeArrowheads="1"/>
          </p:cNvSpPr>
          <p:nvPr/>
        </p:nvSpPr>
        <p:spPr bwMode="auto">
          <a:xfrm>
            <a:off x="1295400" y="6243638"/>
            <a:ext cx="631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part of the potential field… What's going on here?</a:t>
            </a:r>
            <a:endParaRPr lang="en-US"/>
          </a:p>
        </p:txBody>
      </p:sp>
      <p:sp>
        <p:nvSpPr>
          <p:cNvPr id="51207" name="Rectangle 13"/>
          <p:cNvSpPr>
            <a:spLocks noChangeArrowheads="1"/>
          </p:cNvSpPr>
          <p:nvPr/>
        </p:nvSpPr>
        <p:spPr bwMode="auto">
          <a:xfrm>
            <a:off x="4191000" y="59436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http://robotics.usc.edu/interaction/?l=Research:Projects:stealth:index#experiments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Docking with potential fields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5223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2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257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FF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How does the idea of docking, e.g., with an electrical outlet change the requirements for a potential field?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43878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  <a:latin typeface="Comic Sans MS" pitchFamily="-106" charset="0"/>
              </a:rPr>
              <a:t>example goals</a:t>
            </a:r>
            <a:endParaRPr lang="en-US" sz="1600" b="0">
              <a:solidFill>
                <a:srgbClr val="CC0000"/>
              </a:solidFill>
              <a:latin typeface="Comic Sans MS" pitchFamily="-106" charset="0"/>
            </a:endParaRPr>
          </a:p>
        </p:txBody>
      </p:sp>
      <p:pic>
        <p:nvPicPr>
          <p:cNvPr id="5223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 l="19231" r="19231"/>
          <a:stretch>
            <a:fillRect/>
          </a:stretch>
        </p:blipFill>
        <p:spPr bwMode="auto">
          <a:xfrm>
            <a:off x="7086600" y="2101850"/>
            <a:ext cx="1547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2" descr="Common China outle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2178050"/>
            <a:ext cx="2200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26670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solidFill>
                  <a:srgbClr val="FF0000"/>
                </a:solidFill>
                <a:latin typeface="Comic Sans MS" pitchFamily="-106" charset="0"/>
              </a:rPr>
              <a:t>Why might a simple attractive force not be sufficient for docking (plugging-in, etc.)?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Docking with potential fields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53257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The key insight is the need to establish an approach </a:t>
            </a:r>
            <a:r>
              <a:rPr lang="en-US" b="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direction</a:t>
            </a:r>
            <a:endParaRPr lang="en-US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pic>
        <p:nvPicPr>
          <p:cNvPr id="5325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lum bright="16000"/>
          </a:blip>
          <a:srcRect/>
          <a:stretch>
            <a:fillRect/>
          </a:stretch>
        </p:blipFill>
        <p:spPr bwMode="auto">
          <a:xfrm>
            <a:off x="304800" y="1981200"/>
            <a:ext cx="4252913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43878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  <a:latin typeface="Comic Sans MS" pitchFamily="-106" charset="0"/>
              </a:rPr>
              <a:t>example goals</a:t>
            </a:r>
            <a:endParaRPr lang="en-US" sz="1600" b="0">
              <a:solidFill>
                <a:srgbClr val="CC0000"/>
              </a:solidFill>
              <a:latin typeface="Comic Sans MS" pitchFamily="-106" charset="0"/>
            </a:endParaRPr>
          </a:p>
        </p:txBody>
      </p:sp>
      <p:pic>
        <p:nvPicPr>
          <p:cNvPr id="53255" name="Picture 1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rcRect l="19231" r="19231"/>
          <a:stretch>
            <a:fillRect/>
          </a:stretch>
        </p:blipFill>
        <p:spPr bwMode="auto">
          <a:xfrm>
            <a:off x="7086600" y="2101850"/>
            <a:ext cx="1547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5" descr="Common China outle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2178050"/>
            <a:ext cx="2200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Docking with potential fields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5427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0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The key insight is the need to establish an approach </a:t>
            </a:r>
            <a:r>
              <a:rPr lang="en-US" b="0" i="1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direction</a:t>
            </a:r>
            <a:endParaRPr lang="en-US" b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pic>
        <p:nvPicPr>
          <p:cNvPr id="5427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lum bright="16000"/>
          </a:blip>
          <a:srcRect/>
          <a:stretch>
            <a:fillRect/>
          </a:stretch>
        </p:blipFill>
        <p:spPr bwMode="auto">
          <a:xfrm>
            <a:off x="304800" y="1981200"/>
            <a:ext cx="4252913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lum bright="16000"/>
          </a:blip>
          <a:srcRect/>
          <a:stretch>
            <a:fillRect/>
          </a:stretch>
        </p:blipFill>
        <p:spPr bwMode="auto">
          <a:xfrm>
            <a:off x="4953000" y="2057400"/>
            <a:ext cx="34274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general learning concepts</a:t>
            </a:r>
          </a:p>
          <a:p>
            <a:pPr lvl="2"/>
            <a:r>
              <a:rPr lang="en-US" dirty="0" smtClean="0"/>
              <a:t>supervised vs. unsupervised</a:t>
            </a:r>
          </a:p>
          <a:p>
            <a:pPr lvl="2"/>
            <a:r>
              <a:rPr lang="en-US" dirty="0" smtClean="0"/>
              <a:t>features/feature-based problems/feature space</a:t>
            </a:r>
          </a:p>
          <a:p>
            <a:pPr lvl="2"/>
            <a:r>
              <a:rPr lang="en-US" dirty="0" smtClean="0"/>
              <a:t>bias/variance</a:t>
            </a:r>
          </a:p>
          <a:p>
            <a:pPr lvl="2"/>
            <a:r>
              <a:rPr lang="en-US" dirty="0" err="1" smtClean="0"/>
              <a:t>overfitting</a:t>
            </a:r>
            <a:endParaRPr lang="en-US" dirty="0" smtClean="0"/>
          </a:p>
          <a:p>
            <a:pPr lvl="2"/>
            <a:r>
              <a:rPr lang="en-US" dirty="0" err="1" smtClean="0"/>
              <a:t>hyperplanes</a:t>
            </a:r>
            <a:r>
              <a:rPr lang="en-US" dirty="0" smtClean="0"/>
              <a:t>/linear </a:t>
            </a:r>
            <a:r>
              <a:rPr lang="en-US" dirty="0" err="1" smtClean="0"/>
              <a:t>seperability</a:t>
            </a:r>
            <a:endParaRPr lang="en-US" dirty="0" smtClean="0"/>
          </a:p>
          <a:p>
            <a:pPr lvl="1"/>
            <a:r>
              <a:rPr lang="en-US" dirty="0" smtClean="0"/>
              <a:t>Supervised learning</a:t>
            </a:r>
          </a:p>
          <a:p>
            <a:pPr lvl="2"/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approaches</a:t>
            </a:r>
          </a:p>
          <a:p>
            <a:pPr lvl="3"/>
            <a:r>
              <a:rPr lang="en-US" dirty="0" err="1" smtClean="0"/>
              <a:t>k</a:t>
            </a:r>
            <a:r>
              <a:rPr lang="en-US" dirty="0" smtClean="0"/>
              <a:t>-NN</a:t>
            </a:r>
          </a:p>
          <a:p>
            <a:pPr lvl="3"/>
            <a:r>
              <a:rPr lang="en-US" dirty="0" smtClean="0"/>
              <a:t>decision trees</a:t>
            </a:r>
          </a:p>
          <a:p>
            <a:pPr lvl="3"/>
            <a:r>
              <a:rPr lang="en-US" dirty="0" smtClean="0"/>
              <a:t>NB</a:t>
            </a:r>
          </a:p>
          <a:p>
            <a:pPr lvl="3"/>
            <a:r>
              <a:rPr lang="en-US" dirty="0" smtClean="0"/>
              <a:t>SVM (large margin classifiers)</a:t>
            </a:r>
          </a:p>
          <a:p>
            <a:pPr lvl="2"/>
            <a:r>
              <a:rPr lang="en-US" dirty="0" smtClean="0"/>
              <a:t>Ensemble </a:t>
            </a:r>
            <a:r>
              <a:rPr lang="en-US" dirty="0" smtClean="0"/>
              <a:t>approaches (boosting)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Machine learning (continued)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2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issues</a:t>
            </a:r>
          </a:p>
          <a:p>
            <a:pPr lvl="3"/>
            <a:r>
              <a:rPr lang="en-US" dirty="0" smtClean="0"/>
              <a:t>number of clusters</a:t>
            </a:r>
          </a:p>
          <a:p>
            <a:pPr lvl="3"/>
            <a:r>
              <a:rPr lang="en-US" dirty="0" smtClean="0"/>
              <a:t>flat vs. hierarchical</a:t>
            </a:r>
          </a:p>
          <a:p>
            <a:pPr lvl="3"/>
            <a:r>
              <a:rPr lang="en-US" dirty="0" smtClean="0"/>
              <a:t>soft vs. hard clustering</a:t>
            </a:r>
          </a:p>
          <a:p>
            <a:pPr lvl="2"/>
            <a:r>
              <a:rPr lang="en-US" dirty="0" smtClean="0"/>
              <a:t>approaches</a:t>
            </a:r>
          </a:p>
          <a:p>
            <a:pPr lvl="3"/>
            <a:r>
              <a:rPr lang="en-US" dirty="0" err="1" smtClean="0"/>
              <a:t>k</a:t>
            </a:r>
            <a:r>
              <a:rPr lang="en-US" dirty="0" smtClean="0"/>
              <a:t>-means</a:t>
            </a:r>
          </a:p>
          <a:p>
            <a:pPr lvl="3"/>
            <a:r>
              <a:rPr lang="en-US" dirty="0" smtClean="0"/>
              <a:t>EM</a:t>
            </a:r>
          </a:p>
          <a:p>
            <a:pPr lvl="4"/>
            <a:r>
              <a:rPr lang="en-US" dirty="0" smtClean="0"/>
              <a:t>word alignment</a:t>
            </a:r>
          </a:p>
          <a:p>
            <a:pPr lvl="4"/>
            <a:r>
              <a:rPr lang="en-US" dirty="0" smtClean="0"/>
              <a:t>clustering (mixture of </a:t>
            </a:r>
            <a:r>
              <a:rPr lang="en-US" dirty="0" err="1" smtClean="0"/>
              <a:t>gaussians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spectral clustering (min-cut)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networks (Machine learning?)</a:t>
            </a:r>
          </a:p>
          <a:p>
            <a:pPr lvl="1"/>
            <a:r>
              <a:rPr lang="en-US" dirty="0" err="1" smtClean="0"/>
              <a:t>perceptrons</a:t>
            </a:r>
            <a:r>
              <a:rPr lang="en-US" dirty="0" smtClean="0"/>
              <a:t>/neurons</a:t>
            </a:r>
          </a:p>
          <a:p>
            <a:pPr lvl="2"/>
            <a:r>
              <a:rPr lang="en-US" dirty="0" smtClean="0"/>
              <a:t>activation functions (threshold vs. sigmoid)</a:t>
            </a:r>
          </a:p>
          <a:p>
            <a:pPr lvl="2"/>
            <a:r>
              <a:rPr lang="en-US" dirty="0" err="1" smtClean="0"/>
              <a:t>perceptron</a:t>
            </a:r>
            <a:r>
              <a:rPr lang="en-US" dirty="0" smtClean="0"/>
              <a:t> learning</a:t>
            </a:r>
          </a:p>
          <a:p>
            <a:pPr lvl="1"/>
            <a:r>
              <a:rPr lang="en-US" dirty="0" smtClean="0"/>
              <a:t>multi-layer networks</a:t>
            </a:r>
          </a:p>
          <a:p>
            <a:r>
              <a:rPr lang="en-US" dirty="0" smtClean="0"/>
              <a:t>Knowledge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basic logic</a:t>
            </a:r>
          </a:p>
          <a:p>
            <a:pPr lvl="1"/>
            <a:r>
              <a:rPr lang="en-US" dirty="0" smtClean="0"/>
              <a:t>ontology</a:t>
            </a:r>
          </a:p>
          <a:p>
            <a:pPr lvl="1"/>
            <a:r>
              <a:rPr lang="en-US" dirty="0" smtClean="0"/>
              <a:t>NELL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7800"/>
            <a:ext cx="7556313" cy="4144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CSPs</a:t>
            </a:r>
            <a:endParaRPr lang="en-US" sz="2400" dirty="0" smtClean="0"/>
          </a:p>
          <a:p>
            <a:pPr lvl="1"/>
            <a:r>
              <a:rPr lang="en-US" sz="2000" dirty="0" smtClean="0"/>
              <a:t>problem formulation</a:t>
            </a:r>
          </a:p>
          <a:p>
            <a:pPr lvl="2"/>
            <a:r>
              <a:rPr lang="en-US" sz="1800" dirty="0" smtClean="0"/>
              <a:t>variables</a:t>
            </a:r>
          </a:p>
          <a:p>
            <a:pPr lvl="2"/>
            <a:r>
              <a:rPr lang="en-US" sz="1800" dirty="0" smtClean="0"/>
              <a:t>domain</a:t>
            </a:r>
          </a:p>
          <a:p>
            <a:pPr lvl="2"/>
            <a:r>
              <a:rPr lang="en-US" sz="1800" dirty="0" smtClean="0"/>
              <a:t>constraints</a:t>
            </a:r>
          </a:p>
          <a:p>
            <a:pPr lvl="1"/>
            <a:r>
              <a:rPr lang="en-US" sz="2000" dirty="0" smtClean="0"/>
              <a:t>why </a:t>
            </a:r>
            <a:r>
              <a:rPr lang="en-US" sz="2000" dirty="0" err="1" smtClean="0"/>
              <a:t>CSPs</a:t>
            </a:r>
            <a:r>
              <a:rPr lang="en-US" sz="2000" dirty="0" smtClean="0"/>
              <a:t>? applications?</a:t>
            </a:r>
          </a:p>
          <a:p>
            <a:pPr lvl="1"/>
            <a:r>
              <a:rPr lang="en-US" sz="2000" dirty="0" smtClean="0"/>
              <a:t>constraint </a:t>
            </a:r>
            <a:r>
              <a:rPr lang="en-US" sz="2000" dirty="0" smtClean="0"/>
              <a:t>graph</a:t>
            </a:r>
          </a:p>
          <a:p>
            <a:pPr lvl="1"/>
            <a:r>
              <a:rPr lang="en-US" sz="2000" dirty="0" smtClean="0"/>
              <a:t>CSP </a:t>
            </a:r>
            <a:r>
              <a:rPr lang="en-US" sz="2000" dirty="0" smtClean="0"/>
              <a:t>as search</a:t>
            </a:r>
          </a:p>
          <a:p>
            <a:pPr lvl="2"/>
            <a:r>
              <a:rPr lang="en-US" sz="1800" dirty="0" smtClean="0"/>
              <a:t>backtracking algorithm</a:t>
            </a:r>
          </a:p>
          <a:p>
            <a:pPr lvl="2"/>
            <a:r>
              <a:rPr lang="en-US" sz="1800" dirty="0" smtClean="0"/>
              <a:t>forward checking</a:t>
            </a:r>
          </a:p>
          <a:p>
            <a:pPr lvl="2"/>
            <a:r>
              <a:rPr lang="en-US" sz="1800" dirty="0" smtClean="0"/>
              <a:t>arc consistency</a:t>
            </a:r>
          </a:p>
          <a:p>
            <a:pPr lvl="1"/>
            <a:r>
              <a:rPr lang="en-US" sz="2000" dirty="0" smtClean="0"/>
              <a:t>heuristics</a:t>
            </a:r>
          </a:p>
          <a:p>
            <a:pPr lvl="2"/>
            <a:r>
              <a:rPr lang="en-US" sz="1800" dirty="0" smtClean="0"/>
              <a:t>most constrained variable</a:t>
            </a:r>
          </a:p>
          <a:p>
            <a:pPr lvl="2"/>
            <a:r>
              <a:rPr lang="en-US" sz="1800" dirty="0" smtClean="0"/>
              <a:t>least constrained value</a:t>
            </a:r>
          </a:p>
          <a:p>
            <a:pPr lvl="2"/>
            <a:r>
              <a:rPr lang="en-US" sz="18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0076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0" y="609600"/>
            <a:ext cx="4343400" cy="1143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What is a </a:t>
            </a:r>
            <a:r>
              <a:rPr lang="en-US" sz="4400" dirty="0" smtClean="0">
                <a:solidFill>
                  <a:schemeClr val="tx2"/>
                </a:solidFill>
              </a:rPr>
              <a:t>Robot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0963" name="Picture 3" descr="puma200_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3200400" cy="3200400"/>
          </a:xfrm>
          <a:prstGeom prst="rect">
            <a:avLst/>
          </a:prstGeo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200400" y="1828800"/>
            <a:ext cx="2514600" cy="609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Manipulator</a:t>
            </a:r>
          </a:p>
        </p:txBody>
      </p:sp>
      <p:pic>
        <p:nvPicPr>
          <p:cNvPr id="40966" name="Picture 6" descr="upm_3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31273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 smtClean="0"/>
          </a:p>
          <a:p>
            <a:pPr lvl="1"/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Problem areas</a:t>
            </a:r>
          </a:p>
          <a:p>
            <a:pPr lvl="1"/>
            <a:r>
              <a:rPr lang="en-US" dirty="0" smtClean="0"/>
              <a:t>Why it’s hard?</a:t>
            </a:r>
          </a:p>
          <a:p>
            <a:pPr lvl="1"/>
            <a:r>
              <a:rPr lang="en-US" dirty="0" smtClean="0"/>
              <a:t>Machine translation setup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Rodney Brooks</a:t>
            </a:r>
          </a:p>
          <a:p>
            <a:pPr lvl="1"/>
            <a:r>
              <a:rPr lang="en-US" dirty="0" smtClean="0"/>
              <a:t>Professor at MIT (was previous director of CSAIL)</a:t>
            </a:r>
          </a:p>
          <a:p>
            <a:pPr lvl="1"/>
            <a:r>
              <a:rPr lang="en-US" dirty="0" smtClean="0"/>
              <a:t>Founder of </a:t>
            </a:r>
            <a:r>
              <a:rPr lang="en-US" dirty="0" err="1" smtClean="0"/>
              <a:t>iRobot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=B79D9nW2AFA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86000" y="609600"/>
            <a:ext cx="4495800" cy="1143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What is a </a:t>
            </a:r>
            <a:r>
              <a:rPr lang="en-US" sz="4400" dirty="0" smtClean="0">
                <a:solidFill>
                  <a:schemeClr val="tx2"/>
                </a:solidFill>
              </a:rPr>
              <a:t>Robot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838825" y="2209800"/>
            <a:ext cx="208597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Wheeled Robot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87500" y="2209800"/>
            <a:ext cx="19177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Legged Robot</a:t>
            </a:r>
          </a:p>
        </p:txBody>
      </p:sp>
      <p:pic>
        <p:nvPicPr>
          <p:cNvPr id="41990" name="Picture 6" descr="jro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3962400" cy="2971800"/>
          </a:xfrm>
          <a:prstGeom prst="rect">
            <a:avLst/>
          </a:prstGeom>
          <a:noFill/>
        </p:spPr>
      </p:pic>
      <p:pic>
        <p:nvPicPr>
          <p:cNvPr id="41992" name="Picture 8" descr="i_nano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810000" cy="293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33600" y="609600"/>
            <a:ext cx="4724400" cy="1143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What is a </a:t>
            </a:r>
            <a:r>
              <a:rPr lang="en-US" sz="4400" dirty="0" smtClean="0">
                <a:solidFill>
                  <a:schemeClr val="tx2"/>
                </a:solidFill>
              </a:rPr>
              <a:t>Robot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230813" y="1981200"/>
            <a:ext cx="3379787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Unmanned Aerial Vehicle</a:t>
            </a:r>
          </a:p>
        </p:txBody>
      </p:sp>
      <p:pic>
        <p:nvPicPr>
          <p:cNvPr id="43012" name="Picture 4" descr="U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43200"/>
            <a:ext cx="4114800" cy="3276600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429577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Autonomous Underwater Vehicle</a:t>
            </a:r>
          </a:p>
        </p:txBody>
      </p:sp>
      <p:pic>
        <p:nvPicPr>
          <p:cNvPr id="43014" name="Picture 6" descr="hamel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3581400" cy="330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19685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Robot Plot</a:t>
            </a:r>
          </a:p>
        </p:txBody>
      </p:sp>
      <p:sp>
        <p:nvSpPr>
          <p:cNvPr id="2253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14400" y="60960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291138" y="962025"/>
            <a:ext cx="3460750" cy="180975"/>
            <a:chOff x="295" y="1311"/>
            <a:chExt cx="5177" cy="114"/>
          </a:xfrm>
        </p:grpSpPr>
        <p:sp>
          <p:nvSpPr>
            <p:cNvPr id="22565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6" name="Rectangle 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79500" y="4068763"/>
            <a:ext cx="1341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Bar Monkey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(9)</a:t>
            </a: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5788025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Roomba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(7)</a:t>
            </a:r>
          </a:p>
        </p:txBody>
      </p:sp>
      <p:sp>
        <p:nvSpPr>
          <p:cNvPr id="2253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57912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Genghis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(3)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5200" y="37639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Stanford Cart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(3)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37338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Shakey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(3)</a:t>
            </a:r>
          </a:p>
        </p:txBody>
      </p:sp>
      <p:sp>
        <p:nvSpPr>
          <p:cNvPr id="22539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22575" y="3810000"/>
            <a:ext cx="881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MERs 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(8)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19859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Sims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(5)</a:t>
            </a:r>
          </a:p>
        </p:txBody>
      </p:sp>
      <p:pic>
        <p:nvPicPr>
          <p:cNvPr id="22541" name="Picture 1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2895600" y="6858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/>
          <a:srcRect/>
          <a:stretch>
            <a:fillRect/>
          </a:stretch>
        </p:blipFill>
        <p:spPr bwMode="auto">
          <a:xfrm>
            <a:off x="1135063" y="2427288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7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/>
          <a:srcRect t="14583"/>
          <a:stretch>
            <a:fillRect/>
          </a:stretch>
        </p:blipFill>
        <p:spPr bwMode="auto">
          <a:xfrm>
            <a:off x="4800600" y="4267200"/>
            <a:ext cx="13652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/>
          <a:srcRect l="23587" t="12680" r="34683" b="6938"/>
          <a:stretch>
            <a:fillRect/>
          </a:stretch>
        </p:blipFill>
        <p:spPr bwMode="auto">
          <a:xfrm>
            <a:off x="2590800" y="2408238"/>
            <a:ext cx="12954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9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/>
          <a:srcRect b="12727"/>
          <a:stretch>
            <a:fillRect/>
          </a:stretch>
        </p:blipFill>
        <p:spPr bwMode="auto">
          <a:xfrm>
            <a:off x="2590800" y="4191000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/>
          <a:srcRect/>
          <a:stretch>
            <a:fillRect/>
          </a:stretch>
        </p:blipFill>
        <p:spPr bwMode="auto">
          <a:xfrm>
            <a:off x="6324600" y="4268788"/>
            <a:ext cx="23796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2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/>
          <a:srcRect l="30478" t="17241" r="14322" b="6897"/>
          <a:stretch>
            <a:fillRect/>
          </a:stretch>
        </p:blipFill>
        <p:spPr bwMode="auto">
          <a:xfrm>
            <a:off x="5943600" y="1524000"/>
            <a:ext cx="1198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3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/>
          <a:srcRect l="13458" t="20575" r="31215"/>
          <a:stretch>
            <a:fillRect/>
          </a:stretch>
        </p:blipFill>
        <p:spPr bwMode="auto">
          <a:xfrm>
            <a:off x="7313613" y="1960563"/>
            <a:ext cx="16017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90800" y="152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CC0000"/>
                </a:solidFill>
                <a:latin typeface="Times New Roman" pitchFamily="-106" charset="0"/>
              </a:rPr>
              <a:t>Capability (0-10)</a:t>
            </a:r>
          </a:p>
        </p:txBody>
      </p:sp>
      <p:sp>
        <p:nvSpPr>
          <p:cNvPr id="22551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62400" y="36242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Stanley/Boss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(9)</a:t>
            </a:r>
          </a:p>
        </p:txBody>
      </p:sp>
      <p:pic>
        <p:nvPicPr>
          <p:cNvPr id="22552" name="Picture 26" descr="su-touareg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/>
          <a:srcRect/>
          <a:stretch>
            <a:fillRect/>
          </a:stretch>
        </p:blipFill>
        <p:spPr bwMode="auto">
          <a:xfrm>
            <a:off x="4114800" y="2392363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3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914400" y="6096000"/>
            <a:ext cx="7162800" cy="0"/>
          </a:xfrm>
          <a:prstGeom prst="line">
            <a:avLst/>
          </a:prstGeom>
          <a:noFill/>
          <a:ln w="28575">
            <a:solidFill>
              <a:srgbClr val="02C32B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8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B050"/>
                </a:solidFill>
                <a:latin typeface="Times New Roman" pitchFamily="-106" charset="0"/>
              </a:rPr>
              <a:t>Autonomy</a:t>
            </a:r>
          </a:p>
        </p:txBody>
      </p:sp>
      <p:sp>
        <p:nvSpPr>
          <p:cNvPr id="22555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219200" y="6248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B050"/>
                </a:solidFill>
                <a:latin typeface="Comic Sans MS" pitchFamily="-106" charset="0"/>
              </a:rPr>
              <a:t>human-controlled</a:t>
            </a:r>
          </a:p>
        </p:txBody>
      </p:sp>
      <p:sp>
        <p:nvSpPr>
          <p:cNvPr id="22556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248400" y="6262688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B050"/>
                </a:solidFill>
                <a:latin typeface="Comic Sans MS" pitchFamily="-106" charset="0"/>
              </a:rPr>
              <a:t>independent</a:t>
            </a:r>
          </a:p>
        </p:txBody>
      </p:sp>
      <p:sp>
        <p:nvSpPr>
          <p:cNvPr id="22557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550" y="5334000"/>
            <a:ext cx="762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-106" charset="0"/>
              </a:rPr>
              <a:t>less</a:t>
            </a:r>
          </a:p>
        </p:txBody>
      </p:sp>
      <p:sp>
        <p:nvSpPr>
          <p:cNvPr id="22558" name="Text 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2400" y="228600"/>
            <a:ext cx="1600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  <a:latin typeface="Times New Roman" pitchFamily="-106" charset="0"/>
              </a:rPr>
              <a:t>World Modeling</a:t>
            </a:r>
          </a:p>
        </p:txBody>
      </p:sp>
      <p:sp>
        <p:nvSpPr>
          <p:cNvPr id="22559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513" y="1330325"/>
            <a:ext cx="8540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-106" charset="0"/>
              </a:rPr>
              <a:t>more</a:t>
            </a:r>
          </a:p>
        </p:txBody>
      </p:sp>
      <p:sp>
        <p:nvSpPr>
          <p:cNvPr id="22560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14400" y="990600"/>
            <a:ext cx="0" cy="510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1" name="Text Box 3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71800" y="5791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Unimate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(4)</a:t>
            </a:r>
          </a:p>
        </p:txBody>
      </p:sp>
      <p:sp>
        <p:nvSpPr>
          <p:cNvPr id="22562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638800" y="1371600"/>
            <a:ext cx="2438400" cy="990600"/>
          </a:xfrm>
          <a:custGeom>
            <a:avLst/>
            <a:gdLst>
              <a:gd name="T0" fmla="*/ 0 w 1536"/>
              <a:gd name="T1" fmla="*/ 2147483647 h 672"/>
              <a:gd name="T2" fmla="*/ 0 w 1536"/>
              <a:gd name="T3" fmla="*/ 0 h 672"/>
              <a:gd name="T4" fmla="*/ 2147483647 w 1536"/>
              <a:gd name="T5" fmla="*/ 0 h 672"/>
              <a:gd name="T6" fmla="*/ 0 60000 65536"/>
              <a:gd name="T7" fmla="*/ 0 60000 65536"/>
              <a:gd name="T8" fmla="*/ 0 60000 65536"/>
              <a:gd name="T9" fmla="*/ 0 w 1536"/>
              <a:gd name="T10" fmla="*/ 0 h 672"/>
              <a:gd name="T11" fmla="*/ 1536 w 153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672">
                <a:moveTo>
                  <a:pt x="0" y="672"/>
                </a:moveTo>
                <a:lnTo>
                  <a:pt x="0" y="0"/>
                </a:lnTo>
                <a:lnTo>
                  <a:pt x="15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63" name="Picture 37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6"/>
          <a:srcRect/>
          <a:stretch>
            <a:fillRect/>
          </a:stretch>
        </p:blipFill>
        <p:spPr bwMode="auto">
          <a:xfrm>
            <a:off x="1066800" y="442436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4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117600" y="5745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latin typeface="Comic Sans MS" pitchFamily="-106" charset="0"/>
              </a:rPr>
              <a:t>da Vinci </a:t>
            </a:r>
            <a:r>
              <a:rPr lang="en-US" sz="1200" b="0">
                <a:solidFill>
                  <a:srgbClr val="FF3300"/>
                </a:solidFill>
                <a:latin typeface="Comic Sans MS" pitchFamily="-106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356</TotalTime>
  <Words>2445</Words>
  <Application>Microsoft Macintosh PowerPoint</Application>
  <PresentationFormat>On-screen Show (4:3)</PresentationFormat>
  <Paragraphs>521</Paragraphs>
  <Slides>61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Advantage</vt:lpstr>
      <vt:lpstr>PowerPoint Presentation</vt:lpstr>
      <vt:lpstr>Robotics</vt:lpstr>
      <vt:lpstr>Admin</vt:lpstr>
      <vt:lpstr>What is a robot?</vt:lpstr>
      <vt:lpstr>Robot Defined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Shakey in video</vt:lpstr>
      <vt:lpstr>PowerPoint Presentation</vt:lpstr>
      <vt:lpstr>PowerPoint Presentation</vt:lpstr>
      <vt:lpstr>PowerPoint Presentation</vt:lpstr>
      <vt:lpstr>PowerPoint Presentation</vt:lpstr>
      <vt:lpstr>Robotics</vt:lpstr>
      <vt:lpstr>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Review</vt:lpstr>
      <vt:lpstr>Review</vt:lpstr>
      <vt:lpstr>Review</vt:lpstr>
      <vt:lpstr>Review</vt:lpstr>
      <vt:lpstr>Guest speaker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Kauchak</dc:creator>
  <cp:lastModifiedBy>David Kauchak</cp:lastModifiedBy>
  <cp:revision>35</cp:revision>
  <dcterms:created xsi:type="dcterms:W3CDTF">2010-11-29T21:22:11Z</dcterms:created>
  <dcterms:modified xsi:type="dcterms:W3CDTF">2013-04-30T16:09:55Z</dcterms:modified>
</cp:coreProperties>
</file>